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0" autoAdjust="0"/>
  </p:normalViewPr>
  <p:slideViewPr>
    <p:cSldViewPr snapToGrid="0">
      <p:cViewPr varScale="1">
        <p:scale>
          <a:sx n="108" d="100"/>
          <a:sy n="108" d="100"/>
        </p:scale>
        <p:origin x="-10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030C16-CF19-48F6-99D8-6B4029544629}" type="datetimeFigureOut">
              <a:rPr lang="en-US" smtClean="0"/>
              <a:t>3/18/2014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CE8C62-B2AE-4A18-AC4A-5883A3CF875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9776C-87BA-4D65-BE7A-B614914627A5}" type="datetimeFigureOut">
              <a:rPr lang="en-US" smtClean="0"/>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F9EDE-6F84-46B2-A4AA-BD82AB4941F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9F9EDE-6F84-46B2-A4AA-BD82AB4941F9}"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9F9EDE-6F84-46B2-A4AA-BD82AB4941F9}"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4DD862E-29A6-4499-91A6-87B085F0218E}" type="datetimeFigureOut">
              <a:rPr lang="en-US" smtClean="0"/>
              <a:pPr/>
              <a:t>3/18/2014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29B1FA1-53E5-40A3-9FC6-A8422F9275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DD862E-29A6-4499-91A6-87B085F0218E}"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9B1FA1-53E5-40A3-9FC6-A8422F9275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4DD862E-29A6-4499-91A6-87B085F0218E}" type="datetimeFigureOut">
              <a:rPr lang="en-US" smtClean="0"/>
              <a:pPr/>
              <a:t>3/18/2014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29B1FA1-53E5-40A3-9FC6-A8422F9275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DD862E-29A6-4499-91A6-87B085F0218E}"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9B1FA1-53E5-40A3-9FC6-A8422F9275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4DD862E-29A6-4499-91A6-87B085F0218E}" type="datetimeFigureOut">
              <a:rPr lang="en-US" smtClean="0"/>
              <a:pPr/>
              <a:t>3/18/2014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29B1FA1-53E5-40A3-9FC6-A8422F9275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DD862E-29A6-4499-91A6-87B085F0218E}" type="datetimeFigureOut">
              <a:rPr lang="en-US" smtClean="0"/>
              <a:pPr/>
              <a:t>3/18/2014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9B1FA1-53E5-40A3-9FC6-A8422F9275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DD862E-29A6-4499-91A6-87B085F0218E}" type="datetimeFigureOut">
              <a:rPr lang="en-US" smtClean="0"/>
              <a:pPr/>
              <a:t>3/18/2014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9B1FA1-53E5-40A3-9FC6-A8422F9275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4DD862E-29A6-4499-91A6-87B085F0218E}" type="datetimeFigureOut">
              <a:rPr lang="en-US" smtClean="0"/>
              <a:pPr/>
              <a:t>3/18/2014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9B1FA1-53E5-40A3-9FC6-A8422F9275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4DD862E-29A6-4499-91A6-87B085F0218E}" type="datetimeFigureOut">
              <a:rPr lang="en-US" smtClean="0"/>
              <a:pPr/>
              <a:t>3/18/2014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29B1FA1-53E5-40A3-9FC6-A8422F9275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DD862E-29A6-4499-91A6-87B085F0218E}" type="datetimeFigureOut">
              <a:rPr lang="en-US" smtClean="0"/>
              <a:pPr/>
              <a:t>3/18/2014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9B1FA1-53E5-40A3-9FC6-A8422F9275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4DD862E-29A6-4499-91A6-87B085F0218E}" type="datetimeFigureOut">
              <a:rPr lang="en-US" smtClean="0"/>
              <a:pPr/>
              <a:t>3/18/2014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9B1FA1-53E5-40A3-9FC6-A8422F92753D}"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4DD862E-29A6-4499-91A6-87B085F0218E}" type="datetimeFigureOut">
              <a:rPr lang="en-US" smtClean="0"/>
              <a:pPr/>
              <a:t>3/18/2014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29B1FA1-53E5-40A3-9FC6-A8422F9275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Poly stat Mono Test</a:t>
            </a:r>
            <a:endParaRPr lang="en-US" dirty="0"/>
          </a:p>
        </p:txBody>
      </p:sp>
      <p:sp>
        <p:nvSpPr>
          <p:cNvPr id="3" name="Subtitle 2"/>
          <p:cNvSpPr>
            <a:spLocks noGrp="1"/>
          </p:cNvSpPr>
          <p:nvPr>
            <p:ph type="subTitle" idx="1"/>
          </p:nvPr>
        </p:nvSpPr>
        <p:spPr/>
        <p:txBody>
          <a:bodyPr/>
          <a:lstStyle/>
          <a:p>
            <a:r>
              <a:rPr lang="en-US" dirty="0" smtClean="0"/>
              <a:t>Training Presentation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Procedure- Step 3</a:t>
            </a:r>
            <a:endParaRPr lang="en-US" dirty="0"/>
          </a:p>
        </p:txBody>
      </p:sp>
      <p:sp>
        <p:nvSpPr>
          <p:cNvPr id="3" name="Content Placeholder 2"/>
          <p:cNvSpPr>
            <a:spLocks noGrp="1"/>
          </p:cNvSpPr>
          <p:nvPr>
            <p:ph sz="half" idx="1"/>
          </p:nvPr>
        </p:nvSpPr>
        <p:spPr/>
        <p:txBody>
          <a:bodyPr/>
          <a:lstStyle/>
          <a:p>
            <a:r>
              <a:rPr lang="en-US" dirty="0" smtClean="0"/>
              <a:t>Hold dropper in a vertical position. Add 2-3 drops of developer buffer on to the lower area of the sample well.</a:t>
            </a:r>
          </a:p>
          <a:p>
            <a:pPr lvl="1"/>
            <a:r>
              <a:rPr lang="en-US" dirty="0" smtClean="0"/>
              <a:t>Do not touch the tip to skin or a test device.</a:t>
            </a:r>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descr="1648a6c4-5203-4600-b01b-10a7e7ce0617@catholichealth"/>
          <p:cNvPicPr>
            <a:picLocks noChangeAspect="1" noChangeArrowheads="1"/>
          </p:cNvPicPr>
          <p:nvPr/>
        </p:nvPicPr>
        <p:blipFill>
          <a:blip r:embed="rId2" cstate="print"/>
          <a:srcRect/>
          <a:stretch>
            <a:fillRect/>
          </a:stretch>
        </p:blipFill>
        <p:spPr bwMode="auto">
          <a:xfrm>
            <a:off x="4083650" y="3648809"/>
            <a:ext cx="4072945" cy="3042138"/>
          </a:xfrm>
          <a:prstGeom prst="rect">
            <a:avLst/>
          </a:prstGeom>
          <a:noFill/>
          <a:ln w="9525">
            <a:noFill/>
            <a:miter lim="800000"/>
            <a:headEnd/>
            <a:tailEnd/>
          </a:ln>
        </p:spPr>
      </p:pic>
      <p:pic>
        <p:nvPicPr>
          <p:cNvPr id="4099" name="Picture 3" descr="8fbd03fa-ff57-487b-ac0f-4fb03e6f6f10@catholichealth"/>
          <p:cNvPicPr>
            <a:picLocks noChangeAspect="1" noChangeArrowheads="1"/>
          </p:cNvPicPr>
          <p:nvPr/>
        </p:nvPicPr>
        <p:blipFill>
          <a:blip r:embed="rId3" cstate="print"/>
          <a:srcRect l="35648" t="47107" r="36111" b="8884"/>
          <a:stretch>
            <a:fillRect/>
          </a:stretch>
        </p:blipFill>
        <p:spPr bwMode="auto">
          <a:xfrm>
            <a:off x="6051305" y="1490296"/>
            <a:ext cx="1743075" cy="20288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Procedure-Step 4</a:t>
            </a:r>
            <a:endParaRPr lang="en-US" dirty="0"/>
          </a:p>
        </p:txBody>
      </p:sp>
      <p:sp>
        <p:nvSpPr>
          <p:cNvPr id="3" name="Content Placeholder 2"/>
          <p:cNvSpPr>
            <a:spLocks noGrp="1"/>
          </p:cNvSpPr>
          <p:nvPr>
            <p:ph sz="half" idx="1"/>
          </p:nvPr>
        </p:nvSpPr>
        <p:spPr/>
        <p:txBody>
          <a:bodyPr/>
          <a:lstStyle/>
          <a:p>
            <a:r>
              <a:rPr lang="en-US" dirty="0" smtClean="0"/>
              <a:t>Read results at 8 minutes.</a:t>
            </a:r>
          </a:p>
          <a:p>
            <a:r>
              <a:rPr lang="en-US" dirty="0" smtClean="0"/>
              <a:t>Do not read after 15 minutes.</a:t>
            </a:r>
            <a:endParaRPr lang="en-US" dirty="0"/>
          </a:p>
        </p:txBody>
      </p:sp>
      <p:sp>
        <p:nvSpPr>
          <p:cNvPr id="4" name="Content Placeholder 3"/>
          <p:cNvSpPr>
            <a:spLocks noGrp="1"/>
          </p:cNvSpPr>
          <p:nvPr>
            <p:ph sz="half" idx="2"/>
          </p:nvPr>
        </p:nvSpPr>
        <p:spPr/>
        <p:txBody>
          <a:bodyPr/>
          <a:lstStyle/>
          <a:p>
            <a:endParaRPr lang="en-US"/>
          </a:p>
        </p:txBody>
      </p:sp>
      <p:pic>
        <p:nvPicPr>
          <p:cNvPr id="5122" name="Picture 2" descr="824dff21-349f-481f-a241-88f642a0570c@catholichealth"/>
          <p:cNvPicPr>
            <a:picLocks noChangeAspect="1" noChangeArrowheads="1"/>
          </p:cNvPicPr>
          <p:nvPr/>
        </p:nvPicPr>
        <p:blipFill>
          <a:blip r:embed="rId2" cstate="print"/>
          <a:srcRect/>
          <a:stretch>
            <a:fillRect/>
          </a:stretch>
        </p:blipFill>
        <p:spPr bwMode="auto">
          <a:xfrm>
            <a:off x="3833445" y="1440053"/>
            <a:ext cx="3886202" cy="2902657"/>
          </a:xfrm>
          <a:prstGeom prst="rect">
            <a:avLst/>
          </a:prstGeom>
          <a:noFill/>
          <a:ln w="9525">
            <a:noFill/>
            <a:miter lim="800000"/>
            <a:headEnd/>
            <a:tailEnd/>
          </a:ln>
        </p:spPr>
      </p:pic>
      <p:pic>
        <p:nvPicPr>
          <p:cNvPr id="5123" name="Picture 3" descr="76734cea-3bdc-4dd5-8d72-b6c9894560eb@catholichealth"/>
          <p:cNvPicPr>
            <a:picLocks noChangeAspect="1" noChangeArrowheads="1"/>
          </p:cNvPicPr>
          <p:nvPr/>
        </p:nvPicPr>
        <p:blipFill>
          <a:blip r:embed="rId3" cstate="print"/>
          <a:srcRect/>
          <a:stretch>
            <a:fillRect/>
          </a:stretch>
        </p:blipFill>
        <p:spPr bwMode="auto">
          <a:xfrm>
            <a:off x="397586" y="3760502"/>
            <a:ext cx="3738985" cy="279269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results</a:t>
            </a:r>
            <a:endParaRPr lang="en-US" dirty="0"/>
          </a:p>
        </p:txBody>
      </p:sp>
      <p:sp>
        <p:nvSpPr>
          <p:cNvPr id="3" name="Content Placeholder 2"/>
          <p:cNvSpPr>
            <a:spLocks noGrp="1"/>
          </p:cNvSpPr>
          <p:nvPr>
            <p:ph sz="half" idx="1"/>
          </p:nvPr>
        </p:nvSpPr>
        <p:spPr/>
        <p:txBody>
          <a:bodyPr/>
          <a:lstStyle/>
          <a:p>
            <a:r>
              <a:rPr lang="en-US" dirty="0" smtClean="0"/>
              <a:t>Positive- two pink-purple colored horizontal band, one at the test position and control position.</a:t>
            </a:r>
          </a:p>
          <a:p>
            <a:r>
              <a:rPr lang="en-US" dirty="0" smtClean="0"/>
              <a:t>A positive result may be read at soon as it appears</a:t>
            </a:r>
            <a:endParaRPr lang="en-US" dirty="0"/>
          </a:p>
        </p:txBody>
      </p:sp>
      <p:sp>
        <p:nvSpPr>
          <p:cNvPr id="4" name="Content Placeholder 3"/>
          <p:cNvSpPr>
            <a:spLocks noGrp="1"/>
          </p:cNvSpPr>
          <p:nvPr>
            <p:ph sz="half" idx="2"/>
          </p:nvPr>
        </p:nvSpPr>
        <p:spPr/>
        <p:txBody>
          <a:bodyPr/>
          <a:lstStyle/>
          <a:p>
            <a:endParaRPr lang="en-US" dirty="0"/>
          </a:p>
        </p:txBody>
      </p:sp>
      <p:pic>
        <p:nvPicPr>
          <p:cNvPr id="6146" name="Picture 2" descr="3674b17d-340d-4d4e-b588-5dea49c525b5@catholichealth"/>
          <p:cNvPicPr>
            <a:picLocks noChangeAspect="1" noChangeArrowheads="1"/>
          </p:cNvPicPr>
          <p:nvPr/>
        </p:nvPicPr>
        <p:blipFill>
          <a:blip r:embed="rId2" cstate="print"/>
          <a:srcRect l="23301" t="23570" r="11327"/>
          <a:stretch>
            <a:fillRect/>
          </a:stretch>
        </p:blipFill>
        <p:spPr bwMode="auto">
          <a:xfrm>
            <a:off x="4114800" y="1543486"/>
            <a:ext cx="3971925" cy="346851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results</a:t>
            </a:r>
            <a:endParaRPr lang="en-US" dirty="0"/>
          </a:p>
        </p:txBody>
      </p:sp>
      <p:sp>
        <p:nvSpPr>
          <p:cNvPr id="3" name="Content Placeholder 2"/>
          <p:cNvSpPr>
            <a:spLocks noGrp="1"/>
          </p:cNvSpPr>
          <p:nvPr>
            <p:ph sz="half" idx="1"/>
          </p:nvPr>
        </p:nvSpPr>
        <p:spPr/>
        <p:txBody>
          <a:bodyPr/>
          <a:lstStyle/>
          <a:p>
            <a:r>
              <a:rPr lang="en-US" dirty="0" smtClean="0"/>
              <a:t>Negative- one pink-purple band at the control position. </a:t>
            </a:r>
          </a:p>
        </p:txBody>
      </p:sp>
      <p:pic>
        <p:nvPicPr>
          <p:cNvPr id="7170" name="Picture 2" descr="a4aa198b-0a0b-41d7-aaa3-44d69add8343@catholichealth"/>
          <p:cNvPicPr>
            <a:picLocks noChangeAspect="1" noChangeArrowheads="1"/>
          </p:cNvPicPr>
          <p:nvPr/>
        </p:nvPicPr>
        <p:blipFill>
          <a:blip r:embed="rId2" cstate="print"/>
          <a:srcRect l="20482" t="23384" r="16265"/>
          <a:stretch>
            <a:fillRect/>
          </a:stretch>
        </p:blipFill>
        <p:spPr bwMode="auto">
          <a:xfrm>
            <a:off x="4314825" y="2457450"/>
            <a:ext cx="3000375" cy="271444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results</a:t>
            </a:r>
            <a:endParaRPr lang="en-US" dirty="0"/>
          </a:p>
        </p:txBody>
      </p:sp>
      <p:sp>
        <p:nvSpPr>
          <p:cNvPr id="3" name="Content Placeholder 2"/>
          <p:cNvSpPr>
            <a:spLocks noGrp="1"/>
          </p:cNvSpPr>
          <p:nvPr>
            <p:ph sz="half" idx="1"/>
          </p:nvPr>
        </p:nvSpPr>
        <p:spPr/>
        <p:txBody>
          <a:bodyPr/>
          <a:lstStyle/>
          <a:p>
            <a:r>
              <a:rPr lang="en-US" dirty="0" smtClean="0"/>
              <a:t>Invalid- No bands at the control position. </a:t>
            </a:r>
          </a:p>
          <a:p>
            <a:r>
              <a:rPr lang="en-US" dirty="0" smtClean="0"/>
              <a:t>If test is invalid, repeat testing and contact </a:t>
            </a:r>
            <a:r>
              <a:rPr lang="en-US" dirty="0" err="1" smtClean="0"/>
              <a:t>Polymedco</a:t>
            </a:r>
            <a:r>
              <a:rPr lang="en-US" dirty="0" smtClean="0"/>
              <a:t>, Inc. Technical Services immediately at    1-800-431-2123</a:t>
            </a:r>
            <a:endParaRPr lang="en-US" dirty="0"/>
          </a:p>
        </p:txBody>
      </p:sp>
      <p:pic>
        <p:nvPicPr>
          <p:cNvPr id="5" name="Picture 2" descr="8938bc72-5ab3-40a2-9a91-0a4bcce933a8@catholichealth"/>
          <p:cNvPicPr>
            <a:picLocks noGrp="1" noChangeAspect="1" noChangeArrowheads="1"/>
          </p:cNvPicPr>
          <p:nvPr>
            <p:ph sz="half" idx="2"/>
          </p:nvPr>
        </p:nvPicPr>
        <p:blipFill>
          <a:blip r:embed="rId2" cstate="print"/>
          <a:srcRect/>
          <a:stretch>
            <a:fillRect/>
          </a:stretch>
        </p:blipFill>
        <p:spPr bwMode="auto">
          <a:xfrm>
            <a:off x="4178300" y="2548212"/>
            <a:ext cx="3521075" cy="262993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Q</a:t>
            </a:r>
            <a:r>
              <a:rPr lang="en-US" dirty="0" smtClean="0"/>
              <a:t>uality control</a:t>
            </a:r>
            <a:endParaRPr lang="en-US" dirty="0"/>
          </a:p>
        </p:txBody>
      </p:sp>
      <p:sp>
        <p:nvSpPr>
          <p:cNvPr id="3" name="Content Placeholder 2"/>
          <p:cNvSpPr>
            <a:spLocks noGrp="1"/>
          </p:cNvSpPr>
          <p:nvPr>
            <p:ph idx="1"/>
          </p:nvPr>
        </p:nvSpPr>
        <p:spPr>
          <a:xfrm>
            <a:off x="457200" y="914400"/>
            <a:ext cx="7239000" cy="5715000"/>
          </a:xfrm>
        </p:spPr>
        <p:txBody>
          <a:bodyPr>
            <a:normAutofit lnSpcReduction="10000"/>
          </a:bodyPr>
          <a:lstStyle/>
          <a:p>
            <a:r>
              <a:rPr lang="en-US" dirty="0" smtClean="0"/>
              <a:t>Internal QC</a:t>
            </a:r>
          </a:p>
          <a:p>
            <a:pPr lvl="1"/>
            <a:r>
              <a:rPr lang="en-US" dirty="0" smtClean="0"/>
              <a:t>The appearance of the band at the control position is considered the internal positive control.</a:t>
            </a:r>
          </a:p>
          <a:p>
            <a:pPr lvl="1"/>
            <a:r>
              <a:rPr lang="en-US" dirty="0" smtClean="0"/>
              <a:t>A clear background in the result window is considered an internal negative control.</a:t>
            </a:r>
          </a:p>
          <a:p>
            <a:r>
              <a:rPr lang="en-US" dirty="0" smtClean="0"/>
              <a:t>External QC</a:t>
            </a:r>
          </a:p>
          <a:p>
            <a:pPr lvl="1"/>
            <a:r>
              <a:rPr lang="en-US" dirty="0" smtClean="0"/>
              <a:t>Step 1:  Remove device from pouch and place on flat surface</a:t>
            </a:r>
          </a:p>
          <a:p>
            <a:pPr lvl="1"/>
            <a:r>
              <a:rPr lang="en-US" dirty="0" smtClean="0"/>
              <a:t>Step 2: Using </a:t>
            </a:r>
            <a:r>
              <a:rPr lang="en-US" dirty="0" smtClean="0"/>
              <a:t>the positive or negative external controls in place of patient sample, dispense 1 drop of control solution into the upper end of the sample well</a:t>
            </a:r>
            <a:r>
              <a:rPr lang="en-US" dirty="0" smtClean="0"/>
              <a:t>.</a:t>
            </a:r>
          </a:p>
          <a:p>
            <a:pPr lvl="1"/>
            <a:r>
              <a:rPr lang="en-US" dirty="0" smtClean="0"/>
              <a:t>Step 3: </a:t>
            </a:r>
            <a:r>
              <a:rPr lang="en-US" dirty="0" smtClean="0"/>
              <a:t>Add 2-3 drops of developer buffer on to the lower area of the sample well.</a:t>
            </a:r>
          </a:p>
          <a:p>
            <a:pPr lvl="1"/>
            <a:r>
              <a:rPr lang="en-US" dirty="0" smtClean="0"/>
              <a:t>Step 4: </a:t>
            </a:r>
            <a:r>
              <a:rPr lang="en-US" dirty="0" smtClean="0"/>
              <a:t>Read results at 8 minutes.</a:t>
            </a:r>
          </a:p>
          <a:p>
            <a:pPr lvl="1"/>
            <a:endParaRPr lang="en-US" dirty="0" smtClean="0"/>
          </a:p>
          <a:p>
            <a:pPr lvl="1"/>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notes</a:t>
            </a:r>
            <a:endParaRPr lang="en-US" dirty="0"/>
          </a:p>
        </p:txBody>
      </p:sp>
      <p:sp>
        <p:nvSpPr>
          <p:cNvPr id="5" name="Content Placeholder 4"/>
          <p:cNvSpPr>
            <a:spLocks noGrp="1"/>
          </p:cNvSpPr>
          <p:nvPr>
            <p:ph idx="1"/>
          </p:nvPr>
        </p:nvSpPr>
        <p:spPr/>
        <p:txBody>
          <a:bodyPr/>
          <a:lstStyle/>
          <a:p>
            <a:r>
              <a:rPr lang="en-US" dirty="0" smtClean="0"/>
              <a:t>Although most patients will have a detectable heterophile level within three weeks of infection, it may occasionally take longer than three months to develop a detectable level in some patients.</a:t>
            </a:r>
          </a:p>
          <a:p>
            <a:r>
              <a:rPr lang="en-US" dirty="0" smtClean="0"/>
              <a:t>Some segments of the population will not produce measurable levels. </a:t>
            </a:r>
          </a:p>
          <a:p>
            <a:pPr lvl="1"/>
            <a:r>
              <a:rPr lang="en-US" dirty="0" smtClean="0"/>
              <a:t>Approximately 50% of children</a:t>
            </a:r>
          </a:p>
          <a:p>
            <a:r>
              <a:rPr lang="en-US" dirty="0" smtClean="0"/>
              <a:t>Open or broken/damaged pouches may produce erroneous results due to kit instability from exposure to moisture.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intended use</a:t>
            </a:r>
            <a:endParaRPr lang="en-US" dirty="0"/>
          </a:p>
        </p:txBody>
      </p:sp>
      <p:sp>
        <p:nvSpPr>
          <p:cNvPr id="3" name="Content Placeholder 2"/>
          <p:cNvSpPr>
            <a:spLocks noGrp="1"/>
          </p:cNvSpPr>
          <p:nvPr>
            <p:ph idx="1"/>
          </p:nvPr>
        </p:nvSpPr>
        <p:spPr/>
        <p:txBody>
          <a:bodyPr>
            <a:normAutofit lnSpcReduction="10000"/>
          </a:bodyPr>
          <a:lstStyle/>
          <a:p>
            <a:r>
              <a:rPr lang="en-US" dirty="0" smtClean="0"/>
              <a:t>Infectious </a:t>
            </a:r>
            <a:r>
              <a:rPr lang="en-US" dirty="0" smtClean="0"/>
              <a:t>mononucleosis (IM) is an acute, self-limited </a:t>
            </a:r>
            <a:r>
              <a:rPr lang="en-US" dirty="0" err="1" smtClean="0"/>
              <a:t>lymphoproliferative</a:t>
            </a:r>
            <a:r>
              <a:rPr lang="en-US" dirty="0" smtClean="0"/>
              <a:t> diseas</a:t>
            </a:r>
            <a:r>
              <a:rPr lang="en-US" dirty="0" smtClean="0"/>
              <a:t>e caused by the Epstein-Barr virus. </a:t>
            </a:r>
          </a:p>
          <a:p>
            <a:endParaRPr lang="en-US" dirty="0" smtClean="0"/>
          </a:p>
          <a:p>
            <a:r>
              <a:rPr lang="en-US" dirty="0" smtClean="0"/>
              <a:t>Serological diagnosis if IM is demonstrated by the presence of heterophile  and EBV antibodies in the sera of the patients. </a:t>
            </a:r>
          </a:p>
          <a:p>
            <a:endParaRPr lang="en-US" dirty="0" smtClean="0"/>
          </a:p>
          <a:p>
            <a:r>
              <a:rPr lang="en-US" dirty="0" smtClean="0"/>
              <a:t>Poly stat Mono test qualitatively detects infectious mononucleosis antibodies in human whol</a:t>
            </a:r>
            <a:r>
              <a:rPr lang="en-US" dirty="0" smtClean="0"/>
              <a:t>e blood, serum, or plasma specimens. </a:t>
            </a:r>
            <a:r>
              <a:rPr lang="en-US" dirty="0" smtClean="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Poly stat Mono one step antibody test for IM uses direct solid-phase immunoassay technology for the qualitative detection of IM heterophile antibodies. </a:t>
            </a:r>
          </a:p>
          <a:p>
            <a:endParaRPr lang="en-US" dirty="0" smtClean="0"/>
          </a:p>
          <a:p>
            <a:r>
              <a:rPr lang="en-US" dirty="0" smtClean="0"/>
              <a:t>For whole blood 25 </a:t>
            </a:r>
            <a:r>
              <a:rPr lang="el-GR" dirty="0" smtClean="0">
                <a:latin typeface="Arial"/>
                <a:cs typeface="Arial"/>
              </a:rPr>
              <a:t>μ</a:t>
            </a:r>
            <a:r>
              <a:rPr lang="en-US" dirty="0" smtClean="0"/>
              <a:t>l of blood is collected in a capillary tube and spotted in the sample well.  If any IM-specific heterophile antibody is present, it will be captured by the antigen band impregnated in the test membrane.</a:t>
            </a:r>
          </a:p>
          <a:p>
            <a:endParaRPr lang="en-US" dirty="0" smtClean="0"/>
          </a:p>
          <a:p>
            <a:r>
              <a:rPr lang="en-US" dirty="0" smtClean="0"/>
              <a:t>The developer buffer is added. Both sample and buffer move by capillary action to the antigen band.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a:t>
            </a:r>
            <a:endParaRPr lang="en-US" dirty="0"/>
          </a:p>
        </p:txBody>
      </p:sp>
      <p:sp>
        <p:nvSpPr>
          <p:cNvPr id="3" name="Content Placeholder 2"/>
          <p:cNvSpPr>
            <a:spLocks noGrp="1"/>
          </p:cNvSpPr>
          <p:nvPr>
            <p:ph idx="1"/>
          </p:nvPr>
        </p:nvSpPr>
        <p:spPr>
          <a:xfrm>
            <a:off x="457200" y="1447800"/>
            <a:ext cx="7239000" cy="5248584"/>
          </a:xfrm>
        </p:spPr>
        <p:txBody>
          <a:bodyPr>
            <a:normAutofit fontScale="85000" lnSpcReduction="20000"/>
          </a:bodyPr>
          <a:lstStyle/>
          <a:p>
            <a:r>
              <a:rPr lang="en-US" dirty="0" smtClean="0"/>
              <a:t>The solution mobilizes the dye conjugated to the anti-human </a:t>
            </a:r>
            <a:r>
              <a:rPr lang="en-US" dirty="0" err="1" smtClean="0"/>
              <a:t>IgM</a:t>
            </a:r>
            <a:r>
              <a:rPr lang="en-US" dirty="0" smtClean="0"/>
              <a:t> antibodies. </a:t>
            </a:r>
          </a:p>
          <a:p>
            <a:endParaRPr lang="en-US" dirty="0" smtClean="0"/>
          </a:p>
          <a:p>
            <a:r>
              <a:rPr lang="en-US" dirty="0" smtClean="0"/>
              <a:t>Visualization of the antigen band at the test position occurs if the IM-specific heterophile antibody binds to the extracted antigen obtained from bovine erythrocytes. </a:t>
            </a:r>
          </a:p>
          <a:p>
            <a:endParaRPr lang="en-US" dirty="0" smtClean="0"/>
          </a:p>
          <a:p>
            <a:r>
              <a:rPr lang="en-US" dirty="0" smtClean="0"/>
              <a:t>The antibody dye conjugate continues along the test range and binds the band located in the control position. This control band will appear regardless of the presence of heterophile antibodies in the sample</a:t>
            </a:r>
          </a:p>
          <a:p>
            <a:endParaRPr lang="en-US" dirty="0" smtClean="0"/>
          </a:p>
          <a:p>
            <a:r>
              <a:rPr lang="en-US" dirty="0" smtClean="0"/>
              <a:t>The presence of two colored bands in the test and control position indicates a positive result. The presence of one colored band in the control position indicates a negative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Reagents and Materials </a:t>
            </a:r>
            <a:endParaRPr lang="en-US" dirty="0"/>
          </a:p>
        </p:txBody>
      </p:sp>
      <p:sp>
        <p:nvSpPr>
          <p:cNvPr id="3" name="Content Placeholder 2"/>
          <p:cNvSpPr>
            <a:spLocks noGrp="1"/>
          </p:cNvSpPr>
          <p:nvPr>
            <p:ph idx="1"/>
          </p:nvPr>
        </p:nvSpPr>
        <p:spPr/>
        <p:txBody>
          <a:bodyPr/>
          <a:lstStyle/>
          <a:p>
            <a:r>
              <a:rPr lang="en-US" dirty="0" smtClean="0"/>
              <a:t>To perform a test you will need:</a:t>
            </a:r>
          </a:p>
          <a:p>
            <a:pPr lvl="1"/>
            <a:r>
              <a:rPr lang="en-US" dirty="0" smtClean="0"/>
              <a:t>One Poly stat Mono test device (cartridge)</a:t>
            </a:r>
          </a:p>
          <a:p>
            <a:pPr lvl="1"/>
            <a:r>
              <a:rPr lang="en-US" dirty="0" smtClean="0"/>
              <a:t>Developer buffer</a:t>
            </a:r>
          </a:p>
          <a:p>
            <a:pPr lvl="1"/>
            <a:r>
              <a:rPr lang="en-US" dirty="0" smtClean="0"/>
              <a:t>Sample transfer tube for whole blood (25 </a:t>
            </a:r>
            <a:r>
              <a:rPr lang="el-GR" dirty="0" smtClean="0">
                <a:latin typeface="Arial"/>
                <a:cs typeface="Arial"/>
              </a:rPr>
              <a:t>μ</a:t>
            </a:r>
            <a:r>
              <a:rPr lang="en-US" dirty="0" smtClean="0">
                <a:latin typeface="Arial"/>
                <a:cs typeface="Arial"/>
              </a:rPr>
              <a:t>L)</a:t>
            </a:r>
          </a:p>
          <a:p>
            <a:pPr lvl="1"/>
            <a:r>
              <a:rPr lang="en-US" dirty="0" smtClean="0">
                <a:latin typeface="Arial"/>
                <a:cs typeface="Arial"/>
              </a:rPr>
              <a:t>Knowledge of the work </a:t>
            </a:r>
            <a:r>
              <a:rPr lang="en-US" dirty="0" smtClean="0">
                <a:latin typeface="Arial"/>
                <a:cs typeface="Arial"/>
              </a:rPr>
              <a:t>i</a:t>
            </a:r>
            <a:r>
              <a:rPr lang="en-US" dirty="0" smtClean="0">
                <a:latin typeface="Arial"/>
                <a:cs typeface="Arial"/>
              </a:rPr>
              <a:t>nstruction and/or package insert</a:t>
            </a:r>
          </a:p>
          <a:p>
            <a:r>
              <a:rPr lang="en-US" dirty="0" smtClean="0">
                <a:latin typeface="Arial"/>
                <a:cs typeface="Arial"/>
              </a:rPr>
              <a:t>Storage and Stability </a:t>
            </a:r>
          </a:p>
          <a:p>
            <a:pPr lvl="1"/>
            <a:r>
              <a:rPr lang="en-US" dirty="0" smtClean="0">
                <a:latin typeface="Arial"/>
                <a:cs typeface="Arial"/>
              </a:rPr>
              <a:t>The storage condition and stability dating given by the manufacturer are appropriate as long as the kits is stored from 2</a:t>
            </a:r>
            <a:r>
              <a:rPr lang="en-US" dirty="0" smtClean="0">
                <a:latin typeface="Arial"/>
                <a:cs typeface="Arial"/>
              </a:rPr>
              <a:t>°</a:t>
            </a:r>
            <a:r>
              <a:rPr lang="en-US" dirty="0" smtClean="0">
                <a:latin typeface="Arial"/>
                <a:cs typeface="Arial"/>
              </a:rPr>
              <a:t>-30° C.</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Acceptability</a:t>
            </a:r>
            <a:endParaRPr lang="en-US" dirty="0"/>
          </a:p>
        </p:txBody>
      </p:sp>
      <p:sp>
        <p:nvSpPr>
          <p:cNvPr id="3" name="Content Placeholder 2"/>
          <p:cNvSpPr>
            <a:spLocks noGrp="1"/>
          </p:cNvSpPr>
          <p:nvPr>
            <p:ph idx="1"/>
          </p:nvPr>
        </p:nvSpPr>
        <p:spPr>
          <a:xfrm>
            <a:off x="457200" y="1609416"/>
            <a:ext cx="7696200" cy="484632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Anticoagulated whole blood is to be used. </a:t>
            </a:r>
          </a:p>
          <a:p>
            <a:endParaRPr lang="en-US" dirty="0" smtClean="0"/>
          </a:p>
          <a:p>
            <a:r>
              <a:rPr lang="en-US" dirty="0" smtClean="0"/>
              <a:t>If testing can not be performed immediately, the sample can be stored for 24 hours at 2</a:t>
            </a:r>
            <a:r>
              <a:rPr lang="en-US" dirty="0" smtClean="0">
                <a:latin typeface="Arial"/>
                <a:cs typeface="Arial"/>
              </a:rPr>
              <a:t>°</a:t>
            </a:r>
            <a:r>
              <a:rPr lang="en-US" dirty="0" smtClean="0"/>
              <a:t>-8</a:t>
            </a:r>
            <a:r>
              <a:rPr lang="en-US" dirty="0" smtClean="0">
                <a:latin typeface="Arial"/>
                <a:cs typeface="Arial"/>
              </a:rPr>
              <a:t>°</a:t>
            </a:r>
            <a:r>
              <a:rPr lang="en-US" dirty="0" smtClean="0"/>
              <a:t>C. </a:t>
            </a:r>
          </a:p>
          <a:p>
            <a:endParaRPr lang="en-US" dirty="0" smtClean="0"/>
          </a:p>
        </p:txBody>
      </p:sp>
      <p:pic>
        <p:nvPicPr>
          <p:cNvPr id="8194" name="Picture 2"/>
          <p:cNvPicPr>
            <a:picLocks noChangeAspect="1" noChangeArrowheads="1"/>
          </p:cNvPicPr>
          <p:nvPr/>
        </p:nvPicPr>
        <p:blipFill>
          <a:blip r:embed="rId2" cstate="print"/>
          <a:srcRect/>
          <a:stretch>
            <a:fillRect/>
          </a:stretch>
        </p:blipFill>
        <p:spPr bwMode="auto">
          <a:xfrm>
            <a:off x="3020159" y="1833197"/>
            <a:ext cx="2158512" cy="21585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Procedure- step one</a:t>
            </a:r>
            <a:endParaRPr lang="en-US" dirty="0"/>
          </a:p>
        </p:txBody>
      </p:sp>
      <p:sp>
        <p:nvSpPr>
          <p:cNvPr id="3" name="Content Placeholder 2"/>
          <p:cNvSpPr>
            <a:spLocks noGrp="1"/>
          </p:cNvSpPr>
          <p:nvPr>
            <p:ph sz="half" idx="1"/>
          </p:nvPr>
        </p:nvSpPr>
        <p:spPr/>
        <p:txBody>
          <a:bodyPr/>
          <a:lstStyle/>
          <a:p>
            <a:r>
              <a:rPr lang="en-US" dirty="0" smtClean="0"/>
              <a:t>Remove device (cartridge) from pouch and place on a flat surface </a:t>
            </a:r>
            <a:endParaRPr lang="en-US" dirty="0"/>
          </a:p>
        </p:txBody>
      </p:sp>
      <p:pic>
        <p:nvPicPr>
          <p:cNvPr id="1026" name="Picture 2" descr="8938bc72-5ab3-40a2-9a91-0a4bcce933a8@catholichealth"/>
          <p:cNvPicPr>
            <a:picLocks noChangeAspect="1" noChangeArrowheads="1"/>
          </p:cNvPicPr>
          <p:nvPr/>
        </p:nvPicPr>
        <p:blipFill>
          <a:blip r:embed="rId2" cstate="print"/>
          <a:srcRect/>
          <a:stretch>
            <a:fillRect/>
          </a:stretch>
        </p:blipFill>
        <p:spPr bwMode="auto">
          <a:xfrm>
            <a:off x="4038600" y="1524000"/>
            <a:ext cx="4038600" cy="301648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Test Procedure- Step 2a</a:t>
            </a:r>
            <a:endParaRPr lang="en-US" dirty="0"/>
          </a:p>
        </p:txBody>
      </p:sp>
      <p:sp>
        <p:nvSpPr>
          <p:cNvPr id="3" name="Content Placeholder 2"/>
          <p:cNvSpPr>
            <a:spLocks noGrp="1"/>
          </p:cNvSpPr>
          <p:nvPr>
            <p:ph sz="half" idx="1"/>
          </p:nvPr>
        </p:nvSpPr>
        <p:spPr>
          <a:xfrm>
            <a:off x="0" y="1600200"/>
            <a:ext cx="3977640" cy="5257800"/>
          </a:xfrm>
        </p:spPr>
        <p:txBody>
          <a:bodyPr>
            <a:normAutofit lnSpcReduction="10000"/>
          </a:bodyPr>
          <a:lstStyle/>
          <a:p>
            <a:r>
              <a:rPr lang="en-US" dirty="0" smtClean="0"/>
              <a:t>Using a tube from the bag labeled “Sample Transfer tube for Whole Blood,” Draw the sample into the tube by touching the </a:t>
            </a:r>
            <a:r>
              <a:rPr lang="en-US" b="1" u="sng" dirty="0" smtClean="0"/>
              <a:t>tip</a:t>
            </a:r>
            <a:r>
              <a:rPr lang="en-US" b="1" dirty="0" smtClean="0"/>
              <a:t> </a:t>
            </a:r>
            <a:r>
              <a:rPr lang="en-US" dirty="0" smtClean="0"/>
              <a:t>of tube to sample.</a:t>
            </a:r>
          </a:p>
          <a:p>
            <a:pPr lvl="0">
              <a:defRPr/>
            </a:pPr>
            <a:endParaRPr lang="en-US" dirty="0" smtClean="0"/>
          </a:p>
          <a:p>
            <a:pPr lvl="0">
              <a:defRPr/>
            </a:pPr>
            <a:r>
              <a:rPr lang="en-US" dirty="0" smtClean="0"/>
              <a:t>Capillary </a:t>
            </a:r>
            <a:r>
              <a:rPr lang="en-US" dirty="0" smtClean="0"/>
              <a:t>action will draw the sample to the fill line and stop.</a:t>
            </a:r>
          </a:p>
          <a:p>
            <a:pPr marL="731520" lvl="1" indent="-274320">
              <a:spcBef>
                <a:spcPts val="600"/>
              </a:spcBef>
              <a:buClr>
                <a:schemeClr val="tx2"/>
              </a:buClr>
              <a:buSzPct val="73000"/>
              <a:buFont typeface="Wingdings" pitchFamily="2" charset="2"/>
              <a:buChar char="§"/>
            </a:pPr>
            <a:r>
              <a:rPr lang="en-US" sz="2000" dirty="0" smtClean="0">
                <a:solidFill>
                  <a:schemeClr val="accent1"/>
                </a:solidFill>
              </a:rPr>
              <a:t>Never squeeze the tube while sampling</a:t>
            </a:r>
          </a:p>
          <a:p>
            <a:endParaRPr lang="en-US" dirty="0"/>
          </a:p>
        </p:txBody>
      </p:sp>
      <p:pic>
        <p:nvPicPr>
          <p:cNvPr id="2051" name="Picture 3" descr="e108990a-8078-4163-9b5e-d820ecb4a7a8@catholichealth"/>
          <p:cNvPicPr>
            <a:picLocks noChangeAspect="1" noChangeArrowheads="1"/>
          </p:cNvPicPr>
          <p:nvPr/>
        </p:nvPicPr>
        <p:blipFill>
          <a:blip r:embed="rId2" cstate="print"/>
          <a:srcRect/>
          <a:stretch>
            <a:fillRect/>
          </a:stretch>
        </p:blipFill>
        <p:spPr bwMode="auto">
          <a:xfrm>
            <a:off x="4495800" y="4038600"/>
            <a:ext cx="3657600" cy="2731912"/>
          </a:xfrm>
          <a:prstGeom prst="rect">
            <a:avLst/>
          </a:prstGeom>
          <a:noFill/>
          <a:ln w="9525">
            <a:noFill/>
            <a:miter lim="800000"/>
            <a:headEnd/>
            <a:tailEnd/>
          </a:ln>
        </p:spPr>
      </p:pic>
      <p:pic>
        <p:nvPicPr>
          <p:cNvPr id="2052" name="Picture 4" descr="7aeb0167-9044-4ac4-8ca2-1c537bc8c1e4@catholichealth"/>
          <p:cNvPicPr>
            <a:picLocks noChangeAspect="1" noChangeArrowheads="1"/>
          </p:cNvPicPr>
          <p:nvPr/>
        </p:nvPicPr>
        <p:blipFill>
          <a:blip r:embed="rId3" cstate="print"/>
          <a:srcRect/>
          <a:stretch>
            <a:fillRect/>
          </a:stretch>
        </p:blipFill>
        <p:spPr bwMode="auto">
          <a:xfrm>
            <a:off x="3962400" y="914400"/>
            <a:ext cx="3914539" cy="2923822"/>
          </a:xfrm>
          <a:prstGeom prst="rect">
            <a:avLst/>
          </a:prstGeom>
          <a:noFill/>
          <a:ln w="9525">
            <a:noFill/>
            <a:miter lim="800000"/>
            <a:headEnd/>
            <a:tailEnd/>
          </a:ln>
        </p:spPr>
      </p:pic>
      <p:sp>
        <p:nvSpPr>
          <p:cNvPr id="13" name="Rectangle 12"/>
          <p:cNvSpPr/>
          <p:nvPr/>
        </p:nvSpPr>
        <p:spPr>
          <a:xfrm rot="21426878" flipH="1">
            <a:off x="5908770" y="2528610"/>
            <a:ext cx="64712" cy="49902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Test Procedure- step 2b</a:t>
            </a:r>
            <a:endParaRPr lang="en-US" dirty="0"/>
          </a:p>
        </p:txBody>
      </p:sp>
      <p:sp>
        <p:nvSpPr>
          <p:cNvPr id="3" name="Content Placeholder 2"/>
          <p:cNvSpPr>
            <a:spLocks noGrp="1"/>
          </p:cNvSpPr>
          <p:nvPr>
            <p:ph sz="half" idx="1"/>
          </p:nvPr>
        </p:nvSpPr>
        <p:spPr/>
        <p:txBody>
          <a:bodyPr/>
          <a:lstStyle/>
          <a:p>
            <a:r>
              <a:rPr lang="en-US" dirty="0" smtClean="0"/>
              <a:t>Squeeze the bulb to dispense sample into the UPPER END of the sample well of the device.</a:t>
            </a:r>
          </a:p>
          <a:p>
            <a:pPr lvl="1"/>
            <a:r>
              <a:rPr lang="en-US" dirty="0" smtClean="0"/>
              <a:t>If sample won’t expel cover the pinhole at the stem of the tub and squeeze the bulb again. </a:t>
            </a:r>
            <a:endParaRPr lang="en-US" dirty="0"/>
          </a:p>
        </p:txBody>
      </p:sp>
      <p:pic>
        <p:nvPicPr>
          <p:cNvPr id="5" name="Picture 2" descr="e108990a-8078-4163-9b5e-d820ecb4a7a8@catholichealth"/>
          <p:cNvPicPr>
            <a:picLocks noGrp="1" noChangeAspect="1" noChangeArrowheads="1"/>
          </p:cNvPicPr>
          <p:nvPr>
            <p:ph sz="half" idx="2"/>
          </p:nvPr>
        </p:nvPicPr>
        <p:blipFill>
          <a:blip r:embed="rId2" cstate="print"/>
          <a:srcRect l="4938"/>
          <a:stretch>
            <a:fillRect/>
          </a:stretch>
        </p:blipFill>
        <p:spPr bwMode="auto">
          <a:xfrm>
            <a:off x="4730261" y="817684"/>
            <a:ext cx="3521075" cy="2766551"/>
          </a:xfrm>
          <a:prstGeom prst="rect">
            <a:avLst/>
          </a:prstGeom>
          <a:noFill/>
          <a:ln w="9525">
            <a:noFill/>
            <a:miter lim="800000"/>
            <a:headEnd/>
            <a:tailEnd/>
          </a:ln>
        </p:spPr>
      </p:pic>
      <p:pic>
        <p:nvPicPr>
          <p:cNvPr id="3074" name="Picture 2" descr="a4e23273-da9e-4d27-b70d-abf9c05947ab@catholichealth"/>
          <p:cNvPicPr>
            <a:picLocks noChangeAspect="1" noChangeArrowheads="1"/>
          </p:cNvPicPr>
          <p:nvPr/>
        </p:nvPicPr>
        <p:blipFill>
          <a:blip r:embed="rId3" cstate="print"/>
          <a:srcRect/>
          <a:stretch>
            <a:fillRect/>
          </a:stretch>
        </p:blipFill>
        <p:spPr bwMode="auto">
          <a:xfrm>
            <a:off x="5198165" y="3881656"/>
            <a:ext cx="3761198" cy="280929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576</TotalTime>
  <Words>771</Words>
  <Application>Microsoft Office PowerPoint</Application>
  <PresentationFormat>On-screen Show (4:3)</PresentationFormat>
  <Paragraphs>81</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Poly stat Mono Test</vt:lpstr>
      <vt:lpstr>Summary and intended use</vt:lpstr>
      <vt:lpstr>Principle</vt:lpstr>
      <vt:lpstr>Principle</vt:lpstr>
      <vt:lpstr>Reagents and Materials </vt:lpstr>
      <vt:lpstr>Specimen Acceptability</vt:lpstr>
      <vt:lpstr>Test Procedure- step one</vt:lpstr>
      <vt:lpstr>Test Procedure- Step 2a</vt:lpstr>
      <vt:lpstr>Test Procedure- step 2b</vt:lpstr>
      <vt:lpstr>Test Procedure- Step 3</vt:lpstr>
      <vt:lpstr>Test Procedure-Step 4</vt:lpstr>
      <vt:lpstr>Interpretation of results</vt:lpstr>
      <vt:lpstr>Interpretation of results</vt:lpstr>
      <vt:lpstr>Interpretation of results</vt:lpstr>
      <vt:lpstr>Quality control</vt:lpstr>
      <vt:lpstr>Procedural notes</vt:lpstr>
      <vt:lpstr>Slide 17</vt:lpstr>
    </vt:vector>
  </TitlesOfParts>
  <Company>CHI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 stat Mono Test</dc:title>
  <dc:creator>DCapers</dc:creator>
  <cp:lastModifiedBy>DCapers</cp:lastModifiedBy>
  <cp:revision>59</cp:revision>
  <dcterms:created xsi:type="dcterms:W3CDTF">2014-03-17T16:54:11Z</dcterms:created>
  <dcterms:modified xsi:type="dcterms:W3CDTF">2014-03-18T20:23:32Z</dcterms:modified>
</cp:coreProperties>
</file>