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84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70" r:id="rId12"/>
    <p:sldId id="266" r:id="rId13"/>
    <p:sldId id="261" r:id="rId14"/>
    <p:sldId id="279" r:id="rId15"/>
    <p:sldId id="267" r:id="rId16"/>
    <p:sldId id="283" r:id="rId17"/>
    <p:sldId id="273" r:id="rId18"/>
    <p:sldId id="274" r:id="rId19"/>
    <p:sldId id="271" r:id="rId20"/>
    <p:sldId id="268" r:id="rId21"/>
    <p:sldId id="269" r:id="rId22"/>
    <p:sldId id="272" r:id="rId23"/>
    <p:sldId id="275" r:id="rId24"/>
    <p:sldId id="278" r:id="rId25"/>
    <p:sldId id="276" r:id="rId26"/>
    <p:sldId id="282" r:id="rId27"/>
    <p:sldId id="277" r:id="rId28"/>
    <p:sldId id="280" r:id="rId29"/>
    <p:sldId id="281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12/10/2014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Bronchoalveolar</a:t>
            </a:r>
            <a:r>
              <a:rPr lang="en-US" dirty="0" smtClean="0"/>
              <a:t> Lavage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12/9/2014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Foamy macrophage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25" b="10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75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Macrophages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174" b="8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61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Multinucleated macrophage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25" b="1062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85323" y="6400800"/>
            <a:ext cx="638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specific – just need to be able to recognize it as a macrophage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Bronchial epithelial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741" b="1174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62280" y="6417512"/>
            <a:ext cx="334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Bronchial epithelial cells with cilia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965114" y="5648503"/>
            <a:ext cx="818740" cy="75229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5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Squamous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25" b="10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07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</a:t>
            </a:r>
            <a:r>
              <a:rPr lang="en-US" dirty="0" err="1" smtClean="0"/>
              <a:t>pneumocytes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25" b="1062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835450" y="6400800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mimic macrophages or even malignant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findings for 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inflammatory cells</a:t>
            </a:r>
          </a:p>
          <a:p>
            <a:r>
              <a:rPr lang="en-US" dirty="0" smtClean="0"/>
              <a:t>Infectious organisms – bacteria and a variety of fungal organisms</a:t>
            </a:r>
          </a:p>
          <a:p>
            <a:r>
              <a:rPr lang="en-US" dirty="0" smtClean="0"/>
              <a:t>Malignant cells – not common (sensitivity to detect malignancy is low for BAL)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Neutrophils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25" b="1062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69376" y="6416394"/>
            <a:ext cx="483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bacteria (with </a:t>
            </a:r>
            <a:r>
              <a:rPr lang="en-US" dirty="0" err="1" smtClean="0"/>
              <a:t>cocci</a:t>
            </a:r>
            <a:r>
              <a:rPr lang="en-US" dirty="0" smtClean="0"/>
              <a:t> shape) are present also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Neutrophils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068" b="14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66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Eosinophils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9720" r="-97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6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Respiratory Tract Sampling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using bronchoscope</a:t>
            </a:r>
          </a:p>
          <a:p>
            <a:r>
              <a:rPr lang="en-US" dirty="0" smtClean="0"/>
              <a:t>Bronchial washing: saline instilled into bronchus (proximal and larger airways) and then fluid is aspirated</a:t>
            </a:r>
          </a:p>
          <a:p>
            <a:r>
              <a:rPr lang="en-US" dirty="0" err="1" smtClean="0"/>
              <a:t>Bronchoalveolar</a:t>
            </a:r>
            <a:r>
              <a:rPr lang="en-US" dirty="0" smtClean="0"/>
              <a:t> lavage (BAL): bronchoscope inserted into airways as far as possible and then distal airways are flushed with saline</a:t>
            </a:r>
          </a:p>
          <a:p>
            <a:r>
              <a:rPr lang="en-US" dirty="0" smtClean="0"/>
              <a:t>Purpose of BAL: to sample the alveolar compartment of the lungs (the most distal part of the airway)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- useful to diagnose infections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- can also sometimes diagnose malignancy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Pneumocystis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91" b="18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25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Pneumocystis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81" b="2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61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Pneumocystis – GMS stain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713" t="12550" r="2062" b="3521"/>
          <a:stretch/>
        </p:blipFill>
        <p:spPr>
          <a:xfrm>
            <a:off x="1203047" y="1417638"/>
            <a:ext cx="5731187" cy="5152756"/>
          </a:xfrm>
        </p:spPr>
      </p:pic>
    </p:spTree>
    <p:extLst>
      <p:ext uri="{BB962C8B-B14F-4D97-AF65-F5344CB8AC3E}">
        <p14:creationId xmlns:p14="http://schemas.microsoft.com/office/powerpoint/2010/main" val="34926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Cryptococcus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25" b="10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81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Cryptococcus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019" b="8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05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Aspergillus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812" b="12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24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Aspergillus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645" b="6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82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Asbestos body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25" b="10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6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cell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000" b="8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84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301" b="9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18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Bronchoalveolar</a:t>
            </a:r>
            <a:r>
              <a:rPr lang="en-US" dirty="0" smtClean="0"/>
              <a:t> lavage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105" b="4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893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cellular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Bronchial epithelial cells</a:t>
            </a:r>
          </a:p>
          <a:p>
            <a:r>
              <a:rPr lang="en-US" dirty="0" err="1" smtClean="0"/>
              <a:t>Pneumocytes</a:t>
            </a:r>
            <a:endParaRPr lang="en-US" dirty="0" smtClean="0"/>
          </a:p>
          <a:p>
            <a:r>
              <a:rPr lang="en-US" dirty="0" smtClean="0"/>
              <a:t>Macrophages</a:t>
            </a:r>
          </a:p>
          <a:p>
            <a:r>
              <a:rPr lang="en-US" dirty="0" smtClean="0"/>
              <a:t>Inflammatory cells (normally only a few)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Macrophages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221" b="822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303302" y="6400800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Often have numerous macrophages in 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Macrophages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25" b="1062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52921" y="6400800"/>
            <a:ext cx="570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Oval to round nuclei, abundant bubbly or foamy cytoplasm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Macrophages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25" b="1062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6963" y="6417511"/>
            <a:ext cx="832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Often have pigment (</a:t>
            </a:r>
            <a:r>
              <a:rPr lang="en-US" dirty="0" err="1" smtClean="0"/>
              <a:t>anthracotic</a:t>
            </a:r>
            <a:r>
              <a:rPr lang="en-US" dirty="0" smtClean="0"/>
              <a:t> carbon pigment) usually and engulfed foreign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Macrophages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175" b="8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75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Foamy macrophages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221" b="8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8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81</TotalTime>
  <Words>224</Words>
  <Application>Microsoft Office PowerPoint</Application>
  <PresentationFormat>On-screen Show (4:3)</PresentationFormat>
  <Paragraphs>50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Adjacency</vt:lpstr>
      <vt:lpstr>Bronchoalveolar Lavage Tutorial</vt:lpstr>
      <vt:lpstr>Lower Respiratory Tract Sampling</vt:lpstr>
      <vt:lpstr>Bronchoalveolar lavage</vt:lpstr>
      <vt:lpstr>Normal cellular components</vt:lpstr>
      <vt:lpstr>Macrophages</vt:lpstr>
      <vt:lpstr>Macrophages</vt:lpstr>
      <vt:lpstr>Macrophages</vt:lpstr>
      <vt:lpstr>Macrophages</vt:lpstr>
      <vt:lpstr>Foamy macrophages</vt:lpstr>
      <vt:lpstr>Foamy macrophage</vt:lpstr>
      <vt:lpstr>Macrophages</vt:lpstr>
      <vt:lpstr>Multinucleated macrophage</vt:lpstr>
      <vt:lpstr>Bronchial epithelial cells</vt:lpstr>
      <vt:lpstr>Squamous cells</vt:lpstr>
      <vt:lpstr>Reactive pneumocytes</vt:lpstr>
      <vt:lpstr>Abnormal findings for BAL</vt:lpstr>
      <vt:lpstr>Neutrophils</vt:lpstr>
      <vt:lpstr>Neutrophils</vt:lpstr>
      <vt:lpstr>Eosinophils</vt:lpstr>
      <vt:lpstr>Pneumocystis</vt:lpstr>
      <vt:lpstr>Pneumocystis</vt:lpstr>
      <vt:lpstr>Pneumocystis – GMS stain</vt:lpstr>
      <vt:lpstr>Cryptococcus</vt:lpstr>
      <vt:lpstr>Cryptococcus</vt:lpstr>
      <vt:lpstr>Aspergillus</vt:lpstr>
      <vt:lpstr>Aspergillus</vt:lpstr>
      <vt:lpstr>Asbestos body</vt:lpstr>
      <vt:lpstr>Malignant cell</vt:lpstr>
      <vt:lpstr>Malignant cells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Bronchoalveolar Lavage Tutorial</dc:title>
  <dc:creator>Joren Keylock</dc:creator>
  <cp:lastModifiedBy>atuttle</cp:lastModifiedBy>
  <cp:revision>14</cp:revision>
  <cp:lastPrinted>2014-12-09T16:19:47Z</cp:lastPrinted>
  <dcterms:created xsi:type="dcterms:W3CDTF">2014-12-08T03:34:56Z</dcterms:created>
  <dcterms:modified xsi:type="dcterms:W3CDTF">2014-12-10T18:54:25Z</dcterms:modified>
</cp:coreProperties>
</file>