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4a" ContentType="audio/mp4"/>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comments/comment3.xml" ContentType="application/vnd.openxmlformats-officedocument.presentationml.comments+xml"/>
  <Override PartName="/ppt/notesSlides/notesSlide4.xml" ContentType="application/vnd.openxmlformats-officedocument.presentationml.notesSlide+xml"/>
  <Override PartName="/ppt/comments/comment4.xml" ContentType="application/vnd.openxmlformats-officedocument.presentationml.comments+xml"/>
  <Override PartName="/ppt/notesSlides/notesSlide5.xml" ContentType="application/vnd.openxmlformats-officedocument.presentationml.notesSlide+xml"/>
  <Override PartName="/ppt/comments/comment5.xml" ContentType="application/vnd.openxmlformats-officedocument.presentationml.comments+xml"/>
  <Override PartName="/ppt/notesSlides/notesSlide6.xml" ContentType="application/vnd.openxmlformats-officedocument.presentationml.notesSlide+xml"/>
  <Override PartName="/ppt/comments/comment6.xml" ContentType="application/vnd.openxmlformats-officedocument.presentationml.comments+xml"/>
  <Override PartName="/ppt/notesSlides/notesSlide7.xml" ContentType="application/vnd.openxmlformats-officedocument.presentationml.notesSlide+xml"/>
  <Override PartName="/ppt/comments/comment7.xml" ContentType="application/vnd.openxmlformats-officedocument.presentationml.comments+xml"/>
  <Override PartName="/ppt/notesSlides/notesSlide8.xml" ContentType="application/vnd.openxmlformats-officedocument.presentationml.notesSlide+xml"/>
  <Override PartName="/ppt/comments/comment8.xml" ContentType="application/vnd.openxmlformats-officedocument.presentationml.comments+xml"/>
  <Override PartName="/ppt/notesSlides/notesSlide9.xml" ContentType="application/vnd.openxmlformats-officedocument.presentationml.notesSlide+xml"/>
  <Override PartName="/ppt/comments/comment9.xml" ContentType="application/vnd.openxmlformats-officedocument.presentationml.comments+xml"/>
  <Override PartName="/ppt/notesSlides/notesSlide10.xml" ContentType="application/vnd.openxmlformats-officedocument.presentationml.notesSlide+xml"/>
  <Override PartName="/ppt/comments/comment10.xml" ContentType="application/vnd.openxmlformats-officedocument.presentationml.comments+xml"/>
  <Override PartName="/ppt/notesSlides/notesSlide11.xml" ContentType="application/vnd.openxmlformats-officedocument.presentationml.notesSlide+xml"/>
  <Override PartName="/ppt/comments/comment11.xml" ContentType="application/vnd.openxmlformats-officedocument.presentationml.comments+xml"/>
  <Override PartName="/ppt/notesSlides/notesSlide12.xml" ContentType="application/vnd.openxmlformats-officedocument.presentationml.notesSlide+xml"/>
  <Override PartName="/ppt/comments/comment12.xml" ContentType="application/vnd.openxmlformats-officedocument.presentationml.comments+xml"/>
  <Override PartName="/ppt/notesSlides/notesSlide13.xml" ContentType="application/vnd.openxmlformats-officedocument.presentationml.notesSlide+xml"/>
  <Override PartName="/ppt/comments/comment13.xml" ContentType="application/vnd.openxmlformats-officedocument.presentationml.comments+xml"/>
  <Override PartName="/ppt/notesSlides/notesSlide14.xml" ContentType="application/vnd.openxmlformats-officedocument.presentationml.notesSlide+xml"/>
  <Override PartName="/ppt/comments/comment14.xml" ContentType="application/vnd.openxmlformats-officedocument.presentationml.comments+xml"/>
  <Override PartName="/ppt/notesSlides/notesSlide15.xml" ContentType="application/vnd.openxmlformats-officedocument.presentationml.notesSlide+xml"/>
  <Override PartName="/ppt/comments/comment15.xml" ContentType="application/vnd.openxmlformats-officedocument.presentationml.comments+xml"/>
  <Override PartName="/ppt/notesSlides/notesSlide16.xml" ContentType="application/vnd.openxmlformats-officedocument.presentationml.notesSlide+xml"/>
  <Override PartName="/ppt/comments/comment16.xml" ContentType="application/vnd.openxmlformats-officedocument.presentationml.comments+xml"/>
  <Override PartName="/ppt/notesSlides/notesSlide17.xml" ContentType="application/vnd.openxmlformats-officedocument.presentationml.notesSlide+xml"/>
  <Override PartName="/ppt/comments/comment17.xml" ContentType="application/vnd.openxmlformats-officedocument.presentationml.comments+xml"/>
  <Override PartName="/ppt/notesSlides/notesSlide18.xml" ContentType="application/vnd.openxmlformats-officedocument.presentationml.notesSlide+xml"/>
  <Override PartName="/ppt/comments/comment18.xml" ContentType="application/vnd.openxmlformats-officedocument.presentationml.comments+xml"/>
  <Override PartName="/ppt/notesSlides/notesSlide19.xml" ContentType="application/vnd.openxmlformats-officedocument.presentationml.notesSlide+xml"/>
  <Override PartName="/ppt/comments/comment19.xml" ContentType="application/vnd.openxmlformats-officedocument.presentationml.comments+xml"/>
  <Override PartName="/ppt/notesSlides/notesSlide20.xml" ContentType="application/vnd.openxmlformats-officedocument.presentationml.notesSlide+xml"/>
  <Override PartName="/ppt/comments/comment20.xml" ContentType="application/vnd.openxmlformats-officedocument.presentationml.comments+xml"/>
  <Override PartName="/ppt/notesSlides/notesSlide21.xml" ContentType="application/vnd.openxmlformats-officedocument.presentationml.notesSlide+xml"/>
  <Override PartName="/ppt/comments/comment21.xml" ContentType="application/vnd.openxmlformats-officedocument.presentationml.comments+xml"/>
  <Override PartName="/ppt/notesSlides/notesSlide22.xml" ContentType="application/vnd.openxmlformats-officedocument.presentationml.notesSlide+xml"/>
  <Override PartName="/ppt/comments/comment22.xml" ContentType="application/vnd.openxmlformats-officedocument.presentationml.comments+xml"/>
  <Override PartName="/ppt/notesSlides/notesSlide23.xml" ContentType="application/vnd.openxmlformats-officedocument.presentationml.notesSlide+xml"/>
  <Override PartName="/ppt/comments/comment23.xml" ContentType="application/vnd.openxmlformats-officedocument.presentationml.comments+xml"/>
  <Override PartName="/ppt/notesSlides/notesSlide24.xml" ContentType="application/vnd.openxmlformats-officedocument.presentationml.notesSlide+xml"/>
  <Override PartName="/ppt/comments/comment24.xml" ContentType="application/vnd.openxmlformats-officedocument.presentationml.comments+xml"/>
  <Override PartName="/ppt/notesSlides/notesSlide25.xml" ContentType="application/vnd.openxmlformats-officedocument.presentationml.notesSlide+xml"/>
  <Override PartName="/ppt/comments/comment25.xml" ContentType="application/vnd.openxmlformats-officedocument.presentationml.comments+xml"/>
  <Override PartName="/ppt/notesSlides/notesSlide26.xml" ContentType="application/vnd.openxmlformats-officedocument.presentationml.notesSlide+xml"/>
  <Override PartName="/ppt/comments/comment26.xml" ContentType="application/vnd.openxmlformats-officedocument.presentationml.comments+xml"/>
  <Override PartName="/ppt/notesSlides/notesSlide27.xml" ContentType="application/vnd.openxmlformats-officedocument.presentationml.notesSlide+xml"/>
  <Override PartName="/ppt/comments/comment27.xml" ContentType="application/vnd.openxmlformats-officedocument.presentationml.comments+xml"/>
  <Override PartName="/ppt/notesSlides/notesSlide28.xml" ContentType="application/vnd.openxmlformats-officedocument.presentationml.notesSlide+xml"/>
  <Override PartName="/ppt/comments/comment28.xml" ContentType="application/vnd.openxmlformats-officedocument.presentationml.comments+xml"/>
  <Override PartName="/ppt/notesSlides/notesSlide29.xml" ContentType="application/vnd.openxmlformats-officedocument.presentationml.notesSlide+xml"/>
  <Override PartName="/ppt/comments/comment29.xml" ContentType="application/vnd.openxmlformats-officedocument.presentationml.comments+xml"/>
  <Override PartName="/ppt/notesSlides/notesSlide30.xml" ContentType="application/vnd.openxmlformats-officedocument.presentationml.notesSlide+xml"/>
  <Override PartName="/ppt/comments/comment30.xml" ContentType="application/vnd.openxmlformats-officedocument.presentationml.comments+xml"/>
  <Override PartName="/ppt/notesSlides/notesSlide31.xml" ContentType="application/vnd.openxmlformats-officedocument.presentationml.notesSlide+xml"/>
  <Override PartName="/ppt/comments/comment31.xml" ContentType="application/vnd.openxmlformats-officedocument.presentationml.comments+xml"/>
  <Override PartName="/ppt/notesSlides/notesSlide32.xml" ContentType="application/vnd.openxmlformats-officedocument.presentationml.notesSlide+xml"/>
  <Override PartName="/ppt/comments/comment32.xml" ContentType="application/vnd.openxmlformats-officedocument.presentationml.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comment33.xml" ContentType="application/vnd.openxmlformats-officedocument.presentationml.comments+xml"/>
  <Override PartName="/ppt/notesSlides/notesSlide36.xml" ContentType="application/vnd.openxmlformats-officedocument.presentationml.notesSlide+xml"/>
  <Override PartName="/ppt/comments/comment34.xml" ContentType="application/vnd.openxmlformats-officedocument.presentationml.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 id="2147483692" r:id="rId4"/>
    <p:sldMasterId id="2147483704" r:id="rId5"/>
  </p:sldMasterIdLst>
  <p:notesMasterIdLst>
    <p:notesMasterId r:id="rId45"/>
  </p:notesMasterIdLst>
  <p:sldIdLst>
    <p:sldId id="257" r:id="rId6"/>
    <p:sldId id="258" r:id="rId7"/>
    <p:sldId id="259" r:id="rId8"/>
    <p:sldId id="260" r:id="rId9"/>
    <p:sldId id="261" r:id="rId10"/>
    <p:sldId id="295"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94" r:id="rId34"/>
    <p:sldId id="285" r:id="rId35"/>
    <p:sldId id="286" r:id="rId36"/>
    <p:sldId id="287" r:id="rId37"/>
    <p:sldId id="288" r:id="rId38"/>
    <p:sldId id="289" r:id="rId39"/>
    <p:sldId id="290" r:id="rId40"/>
    <p:sldId id="292" r:id="rId41"/>
    <p:sldId id="299" r:id="rId42"/>
    <p:sldId id="297" r:id="rId43"/>
    <p:sldId id="298" r:id="rId4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wartz, Kati Lee (Tacoma)" initials="SKL(" lastIdx="14" clrIdx="0">
    <p:extLst>
      <p:ext uri="{19B8F6BF-5375-455C-9EA6-DF929625EA0E}">
        <p15:presenceInfo xmlns:p15="http://schemas.microsoft.com/office/powerpoint/2012/main" userId="S-1-5-21-796845957-1078145449-725345543-130410" providerId="AD"/>
      </p:ext>
    </p:extLst>
  </p:cmAuthor>
  <p:cmAuthor id="2" name="Jeffrey Schwartz" initials="JS" lastIdx="33" clrIdx="1">
    <p:extLst>
      <p:ext uri="{19B8F6BF-5375-455C-9EA6-DF929625EA0E}">
        <p15:presenceInfo xmlns:p15="http://schemas.microsoft.com/office/powerpoint/2012/main" userId="94fb9806e0e98c6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FF3399"/>
    <a:srgbClr val="0000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0788" autoAdjust="0"/>
  </p:normalViewPr>
  <p:slideViewPr>
    <p:cSldViewPr snapToGrid="0">
      <p:cViewPr varScale="1">
        <p:scale>
          <a:sx n="98" d="100"/>
          <a:sy n="98" d="100"/>
        </p:scale>
        <p:origin x="101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5-06T07:40:14.186" idx="1">
    <p:pos x="7404" y="3681"/>
    <p:text>Currently there is considerable variation in the reporting of lymphocytes within our system.
In result review you might see that a patient had 15 atypical lymphs reported 4 days ago, the auto diff reported 3 days ago, 17 atypical lymphs reported 2 days ago, and then the auto diff reported yesterday. Each slide review was performed by a different tech.
The purpose of this PowerPoint is to standardize reporting of lymphocytes across our system so that reported results on an individual case will be more consistent regardless of who performs the slide review. 
We will do this by: 
•	Eliminating the atypical lymphocyte classification
•	Educating hematology techs on the different kinds of lymphocyte morphology that might be encountered, how to classify the cells, and when to order a path review.</p:text>
    <p:extLst>
      <p:ext uri="{C676402C-5697-4E1C-873F-D02D1690AC5C}">
        <p15:threadingInfo xmlns:p15="http://schemas.microsoft.com/office/powerpoint/2012/main" timeZoneBias="420"/>
      </p:ext>
    </p:extLst>
  </p:cm>
  <p:cm authorId="2" dt="2020-05-08T11:34:36.798" idx="23">
    <p:pos x="7353" y="3717"/>
    <p:text>When trying to determine how to classify atypical cells, it is helpful to look at the whole clinical picture.
Looking for a previous diagnosis or path review is a good place to start as it can greatly aid in the identification of the abnormal cells.
The WBC, Platelet, and absolute lymph count, the presence of smudge cells, and age of the patient are also important to consider when trying to determine the clinical significance of the cells.</p:text>
    <p:extLst>
      <p:ext uri="{C676402C-5697-4E1C-873F-D02D1690AC5C}">
        <p15:threadingInfo xmlns:p15="http://schemas.microsoft.com/office/powerpoint/2012/main" timeZoneBias="42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20-05-06T09:17:51.788" idx="12">
    <p:pos x="7387" y="3751"/>
    <p:text>CLL cells can be difficult to distinguish from normal lymphs but some characteristics of these cells are clumped chromatin that often appears “cracked” resulting in a nucleus that resembles a soccer ball and scant, pale blue cytoplasm. 
Some clues for CLL include elevated white and absolute lymph count, smudge cells, and a monotonous lymph population. The images below are of 2 different patients with CLL and though the morphology can be variable person to person it’s typically homogenous within the same case or smear. 
These cells would be classified as: Lymphocytes and sent for a path review for Monotonous Lymph population and most likely absolutely lymph count &gt; 7.0</p:text>
    <p:extLst>
      <p:ext uri="{C676402C-5697-4E1C-873F-D02D1690AC5C}">
        <p15:threadingInfo xmlns:p15="http://schemas.microsoft.com/office/powerpoint/2012/main" timeZoneBias="42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20-05-06T09:23:36.394" idx="13">
    <p:pos x="7097" y="4065"/>
    <p:text>Because lymphoid cells have a wide range of morphologic appearances, knowledge of a previous diagnosis or path review can greatly aid in the identification of these cells. 
Lymphoma cells can look similar to reactive lymphs, so this table highlights a few key differences between the two. 
•	Lymphoma cells tend to have a monotonous population of the abnormal lymphs, whereas reactive cells have a wide range of morphologic appearances within the same smear.
•	Also, Lymphoma occurs more frequently in adults over the age of 55 and the cells tend to have a higher N:C ratio than reactive cells.</p:text>
    <p:extLst>
      <p:ext uri="{C676402C-5697-4E1C-873F-D02D1690AC5C}">
        <p15:threadingInfo xmlns:p15="http://schemas.microsoft.com/office/powerpoint/2012/main" timeZoneBias="42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20-05-06T09:25:57.588" idx="14">
    <p:pos x="7399" y="330"/>
    <p:text>This is an example of a monotonous population of abnormal lymphs in a patient with Follicular Lymphoma</p:text>
    <p:extLst>
      <p:ext uri="{C676402C-5697-4E1C-873F-D02D1690AC5C}">
        <p15:threadingInfo xmlns:p15="http://schemas.microsoft.com/office/powerpoint/2012/main" timeZoneBias="42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2" dt="2020-05-07T09:59:29.788" idx="15">
    <p:pos x="7376" y="3745"/>
    <p:text>This is a patient with Mono and as you can see there is a mix of lymphocyte morphology on the same smear with reactive lymphs on the right and more normal looking lymphs on the left.</p:text>
    <p:extLst>
      <p:ext uri="{C676402C-5697-4E1C-873F-D02D1690AC5C}">
        <p15:threadingInfo xmlns:p15="http://schemas.microsoft.com/office/powerpoint/2012/main" timeZoneBias="42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2" dt="2020-05-07T09:58:27.619" idx="14">
    <p:pos x="7387" y="3681"/>
    <p:text>Follicular lymphoma cells typically have a clefted nucleus, the most common form is a single cleft down the center which is why they are also known as “butt cells.”
The cytoplasm is often very scant, almost absent, as the N:C ratio is very high.</p:text>
    <p:extLst>
      <p:ext uri="{C676402C-5697-4E1C-873F-D02D1690AC5C}">
        <p15:threadingInfo xmlns:p15="http://schemas.microsoft.com/office/powerpoint/2012/main" timeZoneBias="42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2" dt="2020-05-07T09:48:38.570" idx="11">
    <p:pos x="7120" y="4095"/>
    <p:text>Here is a timeline of the patient seen on the previous slide from 1st presentation, to diagnosis, to subsequent slide reviews. 
This is a 49-year-old male. 
At first presentation, leukocytosis with lymphocytosis is present. On the manual diff there were 
13% lymphocytes and 
63% Other Cells with the result comment “Immature appearing Lymphocytes, ID to be confirmed by Pathologist.” 
From now on, with the aim of consistent reporting across our system, at first presentation these cells should be classified as lymphocytes with result comment .IMPRPATH. On the Path Review cover sheet mark [Abnormal Lymphocytes] as the reason for the review and write any additional comments about the appearance, i.e. “immature looking,” next to it. 
The pathologist confirmed there were abnormal lymphocytes suspicious for a lymphoproliferative disorder and suggested flow.   
Flow cytometry was performed with a diagnosis of Follicular Lymphoma. A 100-cell diff was performed by the pathologist who reported 79% lymphs. Notice, the pathologist did not count the neoplastic lymphs as a separate classification. 
After the initial path review and diagnosis, these cells should continue to be classified as lymphocytes with result comment “Abnormal lymphocytes consistent with known Follicular Lymphoma.”</p:text>
    <p:extLst>
      <p:ext uri="{C676402C-5697-4E1C-873F-D02D1690AC5C}">
        <p15:threadingInfo xmlns:p15="http://schemas.microsoft.com/office/powerpoint/2012/main" timeZoneBias="420"/>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2" dt="2020-05-08T13:56:59.120" idx="26">
    <p:pos x="7050" y="4089"/>
    <p:text>Here you can see the history of how the abnormal lymphs were classified and the need for consistent reporting. Notice the absolute lymphocyte count is never elevated because of how the cells were classified.</p:text>
    <p:extLst>
      <p:ext uri="{C676402C-5697-4E1C-873F-D02D1690AC5C}">
        <p15:threadingInfo xmlns:p15="http://schemas.microsoft.com/office/powerpoint/2012/main" timeZoneBias="420"/>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2" dt="2020-05-07T09:47:28.093" idx="10">
    <p:pos x="7393" y="3763"/>
    <p:text>Mantle Cell Lymphoma can take on 2 different kinds of morphology but are typically homogenous within the same case or smear. 
Typical morphology is small to medium-sized lymphs with irregular nuclear contours like the clefted nuclei in Follicular lymphoma, inconspicuous nucleoli, and scant cytoplasm. Lymphs may also resemble CLL. 
The lymphs can also look large and pleomorphic resembling monocytes like the patient pictured here. These cells have large nuclei, may have prominent nucleoli, and abundant pale cytoplasm. 
At 1st presentation, these cells should be classified as other cells since it is difficult to determine if they are lymphocytes, and sent for a Path Review.</p:text>
    <p:extLst>
      <p:ext uri="{C676402C-5697-4E1C-873F-D02D1690AC5C}">
        <p15:threadingInfo xmlns:p15="http://schemas.microsoft.com/office/powerpoint/2012/main" timeZoneBias="420"/>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2" dt="2020-05-07T09:33:20.496" idx="9">
    <p:pos x="7161" y="4019"/>
    <p:text>Here is the timeline of the patient pictured on the previous slide. 
This is a 70-year-old male with a history of Mantle Cell Lymphoma previously in remission. 
At first presentation, the CBC was unremarkable except for 10 large abnormal appearing cells on the man diff. which were classified as atypical lymphs, which they were, and sent for path review. 
In the future, these cells should be classified as “Other Cells” with result comment .IMPRPATH. 
Even with knowledge of the diagnosis, this patient has no documented history of peripheral involvement, and the morphology of the abnormal cells on the slide does not match the lymph morphology description from the lymph node biopsy. 
After the initial path review, these cells should be classified as Lymphocytes with result comment “Abnormal lymphocytes present. Consistent with known history of Mantle Cell Lymphoma undergoing therapy.” The same wording used in the path review.</p:text>
    <p:extLst mod="1">
      <p:ext uri="{C676402C-5697-4E1C-873F-D02D1690AC5C}">
        <p15:threadingInfo xmlns:p15="http://schemas.microsoft.com/office/powerpoint/2012/main" timeZoneBias="420"/>
      </p:ext>
    </p:extLst>
  </p:cm>
</p:cmLst>
</file>

<file path=ppt/comments/comment19.xml><?xml version="1.0" encoding="utf-8"?>
<p:cmLst xmlns:a="http://schemas.openxmlformats.org/drawingml/2006/main" xmlns:r="http://schemas.openxmlformats.org/officeDocument/2006/relationships" xmlns:p="http://schemas.openxmlformats.org/presentationml/2006/main">
  <p:cm authorId="2" dt="2020-05-07T09:30:28.610" idx="8">
    <p:pos x="3792" y="4001"/>
    <p:text>Here are 3 different patients with B-Cell Lymphoma. As you can see the morphology is very variable. The cells are typically larger in size than normal lymphs but everything else, the shape, chromatin pattern and maturity, and the cytoplasm all have variable appearances. 
These cells are not only abnormal, the cells on the top left could easily be confused for blasts or the bottom left for monocytes. For these reasons, the cells should not be classified as lymphocytes at first presentation. They should be classified as other cells with the “.IMPRPATH” result comment and sent for path review.</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5-06T07:41:38.543" idx="2">
    <p:pos x="7458" y="4076"/>
    <p:text>This table is a quick reference tool to help with how to classify lymphocytes and when to order a path review. The main changes are highlighted in yellow: 
•	The biggest change in reporting is the elimination of the atypical lymphocyte classification. All cells recognizable as lymphocytes - normal, reactive, and abnormal,  will be reported as lymphocytes.
•	Adults with an absolute lymph count &gt;7000/µL, regardless of morphology, will be required to have a path review at 1st presentation and every 30 days.
•	Also, the frequency of path reviews for abnormal lymphs will be extended from every 7 days to every 30 days, and blast from every 3 days to every 7 days. 
However, If there are significant changes to the CBC i.e. a drastic increase in blasts or changes in morphology, the case should be sent for another path review.
A comment at the component level, referred to as a result comment, will be used to provide more information about the lymphocytes as applicable.</p:text>
    <p:extLst>
      <p:ext uri="{C676402C-5697-4E1C-873F-D02D1690AC5C}">
        <p15:threadingInfo xmlns:p15="http://schemas.microsoft.com/office/powerpoint/2012/main" timeZoneBias="420"/>
      </p:ext>
    </p:extLst>
  </p:cm>
</p:cmLst>
</file>

<file path=ppt/comments/comment20.xml><?xml version="1.0" encoding="utf-8"?>
<p:cmLst xmlns:a="http://schemas.openxmlformats.org/drawingml/2006/main" xmlns:r="http://schemas.openxmlformats.org/officeDocument/2006/relationships" xmlns:p="http://schemas.openxmlformats.org/presentationml/2006/main">
  <p:cm authorId="2" dt="2020-05-07T09:24:29.875" idx="7">
    <p:pos x="7417" y="3809"/>
    <p:text>Here is the timeline of the patient pictured on the top left of the previous slide. 
At first presentation, this patient had leukocytosis with lymphocytosis, and thrombocytopenia. The manual diff had
55% Lymphs and 
30% Other Cells with result comment: “Atypical lymphocytes and Immature Cells with large nucleus, prominent nucleolus, and a high N:C ratio present.” 
This result comment was right on but in the future, the result comment “.IMPRPATH” should be reported at 1st presentation.
All the other observations about the morphology should be written on the path review cover sheet. 
The pathologist reported “Atypical large lymphocytes and possible blasts. Suggest flow.”
Flow was done the next day which identified an abnormal B-Cell population comprising 35% of the white cells. 
A bone marrow was performed the day after that with a final diagnosis of High-Grade B-Cell Lymphoma. The description of the lymphoma cells used in that final report and subsequent path reviews should be the result comment used to identify these cells on future slide reviews.</p:text>
    <p:extLst>
      <p:ext uri="{C676402C-5697-4E1C-873F-D02D1690AC5C}">
        <p15:threadingInfo xmlns:p15="http://schemas.microsoft.com/office/powerpoint/2012/main" timeZoneBias="420"/>
      </p:ext>
    </p:extLst>
  </p:cm>
</p:cmLst>
</file>

<file path=ppt/comments/comment21.xml><?xml version="1.0" encoding="utf-8"?>
<p:cmLst xmlns:a="http://schemas.openxmlformats.org/drawingml/2006/main" xmlns:r="http://schemas.openxmlformats.org/officeDocument/2006/relationships" xmlns:p="http://schemas.openxmlformats.org/presentationml/2006/main">
  <p:cm authorId="2" dt="2020-05-07T09:22:44.503" idx="6">
    <p:pos x="7428" y="3792"/>
    <p:text>Lymphoblasts are seen in conditions such as Acute Lymphoblastic Leukemia, Burkitt Lymphoma, or blasts crisis of CML. They can also occasionally be seen in premature babies. 
In ALL, pancytopenia is typically present, particularly a low PLT count. 
The red boxed cell in the upper left corner is the ideal lymphoblasts with lacy chromatin, a prominent nucleolus, and deep blue cytoplasm. 
Lymphoblasts can have variable morphology - The patient pictured here with ALL has more of the small and homogenous type of morphology - dense but not clumped chromatin, scant cytoplasm, and most of the blasts do not have a visible nucleoli. 
These cells would be classified as blasts and sent for path review.</p:text>
    <p:extLst>
      <p:ext uri="{C676402C-5697-4E1C-873F-D02D1690AC5C}">
        <p15:threadingInfo xmlns:p15="http://schemas.microsoft.com/office/powerpoint/2012/main" timeZoneBias="420"/>
      </p:ext>
    </p:extLst>
  </p:cm>
</p:cmLst>
</file>

<file path=ppt/comments/comment22.xml><?xml version="1.0" encoding="utf-8"?>
<p:cmLst xmlns:a="http://schemas.openxmlformats.org/drawingml/2006/main" xmlns:r="http://schemas.openxmlformats.org/officeDocument/2006/relationships" xmlns:p="http://schemas.openxmlformats.org/presentationml/2006/main">
  <p:cm authorId="2" dt="2020-05-07T09:19:28.664" idx="5">
    <p:pos x="7254" y="3960"/>
    <p:text>A patient’s cell morphology can change as a result of treatment. This is the same patient with ALL a week later after beginning treatment. As you can see the blasts on the right are very small with dense chromatin, scanty cytoplasm, and most lacking a visible nucleoli. The cells on the left are also most likely blast that have undergone morphologic changes due to cytotoxic agents. The blasts have become enlarged with vacuolated cytoplasm and variable nuclear morphology. 
Based on the patient’s history, there diagnosis of ALL, their previous path review confirming numerous circulating blasts, and previous manual differentials consistently reporting greater than 50% blasts, I reported all of these as blasts. 
But if ever unsure of how to classify cells even with the clinical history and help from your coworkers, put the cells in other, and send for a path review. And if you are on dayshift, take the slide to pathology and ask for help with classifying the cells before reporting the diff.</p:text>
    <p:extLst>
      <p:ext uri="{C676402C-5697-4E1C-873F-D02D1690AC5C}">
        <p15:threadingInfo xmlns:p15="http://schemas.microsoft.com/office/powerpoint/2012/main" timeZoneBias="420"/>
      </p:ext>
    </p:extLst>
  </p:cm>
</p:cmLst>
</file>

<file path=ppt/comments/comment23.xml><?xml version="1.0" encoding="utf-8"?>
<p:cmLst xmlns:a="http://schemas.openxmlformats.org/drawingml/2006/main" xmlns:r="http://schemas.openxmlformats.org/officeDocument/2006/relationships" xmlns:p="http://schemas.openxmlformats.org/presentationml/2006/main">
  <p:cm authorId="2" dt="2020-05-07T09:18:32.678" idx="4">
    <p:pos x="7370" y="3821"/>
    <p:text>Rare circulating plasma cells may be seen in healthy patients.
Key characteristics are: 
•	an eccentric nucleus
•	Deep blue, abundant cytoplasm 
•	A clear area next to the nucleus. 
___________
•	If only 1 is present, the auto diff may still be reported if all other criteria for Auto Diff reporting are met.
•	If 2 or more are present, report the manual diff. Classify the cells as “other” with a result level comment*
•	If more than 5 are present, consider sending it for a path review. 
Cells that can easily be recognized as plasma cells, like the one pictured here, should have a result level comment added identifying the cells as Plasma Cells. 
If the cells are not obviously plasma cells, add result level comment .IMPRPATH and send for a path review.</p:text>
    <p:extLst>
      <p:ext uri="{C676402C-5697-4E1C-873F-D02D1690AC5C}">
        <p15:threadingInfo xmlns:p15="http://schemas.microsoft.com/office/powerpoint/2012/main" timeZoneBias="420"/>
      </p:ext>
    </p:extLst>
  </p:cm>
</p:cmLst>
</file>

<file path=ppt/comments/comment24.xml><?xml version="1.0" encoding="utf-8"?>
<p:cmLst xmlns:a="http://schemas.openxmlformats.org/drawingml/2006/main" xmlns:r="http://schemas.openxmlformats.org/officeDocument/2006/relationships" xmlns:p="http://schemas.openxmlformats.org/presentationml/2006/main">
  <p:cm authorId="2" dt="2020-05-07T09:17:20.630" idx="3">
    <p:pos x="7381" y="3659"/>
    <p:text>Malignant plasma cells have a wide range of morphologic features and maturity which can make them difficult to classify on morphology alone.
These cells can be seen in conditions such as multiple myeloma and plasma cell leukemia as well as viral or bacterial infections. 
The median age of onset for a plasma cell neoplasm is about 65.</p:text>
    <p:extLst>
      <p:ext uri="{C676402C-5697-4E1C-873F-D02D1690AC5C}">
        <p15:threadingInfo xmlns:p15="http://schemas.microsoft.com/office/powerpoint/2012/main" timeZoneBias="420"/>
      </p:ext>
    </p:extLst>
  </p:cm>
</p:cmLst>
</file>

<file path=ppt/comments/comment25.xml><?xml version="1.0" encoding="utf-8"?>
<p:cmLst xmlns:a="http://schemas.openxmlformats.org/drawingml/2006/main" xmlns:r="http://schemas.openxmlformats.org/officeDocument/2006/relationships" xmlns:p="http://schemas.openxmlformats.org/presentationml/2006/main">
  <p:cm authorId="2" dt="2020-05-07T09:15:04.267" idx="1">
    <p:pos x="7120" y="4075"/>
    <p:text>Malignant plasma cells in the peripheral blood may be numerous in cases of plasma cell leukemia.
Neither of these cases have what you would call “easily recognizable” plasma cells. The cytoplasm of the top patient is not the characteristic deep blue and there is no area of clearing next to the nucleus. The patient on the bottom has very immature plasma cells with scant cytoplasm. Notice the size comparison to the patient’s normal lymphocytes. Both cases have nucleoli which are absent in mature plasma cells. 
These cells should be classified as “Other Cells” with result comment .IMPRPATH 1st Presentation and sent for a path review.</p:text>
    <p:extLst>
      <p:ext uri="{C676402C-5697-4E1C-873F-D02D1690AC5C}">
        <p15:threadingInfo xmlns:p15="http://schemas.microsoft.com/office/powerpoint/2012/main" timeZoneBias="420"/>
      </p:ext>
    </p:extLst>
  </p:cm>
</p:cmLst>
</file>

<file path=ppt/comments/comment26.xml><?xml version="1.0" encoding="utf-8"?>
<p:cmLst xmlns:a="http://schemas.openxmlformats.org/drawingml/2006/main" xmlns:r="http://schemas.openxmlformats.org/officeDocument/2006/relationships" xmlns:p="http://schemas.openxmlformats.org/presentationml/2006/main">
  <p:cm authorId="2" dt="2020-05-08T14:32:11.935" idx="27">
    <p:pos x="82" y="4067"/>
    <p:text>Here is the timeline of the patient pictured on the top of the previous slide. 
This is a 58 year old female. 
At first presentation, this patient had leukocytosis with lymphocytosis, and extreme thrombocytopenia. The manual diff had
63% Lymphs and 
18% Atypical lymphs
In the future, the atypical cells should be reported as Other Cells at first presentation with result comment .IMPRPATH
The pathologist reported “Atypical plasmacytoid cells, concerning for plasma cell leukemia.”
Flow was done the next day which identified 50% circulating plasma cells. 
After the initial path review and flow, these cells should continue to be classified as Other Cells with result comment “Atypical plasmacytoid cells.”</p:text>
    <p:extLst>
      <p:ext uri="{C676402C-5697-4E1C-873F-D02D1690AC5C}">
        <p15:threadingInfo xmlns:p15="http://schemas.microsoft.com/office/powerpoint/2012/main" timeZoneBias="420"/>
      </p:ext>
    </p:extLst>
  </p:cm>
</p:cmLst>
</file>

<file path=ppt/comments/comment27.xml><?xml version="1.0" encoding="utf-8"?>
<p:cmLst xmlns:a="http://schemas.openxmlformats.org/drawingml/2006/main" xmlns:r="http://schemas.openxmlformats.org/officeDocument/2006/relationships" xmlns:p="http://schemas.openxmlformats.org/presentationml/2006/main">
  <p:cm authorId="2" dt="2020-05-07T14:29:02.195" idx="16">
    <p:pos x="7038" y="4042"/>
    <p:text>Smudge Cells are most commonly seen in disorders characterized by lymphocyte fragility such as CLL and reactive lymphocytosis. 
Fragile cells can cause a discrepancy between the auto and manual diff because the analyzer includes the fragile cells in the auto diff while they get smudged and excluded on the manual diff.  This typically causes the relative neutrophil count to artificially increase and the relative lymph count to decrease on the original slide. 
Smudge cells will now only be reported when the amount of smudge cells causes the manual diff to be discrepant with the auto diff requiring an albumin slide to be made. 
Smudge cells will now always be reported as “3+”. 
This may change to simply “present” in the future after a change in the beaker build.</p:text>
    <p:extLst>
      <p:ext uri="{C676402C-5697-4E1C-873F-D02D1690AC5C}">
        <p15:threadingInfo xmlns:p15="http://schemas.microsoft.com/office/powerpoint/2012/main" timeZoneBias="420"/>
      </p:ext>
    </p:extLst>
  </p:cm>
</p:cmLst>
</file>

<file path=ppt/comments/comment28.xml><?xml version="1.0" encoding="utf-8"?>
<p:cmLst xmlns:a="http://schemas.openxmlformats.org/drawingml/2006/main" xmlns:r="http://schemas.openxmlformats.org/officeDocument/2006/relationships" xmlns:p="http://schemas.openxmlformats.org/presentationml/2006/main">
  <p:cm authorId="2" dt="2020-05-07T15:50:26.082" idx="17">
    <p:pos x="6957" y="3990"/>
    <p:text>Here is an example of smudge cells from a patient with a viral infection</p:text>
    <p:extLst>
      <p:ext uri="{C676402C-5697-4E1C-873F-D02D1690AC5C}">
        <p15:threadingInfo xmlns:p15="http://schemas.microsoft.com/office/powerpoint/2012/main" timeZoneBias="420"/>
      </p:ext>
    </p:extLst>
  </p:cm>
</p:cmLst>
</file>

<file path=ppt/comments/comment29.xml><?xml version="1.0" encoding="utf-8"?>
<p:cmLst xmlns:a="http://schemas.openxmlformats.org/drawingml/2006/main" xmlns:r="http://schemas.openxmlformats.org/officeDocument/2006/relationships" xmlns:p="http://schemas.openxmlformats.org/presentationml/2006/main">
  <p:cm authorId="2" dt="2020-05-08T14:49:02.072" idx="28">
    <p:pos x="7131" y="39"/>
    <p:text>While smudge cells are usually lymphocytes, they can be seen across all cell lines. This does not change when and how to report them. This case would require an albumin slide and 3+ smudge cells will be reported.</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5-06T08:09:11.348" idx="3">
    <p:pos x="10" y="10"/>
    <p:text>Lymphocytes can exhibit a wide range of normal morphology.
The lymphocyte in the upper right corner in the red box is the perfect lymph – it has a coarse and clumped nucleus with scant, clear blue cytoplasm. 
But all of the lymphocytes pictured here are still within the spectrum of normal morphology.</p:text>
    <p:extLst>
      <p:ext uri="{C676402C-5697-4E1C-873F-D02D1690AC5C}">
        <p15:threadingInfo xmlns:p15="http://schemas.microsoft.com/office/powerpoint/2012/main" timeZoneBias="420"/>
      </p:ext>
    </p:extLst>
  </p:cm>
</p:cmLst>
</file>

<file path=ppt/comments/comment30.xml><?xml version="1.0" encoding="utf-8"?>
<p:cmLst xmlns:a="http://schemas.openxmlformats.org/drawingml/2006/main" xmlns:r="http://schemas.openxmlformats.org/officeDocument/2006/relationships" xmlns:p="http://schemas.openxmlformats.org/presentationml/2006/main">
  <p:cm authorId="2" dt="2020-05-08T14:53:03.977" idx="29">
    <p:pos x="10" y="10"/>
    <p:text>Here is a patient with CLL and 72 smudge cells on the original slide</p:text>
    <p:extLst>
      <p:ext uri="{C676402C-5697-4E1C-873F-D02D1690AC5C}">
        <p15:threadingInfo xmlns:p15="http://schemas.microsoft.com/office/powerpoint/2012/main" timeZoneBias="420"/>
      </p:ext>
    </p:extLst>
  </p:cm>
</p:cmLst>
</file>

<file path=ppt/comments/comment31.xml><?xml version="1.0" encoding="utf-8"?>
<p:cmLst xmlns:a="http://schemas.openxmlformats.org/drawingml/2006/main" xmlns:r="http://schemas.openxmlformats.org/officeDocument/2006/relationships" xmlns:p="http://schemas.openxmlformats.org/presentationml/2006/main">
  <p:cm authorId="2" dt="2020-05-08T14:56:33.349" idx="30">
    <p:pos x="10" y="10"/>
    <p:text>Here is the albumin slide on that same patient which now only has 9 smudge cells. This patient had a previous path review done and the manual diff from the albumin slide agreed with the auto. The auto-diff was reported with result comment “Abnormal lymphocytes, consistent with known CLL.”</p:text>
    <p:extLst>
      <p:ext uri="{C676402C-5697-4E1C-873F-D02D1690AC5C}">
        <p15:threadingInfo xmlns:p15="http://schemas.microsoft.com/office/powerpoint/2012/main" timeZoneBias="420"/>
      </p:ext>
    </p:extLst>
  </p:cm>
</p:cmLst>
</file>

<file path=ppt/comments/comment32.xml><?xml version="1.0" encoding="utf-8"?>
<p:cmLst xmlns:a="http://schemas.openxmlformats.org/drawingml/2006/main" xmlns:r="http://schemas.openxmlformats.org/officeDocument/2006/relationships" xmlns:p="http://schemas.openxmlformats.org/presentationml/2006/main">
  <p:cm authorId="2" dt="2020-05-07T15:54:17.403" idx="18">
    <p:pos x="7378" y="3663"/>
    <p:text>A quality albumin slide is important for both the techs and pathologist to correctly classify the cells.
The ideal ratio of whole blood to albumin is 9 drops to 1.  
Always be cautious of reporting blasts or abnormal morphology based on the albumin slide alone. When a slide is overalbuminized it can induce artificial changes that can resemble blast or lymphoma cells. 
In the next 3 slides, notice how the quality of the cell morphology deteriorates as the ratio of whole blood to albumin decreases.</p:text>
    <p:extLst>
      <p:ext uri="{C676402C-5697-4E1C-873F-D02D1690AC5C}">
        <p15:threadingInfo xmlns:p15="http://schemas.microsoft.com/office/powerpoint/2012/main" timeZoneBias="420"/>
      </p:ext>
    </p:extLst>
  </p:cm>
</p:cmLst>
</file>

<file path=ppt/comments/comment33.xml><?xml version="1.0" encoding="utf-8"?>
<p:cmLst xmlns:a="http://schemas.openxmlformats.org/drawingml/2006/main" xmlns:r="http://schemas.openxmlformats.org/officeDocument/2006/relationships" xmlns:p="http://schemas.openxmlformats.org/presentationml/2006/main">
  <p:cm authorId="2" dt="2020-05-08T15:17:10.740" idx="33">
    <p:pos x="7333" y="4005"/>
    <p:text>No audio. Transitions after 5 seconds.</p:text>
    <p:extLst>
      <p:ext uri="{C676402C-5697-4E1C-873F-D02D1690AC5C}">
        <p15:threadingInfo xmlns:p15="http://schemas.microsoft.com/office/powerpoint/2012/main" timeZoneBias="420"/>
      </p:ext>
    </p:extLst>
  </p:cm>
</p:cmLst>
</file>

<file path=ppt/comments/comment34.xml><?xml version="1.0" encoding="utf-8"?>
<p:cmLst xmlns:a="http://schemas.openxmlformats.org/drawingml/2006/main" xmlns:r="http://schemas.openxmlformats.org/officeDocument/2006/relationships" xmlns:p="http://schemas.openxmlformats.org/presentationml/2006/main">
  <p:cm authorId="2" dt="2020-05-08T10:51:47.792" idx="21">
    <p:pos x="7423" y="371"/>
    <p:text>In conclusion, do your research: 
The surgical pathology report is a really good resource on new cases. This is typically published within a day or 2 from the initial path review if a malignant process is suspected. Here you can usually find the final diagnosis, a description of the abnormal cells, and a 100-Cell Diff performed by the pathologist. 
In addition to the classification table on the next slide, the diff by the pathologist can help guide your decision in how to classify abnormal lymphocytes. If the pathologist separated out the counts for lymphocytes and the abnormal lymphocyte population, classify the abnormal population as other cells. If the pathologist classified everything as lymphocytes, you should do the same. 
On the path review cover sheet, mark the reason for the review, and write any additional information like clinical history, abnormal morphology, questions or concerns on it. 
Here is a summary of the policy changes taking place and on the next slide is the classification table again.</p:text>
    <p:extLst>
      <p:ext uri="{C676402C-5697-4E1C-873F-D02D1690AC5C}">
        <p15:threadingInfo xmlns:p15="http://schemas.microsoft.com/office/powerpoint/2012/main" timeZoneBias="4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0-05-06T08:14:55.828" idx="5">
    <p:pos x="10" y="10"/>
    <p:text>Here are the characteristics of normal lymphs. 
Two of the most common cytoplasm morphologies that get classified as atypical lymphs are extra or frayed cytoplasm and lymphs with cytoplasmic granules. 
•	While cytoplasm is typically scant, smear prep may cause the edges to be slightly frayed or have more cytoplasm. At SJMC we have seen an increase of this with slides made on the SP-10. And some normal lymphocytes just have more cytoplasm. 
•	The cytoplasm is usually agranular, but it may contain some azurophilic granules. These cells are found in small numbers in normal individuals, but they may be increased in association with reactive lymphocytes which would still be classified as: 
Lymphocytes, and of course no path review would be required.</p:text>
    <p:extLst>
      <p:ext uri="{C676402C-5697-4E1C-873F-D02D1690AC5C}">
        <p15:threadingInfo xmlns:p15="http://schemas.microsoft.com/office/powerpoint/2012/main" timeZoneBias="4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0-05-06T08:15:29.740" idx="6">
    <p:pos x="7411" y="2727"/>
    <p:text>We will no longer be reporting variant or atypical lymphocytes. All reactive lymphocytes will be classified as lymphocytes. Whether it goes for path review or not will depend on the individual case. We will review a few cases on the following slides. 
A key characteristic of reactive lymphs are their variable morphology. 
The nucleus can be variable sizes, shapes, and chromatin density.
The cytoplasm is often abundant, amoeboid, and a deeper blue especially at the edges. 
Reactive lymphs are seen in a variety of conditions like viral illnesses such as mono but can also be seen whenever there is major stress to the body.  
A few reactive lymphs can be found in any patient, up to 5% in normal people.</p:text>
    <p:extLst>
      <p:ext uri="{C676402C-5697-4E1C-873F-D02D1690AC5C}">
        <p15:threadingInfo xmlns:p15="http://schemas.microsoft.com/office/powerpoint/2012/main" timeZoneBias="4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2" dt="2020-05-08T11:42:57.815" idx="24">
    <p:pos x="7108" y="4013"/>
    <p:text>This patient has several reactive lymphocytes, pictured here, and 3+ smudge cells. 
Looking at their CBC, we see that their WBC count is 9.7 and their absolute lymph count is 3.8 which are both within reference range. 
We look at the patient’s age and see that they are 16. 
Then we look in Patient Inquiry or their chart and see that their Mono Screen is POSITIVE. 
These cells should be categorized as: Lymphocytes
It does not need to go for a path review because we have determined the cells are reactive and neither their WBC count or absolute lymph count are elevated.</p:text>
    <p:extLst>
      <p:ext uri="{C676402C-5697-4E1C-873F-D02D1690AC5C}">
        <p15:threadingInfo xmlns:p15="http://schemas.microsoft.com/office/powerpoint/2012/main" timeZoneBias="42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0-05-06T08:56:32.332" idx="8">
    <p:pos x="7417" y="3751"/>
    <p:text>This patient’s diff has several lymphocytes that look like the ones pictured here. 
Their White count is 12.2 and their absolute lymph count is 8.3
They are 24 years old AND have a POSITIVE Mono Screen. 
Given the diagnosis of Mono, these lymphs are most likely reactive and should be classified as lymphocytes. A result comment like “Reactive lymphocytes present” may be added. It would still require a path review for the absolute lymph count &gt; 7.0
In this same scenario, without a known diagnosis, it would be best to classify these as “Other Cells” with result comment .ATY “Atypical cells, pending pathologist review.” You do not want to classify these as lymphocytes because of the possibility they may be plasma cells, nor do you want to identify them as plasma cells because they are not easily recognizable as plasma cells. 
The Path Review came back as: Reactive lymphocytosis noted… 
These cells should now be classified as lymphocytes with result comment “Reactive lymphocytes present.”</p:text>
    <p:extLst>
      <p:ext uri="{C676402C-5697-4E1C-873F-D02D1690AC5C}">
        <p15:threadingInfo xmlns:p15="http://schemas.microsoft.com/office/powerpoint/2012/main" timeZoneBias="42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0-05-06T08:58:41.291" idx="10">
    <p:pos x="7425" y="3824"/>
    <p:text>This patient has 3+ smudge cells and several abnormal looking lymphs.  
Their White count is elevated at 18.5 and so is there absolute lymph count at 10.7
This patient is 24 years old and she was POSITIVE for the Epstein-Barr Virus which is best known as the cause of infectious mono but It is also associated with various lymphoproliferative diseases such as Burkitt lymphoma and Hodgkin's lymphoma. 
These cells would be reported as lymphocytes and sent for a path review for the high absolute lymphocyte count. 
The pathologist thought the case looked suspicious for a lymphoproliferative disorder, but flow was negative for malignancy and so these cells are only reactive and will continue to be classified as lymphocytes on subsequent slide reviews.</p:text>
    <p:extLst>
      <p:ext uri="{C676402C-5697-4E1C-873F-D02D1690AC5C}">
        <p15:threadingInfo xmlns:p15="http://schemas.microsoft.com/office/powerpoint/2012/main" timeZoneBias="420"/>
      </p:ext>
    </p:extLst>
  </p:cm>
  <p:cm authorId="1" dt="2020-05-06T08:59:00.303" idx="11">
    <p:pos x="7382" y="3850"/>
    <p:text>Here is another patient with 3+ smudge cells and abnormal looking lymphs including one that looks plasmacytoid in the red box. 
Both WBC and absolute lymph counts are elevated. The patient is 25 years old and had a fever of unknown origin for nearly 2 weeks following delivery. 
She was tested and negative for several viral infections including Influenza, COVID-19, and HIV. She was not, however, tested for Mono or Epstein-Barr Virus. 
These cells would be classified as lymphocytes and sent for a path review for absolute lymph count &gt; 7.0
•	The path review said: Reactive lymphocytosis noted. May be seen in viral infections, including mononucleosis. 
These would continue to be classified as lymphocytes on future slide reviews based on this path review.</p:text>
    <p:extLst>
      <p:ext uri="{C676402C-5697-4E1C-873F-D02D1690AC5C}">
        <p15:threadingInfo xmlns:p15="http://schemas.microsoft.com/office/powerpoint/2012/main" timeZoneBias="42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2" dt="2020-05-08T13:28:31.434" idx="25">
    <p:pos x="7434" y="3833"/>
    <p:text>This patient has several reactive lymphs, though the morphology is not as atypical as the examples in the previous cases. 
Both their white count and absolute lymph count are elevated, and they tested POSITIVE for COVID-19. Given this diagnosis, the cells were classified as lymphocytes. The auto diff was reported with result comment “Reactive lymphocytes present.” A path review was not required since the absolute lymph count was &lt; 7.0.</p:text>
    <p:extLst>
      <p:ext uri="{C676402C-5697-4E1C-873F-D02D1690AC5C}">
        <p15:threadingInfo xmlns:p15="http://schemas.microsoft.com/office/powerpoint/2012/main" timeZoneBias="420"/>
      </p:ext>
    </p:extLst>
  </p:cm>
</p:cmLst>
</file>

<file path=ppt/drawings/_rels/vmlDrawing1.v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image" Target="../media/image31.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31.png"/><Relationship Id="rId4" Type="http://schemas.openxmlformats.org/officeDocument/2006/relationships/image" Target="../media/image3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E955972-71D5-484C-90FE-8E1CF78A376A}" type="datetimeFigureOut">
              <a:rPr lang="en-US" smtClean="0"/>
              <a:t>9/3/2020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9C19E7F-D7D8-4A29-9A41-9681530A4A3C}" type="slidenum">
              <a:rPr lang="en-US" smtClean="0"/>
              <a:t>‹#›</a:t>
            </a:fld>
            <a:endParaRPr lang="en-US"/>
          </a:p>
        </p:txBody>
      </p:sp>
    </p:spTree>
    <p:extLst>
      <p:ext uri="{BB962C8B-B14F-4D97-AF65-F5344CB8AC3E}">
        <p14:creationId xmlns:p14="http://schemas.microsoft.com/office/powerpoint/2010/main" val="2668465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DEB1D8C8-54CF-4ACC-9833-2DA5F8FC9E36}" type="slidenum">
              <a:rPr lang="en-US" smtClean="0"/>
              <a:t>1</a:t>
            </a:fld>
            <a:endParaRPr lang="en-US"/>
          </a:p>
        </p:txBody>
      </p:sp>
    </p:spTree>
    <p:extLst>
      <p:ext uri="{BB962C8B-B14F-4D97-AF65-F5344CB8AC3E}">
        <p14:creationId xmlns:p14="http://schemas.microsoft.com/office/powerpoint/2010/main" val="158098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CLL morphology can be variable person to person but is homogenous within the same case/smear</a:t>
            </a:r>
          </a:p>
          <a:p>
            <a:r>
              <a:rPr lang="en-US" b="1" dirty="0"/>
              <a:t>Classification: </a:t>
            </a:r>
            <a:r>
              <a:rPr lang="en-US" b="0" dirty="0"/>
              <a:t>Lymphocyte</a:t>
            </a:r>
            <a:endParaRPr lang="en-US" b="1" dirty="0"/>
          </a:p>
          <a:p>
            <a:r>
              <a:rPr lang="en-US" b="1" dirty="0"/>
              <a:t>Path Review: </a:t>
            </a:r>
            <a:r>
              <a:rPr lang="en-US" b="0" dirty="0"/>
              <a:t>for Monotonous Lymph population and Lymph# &gt; </a:t>
            </a:r>
            <a:r>
              <a:rPr lang="en-US" b="0" dirty="0" smtClean="0"/>
              <a:t>7.0</a:t>
            </a:r>
          </a:p>
          <a:p>
            <a:endParaRPr lang="en-US" b="0" dirty="0" smtClean="0"/>
          </a:p>
        </p:txBody>
      </p:sp>
      <p:sp>
        <p:nvSpPr>
          <p:cNvPr id="4" name="Slide Number Placeholder 3"/>
          <p:cNvSpPr>
            <a:spLocks noGrp="1"/>
          </p:cNvSpPr>
          <p:nvPr>
            <p:ph type="sldNum" sz="quarter" idx="5"/>
          </p:nvPr>
        </p:nvSpPr>
        <p:spPr/>
        <p:txBody>
          <a:bodyPr/>
          <a:lstStyle/>
          <a:p>
            <a:fld id="{DEB1D8C8-54CF-4ACC-9833-2DA5F8FC9E36}" type="slidenum">
              <a:rPr lang="en-US" smtClean="0"/>
              <a:t>10</a:t>
            </a:fld>
            <a:endParaRPr lang="en-US"/>
          </a:p>
        </p:txBody>
      </p:sp>
    </p:spTree>
    <p:extLst>
      <p:ext uri="{BB962C8B-B14F-4D97-AF65-F5344CB8AC3E}">
        <p14:creationId xmlns:p14="http://schemas.microsoft.com/office/powerpoint/2010/main" val="316136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Lymphoid</a:t>
            </a:r>
            <a:r>
              <a:rPr lang="en-US" b="1" baseline="0" dirty="0"/>
              <a:t> Cells vs Reactive</a:t>
            </a:r>
            <a:endParaRPr lang="en-US" b="1" dirty="0"/>
          </a:p>
        </p:txBody>
      </p:sp>
      <p:sp>
        <p:nvSpPr>
          <p:cNvPr id="4" name="Slide Number Placeholder 3"/>
          <p:cNvSpPr>
            <a:spLocks noGrp="1"/>
          </p:cNvSpPr>
          <p:nvPr>
            <p:ph type="sldNum" sz="quarter" idx="5"/>
          </p:nvPr>
        </p:nvSpPr>
        <p:spPr/>
        <p:txBody>
          <a:bodyPr/>
          <a:lstStyle/>
          <a:p>
            <a:fld id="{DEB1D8C8-54CF-4ACC-9833-2DA5F8FC9E36}" type="slidenum">
              <a:rPr lang="en-US" smtClean="0"/>
              <a:t>11</a:t>
            </a:fld>
            <a:endParaRPr lang="en-US"/>
          </a:p>
        </p:txBody>
      </p:sp>
    </p:spTree>
    <p:extLst>
      <p:ext uri="{BB962C8B-B14F-4D97-AF65-F5344CB8AC3E}">
        <p14:creationId xmlns:p14="http://schemas.microsoft.com/office/powerpoint/2010/main" val="3593607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Follicular</a:t>
            </a:r>
            <a:r>
              <a:rPr lang="en-US" b="1" baseline="0" dirty="0"/>
              <a:t> Lymphoma</a:t>
            </a:r>
            <a:endParaRPr lang="en-US" b="1" dirty="0"/>
          </a:p>
        </p:txBody>
      </p:sp>
      <p:sp>
        <p:nvSpPr>
          <p:cNvPr id="4" name="Slide Number Placeholder 3"/>
          <p:cNvSpPr>
            <a:spLocks noGrp="1"/>
          </p:cNvSpPr>
          <p:nvPr>
            <p:ph type="sldNum" sz="quarter" idx="5"/>
          </p:nvPr>
        </p:nvSpPr>
        <p:spPr/>
        <p:txBody>
          <a:bodyPr/>
          <a:lstStyle/>
          <a:p>
            <a:fld id="{DEB1D8C8-54CF-4ACC-9833-2DA5F8FC9E36}" type="slidenum">
              <a:rPr lang="en-US" smtClean="0"/>
              <a:t>12</a:t>
            </a:fld>
            <a:endParaRPr lang="en-US"/>
          </a:p>
        </p:txBody>
      </p:sp>
    </p:spTree>
    <p:extLst>
      <p:ext uri="{BB962C8B-B14F-4D97-AF65-F5344CB8AC3E}">
        <p14:creationId xmlns:p14="http://schemas.microsoft.com/office/powerpoint/2010/main" val="339470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Infectious</a:t>
            </a:r>
            <a:r>
              <a:rPr lang="en-US" b="1" baseline="0" dirty="0"/>
              <a:t> Mononucleosis</a:t>
            </a:r>
            <a:endParaRPr lang="en-US" b="1" dirty="0"/>
          </a:p>
        </p:txBody>
      </p:sp>
      <p:sp>
        <p:nvSpPr>
          <p:cNvPr id="4" name="Slide Number Placeholder 3"/>
          <p:cNvSpPr>
            <a:spLocks noGrp="1"/>
          </p:cNvSpPr>
          <p:nvPr>
            <p:ph type="sldNum" sz="quarter" idx="5"/>
          </p:nvPr>
        </p:nvSpPr>
        <p:spPr/>
        <p:txBody>
          <a:bodyPr/>
          <a:lstStyle/>
          <a:p>
            <a:fld id="{DEB1D8C8-54CF-4ACC-9833-2DA5F8FC9E36}" type="slidenum">
              <a:rPr lang="en-US" smtClean="0"/>
              <a:t>13</a:t>
            </a:fld>
            <a:endParaRPr lang="en-US"/>
          </a:p>
        </p:txBody>
      </p:sp>
    </p:spTree>
    <p:extLst>
      <p:ext uri="{BB962C8B-B14F-4D97-AF65-F5344CB8AC3E}">
        <p14:creationId xmlns:p14="http://schemas.microsoft.com/office/powerpoint/2010/main" val="1745337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Path Review: </a:t>
            </a:r>
            <a:r>
              <a:rPr lang="en-US" b="0" dirty="0"/>
              <a:t>“Abnormal Lymphocytosis with variant lymphocytes. Suspicious for lymphoproliferative Disorder. Consider flow cytometry of peripheral blood</a:t>
            </a:r>
            <a:r>
              <a:rPr lang="en-US" b="0" dirty="0" smtClean="0"/>
              <a:t>.”</a:t>
            </a:r>
          </a:p>
          <a:p>
            <a:endParaRPr lang="en-US" b="0" dirty="0" smtClean="0"/>
          </a:p>
          <a:p>
            <a:r>
              <a:rPr lang="en-US" b="0" dirty="0" smtClean="0"/>
              <a:t>FL</a:t>
            </a:r>
            <a:r>
              <a:rPr lang="en-US" b="0" baseline="0" dirty="0" smtClean="0"/>
              <a:t> is an indolent lymphoma and mostly present with lymphadenopathy. Sometimes, however, it can present with lymphocytosis. </a:t>
            </a:r>
            <a:endParaRPr lang="en-US" b="0" dirty="0"/>
          </a:p>
          <a:p>
            <a:endParaRPr lang="en-US" b="0" dirty="0"/>
          </a:p>
        </p:txBody>
      </p:sp>
      <p:sp>
        <p:nvSpPr>
          <p:cNvPr id="4" name="Slide Number Placeholder 3"/>
          <p:cNvSpPr>
            <a:spLocks noGrp="1"/>
          </p:cNvSpPr>
          <p:nvPr>
            <p:ph type="sldNum" sz="quarter" idx="5"/>
          </p:nvPr>
        </p:nvSpPr>
        <p:spPr/>
        <p:txBody>
          <a:bodyPr/>
          <a:lstStyle/>
          <a:p>
            <a:fld id="{DEB1D8C8-54CF-4ACC-9833-2DA5F8FC9E36}" type="slidenum">
              <a:rPr lang="en-US" smtClean="0"/>
              <a:t>14</a:t>
            </a:fld>
            <a:endParaRPr lang="en-US"/>
          </a:p>
        </p:txBody>
      </p:sp>
    </p:spTree>
    <p:extLst>
      <p:ext uri="{BB962C8B-B14F-4D97-AF65-F5344CB8AC3E}">
        <p14:creationId xmlns:p14="http://schemas.microsoft.com/office/powerpoint/2010/main" val="3112793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pathologist made no distinction between normal lymphs and neoplastic lymphs on diff.</a:t>
            </a:r>
          </a:p>
          <a:p>
            <a:endParaRPr lang="en-US" dirty="0"/>
          </a:p>
          <a:p>
            <a:r>
              <a:rPr lang="en-US" b="1" dirty="0" smtClean="0"/>
              <a:t>.ABNLYMPH – </a:t>
            </a:r>
            <a:r>
              <a:rPr lang="en-US" b="1" i="1" dirty="0" smtClean="0"/>
              <a:t>“</a:t>
            </a:r>
            <a:r>
              <a:rPr lang="en-US" i="1" dirty="0" smtClean="0"/>
              <a:t>Abnormal lymphocytes present. Pathologist review to follow.”</a:t>
            </a:r>
          </a:p>
          <a:p>
            <a:endParaRPr lang="en-US" dirty="0" smtClean="0"/>
          </a:p>
          <a:p>
            <a:endParaRPr lang="en-US" dirty="0"/>
          </a:p>
          <a:p>
            <a:endParaRPr lang="en-US" dirty="0"/>
          </a:p>
          <a:p>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516C2E2D-998D-4BF0-9F49-81718D4864CA}" type="slidenum">
              <a:rPr lang="en-US" smtClean="0"/>
              <a:t>15</a:t>
            </a:fld>
            <a:endParaRPr lang="en-US"/>
          </a:p>
        </p:txBody>
      </p:sp>
    </p:spTree>
    <p:extLst>
      <p:ext uri="{BB962C8B-B14F-4D97-AF65-F5344CB8AC3E}">
        <p14:creationId xmlns:p14="http://schemas.microsoft.com/office/powerpoint/2010/main" val="2491352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Flow cytometry reported 12/3/19 after morning CBC. </a:t>
            </a:r>
          </a:p>
          <a:p>
            <a:r>
              <a:rPr lang="en-US" dirty="0"/>
              <a:t>The next slide review done after the diagnosis started classifying the cells as atypical lymphs. </a:t>
            </a:r>
          </a:p>
        </p:txBody>
      </p:sp>
      <p:sp>
        <p:nvSpPr>
          <p:cNvPr id="4" name="Slide Number Placeholder 3"/>
          <p:cNvSpPr>
            <a:spLocks noGrp="1"/>
          </p:cNvSpPr>
          <p:nvPr>
            <p:ph type="sldNum" sz="quarter" idx="5"/>
          </p:nvPr>
        </p:nvSpPr>
        <p:spPr/>
        <p:txBody>
          <a:bodyPr/>
          <a:lstStyle/>
          <a:p>
            <a:fld id="{DEB1D8C8-54CF-4ACC-9833-2DA5F8FC9E36}" type="slidenum">
              <a:rPr lang="en-US" smtClean="0"/>
              <a:t>16</a:t>
            </a:fld>
            <a:endParaRPr lang="en-US"/>
          </a:p>
        </p:txBody>
      </p:sp>
    </p:spTree>
    <p:extLst>
      <p:ext uri="{BB962C8B-B14F-4D97-AF65-F5344CB8AC3E}">
        <p14:creationId xmlns:p14="http://schemas.microsoft.com/office/powerpoint/2010/main" val="1233454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monocytoid</a:t>
            </a:r>
            <a:r>
              <a:rPr lang="en-US" dirty="0"/>
              <a:t> cell: a cell having morphologic characteristics of a monocyte, but which is nonphagocytic.</a:t>
            </a:r>
          </a:p>
          <a:p>
            <a:endParaRPr lang="en-US" dirty="0"/>
          </a:p>
          <a:p>
            <a:pPr defTabSz="931774">
              <a:defRPr/>
            </a:pPr>
            <a:r>
              <a:rPr lang="en-US" b="1" dirty="0">
                <a:solidFill>
                  <a:srgbClr val="A51B9B"/>
                </a:solidFill>
              </a:rPr>
              <a:t>.IMPRPATH </a:t>
            </a:r>
            <a:r>
              <a:rPr lang="en-US" dirty="0">
                <a:solidFill>
                  <a:srgbClr val="A51B9B"/>
                </a:solidFill>
              </a:rPr>
              <a:t>“</a:t>
            </a:r>
            <a:r>
              <a:rPr lang="en-US" i="1" dirty="0">
                <a:solidFill>
                  <a:srgbClr val="A51B9B"/>
                </a:solidFill>
              </a:rPr>
              <a:t>Immature or abnormal cells present. Pathologist review to follow.”</a:t>
            </a:r>
            <a:endParaRPr lang="en-US" dirty="0"/>
          </a:p>
          <a:p>
            <a:endParaRPr lang="en-US" dirty="0" smtClean="0"/>
          </a:p>
          <a:p>
            <a:r>
              <a:rPr lang="en-US" dirty="0" smtClean="0"/>
              <a:t>MCL is usually more clinically aggressive. </a:t>
            </a:r>
          </a:p>
          <a:p>
            <a:endParaRPr lang="en-US" dirty="0"/>
          </a:p>
          <a:p>
            <a:endParaRPr lang="en-US" dirty="0"/>
          </a:p>
        </p:txBody>
      </p:sp>
      <p:sp>
        <p:nvSpPr>
          <p:cNvPr id="4" name="Slide Number Placeholder 3"/>
          <p:cNvSpPr>
            <a:spLocks noGrp="1"/>
          </p:cNvSpPr>
          <p:nvPr>
            <p:ph type="sldNum" sz="quarter" idx="5"/>
          </p:nvPr>
        </p:nvSpPr>
        <p:spPr/>
        <p:txBody>
          <a:bodyPr/>
          <a:lstStyle/>
          <a:p>
            <a:fld id="{DEB1D8C8-54CF-4ACC-9833-2DA5F8FC9E36}" type="slidenum">
              <a:rPr lang="en-US" smtClean="0"/>
              <a:t>17</a:t>
            </a:fld>
            <a:endParaRPr lang="en-US"/>
          </a:p>
        </p:txBody>
      </p:sp>
    </p:spTree>
    <p:extLst>
      <p:ext uri="{BB962C8B-B14F-4D97-AF65-F5344CB8AC3E}">
        <p14:creationId xmlns:p14="http://schemas.microsoft.com/office/powerpoint/2010/main" val="770546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solidFill>
                  <a:srgbClr val="A51B9B"/>
                </a:solidFill>
              </a:rPr>
              <a:t>.IMPRPATH </a:t>
            </a:r>
            <a:r>
              <a:rPr lang="en-US" dirty="0">
                <a:solidFill>
                  <a:srgbClr val="A51B9B"/>
                </a:solidFill>
              </a:rPr>
              <a:t>“</a:t>
            </a:r>
            <a:r>
              <a:rPr lang="en-US" i="1" dirty="0">
                <a:solidFill>
                  <a:srgbClr val="A51B9B"/>
                </a:solidFill>
              </a:rPr>
              <a:t>Immature or abnormal cells present. Pathologist review to follow.”</a:t>
            </a:r>
            <a:endParaRPr lang="en-US" dirty="0"/>
          </a:p>
          <a:p>
            <a:endParaRPr lang="en-US" dirty="0"/>
          </a:p>
        </p:txBody>
      </p:sp>
      <p:sp>
        <p:nvSpPr>
          <p:cNvPr id="4" name="Slide Number Placeholder 3"/>
          <p:cNvSpPr>
            <a:spLocks noGrp="1"/>
          </p:cNvSpPr>
          <p:nvPr>
            <p:ph type="sldNum" sz="quarter" idx="5"/>
          </p:nvPr>
        </p:nvSpPr>
        <p:spPr/>
        <p:txBody>
          <a:bodyPr/>
          <a:lstStyle/>
          <a:p>
            <a:fld id="{516C2E2D-998D-4BF0-9F49-81718D4864CA}" type="slidenum">
              <a:rPr lang="en-US" smtClean="0"/>
              <a:t>18</a:t>
            </a:fld>
            <a:endParaRPr lang="en-US"/>
          </a:p>
        </p:txBody>
      </p:sp>
    </p:spTree>
    <p:extLst>
      <p:ext uri="{BB962C8B-B14F-4D97-AF65-F5344CB8AC3E}">
        <p14:creationId xmlns:p14="http://schemas.microsoft.com/office/powerpoint/2010/main" val="91372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b="1" dirty="0">
                <a:solidFill>
                  <a:srgbClr val="A51B9B"/>
                </a:solidFill>
              </a:rPr>
              <a:t>.IMPRPATH </a:t>
            </a:r>
            <a:r>
              <a:rPr lang="en-US" dirty="0">
                <a:solidFill>
                  <a:srgbClr val="A51B9B"/>
                </a:solidFill>
              </a:rPr>
              <a:t>“</a:t>
            </a:r>
            <a:r>
              <a:rPr lang="en-US" i="1" dirty="0">
                <a:solidFill>
                  <a:srgbClr val="A51B9B"/>
                </a:solidFill>
              </a:rPr>
              <a:t>Immature or abnormal cells present. Pathologist review to follow.”</a:t>
            </a:r>
            <a:endParaRPr lang="en-US" dirty="0"/>
          </a:p>
          <a:p>
            <a:pPr defTabSz="949478">
              <a:defRPr/>
            </a:pPr>
            <a:endParaRPr lang="en-US" b="1" dirty="0"/>
          </a:p>
        </p:txBody>
      </p:sp>
      <p:sp>
        <p:nvSpPr>
          <p:cNvPr id="4" name="Slide Number Placeholder 3"/>
          <p:cNvSpPr>
            <a:spLocks noGrp="1"/>
          </p:cNvSpPr>
          <p:nvPr>
            <p:ph type="sldNum" sz="quarter" idx="5"/>
          </p:nvPr>
        </p:nvSpPr>
        <p:spPr/>
        <p:txBody>
          <a:bodyPr/>
          <a:lstStyle/>
          <a:p>
            <a:fld id="{DEB1D8C8-54CF-4ACC-9833-2DA5F8FC9E36}" type="slidenum">
              <a:rPr lang="en-US" smtClean="0"/>
              <a:t>19</a:t>
            </a:fld>
            <a:endParaRPr lang="en-US"/>
          </a:p>
        </p:txBody>
      </p:sp>
    </p:spTree>
    <p:extLst>
      <p:ext uri="{BB962C8B-B14F-4D97-AF65-F5344CB8AC3E}">
        <p14:creationId xmlns:p14="http://schemas.microsoft.com/office/powerpoint/2010/main" val="1378538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a:p>
            <a:endParaRPr lang="en-US" dirty="0"/>
          </a:p>
        </p:txBody>
      </p:sp>
      <p:sp>
        <p:nvSpPr>
          <p:cNvPr id="4" name="Slide Number Placeholder 3"/>
          <p:cNvSpPr>
            <a:spLocks noGrp="1"/>
          </p:cNvSpPr>
          <p:nvPr>
            <p:ph type="sldNum" sz="quarter" idx="10"/>
          </p:nvPr>
        </p:nvSpPr>
        <p:spPr/>
        <p:txBody>
          <a:bodyPr/>
          <a:lstStyle/>
          <a:p>
            <a:fld id="{DEB1D8C8-54CF-4ACC-9833-2DA5F8FC9E36}" type="slidenum">
              <a:rPr lang="en-US" smtClean="0"/>
              <a:t>2</a:t>
            </a:fld>
            <a:endParaRPr lang="en-US"/>
          </a:p>
        </p:txBody>
      </p:sp>
    </p:spTree>
    <p:extLst>
      <p:ext uri="{BB962C8B-B14F-4D97-AF65-F5344CB8AC3E}">
        <p14:creationId xmlns:p14="http://schemas.microsoft.com/office/powerpoint/2010/main" val="4110306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A51B9B"/>
                </a:solidFill>
              </a:rPr>
              <a:t>.IMPRPATH </a:t>
            </a:r>
            <a:r>
              <a:rPr lang="en-US" dirty="0">
                <a:solidFill>
                  <a:srgbClr val="A51B9B"/>
                </a:solidFill>
              </a:rPr>
              <a:t>“</a:t>
            </a:r>
            <a:r>
              <a:rPr lang="en-US" i="1" dirty="0">
                <a:solidFill>
                  <a:srgbClr val="A51B9B"/>
                </a:solidFill>
              </a:rPr>
              <a:t>Immature or abnormal cells present. Pathologist review to follow.”</a:t>
            </a:r>
          </a:p>
          <a:p>
            <a:endParaRPr lang="en-US" i="1" dirty="0">
              <a:solidFill>
                <a:srgbClr val="A51B9B"/>
              </a:solidFill>
            </a:endParaRPr>
          </a:p>
          <a:p>
            <a:r>
              <a:rPr lang="en-US" dirty="0">
                <a:solidFill>
                  <a:srgbClr val="A51B9B"/>
                </a:solidFill>
              </a:rPr>
              <a:t>100 Cell Diff on the peripheral blood by the pathologist:</a:t>
            </a:r>
          </a:p>
          <a:p>
            <a:r>
              <a:rPr lang="en-US" b="1" dirty="0">
                <a:solidFill>
                  <a:srgbClr val="A51B9B"/>
                </a:solidFill>
              </a:rPr>
              <a:t>18% </a:t>
            </a:r>
            <a:r>
              <a:rPr lang="en-US" dirty="0">
                <a:solidFill>
                  <a:srgbClr val="A51B9B"/>
                </a:solidFill>
              </a:rPr>
              <a:t>lymphocytes</a:t>
            </a:r>
          </a:p>
          <a:p>
            <a:r>
              <a:rPr lang="en-US" b="1" dirty="0">
                <a:solidFill>
                  <a:srgbClr val="A51B9B"/>
                </a:solidFill>
              </a:rPr>
              <a:t>60% </a:t>
            </a:r>
            <a:r>
              <a:rPr lang="en-US" dirty="0">
                <a:solidFill>
                  <a:srgbClr val="A51B9B"/>
                </a:solidFill>
              </a:rPr>
              <a:t>large abnormal lymphoid cells</a:t>
            </a:r>
            <a:endParaRPr lang="en-US" i="0" dirty="0"/>
          </a:p>
          <a:p>
            <a:endParaRPr lang="en-US" dirty="0"/>
          </a:p>
        </p:txBody>
      </p:sp>
      <p:sp>
        <p:nvSpPr>
          <p:cNvPr id="4" name="Slide Number Placeholder 3"/>
          <p:cNvSpPr>
            <a:spLocks noGrp="1"/>
          </p:cNvSpPr>
          <p:nvPr>
            <p:ph type="sldNum" sz="quarter" idx="5"/>
          </p:nvPr>
        </p:nvSpPr>
        <p:spPr/>
        <p:txBody>
          <a:bodyPr/>
          <a:lstStyle/>
          <a:p>
            <a:fld id="{516C2E2D-998D-4BF0-9F49-81718D4864CA}" type="slidenum">
              <a:rPr lang="en-US" smtClean="0"/>
              <a:t>20</a:t>
            </a:fld>
            <a:endParaRPr lang="en-US"/>
          </a:p>
        </p:txBody>
      </p:sp>
    </p:spTree>
    <p:extLst>
      <p:ext uri="{BB962C8B-B14F-4D97-AF65-F5344CB8AC3E}">
        <p14:creationId xmlns:p14="http://schemas.microsoft.com/office/powerpoint/2010/main" val="5637574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b="1" dirty="0"/>
              <a:t>Lacey chromatin, scant deep blue cytoplasm. Variable morphology. May or may not have a nucleoli. </a:t>
            </a:r>
          </a:p>
          <a:p>
            <a:pPr defTabSz="949478">
              <a:defRPr/>
            </a:pPr>
            <a:r>
              <a:rPr lang="en-US" dirty="0"/>
              <a:t>Acute Lymphoblastic Leukemia (ALL) is primarily a disease of children &lt;6 years old but also occurs in adults (this case is an adult with ALL)</a:t>
            </a:r>
          </a:p>
          <a:p>
            <a:pPr defTabSz="949478">
              <a:defRPr/>
            </a:pPr>
            <a:r>
              <a:rPr lang="en-US" dirty="0"/>
              <a:t>Pancytopenia typically present, particularly </a:t>
            </a:r>
            <a:r>
              <a:rPr lang="en-US" b="1" dirty="0"/>
              <a:t>low PLT count</a:t>
            </a:r>
            <a:r>
              <a:rPr lang="en-US" dirty="0"/>
              <a:t>. WBC count may be decreased, normal, or increased.</a:t>
            </a:r>
          </a:p>
        </p:txBody>
      </p:sp>
      <p:sp>
        <p:nvSpPr>
          <p:cNvPr id="4" name="Slide Number Placeholder 3"/>
          <p:cNvSpPr>
            <a:spLocks noGrp="1"/>
          </p:cNvSpPr>
          <p:nvPr>
            <p:ph type="sldNum" sz="quarter" idx="5"/>
          </p:nvPr>
        </p:nvSpPr>
        <p:spPr/>
        <p:txBody>
          <a:bodyPr/>
          <a:lstStyle/>
          <a:p>
            <a:fld id="{DEB1D8C8-54CF-4ACC-9833-2DA5F8FC9E36}" type="slidenum">
              <a:rPr lang="en-US" smtClean="0"/>
              <a:t>21</a:t>
            </a:fld>
            <a:endParaRPr lang="en-US"/>
          </a:p>
        </p:txBody>
      </p:sp>
    </p:spTree>
    <p:extLst>
      <p:ext uri="{BB962C8B-B14F-4D97-AF65-F5344CB8AC3E}">
        <p14:creationId xmlns:p14="http://schemas.microsoft.com/office/powerpoint/2010/main" val="10672595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baseline="0" dirty="0"/>
              <a:t>Send for path review again if unsure of change in morphology even with clinical history. </a:t>
            </a:r>
            <a:endParaRPr lang="en-US" dirty="0"/>
          </a:p>
        </p:txBody>
      </p:sp>
      <p:sp>
        <p:nvSpPr>
          <p:cNvPr id="4" name="Slide Number Placeholder 3"/>
          <p:cNvSpPr>
            <a:spLocks noGrp="1"/>
          </p:cNvSpPr>
          <p:nvPr>
            <p:ph type="sldNum" sz="quarter" idx="10"/>
          </p:nvPr>
        </p:nvSpPr>
        <p:spPr/>
        <p:txBody>
          <a:bodyPr/>
          <a:lstStyle/>
          <a:p>
            <a:fld id="{DEB1D8C8-54CF-4ACC-9833-2DA5F8FC9E36}" type="slidenum">
              <a:rPr lang="en-US" smtClean="0"/>
              <a:t>22</a:t>
            </a:fld>
            <a:endParaRPr lang="en-US"/>
          </a:p>
        </p:txBody>
      </p:sp>
    </p:spTree>
    <p:extLst>
      <p:ext uri="{BB962C8B-B14F-4D97-AF65-F5344CB8AC3E}">
        <p14:creationId xmlns:p14="http://schemas.microsoft.com/office/powerpoint/2010/main" val="3073958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solidFill>
                  <a:srgbClr val="A51B9B"/>
                </a:solidFill>
              </a:rPr>
              <a:t>.IMPRPATH </a:t>
            </a:r>
            <a:r>
              <a:rPr lang="en-US" dirty="0">
                <a:solidFill>
                  <a:srgbClr val="A51B9B"/>
                </a:solidFill>
              </a:rPr>
              <a:t>“</a:t>
            </a:r>
            <a:r>
              <a:rPr lang="en-US" i="1" dirty="0">
                <a:solidFill>
                  <a:srgbClr val="A51B9B"/>
                </a:solidFill>
              </a:rPr>
              <a:t>Immature or abnormal cells present. Pathologist review to follow.”</a:t>
            </a:r>
          </a:p>
          <a:p>
            <a:endParaRPr lang="en-US" b="1" baseline="0" dirty="0"/>
          </a:p>
        </p:txBody>
      </p:sp>
      <p:sp>
        <p:nvSpPr>
          <p:cNvPr id="4" name="Slide Number Placeholder 3"/>
          <p:cNvSpPr>
            <a:spLocks noGrp="1"/>
          </p:cNvSpPr>
          <p:nvPr>
            <p:ph type="sldNum" sz="quarter" idx="5"/>
          </p:nvPr>
        </p:nvSpPr>
        <p:spPr/>
        <p:txBody>
          <a:bodyPr/>
          <a:lstStyle/>
          <a:p>
            <a:fld id="{DEB1D8C8-54CF-4ACC-9833-2DA5F8FC9E36}" type="slidenum">
              <a:rPr lang="en-US" smtClean="0"/>
              <a:t>23</a:t>
            </a:fld>
            <a:endParaRPr lang="en-US"/>
          </a:p>
        </p:txBody>
      </p:sp>
    </p:spTree>
    <p:extLst>
      <p:ext uri="{BB962C8B-B14F-4D97-AF65-F5344CB8AC3E}">
        <p14:creationId xmlns:p14="http://schemas.microsoft.com/office/powerpoint/2010/main" val="22997492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Malignant plasma cells in the peripheral blood may be numerous in cases of plasma cell leukemia.</a:t>
            </a:r>
          </a:p>
          <a:p>
            <a:pPr defTabSz="949478">
              <a:defRPr/>
            </a:pPr>
            <a:r>
              <a:rPr lang="en-US" dirty="0"/>
              <a:t>Plasma Cell Leukemia: &gt; 2 x 10</a:t>
            </a:r>
            <a:r>
              <a:rPr lang="en-US" baseline="30000" dirty="0"/>
              <a:t>3</a:t>
            </a:r>
            <a:r>
              <a:rPr lang="en-US" baseline="0" dirty="0"/>
              <a:t>/µL suggests Plasma Cell Leukemia</a:t>
            </a:r>
          </a:p>
          <a:p>
            <a:endParaRPr lang="en-US" dirty="0"/>
          </a:p>
        </p:txBody>
      </p:sp>
      <p:sp>
        <p:nvSpPr>
          <p:cNvPr id="4" name="Slide Number Placeholder 3"/>
          <p:cNvSpPr>
            <a:spLocks noGrp="1"/>
          </p:cNvSpPr>
          <p:nvPr>
            <p:ph type="sldNum" sz="quarter" idx="5"/>
          </p:nvPr>
        </p:nvSpPr>
        <p:spPr/>
        <p:txBody>
          <a:bodyPr/>
          <a:lstStyle/>
          <a:p>
            <a:fld id="{DEB1D8C8-54CF-4ACC-9833-2DA5F8FC9E36}" type="slidenum">
              <a:rPr lang="en-US" smtClean="0"/>
              <a:t>24</a:t>
            </a:fld>
            <a:endParaRPr lang="en-US"/>
          </a:p>
        </p:txBody>
      </p:sp>
    </p:spTree>
    <p:extLst>
      <p:ext uri="{BB962C8B-B14F-4D97-AF65-F5344CB8AC3E}">
        <p14:creationId xmlns:p14="http://schemas.microsoft.com/office/powerpoint/2010/main" val="34305356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B1D8C8-54CF-4ACC-9833-2DA5F8FC9E36}" type="slidenum">
              <a:rPr lang="en-US" smtClean="0"/>
              <a:t>25</a:t>
            </a:fld>
            <a:endParaRPr lang="en-US"/>
          </a:p>
        </p:txBody>
      </p:sp>
    </p:spTree>
    <p:extLst>
      <p:ext uri="{BB962C8B-B14F-4D97-AF65-F5344CB8AC3E}">
        <p14:creationId xmlns:p14="http://schemas.microsoft.com/office/powerpoint/2010/main" val="27697522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A51B9B"/>
                </a:solidFill>
              </a:rPr>
              <a:t>.IMPRPATH </a:t>
            </a:r>
            <a:r>
              <a:rPr lang="en-US" dirty="0" smtClean="0">
                <a:solidFill>
                  <a:srgbClr val="A51B9B"/>
                </a:solidFill>
              </a:rPr>
              <a:t>“</a:t>
            </a:r>
            <a:r>
              <a:rPr lang="en-US" i="1" dirty="0" smtClean="0">
                <a:solidFill>
                  <a:srgbClr val="A51B9B"/>
                </a:solidFill>
              </a:rPr>
              <a:t>Immature or abnormal cells present. Pathologist review to follow.”</a:t>
            </a:r>
          </a:p>
          <a:p>
            <a:endParaRPr lang="en-US" dirty="0"/>
          </a:p>
        </p:txBody>
      </p:sp>
      <p:sp>
        <p:nvSpPr>
          <p:cNvPr id="4" name="Slide Number Placeholder 3"/>
          <p:cNvSpPr>
            <a:spLocks noGrp="1"/>
          </p:cNvSpPr>
          <p:nvPr>
            <p:ph type="sldNum" sz="quarter" idx="5"/>
          </p:nvPr>
        </p:nvSpPr>
        <p:spPr/>
        <p:txBody>
          <a:bodyPr/>
          <a:lstStyle/>
          <a:p>
            <a:fld id="{516C2E2D-998D-4BF0-9F49-81718D4864CA}" type="slidenum">
              <a:rPr lang="en-US" smtClean="0"/>
              <a:t>26</a:t>
            </a:fld>
            <a:endParaRPr lang="en-US"/>
          </a:p>
        </p:txBody>
      </p:sp>
    </p:spTree>
    <p:extLst>
      <p:ext uri="{BB962C8B-B14F-4D97-AF65-F5344CB8AC3E}">
        <p14:creationId xmlns:p14="http://schemas.microsoft.com/office/powerpoint/2010/main" val="22407958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DEB1D8C8-54CF-4ACC-9833-2DA5F8FC9E36}" type="slidenum">
              <a:rPr lang="en-US" smtClean="0"/>
              <a:t>27</a:t>
            </a:fld>
            <a:endParaRPr lang="en-US"/>
          </a:p>
        </p:txBody>
      </p:sp>
    </p:spTree>
    <p:extLst>
      <p:ext uri="{BB962C8B-B14F-4D97-AF65-F5344CB8AC3E}">
        <p14:creationId xmlns:p14="http://schemas.microsoft.com/office/powerpoint/2010/main" val="14993972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B1D8C8-54CF-4ACC-9833-2DA5F8FC9E36}" type="slidenum">
              <a:rPr lang="en-US" smtClean="0"/>
              <a:t>28</a:t>
            </a:fld>
            <a:endParaRPr lang="en-US"/>
          </a:p>
        </p:txBody>
      </p:sp>
    </p:spTree>
    <p:extLst>
      <p:ext uri="{BB962C8B-B14F-4D97-AF65-F5344CB8AC3E}">
        <p14:creationId xmlns:p14="http://schemas.microsoft.com/office/powerpoint/2010/main" val="25488485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10014773588				</a:t>
            </a:r>
          </a:p>
          <a:p>
            <a:pPr defTabSz="931774">
              <a:defRPr/>
            </a:pPr>
            <a:r>
              <a:rPr lang="en-US" dirty="0"/>
              <a:t>&gt;112 smudge cells, all cells lines		</a:t>
            </a:r>
          </a:p>
          <a:p>
            <a:pPr defTabSz="931774">
              <a:defRPr/>
            </a:pPr>
            <a:r>
              <a:rPr lang="en-US" dirty="0"/>
              <a:t>Abnormal lymphs and immature myeloid cells</a:t>
            </a:r>
          </a:p>
          <a:p>
            <a:r>
              <a:rPr lang="en-US" dirty="0"/>
              <a:t>Path review: Scattered variant lymphocytes, favor reactive. </a:t>
            </a:r>
          </a:p>
        </p:txBody>
      </p:sp>
      <p:sp>
        <p:nvSpPr>
          <p:cNvPr id="4" name="Slide Number Placeholder 3"/>
          <p:cNvSpPr>
            <a:spLocks noGrp="1"/>
          </p:cNvSpPr>
          <p:nvPr>
            <p:ph type="sldNum" sz="quarter" idx="5"/>
          </p:nvPr>
        </p:nvSpPr>
        <p:spPr/>
        <p:txBody>
          <a:bodyPr/>
          <a:lstStyle/>
          <a:p>
            <a:fld id="{DEB1D8C8-54CF-4ACC-9833-2DA5F8FC9E36}" type="slidenum">
              <a:rPr lang="en-US" smtClean="0"/>
              <a:t>29</a:t>
            </a:fld>
            <a:endParaRPr lang="en-US"/>
          </a:p>
        </p:txBody>
      </p:sp>
    </p:spTree>
    <p:extLst>
      <p:ext uri="{BB962C8B-B14F-4D97-AF65-F5344CB8AC3E}">
        <p14:creationId xmlns:p14="http://schemas.microsoft.com/office/powerpoint/2010/main" val="3572339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B1D8C8-54CF-4ACC-9833-2DA5F8FC9E36}" type="slidenum">
              <a:rPr lang="en-US" smtClean="0"/>
              <a:t>3</a:t>
            </a:fld>
            <a:endParaRPr lang="en-US"/>
          </a:p>
        </p:txBody>
      </p:sp>
    </p:spTree>
    <p:extLst>
      <p:ext uri="{BB962C8B-B14F-4D97-AF65-F5344CB8AC3E}">
        <p14:creationId xmlns:p14="http://schemas.microsoft.com/office/powerpoint/2010/main" val="31153068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72 smudge cells on the original slide</a:t>
            </a:r>
          </a:p>
        </p:txBody>
      </p:sp>
      <p:sp>
        <p:nvSpPr>
          <p:cNvPr id="4" name="Slide Number Placeholder 3"/>
          <p:cNvSpPr>
            <a:spLocks noGrp="1"/>
          </p:cNvSpPr>
          <p:nvPr>
            <p:ph type="sldNum" sz="quarter" idx="10"/>
          </p:nvPr>
        </p:nvSpPr>
        <p:spPr/>
        <p:txBody>
          <a:bodyPr/>
          <a:lstStyle/>
          <a:p>
            <a:fld id="{DEB1D8C8-54CF-4ACC-9833-2DA5F8FC9E36}" type="slidenum">
              <a:rPr lang="en-US" smtClean="0"/>
              <a:t>30</a:t>
            </a:fld>
            <a:endParaRPr lang="en-US"/>
          </a:p>
        </p:txBody>
      </p:sp>
    </p:spTree>
    <p:extLst>
      <p:ext uri="{BB962C8B-B14F-4D97-AF65-F5344CB8AC3E}">
        <p14:creationId xmlns:p14="http://schemas.microsoft.com/office/powerpoint/2010/main" val="14684682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9 smudge cells on the albumin slide</a:t>
            </a:r>
          </a:p>
        </p:txBody>
      </p:sp>
      <p:sp>
        <p:nvSpPr>
          <p:cNvPr id="4" name="Slide Number Placeholder 3"/>
          <p:cNvSpPr>
            <a:spLocks noGrp="1"/>
          </p:cNvSpPr>
          <p:nvPr>
            <p:ph type="sldNum" sz="quarter" idx="5"/>
          </p:nvPr>
        </p:nvSpPr>
        <p:spPr/>
        <p:txBody>
          <a:bodyPr/>
          <a:lstStyle/>
          <a:p>
            <a:fld id="{DEB1D8C8-54CF-4ACC-9833-2DA5F8FC9E36}" type="slidenum">
              <a:rPr lang="en-US" smtClean="0"/>
              <a:t>31</a:t>
            </a:fld>
            <a:endParaRPr lang="en-US"/>
          </a:p>
        </p:txBody>
      </p:sp>
    </p:spTree>
    <p:extLst>
      <p:ext uri="{BB962C8B-B14F-4D97-AF65-F5344CB8AC3E}">
        <p14:creationId xmlns:p14="http://schemas.microsoft.com/office/powerpoint/2010/main" val="31595390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B1D8C8-54CF-4ACC-9833-2DA5F8FC9E36}" type="slidenum">
              <a:rPr lang="en-US" smtClean="0"/>
              <a:t>32</a:t>
            </a:fld>
            <a:endParaRPr lang="en-US"/>
          </a:p>
        </p:txBody>
      </p:sp>
    </p:spTree>
    <p:extLst>
      <p:ext uri="{BB962C8B-B14F-4D97-AF65-F5344CB8AC3E}">
        <p14:creationId xmlns:p14="http://schemas.microsoft.com/office/powerpoint/2010/main" val="10194026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No audio. Transitions after 5 seconds or on mouse click</a:t>
            </a:r>
          </a:p>
          <a:p>
            <a:endParaRPr lang="en-US" dirty="0"/>
          </a:p>
        </p:txBody>
      </p:sp>
      <p:sp>
        <p:nvSpPr>
          <p:cNvPr id="4" name="Slide Number Placeholder 3"/>
          <p:cNvSpPr>
            <a:spLocks noGrp="1"/>
          </p:cNvSpPr>
          <p:nvPr>
            <p:ph type="sldNum" sz="quarter" idx="5"/>
          </p:nvPr>
        </p:nvSpPr>
        <p:spPr/>
        <p:txBody>
          <a:bodyPr/>
          <a:lstStyle/>
          <a:p>
            <a:fld id="{DEB1D8C8-54CF-4ACC-9833-2DA5F8FC9E36}" type="slidenum">
              <a:rPr lang="en-US" smtClean="0"/>
              <a:t>33</a:t>
            </a:fld>
            <a:endParaRPr lang="en-US"/>
          </a:p>
        </p:txBody>
      </p:sp>
    </p:spTree>
    <p:extLst>
      <p:ext uri="{BB962C8B-B14F-4D97-AF65-F5344CB8AC3E}">
        <p14:creationId xmlns:p14="http://schemas.microsoft.com/office/powerpoint/2010/main" val="4023792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No audio. Transitions after 5 seconds or on mouse click</a:t>
            </a:r>
          </a:p>
          <a:p>
            <a:endParaRPr lang="en-US" baseline="0" dirty="0"/>
          </a:p>
          <a:p>
            <a:r>
              <a:rPr lang="en-US" baseline="0" dirty="0"/>
              <a:t>(This is how the lymphs often look on body fluid cytospin slides.)</a:t>
            </a:r>
          </a:p>
        </p:txBody>
      </p:sp>
      <p:sp>
        <p:nvSpPr>
          <p:cNvPr id="4" name="Slide Number Placeholder 3"/>
          <p:cNvSpPr>
            <a:spLocks noGrp="1"/>
          </p:cNvSpPr>
          <p:nvPr>
            <p:ph type="sldNum" sz="quarter" idx="10"/>
          </p:nvPr>
        </p:nvSpPr>
        <p:spPr/>
        <p:txBody>
          <a:bodyPr/>
          <a:lstStyle/>
          <a:p>
            <a:fld id="{DEB1D8C8-54CF-4ACC-9833-2DA5F8FC9E36}" type="slidenum">
              <a:rPr lang="en-US" smtClean="0"/>
              <a:t>34</a:t>
            </a:fld>
            <a:endParaRPr lang="en-US"/>
          </a:p>
        </p:txBody>
      </p:sp>
    </p:spTree>
    <p:extLst>
      <p:ext uri="{BB962C8B-B14F-4D97-AF65-F5344CB8AC3E}">
        <p14:creationId xmlns:p14="http://schemas.microsoft.com/office/powerpoint/2010/main" val="33592624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No audio. Transitions after 5 seconds or on mouse click</a:t>
            </a:r>
          </a:p>
          <a:p>
            <a:endParaRPr lang="en-US" dirty="0"/>
          </a:p>
        </p:txBody>
      </p:sp>
      <p:sp>
        <p:nvSpPr>
          <p:cNvPr id="4" name="Slide Number Placeholder 3"/>
          <p:cNvSpPr>
            <a:spLocks noGrp="1"/>
          </p:cNvSpPr>
          <p:nvPr>
            <p:ph type="sldNum" sz="quarter" idx="10"/>
          </p:nvPr>
        </p:nvSpPr>
        <p:spPr/>
        <p:txBody>
          <a:bodyPr/>
          <a:lstStyle/>
          <a:p>
            <a:fld id="{DEB1D8C8-54CF-4ACC-9833-2DA5F8FC9E36}" type="slidenum">
              <a:rPr lang="en-US" smtClean="0"/>
              <a:t>35</a:t>
            </a:fld>
            <a:endParaRPr lang="en-US"/>
          </a:p>
        </p:txBody>
      </p:sp>
    </p:spTree>
    <p:extLst>
      <p:ext uri="{BB962C8B-B14F-4D97-AF65-F5344CB8AC3E}">
        <p14:creationId xmlns:p14="http://schemas.microsoft.com/office/powerpoint/2010/main" val="18960070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DEB1D8C8-54CF-4ACC-9833-2DA5F8FC9E36}" type="slidenum">
              <a:rPr lang="en-US" smtClean="0"/>
              <a:t>36</a:t>
            </a:fld>
            <a:endParaRPr lang="en-US"/>
          </a:p>
        </p:txBody>
      </p:sp>
    </p:spTree>
    <p:extLst>
      <p:ext uri="{BB962C8B-B14F-4D97-AF65-F5344CB8AC3E}">
        <p14:creationId xmlns:p14="http://schemas.microsoft.com/office/powerpoint/2010/main" val="40918613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C19E7F-D7D8-4A29-9A41-9681530A4A3C}" type="slidenum">
              <a:rPr lang="en-US" smtClean="0"/>
              <a:t>37</a:t>
            </a:fld>
            <a:endParaRPr lang="en-US"/>
          </a:p>
        </p:txBody>
      </p:sp>
    </p:spTree>
    <p:extLst>
      <p:ext uri="{BB962C8B-B14F-4D97-AF65-F5344CB8AC3E}">
        <p14:creationId xmlns:p14="http://schemas.microsoft.com/office/powerpoint/2010/main" val="20417686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DEB1D8C8-54CF-4ACC-9833-2DA5F8FC9E36}" type="slidenum">
              <a:rPr lang="en-US" smtClean="0"/>
              <a:t>38</a:t>
            </a:fld>
            <a:endParaRPr lang="en-US"/>
          </a:p>
        </p:txBody>
      </p:sp>
    </p:spTree>
    <p:extLst>
      <p:ext uri="{BB962C8B-B14F-4D97-AF65-F5344CB8AC3E}">
        <p14:creationId xmlns:p14="http://schemas.microsoft.com/office/powerpoint/2010/main" val="4091861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b="1" dirty="0">
                <a:latin typeface="Calibri" panose="020F0502020204030204" pitchFamily="34" charset="0"/>
                <a:ea typeface="Calibri" panose="020F0502020204030204" pitchFamily="34" charset="0"/>
                <a:cs typeface="Times New Roman" panose="02020603050405020304" pitchFamily="18" charset="0"/>
              </a:rPr>
              <a:t>Characteristics of normal</a:t>
            </a:r>
            <a:r>
              <a:rPr lang="en-US" b="1" baseline="0" dirty="0">
                <a:latin typeface="Calibri" panose="020F0502020204030204" pitchFamily="34" charset="0"/>
                <a:ea typeface="Calibri" panose="020F0502020204030204" pitchFamily="34" charset="0"/>
                <a:cs typeface="Times New Roman" panose="02020603050405020304" pitchFamily="18" charset="0"/>
              </a:rPr>
              <a:t> lymphs</a:t>
            </a:r>
            <a:endParaRPr lang="en-US"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EB1D8C8-54CF-4ACC-9833-2DA5F8FC9E36}" type="slidenum">
              <a:rPr lang="en-US" smtClean="0"/>
              <a:t>4</a:t>
            </a:fld>
            <a:endParaRPr lang="en-US"/>
          </a:p>
        </p:txBody>
      </p:sp>
    </p:spTree>
    <p:extLst>
      <p:ext uri="{BB962C8B-B14F-4D97-AF65-F5344CB8AC3E}">
        <p14:creationId xmlns:p14="http://schemas.microsoft.com/office/powerpoint/2010/main" val="1927250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b="0" baseline="0" dirty="0"/>
              <a:t>Joren says he can find reactive lymphs on pretty much every slide. Your body is always reacting to something. </a:t>
            </a:r>
          </a:p>
        </p:txBody>
      </p:sp>
      <p:sp>
        <p:nvSpPr>
          <p:cNvPr id="4" name="Slide Number Placeholder 3"/>
          <p:cNvSpPr>
            <a:spLocks noGrp="1"/>
          </p:cNvSpPr>
          <p:nvPr>
            <p:ph type="sldNum" sz="quarter" idx="10"/>
          </p:nvPr>
        </p:nvSpPr>
        <p:spPr/>
        <p:txBody>
          <a:bodyPr/>
          <a:lstStyle/>
          <a:p>
            <a:fld id="{DEB1D8C8-54CF-4ACC-9833-2DA5F8FC9E36}" type="slidenum">
              <a:rPr lang="en-US" smtClean="0"/>
              <a:t>5</a:t>
            </a:fld>
            <a:endParaRPr lang="en-US"/>
          </a:p>
        </p:txBody>
      </p:sp>
    </p:spTree>
    <p:extLst>
      <p:ext uri="{BB962C8B-B14F-4D97-AF65-F5344CB8AC3E}">
        <p14:creationId xmlns:p14="http://schemas.microsoft.com/office/powerpoint/2010/main" val="3399334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b="1" dirty="0"/>
              <a:t>Reactive</a:t>
            </a:r>
            <a:r>
              <a:rPr lang="en-US" b="1" baseline="0" dirty="0"/>
              <a:t> Lymphocytes, Case 1</a:t>
            </a:r>
            <a:endParaRPr lang="en-US" b="1" dirty="0"/>
          </a:p>
          <a:p>
            <a:pPr defTabSz="949478">
              <a:defRPr/>
            </a:pPr>
            <a:r>
              <a:rPr lang="en-US" dirty="0"/>
              <a:t>10013690232</a:t>
            </a:r>
          </a:p>
        </p:txBody>
      </p:sp>
      <p:sp>
        <p:nvSpPr>
          <p:cNvPr id="4" name="Slide Number Placeholder 3"/>
          <p:cNvSpPr>
            <a:spLocks noGrp="1"/>
          </p:cNvSpPr>
          <p:nvPr>
            <p:ph type="sldNum" sz="quarter" idx="10"/>
          </p:nvPr>
        </p:nvSpPr>
        <p:spPr/>
        <p:txBody>
          <a:bodyPr/>
          <a:lstStyle/>
          <a:p>
            <a:fld id="{DEB1D8C8-54CF-4ACC-9833-2DA5F8FC9E36}" type="slidenum">
              <a:rPr lang="en-US" smtClean="0"/>
              <a:t>6</a:t>
            </a:fld>
            <a:endParaRPr lang="en-US"/>
          </a:p>
        </p:txBody>
      </p:sp>
    </p:spTree>
    <p:extLst>
      <p:ext uri="{BB962C8B-B14F-4D97-AF65-F5344CB8AC3E}">
        <p14:creationId xmlns:p14="http://schemas.microsoft.com/office/powerpoint/2010/main" val="3322251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Reactive Lymphocytes, </a:t>
            </a:r>
            <a:r>
              <a:rPr lang="en-US" b="1" u="sng" dirty="0"/>
              <a:t>Case 2</a:t>
            </a:r>
            <a:endParaRPr lang="en-US" dirty="0"/>
          </a:p>
          <a:p>
            <a:pPr defTabSz="931774">
              <a:defRPr/>
            </a:pPr>
            <a:r>
              <a:rPr lang="en-US" dirty="0"/>
              <a:t>10010438015</a:t>
            </a:r>
          </a:p>
          <a:p>
            <a:endParaRPr lang="en-US" dirty="0"/>
          </a:p>
        </p:txBody>
      </p:sp>
      <p:sp>
        <p:nvSpPr>
          <p:cNvPr id="4" name="Slide Number Placeholder 3"/>
          <p:cNvSpPr>
            <a:spLocks noGrp="1"/>
          </p:cNvSpPr>
          <p:nvPr>
            <p:ph type="sldNum" sz="quarter" idx="5"/>
          </p:nvPr>
        </p:nvSpPr>
        <p:spPr/>
        <p:txBody>
          <a:bodyPr/>
          <a:lstStyle/>
          <a:p>
            <a:fld id="{DEB1D8C8-54CF-4ACC-9833-2DA5F8FC9E36}" type="slidenum">
              <a:rPr lang="en-US" smtClean="0"/>
              <a:t>7</a:t>
            </a:fld>
            <a:endParaRPr lang="en-US"/>
          </a:p>
        </p:txBody>
      </p:sp>
    </p:spTree>
    <p:extLst>
      <p:ext uri="{BB962C8B-B14F-4D97-AF65-F5344CB8AC3E}">
        <p14:creationId xmlns:p14="http://schemas.microsoft.com/office/powerpoint/2010/main" val="1449342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u="sng" baseline="0" dirty="0"/>
              <a:t>Case 3</a:t>
            </a:r>
            <a:r>
              <a:rPr lang="en-US" b="0" u="none" baseline="0" dirty="0"/>
              <a:t> (</a:t>
            </a:r>
            <a:r>
              <a:rPr lang="en-US" dirty="0"/>
              <a:t>10012909921)</a:t>
            </a:r>
          </a:p>
          <a:p>
            <a:endParaRPr lang="en-US" baseline="0" dirty="0"/>
          </a:p>
          <a:p>
            <a:pPr defTabSz="931774">
              <a:defRPr/>
            </a:pPr>
            <a:r>
              <a:rPr lang="en-US" b="1" u="sng" baseline="0" dirty="0"/>
              <a:t>Case 4</a:t>
            </a:r>
            <a:r>
              <a:rPr lang="en-US" b="0" u="none" baseline="0" dirty="0"/>
              <a:t> (</a:t>
            </a:r>
            <a:r>
              <a:rPr lang="en-US" dirty="0"/>
              <a:t>10014576450)</a:t>
            </a:r>
          </a:p>
          <a:p>
            <a:pPr defTabSz="931774">
              <a:defRPr/>
            </a:pPr>
            <a:r>
              <a:rPr lang="en-US" b="1" dirty="0"/>
              <a:t>Chart: </a:t>
            </a:r>
            <a:r>
              <a:rPr lang="en-US" dirty="0"/>
              <a:t>Negative for Influenza A &amp; B, COVID-19, Hep B, RPR, HIV. Not tested for Epstein-Barr or Mono</a:t>
            </a:r>
            <a:endParaRPr lang="en-US" b="1" u="sng" baseline="0" dirty="0"/>
          </a:p>
        </p:txBody>
      </p:sp>
      <p:sp>
        <p:nvSpPr>
          <p:cNvPr id="4" name="Slide Number Placeholder 3"/>
          <p:cNvSpPr>
            <a:spLocks noGrp="1"/>
          </p:cNvSpPr>
          <p:nvPr>
            <p:ph type="sldNum" sz="quarter" idx="10"/>
          </p:nvPr>
        </p:nvSpPr>
        <p:spPr/>
        <p:txBody>
          <a:bodyPr/>
          <a:lstStyle/>
          <a:p>
            <a:fld id="{DEB1D8C8-54CF-4ACC-9833-2DA5F8FC9E36}" type="slidenum">
              <a:rPr lang="en-US" smtClean="0"/>
              <a:t>8</a:t>
            </a:fld>
            <a:endParaRPr lang="en-US"/>
          </a:p>
        </p:txBody>
      </p:sp>
    </p:spTree>
    <p:extLst>
      <p:ext uri="{BB962C8B-B14F-4D97-AF65-F5344CB8AC3E}">
        <p14:creationId xmlns:p14="http://schemas.microsoft.com/office/powerpoint/2010/main" val="2693629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Known COVID-19 POS patient</a:t>
            </a:r>
          </a:p>
          <a:p>
            <a:r>
              <a:rPr lang="en-US" dirty="0"/>
              <a:t>Specimen ID: 10014774469</a:t>
            </a:r>
          </a:p>
          <a:p>
            <a:r>
              <a:rPr lang="en-US" dirty="0"/>
              <a:t>WBC: 15.40</a:t>
            </a:r>
          </a:p>
          <a:p>
            <a:r>
              <a:rPr lang="en-US" dirty="0"/>
              <a:t>Lymph%: 36</a:t>
            </a:r>
          </a:p>
          <a:p>
            <a:r>
              <a:rPr lang="en-US" b="1" dirty="0"/>
              <a:t>Lymph": 5.51</a:t>
            </a:r>
          </a:p>
          <a:p>
            <a:endParaRPr lang="en-US" dirty="0"/>
          </a:p>
        </p:txBody>
      </p:sp>
      <p:sp>
        <p:nvSpPr>
          <p:cNvPr id="4" name="Slide Number Placeholder 3"/>
          <p:cNvSpPr>
            <a:spLocks noGrp="1"/>
          </p:cNvSpPr>
          <p:nvPr>
            <p:ph type="sldNum" sz="quarter" idx="5"/>
          </p:nvPr>
        </p:nvSpPr>
        <p:spPr/>
        <p:txBody>
          <a:bodyPr/>
          <a:lstStyle/>
          <a:p>
            <a:fld id="{DEB1D8C8-54CF-4ACC-9833-2DA5F8FC9E36}" type="slidenum">
              <a:rPr lang="en-US" smtClean="0"/>
              <a:t>9</a:t>
            </a:fld>
            <a:endParaRPr lang="en-US"/>
          </a:p>
        </p:txBody>
      </p:sp>
    </p:spTree>
    <p:extLst>
      <p:ext uri="{BB962C8B-B14F-4D97-AF65-F5344CB8AC3E}">
        <p14:creationId xmlns:p14="http://schemas.microsoft.com/office/powerpoint/2010/main" val="956414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824E075-EB1B-4E7C-9325-4FF5CCBD0138}" type="datetimeFigureOut">
              <a:rPr lang="en-US" smtClean="0"/>
              <a:t>9/3/2020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744571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24E075-EB1B-4E7C-9325-4FF5CCBD0138}" type="datetimeFigureOut">
              <a:rPr lang="en-US" smtClean="0"/>
              <a:t>9/3/2020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4272048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24E075-EB1B-4E7C-9325-4FF5CCBD0138}" type="datetimeFigureOut">
              <a:rPr lang="en-US" smtClean="0"/>
              <a:t>9/3/2020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3040438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24E075-EB1B-4E7C-9325-4FF5CCBD0138}" type="datetimeFigureOut">
              <a:rPr lang="en-US" smtClean="0"/>
              <a:t>9/3/2020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3325457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24E075-EB1B-4E7C-9325-4FF5CCBD0138}" type="datetimeFigureOut">
              <a:rPr lang="en-US" smtClean="0"/>
              <a:t>9/3/2020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35146837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24E075-EB1B-4E7C-9325-4FF5CCBD0138}" type="datetimeFigureOut">
              <a:rPr lang="en-US" smtClean="0"/>
              <a:t>9/3/2020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116110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24E075-EB1B-4E7C-9325-4FF5CCBD0138}" type="datetimeFigureOut">
              <a:rPr lang="en-US" smtClean="0"/>
              <a:t>9/3/2020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24082566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24E075-EB1B-4E7C-9325-4FF5CCBD0138}" type="datetimeFigureOut">
              <a:rPr lang="en-US" smtClean="0"/>
              <a:t>9/3/2020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3878800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24E075-EB1B-4E7C-9325-4FF5CCBD0138}" type="datetimeFigureOut">
              <a:rPr lang="en-US" smtClean="0"/>
              <a:t>9/3/2020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3928843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24E075-EB1B-4E7C-9325-4FF5CCBD0138}" type="datetimeFigureOut">
              <a:rPr lang="en-US" smtClean="0"/>
              <a:t>9/3/2020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3697765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24E075-EB1B-4E7C-9325-4FF5CCBD0138}" type="datetimeFigureOut">
              <a:rPr lang="en-US" smtClean="0"/>
              <a:t>9/3/2020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1291836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24E075-EB1B-4E7C-9325-4FF5CCBD0138}" type="datetimeFigureOut">
              <a:rPr lang="en-US" smtClean="0"/>
              <a:t>9/3/2020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26651805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24E075-EB1B-4E7C-9325-4FF5CCBD0138}" type="datetimeFigureOut">
              <a:rPr lang="en-US" smtClean="0"/>
              <a:t>9/3/2020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7896609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24E075-EB1B-4E7C-9325-4FF5CCBD0138}" type="datetimeFigureOut">
              <a:rPr lang="en-US" smtClean="0"/>
              <a:t>9/3/2020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19020462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24E075-EB1B-4E7C-9325-4FF5CCBD0138}" type="datetimeFigureOut">
              <a:rPr lang="en-US" smtClean="0"/>
              <a:t>9/3/2020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1906983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24E075-EB1B-4E7C-9325-4FF5CCBD0138}" type="datetimeFigureOut">
              <a:rPr lang="en-US" smtClean="0"/>
              <a:t>9/3/2020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3295862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24E075-EB1B-4E7C-9325-4FF5CCBD0138}" type="datetimeFigureOut">
              <a:rPr lang="en-US" smtClean="0"/>
              <a:t>9/3/2020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22014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24E075-EB1B-4E7C-9325-4FF5CCBD0138}" type="datetimeFigureOut">
              <a:rPr lang="en-US" smtClean="0"/>
              <a:t>9/3/2020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7907462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24E075-EB1B-4E7C-9325-4FF5CCBD0138}" type="datetimeFigureOut">
              <a:rPr lang="en-US" smtClean="0"/>
              <a:t>9/3/2020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12612610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24E075-EB1B-4E7C-9325-4FF5CCBD0138}" type="datetimeFigureOut">
              <a:rPr lang="en-US" smtClean="0"/>
              <a:t>9/3/2020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14938348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24E075-EB1B-4E7C-9325-4FF5CCBD0138}" type="datetimeFigureOut">
              <a:rPr lang="en-US" smtClean="0"/>
              <a:t>9/3/2020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16866021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24E075-EB1B-4E7C-9325-4FF5CCBD0138}" type="datetimeFigureOut">
              <a:rPr lang="en-US" smtClean="0"/>
              <a:t>9/3/2020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402876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24E075-EB1B-4E7C-9325-4FF5CCBD0138}" type="datetimeFigureOut">
              <a:rPr lang="en-US" smtClean="0"/>
              <a:t>9/3/2020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3884907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24E075-EB1B-4E7C-9325-4FF5CCBD0138}" type="datetimeFigureOut">
              <a:rPr lang="en-US" smtClean="0"/>
              <a:t>9/3/2020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21900625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24E075-EB1B-4E7C-9325-4FF5CCBD0138}" type="datetimeFigureOut">
              <a:rPr lang="en-US" smtClean="0"/>
              <a:t>9/3/2020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561589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24E075-EB1B-4E7C-9325-4FF5CCBD0138}" type="datetimeFigureOut">
              <a:rPr lang="en-US" smtClean="0"/>
              <a:t>9/3/2020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9405344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24E075-EB1B-4E7C-9325-4FF5CCBD0138}" type="datetimeFigureOut">
              <a:rPr lang="en-US" smtClean="0"/>
              <a:t>9/3/2020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22201110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24E075-EB1B-4E7C-9325-4FF5CCBD0138}" type="datetimeFigureOut">
              <a:rPr lang="en-US" smtClean="0"/>
              <a:t>9/3/2020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2706362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24E075-EB1B-4E7C-9325-4FF5CCBD0138}" type="datetimeFigureOut">
              <a:rPr lang="en-US" smtClean="0"/>
              <a:t>9/3/2020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30295788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3824E075-EB1B-4E7C-9325-4FF5CCBD0138}" type="datetimeFigureOut">
              <a:rPr lang="en-US" smtClean="0"/>
              <a:t>9/3/2020</a:t>
            </a:fld>
            <a:endParaRPr lang="en-US"/>
          </a:p>
        </p:txBody>
      </p:sp>
      <p:sp>
        <p:nvSpPr>
          <p:cNvPr id="6" name="Footer Placeholder 5"/>
          <p:cNvSpPr>
            <a:spLocks noGrp="1"/>
          </p:cNvSpPr>
          <p:nvPr>
            <p:ph type="ftr" sz="quarter" idx="11"/>
          </p:nvPr>
        </p:nvSpPr>
        <p:spPr>
          <a:xfrm>
            <a:off x="590396" y="6041362"/>
            <a:ext cx="3295413" cy="365125"/>
          </a:xfrm>
        </p:spPr>
        <p:txBody>
          <a:bodyPr/>
          <a:lstStyle/>
          <a:p>
            <a:endParaRPr lang="en-US"/>
          </a:p>
        </p:txBody>
      </p:sp>
      <p:sp>
        <p:nvSpPr>
          <p:cNvPr id="7" name="Slide Number Placeholder 6"/>
          <p:cNvSpPr>
            <a:spLocks noGrp="1"/>
          </p:cNvSpPr>
          <p:nvPr>
            <p:ph type="sldNum" sz="quarter" idx="12"/>
          </p:nvPr>
        </p:nvSpPr>
        <p:spPr>
          <a:xfrm>
            <a:off x="4862689" y="5915888"/>
            <a:ext cx="1062155" cy="490599"/>
          </a:xfrm>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15950040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24E075-EB1B-4E7C-9325-4FF5CCBD0138}" type="datetimeFigureOut">
              <a:rPr lang="en-US" smtClean="0"/>
              <a:t>9/3/2020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19164925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3824E075-EB1B-4E7C-9325-4FF5CCBD0138}" type="datetimeFigureOut">
              <a:rPr lang="en-US" smtClean="0"/>
              <a:t>9/3/2020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799759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3824E075-EB1B-4E7C-9325-4FF5CCBD0138}" type="datetimeFigureOut">
              <a:rPr lang="en-US" smtClean="0"/>
              <a:t>9/3/2020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2843081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24E075-EB1B-4E7C-9325-4FF5CCBD0138}" type="datetimeFigureOut">
              <a:rPr lang="en-US" smtClean="0"/>
              <a:t>9/3/2020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25252731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24E075-EB1B-4E7C-9325-4FF5CCBD0138}" type="datetimeFigureOut">
              <a:rPr lang="en-US" smtClean="0"/>
              <a:t>9/3/2020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1083631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24E075-EB1B-4E7C-9325-4FF5CCBD0138}" type="datetimeFigureOut">
              <a:rPr lang="en-US" smtClean="0"/>
              <a:t>9/3/2020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1306203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24E075-EB1B-4E7C-9325-4FF5CCBD0138}" type="datetimeFigureOut">
              <a:rPr lang="en-US" smtClean="0"/>
              <a:t>9/3/2020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11704667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24E075-EB1B-4E7C-9325-4FF5CCBD0138}" type="datetimeFigureOut">
              <a:rPr lang="en-US" smtClean="0"/>
              <a:t>9/3/2020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31759773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24E075-EB1B-4E7C-9325-4FF5CCBD0138}" type="datetimeFigureOut">
              <a:rPr lang="en-US" smtClean="0"/>
              <a:t>9/3/2020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36778287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24E075-EB1B-4E7C-9325-4FF5CCBD0138}" type="datetimeFigureOut">
              <a:rPr lang="en-US" smtClean="0"/>
              <a:t>9/3/2020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4467932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24E075-EB1B-4E7C-9325-4FF5CCBD0138}" type="datetimeFigureOut">
              <a:rPr lang="en-US" smtClean="0"/>
              <a:t>9/3/2020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23259733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24E075-EB1B-4E7C-9325-4FF5CCBD0138}" type="datetimeFigureOut">
              <a:rPr lang="en-US" smtClean="0"/>
              <a:t>9/3/2020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6694795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24E075-EB1B-4E7C-9325-4FF5CCBD0138}" type="datetimeFigureOut">
              <a:rPr lang="en-US" smtClean="0"/>
              <a:t>9/3/2020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20573019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24E075-EB1B-4E7C-9325-4FF5CCBD0138}" type="datetimeFigureOut">
              <a:rPr lang="en-US" smtClean="0"/>
              <a:t>9/3/2020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2416809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24E075-EB1B-4E7C-9325-4FF5CCBD0138}" type="datetimeFigureOut">
              <a:rPr lang="en-US" smtClean="0"/>
              <a:t>9/3/2020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25041515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24E075-EB1B-4E7C-9325-4FF5CCBD0138}" type="datetimeFigureOut">
              <a:rPr lang="en-US" smtClean="0"/>
              <a:t>9/3/2020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41155932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24E075-EB1B-4E7C-9325-4FF5CCBD0138}" type="datetimeFigureOut">
              <a:rPr lang="en-US" smtClean="0"/>
              <a:t>9/3/2020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23328772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24E075-EB1B-4E7C-9325-4FF5CCBD0138}" type="datetimeFigureOut">
              <a:rPr lang="en-US" smtClean="0"/>
              <a:t>9/3/2020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6560080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24E075-EB1B-4E7C-9325-4FF5CCBD0138}" type="datetimeFigureOut">
              <a:rPr lang="en-US" smtClean="0"/>
              <a:t>9/3/2020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32074054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24E075-EB1B-4E7C-9325-4FF5CCBD0138}" type="datetimeFigureOut">
              <a:rPr lang="en-US" smtClean="0"/>
              <a:t>9/3/2020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42188816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24E075-EB1B-4E7C-9325-4FF5CCBD0138}" type="datetimeFigureOut">
              <a:rPr lang="en-US" smtClean="0"/>
              <a:t>9/3/2020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24706349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24E075-EB1B-4E7C-9325-4FF5CCBD0138}" type="datetimeFigureOut">
              <a:rPr lang="en-US" smtClean="0"/>
              <a:t>9/3/2020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31615187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24E075-EB1B-4E7C-9325-4FF5CCBD0138}" type="datetimeFigureOut">
              <a:rPr lang="en-US" smtClean="0"/>
              <a:t>9/3/2020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30850646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24E075-EB1B-4E7C-9325-4FF5CCBD0138}" type="datetimeFigureOut">
              <a:rPr lang="en-US" smtClean="0"/>
              <a:t>9/3/2020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30572197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24E075-EB1B-4E7C-9325-4FF5CCBD0138}" type="datetimeFigureOut">
              <a:rPr lang="en-US" smtClean="0"/>
              <a:t>9/3/2020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1132913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24E075-EB1B-4E7C-9325-4FF5CCBD0138}" type="datetimeFigureOut">
              <a:rPr lang="en-US" smtClean="0"/>
              <a:t>9/3/2020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13951604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24E075-EB1B-4E7C-9325-4FF5CCBD0138}" type="datetimeFigureOut">
              <a:rPr lang="en-US" smtClean="0"/>
              <a:t>9/3/2020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41386585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24E075-EB1B-4E7C-9325-4FF5CCBD0138}" type="datetimeFigureOut">
              <a:rPr lang="en-US" smtClean="0"/>
              <a:t>9/3/2020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24111288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24E075-EB1B-4E7C-9325-4FF5CCBD0138}" type="datetimeFigureOut">
              <a:rPr lang="en-US" smtClean="0"/>
              <a:t>9/3/2020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21225417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24E075-EB1B-4E7C-9325-4FF5CCBD0138}" type="datetimeFigureOut">
              <a:rPr lang="en-US" smtClean="0"/>
              <a:t>9/3/2020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3215371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24E075-EB1B-4E7C-9325-4FF5CCBD0138}" type="datetimeFigureOut">
              <a:rPr lang="en-US" smtClean="0"/>
              <a:t>9/3/2020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1159485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24E075-EB1B-4E7C-9325-4FF5CCBD0138}" type="datetimeFigureOut">
              <a:rPr lang="en-US" smtClean="0"/>
              <a:t>9/3/2020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1574970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24E075-EB1B-4E7C-9325-4FF5CCBD0138}" type="datetimeFigureOut">
              <a:rPr lang="en-US" smtClean="0"/>
              <a:t>9/3/2020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4673A-2DCE-4FF7-8229-224B8CE2EA69}" type="slidenum">
              <a:rPr lang="en-US" smtClean="0"/>
              <a:t>‹#›</a:t>
            </a:fld>
            <a:endParaRPr lang="en-US"/>
          </a:p>
        </p:txBody>
      </p:sp>
    </p:spTree>
    <p:extLst>
      <p:ext uri="{BB962C8B-B14F-4D97-AF65-F5344CB8AC3E}">
        <p14:creationId xmlns:p14="http://schemas.microsoft.com/office/powerpoint/2010/main" val="1131433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24E075-EB1B-4E7C-9325-4FF5CCBD0138}" type="datetimeFigureOut">
              <a:rPr lang="en-US" smtClean="0"/>
              <a:t>9/3/2020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A4673A-2DCE-4FF7-8229-224B8CE2EA69}" type="slidenum">
              <a:rPr lang="en-US" smtClean="0"/>
              <a:t>‹#›</a:t>
            </a:fld>
            <a:endParaRPr lang="en-US"/>
          </a:p>
        </p:txBody>
      </p:sp>
    </p:spTree>
    <p:extLst>
      <p:ext uri="{BB962C8B-B14F-4D97-AF65-F5344CB8AC3E}">
        <p14:creationId xmlns:p14="http://schemas.microsoft.com/office/powerpoint/2010/main" val="37688141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824E075-EB1B-4E7C-9325-4FF5CCBD0138}" type="datetimeFigureOut">
              <a:rPr lang="en-US" smtClean="0"/>
              <a:t>9/3/2020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1A4673A-2DCE-4FF7-8229-224B8CE2EA69}" type="slidenum">
              <a:rPr lang="en-US" smtClean="0"/>
              <a:t>‹#›</a:t>
            </a:fld>
            <a:endParaRPr lang="en-US"/>
          </a:p>
        </p:txBody>
      </p:sp>
    </p:spTree>
    <p:extLst>
      <p:ext uri="{BB962C8B-B14F-4D97-AF65-F5344CB8AC3E}">
        <p14:creationId xmlns:p14="http://schemas.microsoft.com/office/powerpoint/2010/main" val="19885973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3824E075-EB1B-4E7C-9325-4FF5CCBD0138}" type="datetimeFigureOut">
              <a:rPr lang="en-US" smtClean="0"/>
              <a:t>9/3/2020</a:t>
            </a:fld>
            <a:endParaRPr lang="en-US"/>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B1A4673A-2DCE-4FF7-8229-224B8CE2EA69}" type="slidenum">
              <a:rPr lang="en-US" smtClean="0"/>
              <a:t>‹#›</a:t>
            </a:fld>
            <a:endParaRPr lang="en-US"/>
          </a:p>
        </p:txBody>
      </p:sp>
    </p:spTree>
    <p:extLst>
      <p:ext uri="{BB962C8B-B14F-4D97-AF65-F5344CB8AC3E}">
        <p14:creationId xmlns:p14="http://schemas.microsoft.com/office/powerpoint/2010/main" val="307968165"/>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24E075-EB1B-4E7C-9325-4FF5CCBD0138}" type="datetimeFigureOut">
              <a:rPr lang="en-US" smtClean="0"/>
              <a:t>9/3/2020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A4673A-2DCE-4FF7-8229-224B8CE2EA69}" type="slidenum">
              <a:rPr lang="en-US" smtClean="0"/>
              <a:t>‹#›</a:t>
            </a:fld>
            <a:endParaRPr lang="en-US"/>
          </a:p>
        </p:txBody>
      </p:sp>
    </p:spTree>
    <p:extLst>
      <p:ext uri="{BB962C8B-B14F-4D97-AF65-F5344CB8AC3E}">
        <p14:creationId xmlns:p14="http://schemas.microsoft.com/office/powerpoint/2010/main" val="2680393303"/>
      </p:ext>
    </p:extLst>
  </p:cSld>
  <p:clrMap bg1="dk1" tx1="lt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24E075-EB1B-4E7C-9325-4FF5CCBD0138}" type="datetimeFigureOut">
              <a:rPr lang="en-US" smtClean="0"/>
              <a:t>9/3/2020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A4673A-2DCE-4FF7-8229-224B8CE2EA69}" type="slidenum">
              <a:rPr lang="en-US" smtClean="0"/>
              <a:t>‹#›</a:t>
            </a:fld>
            <a:endParaRPr lang="en-US"/>
          </a:p>
        </p:txBody>
      </p:sp>
    </p:spTree>
    <p:extLst>
      <p:ext uri="{BB962C8B-B14F-4D97-AF65-F5344CB8AC3E}">
        <p14:creationId xmlns:p14="http://schemas.microsoft.com/office/powerpoint/2010/main" val="3114183604"/>
      </p:ext>
    </p:extLst>
  </p:cSld>
  <p:clrMap bg1="dk1" tx1="lt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comments" Target="../comments/commen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73.png"/><Relationship Id="rId3" Type="http://schemas.openxmlformats.org/officeDocument/2006/relationships/slideLayout" Target="../slideLayouts/slideLayout7.xml"/><Relationship Id="rId21" Type="http://schemas.openxmlformats.org/officeDocument/2006/relationships/image" Target="../media/image3.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 Type="http://schemas.openxmlformats.org/officeDocument/2006/relationships/audio" Target="../media/media9.m4a"/><Relationship Id="rId16" Type="http://schemas.openxmlformats.org/officeDocument/2006/relationships/image" Target="../media/image71.png"/><Relationship Id="rId20" Type="http://schemas.openxmlformats.org/officeDocument/2006/relationships/image" Target="../media/image75.png"/><Relationship Id="rId1" Type="http://schemas.microsoft.com/office/2007/relationships/media" Target="../media/media9.m4a"/><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png"/><Relationship Id="rId19" Type="http://schemas.openxmlformats.org/officeDocument/2006/relationships/image" Target="../media/image74.png"/><Relationship Id="rId4" Type="http://schemas.openxmlformats.org/officeDocument/2006/relationships/notesSlide" Target="../notesSlides/notesSlide10.xml"/><Relationship Id="rId9" Type="http://schemas.openxmlformats.org/officeDocument/2006/relationships/image" Target="../media/image64.png"/><Relationship Id="rId14" Type="http://schemas.openxmlformats.org/officeDocument/2006/relationships/image" Target="../media/image69.png"/><Relationship Id="rId22" Type="http://schemas.openxmlformats.org/officeDocument/2006/relationships/comments" Target="../comments/comment10.xml"/></Relationships>
</file>

<file path=ppt/slides/_rels/slide11.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56.png"/><Relationship Id="rId3" Type="http://schemas.openxmlformats.org/officeDocument/2006/relationships/audio" Target="../media/media10.m4a"/><Relationship Id="rId7" Type="http://schemas.openxmlformats.org/officeDocument/2006/relationships/image" Target="../media/image77.png"/><Relationship Id="rId12" Type="http://schemas.openxmlformats.org/officeDocument/2006/relationships/image" Target="../media/image33.png"/><Relationship Id="rId17" Type="http://schemas.openxmlformats.org/officeDocument/2006/relationships/comments" Target="../comments/comment11.xml"/><Relationship Id="rId2" Type="http://schemas.microsoft.com/office/2007/relationships/media" Target="../media/media10.m4a"/><Relationship Id="rId16" Type="http://schemas.openxmlformats.org/officeDocument/2006/relationships/image" Target="../media/image3.png"/><Relationship Id="rId1" Type="http://schemas.openxmlformats.org/officeDocument/2006/relationships/vmlDrawing" Target="../drawings/vmlDrawing3.vml"/><Relationship Id="rId6" Type="http://schemas.openxmlformats.org/officeDocument/2006/relationships/image" Target="../media/image76.png"/><Relationship Id="rId11" Type="http://schemas.openxmlformats.org/officeDocument/2006/relationships/image" Target="../media/image31.png"/><Relationship Id="rId5" Type="http://schemas.openxmlformats.org/officeDocument/2006/relationships/notesSlide" Target="../notesSlides/notesSlide11.xml"/><Relationship Id="rId15" Type="http://schemas.openxmlformats.org/officeDocument/2006/relationships/image" Target="../media/image81.png"/><Relationship Id="rId10" Type="http://schemas.openxmlformats.org/officeDocument/2006/relationships/oleObject" Target="../embeddings/oleObject7.bin"/><Relationship Id="rId4" Type="http://schemas.openxmlformats.org/officeDocument/2006/relationships/slideLayout" Target="../slideLayouts/slideLayout7.xml"/><Relationship Id="rId9" Type="http://schemas.openxmlformats.org/officeDocument/2006/relationships/image" Target="../media/image79.png"/><Relationship Id="rId14" Type="http://schemas.openxmlformats.org/officeDocument/2006/relationships/image" Target="../media/image8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comments" Target="../comments/comment1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8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comments" Target="../comments/comment1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8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18" Type="http://schemas.openxmlformats.org/officeDocument/2006/relationships/image" Target="../media/image97.png"/><Relationship Id="rId3" Type="http://schemas.openxmlformats.org/officeDocument/2006/relationships/slideLayout" Target="../slideLayouts/slideLayout7.xml"/><Relationship Id="rId21" Type="http://schemas.openxmlformats.org/officeDocument/2006/relationships/image" Target="../media/image3.png"/><Relationship Id="rId7" Type="http://schemas.openxmlformats.org/officeDocument/2006/relationships/image" Target="../media/image86.png"/><Relationship Id="rId12" Type="http://schemas.openxmlformats.org/officeDocument/2006/relationships/image" Target="../media/image91.png"/><Relationship Id="rId17" Type="http://schemas.openxmlformats.org/officeDocument/2006/relationships/image" Target="../media/image96.png"/><Relationship Id="rId2" Type="http://schemas.openxmlformats.org/officeDocument/2006/relationships/audio" Target="../media/media13.m4a"/><Relationship Id="rId16" Type="http://schemas.openxmlformats.org/officeDocument/2006/relationships/image" Target="../media/image95.png"/><Relationship Id="rId20" Type="http://schemas.openxmlformats.org/officeDocument/2006/relationships/image" Target="../media/image99.png"/><Relationship Id="rId1" Type="http://schemas.microsoft.com/office/2007/relationships/media" Target="../media/media13.m4a"/><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jpeg"/><Relationship Id="rId15" Type="http://schemas.openxmlformats.org/officeDocument/2006/relationships/image" Target="../media/image94.png"/><Relationship Id="rId10" Type="http://schemas.openxmlformats.org/officeDocument/2006/relationships/image" Target="../media/image89.png"/><Relationship Id="rId19" Type="http://schemas.openxmlformats.org/officeDocument/2006/relationships/image" Target="../media/image98.png"/><Relationship Id="rId4" Type="http://schemas.openxmlformats.org/officeDocument/2006/relationships/notesSlide" Target="../notesSlides/notesSlide14.xml"/><Relationship Id="rId9" Type="http://schemas.openxmlformats.org/officeDocument/2006/relationships/image" Target="../media/image88.png"/><Relationship Id="rId14" Type="http://schemas.openxmlformats.org/officeDocument/2006/relationships/image" Target="../media/image93.png"/><Relationship Id="rId22" Type="http://schemas.openxmlformats.org/officeDocument/2006/relationships/comments" Target="../comments/comment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comments" Target="../comments/comment15.xml"/><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comments" Target="../comments/comment16.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0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png"/><Relationship Id="rId3" Type="http://schemas.openxmlformats.org/officeDocument/2006/relationships/slideLayout" Target="../slideLayouts/slideLayout7.xml"/><Relationship Id="rId7" Type="http://schemas.openxmlformats.org/officeDocument/2006/relationships/image" Target="../media/image103.png"/><Relationship Id="rId12" Type="http://schemas.openxmlformats.org/officeDocument/2006/relationships/image" Target="../media/image108.png"/><Relationship Id="rId2" Type="http://schemas.openxmlformats.org/officeDocument/2006/relationships/audio" Target="../media/media16.m4a"/><Relationship Id="rId16" Type="http://schemas.openxmlformats.org/officeDocument/2006/relationships/comments" Target="../comments/comment17.xml"/><Relationship Id="rId1" Type="http://schemas.microsoft.com/office/2007/relationships/media" Target="../media/media16.m4a"/><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5" Type="http://schemas.openxmlformats.org/officeDocument/2006/relationships/image" Target="../media/image3.png"/><Relationship Id="rId10" Type="http://schemas.openxmlformats.org/officeDocument/2006/relationships/image" Target="../media/image106.png"/><Relationship Id="rId4" Type="http://schemas.openxmlformats.org/officeDocument/2006/relationships/notesSlide" Target="../notesSlides/notesSlide17.xml"/><Relationship Id="rId9" Type="http://schemas.openxmlformats.org/officeDocument/2006/relationships/image" Target="../media/image105.png"/><Relationship Id="rId14" Type="http://schemas.openxmlformats.org/officeDocument/2006/relationships/image" Target="../media/image11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comments" Target="../comments/comment18.xml"/><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18" Type="http://schemas.openxmlformats.org/officeDocument/2006/relationships/comments" Target="../comments/comment19.xml"/><Relationship Id="rId3" Type="http://schemas.openxmlformats.org/officeDocument/2006/relationships/slideLayout" Target="../slideLayouts/slideLayout7.xml"/><Relationship Id="rId7" Type="http://schemas.openxmlformats.org/officeDocument/2006/relationships/image" Target="../media/image113.png"/><Relationship Id="rId12" Type="http://schemas.openxmlformats.org/officeDocument/2006/relationships/image" Target="../media/image118.png"/><Relationship Id="rId17" Type="http://schemas.openxmlformats.org/officeDocument/2006/relationships/image" Target="../media/image3.png"/><Relationship Id="rId2" Type="http://schemas.openxmlformats.org/officeDocument/2006/relationships/audio" Target="../media/media18.m4a"/><Relationship Id="rId16" Type="http://schemas.openxmlformats.org/officeDocument/2006/relationships/image" Target="../media/image122.png"/><Relationship Id="rId1" Type="http://schemas.microsoft.com/office/2007/relationships/media" Target="../media/media18.m4a"/><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png"/><Relationship Id="rId15" Type="http://schemas.openxmlformats.org/officeDocument/2006/relationships/image" Target="../media/image121.png"/><Relationship Id="rId10" Type="http://schemas.openxmlformats.org/officeDocument/2006/relationships/image" Target="../media/image116.png"/><Relationship Id="rId4" Type="http://schemas.openxmlformats.org/officeDocument/2006/relationships/notesSlide" Target="../notesSlides/notesSlide19.xml"/><Relationship Id="rId9" Type="http://schemas.openxmlformats.org/officeDocument/2006/relationships/image" Target="../media/image115.png"/><Relationship Id="rId14" Type="http://schemas.openxmlformats.org/officeDocument/2006/relationships/image" Target="../media/image120.png"/></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comments" Target="../comments/comment20.xml"/><Relationship Id="rId3" Type="http://schemas.openxmlformats.org/officeDocument/2006/relationships/slideLayout" Target="../slideLayouts/slideLayout2.xml"/><Relationship Id="rId7" Type="http://schemas.openxmlformats.org/officeDocument/2006/relationships/image" Target="../media/image12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23.png"/><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33.png"/><Relationship Id="rId18" Type="http://schemas.openxmlformats.org/officeDocument/2006/relationships/comments" Target="../comments/comment21.xml"/><Relationship Id="rId3" Type="http://schemas.openxmlformats.org/officeDocument/2006/relationships/slideLayout" Target="../slideLayouts/slideLayout7.xml"/><Relationship Id="rId7" Type="http://schemas.openxmlformats.org/officeDocument/2006/relationships/image" Target="../media/image127.png"/><Relationship Id="rId12" Type="http://schemas.openxmlformats.org/officeDocument/2006/relationships/image" Target="../media/image132.png"/><Relationship Id="rId17" Type="http://schemas.openxmlformats.org/officeDocument/2006/relationships/image" Target="../media/image3.png"/><Relationship Id="rId2" Type="http://schemas.openxmlformats.org/officeDocument/2006/relationships/audio" Target="../media/media20.m4a"/><Relationship Id="rId16" Type="http://schemas.openxmlformats.org/officeDocument/2006/relationships/image" Target="../media/image136.png"/><Relationship Id="rId1" Type="http://schemas.microsoft.com/office/2007/relationships/media" Target="../media/media20.m4a"/><Relationship Id="rId6" Type="http://schemas.openxmlformats.org/officeDocument/2006/relationships/image" Target="../media/image126.png"/><Relationship Id="rId11" Type="http://schemas.openxmlformats.org/officeDocument/2006/relationships/image" Target="../media/image131.png"/><Relationship Id="rId5" Type="http://schemas.openxmlformats.org/officeDocument/2006/relationships/image" Target="../media/image125.png"/><Relationship Id="rId15" Type="http://schemas.openxmlformats.org/officeDocument/2006/relationships/image" Target="../media/image135.png"/><Relationship Id="rId10" Type="http://schemas.openxmlformats.org/officeDocument/2006/relationships/image" Target="../media/image130.png"/><Relationship Id="rId4" Type="http://schemas.openxmlformats.org/officeDocument/2006/relationships/notesSlide" Target="../notesSlides/notesSlide21.xml"/><Relationship Id="rId9" Type="http://schemas.openxmlformats.org/officeDocument/2006/relationships/image" Target="../media/image129.png"/><Relationship Id="rId14" Type="http://schemas.openxmlformats.org/officeDocument/2006/relationships/image" Target="../media/image13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comments" Target="../comments/comment2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13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comments" Target="../comments/comment23.xml"/><Relationship Id="rId3" Type="http://schemas.openxmlformats.org/officeDocument/2006/relationships/slideLayout" Target="../slideLayouts/slideLayout7.xml"/><Relationship Id="rId7" Type="http://schemas.openxmlformats.org/officeDocument/2006/relationships/image" Target="../media/image139.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13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comments" Target="../comments/comment24.xml"/><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8.png"/><Relationship Id="rId18" Type="http://schemas.openxmlformats.org/officeDocument/2006/relationships/image" Target="../media/image153.png"/><Relationship Id="rId26" Type="http://schemas.openxmlformats.org/officeDocument/2006/relationships/image" Target="../media/image161.png"/><Relationship Id="rId3" Type="http://schemas.openxmlformats.org/officeDocument/2006/relationships/slideLayout" Target="../slideLayouts/slideLayout7.xml"/><Relationship Id="rId21" Type="http://schemas.openxmlformats.org/officeDocument/2006/relationships/image" Target="../media/image156.png"/><Relationship Id="rId7" Type="http://schemas.openxmlformats.org/officeDocument/2006/relationships/image" Target="../media/image142.png"/><Relationship Id="rId12" Type="http://schemas.openxmlformats.org/officeDocument/2006/relationships/image" Target="../media/image147.png"/><Relationship Id="rId17" Type="http://schemas.openxmlformats.org/officeDocument/2006/relationships/image" Target="../media/image152.png"/><Relationship Id="rId25" Type="http://schemas.openxmlformats.org/officeDocument/2006/relationships/image" Target="../media/image160.png"/><Relationship Id="rId2" Type="http://schemas.openxmlformats.org/officeDocument/2006/relationships/audio" Target="../media/media24.m4a"/><Relationship Id="rId16" Type="http://schemas.openxmlformats.org/officeDocument/2006/relationships/image" Target="../media/image151.png"/><Relationship Id="rId20" Type="http://schemas.openxmlformats.org/officeDocument/2006/relationships/image" Target="../media/image155.png"/><Relationship Id="rId29" Type="http://schemas.openxmlformats.org/officeDocument/2006/relationships/image" Target="../media/image3.png"/><Relationship Id="rId1" Type="http://schemas.microsoft.com/office/2007/relationships/media" Target="../media/media24.m4a"/><Relationship Id="rId6" Type="http://schemas.openxmlformats.org/officeDocument/2006/relationships/image" Target="../media/image141.png"/><Relationship Id="rId11" Type="http://schemas.openxmlformats.org/officeDocument/2006/relationships/image" Target="../media/image146.png"/><Relationship Id="rId24" Type="http://schemas.openxmlformats.org/officeDocument/2006/relationships/image" Target="../media/image159.png"/><Relationship Id="rId5" Type="http://schemas.openxmlformats.org/officeDocument/2006/relationships/image" Target="../media/image140.png"/><Relationship Id="rId15" Type="http://schemas.openxmlformats.org/officeDocument/2006/relationships/image" Target="../media/image150.png"/><Relationship Id="rId23" Type="http://schemas.openxmlformats.org/officeDocument/2006/relationships/image" Target="../media/image158.png"/><Relationship Id="rId28" Type="http://schemas.openxmlformats.org/officeDocument/2006/relationships/image" Target="../media/image163.png"/><Relationship Id="rId10" Type="http://schemas.openxmlformats.org/officeDocument/2006/relationships/image" Target="../media/image145.png"/><Relationship Id="rId19" Type="http://schemas.openxmlformats.org/officeDocument/2006/relationships/image" Target="../media/image154.png"/><Relationship Id="rId4" Type="http://schemas.openxmlformats.org/officeDocument/2006/relationships/notesSlide" Target="../notesSlides/notesSlide25.xml"/><Relationship Id="rId9" Type="http://schemas.openxmlformats.org/officeDocument/2006/relationships/image" Target="../media/image144.png"/><Relationship Id="rId14" Type="http://schemas.openxmlformats.org/officeDocument/2006/relationships/image" Target="../media/image149.png"/><Relationship Id="rId22" Type="http://schemas.openxmlformats.org/officeDocument/2006/relationships/image" Target="../media/image157.png"/><Relationship Id="rId27" Type="http://schemas.openxmlformats.org/officeDocument/2006/relationships/image" Target="../media/image162.png"/><Relationship Id="rId30" Type="http://schemas.openxmlformats.org/officeDocument/2006/relationships/comments" Target="../comments/comment25.xml"/></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46.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40.png"/><Relationship Id="rId5" Type="http://schemas.openxmlformats.org/officeDocument/2006/relationships/image" Target="../media/image148.png"/><Relationship Id="rId4" Type="http://schemas.openxmlformats.org/officeDocument/2006/relationships/notesSlide" Target="../notesSlides/notesSlide26.xml"/><Relationship Id="rId9" Type="http://schemas.openxmlformats.org/officeDocument/2006/relationships/comments" Target="../comments/comment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comments" Target="../comments/comment27.xml"/><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comments" Target="../comments/comment28.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16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comments" Target="../comments/comment29.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165.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comments" Target="../comments/comment3.xml"/><Relationship Id="rId3" Type="http://schemas.openxmlformats.org/officeDocument/2006/relationships/slideLayout" Target="../slideLayouts/slideLayout7.xml"/><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3.png"/><Relationship Id="rId2" Type="http://schemas.openxmlformats.org/officeDocument/2006/relationships/audio" Target="../media/media2.m4a"/><Relationship Id="rId16" Type="http://schemas.openxmlformats.org/officeDocument/2006/relationships/image" Target="../media/image15.png"/><Relationship Id="rId20" Type="http://schemas.openxmlformats.org/officeDocument/2006/relationships/image" Target="../media/image19.png"/><Relationship Id="rId1" Type="http://schemas.microsoft.com/office/2007/relationships/media" Target="../media/media2.m4a"/><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notesSlide" Target="../notesSlides/notesSlide3.xml"/><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comments" Target="../comments/comment30.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166.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8.xml"/><Relationship Id="rId7" Type="http://schemas.openxmlformats.org/officeDocument/2006/relationships/image" Target="../media/image169.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notesSlide" Target="../notesSlides/notesSlide31.xml"/><Relationship Id="rId9" Type="http://schemas.openxmlformats.org/officeDocument/2006/relationships/comments" Target="../comments/comment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9.xml"/><Relationship Id="rId7" Type="http://schemas.openxmlformats.org/officeDocument/2006/relationships/comments" Target="../comments/comment3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170.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33.xml"/><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34.xml"/><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35.xml"/><Relationship Id="rId1" Type="http://schemas.openxmlformats.org/officeDocument/2006/relationships/slideLayout" Target="../slideLayouts/slideLayout48.xml"/><Relationship Id="rId4" Type="http://schemas.openxmlformats.org/officeDocument/2006/relationships/comments" Target="../comments/comment3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comments" Target="../comments/comment34.xml"/><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8.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6.png"/><Relationship Id="rId18" Type="http://schemas.openxmlformats.org/officeDocument/2006/relationships/comments" Target="../comments/comment4.xml"/><Relationship Id="rId3" Type="http://schemas.openxmlformats.org/officeDocument/2006/relationships/slideLayout" Target="../slideLayouts/slideLayout7.xml"/><Relationship Id="rId7" Type="http://schemas.openxmlformats.org/officeDocument/2006/relationships/image" Target="../media/image1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audio" Target="../media/media3.m4a"/><Relationship Id="rId16" Type="http://schemas.openxmlformats.org/officeDocument/2006/relationships/image" Target="../media/image29.png"/><Relationship Id="rId1" Type="http://schemas.microsoft.com/office/2007/relationships/media" Target="../media/media3.m4a"/><Relationship Id="rId6" Type="http://schemas.openxmlformats.org/officeDocument/2006/relationships/image" Target="../media/image5.png"/><Relationship Id="rId11" Type="http://schemas.openxmlformats.org/officeDocument/2006/relationships/image" Target="../media/image3.png"/><Relationship Id="rId5" Type="http://schemas.openxmlformats.org/officeDocument/2006/relationships/image" Target="../media/image9.png"/><Relationship Id="rId15" Type="http://schemas.openxmlformats.org/officeDocument/2006/relationships/image" Target="../media/image28.png"/><Relationship Id="rId10" Type="http://schemas.openxmlformats.org/officeDocument/2006/relationships/image" Target="../media/image24.png"/><Relationship Id="rId4" Type="http://schemas.openxmlformats.org/officeDocument/2006/relationships/notesSlide" Target="../notesSlides/notesSlide4.xml"/><Relationship Id="rId9" Type="http://schemas.openxmlformats.org/officeDocument/2006/relationships/image" Target="../media/image22.png"/><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comments" Target="../comments/comment5.xml"/><Relationship Id="rId3" Type="http://schemas.openxmlformats.org/officeDocument/2006/relationships/audio" Target="../media/media4.m4a"/><Relationship Id="rId7" Type="http://schemas.openxmlformats.org/officeDocument/2006/relationships/oleObject" Target="../embeddings/oleObject1.bin"/><Relationship Id="rId12" Type="http://schemas.openxmlformats.org/officeDocument/2006/relationships/image" Target="../media/image35.png"/><Relationship Id="rId17" Type="http://schemas.openxmlformats.org/officeDocument/2006/relationships/image" Target="../media/image3.png"/><Relationship Id="rId2" Type="http://schemas.microsoft.com/office/2007/relationships/media" Target="../media/media4.m4a"/><Relationship Id="rId16" Type="http://schemas.openxmlformats.org/officeDocument/2006/relationships/image" Target="../media/image39.png"/><Relationship Id="rId1" Type="http://schemas.openxmlformats.org/officeDocument/2006/relationships/vmlDrawing" Target="../drawings/vmlDrawing1.vml"/><Relationship Id="rId6" Type="http://schemas.openxmlformats.org/officeDocument/2006/relationships/image" Target="../media/image33.png"/><Relationship Id="rId11" Type="http://schemas.openxmlformats.org/officeDocument/2006/relationships/image" Target="../media/image34.png"/><Relationship Id="rId5" Type="http://schemas.openxmlformats.org/officeDocument/2006/relationships/notesSlide" Target="../notesSlides/notesSlide5.xml"/><Relationship Id="rId15" Type="http://schemas.openxmlformats.org/officeDocument/2006/relationships/image" Target="../media/image38.png"/><Relationship Id="rId10" Type="http://schemas.openxmlformats.org/officeDocument/2006/relationships/image" Target="../media/image32.png"/><Relationship Id="rId4" Type="http://schemas.openxmlformats.org/officeDocument/2006/relationships/slideLayout" Target="../slideLayouts/slideLayout7.xml"/><Relationship Id="rId9" Type="http://schemas.openxmlformats.org/officeDocument/2006/relationships/oleObject" Target="../embeddings/oleObject2.bin"/><Relationship Id="rId14"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3" Type="http://schemas.openxmlformats.org/officeDocument/2006/relationships/slideLayout" Target="../slideLayouts/slideLayout7.xml"/><Relationship Id="rId7" Type="http://schemas.openxmlformats.org/officeDocument/2006/relationships/image" Target="../media/image40.png"/><Relationship Id="rId12" Type="http://schemas.openxmlformats.org/officeDocument/2006/relationships/image" Target="../media/image4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7.png"/><Relationship Id="rId11" Type="http://schemas.openxmlformats.org/officeDocument/2006/relationships/image" Target="../media/image43.png"/><Relationship Id="rId5" Type="http://schemas.openxmlformats.org/officeDocument/2006/relationships/image" Target="../media/image36.png"/><Relationship Id="rId15" Type="http://schemas.openxmlformats.org/officeDocument/2006/relationships/comments" Target="../comments/comment6.xml"/><Relationship Id="rId10" Type="http://schemas.openxmlformats.org/officeDocument/2006/relationships/image" Target="../media/image35.png"/><Relationship Id="rId4" Type="http://schemas.openxmlformats.org/officeDocument/2006/relationships/notesSlide" Target="../notesSlides/notesSlide6.xml"/><Relationship Id="rId9" Type="http://schemas.openxmlformats.org/officeDocument/2006/relationships/image" Target="../media/image42.png"/><Relationship Id="rId1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comments" Target="../comments/commen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4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54.png"/><Relationship Id="rId18" Type="http://schemas.openxmlformats.org/officeDocument/2006/relationships/oleObject" Target="../embeddings/oleObject4.bin"/><Relationship Id="rId26" Type="http://schemas.openxmlformats.org/officeDocument/2006/relationships/image" Target="../media/image32.png"/><Relationship Id="rId3" Type="http://schemas.openxmlformats.org/officeDocument/2006/relationships/audio" Target="../media/media7.m4a"/><Relationship Id="rId21" Type="http://schemas.openxmlformats.org/officeDocument/2006/relationships/image" Target="../media/image56.png"/><Relationship Id="rId7" Type="http://schemas.openxmlformats.org/officeDocument/2006/relationships/oleObject" Target="../embeddings/oleObject3.bin"/><Relationship Id="rId12" Type="http://schemas.openxmlformats.org/officeDocument/2006/relationships/image" Target="../media/image53.png"/><Relationship Id="rId17" Type="http://schemas.openxmlformats.org/officeDocument/2006/relationships/image" Target="../media/image33.png"/><Relationship Id="rId25" Type="http://schemas.openxmlformats.org/officeDocument/2006/relationships/oleObject" Target="../embeddings/oleObject6.bin"/><Relationship Id="rId2" Type="http://schemas.microsoft.com/office/2007/relationships/media" Target="../media/media7.m4a"/><Relationship Id="rId16" Type="http://schemas.openxmlformats.org/officeDocument/2006/relationships/image" Target="../media/image55.png"/><Relationship Id="rId20" Type="http://schemas.openxmlformats.org/officeDocument/2006/relationships/image" Target="../media/image34.png"/><Relationship Id="rId1" Type="http://schemas.openxmlformats.org/officeDocument/2006/relationships/vmlDrawing" Target="../drawings/vmlDrawing2.vml"/><Relationship Id="rId6" Type="http://schemas.openxmlformats.org/officeDocument/2006/relationships/image" Target="../media/image49.png"/><Relationship Id="rId11" Type="http://schemas.openxmlformats.org/officeDocument/2006/relationships/image" Target="../media/image52.png"/><Relationship Id="rId24" Type="http://schemas.openxmlformats.org/officeDocument/2006/relationships/image" Target="../media/image57.png"/><Relationship Id="rId5" Type="http://schemas.openxmlformats.org/officeDocument/2006/relationships/notesSlide" Target="../notesSlides/notesSlide8.xml"/><Relationship Id="rId15" Type="http://schemas.openxmlformats.org/officeDocument/2006/relationships/image" Target="../media/image39.png"/><Relationship Id="rId23" Type="http://schemas.openxmlformats.org/officeDocument/2006/relationships/image" Target="../media/image48.png"/><Relationship Id="rId28" Type="http://schemas.openxmlformats.org/officeDocument/2006/relationships/comments" Target="../comments/comment8.xml"/><Relationship Id="rId10" Type="http://schemas.openxmlformats.org/officeDocument/2006/relationships/image" Target="../media/image51.png"/><Relationship Id="rId19" Type="http://schemas.openxmlformats.org/officeDocument/2006/relationships/image" Target="../media/image47.png"/><Relationship Id="rId4" Type="http://schemas.openxmlformats.org/officeDocument/2006/relationships/slideLayout" Target="../slideLayouts/slideLayout7.xml"/><Relationship Id="rId9" Type="http://schemas.openxmlformats.org/officeDocument/2006/relationships/image" Target="../media/image50.png"/><Relationship Id="rId14" Type="http://schemas.openxmlformats.org/officeDocument/2006/relationships/image" Target="../media/image38.png"/><Relationship Id="rId22" Type="http://schemas.openxmlformats.org/officeDocument/2006/relationships/oleObject" Target="../embeddings/oleObject5.bin"/><Relationship Id="rId27"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comments" Target="../comments/comment9.xml"/><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53875" y="2293943"/>
            <a:ext cx="3130882" cy="390175"/>
          </a:xfrm>
          <a:solidFill>
            <a:schemeClr val="bg1"/>
          </a:solidFill>
        </p:spPr>
        <p:txBody>
          <a:bodyPr>
            <a:normAutofit/>
          </a:bodyPr>
          <a:lstStyle/>
          <a:p>
            <a:r>
              <a:rPr lang="en-US" dirty="0"/>
              <a:t>How do we classify them?</a:t>
            </a:r>
          </a:p>
        </p:txBody>
      </p:sp>
      <p:sp>
        <p:nvSpPr>
          <p:cNvPr id="4" name="Rectangle 3"/>
          <p:cNvSpPr/>
          <p:nvPr/>
        </p:nvSpPr>
        <p:spPr>
          <a:xfrm>
            <a:off x="3816366" y="1243484"/>
            <a:ext cx="4805900" cy="923330"/>
          </a:xfrm>
          <a:prstGeom prst="rect">
            <a:avLst/>
          </a:prstGeom>
          <a:solidFill>
            <a:srgbClr val="0070C0"/>
          </a:solidFill>
        </p:spPr>
        <p:txBody>
          <a:bodyPr wrap="square" lIns="91440" tIns="45720" rIns="91440" bIns="45720">
            <a:spAutoFit/>
          </a:bodyPr>
          <a:lstStyle/>
          <a:p>
            <a:pPr algn="ctr"/>
            <a:r>
              <a:rPr lang="en-US" sz="5400" b="1" cap="none" spc="0" dirty="0">
                <a:ln w="12700">
                  <a:solidFill>
                    <a:srgbClr val="00B05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Lymphocytes</a:t>
            </a:r>
          </a:p>
        </p:txBody>
      </p:sp>
      <p:pic>
        <p:nvPicPr>
          <p:cNvPr id="5" name="Picture 4"/>
          <p:cNvPicPr/>
          <p:nvPr/>
        </p:nvPicPr>
        <p:blipFill>
          <a:blip r:embed="rId5" cstate="print">
            <a:extLst>
              <a:ext uri="{28A0092B-C50C-407E-A947-70E740481C1C}">
                <a14:useLocalDpi xmlns:a14="http://schemas.microsoft.com/office/drawing/2010/main" val="0"/>
              </a:ext>
            </a:extLst>
          </a:blip>
          <a:stretch>
            <a:fillRect/>
          </a:stretch>
        </p:blipFill>
        <p:spPr>
          <a:xfrm>
            <a:off x="115614" y="109476"/>
            <a:ext cx="2000250" cy="412750"/>
          </a:xfrm>
          <a:prstGeom prst="rect">
            <a:avLst/>
          </a:prstGeom>
        </p:spPr>
      </p:pic>
      <p:sp>
        <p:nvSpPr>
          <p:cNvPr id="7" name="Rectangle 6">
            <a:extLst>
              <a:ext uri="{FF2B5EF4-FFF2-40B4-BE49-F238E27FC236}">
                <a16:creationId xmlns:a16="http://schemas.microsoft.com/office/drawing/2014/main" xmlns="" id="{7AF9F770-D2D5-4BF7-8C96-D868EAFF271A}"/>
              </a:ext>
            </a:extLst>
          </p:cNvPr>
          <p:cNvSpPr/>
          <p:nvPr/>
        </p:nvSpPr>
        <p:spPr>
          <a:xfrm>
            <a:off x="3008947" y="4275339"/>
            <a:ext cx="6919538" cy="584775"/>
          </a:xfrm>
          <a:prstGeom prst="rect">
            <a:avLst/>
          </a:prstGeom>
          <a:solidFill>
            <a:srgbClr val="0070C0"/>
          </a:solidFill>
        </p:spPr>
        <p:txBody>
          <a:bodyPr wrap="square" lIns="91440" tIns="45720" rIns="91440" bIns="45720">
            <a:spAutoFit/>
          </a:bodyPr>
          <a:lstStyle/>
          <a:p>
            <a:r>
              <a:rPr lang="en-US" sz="32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Look at the whole clinical picture:</a:t>
            </a:r>
          </a:p>
        </p:txBody>
      </p:sp>
      <p:pic>
        <p:nvPicPr>
          <p:cNvPr id="10" name="Recorded Sound">
            <a:hlinkClick r:id="" action="ppaction://media"/>
            <a:extLst>
              <a:ext uri="{FF2B5EF4-FFF2-40B4-BE49-F238E27FC236}">
                <a16:creationId xmlns:a16="http://schemas.microsoft.com/office/drawing/2014/main" xmlns="" id="{9C0E8E19-F8BC-4353-899C-DBB4D65CCD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85600" y="6409180"/>
            <a:ext cx="406400" cy="406400"/>
          </a:xfrm>
          <a:prstGeom prst="rect">
            <a:avLst/>
          </a:prstGeom>
        </p:spPr>
      </p:pic>
      <p:sp>
        <p:nvSpPr>
          <p:cNvPr id="8" name="Rectangle 7">
            <a:extLst>
              <a:ext uri="{FF2B5EF4-FFF2-40B4-BE49-F238E27FC236}">
                <a16:creationId xmlns:a16="http://schemas.microsoft.com/office/drawing/2014/main" xmlns="" id="{0494CF26-E5F0-4835-8572-E8E0B1D8C1D6}"/>
              </a:ext>
            </a:extLst>
          </p:cNvPr>
          <p:cNvSpPr/>
          <p:nvPr/>
        </p:nvSpPr>
        <p:spPr>
          <a:xfrm>
            <a:off x="0" y="5278057"/>
            <a:ext cx="12438632" cy="1470467"/>
          </a:xfrm>
          <a:prstGeom prst="rect">
            <a:avLst/>
          </a:prstGeom>
        </p:spPr>
        <p:txBody>
          <a:bodyPr wrap="square">
            <a:spAutoFit/>
          </a:bodyPr>
          <a:lstStyle/>
          <a:p>
            <a:pPr marL="285750" indent="-285750">
              <a:lnSpc>
                <a:spcPct val="107000"/>
              </a:lnSpc>
              <a:buFont typeface="Arial" panose="020B0604020202020204" pitchFamily="34" charset="0"/>
              <a:buChar char="•"/>
            </a:pPr>
            <a:r>
              <a:rPr lang="en-US" sz="1700" b="1" dirty="0"/>
              <a:t>Clinical History </a:t>
            </a:r>
            <a:r>
              <a:rPr lang="en-US" sz="1700" dirty="0"/>
              <a:t>- Previous diagnosis or Path Review can greatly aid in the identification of abnormal lymphocytes. </a:t>
            </a:r>
          </a:p>
          <a:p>
            <a:pPr marL="285750" indent="-285750">
              <a:lnSpc>
                <a:spcPct val="107000"/>
              </a:lnSpc>
              <a:buFont typeface="Arial" panose="020B0604020202020204" pitchFamily="34" charset="0"/>
              <a:buChar char="•"/>
            </a:pPr>
            <a:r>
              <a:rPr lang="en-US" sz="1700" dirty="0"/>
              <a:t>WBC </a:t>
            </a:r>
            <a:r>
              <a:rPr lang="en-US" sz="1700" dirty="0">
                <a:latin typeface="Arial Black" panose="020B0A04020102020204" pitchFamily="34" charset="0"/>
              </a:rPr>
              <a:t>↑</a:t>
            </a:r>
            <a:r>
              <a:rPr lang="en-US" sz="1700" dirty="0"/>
              <a:t>, PLT </a:t>
            </a:r>
            <a:r>
              <a:rPr lang="en-US" sz="1700" dirty="0">
                <a:latin typeface="Arial Narrow" panose="020B0606020202030204" pitchFamily="34" charset="0"/>
              </a:rPr>
              <a:t>↓</a:t>
            </a:r>
            <a:r>
              <a:rPr lang="en-US" sz="1700" dirty="0"/>
              <a:t>, Lymph# </a:t>
            </a:r>
            <a:r>
              <a:rPr lang="en-US" sz="1700" dirty="0">
                <a:latin typeface="Arial Black" panose="020B0A04020102020204" pitchFamily="34" charset="0"/>
              </a:rPr>
              <a:t>↑</a:t>
            </a:r>
            <a:r>
              <a:rPr lang="en-US" sz="1700" dirty="0"/>
              <a:t>, Smudge Cells (CLL, Viral) </a:t>
            </a:r>
          </a:p>
          <a:p>
            <a:pPr marL="285750" indent="-285750">
              <a:lnSpc>
                <a:spcPct val="107000"/>
              </a:lnSpc>
              <a:buFont typeface="Arial" panose="020B0604020202020204" pitchFamily="34" charset="0"/>
              <a:buChar char="•"/>
            </a:pPr>
            <a:r>
              <a:rPr lang="en-US" sz="1700" b="1" dirty="0"/>
              <a:t>Age - </a:t>
            </a:r>
            <a:r>
              <a:rPr lang="en-US" sz="1700" dirty="0"/>
              <a:t>&lt; 6 years: Acute Lymphoblastic Leukemia. Occasional lymphoblasts in premature newborns. </a:t>
            </a:r>
          </a:p>
          <a:p>
            <a:pPr lvl="1">
              <a:lnSpc>
                <a:spcPct val="107000"/>
              </a:lnSpc>
            </a:pPr>
            <a:r>
              <a:rPr lang="en-US" sz="1700" dirty="0"/>
              <a:t>     - 14-24 years: Infectious Mononucleosis</a:t>
            </a:r>
          </a:p>
          <a:p>
            <a:pPr lvl="1">
              <a:lnSpc>
                <a:spcPct val="107000"/>
              </a:lnSpc>
            </a:pPr>
            <a:r>
              <a:rPr lang="en-US" sz="1700" dirty="0"/>
              <a:t>     - &gt; 55 years (Males higher risk): CLL, Lymphomas, Plasma Cell Neoplasms</a:t>
            </a:r>
          </a:p>
        </p:txBody>
      </p:sp>
    </p:spTree>
    <p:extLst>
      <p:ext uri="{BB962C8B-B14F-4D97-AF65-F5344CB8AC3E}">
        <p14:creationId xmlns:p14="http://schemas.microsoft.com/office/powerpoint/2010/main" val="2284483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1070">
        <p15:prstTrans prst="curtains"/>
      </p:transition>
    </mc:Choice>
    <mc:Fallback xmlns="">
      <p:transition spd="slow" advTm="107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5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50"/>
                            </p:stCondLst>
                            <p:childTnLst>
                              <p:par>
                                <p:cTn id="10" presetID="1" presetClass="mediacall" presetSubtype="0" fill="hold" nodeType="afterEffect">
                                  <p:stCondLst>
                                    <p:cond delay="0"/>
                                  </p:stCondLst>
                                  <p:childTnLst>
                                    <p:cmd type="call" cmd="playFrom(0.0)">
                                      <p:cBhvr>
                                        <p:cTn id="11" dur="7645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C92854B4-40AE-4639-9DAE-DB8ECEBEA33D}"/>
              </a:ext>
            </a:extLst>
          </p:cNvPr>
          <p:cNvSpPr/>
          <p:nvPr/>
        </p:nvSpPr>
        <p:spPr>
          <a:xfrm>
            <a:off x="0" y="-26497"/>
            <a:ext cx="9532469" cy="2166875"/>
          </a:xfrm>
          <a:prstGeom prst="rect">
            <a:avLst/>
          </a:prstGeom>
          <a:solidFill>
            <a:srgbClr val="7030A0"/>
          </a:solidFill>
        </p:spPr>
        <p:txBody>
          <a:bodyPr wrap="square">
            <a:spAutoFit/>
          </a:bodyPr>
          <a:lstStyle/>
          <a:p>
            <a:pPr>
              <a:lnSpc>
                <a:spcPct val="107000"/>
              </a:lnSpc>
            </a:pPr>
            <a:endParaRPr lang="en-US"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smtClean="0">
                <a:solidFill>
                  <a:schemeClr val="bg1"/>
                </a:solidFill>
                <a:latin typeface="Times New Roman" panose="02020603050405020304" pitchFamily="18" charset="0"/>
              </a:rPr>
              <a:t>Neoplasm composed of small mature monoclonal B lymphocytes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Size: </a:t>
            </a:r>
            <a:r>
              <a:rPr lang="en-US" dirty="0">
                <a:solidFill>
                  <a:schemeClr val="bg1"/>
                </a:solidFill>
                <a:latin typeface="Times New Roman" panose="02020603050405020304" pitchFamily="18" charset="0"/>
              </a:rPr>
              <a:t>May be the same size as normal lymphs but are often slightly larger.</a:t>
            </a:r>
            <a:endPar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Nucleus: </a:t>
            </a:r>
            <a:r>
              <a:rPr lang="en-US"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T</a:t>
            </a:r>
            <a:r>
              <a:rPr lang="en-US" dirty="0" smtClean="0">
                <a:solidFill>
                  <a:schemeClr val="bg1"/>
                </a:solidFill>
                <a:latin typeface="Times New Roman" panose="02020603050405020304" pitchFamily="18" charset="0"/>
              </a:rPr>
              <a:t>ypically round, although a small nuclear indentation may be present. Dense, clumped </a:t>
            </a:r>
            <a:r>
              <a:rPr lang="en-US" dirty="0">
                <a:solidFill>
                  <a:schemeClr val="bg1"/>
                </a:solidFill>
                <a:latin typeface="Times New Roman" panose="02020603050405020304" pitchFamily="18" charset="0"/>
              </a:rPr>
              <a:t>chromatin that often appears “cracked” </a:t>
            </a:r>
            <a:r>
              <a:rPr lang="en-US" dirty="0" smtClean="0">
                <a:solidFill>
                  <a:schemeClr val="bg1"/>
                </a:solidFill>
                <a:latin typeface="Times New Roman" panose="02020603050405020304" pitchFamily="18" charset="0"/>
              </a:rPr>
              <a:t>demonstrating a “soccer ball” morphology. </a:t>
            </a:r>
            <a:endParaRPr lang="en-US" dirty="0">
              <a:solidFill>
                <a:schemeClr val="bg1"/>
              </a:solidFill>
              <a:latin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solidFill>
                  <a:srgbClr val="00B0F0"/>
                </a:solidFill>
                <a:latin typeface="Times New Roman" panose="02020603050405020304" pitchFamily="18" charset="0"/>
              </a:rPr>
              <a:t>Nucleoli:</a:t>
            </a:r>
            <a:r>
              <a:rPr lang="en-US" dirty="0">
                <a:solidFill>
                  <a:schemeClr val="bg1"/>
                </a:solidFill>
                <a:latin typeface="Times New Roman" panose="02020603050405020304" pitchFamily="18" charset="0"/>
              </a:rPr>
              <a:t> </a:t>
            </a:r>
            <a:r>
              <a:rPr lang="en-US" dirty="0" smtClean="0">
                <a:solidFill>
                  <a:schemeClr val="bg1"/>
                </a:solidFill>
                <a:latin typeface="Times New Roman" panose="02020603050405020304" pitchFamily="18" charset="0"/>
              </a:rPr>
              <a:t>Absent or inconspicuous</a:t>
            </a:r>
            <a:endParaRPr lang="en-US" dirty="0">
              <a:solidFill>
                <a:schemeClr val="bg1"/>
              </a:solidFill>
              <a:latin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Cytoplasm: </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Pale blue, scant amount</a:t>
            </a:r>
          </a:p>
        </p:txBody>
      </p:sp>
      <p:sp>
        <p:nvSpPr>
          <p:cNvPr id="5" name="Rectangle 4">
            <a:extLst>
              <a:ext uri="{FF2B5EF4-FFF2-40B4-BE49-F238E27FC236}">
                <a16:creationId xmlns:a16="http://schemas.microsoft.com/office/drawing/2014/main" xmlns="" id="{A5B66BDA-4AA1-470A-8EC8-06BE2DB187C2}"/>
              </a:ext>
            </a:extLst>
          </p:cNvPr>
          <p:cNvSpPr/>
          <p:nvPr/>
        </p:nvSpPr>
        <p:spPr>
          <a:xfrm>
            <a:off x="-3416" y="2171112"/>
            <a:ext cx="9535885" cy="1754326"/>
          </a:xfrm>
          <a:prstGeom prst="rect">
            <a:avLst/>
          </a:prstGeom>
          <a:ln w="28575">
            <a:solidFill>
              <a:srgbClr val="00B050"/>
            </a:solidFill>
          </a:ln>
        </p:spPr>
        <p:txBody>
          <a:bodyPr wrap="square">
            <a:spAutoFit/>
          </a:bodyPr>
          <a:lstStyle/>
          <a:p>
            <a:r>
              <a:rPr lang="en-US" dirty="0">
                <a:latin typeface="Times New Roman" panose="02020603050405020304" pitchFamily="18" charset="0"/>
              </a:rPr>
              <a:t>Individual CLL cells may be difficult to distinguish from normal lymphocytes. Clues to a Dx of CLL:</a:t>
            </a:r>
          </a:p>
          <a:p>
            <a:pPr marL="285750" indent="-285750">
              <a:buFont typeface="Arial" panose="020B0604020202020204" pitchFamily="34" charset="0"/>
              <a:buChar char="•"/>
            </a:pPr>
            <a:r>
              <a:rPr lang="en-US" dirty="0">
                <a:highlight>
                  <a:srgbClr val="00FF00"/>
                </a:highlight>
                <a:latin typeface="Times New Roman" panose="02020603050405020304" pitchFamily="18" charset="0"/>
              </a:rPr>
              <a:t>Leukocytosis (</a:t>
            </a:r>
            <a:r>
              <a:rPr lang="en-US" dirty="0">
                <a:highlight>
                  <a:srgbClr val="00FF00"/>
                </a:highlight>
              </a:rPr>
              <a:t>20 – 200 x 10</a:t>
            </a:r>
            <a:r>
              <a:rPr lang="en-US" baseline="30000" dirty="0">
                <a:highlight>
                  <a:srgbClr val="00FF00"/>
                </a:highlight>
              </a:rPr>
              <a:t>3</a:t>
            </a:r>
            <a:r>
              <a:rPr lang="en-US" dirty="0">
                <a:highlight>
                  <a:srgbClr val="00FF00"/>
                </a:highlight>
              </a:rPr>
              <a:t>/µL)</a:t>
            </a:r>
            <a:r>
              <a:rPr lang="en-US" dirty="0">
                <a:highlight>
                  <a:srgbClr val="00FF00"/>
                </a:highlight>
                <a:latin typeface="Times New Roman" panose="02020603050405020304" pitchFamily="18" charset="0"/>
              </a:rPr>
              <a:t> with absolute lymphocytosis (&gt;5.0 x 10</a:t>
            </a:r>
            <a:r>
              <a:rPr lang="en-US" baseline="30000" dirty="0">
                <a:highlight>
                  <a:srgbClr val="00FF00"/>
                </a:highlight>
                <a:latin typeface="Times New Roman" panose="02020603050405020304" pitchFamily="18" charset="0"/>
              </a:rPr>
              <a:t>3</a:t>
            </a:r>
            <a:r>
              <a:rPr lang="en-US" dirty="0">
                <a:highlight>
                  <a:srgbClr val="00FF00"/>
                </a:highlight>
                <a:latin typeface="Times New Roman" panose="02020603050405020304" pitchFamily="18" charset="0"/>
              </a:rPr>
              <a:t>/µL)</a:t>
            </a:r>
          </a:p>
          <a:p>
            <a:pPr marL="285750" indent="-285750">
              <a:buFont typeface="Arial" panose="020B0604020202020204" pitchFamily="34" charset="0"/>
              <a:buChar char="•"/>
            </a:pPr>
            <a:r>
              <a:rPr lang="en-US" dirty="0">
                <a:highlight>
                  <a:srgbClr val="00FF00"/>
                </a:highlight>
                <a:latin typeface="Times New Roman" panose="02020603050405020304" pitchFamily="18" charset="0"/>
              </a:rPr>
              <a:t>Homogenous appearance within a given patient</a:t>
            </a:r>
          </a:p>
          <a:p>
            <a:pPr marL="285750" indent="-285750">
              <a:buFont typeface="Arial" panose="020B0604020202020204" pitchFamily="34" charset="0"/>
              <a:buChar char="•"/>
            </a:pPr>
            <a:r>
              <a:rPr lang="en-US" dirty="0">
                <a:latin typeface="Times New Roman" panose="02020603050405020304" pitchFamily="18" charset="0"/>
              </a:rPr>
              <a:t>Patient &gt; 50 years </a:t>
            </a:r>
            <a:r>
              <a:rPr lang="en-US" dirty="0" smtClean="0">
                <a:latin typeface="Times New Roman" panose="02020603050405020304" pitchFamily="18" charset="0"/>
              </a:rPr>
              <a:t>old. Median age of diagnosis is 72 years.</a:t>
            </a:r>
            <a:endParaRPr lang="en-US" dirty="0">
              <a:latin typeface="Times New Roman" panose="02020603050405020304" pitchFamily="18" charset="0"/>
            </a:endParaRPr>
          </a:p>
          <a:p>
            <a:pPr marL="285750" indent="-285750">
              <a:buFont typeface="Arial" panose="020B0604020202020204" pitchFamily="34" charset="0"/>
              <a:buChar char="•"/>
            </a:pPr>
            <a:r>
              <a:rPr lang="en-US" dirty="0" smtClean="0">
                <a:latin typeface="Times New Roman" panose="02020603050405020304" pitchFamily="18" charset="0"/>
              </a:rPr>
              <a:t>Thrombocytopenia, Anemia</a:t>
            </a:r>
            <a:endParaRPr lang="en-US" dirty="0">
              <a:latin typeface="Times New Roman" panose="02020603050405020304" pitchFamily="18" charset="0"/>
            </a:endParaRPr>
          </a:p>
          <a:p>
            <a:pPr marL="285750" indent="-285750">
              <a:buFont typeface="Arial" panose="020B0604020202020204" pitchFamily="34" charset="0"/>
              <a:buChar char="•"/>
            </a:pPr>
            <a:r>
              <a:rPr lang="en-US" dirty="0">
                <a:highlight>
                  <a:srgbClr val="00FF00"/>
                </a:highlight>
                <a:latin typeface="Times New Roman" panose="02020603050405020304" pitchFamily="18" charset="0"/>
              </a:rPr>
              <a:t>Smudge Cells </a:t>
            </a:r>
            <a:r>
              <a:rPr lang="en-US" dirty="0">
                <a:latin typeface="Times New Roman" panose="02020603050405020304" pitchFamily="18" charset="0"/>
              </a:rPr>
              <a:t>– Variable number (few to many)</a:t>
            </a:r>
            <a:endParaRPr lang="en-US" dirty="0"/>
          </a:p>
        </p:txBody>
      </p:sp>
      <p:pic>
        <p:nvPicPr>
          <p:cNvPr id="20" name="Picture 19">
            <a:extLst>
              <a:ext uri="{FF2B5EF4-FFF2-40B4-BE49-F238E27FC236}">
                <a16:creationId xmlns:a16="http://schemas.microsoft.com/office/drawing/2014/main" xmlns="" id="{605BB956-FAED-46CF-A88D-F95D89240734}"/>
              </a:ext>
            </a:extLst>
          </p:cNvPr>
          <p:cNvPicPr>
            <a:picLocks noChangeAspect="1"/>
          </p:cNvPicPr>
          <p:nvPr/>
        </p:nvPicPr>
        <p:blipFill>
          <a:blip r:embed="rId5"/>
          <a:stretch>
            <a:fillRect/>
          </a:stretch>
        </p:blipFill>
        <p:spPr>
          <a:xfrm>
            <a:off x="10357793" y="1885950"/>
            <a:ext cx="1828800" cy="1790700"/>
          </a:xfrm>
          <a:prstGeom prst="rect">
            <a:avLst/>
          </a:prstGeom>
        </p:spPr>
      </p:pic>
      <p:pic>
        <p:nvPicPr>
          <p:cNvPr id="21" name="Picture 20">
            <a:extLst>
              <a:ext uri="{FF2B5EF4-FFF2-40B4-BE49-F238E27FC236}">
                <a16:creationId xmlns:a16="http://schemas.microsoft.com/office/drawing/2014/main" xmlns="" id="{0E0667A7-BE00-4F93-B3CD-1C1DBDBCE9FC}"/>
              </a:ext>
            </a:extLst>
          </p:cNvPr>
          <p:cNvPicPr>
            <a:picLocks noChangeAspect="1"/>
          </p:cNvPicPr>
          <p:nvPr/>
        </p:nvPicPr>
        <p:blipFill>
          <a:blip r:embed="rId6"/>
          <a:stretch>
            <a:fillRect/>
          </a:stretch>
        </p:blipFill>
        <p:spPr>
          <a:xfrm>
            <a:off x="10384101" y="3517435"/>
            <a:ext cx="1809750" cy="1885950"/>
          </a:xfrm>
          <a:prstGeom prst="rect">
            <a:avLst/>
          </a:prstGeom>
        </p:spPr>
      </p:pic>
      <p:pic>
        <p:nvPicPr>
          <p:cNvPr id="22" name="Picture 21">
            <a:extLst>
              <a:ext uri="{FF2B5EF4-FFF2-40B4-BE49-F238E27FC236}">
                <a16:creationId xmlns:a16="http://schemas.microsoft.com/office/drawing/2014/main" xmlns="" id="{EF5CCA28-7439-4935-8E0C-43BF051FDF56}"/>
              </a:ext>
            </a:extLst>
          </p:cNvPr>
          <p:cNvPicPr>
            <a:picLocks noChangeAspect="1"/>
          </p:cNvPicPr>
          <p:nvPr/>
        </p:nvPicPr>
        <p:blipFill>
          <a:blip r:embed="rId7"/>
          <a:stretch>
            <a:fillRect/>
          </a:stretch>
        </p:blipFill>
        <p:spPr>
          <a:xfrm>
            <a:off x="10441251" y="5334000"/>
            <a:ext cx="1752600" cy="1524000"/>
          </a:xfrm>
          <a:prstGeom prst="rect">
            <a:avLst/>
          </a:prstGeom>
        </p:spPr>
      </p:pic>
      <p:pic>
        <p:nvPicPr>
          <p:cNvPr id="23" name="Picture 22">
            <a:extLst>
              <a:ext uri="{FF2B5EF4-FFF2-40B4-BE49-F238E27FC236}">
                <a16:creationId xmlns:a16="http://schemas.microsoft.com/office/drawing/2014/main" xmlns="" id="{8E46EFEF-90E4-4061-9074-F529C1650A2F}"/>
              </a:ext>
            </a:extLst>
          </p:cNvPr>
          <p:cNvPicPr>
            <a:picLocks noChangeAspect="1"/>
          </p:cNvPicPr>
          <p:nvPr/>
        </p:nvPicPr>
        <p:blipFill>
          <a:blip r:embed="rId8"/>
          <a:stretch>
            <a:fillRect/>
          </a:stretch>
        </p:blipFill>
        <p:spPr>
          <a:xfrm>
            <a:off x="8802951" y="5086350"/>
            <a:ext cx="1638300" cy="1781175"/>
          </a:xfrm>
          <a:prstGeom prst="rect">
            <a:avLst/>
          </a:prstGeom>
        </p:spPr>
      </p:pic>
      <p:pic>
        <p:nvPicPr>
          <p:cNvPr id="24" name="Picture 23">
            <a:extLst>
              <a:ext uri="{FF2B5EF4-FFF2-40B4-BE49-F238E27FC236}">
                <a16:creationId xmlns:a16="http://schemas.microsoft.com/office/drawing/2014/main" xmlns="" id="{FF1E0BBF-0475-4722-90DE-322B0CD43641}"/>
              </a:ext>
            </a:extLst>
          </p:cNvPr>
          <p:cNvPicPr>
            <a:picLocks noChangeAspect="1"/>
          </p:cNvPicPr>
          <p:nvPr/>
        </p:nvPicPr>
        <p:blipFill>
          <a:blip r:embed="rId9"/>
          <a:stretch>
            <a:fillRect/>
          </a:stretch>
        </p:blipFill>
        <p:spPr>
          <a:xfrm>
            <a:off x="8707145" y="3517435"/>
            <a:ext cx="1876425" cy="1676400"/>
          </a:xfrm>
          <a:prstGeom prst="rect">
            <a:avLst/>
          </a:prstGeom>
        </p:spPr>
      </p:pic>
      <p:pic>
        <p:nvPicPr>
          <p:cNvPr id="27" name="Picture 26">
            <a:extLst>
              <a:ext uri="{FF2B5EF4-FFF2-40B4-BE49-F238E27FC236}">
                <a16:creationId xmlns:a16="http://schemas.microsoft.com/office/drawing/2014/main" xmlns="" id="{79C299EC-B1FA-4E5F-93AB-899D7A1AD0D3}"/>
              </a:ext>
            </a:extLst>
          </p:cNvPr>
          <p:cNvPicPr>
            <a:picLocks noChangeAspect="1"/>
          </p:cNvPicPr>
          <p:nvPr/>
        </p:nvPicPr>
        <p:blipFill>
          <a:blip r:embed="rId10"/>
          <a:stretch>
            <a:fillRect/>
          </a:stretch>
        </p:blipFill>
        <p:spPr>
          <a:xfrm>
            <a:off x="7107501" y="3517435"/>
            <a:ext cx="1695450" cy="1581150"/>
          </a:xfrm>
          <a:prstGeom prst="rect">
            <a:avLst/>
          </a:prstGeom>
        </p:spPr>
      </p:pic>
      <p:pic>
        <p:nvPicPr>
          <p:cNvPr id="29" name="Picture 28">
            <a:extLst>
              <a:ext uri="{FF2B5EF4-FFF2-40B4-BE49-F238E27FC236}">
                <a16:creationId xmlns:a16="http://schemas.microsoft.com/office/drawing/2014/main" xmlns="" id="{75D9A5E9-4675-48AA-8971-72BB427E5C16}"/>
              </a:ext>
            </a:extLst>
          </p:cNvPr>
          <p:cNvPicPr>
            <a:picLocks noChangeAspect="1"/>
          </p:cNvPicPr>
          <p:nvPr/>
        </p:nvPicPr>
        <p:blipFill>
          <a:blip r:embed="rId11"/>
          <a:stretch>
            <a:fillRect/>
          </a:stretch>
        </p:blipFill>
        <p:spPr>
          <a:xfrm>
            <a:off x="7192670" y="5086350"/>
            <a:ext cx="1733550" cy="1781175"/>
          </a:xfrm>
          <a:prstGeom prst="rect">
            <a:avLst/>
          </a:prstGeom>
        </p:spPr>
      </p:pic>
      <p:pic>
        <p:nvPicPr>
          <p:cNvPr id="2" name="Picture 1"/>
          <p:cNvPicPr>
            <a:picLocks noChangeAspect="1"/>
          </p:cNvPicPr>
          <p:nvPr/>
        </p:nvPicPr>
        <p:blipFill>
          <a:blip r:embed="rId12"/>
          <a:stretch>
            <a:fillRect/>
          </a:stretch>
        </p:blipFill>
        <p:spPr>
          <a:xfrm>
            <a:off x="0" y="5248275"/>
            <a:ext cx="1543050" cy="1638300"/>
          </a:xfrm>
          <a:prstGeom prst="rect">
            <a:avLst/>
          </a:prstGeom>
        </p:spPr>
      </p:pic>
      <p:pic>
        <p:nvPicPr>
          <p:cNvPr id="3" name="Picture 2"/>
          <p:cNvPicPr>
            <a:picLocks noChangeAspect="1"/>
          </p:cNvPicPr>
          <p:nvPr/>
        </p:nvPicPr>
        <p:blipFill>
          <a:blip r:embed="rId13"/>
          <a:stretch>
            <a:fillRect/>
          </a:stretch>
        </p:blipFill>
        <p:spPr>
          <a:xfrm>
            <a:off x="2024346" y="5781675"/>
            <a:ext cx="1704975" cy="1076325"/>
          </a:xfrm>
          <a:prstGeom prst="rect">
            <a:avLst/>
          </a:prstGeom>
        </p:spPr>
      </p:pic>
      <p:pic>
        <p:nvPicPr>
          <p:cNvPr id="4" name="Picture 3"/>
          <p:cNvPicPr>
            <a:picLocks noChangeAspect="1"/>
          </p:cNvPicPr>
          <p:nvPr/>
        </p:nvPicPr>
        <p:blipFill>
          <a:blip r:embed="rId14"/>
          <a:stretch>
            <a:fillRect/>
          </a:stretch>
        </p:blipFill>
        <p:spPr>
          <a:xfrm>
            <a:off x="3649728" y="5238750"/>
            <a:ext cx="1638300" cy="1619250"/>
          </a:xfrm>
          <a:prstGeom prst="rect">
            <a:avLst/>
          </a:prstGeom>
        </p:spPr>
      </p:pic>
      <p:pic>
        <p:nvPicPr>
          <p:cNvPr id="6" name="Picture 5"/>
          <p:cNvPicPr>
            <a:picLocks noChangeAspect="1"/>
          </p:cNvPicPr>
          <p:nvPr/>
        </p:nvPicPr>
        <p:blipFill>
          <a:blip r:embed="rId15"/>
          <a:stretch>
            <a:fillRect/>
          </a:stretch>
        </p:blipFill>
        <p:spPr>
          <a:xfrm>
            <a:off x="5216511" y="5590227"/>
            <a:ext cx="1885950" cy="1238250"/>
          </a:xfrm>
          <a:prstGeom prst="rect">
            <a:avLst/>
          </a:prstGeom>
        </p:spPr>
      </p:pic>
      <p:pic>
        <p:nvPicPr>
          <p:cNvPr id="7" name="Picture 6"/>
          <p:cNvPicPr>
            <a:picLocks noChangeAspect="1"/>
          </p:cNvPicPr>
          <p:nvPr/>
        </p:nvPicPr>
        <p:blipFill>
          <a:blip r:embed="rId16"/>
          <a:stretch>
            <a:fillRect/>
          </a:stretch>
        </p:blipFill>
        <p:spPr>
          <a:xfrm>
            <a:off x="5635055" y="3958520"/>
            <a:ext cx="1552575" cy="1628775"/>
          </a:xfrm>
          <a:prstGeom prst="rect">
            <a:avLst/>
          </a:prstGeom>
        </p:spPr>
      </p:pic>
      <p:pic>
        <p:nvPicPr>
          <p:cNvPr id="8" name="Picture 7"/>
          <p:cNvPicPr>
            <a:picLocks noChangeAspect="1"/>
          </p:cNvPicPr>
          <p:nvPr/>
        </p:nvPicPr>
        <p:blipFill>
          <a:blip r:embed="rId17"/>
          <a:stretch>
            <a:fillRect/>
          </a:stretch>
        </p:blipFill>
        <p:spPr>
          <a:xfrm>
            <a:off x="0" y="4066073"/>
            <a:ext cx="1438275" cy="1609725"/>
          </a:xfrm>
          <a:prstGeom prst="rect">
            <a:avLst/>
          </a:prstGeom>
        </p:spPr>
      </p:pic>
      <p:pic>
        <p:nvPicPr>
          <p:cNvPr id="9" name="Picture 8"/>
          <p:cNvPicPr>
            <a:picLocks noChangeAspect="1"/>
          </p:cNvPicPr>
          <p:nvPr/>
        </p:nvPicPr>
        <p:blipFill>
          <a:blip r:embed="rId18"/>
          <a:stretch>
            <a:fillRect/>
          </a:stretch>
        </p:blipFill>
        <p:spPr>
          <a:xfrm>
            <a:off x="2411770" y="4066073"/>
            <a:ext cx="1743075" cy="1343025"/>
          </a:xfrm>
          <a:prstGeom prst="rect">
            <a:avLst/>
          </a:prstGeom>
        </p:spPr>
      </p:pic>
      <p:pic>
        <p:nvPicPr>
          <p:cNvPr id="11" name="Picture 10"/>
          <p:cNvPicPr>
            <a:picLocks noChangeAspect="1"/>
          </p:cNvPicPr>
          <p:nvPr/>
        </p:nvPicPr>
        <p:blipFill>
          <a:blip r:embed="rId19"/>
          <a:stretch>
            <a:fillRect/>
          </a:stretch>
        </p:blipFill>
        <p:spPr>
          <a:xfrm>
            <a:off x="1374146" y="4629150"/>
            <a:ext cx="1666875" cy="1238250"/>
          </a:xfrm>
          <a:prstGeom prst="rect">
            <a:avLst/>
          </a:prstGeom>
        </p:spPr>
      </p:pic>
      <p:pic>
        <p:nvPicPr>
          <p:cNvPr id="13" name="Picture 12"/>
          <p:cNvPicPr>
            <a:picLocks noChangeAspect="1"/>
          </p:cNvPicPr>
          <p:nvPr/>
        </p:nvPicPr>
        <p:blipFill>
          <a:blip r:embed="rId20"/>
          <a:stretch>
            <a:fillRect/>
          </a:stretch>
        </p:blipFill>
        <p:spPr>
          <a:xfrm>
            <a:off x="4158943" y="4277027"/>
            <a:ext cx="1800225" cy="1457325"/>
          </a:xfrm>
          <a:prstGeom prst="rect">
            <a:avLst/>
          </a:prstGeom>
        </p:spPr>
      </p:pic>
      <p:sp>
        <p:nvSpPr>
          <p:cNvPr id="28" name="Rectangle 27">
            <a:extLst>
              <a:ext uri="{FF2B5EF4-FFF2-40B4-BE49-F238E27FC236}">
                <a16:creationId xmlns:a16="http://schemas.microsoft.com/office/drawing/2014/main" xmlns="" id="{DD608986-C715-4621-B340-9F3B390D60A8}"/>
              </a:ext>
            </a:extLst>
          </p:cNvPr>
          <p:cNvSpPr/>
          <p:nvPr/>
        </p:nvSpPr>
        <p:spPr>
          <a:xfrm>
            <a:off x="0" y="-143279"/>
            <a:ext cx="1637756" cy="388696"/>
          </a:xfrm>
          <a:prstGeom prst="rect">
            <a:avLst/>
          </a:prstGeom>
          <a:solidFill>
            <a:schemeClr val="bg1"/>
          </a:solidFill>
          <a:ln w="28575">
            <a:solidFill>
              <a:srgbClr val="00B0F0"/>
            </a:solidFill>
          </a:ln>
        </p:spPr>
        <p:txBody>
          <a:bodyPr wrap="none">
            <a:spAutoFit/>
          </a:bodyPr>
          <a:lstStyle/>
          <a:p>
            <a:pPr>
              <a:lnSpc>
                <a:spcPct val="107000"/>
              </a:lnSpc>
            </a:pPr>
            <a:r>
              <a:rPr lang="en-US"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Characteristics:</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30" name="Rectangle 29">
            <a:extLst>
              <a:ext uri="{FF2B5EF4-FFF2-40B4-BE49-F238E27FC236}">
                <a16:creationId xmlns:a16="http://schemas.microsoft.com/office/drawing/2014/main" xmlns="" id="{EC9B2910-FDEE-4759-B26E-BA86F06CBFC7}"/>
              </a:ext>
            </a:extLst>
          </p:cNvPr>
          <p:cNvSpPr/>
          <p:nvPr/>
        </p:nvSpPr>
        <p:spPr>
          <a:xfrm>
            <a:off x="9727659" y="928564"/>
            <a:ext cx="2458933" cy="1138773"/>
          </a:xfrm>
          <a:prstGeom prst="rect">
            <a:avLst/>
          </a:prstGeom>
          <a:solidFill>
            <a:srgbClr val="0070C0"/>
          </a:solidFill>
          <a:ln>
            <a:solidFill>
              <a:srgbClr val="FF3399"/>
            </a:solidFill>
          </a:ln>
        </p:spPr>
        <p:txBody>
          <a:bodyPr wrap="square" lIns="91440" tIns="45720" rIns="91440" bIns="45720">
            <a:spAutoFit/>
          </a:bodyPr>
          <a:lstStyle/>
          <a:p>
            <a:pPr algn="ctr"/>
            <a:r>
              <a:rPr lang="en-US" sz="3600" b="1" dirty="0" smtClean="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CLL</a:t>
            </a:r>
          </a:p>
          <a:p>
            <a:pPr algn="ctr"/>
            <a:r>
              <a:rPr lang="en-US" sz="1600" b="1" dirty="0" smtClean="0">
                <a:ln w="9525">
                  <a:solidFill>
                    <a:schemeClr val="bg1"/>
                  </a:solidFill>
                  <a:prstDash val="solid"/>
                </a:ln>
                <a:solidFill>
                  <a:srgbClr val="66FF33"/>
                </a:solidFill>
                <a:effectLst>
                  <a:outerShdw blurRad="12700" dist="38100" dir="2700000" algn="tl" rotWithShape="0">
                    <a:schemeClr val="accent5">
                      <a:lumMod val="60000"/>
                      <a:lumOff val="40000"/>
                    </a:schemeClr>
                  </a:outerShdw>
                </a:effectLst>
              </a:rPr>
              <a:t>Most common Leukemia in Western World.</a:t>
            </a:r>
            <a:endParaRPr lang="en-US" sz="1600" b="1" dirty="0">
              <a:ln w="9525">
                <a:solidFill>
                  <a:schemeClr val="bg1"/>
                </a:solidFill>
                <a:prstDash val="solid"/>
              </a:ln>
              <a:solidFill>
                <a:srgbClr val="66FF33"/>
              </a:solidFill>
              <a:effectLst>
                <a:outerShdw blurRad="12700" dist="38100" dir="2700000" algn="tl" rotWithShape="0">
                  <a:schemeClr val="accent5">
                    <a:lumMod val="60000"/>
                    <a:lumOff val="40000"/>
                  </a:schemeClr>
                </a:outerShdw>
              </a:effectLst>
            </a:endParaRPr>
          </a:p>
        </p:txBody>
      </p:sp>
      <p:pic>
        <p:nvPicPr>
          <p:cNvPr id="10" name="Recorded Sound">
            <a:hlinkClick r:id="" action="ppaction://media"/>
            <a:extLst>
              <a:ext uri="{FF2B5EF4-FFF2-40B4-BE49-F238E27FC236}">
                <a16:creationId xmlns:a16="http://schemas.microsoft.com/office/drawing/2014/main" xmlns="" id="{948DEBE9-AC6B-4CCB-9671-7B45FC7678CE}"/>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1711797" y="6368328"/>
            <a:ext cx="406400" cy="406400"/>
          </a:xfrm>
          <a:prstGeom prst="rect">
            <a:avLst/>
          </a:prstGeom>
        </p:spPr>
      </p:pic>
      <p:sp>
        <p:nvSpPr>
          <p:cNvPr id="31" name="Rectangle 30">
            <a:extLst>
              <a:ext uri="{FF2B5EF4-FFF2-40B4-BE49-F238E27FC236}">
                <a16:creationId xmlns:a16="http://schemas.microsoft.com/office/drawing/2014/main" xmlns="" id="{ECEF8BAD-9257-4A7D-A1F5-9C7B6D9411FA}"/>
              </a:ext>
            </a:extLst>
          </p:cNvPr>
          <p:cNvSpPr/>
          <p:nvPr/>
        </p:nvSpPr>
        <p:spPr>
          <a:xfrm>
            <a:off x="8605537" y="14585"/>
            <a:ext cx="3557128" cy="461665"/>
          </a:xfrm>
          <a:prstGeom prst="rect">
            <a:avLst/>
          </a:prstGeom>
          <a:solidFill>
            <a:srgbClr val="FFFF00"/>
          </a:solidFill>
          <a:ln w="38100">
            <a:solidFill>
              <a:srgbClr val="00359E"/>
            </a:solidFill>
          </a:ln>
        </p:spPr>
        <p:txBody>
          <a:bodyPr wrap="none" lIns="91440" tIns="45720" rIns="91440" bIns="45720">
            <a:spAutoFit/>
          </a:bodyPr>
          <a:lstStyle/>
          <a:p>
            <a:r>
              <a:rPr lang="en-US" sz="2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Classification: </a:t>
            </a:r>
            <a:r>
              <a:rPr lang="en-US" sz="2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Lymphocyte</a:t>
            </a:r>
          </a:p>
        </p:txBody>
      </p:sp>
      <p:sp>
        <p:nvSpPr>
          <p:cNvPr id="32" name="Rectangle 31">
            <a:extLst>
              <a:ext uri="{FF2B5EF4-FFF2-40B4-BE49-F238E27FC236}">
                <a16:creationId xmlns:a16="http://schemas.microsoft.com/office/drawing/2014/main" xmlns="" id="{9BA798D6-0DF8-4C73-9678-4116D34544AD}"/>
              </a:ext>
            </a:extLst>
          </p:cNvPr>
          <p:cNvSpPr/>
          <p:nvPr/>
        </p:nvSpPr>
        <p:spPr>
          <a:xfrm>
            <a:off x="9834078" y="486384"/>
            <a:ext cx="2328587" cy="461665"/>
          </a:xfrm>
          <a:prstGeom prst="rect">
            <a:avLst/>
          </a:prstGeom>
          <a:solidFill>
            <a:srgbClr val="FFFF00"/>
          </a:solidFill>
          <a:ln w="38100">
            <a:solidFill>
              <a:srgbClr val="00359E"/>
            </a:solidFill>
          </a:ln>
        </p:spPr>
        <p:txBody>
          <a:bodyPr wrap="none" lIns="91440" tIns="45720" rIns="91440" bIns="45720">
            <a:spAutoFit/>
          </a:bodyPr>
          <a:lstStyle/>
          <a:p>
            <a:pPr algn="ctr"/>
            <a:r>
              <a:rPr lang="en-US" sz="2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Path Review: </a:t>
            </a:r>
            <a:r>
              <a:rPr lang="en-US" sz="2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Yes</a:t>
            </a:r>
          </a:p>
        </p:txBody>
      </p:sp>
    </p:spTree>
    <p:extLst>
      <p:ext uri="{BB962C8B-B14F-4D97-AF65-F5344CB8AC3E}">
        <p14:creationId xmlns:p14="http://schemas.microsoft.com/office/powerpoint/2010/main" val="3502964211"/>
      </p:ext>
    </p:extLst>
  </p:cSld>
  <p:clrMapOvr>
    <a:masterClrMapping/>
  </p:clrMapOvr>
  <mc:AlternateContent xmlns:mc="http://schemas.openxmlformats.org/markup-compatibility/2006" xmlns:p14="http://schemas.microsoft.com/office/powerpoint/2010/main">
    <mc:Choice Requires="p14">
      <p:transition spd="slow" p14:dur="2000" advTm="440"/>
    </mc:Choice>
    <mc:Fallback xmlns="">
      <p:transition spd="slow" advTm="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126"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ppt_x"/>
                                          </p:val>
                                        </p:tav>
                                        <p:tav tm="100000">
                                          <p:val>
                                            <p:strVal val="#ppt_x"/>
                                          </p:val>
                                        </p:tav>
                                      </p:tavLst>
                                    </p:anim>
                                    <p:anim calcmode="lin" valueType="num">
                                      <p:cBhvr additive="base">
                                        <p:cTn id="1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10"/>
                </p:tgtEl>
              </p:cMediaNode>
            </p:audio>
          </p:childTnLst>
        </p:cTn>
      </p:par>
    </p:tnLst>
    <p:bldLst>
      <p:bldP spid="31"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74937"/>
            <a:ext cx="12089727" cy="646331"/>
          </a:xfrm>
          <a:prstGeom prst="rect">
            <a:avLst/>
          </a:prstGeom>
        </p:spPr>
        <p:txBody>
          <a:bodyPr wrap="square">
            <a:spAutoFit/>
          </a:bodyPr>
          <a:lstStyle/>
          <a:p>
            <a:pPr marL="285750" indent="-285750">
              <a:buFont typeface="Arial" panose="020B0604020202020204" pitchFamily="34" charset="0"/>
              <a:buChar char="•"/>
            </a:pPr>
            <a:r>
              <a:rPr lang="en-US" dirty="0"/>
              <a:t>Wide range of morphologic appearances depending on the lymphoma subtype. They can be mature or immature. </a:t>
            </a:r>
          </a:p>
          <a:p>
            <a:pPr marL="285750" indent="-285750">
              <a:buFont typeface="Arial" panose="020B0604020202020204" pitchFamily="34" charset="0"/>
              <a:buChar char="•"/>
            </a:pPr>
            <a:r>
              <a:rPr lang="en-US" dirty="0"/>
              <a:t>Clinical history: Previous diagnosis of lymphoma or path review</a:t>
            </a:r>
          </a:p>
        </p:txBody>
      </p:sp>
      <p:graphicFrame>
        <p:nvGraphicFramePr>
          <p:cNvPr id="6" name="Table 5"/>
          <p:cNvGraphicFramePr>
            <a:graphicFrameLocks noGrp="1"/>
          </p:cNvGraphicFramePr>
          <p:nvPr>
            <p:extLst>
              <p:ext uri="{D42A27DB-BD31-4B8C-83A1-F6EECF244321}">
                <p14:modId xmlns:p14="http://schemas.microsoft.com/office/powerpoint/2010/main" val="3746406897"/>
              </p:ext>
            </p:extLst>
          </p:nvPr>
        </p:nvGraphicFramePr>
        <p:xfrm>
          <a:off x="10733" y="1492194"/>
          <a:ext cx="12242825" cy="5332888"/>
        </p:xfrm>
        <a:graphic>
          <a:graphicData uri="http://schemas.openxmlformats.org/drawingml/2006/table">
            <a:tbl>
              <a:tblPr firstRow="1" bandRow="1">
                <a:tableStyleId>{5C22544A-7EE6-4342-B048-85BDC9FD1C3A}</a:tableStyleId>
              </a:tblPr>
              <a:tblGrid>
                <a:gridCol w="6195710">
                  <a:extLst>
                    <a:ext uri="{9D8B030D-6E8A-4147-A177-3AD203B41FA5}">
                      <a16:colId xmlns:a16="http://schemas.microsoft.com/office/drawing/2014/main" xmlns="" val="20000"/>
                    </a:ext>
                  </a:extLst>
                </a:gridCol>
                <a:gridCol w="6047115">
                  <a:extLst>
                    <a:ext uri="{9D8B030D-6E8A-4147-A177-3AD203B41FA5}">
                      <a16:colId xmlns:a16="http://schemas.microsoft.com/office/drawing/2014/main" xmlns="" val="20001"/>
                    </a:ext>
                  </a:extLst>
                </a:gridCol>
              </a:tblGrid>
              <a:tr h="377532">
                <a:tc>
                  <a:txBody>
                    <a:bodyPr/>
                    <a:lstStyle/>
                    <a:p>
                      <a:pPr algn="ctr"/>
                      <a:r>
                        <a:rPr lang="en-US"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Lymphoma Cells </a:t>
                      </a:r>
                      <a:endParaRPr lang="en-US" dirty="0"/>
                    </a:p>
                  </a:txBody>
                  <a:tcPr/>
                </a:tc>
                <a:tc>
                  <a:txBody>
                    <a:bodyPr/>
                    <a:lstStyle/>
                    <a:p>
                      <a:pPr algn="ctr"/>
                      <a:r>
                        <a:rPr lang="en-US"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Reactive Lymphocytes</a:t>
                      </a:r>
                    </a:p>
                  </a:txBody>
                  <a:tcPr/>
                </a:tc>
                <a:extLst>
                  <a:ext uri="{0D108BD9-81ED-4DB2-BD59-A6C34878D82A}">
                    <a16:rowId xmlns:a16="http://schemas.microsoft.com/office/drawing/2014/main" xmlns="" val="10000"/>
                  </a:ext>
                </a:extLst>
              </a:tr>
              <a:tr h="377532">
                <a:tc>
                  <a:txBody>
                    <a:bodyPr/>
                    <a:lstStyle/>
                    <a:p>
                      <a:pPr algn="l"/>
                      <a:r>
                        <a:rPr lang="en-US" dirty="0"/>
                        <a:t>Generally</a:t>
                      </a:r>
                      <a:r>
                        <a:rPr lang="en-US" baseline="0" dirty="0"/>
                        <a:t> </a:t>
                      </a:r>
                      <a:r>
                        <a:rPr lang="en-US" baseline="0" dirty="0">
                          <a:solidFill>
                            <a:srgbClr val="FF0000"/>
                          </a:solidFill>
                        </a:rPr>
                        <a:t>h</a:t>
                      </a:r>
                      <a:r>
                        <a:rPr lang="en-US" dirty="0">
                          <a:solidFill>
                            <a:srgbClr val="FF0000"/>
                          </a:solidFill>
                        </a:rPr>
                        <a:t>igh N:C ratio</a:t>
                      </a:r>
                      <a:r>
                        <a:rPr lang="en-US" baseline="0" dirty="0">
                          <a:solidFill>
                            <a:srgbClr val="FF0000"/>
                          </a:solidFill>
                        </a:rPr>
                        <a:t> </a:t>
                      </a:r>
                      <a:r>
                        <a:rPr lang="en-US" baseline="0" dirty="0"/>
                        <a:t>(~7:1 -3:1)</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Low N:C ratio</a:t>
                      </a:r>
                      <a:r>
                        <a:rPr lang="en-US" baseline="0" dirty="0"/>
                        <a:t> (3:1 -1:2)</a:t>
                      </a:r>
                      <a:endParaRPr lang="en-US" dirty="0"/>
                    </a:p>
                  </a:txBody>
                  <a:tcPr/>
                </a:tc>
                <a:extLst>
                  <a:ext uri="{0D108BD9-81ED-4DB2-BD59-A6C34878D82A}">
                    <a16:rowId xmlns:a16="http://schemas.microsoft.com/office/drawing/2014/main" xmlns="" val="10001"/>
                  </a:ext>
                </a:extLst>
              </a:tr>
              <a:tr h="660681">
                <a:tc>
                  <a:txBody>
                    <a:bodyPr/>
                    <a:lstStyle/>
                    <a:p>
                      <a:pPr algn="l"/>
                      <a:r>
                        <a:rPr lang="en-US" dirty="0"/>
                        <a:t>A more </a:t>
                      </a:r>
                      <a:r>
                        <a:rPr lang="en-US" dirty="0">
                          <a:solidFill>
                            <a:srgbClr val="FF0000"/>
                          </a:solidFill>
                        </a:rPr>
                        <a:t>monotonous population</a:t>
                      </a:r>
                      <a:r>
                        <a:rPr lang="en-US" dirty="0"/>
                        <a:t> of the abnormal lymphocytes</a:t>
                      </a:r>
                      <a:r>
                        <a:rPr lang="en-US" baseline="0" dirty="0"/>
                        <a:t> in any individual case/same smear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Wide range of morphologic appearances </a:t>
                      </a:r>
                      <a:r>
                        <a:rPr lang="en-US" dirty="0"/>
                        <a:t>within the same smear</a:t>
                      </a:r>
                    </a:p>
                  </a:txBody>
                  <a:tcPr/>
                </a:tc>
                <a:extLst>
                  <a:ext uri="{0D108BD9-81ED-4DB2-BD59-A6C34878D82A}">
                    <a16:rowId xmlns:a16="http://schemas.microsoft.com/office/drawing/2014/main" xmlns="" val="10002"/>
                  </a:ext>
                </a:extLst>
              </a:tr>
              <a:tr h="470473">
                <a:tc>
                  <a:txBody>
                    <a:bodyPr/>
                    <a:lstStyle/>
                    <a:p>
                      <a:pPr algn="l"/>
                      <a:r>
                        <a:rPr lang="en-US" dirty="0"/>
                        <a:t>Median age, 50-70 years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xmlns="" val="10003"/>
                  </a:ext>
                </a:extLst>
              </a:tr>
              <a:tr h="3446670">
                <a:tc>
                  <a:txBody>
                    <a:bodyPr/>
                    <a:lstStyle/>
                    <a:p>
                      <a:pPr algn="l"/>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xmlns="" val="910402997"/>
                  </a:ext>
                </a:extLst>
              </a:tr>
            </a:tbl>
          </a:graphicData>
        </a:graphic>
      </p:graphicFrame>
      <p:sp>
        <p:nvSpPr>
          <p:cNvPr id="8" name="Rectangle 7"/>
          <p:cNvSpPr/>
          <p:nvPr/>
        </p:nvSpPr>
        <p:spPr>
          <a:xfrm>
            <a:off x="2721832" y="1170060"/>
            <a:ext cx="6719958" cy="369332"/>
          </a:xfrm>
          <a:prstGeom prst="rect">
            <a:avLst/>
          </a:prstGeom>
          <a:ln w="38100">
            <a:solidFill>
              <a:srgbClr val="7030A0"/>
            </a:solidFill>
          </a:ln>
        </p:spPr>
        <p:txBody>
          <a:bodyPr wrap="square">
            <a:spAutoFit/>
          </a:bodyPr>
          <a:lstStyle/>
          <a:p>
            <a:r>
              <a:rPr lang="en-US" dirty="0">
                <a:latin typeface="Times New Roman" panose="02020603050405020304" pitchFamily="18" charset="0"/>
              </a:rPr>
              <a:t>It may be difficult to distinguish lymphoma cells from reactive lymphs</a:t>
            </a:r>
            <a:endParaRPr lang="en-US" dirty="0"/>
          </a:p>
        </p:txBody>
      </p:sp>
      <p:pic>
        <p:nvPicPr>
          <p:cNvPr id="11" name="Picture 10"/>
          <p:cNvPicPr>
            <a:picLocks noChangeAspect="1"/>
          </p:cNvPicPr>
          <p:nvPr/>
        </p:nvPicPr>
        <p:blipFill>
          <a:blip r:embed="rId6"/>
          <a:stretch>
            <a:fillRect/>
          </a:stretch>
        </p:blipFill>
        <p:spPr>
          <a:xfrm>
            <a:off x="32900" y="3387898"/>
            <a:ext cx="2009775" cy="2190750"/>
          </a:xfrm>
          <a:prstGeom prst="rect">
            <a:avLst/>
          </a:prstGeom>
        </p:spPr>
      </p:pic>
      <p:pic>
        <p:nvPicPr>
          <p:cNvPr id="12" name="Picture 11"/>
          <p:cNvPicPr>
            <a:picLocks noChangeAspect="1"/>
          </p:cNvPicPr>
          <p:nvPr/>
        </p:nvPicPr>
        <p:blipFill>
          <a:blip r:embed="rId7"/>
          <a:stretch>
            <a:fillRect/>
          </a:stretch>
        </p:blipFill>
        <p:spPr>
          <a:xfrm>
            <a:off x="4370851" y="3385876"/>
            <a:ext cx="1704975" cy="2085975"/>
          </a:xfrm>
          <a:prstGeom prst="rect">
            <a:avLst/>
          </a:prstGeom>
        </p:spPr>
      </p:pic>
      <p:pic>
        <p:nvPicPr>
          <p:cNvPr id="13" name="Picture 12"/>
          <p:cNvPicPr>
            <a:picLocks noChangeAspect="1"/>
          </p:cNvPicPr>
          <p:nvPr/>
        </p:nvPicPr>
        <p:blipFill>
          <a:blip r:embed="rId8"/>
          <a:stretch>
            <a:fillRect/>
          </a:stretch>
        </p:blipFill>
        <p:spPr>
          <a:xfrm>
            <a:off x="3227993" y="5095150"/>
            <a:ext cx="1638300" cy="1704975"/>
          </a:xfrm>
          <a:prstGeom prst="rect">
            <a:avLst/>
          </a:prstGeom>
        </p:spPr>
      </p:pic>
      <p:pic>
        <p:nvPicPr>
          <p:cNvPr id="14" name="Picture 13"/>
          <p:cNvPicPr>
            <a:picLocks noChangeAspect="1"/>
          </p:cNvPicPr>
          <p:nvPr/>
        </p:nvPicPr>
        <p:blipFill>
          <a:blip r:embed="rId9"/>
          <a:stretch>
            <a:fillRect/>
          </a:stretch>
        </p:blipFill>
        <p:spPr>
          <a:xfrm>
            <a:off x="2130426" y="3387898"/>
            <a:ext cx="2152650" cy="1704975"/>
          </a:xfrm>
          <a:prstGeom prst="rect">
            <a:avLst/>
          </a:prstGeom>
        </p:spPr>
      </p:pic>
      <p:graphicFrame>
        <p:nvGraphicFramePr>
          <p:cNvPr id="18" name="Object 17"/>
          <p:cNvGraphicFramePr>
            <a:graphicFrameLocks noChangeAspect="1"/>
          </p:cNvGraphicFramePr>
          <p:nvPr/>
        </p:nvGraphicFramePr>
        <p:xfrm>
          <a:off x="7917790" y="3419213"/>
          <a:ext cx="1524000" cy="1266825"/>
        </p:xfrm>
        <a:graphic>
          <a:graphicData uri="http://schemas.openxmlformats.org/presentationml/2006/ole">
            <mc:AlternateContent xmlns:mc="http://schemas.openxmlformats.org/markup-compatibility/2006">
              <mc:Choice xmlns:v="urn:schemas-microsoft-com:vml" Requires="v">
                <p:oleObj spid="_x0000_s3477" name="Bitmap Image" r:id="rId10" imgW="2285714" imgH="1905266" progId="Paint.Picture">
                  <p:embed/>
                </p:oleObj>
              </mc:Choice>
              <mc:Fallback>
                <p:oleObj name="Bitmap Image" r:id="rId10" imgW="2285714" imgH="1905266" progId="Paint.Picture">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17790" y="3419213"/>
                        <a:ext cx="1524000" cy="1266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9" name="Picture 18"/>
          <p:cNvPicPr/>
          <p:nvPr/>
        </p:nvPicPr>
        <p:blipFill>
          <a:blip r:embed="rId12">
            <a:extLst>
              <a:ext uri="{28A0092B-C50C-407E-A947-70E740481C1C}">
                <a14:useLocalDpi xmlns:a14="http://schemas.microsoft.com/office/drawing/2010/main" val="0"/>
              </a:ext>
            </a:extLst>
          </a:blip>
          <a:srcRect/>
          <a:stretch>
            <a:fillRect/>
          </a:stretch>
        </p:blipFill>
        <p:spPr bwMode="auto">
          <a:xfrm>
            <a:off x="9481459" y="3347776"/>
            <a:ext cx="1478280" cy="1333500"/>
          </a:xfrm>
          <a:prstGeom prst="rect">
            <a:avLst/>
          </a:prstGeom>
          <a:noFill/>
          <a:ln>
            <a:noFill/>
          </a:ln>
        </p:spPr>
      </p:pic>
      <p:pic>
        <p:nvPicPr>
          <p:cNvPr id="20" name="Picture 19"/>
          <p:cNvPicPr/>
          <p:nvPr/>
        </p:nvPicPr>
        <p:blipFill>
          <a:blip r:embed="rId13">
            <a:extLst>
              <a:ext uri="{28A0092B-C50C-407E-A947-70E740481C1C}">
                <a14:useLocalDpi xmlns:a14="http://schemas.microsoft.com/office/drawing/2010/main" val="0"/>
              </a:ext>
            </a:extLst>
          </a:blip>
          <a:srcRect/>
          <a:stretch>
            <a:fillRect/>
          </a:stretch>
        </p:blipFill>
        <p:spPr bwMode="auto">
          <a:xfrm>
            <a:off x="10880182" y="3385876"/>
            <a:ext cx="1349375" cy="1295400"/>
          </a:xfrm>
          <a:prstGeom prst="rect">
            <a:avLst/>
          </a:prstGeom>
          <a:noFill/>
          <a:ln>
            <a:noFill/>
          </a:ln>
        </p:spPr>
      </p:pic>
      <p:pic>
        <p:nvPicPr>
          <p:cNvPr id="21" name="Picture 20"/>
          <p:cNvPicPr>
            <a:picLocks noChangeAspect="1"/>
          </p:cNvPicPr>
          <p:nvPr/>
        </p:nvPicPr>
        <p:blipFill>
          <a:blip r:embed="rId14"/>
          <a:stretch>
            <a:fillRect/>
          </a:stretch>
        </p:blipFill>
        <p:spPr>
          <a:xfrm>
            <a:off x="6132146" y="3314930"/>
            <a:ext cx="1905000" cy="1571625"/>
          </a:xfrm>
          <a:prstGeom prst="rect">
            <a:avLst/>
          </a:prstGeom>
        </p:spPr>
      </p:pic>
      <p:sp>
        <p:nvSpPr>
          <p:cNvPr id="15" name="Rectangle 14">
            <a:extLst>
              <a:ext uri="{FF2B5EF4-FFF2-40B4-BE49-F238E27FC236}">
                <a16:creationId xmlns:a16="http://schemas.microsoft.com/office/drawing/2014/main" xmlns="" id="{7EE715F3-200C-4C8B-9815-FA301BD75ED9}"/>
              </a:ext>
            </a:extLst>
          </p:cNvPr>
          <p:cNvSpPr/>
          <p:nvPr/>
        </p:nvSpPr>
        <p:spPr>
          <a:xfrm>
            <a:off x="301743" y="5787437"/>
            <a:ext cx="2574103" cy="861774"/>
          </a:xfrm>
          <a:prstGeom prst="rect">
            <a:avLst/>
          </a:prstGeom>
          <a:noFill/>
        </p:spPr>
        <p:txBody>
          <a:bodyPr wrap="none" lIns="91440" tIns="45720" rIns="91440" bIns="45720">
            <a:spAutoFit/>
          </a:bodyPr>
          <a:lstStyle/>
          <a:p>
            <a:pPr algn="ctr"/>
            <a:r>
              <a:rPr lang="en-US" sz="2500"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High Grade B-Cell </a:t>
            </a:r>
          </a:p>
          <a:p>
            <a:pPr algn="ctr"/>
            <a:r>
              <a:rPr lang="en-US" sz="2500"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Lymphoma</a:t>
            </a:r>
            <a:endParaRPr lang="en-US" sz="2500" b="1" cap="none" spc="0"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endParaRPr>
          </a:p>
        </p:txBody>
      </p:sp>
      <p:pic>
        <p:nvPicPr>
          <p:cNvPr id="5" name="Picture 4"/>
          <p:cNvPicPr>
            <a:picLocks noChangeAspect="1"/>
          </p:cNvPicPr>
          <p:nvPr/>
        </p:nvPicPr>
        <p:blipFill>
          <a:blip r:embed="rId15"/>
          <a:stretch>
            <a:fillRect/>
          </a:stretch>
        </p:blipFill>
        <p:spPr>
          <a:xfrm>
            <a:off x="10859544" y="4719376"/>
            <a:ext cx="1390650" cy="1685925"/>
          </a:xfrm>
          <a:prstGeom prst="rect">
            <a:avLst/>
          </a:prstGeom>
        </p:spPr>
      </p:pic>
      <p:sp>
        <p:nvSpPr>
          <p:cNvPr id="17" name="Rectangle 16">
            <a:extLst>
              <a:ext uri="{FF2B5EF4-FFF2-40B4-BE49-F238E27FC236}">
                <a16:creationId xmlns:a16="http://schemas.microsoft.com/office/drawing/2014/main" xmlns="" id="{334DA596-05B1-46BF-B097-8708AC501F08}"/>
              </a:ext>
            </a:extLst>
          </p:cNvPr>
          <p:cNvSpPr/>
          <p:nvPr/>
        </p:nvSpPr>
        <p:spPr>
          <a:xfrm>
            <a:off x="7235964" y="5410284"/>
            <a:ext cx="2735046" cy="861774"/>
          </a:xfrm>
          <a:prstGeom prst="rect">
            <a:avLst/>
          </a:prstGeom>
          <a:noFill/>
        </p:spPr>
        <p:txBody>
          <a:bodyPr wrap="square" lIns="91440" tIns="45720" rIns="91440" bIns="45720">
            <a:spAutoFit/>
          </a:bodyPr>
          <a:lstStyle/>
          <a:p>
            <a:pPr algn="ctr"/>
            <a:r>
              <a:rPr lang="en-US" sz="2500"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Infectious Mononucleosis</a:t>
            </a:r>
          </a:p>
        </p:txBody>
      </p:sp>
      <p:sp>
        <p:nvSpPr>
          <p:cNvPr id="22" name="Rectangle 21">
            <a:extLst>
              <a:ext uri="{FF2B5EF4-FFF2-40B4-BE49-F238E27FC236}">
                <a16:creationId xmlns:a16="http://schemas.microsoft.com/office/drawing/2014/main" xmlns="" id="{70119B90-83CF-4E68-8B52-D3CC36C366CA}"/>
              </a:ext>
            </a:extLst>
          </p:cNvPr>
          <p:cNvSpPr/>
          <p:nvPr/>
        </p:nvSpPr>
        <p:spPr>
          <a:xfrm>
            <a:off x="4283076" y="0"/>
            <a:ext cx="3241111" cy="646331"/>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Lymphoid Cells</a:t>
            </a:r>
          </a:p>
        </p:txBody>
      </p:sp>
      <p:pic>
        <p:nvPicPr>
          <p:cNvPr id="4" name="Recorded Sound">
            <a:hlinkClick r:id="" action="ppaction://media"/>
            <a:extLst>
              <a:ext uri="{FF2B5EF4-FFF2-40B4-BE49-F238E27FC236}">
                <a16:creationId xmlns:a16="http://schemas.microsoft.com/office/drawing/2014/main" xmlns="" id="{EBD7D3AF-CC05-4D91-A134-19BC4D2B43A4}"/>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785600" y="6451600"/>
            <a:ext cx="406400" cy="406400"/>
          </a:xfrm>
          <a:prstGeom prst="rect">
            <a:avLst/>
          </a:prstGeom>
        </p:spPr>
      </p:pic>
    </p:spTree>
    <p:extLst>
      <p:ext uri="{BB962C8B-B14F-4D97-AF65-F5344CB8AC3E}">
        <p14:creationId xmlns:p14="http://schemas.microsoft.com/office/powerpoint/2010/main" val="2900059863"/>
      </p:ext>
    </p:extLst>
  </p:cSld>
  <p:clrMapOvr>
    <a:masterClrMapping/>
  </p:clrMapOvr>
  <mc:AlternateContent xmlns:mc="http://schemas.openxmlformats.org/markup-compatibility/2006" xmlns:p14="http://schemas.microsoft.com/office/powerpoint/2010/main">
    <mc:Choice Requires="p14">
      <p:transition spd="slow" p14:dur="2000" advTm="380"/>
    </mc:Choice>
    <mc:Fallback xmlns="">
      <p:transition spd="slow" advTm="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9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946727"/>
            <a:ext cx="12192000" cy="5911273"/>
          </a:xfrm>
          <a:prstGeom prst="rect">
            <a:avLst/>
          </a:prstGeom>
        </p:spPr>
      </p:pic>
      <p:sp>
        <p:nvSpPr>
          <p:cNvPr id="3" name="Rectangle 2"/>
          <p:cNvSpPr/>
          <p:nvPr/>
        </p:nvSpPr>
        <p:spPr>
          <a:xfrm>
            <a:off x="5207454" y="138498"/>
            <a:ext cx="5297714" cy="369332"/>
          </a:xfrm>
          <a:prstGeom prst="rect">
            <a:avLst/>
          </a:prstGeom>
          <a:ln w="38100">
            <a:solidFill>
              <a:srgbClr val="7030A0"/>
            </a:solidFill>
          </a:ln>
        </p:spPr>
        <p:txBody>
          <a:bodyPr wrap="square">
            <a:spAutoFit/>
          </a:bodyPr>
          <a:lstStyle/>
          <a:p>
            <a:r>
              <a:rPr lang="en-US" dirty="0"/>
              <a:t>Monotonous population of abnormal lymphocytes</a:t>
            </a:r>
          </a:p>
        </p:txBody>
      </p:sp>
      <p:sp>
        <p:nvSpPr>
          <p:cNvPr id="5" name="Rectangle 4">
            <a:extLst>
              <a:ext uri="{FF2B5EF4-FFF2-40B4-BE49-F238E27FC236}">
                <a16:creationId xmlns:a16="http://schemas.microsoft.com/office/drawing/2014/main" xmlns="" id="{DF8DACE8-BA2D-421A-A567-6046FA65B939}"/>
              </a:ext>
            </a:extLst>
          </p:cNvPr>
          <p:cNvSpPr/>
          <p:nvPr/>
        </p:nvSpPr>
        <p:spPr>
          <a:xfrm>
            <a:off x="0" y="138498"/>
            <a:ext cx="4895850" cy="646331"/>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Follicular Lymphoma</a:t>
            </a:r>
          </a:p>
        </p:txBody>
      </p:sp>
      <p:pic>
        <p:nvPicPr>
          <p:cNvPr id="6" name="Recorded Sound">
            <a:hlinkClick r:id="" action="ppaction://media"/>
            <a:extLst>
              <a:ext uri="{FF2B5EF4-FFF2-40B4-BE49-F238E27FC236}">
                <a16:creationId xmlns:a16="http://schemas.microsoft.com/office/drawing/2014/main" xmlns="" id="{926C1824-84B1-47BC-A230-B885C929BF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85600" y="55263"/>
            <a:ext cx="406400" cy="406400"/>
          </a:xfrm>
          <a:prstGeom prst="rect">
            <a:avLst/>
          </a:prstGeom>
        </p:spPr>
      </p:pic>
    </p:spTree>
    <p:extLst>
      <p:ext uri="{BB962C8B-B14F-4D97-AF65-F5344CB8AC3E}">
        <p14:creationId xmlns:p14="http://schemas.microsoft.com/office/powerpoint/2010/main" val="732733676"/>
      </p:ext>
    </p:extLst>
  </p:cSld>
  <p:clrMapOvr>
    <a:masterClrMapping/>
  </p:clrMapOvr>
  <mc:AlternateContent xmlns:mc="http://schemas.openxmlformats.org/markup-compatibility/2006" xmlns:p14="http://schemas.microsoft.com/office/powerpoint/2010/main">
    <mc:Choice Requires="p14">
      <p:transition spd="slow" p14:dur="2000" advTm="60"/>
    </mc:Choice>
    <mc:Fallback xmlns="">
      <p:transition spd="slow" advTm="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webmail.catholichealth.net/owa/service.svc/s/GetFileAttachment?id=AAMkAGUyOWRiNGVlLTRmMTEtNDA4MC1iMjE2LWZiMDRlNTJiMDQxMABGAAAAAACGFU5swDmpQbopydCRrNjGBwD3M9kdzMorTaGUEeq9IsmtAAAAofmUAAAnk5hytrvBRrttK1EbVgrJAADUkhjOAAABEgAQAL3yJOEchFhEvaUgHQHc9aY%3D&amp;isImagePreview=True&amp;X-OWA-CANARY=o8moyuzAuk-7UuI00ULXlYiXQmmhytcIGbPLaz16nQqfKz8nZ-SUHMzn93dLng4jIFnE8QY-9sw."/>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5"/>
          <a:stretch>
            <a:fillRect/>
          </a:stretch>
        </p:blipFill>
        <p:spPr>
          <a:xfrm>
            <a:off x="362857" y="-7258"/>
            <a:ext cx="11466286" cy="6840232"/>
          </a:xfrm>
          <a:prstGeom prst="rect">
            <a:avLst/>
          </a:prstGeom>
        </p:spPr>
      </p:pic>
      <p:sp>
        <p:nvSpPr>
          <p:cNvPr id="5" name="Rectangle 4">
            <a:extLst>
              <a:ext uri="{FF2B5EF4-FFF2-40B4-BE49-F238E27FC236}">
                <a16:creationId xmlns:a16="http://schemas.microsoft.com/office/drawing/2014/main" xmlns="" id="{E89B2F75-CCB2-450C-A444-BCFA379BFF6C}"/>
              </a:ext>
            </a:extLst>
          </p:cNvPr>
          <p:cNvSpPr/>
          <p:nvPr/>
        </p:nvSpPr>
        <p:spPr>
          <a:xfrm>
            <a:off x="6400800" y="5433906"/>
            <a:ext cx="5334000" cy="646331"/>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Reactive Lymphs</a:t>
            </a:r>
          </a:p>
        </p:txBody>
      </p:sp>
      <p:sp>
        <p:nvSpPr>
          <p:cNvPr id="3" name="Rectangle 2"/>
          <p:cNvSpPr/>
          <p:nvPr/>
        </p:nvSpPr>
        <p:spPr>
          <a:xfrm>
            <a:off x="6548306" y="6137069"/>
            <a:ext cx="5038987" cy="646331"/>
          </a:xfrm>
          <a:prstGeom prst="rect">
            <a:avLst/>
          </a:prstGeom>
          <a:solidFill>
            <a:srgbClr val="00B0F0"/>
          </a:solidFill>
        </p:spPr>
        <p:txBody>
          <a:bodyPr wrap="square">
            <a:spAutoFit/>
          </a:bodyPr>
          <a:lstStyle/>
          <a:p>
            <a:pPr>
              <a:defRPr/>
            </a:pPr>
            <a:r>
              <a:rPr lang="en-US" dirty="0">
                <a:solidFill>
                  <a:srgbClr val="FF0000"/>
                </a:solidFill>
              </a:rPr>
              <a:t>Wide range of morphologic appearances </a:t>
            </a:r>
            <a:r>
              <a:rPr lang="en-US" dirty="0"/>
              <a:t>within the same smear</a:t>
            </a:r>
          </a:p>
        </p:txBody>
      </p:sp>
      <p:pic>
        <p:nvPicPr>
          <p:cNvPr id="4" name="Recorded Sound">
            <a:hlinkClick r:id="" action="ppaction://media"/>
            <a:extLst>
              <a:ext uri="{FF2B5EF4-FFF2-40B4-BE49-F238E27FC236}">
                <a16:creationId xmlns:a16="http://schemas.microsoft.com/office/drawing/2014/main" xmlns="" id="{7736193E-19FC-4B9B-908A-49764DABA0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48023" y="6373981"/>
            <a:ext cx="406400" cy="406400"/>
          </a:xfrm>
          <a:prstGeom prst="rect">
            <a:avLst/>
          </a:prstGeom>
        </p:spPr>
      </p:pic>
    </p:spTree>
    <p:extLst>
      <p:ext uri="{BB962C8B-B14F-4D97-AF65-F5344CB8AC3E}">
        <p14:creationId xmlns:p14="http://schemas.microsoft.com/office/powerpoint/2010/main" val="146506263"/>
      </p:ext>
    </p:extLst>
  </p:cSld>
  <p:clrMapOvr>
    <a:masterClrMapping/>
  </p:clrMapOvr>
  <mc:AlternateContent xmlns:mc="http://schemas.openxmlformats.org/markup-compatibility/2006" xmlns:p14="http://schemas.microsoft.com/office/powerpoint/2010/main">
    <mc:Choice Requires="p14">
      <p:transition spd="slow" p14:dur="2000" advTm="110"/>
    </mc:Choice>
    <mc:Fallback xmlns="">
      <p:transition spd="slow" advTm="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rawing of a cartoon character&#10;&#10;Description automatically generated">
            <a:extLst>
              <a:ext uri="{FF2B5EF4-FFF2-40B4-BE49-F238E27FC236}">
                <a16:creationId xmlns:a16="http://schemas.microsoft.com/office/drawing/2014/main" xmlns="" id="{AA1DF7AA-9F97-48F3-A60F-454948C8C1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3297" y="2668426"/>
            <a:ext cx="1065526" cy="1420701"/>
          </a:xfrm>
          <a:prstGeom prst="rect">
            <a:avLst/>
          </a:prstGeom>
        </p:spPr>
      </p:pic>
      <p:pic>
        <p:nvPicPr>
          <p:cNvPr id="27" name="Picture 26"/>
          <p:cNvPicPr>
            <a:picLocks noChangeAspect="1"/>
          </p:cNvPicPr>
          <p:nvPr/>
        </p:nvPicPr>
        <p:blipFill>
          <a:blip r:embed="rId6"/>
          <a:stretch>
            <a:fillRect/>
          </a:stretch>
        </p:blipFill>
        <p:spPr>
          <a:xfrm>
            <a:off x="6019253" y="2478665"/>
            <a:ext cx="1476375" cy="1800225"/>
          </a:xfrm>
          <a:prstGeom prst="rect">
            <a:avLst/>
          </a:prstGeom>
        </p:spPr>
      </p:pic>
      <p:sp>
        <p:nvSpPr>
          <p:cNvPr id="3" name="Rectangle 2">
            <a:extLst>
              <a:ext uri="{FF2B5EF4-FFF2-40B4-BE49-F238E27FC236}">
                <a16:creationId xmlns:a16="http://schemas.microsoft.com/office/drawing/2014/main" xmlns="" id="{32BB1C1A-2840-4512-9E09-C76D3152BBB3}"/>
              </a:ext>
            </a:extLst>
          </p:cNvPr>
          <p:cNvSpPr/>
          <p:nvPr/>
        </p:nvSpPr>
        <p:spPr>
          <a:xfrm>
            <a:off x="-3887" y="605310"/>
            <a:ext cx="6249243" cy="2031325"/>
          </a:xfrm>
          <a:prstGeom prst="rect">
            <a:avLst/>
          </a:prstGeom>
          <a:solidFill>
            <a:srgbClr val="00B0F0"/>
          </a:solidFill>
        </p:spPr>
        <p:txBody>
          <a:bodyPr wrap="square">
            <a:spAutoFit/>
          </a:bodyPr>
          <a:lstStyle/>
          <a:p>
            <a:pPr marL="285750" indent="-285750">
              <a:buFont typeface="Arial" panose="020B0604020202020204" pitchFamily="34" charset="0"/>
              <a:buChar char="•"/>
            </a:pPr>
            <a:endParaRPr lang="en-US" b="1" dirty="0">
              <a:latin typeface="Times New Roman" panose="02020603050405020304" pitchFamily="18" charset="0"/>
            </a:endParaRPr>
          </a:p>
          <a:p>
            <a:pPr marL="285750" indent="-285750">
              <a:buFont typeface="Arial" panose="020B0604020202020204" pitchFamily="34" charset="0"/>
              <a:buChar char="•"/>
            </a:pPr>
            <a:endParaRPr lang="en-US" b="1" dirty="0">
              <a:latin typeface="Times New Roman" panose="02020603050405020304" pitchFamily="18" charset="0"/>
            </a:endParaRPr>
          </a:p>
          <a:p>
            <a:pPr marL="285750" indent="-285750">
              <a:buFont typeface="Arial" panose="020B0604020202020204" pitchFamily="34" charset="0"/>
              <a:buChar char="•"/>
            </a:pPr>
            <a:r>
              <a:rPr lang="en-US" b="1" dirty="0">
                <a:solidFill>
                  <a:schemeClr val="bg1"/>
                </a:solidFill>
                <a:latin typeface="Times New Roman" panose="02020603050405020304" pitchFamily="18" charset="0"/>
              </a:rPr>
              <a:t>Size</a:t>
            </a:r>
            <a:r>
              <a:rPr lang="en-US" dirty="0">
                <a:solidFill>
                  <a:schemeClr val="bg1"/>
                </a:solidFill>
                <a:latin typeface="Times New Roman" panose="02020603050405020304" pitchFamily="18" charset="0"/>
              </a:rPr>
              <a:t>: </a:t>
            </a:r>
            <a:r>
              <a:rPr lang="en-US" dirty="0">
                <a:latin typeface="Times New Roman" panose="02020603050405020304" pitchFamily="18" charset="0"/>
              </a:rPr>
              <a:t>slightly smaller than normal lymphocytes. </a:t>
            </a:r>
          </a:p>
          <a:p>
            <a:pPr marL="285750" indent="-285750">
              <a:buFont typeface="Arial" panose="020B0604020202020204" pitchFamily="34" charset="0"/>
              <a:buChar char="•"/>
            </a:pPr>
            <a:r>
              <a:rPr lang="en-US" b="1" dirty="0">
                <a:solidFill>
                  <a:schemeClr val="bg1"/>
                </a:solidFill>
                <a:latin typeface="Times New Roman" panose="02020603050405020304" pitchFamily="18" charset="0"/>
              </a:rPr>
              <a:t>Nucleus</a:t>
            </a:r>
            <a:r>
              <a:rPr lang="en-US" dirty="0">
                <a:solidFill>
                  <a:schemeClr val="bg1"/>
                </a:solidFill>
                <a:latin typeface="Times New Roman" panose="02020603050405020304" pitchFamily="18" charset="0"/>
              </a:rPr>
              <a:t>: </a:t>
            </a:r>
            <a:r>
              <a:rPr lang="en-US" dirty="0">
                <a:latin typeface="Times New Roman" panose="02020603050405020304" pitchFamily="18" charset="0"/>
              </a:rPr>
              <a:t>majority are </a:t>
            </a:r>
            <a:r>
              <a:rPr lang="en-US" dirty="0">
                <a:solidFill>
                  <a:srgbClr val="FF0000"/>
                </a:solidFill>
                <a:latin typeface="Times New Roman" panose="02020603050405020304" pitchFamily="18" charset="0"/>
              </a:rPr>
              <a:t>clefted</a:t>
            </a:r>
            <a:r>
              <a:rPr lang="en-US" dirty="0">
                <a:latin typeface="Times New Roman" panose="02020603050405020304" pitchFamily="18" charset="0"/>
              </a:rPr>
              <a:t>, indented, folded, convoluted, or even lobulated. The </a:t>
            </a:r>
            <a:r>
              <a:rPr lang="en-US" dirty="0">
                <a:solidFill>
                  <a:srgbClr val="FF0000"/>
                </a:solidFill>
                <a:latin typeface="Times New Roman" panose="02020603050405020304" pitchFamily="18" charset="0"/>
              </a:rPr>
              <a:t>chromatin</a:t>
            </a:r>
            <a:r>
              <a:rPr lang="en-US" dirty="0">
                <a:latin typeface="Times New Roman" panose="02020603050405020304" pitchFamily="18" charset="0"/>
              </a:rPr>
              <a:t> is moderately coarse to </a:t>
            </a:r>
            <a:r>
              <a:rPr lang="en-US" dirty="0">
                <a:solidFill>
                  <a:srgbClr val="FF0000"/>
                </a:solidFill>
                <a:latin typeface="Times New Roman" panose="02020603050405020304" pitchFamily="18" charset="0"/>
              </a:rPr>
              <a:t>smooth</a:t>
            </a:r>
            <a:r>
              <a:rPr lang="en-US" dirty="0">
                <a:latin typeface="Times New Roman" panose="02020603050405020304" pitchFamily="18" charset="0"/>
              </a:rPr>
              <a:t>. </a:t>
            </a:r>
          </a:p>
          <a:p>
            <a:pPr marL="285750" indent="-285750">
              <a:buFont typeface="Arial" panose="020B0604020202020204" pitchFamily="34" charset="0"/>
              <a:buChar char="•"/>
            </a:pPr>
            <a:r>
              <a:rPr lang="en-US" b="1" dirty="0">
                <a:solidFill>
                  <a:schemeClr val="bg1"/>
                </a:solidFill>
                <a:latin typeface="Times New Roman" panose="02020603050405020304" pitchFamily="18" charset="0"/>
              </a:rPr>
              <a:t>Nucleoli: </a:t>
            </a:r>
            <a:r>
              <a:rPr lang="en-US" dirty="0">
                <a:latin typeface="Times New Roman" panose="02020603050405020304" pitchFamily="18" charset="0"/>
              </a:rPr>
              <a:t>one or more may be present. </a:t>
            </a:r>
          </a:p>
          <a:p>
            <a:pPr marL="285750" indent="-285750">
              <a:buFont typeface="Arial" panose="020B0604020202020204" pitchFamily="34" charset="0"/>
              <a:buChar char="•"/>
            </a:pPr>
            <a:r>
              <a:rPr lang="en-US" b="1" dirty="0">
                <a:solidFill>
                  <a:schemeClr val="bg1"/>
                </a:solidFill>
                <a:latin typeface="Times New Roman" panose="02020603050405020304" pitchFamily="18" charset="0"/>
              </a:rPr>
              <a:t>Cytoplasm</a:t>
            </a:r>
            <a:r>
              <a:rPr lang="en-US" dirty="0">
                <a:solidFill>
                  <a:schemeClr val="bg1"/>
                </a:solidFill>
                <a:latin typeface="Times New Roman" panose="02020603050405020304" pitchFamily="18" charset="0"/>
              </a:rPr>
              <a:t>: </a:t>
            </a:r>
            <a:r>
              <a:rPr lang="en-US" dirty="0">
                <a:latin typeface="Times New Roman" panose="02020603050405020304" pitchFamily="18" charset="0"/>
              </a:rPr>
              <a:t>very scanty, almost invisible. </a:t>
            </a:r>
            <a:r>
              <a:rPr lang="en-US" dirty="0">
                <a:solidFill>
                  <a:srgbClr val="FF0000"/>
                </a:solidFill>
                <a:latin typeface="Times New Roman" panose="02020603050405020304" pitchFamily="18" charset="0"/>
              </a:rPr>
              <a:t>Very high N:C ratio</a:t>
            </a:r>
            <a:endParaRPr lang="en-US" dirty="0">
              <a:solidFill>
                <a:srgbClr val="FF0000"/>
              </a:solidFill>
            </a:endParaRPr>
          </a:p>
        </p:txBody>
      </p:sp>
      <p:pic>
        <p:nvPicPr>
          <p:cNvPr id="12" name="Picture 11"/>
          <p:cNvPicPr>
            <a:picLocks noChangeAspect="1"/>
          </p:cNvPicPr>
          <p:nvPr/>
        </p:nvPicPr>
        <p:blipFill>
          <a:blip r:embed="rId7"/>
          <a:stretch>
            <a:fillRect/>
          </a:stretch>
        </p:blipFill>
        <p:spPr>
          <a:xfrm>
            <a:off x="0" y="2643306"/>
            <a:ext cx="1666875" cy="1685925"/>
          </a:xfrm>
          <a:prstGeom prst="rect">
            <a:avLst/>
          </a:prstGeom>
        </p:spPr>
      </p:pic>
      <p:pic>
        <p:nvPicPr>
          <p:cNvPr id="14" name="Picture 13"/>
          <p:cNvPicPr>
            <a:picLocks noChangeAspect="1"/>
          </p:cNvPicPr>
          <p:nvPr/>
        </p:nvPicPr>
        <p:blipFill>
          <a:blip r:embed="rId8"/>
          <a:stretch>
            <a:fillRect/>
          </a:stretch>
        </p:blipFill>
        <p:spPr>
          <a:xfrm>
            <a:off x="8928956" y="2276991"/>
            <a:ext cx="1790700" cy="1762125"/>
          </a:xfrm>
          <a:prstGeom prst="rect">
            <a:avLst/>
          </a:prstGeom>
        </p:spPr>
      </p:pic>
      <p:pic>
        <p:nvPicPr>
          <p:cNvPr id="15" name="Picture 14"/>
          <p:cNvPicPr>
            <a:picLocks noChangeAspect="1"/>
          </p:cNvPicPr>
          <p:nvPr/>
        </p:nvPicPr>
        <p:blipFill>
          <a:blip r:embed="rId9"/>
          <a:stretch>
            <a:fillRect/>
          </a:stretch>
        </p:blipFill>
        <p:spPr>
          <a:xfrm>
            <a:off x="6245356" y="7435"/>
            <a:ext cx="1866900" cy="1914525"/>
          </a:xfrm>
          <a:prstGeom prst="rect">
            <a:avLst/>
          </a:prstGeom>
        </p:spPr>
      </p:pic>
      <p:pic>
        <p:nvPicPr>
          <p:cNvPr id="16" name="Picture 15"/>
          <p:cNvPicPr>
            <a:picLocks noChangeAspect="1"/>
          </p:cNvPicPr>
          <p:nvPr/>
        </p:nvPicPr>
        <p:blipFill>
          <a:blip r:embed="rId10"/>
          <a:stretch>
            <a:fillRect/>
          </a:stretch>
        </p:blipFill>
        <p:spPr>
          <a:xfrm>
            <a:off x="2979591" y="2636635"/>
            <a:ext cx="1752600" cy="1724025"/>
          </a:xfrm>
          <a:prstGeom prst="rect">
            <a:avLst/>
          </a:prstGeom>
        </p:spPr>
      </p:pic>
      <p:pic>
        <p:nvPicPr>
          <p:cNvPr id="18" name="Picture 17"/>
          <p:cNvPicPr>
            <a:picLocks noChangeAspect="1"/>
          </p:cNvPicPr>
          <p:nvPr/>
        </p:nvPicPr>
        <p:blipFill>
          <a:blip r:embed="rId11"/>
          <a:stretch>
            <a:fillRect/>
          </a:stretch>
        </p:blipFill>
        <p:spPr>
          <a:xfrm>
            <a:off x="7397461" y="3723987"/>
            <a:ext cx="1685925" cy="1666875"/>
          </a:xfrm>
          <a:prstGeom prst="rect">
            <a:avLst/>
          </a:prstGeom>
        </p:spPr>
      </p:pic>
      <p:pic>
        <p:nvPicPr>
          <p:cNvPr id="19" name="Picture 18"/>
          <p:cNvPicPr>
            <a:picLocks noChangeAspect="1"/>
          </p:cNvPicPr>
          <p:nvPr/>
        </p:nvPicPr>
        <p:blipFill>
          <a:blip r:embed="rId12"/>
          <a:stretch>
            <a:fillRect/>
          </a:stretch>
        </p:blipFill>
        <p:spPr>
          <a:xfrm>
            <a:off x="1490074" y="3949366"/>
            <a:ext cx="1628775" cy="1752600"/>
          </a:xfrm>
          <a:prstGeom prst="rect">
            <a:avLst/>
          </a:prstGeom>
        </p:spPr>
      </p:pic>
      <p:pic>
        <p:nvPicPr>
          <p:cNvPr id="21" name="Picture 20"/>
          <p:cNvPicPr>
            <a:picLocks noChangeAspect="1"/>
          </p:cNvPicPr>
          <p:nvPr/>
        </p:nvPicPr>
        <p:blipFill>
          <a:blip r:embed="rId13"/>
          <a:stretch>
            <a:fillRect/>
          </a:stretch>
        </p:blipFill>
        <p:spPr>
          <a:xfrm>
            <a:off x="3081460" y="5095875"/>
            <a:ext cx="1609725" cy="1771650"/>
          </a:xfrm>
          <a:prstGeom prst="rect">
            <a:avLst/>
          </a:prstGeom>
        </p:spPr>
      </p:pic>
      <p:pic>
        <p:nvPicPr>
          <p:cNvPr id="22" name="Picture 21"/>
          <p:cNvPicPr>
            <a:picLocks noChangeAspect="1"/>
          </p:cNvPicPr>
          <p:nvPr/>
        </p:nvPicPr>
        <p:blipFill>
          <a:blip r:embed="rId14"/>
          <a:stretch>
            <a:fillRect/>
          </a:stretch>
        </p:blipFill>
        <p:spPr>
          <a:xfrm>
            <a:off x="52785" y="5095875"/>
            <a:ext cx="1666875" cy="1762125"/>
          </a:xfrm>
          <a:prstGeom prst="rect">
            <a:avLst/>
          </a:prstGeom>
        </p:spPr>
      </p:pic>
      <p:pic>
        <p:nvPicPr>
          <p:cNvPr id="23" name="Picture 22"/>
          <p:cNvPicPr>
            <a:picLocks noChangeAspect="1"/>
          </p:cNvPicPr>
          <p:nvPr/>
        </p:nvPicPr>
        <p:blipFill>
          <a:blip r:embed="rId15"/>
          <a:stretch>
            <a:fillRect/>
          </a:stretch>
        </p:blipFill>
        <p:spPr>
          <a:xfrm>
            <a:off x="5959624" y="5000625"/>
            <a:ext cx="1562100" cy="1857375"/>
          </a:xfrm>
          <a:prstGeom prst="rect">
            <a:avLst/>
          </a:prstGeom>
        </p:spPr>
      </p:pic>
      <p:pic>
        <p:nvPicPr>
          <p:cNvPr id="24" name="Picture 23"/>
          <p:cNvPicPr>
            <a:picLocks noChangeAspect="1"/>
          </p:cNvPicPr>
          <p:nvPr/>
        </p:nvPicPr>
        <p:blipFill>
          <a:blip r:embed="rId16"/>
          <a:stretch>
            <a:fillRect/>
          </a:stretch>
        </p:blipFill>
        <p:spPr>
          <a:xfrm>
            <a:off x="4489119" y="3787441"/>
            <a:ext cx="1676400" cy="1924050"/>
          </a:xfrm>
          <a:prstGeom prst="rect">
            <a:avLst/>
          </a:prstGeom>
        </p:spPr>
      </p:pic>
      <p:pic>
        <p:nvPicPr>
          <p:cNvPr id="25" name="Picture 24"/>
          <p:cNvPicPr>
            <a:picLocks noChangeAspect="1"/>
          </p:cNvPicPr>
          <p:nvPr/>
        </p:nvPicPr>
        <p:blipFill>
          <a:blip r:embed="rId17"/>
          <a:stretch>
            <a:fillRect/>
          </a:stretch>
        </p:blipFill>
        <p:spPr>
          <a:xfrm>
            <a:off x="8946970" y="5238750"/>
            <a:ext cx="1571625" cy="1619250"/>
          </a:xfrm>
          <a:prstGeom prst="rect">
            <a:avLst/>
          </a:prstGeom>
        </p:spPr>
      </p:pic>
      <p:pic>
        <p:nvPicPr>
          <p:cNvPr id="26" name="Picture 25"/>
          <p:cNvPicPr>
            <a:picLocks noChangeAspect="1"/>
          </p:cNvPicPr>
          <p:nvPr/>
        </p:nvPicPr>
        <p:blipFill>
          <a:blip r:embed="rId18"/>
          <a:stretch>
            <a:fillRect/>
          </a:stretch>
        </p:blipFill>
        <p:spPr>
          <a:xfrm>
            <a:off x="10654260" y="1536485"/>
            <a:ext cx="1552575" cy="1628775"/>
          </a:xfrm>
          <a:prstGeom prst="rect">
            <a:avLst/>
          </a:prstGeom>
        </p:spPr>
      </p:pic>
      <p:pic>
        <p:nvPicPr>
          <p:cNvPr id="28" name="Picture 27"/>
          <p:cNvPicPr>
            <a:picLocks noChangeAspect="1"/>
          </p:cNvPicPr>
          <p:nvPr/>
        </p:nvPicPr>
        <p:blipFill>
          <a:blip r:embed="rId19"/>
          <a:stretch>
            <a:fillRect/>
          </a:stretch>
        </p:blipFill>
        <p:spPr>
          <a:xfrm>
            <a:off x="10477500" y="3659592"/>
            <a:ext cx="1714500" cy="1800225"/>
          </a:xfrm>
          <a:prstGeom prst="rect">
            <a:avLst/>
          </a:prstGeom>
        </p:spPr>
      </p:pic>
      <p:sp>
        <p:nvSpPr>
          <p:cNvPr id="29" name="Rectangle 28"/>
          <p:cNvSpPr/>
          <p:nvPr/>
        </p:nvSpPr>
        <p:spPr>
          <a:xfrm>
            <a:off x="115922" y="862826"/>
            <a:ext cx="1637756" cy="388696"/>
          </a:xfrm>
          <a:prstGeom prst="rect">
            <a:avLst/>
          </a:prstGeom>
          <a:solidFill>
            <a:schemeClr val="bg1"/>
          </a:solidFill>
        </p:spPr>
        <p:txBody>
          <a:bodyPr wrap="none">
            <a:spAutoFit/>
          </a:bodyPr>
          <a:lstStyle/>
          <a:p>
            <a:pPr>
              <a:lnSpc>
                <a:spcPct val="107000"/>
              </a:lnSpc>
            </a:pPr>
            <a:r>
              <a:rPr lang="en-US"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Characteristics:</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32" name="Rectangle 31">
            <a:extLst>
              <a:ext uri="{FF2B5EF4-FFF2-40B4-BE49-F238E27FC236}">
                <a16:creationId xmlns:a16="http://schemas.microsoft.com/office/drawing/2014/main" xmlns="" id="{A99E4D67-596D-4C65-8B3E-3FC5D2F0F1A0}"/>
              </a:ext>
            </a:extLst>
          </p:cNvPr>
          <p:cNvSpPr/>
          <p:nvPr/>
        </p:nvSpPr>
        <p:spPr>
          <a:xfrm>
            <a:off x="303795" y="-18299"/>
            <a:ext cx="4593905" cy="646331"/>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Follicular Lymphoma</a:t>
            </a:r>
          </a:p>
        </p:txBody>
      </p:sp>
      <p:pic>
        <p:nvPicPr>
          <p:cNvPr id="20" name="Picture 19"/>
          <p:cNvPicPr>
            <a:picLocks noChangeAspect="1"/>
          </p:cNvPicPr>
          <p:nvPr/>
        </p:nvPicPr>
        <p:blipFill>
          <a:blip r:embed="rId20"/>
          <a:stretch>
            <a:fillRect/>
          </a:stretch>
        </p:blipFill>
        <p:spPr>
          <a:xfrm>
            <a:off x="7452318" y="1503148"/>
            <a:ext cx="1581150" cy="1695450"/>
          </a:xfrm>
          <a:prstGeom prst="rect">
            <a:avLst/>
          </a:prstGeom>
        </p:spPr>
      </p:pic>
      <p:pic>
        <p:nvPicPr>
          <p:cNvPr id="2" name="Recorded Sound">
            <a:hlinkClick r:id="" action="ppaction://media"/>
            <a:extLst>
              <a:ext uri="{FF2B5EF4-FFF2-40B4-BE49-F238E27FC236}">
                <a16:creationId xmlns:a16="http://schemas.microsoft.com/office/drawing/2014/main" xmlns="" id="{05969DD0-6876-4326-93B8-2ED98B9FFDE9}"/>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1732815" y="6279360"/>
            <a:ext cx="406400" cy="406400"/>
          </a:xfrm>
          <a:prstGeom prst="rect">
            <a:avLst/>
          </a:prstGeom>
        </p:spPr>
      </p:pic>
      <p:sp>
        <p:nvSpPr>
          <p:cNvPr id="31" name="Rectangle 30">
            <a:extLst>
              <a:ext uri="{FF2B5EF4-FFF2-40B4-BE49-F238E27FC236}">
                <a16:creationId xmlns:a16="http://schemas.microsoft.com/office/drawing/2014/main" xmlns="" id="{22BC8636-84A3-4CAC-8FA9-D5F241C3E39A}"/>
              </a:ext>
            </a:extLst>
          </p:cNvPr>
          <p:cNvSpPr/>
          <p:nvPr/>
        </p:nvSpPr>
        <p:spPr>
          <a:xfrm>
            <a:off x="9853888" y="1012709"/>
            <a:ext cx="2328587" cy="461665"/>
          </a:xfrm>
          <a:prstGeom prst="rect">
            <a:avLst/>
          </a:prstGeom>
          <a:solidFill>
            <a:srgbClr val="FFFF00"/>
          </a:solidFill>
          <a:ln w="38100">
            <a:solidFill>
              <a:srgbClr val="00359E"/>
            </a:solidFill>
          </a:ln>
        </p:spPr>
        <p:txBody>
          <a:bodyPr wrap="none" lIns="91440" tIns="45720" rIns="91440" bIns="45720">
            <a:spAutoFit/>
          </a:bodyPr>
          <a:lstStyle/>
          <a:p>
            <a:pPr algn="ctr"/>
            <a:r>
              <a:rPr lang="en-US" sz="2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Path Review: </a:t>
            </a:r>
            <a:r>
              <a:rPr lang="en-US" sz="2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Yes</a:t>
            </a:r>
          </a:p>
        </p:txBody>
      </p:sp>
      <p:sp>
        <p:nvSpPr>
          <p:cNvPr id="33" name="Rectangle 32">
            <a:extLst>
              <a:ext uri="{FF2B5EF4-FFF2-40B4-BE49-F238E27FC236}">
                <a16:creationId xmlns:a16="http://schemas.microsoft.com/office/drawing/2014/main" xmlns="" id="{1E4E2410-CED6-45A9-AFBB-162D82B63F2A}"/>
              </a:ext>
            </a:extLst>
          </p:cNvPr>
          <p:cNvSpPr/>
          <p:nvPr/>
        </p:nvSpPr>
        <p:spPr>
          <a:xfrm>
            <a:off x="8291159" y="1367"/>
            <a:ext cx="3891316" cy="1015663"/>
          </a:xfrm>
          <a:prstGeom prst="rect">
            <a:avLst/>
          </a:prstGeom>
          <a:solidFill>
            <a:srgbClr val="FFFF00"/>
          </a:solidFill>
          <a:ln w="38100">
            <a:solidFill>
              <a:srgbClr val="00359E"/>
            </a:solidFill>
          </a:ln>
        </p:spPr>
        <p:txBody>
          <a:bodyPr wrap="square" lIns="91440" tIns="45720" rIns="91440" bIns="45720">
            <a:spAutoFit/>
          </a:bodyPr>
          <a:lstStyle/>
          <a:p>
            <a:r>
              <a:rPr lang="en-US" sz="2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Classification: </a:t>
            </a:r>
            <a:r>
              <a:rPr lang="en-US" sz="2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Lymphocytes</a:t>
            </a:r>
          </a:p>
          <a:p>
            <a:r>
              <a:rPr lang="en-US" dirty="0" smtClean="0"/>
              <a:t>Component/Parameter comment</a:t>
            </a:r>
            <a:r>
              <a:rPr lang="en-US" b="1" dirty="0" smtClean="0"/>
              <a:t>: “.ABNLYMPH” </a:t>
            </a:r>
            <a:r>
              <a:rPr lang="en-US" dirty="0" smtClean="0"/>
              <a:t>1</a:t>
            </a:r>
            <a:r>
              <a:rPr lang="en-US" baseline="30000" dirty="0" smtClean="0"/>
              <a:t>st</a:t>
            </a:r>
            <a:r>
              <a:rPr lang="en-US" dirty="0" smtClean="0"/>
              <a:t> Pres.</a:t>
            </a:r>
            <a:endParaRPr lang="en-US"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047251930"/>
      </p:ext>
    </p:extLst>
  </p:cSld>
  <p:clrMapOvr>
    <a:masterClrMapping/>
  </p:clrMapOvr>
  <mc:AlternateContent xmlns:mc="http://schemas.openxmlformats.org/markup-compatibility/2006" xmlns:p14="http://schemas.microsoft.com/office/powerpoint/2010/main">
    <mc:Choice Requires="p14">
      <p:transition spd="slow" p14:dur="2000" advTm="170"/>
    </mc:Choice>
    <mc:Fallback xmlns="">
      <p:transition spd="slow" advTm="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0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5BA28FA7-BDAD-4817-8DFD-988799FA0B35}"/>
              </a:ext>
            </a:extLst>
          </p:cNvPr>
          <p:cNvSpPr/>
          <p:nvPr/>
        </p:nvSpPr>
        <p:spPr>
          <a:xfrm>
            <a:off x="0" y="0"/>
            <a:ext cx="4593905" cy="646331"/>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Follicular Lymphoma</a:t>
            </a:r>
          </a:p>
        </p:txBody>
      </p:sp>
      <p:sp>
        <p:nvSpPr>
          <p:cNvPr id="8" name="Rectangle 7">
            <a:extLst>
              <a:ext uri="{FF2B5EF4-FFF2-40B4-BE49-F238E27FC236}">
                <a16:creationId xmlns:a16="http://schemas.microsoft.com/office/drawing/2014/main" xmlns="" id="{7E0AE397-ECFC-4BF5-B213-B1DEE693FE72}"/>
              </a:ext>
            </a:extLst>
          </p:cNvPr>
          <p:cNvSpPr/>
          <p:nvPr/>
        </p:nvSpPr>
        <p:spPr>
          <a:xfrm>
            <a:off x="132229" y="767413"/>
            <a:ext cx="4134971" cy="5509200"/>
          </a:xfrm>
          <a:prstGeom prst="rect">
            <a:avLst/>
          </a:prstGeom>
          <a:ln w="38100">
            <a:solidFill>
              <a:srgbClr val="FF3399"/>
            </a:solidFill>
          </a:ln>
        </p:spPr>
        <p:txBody>
          <a:bodyPr wrap="square">
            <a:spAutoFit/>
          </a:bodyPr>
          <a:lstStyle/>
          <a:p>
            <a:r>
              <a:rPr lang="en-US" sz="1600" b="1" dirty="0">
                <a:highlight>
                  <a:srgbClr val="00FFFF"/>
                </a:highlight>
              </a:rPr>
              <a:t>1</a:t>
            </a:r>
            <a:r>
              <a:rPr lang="en-US" sz="1600" b="1" baseline="30000" dirty="0">
                <a:highlight>
                  <a:srgbClr val="00FFFF"/>
                </a:highlight>
              </a:rPr>
              <a:t>st</a:t>
            </a:r>
            <a:r>
              <a:rPr lang="en-US" sz="1600" b="1" dirty="0">
                <a:highlight>
                  <a:srgbClr val="00FFFF"/>
                </a:highlight>
              </a:rPr>
              <a:t> Presentation: 11/30/19</a:t>
            </a:r>
          </a:p>
          <a:p>
            <a:r>
              <a:rPr lang="en-US" sz="1600" dirty="0">
                <a:highlight>
                  <a:srgbClr val="FFFF00"/>
                </a:highlight>
              </a:rPr>
              <a:t>WBC: 18.4</a:t>
            </a:r>
          </a:p>
          <a:p>
            <a:r>
              <a:rPr lang="en-US" sz="1600" dirty="0"/>
              <a:t>HCT: 30%</a:t>
            </a:r>
          </a:p>
          <a:p>
            <a:r>
              <a:rPr lang="en-US" sz="1600" dirty="0"/>
              <a:t>PLT: 163</a:t>
            </a:r>
          </a:p>
          <a:p>
            <a:endParaRPr lang="en-US" sz="1600" dirty="0"/>
          </a:p>
          <a:p>
            <a:r>
              <a:rPr lang="en-US" sz="1600" u="sng" dirty="0"/>
              <a:t>Manual Diff:</a:t>
            </a:r>
          </a:p>
          <a:p>
            <a:r>
              <a:rPr lang="en-US" sz="1600" dirty="0"/>
              <a:t>Seg Neuts%: 21</a:t>
            </a:r>
          </a:p>
          <a:p>
            <a:r>
              <a:rPr lang="en-US" sz="1600" dirty="0">
                <a:highlight>
                  <a:srgbClr val="FFFF00"/>
                </a:highlight>
              </a:rPr>
              <a:t>Lymph%: 13</a:t>
            </a:r>
          </a:p>
          <a:p>
            <a:r>
              <a:rPr lang="en-US" sz="1600" dirty="0">
                <a:highlight>
                  <a:srgbClr val="FFFF00"/>
                </a:highlight>
              </a:rPr>
              <a:t>Other Cells%: 63 </a:t>
            </a:r>
          </a:p>
          <a:p>
            <a:r>
              <a:rPr lang="en-US" sz="1600" dirty="0">
                <a:highlight>
                  <a:srgbClr val="FFFF00"/>
                </a:highlight>
              </a:rPr>
              <a:t>   Comment: Immature appearing Lymphocytes,</a:t>
            </a:r>
          </a:p>
          <a:p>
            <a:r>
              <a:rPr lang="en-US" sz="1600" dirty="0">
                <a:highlight>
                  <a:srgbClr val="FFFF00"/>
                </a:highlight>
              </a:rPr>
              <a:t>                       ID to be confirmed by Pathologist.</a:t>
            </a:r>
          </a:p>
          <a:p>
            <a:r>
              <a:rPr lang="en-US" sz="1600" dirty="0"/>
              <a:t>Mono%: 4</a:t>
            </a:r>
          </a:p>
          <a:p>
            <a:r>
              <a:rPr lang="en-US" sz="1600" dirty="0"/>
              <a:t>Eos%: 0</a:t>
            </a:r>
          </a:p>
          <a:p>
            <a:r>
              <a:rPr lang="en-US" sz="1600" dirty="0"/>
              <a:t>Baso%: 0</a:t>
            </a:r>
          </a:p>
          <a:p>
            <a:endParaRPr lang="en-US" sz="1600" dirty="0"/>
          </a:p>
          <a:p>
            <a:r>
              <a:rPr lang="en-US" sz="1600" dirty="0">
                <a:highlight>
                  <a:srgbClr val="FFFF00"/>
                </a:highlight>
              </a:rPr>
              <a:t>Lymph# </a:t>
            </a:r>
            <a:r>
              <a:rPr lang="en-US" sz="1600" dirty="0"/>
              <a:t>(Lymph + Other Cells): </a:t>
            </a:r>
            <a:r>
              <a:rPr lang="en-US" sz="1600" dirty="0">
                <a:highlight>
                  <a:srgbClr val="FFFF00"/>
                </a:highlight>
              </a:rPr>
              <a:t>14.0</a:t>
            </a:r>
            <a:r>
              <a:rPr lang="en-US" sz="1600" dirty="0"/>
              <a:t/>
            </a:r>
            <a:br>
              <a:rPr lang="en-US" sz="1600" dirty="0"/>
            </a:br>
            <a:endParaRPr lang="en-US" sz="1600" dirty="0">
              <a:highlight>
                <a:srgbClr val="FFFF00"/>
              </a:highlight>
            </a:endParaRPr>
          </a:p>
          <a:p>
            <a:r>
              <a:rPr lang="en-US" sz="1600" b="1" dirty="0"/>
              <a:t>Path Review: </a:t>
            </a:r>
          </a:p>
          <a:p>
            <a:r>
              <a:rPr lang="en-US" sz="1600" u="sng" dirty="0">
                <a:highlight>
                  <a:srgbClr val="00FF00"/>
                </a:highlight>
              </a:rPr>
              <a:t>Abnormal lymphocytosis</a:t>
            </a:r>
            <a:r>
              <a:rPr lang="en-US" sz="1600" dirty="0">
                <a:highlight>
                  <a:srgbClr val="00FF00"/>
                </a:highlight>
              </a:rPr>
              <a:t> </a:t>
            </a:r>
            <a:r>
              <a:rPr lang="en-US" sz="1600" dirty="0"/>
              <a:t>with </a:t>
            </a:r>
            <a:r>
              <a:rPr lang="en-US" sz="1600" u="sng" dirty="0"/>
              <a:t>variant</a:t>
            </a:r>
          </a:p>
          <a:p>
            <a:r>
              <a:rPr lang="en-US" sz="1600" u="sng" dirty="0"/>
              <a:t>lymphocytes</a:t>
            </a:r>
            <a:r>
              <a:rPr lang="en-US" sz="1600" dirty="0"/>
              <a:t>. Suspicious for lymphoproliferative disorder. Consider flow cytometry of peripheral blood.</a:t>
            </a:r>
          </a:p>
        </p:txBody>
      </p:sp>
      <p:sp>
        <p:nvSpPr>
          <p:cNvPr id="12" name="Rectangle 11">
            <a:extLst>
              <a:ext uri="{FF2B5EF4-FFF2-40B4-BE49-F238E27FC236}">
                <a16:creationId xmlns:a16="http://schemas.microsoft.com/office/drawing/2014/main" xmlns="" id="{0D0970B2-5E1D-4826-A8EC-993BA954569F}"/>
              </a:ext>
            </a:extLst>
          </p:cNvPr>
          <p:cNvSpPr/>
          <p:nvPr/>
        </p:nvSpPr>
        <p:spPr>
          <a:xfrm>
            <a:off x="4717731" y="137638"/>
            <a:ext cx="1049518" cy="369332"/>
          </a:xfrm>
          <a:prstGeom prst="rect">
            <a:avLst/>
          </a:prstGeom>
          <a:ln w="38100">
            <a:solidFill>
              <a:srgbClr val="FF3399"/>
            </a:solidFill>
          </a:ln>
        </p:spPr>
        <p:txBody>
          <a:bodyPr wrap="none">
            <a:spAutoFit/>
          </a:bodyPr>
          <a:lstStyle/>
          <a:p>
            <a:r>
              <a:rPr lang="en-US" dirty="0"/>
              <a:t>M, 49 yrs</a:t>
            </a:r>
          </a:p>
        </p:txBody>
      </p:sp>
      <p:sp>
        <p:nvSpPr>
          <p:cNvPr id="2" name="Rectangle 1">
            <a:extLst>
              <a:ext uri="{FF2B5EF4-FFF2-40B4-BE49-F238E27FC236}">
                <a16:creationId xmlns:a16="http://schemas.microsoft.com/office/drawing/2014/main" xmlns="" id="{933F4CB2-31CF-41AC-ADA7-D8FB42F4E3BD}"/>
              </a:ext>
            </a:extLst>
          </p:cNvPr>
          <p:cNvSpPr/>
          <p:nvPr/>
        </p:nvSpPr>
        <p:spPr>
          <a:xfrm>
            <a:off x="6752176" y="3237522"/>
            <a:ext cx="3114507" cy="630942"/>
          </a:xfrm>
          <a:prstGeom prst="rect">
            <a:avLst/>
          </a:prstGeom>
          <a:noFill/>
        </p:spPr>
        <p:txBody>
          <a:bodyPr wrap="none" lIns="91440" tIns="45720" rIns="91440" bIns="45720">
            <a:spAutoFit/>
          </a:bodyPr>
          <a:lstStyle/>
          <a:p>
            <a:pPr algn="ctr"/>
            <a:r>
              <a:rPr lang="en-US" sz="35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Standardization</a:t>
            </a:r>
          </a:p>
        </p:txBody>
      </p:sp>
      <p:sp>
        <p:nvSpPr>
          <p:cNvPr id="3" name="Rectangle 2">
            <a:extLst>
              <a:ext uri="{FF2B5EF4-FFF2-40B4-BE49-F238E27FC236}">
                <a16:creationId xmlns:a16="http://schemas.microsoft.com/office/drawing/2014/main" xmlns="" id="{604B8D54-E4A1-4F13-B9EF-261C00913998}"/>
              </a:ext>
            </a:extLst>
          </p:cNvPr>
          <p:cNvSpPr/>
          <p:nvPr/>
        </p:nvSpPr>
        <p:spPr>
          <a:xfrm>
            <a:off x="4434116" y="3780234"/>
            <a:ext cx="7750628" cy="3077766"/>
          </a:xfrm>
          <a:prstGeom prst="rect">
            <a:avLst/>
          </a:prstGeom>
          <a:ln w="38100">
            <a:solidFill>
              <a:schemeClr val="tx1"/>
            </a:solidFill>
          </a:ln>
        </p:spPr>
        <p:txBody>
          <a:bodyPr wrap="square">
            <a:spAutoFit/>
          </a:bodyPr>
          <a:lstStyle/>
          <a:p>
            <a:r>
              <a:rPr lang="en-US" sz="1600" b="1" u="sng" dirty="0"/>
              <a:t>1</a:t>
            </a:r>
            <a:r>
              <a:rPr lang="en-US" sz="1600" b="1" u="sng" baseline="30000" dirty="0"/>
              <a:t>st</a:t>
            </a:r>
            <a:r>
              <a:rPr lang="en-US" sz="1600" b="1" u="sng" dirty="0"/>
              <a:t> Presentation </a:t>
            </a:r>
            <a:r>
              <a:rPr lang="en-US" sz="1600" dirty="0"/>
              <a:t>– </a:t>
            </a:r>
          </a:p>
          <a:p>
            <a:r>
              <a:rPr lang="en-US" sz="1600" b="1" dirty="0">
                <a:highlight>
                  <a:srgbClr val="FFFF00"/>
                </a:highlight>
              </a:rPr>
              <a:t>CLASSIFICATION</a:t>
            </a:r>
            <a:r>
              <a:rPr lang="en-US" sz="1600" dirty="0">
                <a:highlight>
                  <a:srgbClr val="FFFF00"/>
                </a:highlight>
              </a:rPr>
              <a:t>: Lymphocytes </a:t>
            </a:r>
            <a:r>
              <a:rPr lang="en-US" sz="1600" dirty="0"/>
              <a:t>	</a:t>
            </a:r>
            <a:endParaRPr lang="en-US" sz="1600" dirty="0" smtClean="0"/>
          </a:p>
          <a:p>
            <a:r>
              <a:rPr lang="en-US" sz="1600" b="1" dirty="0">
                <a:highlight>
                  <a:srgbClr val="FFFF00"/>
                </a:highlight>
              </a:rPr>
              <a:t>Component/Parameter </a:t>
            </a:r>
            <a:r>
              <a:rPr lang="en-US" sz="1600" b="1" dirty="0" smtClean="0">
                <a:highlight>
                  <a:srgbClr val="FFFF00"/>
                </a:highlight>
              </a:rPr>
              <a:t>Comment: </a:t>
            </a:r>
            <a:r>
              <a:rPr lang="en-US" sz="1600" i="1" dirty="0" smtClean="0">
                <a:highlight>
                  <a:srgbClr val="FFFF00"/>
                </a:highlight>
              </a:rPr>
              <a:t>“Abnormal lymphocytes present. Pathologist review to follow.” </a:t>
            </a:r>
            <a:r>
              <a:rPr lang="en-US" sz="1600" dirty="0" smtClean="0">
                <a:highlight>
                  <a:srgbClr val="FFFF00"/>
                </a:highlight>
              </a:rPr>
              <a:t>(.ABNLYMPH)</a:t>
            </a:r>
            <a:endParaRPr lang="en-US" sz="1600" dirty="0"/>
          </a:p>
          <a:p>
            <a:pPr lvl="0">
              <a:defRPr/>
            </a:pPr>
            <a:r>
              <a:rPr lang="en-US" sz="1600" b="1" u="sng" dirty="0"/>
              <a:t>After initial Path </a:t>
            </a:r>
            <a:r>
              <a:rPr lang="en-US" sz="1600" b="1" u="sng" dirty="0" smtClean="0"/>
              <a:t>Review:</a:t>
            </a:r>
            <a:endParaRPr lang="en-US" sz="1600" dirty="0"/>
          </a:p>
          <a:p>
            <a:pPr lvl="0">
              <a:defRPr/>
            </a:pPr>
            <a:r>
              <a:rPr lang="en-US" sz="1600" b="1" dirty="0">
                <a:highlight>
                  <a:srgbClr val="00FF00"/>
                </a:highlight>
              </a:rPr>
              <a:t>CLASSIFICATION</a:t>
            </a:r>
            <a:r>
              <a:rPr lang="en-US" sz="1600" dirty="0">
                <a:highlight>
                  <a:srgbClr val="00FF00"/>
                </a:highlight>
              </a:rPr>
              <a:t>: </a:t>
            </a:r>
            <a:r>
              <a:rPr lang="en-US" sz="1600" dirty="0" smtClean="0">
                <a:highlight>
                  <a:srgbClr val="00FF00"/>
                </a:highlight>
              </a:rPr>
              <a:t>Lymphocytes</a:t>
            </a:r>
          </a:p>
          <a:p>
            <a:pPr lvl="0">
              <a:defRPr/>
            </a:pPr>
            <a:r>
              <a:rPr lang="en-US" sz="1600" b="1" dirty="0" smtClean="0">
                <a:highlight>
                  <a:srgbClr val="00FF00"/>
                </a:highlight>
              </a:rPr>
              <a:t>Component/Parameter Comment: </a:t>
            </a:r>
            <a:r>
              <a:rPr lang="en-US" sz="1600" i="1" dirty="0" smtClean="0">
                <a:highlight>
                  <a:srgbClr val="00FF00"/>
                </a:highlight>
              </a:rPr>
              <a:t>“Abnormal/Variant lymphocytes present. Pending flow cytometry.”</a:t>
            </a:r>
            <a:endParaRPr lang="en-US" sz="1600" b="1" dirty="0" smtClean="0"/>
          </a:p>
          <a:p>
            <a:pPr>
              <a:defRPr/>
            </a:pPr>
            <a:r>
              <a:rPr lang="en-US" sz="1600" b="1" u="sng" dirty="0"/>
              <a:t>After </a:t>
            </a:r>
            <a:r>
              <a:rPr lang="en-US" sz="1600" b="1" u="sng" dirty="0" smtClean="0"/>
              <a:t>Flow Cytometry</a:t>
            </a:r>
            <a:r>
              <a:rPr lang="en-US" sz="1600" b="1" dirty="0" smtClean="0"/>
              <a:t>: </a:t>
            </a:r>
          </a:p>
          <a:p>
            <a:pPr>
              <a:defRPr/>
            </a:pPr>
            <a:r>
              <a:rPr lang="en-US" sz="1600" b="1" dirty="0">
                <a:highlight>
                  <a:srgbClr val="00FF00"/>
                </a:highlight>
              </a:rPr>
              <a:t>CLASSIFICATION</a:t>
            </a:r>
            <a:r>
              <a:rPr lang="en-US" sz="1600" dirty="0">
                <a:highlight>
                  <a:srgbClr val="00FF00"/>
                </a:highlight>
              </a:rPr>
              <a:t>: </a:t>
            </a:r>
            <a:r>
              <a:rPr lang="en-US" sz="1600" dirty="0" smtClean="0">
                <a:highlight>
                  <a:srgbClr val="00FF00"/>
                </a:highlight>
              </a:rPr>
              <a:t>Lymphocytes</a:t>
            </a:r>
            <a:endParaRPr lang="en-US" sz="1600" dirty="0"/>
          </a:p>
          <a:p>
            <a:pPr lvl="0">
              <a:defRPr/>
            </a:pPr>
            <a:r>
              <a:rPr lang="en-US" sz="1600" b="1" dirty="0">
                <a:highlight>
                  <a:srgbClr val="00FF00"/>
                </a:highlight>
              </a:rPr>
              <a:t>RESULT COMMENT</a:t>
            </a:r>
            <a:r>
              <a:rPr lang="en-US" sz="1600" dirty="0">
                <a:highlight>
                  <a:srgbClr val="00FF00"/>
                </a:highlight>
              </a:rPr>
              <a:t>: “</a:t>
            </a:r>
            <a:r>
              <a:rPr lang="en-US" sz="1600" i="1" dirty="0">
                <a:highlight>
                  <a:srgbClr val="00FF00"/>
                </a:highlight>
              </a:rPr>
              <a:t>Abnormal lymphocytes present. Consistent with known history of Follicular Lymphoma.” </a:t>
            </a:r>
            <a:r>
              <a:rPr lang="en-US" dirty="0">
                <a:highlight>
                  <a:srgbClr val="FFFF00"/>
                </a:highlight>
              </a:rPr>
              <a:t>	</a:t>
            </a:r>
            <a:r>
              <a:rPr lang="en-US" dirty="0"/>
              <a:t>				           </a:t>
            </a:r>
          </a:p>
        </p:txBody>
      </p:sp>
      <p:sp>
        <p:nvSpPr>
          <p:cNvPr id="11" name="Rectangle 10">
            <a:extLst>
              <a:ext uri="{FF2B5EF4-FFF2-40B4-BE49-F238E27FC236}">
                <a16:creationId xmlns:a16="http://schemas.microsoft.com/office/drawing/2014/main" xmlns="" id="{06585620-FB3A-423B-A06A-6ABC6B187CF5}"/>
              </a:ext>
            </a:extLst>
          </p:cNvPr>
          <p:cNvSpPr/>
          <p:nvPr/>
        </p:nvSpPr>
        <p:spPr>
          <a:xfrm>
            <a:off x="4267201" y="767413"/>
            <a:ext cx="7750628" cy="2369880"/>
          </a:xfrm>
          <a:prstGeom prst="rect">
            <a:avLst/>
          </a:prstGeom>
          <a:ln w="38100">
            <a:solidFill>
              <a:srgbClr val="FF3399"/>
            </a:solidFill>
          </a:ln>
        </p:spPr>
        <p:txBody>
          <a:bodyPr wrap="square">
            <a:spAutoFit/>
          </a:bodyPr>
          <a:lstStyle/>
          <a:p>
            <a:r>
              <a:rPr lang="en-US" sz="1600" b="1" dirty="0">
                <a:highlight>
                  <a:srgbClr val="00FFFF"/>
                </a:highlight>
              </a:rPr>
              <a:t>12/3/19</a:t>
            </a:r>
            <a:r>
              <a:rPr lang="en-US" sz="1600" b="1" dirty="0"/>
              <a:t>   </a:t>
            </a:r>
            <a:r>
              <a:rPr lang="en-US" sz="2000" b="1" dirty="0"/>
              <a:t>Pathology Report</a:t>
            </a:r>
          </a:p>
          <a:p>
            <a:endParaRPr lang="en-US" sz="1600" b="1" dirty="0"/>
          </a:p>
          <a:p>
            <a:r>
              <a:rPr lang="en-US" sz="1600" b="1" dirty="0"/>
              <a:t>FLOW CYTOMETRY: Bone Marrow</a:t>
            </a:r>
          </a:p>
          <a:p>
            <a:r>
              <a:rPr lang="en-US" sz="1600" dirty="0">
                <a:solidFill>
                  <a:srgbClr val="000000"/>
                </a:solidFill>
              </a:rPr>
              <a:t>Abnormal CD10 positive B-cell population identified. The coexpression of CD10 by the neoplastic B-cells is consistent with </a:t>
            </a:r>
            <a:r>
              <a:rPr lang="en-US" sz="1600" dirty="0">
                <a:solidFill>
                  <a:srgbClr val="000000"/>
                </a:solidFill>
                <a:highlight>
                  <a:srgbClr val="00FF00"/>
                </a:highlight>
              </a:rPr>
              <a:t>Follicular Lymphoma.</a:t>
            </a:r>
          </a:p>
          <a:p>
            <a:endParaRPr lang="en-US" sz="1600" b="1" dirty="0"/>
          </a:p>
          <a:p>
            <a:r>
              <a:rPr lang="en-US" sz="1600" b="1" dirty="0"/>
              <a:t>MICROSCOPIC DESCRIPTION: Peripheral Blood</a:t>
            </a:r>
          </a:p>
          <a:p>
            <a:r>
              <a:rPr lang="en-US" sz="1600" dirty="0">
                <a:highlight>
                  <a:srgbClr val="00FF00"/>
                </a:highlight>
              </a:rPr>
              <a:t>Lymphocytes 79%. </a:t>
            </a:r>
            <a:r>
              <a:rPr lang="en-US" sz="1600" dirty="0"/>
              <a:t>Lymphocytes are small with mature chromatin indented/irregular nuclei. Blasts are not identified. </a:t>
            </a:r>
          </a:p>
        </p:txBody>
      </p:sp>
      <p:pic>
        <p:nvPicPr>
          <p:cNvPr id="4" name="Recorded Sound">
            <a:hlinkClick r:id="" action="ppaction://media"/>
            <a:extLst>
              <a:ext uri="{FF2B5EF4-FFF2-40B4-BE49-F238E27FC236}">
                <a16:creationId xmlns:a16="http://schemas.microsoft.com/office/drawing/2014/main" xmlns="" id="{E011FF93-B8C9-45CA-8F76-D61E120EF4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78344" y="6451600"/>
            <a:ext cx="406400" cy="406400"/>
          </a:xfrm>
          <a:prstGeom prst="rect">
            <a:avLst/>
          </a:prstGeom>
        </p:spPr>
      </p:pic>
    </p:spTree>
    <p:extLst>
      <p:ext uri="{BB962C8B-B14F-4D97-AF65-F5344CB8AC3E}">
        <p14:creationId xmlns:p14="http://schemas.microsoft.com/office/powerpoint/2010/main" val="2438099779"/>
      </p:ext>
    </p:extLst>
  </p:cSld>
  <p:clrMapOvr>
    <a:masterClrMapping/>
  </p:clrMapOvr>
  <mc:AlternateContent xmlns:mc="http://schemas.openxmlformats.org/markup-compatibility/2006" xmlns:p14="http://schemas.microsoft.com/office/powerpoint/2010/main">
    <mc:Choice Requires="p14">
      <p:transition spd="slow" p14:dur="2000" advTm="1220"/>
    </mc:Choice>
    <mc:Fallback xmlns="">
      <p:transition spd="slow" advTm="1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B74000D-30E2-4F46-9ACC-EA634B8DB136}"/>
              </a:ext>
            </a:extLst>
          </p:cNvPr>
          <p:cNvPicPr>
            <a:picLocks noChangeAspect="1"/>
          </p:cNvPicPr>
          <p:nvPr/>
        </p:nvPicPr>
        <p:blipFill>
          <a:blip r:embed="rId5"/>
          <a:stretch>
            <a:fillRect/>
          </a:stretch>
        </p:blipFill>
        <p:spPr>
          <a:xfrm>
            <a:off x="0" y="0"/>
            <a:ext cx="12192000" cy="6433833"/>
          </a:xfrm>
          <a:prstGeom prst="rect">
            <a:avLst/>
          </a:prstGeom>
        </p:spPr>
      </p:pic>
      <p:pic>
        <p:nvPicPr>
          <p:cNvPr id="2" name="Recorded Sound">
            <a:hlinkClick r:id="" action="ppaction://media"/>
            <a:extLst>
              <a:ext uri="{FF2B5EF4-FFF2-40B4-BE49-F238E27FC236}">
                <a16:creationId xmlns:a16="http://schemas.microsoft.com/office/drawing/2014/main" xmlns="" id="{6A37A3F1-2C08-421F-91B2-63E7F5497C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84000" y="6426200"/>
            <a:ext cx="406400" cy="406400"/>
          </a:xfrm>
          <a:prstGeom prst="rect">
            <a:avLst/>
          </a:prstGeom>
        </p:spPr>
      </p:pic>
    </p:spTree>
    <p:extLst>
      <p:ext uri="{BB962C8B-B14F-4D97-AF65-F5344CB8AC3E}">
        <p14:creationId xmlns:p14="http://schemas.microsoft.com/office/powerpoint/2010/main" val="175040637"/>
      </p:ext>
    </p:extLst>
  </p:cSld>
  <p:clrMapOvr>
    <a:masterClrMapping/>
  </p:clrMapOvr>
  <mc:AlternateContent xmlns:mc="http://schemas.openxmlformats.org/markup-compatibility/2006" xmlns:p14="http://schemas.microsoft.com/office/powerpoint/2010/main">
    <mc:Choice Requires="p14">
      <p:transition spd="slow" p14:dur="2000" advTm="110"/>
    </mc:Choice>
    <mc:Fallback xmlns="">
      <p:transition spd="slow" advTm="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F0E43E1D-6373-4F44-8BF9-D556E3A5436F}"/>
              </a:ext>
            </a:extLst>
          </p:cNvPr>
          <p:cNvSpPr/>
          <p:nvPr/>
        </p:nvSpPr>
        <p:spPr>
          <a:xfrm>
            <a:off x="4248787" y="2828835"/>
            <a:ext cx="2564051" cy="1200329"/>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Mantle Cell</a:t>
            </a:r>
          </a:p>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Lymphoma</a:t>
            </a:r>
          </a:p>
        </p:txBody>
      </p:sp>
      <p:pic>
        <p:nvPicPr>
          <p:cNvPr id="4" name="Picture 3">
            <a:extLst>
              <a:ext uri="{FF2B5EF4-FFF2-40B4-BE49-F238E27FC236}">
                <a16:creationId xmlns:a16="http://schemas.microsoft.com/office/drawing/2014/main" xmlns="" id="{7E63CD16-A0B9-41CE-A760-0E7B57C2C79A}"/>
              </a:ext>
            </a:extLst>
          </p:cNvPr>
          <p:cNvPicPr>
            <a:picLocks noChangeAspect="1"/>
          </p:cNvPicPr>
          <p:nvPr/>
        </p:nvPicPr>
        <p:blipFill>
          <a:blip r:embed="rId5"/>
          <a:stretch>
            <a:fillRect/>
          </a:stretch>
        </p:blipFill>
        <p:spPr>
          <a:xfrm>
            <a:off x="2527" y="3655406"/>
            <a:ext cx="2057400" cy="2486025"/>
          </a:xfrm>
          <a:prstGeom prst="rect">
            <a:avLst/>
          </a:prstGeom>
        </p:spPr>
      </p:pic>
      <p:pic>
        <p:nvPicPr>
          <p:cNvPr id="5" name="Picture 4">
            <a:extLst>
              <a:ext uri="{FF2B5EF4-FFF2-40B4-BE49-F238E27FC236}">
                <a16:creationId xmlns:a16="http://schemas.microsoft.com/office/drawing/2014/main" xmlns="" id="{6F1041D6-FEB4-451A-BB5D-86983CDA3EDA}"/>
              </a:ext>
            </a:extLst>
          </p:cNvPr>
          <p:cNvPicPr>
            <a:picLocks noChangeAspect="1"/>
          </p:cNvPicPr>
          <p:nvPr/>
        </p:nvPicPr>
        <p:blipFill>
          <a:blip r:embed="rId6"/>
          <a:stretch>
            <a:fillRect/>
          </a:stretch>
        </p:blipFill>
        <p:spPr>
          <a:xfrm>
            <a:off x="1945237" y="54090"/>
            <a:ext cx="2019300" cy="1857375"/>
          </a:xfrm>
          <a:prstGeom prst="rect">
            <a:avLst/>
          </a:prstGeom>
        </p:spPr>
      </p:pic>
      <p:pic>
        <p:nvPicPr>
          <p:cNvPr id="6" name="Picture 5">
            <a:extLst>
              <a:ext uri="{FF2B5EF4-FFF2-40B4-BE49-F238E27FC236}">
                <a16:creationId xmlns:a16="http://schemas.microsoft.com/office/drawing/2014/main" xmlns="" id="{A315C1C0-A639-4369-8A2C-39DA6F948A8A}"/>
              </a:ext>
            </a:extLst>
          </p:cNvPr>
          <p:cNvPicPr>
            <a:picLocks noChangeAspect="1"/>
          </p:cNvPicPr>
          <p:nvPr/>
        </p:nvPicPr>
        <p:blipFill>
          <a:blip r:embed="rId7"/>
          <a:stretch>
            <a:fillRect/>
          </a:stretch>
        </p:blipFill>
        <p:spPr>
          <a:xfrm>
            <a:off x="2277" y="1885950"/>
            <a:ext cx="2114550" cy="1781175"/>
          </a:xfrm>
          <a:prstGeom prst="rect">
            <a:avLst/>
          </a:prstGeom>
        </p:spPr>
      </p:pic>
      <p:pic>
        <p:nvPicPr>
          <p:cNvPr id="7" name="Picture 6">
            <a:extLst>
              <a:ext uri="{FF2B5EF4-FFF2-40B4-BE49-F238E27FC236}">
                <a16:creationId xmlns:a16="http://schemas.microsoft.com/office/drawing/2014/main" xmlns="" id="{EE8582F5-1F42-40E1-B1C2-7AEE4848A4D5}"/>
              </a:ext>
            </a:extLst>
          </p:cNvPr>
          <p:cNvPicPr>
            <a:picLocks noChangeAspect="1"/>
          </p:cNvPicPr>
          <p:nvPr/>
        </p:nvPicPr>
        <p:blipFill>
          <a:blip r:embed="rId8"/>
          <a:stretch>
            <a:fillRect/>
          </a:stretch>
        </p:blipFill>
        <p:spPr>
          <a:xfrm>
            <a:off x="3942175" y="0"/>
            <a:ext cx="1981200" cy="2371725"/>
          </a:xfrm>
          <a:prstGeom prst="rect">
            <a:avLst/>
          </a:prstGeom>
        </p:spPr>
      </p:pic>
      <p:pic>
        <p:nvPicPr>
          <p:cNvPr id="8" name="Picture 7">
            <a:extLst>
              <a:ext uri="{FF2B5EF4-FFF2-40B4-BE49-F238E27FC236}">
                <a16:creationId xmlns:a16="http://schemas.microsoft.com/office/drawing/2014/main" xmlns="" id="{620B1B2B-F770-4162-AFED-2E2CC5E405CE}"/>
              </a:ext>
            </a:extLst>
          </p:cNvPr>
          <p:cNvPicPr>
            <a:picLocks noChangeAspect="1"/>
          </p:cNvPicPr>
          <p:nvPr/>
        </p:nvPicPr>
        <p:blipFill>
          <a:blip r:embed="rId9"/>
          <a:stretch>
            <a:fillRect/>
          </a:stretch>
        </p:blipFill>
        <p:spPr>
          <a:xfrm>
            <a:off x="2080722" y="1885950"/>
            <a:ext cx="1924050" cy="2247900"/>
          </a:xfrm>
          <a:prstGeom prst="rect">
            <a:avLst/>
          </a:prstGeom>
        </p:spPr>
      </p:pic>
      <p:pic>
        <p:nvPicPr>
          <p:cNvPr id="11" name="Picture 10">
            <a:extLst>
              <a:ext uri="{FF2B5EF4-FFF2-40B4-BE49-F238E27FC236}">
                <a16:creationId xmlns:a16="http://schemas.microsoft.com/office/drawing/2014/main" xmlns="" id="{F05DD408-1ADA-4CA6-9FC2-FEA269CD915B}"/>
              </a:ext>
            </a:extLst>
          </p:cNvPr>
          <p:cNvPicPr>
            <a:picLocks noChangeAspect="1"/>
          </p:cNvPicPr>
          <p:nvPr/>
        </p:nvPicPr>
        <p:blipFill>
          <a:blip r:embed="rId10"/>
          <a:stretch>
            <a:fillRect/>
          </a:stretch>
        </p:blipFill>
        <p:spPr>
          <a:xfrm>
            <a:off x="9422" y="0"/>
            <a:ext cx="1943100" cy="1885950"/>
          </a:xfrm>
          <a:prstGeom prst="rect">
            <a:avLst/>
          </a:prstGeom>
        </p:spPr>
      </p:pic>
      <p:sp>
        <p:nvSpPr>
          <p:cNvPr id="24" name="Rectangle 23">
            <a:extLst>
              <a:ext uri="{FF2B5EF4-FFF2-40B4-BE49-F238E27FC236}">
                <a16:creationId xmlns:a16="http://schemas.microsoft.com/office/drawing/2014/main" xmlns="" id="{22BC8636-84A3-4CAC-8FA9-D5F241C3E39A}"/>
              </a:ext>
            </a:extLst>
          </p:cNvPr>
          <p:cNvSpPr/>
          <p:nvPr/>
        </p:nvSpPr>
        <p:spPr>
          <a:xfrm>
            <a:off x="9863414" y="1033694"/>
            <a:ext cx="2328587" cy="461665"/>
          </a:xfrm>
          <a:prstGeom prst="rect">
            <a:avLst/>
          </a:prstGeom>
          <a:solidFill>
            <a:srgbClr val="FFFF00"/>
          </a:solidFill>
          <a:ln w="38100">
            <a:solidFill>
              <a:srgbClr val="00359E"/>
            </a:solidFill>
          </a:ln>
        </p:spPr>
        <p:txBody>
          <a:bodyPr wrap="none" lIns="91440" tIns="45720" rIns="91440" bIns="45720">
            <a:spAutoFit/>
          </a:bodyPr>
          <a:lstStyle/>
          <a:p>
            <a:pPr algn="ctr"/>
            <a:r>
              <a:rPr lang="en-US" sz="2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Path Review: </a:t>
            </a:r>
            <a:r>
              <a:rPr lang="en-US" sz="2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Yes</a:t>
            </a:r>
          </a:p>
        </p:txBody>
      </p:sp>
      <p:sp>
        <p:nvSpPr>
          <p:cNvPr id="27" name="Rectangle 26">
            <a:extLst>
              <a:ext uri="{FF2B5EF4-FFF2-40B4-BE49-F238E27FC236}">
                <a16:creationId xmlns:a16="http://schemas.microsoft.com/office/drawing/2014/main" xmlns="" id="{CD8B646A-D47E-4403-884D-7E8EEB7EE449}"/>
              </a:ext>
            </a:extLst>
          </p:cNvPr>
          <p:cNvSpPr/>
          <p:nvPr/>
        </p:nvSpPr>
        <p:spPr>
          <a:xfrm>
            <a:off x="2433515" y="4290985"/>
            <a:ext cx="6888480" cy="2424510"/>
          </a:xfrm>
          <a:prstGeom prst="rect">
            <a:avLst/>
          </a:prstGeom>
          <a:solidFill>
            <a:srgbClr val="00B0F0"/>
          </a:solidFill>
        </p:spPr>
        <p:txBody>
          <a:bodyPr wrap="square">
            <a:spAutoFit/>
          </a:bodyPr>
          <a:lstStyle/>
          <a:p>
            <a:endParaRPr lang="en-US" b="1" dirty="0"/>
          </a:p>
          <a:p>
            <a:endParaRPr lang="en-US" b="1" dirty="0"/>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Small to </a:t>
            </a:r>
            <a:r>
              <a:rPr lang="en-US" dirty="0" smtClean="0">
                <a:latin typeface="Calibri" panose="020F0502020204030204" pitchFamily="34" charset="0"/>
                <a:ea typeface="Calibri" panose="020F0502020204030204" pitchFamily="34" charset="0"/>
                <a:cs typeface="Times New Roman" panose="02020603050405020304" pitchFamily="18" charset="0"/>
              </a:rPr>
              <a:t>medium-sized mature </a:t>
            </a:r>
            <a:r>
              <a:rPr lang="en-US" dirty="0">
                <a:latin typeface="Calibri" panose="020F0502020204030204" pitchFamily="34" charset="0"/>
                <a:ea typeface="Calibri" panose="020F0502020204030204" pitchFamily="34" charset="0"/>
                <a:cs typeface="Times New Roman" panose="02020603050405020304" pitchFamily="18" charset="0"/>
              </a:rPr>
              <a:t>lymphs, </a:t>
            </a:r>
            <a:r>
              <a:rPr lang="en-US" dirty="0" smtClean="0">
                <a:latin typeface="Calibri" panose="020F0502020204030204" pitchFamily="34" charset="0"/>
                <a:ea typeface="Calibri" panose="020F0502020204030204" pitchFamily="34" charset="0"/>
                <a:cs typeface="Times New Roman" panose="02020603050405020304" pitchFamily="18" charset="0"/>
              </a:rPr>
              <a:t>irregular </a:t>
            </a:r>
            <a:r>
              <a:rPr lang="en-US" dirty="0">
                <a:latin typeface="Calibri" panose="020F0502020204030204" pitchFamily="34" charset="0"/>
                <a:ea typeface="Calibri" panose="020F0502020204030204" pitchFamily="34" charset="0"/>
                <a:cs typeface="Times New Roman" panose="02020603050405020304" pitchFamily="18" charset="0"/>
              </a:rPr>
              <a:t>nuclear contours, inconspicuous nucleoli, and scant cytoplasm. May resemble CLL or Follicular Lymphoma. </a:t>
            </a:r>
          </a:p>
          <a:p>
            <a:pPr marL="342900" indent="-34290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Large </a:t>
            </a:r>
            <a:r>
              <a:rPr lang="en-US" u="sng" dirty="0">
                <a:latin typeface="Calibri" panose="020F0502020204030204" pitchFamily="34" charset="0"/>
                <a:ea typeface="Calibri" panose="020F0502020204030204" pitchFamily="34" charset="0"/>
                <a:cs typeface="Times New Roman" panose="02020603050405020304" pitchFamily="18" charset="0"/>
              </a:rPr>
              <a:t>monocytoid</a:t>
            </a:r>
            <a:r>
              <a:rPr lang="en-US" dirty="0">
                <a:latin typeface="Calibri" panose="020F0502020204030204" pitchFamily="34" charset="0"/>
                <a:ea typeface="Calibri" panose="020F0502020204030204" pitchFamily="34" charset="0"/>
                <a:cs typeface="Times New Roman" panose="02020603050405020304" pitchFamily="18" charset="0"/>
              </a:rPr>
              <a:t> pleomorphic lymphs, </a:t>
            </a:r>
            <a:r>
              <a:rPr lang="en-US" dirty="0" smtClean="0">
                <a:latin typeface="Calibri" panose="020F0502020204030204" pitchFamily="34" charset="0"/>
                <a:ea typeface="Calibri" panose="020F0502020204030204" pitchFamily="34" charset="0"/>
                <a:cs typeface="Times New Roman" panose="02020603050405020304" pitchFamily="18" charset="0"/>
              </a:rPr>
              <a:t>high N:C ratio</a:t>
            </a:r>
            <a:r>
              <a:rPr lang="en-US" dirty="0" smtClean="0">
                <a:latin typeface="Calibri" panose="020F0502020204030204" pitchFamily="34" charset="0"/>
                <a:ea typeface="Calibri" panose="020F0502020204030204" pitchFamily="34" charset="0"/>
                <a:cs typeface="Times New Roman" panose="02020603050405020304" pitchFamily="18" charset="0"/>
              </a:rPr>
              <a:t>, and </a:t>
            </a:r>
            <a:r>
              <a:rPr lang="en-US" dirty="0">
                <a:latin typeface="Calibri" panose="020F0502020204030204" pitchFamily="34" charset="0"/>
                <a:ea typeface="Calibri" panose="020F0502020204030204" pitchFamily="34" charset="0"/>
                <a:cs typeface="Times New Roman" panose="02020603050405020304" pitchFamily="18" charset="0"/>
              </a:rPr>
              <a:t>abundant pale cytoplasm. </a:t>
            </a:r>
            <a:r>
              <a:rPr lang="en-US" dirty="0" smtClean="0">
                <a:latin typeface="Calibri" panose="020F0502020204030204" pitchFamily="34" charset="0"/>
                <a:ea typeface="Calibri" panose="020F0502020204030204" pitchFamily="34" charset="0"/>
                <a:cs typeface="Times New Roman" panose="02020603050405020304" pitchFamily="18" charset="0"/>
              </a:rPr>
              <a:t>May appear blast-like with fine nuclear chromatin and prominent nucleoli.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28" name="Rectangle 27">
            <a:extLst>
              <a:ext uri="{FF2B5EF4-FFF2-40B4-BE49-F238E27FC236}">
                <a16:creationId xmlns:a16="http://schemas.microsoft.com/office/drawing/2014/main" xmlns="" id="{52583F90-85E7-40DA-BAB6-56CC65486FCB}"/>
              </a:ext>
            </a:extLst>
          </p:cNvPr>
          <p:cNvSpPr/>
          <p:nvPr/>
        </p:nvSpPr>
        <p:spPr>
          <a:xfrm>
            <a:off x="2736276" y="4395671"/>
            <a:ext cx="2196499" cy="375552"/>
          </a:xfrm>
          <a:prstGeom prst="rect">
            <a:avLst/>
          </a:prstGeom>
          <a:solidFill>
            <a:schemeClr val="bg1"/>
          </a:solidFill>
        </p:spPr>
        <p:txBody>
          <a:bodyPr wrap="none">
            <a:spAutoFit/>
          </a:bodyPr>
          <a:lstStyle/>
          <a:p>
            <a:pPr>
              <a:lnSpc>
                <a:spcPct val="107000"/>
              </a:lnSpc>
            </a:pPr>
            <a:r>
              <a:rPr lang="en-US"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latin typeface="Calibri" panose="020F0502020204030204" pitchFamily="34" charset="0"/>
                <a:ea typeface="Calibri" panose="020F0502020204030204" pitchFamily="34" charset="0"/>
                <a:cs typeface="Times New Roman" panose="02020603050405020304" pitchFamily="18" charset="0"/>
              </a:rPr>
              <a:t>Variable Morphology</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xmlns="" id="{AD7AA76E-49EC-458A-9281-DF216F68E628}"/>
              </a:ext>
            </a:extLst>
          </p:cNvPr>
          <p:cNvPicPr>
            <a:picLocks noChangeAspect="1"/>
          </p:cNvPicPr>
          <p:nvPr/>
        </p:nvPicPr>
        <p:blipFill>
          <a:blip r:embed="rId11"/>
          <a:stretch>
            <a:fillRect/>
          </a:stretch>
        </p:blipFill>
        <p:spPr>
          <a:xfrm>
            <a:off x="9367615" y="1634781"/>
            <a:ext cx="2695575" cy="2781300"/>
          </a:xfrm>
          <a:prstGeom prst="rect">
            <a:avLst/>
          </a:prstGeom>
        </p:spPr>
      </p:pic>
      <p:pic>
        <p:nvPicPr>
          <p:cNvPr id="9" name="Picture 8">
            <a:extLst>
              <a:ext uri="{FF2B5EF4-FFF2-40B4-BE49-F238E27FC236}">
                <a16:creationId xmlns:a16="http://schemas.microsoft.com/office/drawing/2014/main" xmlns="" id="{77BA14C4-8542-4EF3-BC7C-EF5DCD2479C2}"/>
              </a:ext>
            </a:extLst>
          </p:cNvPr>
          <p:cNvPicPr>
            <a:picLocks noChangeAspect="1"/>
          </p:cNvPicPr>
          <p:nvPr/>
        </p:nvPicPr>
        <p:blipFill>
          <a:blip r:embed="rId12"/>
          <a:stretch>
            <a:fillRect/>
          </a:stretch>
        </p:blipFill>
        <p:spPr>
          <a:xfrm>
            <a:off x="7196630" y="2155598"/>
            <a:ext cx="1981200" cy="1981200"/>
          </a:xfrm>
          <a:prstGeom prst="rect">
            <a:avLst/>
          </a:prstGeom>
        </p:spPr>
      </p:pic>
      <p:pic>
        <p:nvPicPr>
          <p:cNvPr id="17" name="Picture 16">
            <a:extLst>
              <a:ext uri="{FF2B5EF4-FFF2-40B4-BE49-F238E27FC236}">
                <a16:creationId xmlns:a16="http://schemas.microsoft.com/office/drawing/2014/main" xmlns="" id="{864633C1-01F5-4276-8786-55E57CB6F4EB}"/>
              </a:ext>
            </a:extLst>
          </p:cNvPr>
          <p:cNvPicPr>
            <a:picLocks noChangeAspect="1"/>
          </p:cNvPicPr>
          <p:nvPr/>
        </p:nvPicPr>
        <p:blipFill>
          <a:blip r:embed="rId13"/>
          <a:stretch>
            <a:fillRect/>
          </a:stretch>
        </p:blipFill>
        <p:spPr>
          <a:xfrm>
            <a:off x="5928958" y="22152"/>
            <a:ext cx="2305050" cy="2105025"/>
          </a:xfrm>
          <a:prstGeom prst="rect">
            <a:avLst/>
          </a:prstGeom>
        </p:spPr>
      </p:pic>
      <p:pic>
        <p:nvPicPr>
          <p:cNvPr id="18" name="Picture 17">
            <a:extLst>
              <a:ext uri="{FF2B5EF4-FFF2-40B4-BE49-F238E27FC236}">
                <a16:creationId xmlns:a16="http://schemas.microsoft.com/office/drawing/2014/main" xmlns="" id="{59F406B6-976A-4467-88F6-3F9776C27D65}"/>
              </a:ext>
            </a:extLst>
          </p:cNvPr>
          <p:cNvPicPr>
            <a:picLocks noChangeAspect="1"/>
          </p:cNvPicPr>
          <p:nvPr/>
        </p:nvPicPr>
        <p:blipFill>
          <a:blip r:embed="rId14"/>
          <a:stretch>
            <a:fillRect/>
          </a:stretch>
        </p:blipFill>
        <p:spPr>
          <a:xfrm>
            <a:off x="9695583" y="4555503"/>
            <a:ext cx="1924050" cy="1895475"/>
          </a:xfrm>
          <a:prstGeom prst="rect">
            <a:avLst/>
          </a:prstGeom>
        </p:spPr>
      </p:pic>
      <p:sp>
        <p:nvSpPr>
          <p:cNvPr id="21" name="Rectangle 20">
            <a:extLst>
              <a:ext uri="{FF2B5EF4-FFF2-40B4-BE49-F238E27FC236}">
                <a16:creationId xmlns:a16="http://schemas.microsoft.com/office/drawing/2014/main" xmlns="" id="{1E4E2410-CED6-45A9-AFBB-162D82B63F2A}"/>
              </a:ext>
            </a:extLst>
          </p:cNvPr>
          <p:cNvSpPr/>
          <p:nvPr/>
        </p:nvSpPr>
        <p:spPr>
          <a:xfrm>
            <a:off x="8234009" y="1367"/>
            <a:ext cx="3957992" cy="1015663"/>
          </a:xfrm>
          <a:prstGeom prst="rect">
            <a:avLst/>
          </a:prstGeom>
          <a:solidFill>
            <a:srgbClr val="FFFF00"/>
          </a:solidFill>
          <a:ln w="38100">
            <a:solidFill>
              <a:srgbClr val="00359E"/>
            </a:solidFill>
          </a:ln>
        </p:spPr>
        <p:txBody>
          <a:bodyPr wrap="square" lIns="91440" tIns="45720" rIns="91440" bIns="45720">
            <a:spAutoFit/>
          </a:bodyPr>
          <a:lstStyle/>
          <a:p>
            <a:r>
              <a:rPr lang="en-US" sz="2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Classification: </a:t>
            </a:r>
            <a:r>
              <a:rPr lang="en-US" sz="2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Other Cells</a:t>
            </a:r>
          </a:p>
          <a:p>
            <a:r>
              <a:rPr lang="en-US" dirty="0" smtClean="0"/>
              <a:t>Component/Parameter comment: </a:t>
            </a:r>
            <a:r>
              <a:rPr lang="en-US" dirty="0"/>
              <a:t>“</a:t>
            </a:r>
            <a:r>
              <a:rPr lang="en-US" b="1" dirty="0"/>
              <a:t>.IMPRPATH” </a:t>
            </a:r>
            <a:r>
              <a:rPr lang="en-US" dirty="0"/>
              <a:t>1</a:t>
            </a:r>
            <a:r>
              <a:rPr lang="en-US" baseline="30000" dirty="0"/>
              <a:t>st</a:t>
            </a:r>
            <a:r>
              <a:rPr lang="en-US" dirty="0"/>
              <a:t> Pres</a:t>
            </a:r>
            <a:endParaRPr lang="en-US"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endParaRPr>
          </a:p>
        </p:txBody>
      </p:sp>
      <p:pic>
        <p:nvPicPr>
          <p:cNvPr id="12" name="Recorded Sound">
            <a:hlinkClick r:id="" action="ppaction://media"/>
            <a:extLst>
              <a:ext uri="{FF2B5EF4-FFF2-40B4-BE49-F238E27FC236}">
                <a16:creationId xmlns:a16="http://schemas.microsoft.com/office/drawing/2014/main" xmlns="" id="{DF76E226-A630-4E4E-9432-69D35A6A400F}"/>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776178" y="6357543"/>
            <a:ext cx="406400" cy="406400"/>
          </a:xfrm>
          <a:prstGeom prst="rect">
            <a:avLst/>
          </a:prstGeom>
        </p:spPr>
      </p:pic>
    </p:spTree>
    <p:extLst>
      <p:ext uri="{BB962C8B-B14F-4D97-AF65-F5344CB8AC3E}">
        <p14:creationId xmlns:p14="http://schemas.microsoft.com/office/powerpoint/2010/main" val="1556592949"/>
      </p:ext>
    </p:extLst>
  </p:cSld>
  <p:clrMapOvr>
    <a:masterClrMapping/>
  </p:clrMapOvr>
  <mc:AlternateContent xmlns:mc="http://schemas.openxmlformats.org/markup-compatibility/2006" xmlns:p14="http://schemas.microsoft.com/office/powerpoint/2010/main">
    <mc:Choice Requires="p14">
      <p:transition spd="slow" p14:dur="2000" advTm="460"/>
    </mc:Choice>
    <mc:Fallback xmlns="">
      <p:transition spd="slow" advTm="4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8047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12"/>
                </p:tgtEl>
              </p:cMediaNode>
            </p:audio>
          </p:childTnLst>
        </p:cTn>
      </p:par>
    </p:tnLst>
    <p:bldLst>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9CCDD11-D21D-4429-9F4B-0C3509C59688}"/>
              </a:ext>
            </a:extLst>
          </p:cNvPr>
          <p:cNvSpPr/>
          <p:nvPr/>
        </p:nvSpPr>
        <p:spPr>
          <a:xfrm>
            <a:off x="0" y="386075"/>
            <a:ext cx="9762836" cy="1815882"/>
          </a:xfrm>
          <a:prstGeom prst="rect">
            <a:avLst/>
          </a:prstGeom>
          <a:solidFill>
            <a:srgbClr val="9989C1"/>
          </a:solidFill>
          <a:ln w="38100">
            <a:solidFill>
              <a:srgbClr val="FF3399"/>
            </a:solidFill>
          </a:ln>
        </p:spPr>
        <p:txBody>
          <a:bodyPr wrap="square">
            <a:spAutoFit/>
          </a:bodyPr>
          <a:lstStyle/>
          <a:p>
            <a:r>
              <a:rPr lang="en-US" sz="1600" dirty="0">
                <a:highlight>
                  <a:srgbClr val="00FFFF"/>
                </a:highlight>
              </a:rPr>
              <a:t>3/26/20 – </a:t>
            </a:r>
          </a:p>
          <a:p>
            <a:r>
              <a:rPr lang="en-US" sz="1600" dirty="0">
                <a:highlight>
                  <a:srgbClr val="00FFFF"/>
                </a:highlight>
              </a:rPr>
              <a:t>Lymph node biopsy:  </a:t>
            </a:r>
            <a:r>
              <a:rPr lang="en-US" sz="1600" dirty="0">
                <a:highlight>
                  <a:srgbClr val="00FF00"/>
                </a:highlight>
              </a:rPr>
              <a:t>Mantle Cell Lymphoma</a:t>
            </a:r>
          </a:p>
          <a:p>
            <a:r>
              <a:rPr lang="en-US" sz="1600" b="1" dirty="0"/>
              <a:t>FLOW CYTOMETRY: </a:t>
            </a:r>
            <a:r>
              <a:rPr lang="en-US" sz="1600" dirty="0"/>
              <a:t>Abnormal CD5-positive B cell population.</a:t>
            </a:r>
          </a:p>
          <a:p>
            <a:r>
              <a:rPr lang="en-US" sz="1600" b="1" dirty="0"/>
              <a:t>MICROSCOPIC DESCRIPTION:</a:t>
            </a:r>
          </a:p>
          <a:p>
            <a:r>
              <a:rPr lang="en-US" sz="1600" dirty="0">
                <a:highlight>
                  <a:srgbClr val="FFFF00"/>
                </a:highlight>
              </a:rPr>
              <a:t>Uniform population of intermediate sized cells with chromatin pattern and scant cytoplasm</a:t>
            </a:r>
            <a:r>
              <a:rPr lang="en-US" sz="1600" dirty="0"/>
              <a:t>.</a:t>
            </a:r>
          </a:p>
          <a:p>
            <a:r>
              <a:rPr lang="en-US" sz="1600" dirty="0"/>
              <a:t>The overall morphologic and immunohistochemical findings are consistent with a mantle cell lymphoma.</a:t>
            </a:r>
          </a:p>
          <a:p>
            <a:endParaRPr lang="en-US" sz="1600" dirty="0"/>
          </a:p>
        </p:txBody>
      </p:sp>
      <p:sp>
        <p:nvSpPr>
          <p:cNvPr id="8" name="Rectangle 7">
            <a:extLst>
              <a:ext uri="{FF2B5EF4-FFF2-40B4-BE49-F238E27FC236}">
                <a16:creationId xmlns:a16="http://schemas.microsoft.com/office/drawing/2014/main" xmlns="" id="{E4961AE0-B685-4589-9743-92092B42396A}"/>
              </a:ext>
            </a:extLst>
          </p:cNvPr>
          <p:cNvSpPr/>
          <p:nvPr/>
        </p:nvSpPr>
        <p:spPr>
          <a:xfrm>
            <a:off x="7309019" y="2589442"/>
            <a:ext cx="3114507" cy="630942"/>
          </a:xfrm>
          <a:prstGeom prst="rect">
            <a:avLst/>
          </a:prstGeom>
          <a:noFill/>
        </p:spPr>
        <p:txBody>
          <a:bodyPr wrap="none" lIns="91440" tIns="45720" rIns="91440" bIns="45720">
            <a:spAutoFit/>
          </a:bodyPr>
          <a:lstStyle/>
          <a:p>
            <a:pPr algn="ctr"/>
            <a:r>
              <a:rPr lang="en-US" sz="35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Standardization</a:t>
            </a:r>
          </a:p>
        </p:txBody>
      </p:sp>
      <p:sp>
        <p:nvSpPr>
          <p:cNvPr id="9" name="Rectangle 8">
            <a:extLst>
              <a:ext uri="{FF2B5EF4-FFF2-40B4-BE49-F238E27FC236}">
                <a16:creationId xmlns:a16="http://schemas.microsoft.com/office/drawing/2014/main" xmlns="" id="{5A30BB03-FB9C-47A6-85F0-9BAB125F2BF9}"/>
              </a:ext>
            </a:extLst>
          </p:cNvPr>
          <p:cNvSpPr/>
          <p:nvPr/>
        </p:nvSpPr>
        <p:spPr>
          <a:xfrm>
            <a:off x="6633029" y="15630"/>
            <a:ext cx="1049518" cy="369332"/>
          </a:xfrm>
          <a:prstGeom prst="rect">
            <a:avLst/>
          </a:prstGeom>
          <a:ln w="38100">
            <a:solidFill>
              <a:srgbClr val="FF3399"/>
            </a:solidFill>
          </a:ln>
        </p:spPr>
        <p:txBody>
          <a:bodyPr wrap="none">
            <a:spAutoFit/>
          </a:bodyPr>
          <a:lstStyle/>
          <a:p>
            <a:r>
              <a:rPr lang="en-US" dirty="0"/>
              <a:t>M, 70 yrs</a:t>
            </a:r>
          </a:p>
        </p:txBody>
      </p:sp>
      <p:sp>
        <p:nvSpPr>
          <p:cNvPr id="12" name="Rectangle 11">
            <a:extLst>
              <a:ext uri="{FF2B5EF4-FFF2-40B4-BE49-F238E27FC236}">
                <a16:creationId xmlns:a16="http://schemas.microsoft.com/office/drawing/2014/main" xmlns="" id="{CEE9149C-B13E-46F5-88E4-D483459CC07F}"/>
              </a:ext>
            </a:extLst>
          </p:cNvPr>
          <p:cNvSpPr/>
          <p:nvPr/>
        </p:nvSpPr>
        <p:spPr>
          <a:xfrm>
            <a:off x="-1" y="16885"/>
            <a:ext cx="6633030" cy="369332"/>
          </a:xfrm>
          <a:prstGeom prst="rect">
            <a:avLst/>
          </a:prstGeom>
          <a:ln w="38100">
            <a:solidFill>
              <a:srgbClr val="FF3399"/>
            </a:solidFill>
          </a:ln>
        </p:spPr>
        <p:txBody>
          <a:bodyPr wrap="square">
            <a:spAutoFit/>
          </a:bodyPr>
          <a:lstStyle/>
          <a:p>
            <a:r>
              <a:rPr lang="en-US" dirty="0"/>
              <a:t>Clinical History: Mantle Cell Lymphoma, Dx in 2014. Was in remission.</a:t>
            </a:r>
          </a:p>
        </p:txBody>
      </p:sp>
      <p:sp>
        <p:nvSpPr>
          <p:cNvPr id="4" name="Rectangle 3">
            <a:extLst>
              <a:ext uri="{FF2B5EF4-FFF2-40B4-BE49-F238E27FC236}">
                <a16:creationId xmlns:a16="http://schemas.microsoft.com/office/drawing/2014/main" xmlns="" id="{A2D1D6C5-13D4-4E0E-8D8F-4903F2956F7F}"/>
              </a:ext>
            </a:extLst>
          </p:cNvPr>
          <p:cNvSpPr/>
          <p:nvPr/>
        </p:nvSpPr>
        <p:spPr>
          <a:xfrm>
            <a:off x="7598095" y="0"/>
            <a:ext cx="4593905" cy="646331"/>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Mantle Cell Lymphoma</a:t>
            </a:r>
          </a:p>
        </p:txBody>
      </p:sp>
      <p:sp>
        <p:nvSpPr>
          <p:cNvPr id="6" name="Rectangle 5">
            <a:extLst>
              <a:ext uri="{FF2B5EF4-FFF2-40B4-BE49-F238E27FC236}">
                <a16:creationId xmlns:a16="http://schemas.microsoft.com/office/drawing/2014/main" xmlns="" id="{1FCB4915-B14F-4BA2-BCE7-70E62C647136}"/>
              </a:ext>
            </a:extLst>
          </p:cNvPr>
          <p:cNvSpPr/>
          <p:nvPr/>
        </p:nvSpPr>
        <p:spPr>
          <a:xfrm>
            <a:off x="0" y="2070578"/>
            <a:ext cx="6743203" cy="4770537"/>
          </a:xfrm>
          <a:prstGeom prst="rect">
            <a:avLst/>
          </a:prstGeom>
          <a:solidFill>
            <a:srgbClr val="9989C1"/>
          </a:solidFill>
          <a:ln w="38100">
            <a:solidFill>
              <a:srgbClr val="FF3399"/>
            </a:solidFill>
          </a:ln>
        </p:spPr>
        <p:txBody>
          <a:bodyPr wrap="square">
            <a:spAutoFit/>
          </a:bodyPr>
          <a:lstStyle/>
          <a:p>
            <a:r>
              <a:rPr lang="en-US" sz="1600" dirty="0">
                <a:highlight>
                  <a:srgbClr val="00FFFF"/>
                </a:highlight>
              </a:rPr>
              <a:t>4/21/20 – </a:t>
            </a:r>
          </a:p>
          <a:p>
            <a:r>
              <a:rPr lang="en-US" sz="1600" dirty="0">
                <a:highlight>
                  <a:srgbClr val="00FFFF"/>
                </a:highlight>
              </a:rPr>
              <a:t>1</a:t>
            </a:r>
            <a:r>
              <a:rPr lang="en-US" sz="1600" baseline="30000" dirty="0">
                <a:highlight>
                  <a:srgbClr val="00FFFF"/>
                </a:highlight>
              </a:rPr>
              <a:t>st</a:t>
            </a:r>
            <a:r>
              <a:rPr lang="en-US" sz="1600" dirty="0">
                <a:highlight>
                  <a:srgbClr val="00FFFF"/>
                </a:highlight>
              </a:rPr>
              <a:t> Presentation in Peripheral Blood </a:t>
            </a:r>
            <a:endParaRPr lang="en-US" sz="1600" dirty="0"/>
          </a:p>
          <a:p>
            <a:r>
              <a:rPr lang="en-US" sz="1600" dirty="0"/>
              <a:t>WBC: 6.7</a:t>
            </a:r>
          </a:p>
          <a:p>
            <a:r>
              <a:rPr lang="en-US" sz="1600" dirty="0"/>
              <a:t>HCT: 35%</a:t>
            </a:r>
          </a:p>
          <a:p>
            <a:r>
              <a:rPr lang="en-US" sz="1600" dirty="0"/>
              <a:t>PLT: 142</a:t>
            </a:r>
          </a:p>
          <a:p>
            <a:endParaRPr lang="en-US" sz="1600" dirty="0"/>
          </a:p>
          <a:p>
            <a:r>
              <a:rPr lang="en-US" sz="1600" u="sng" dirty="0"/>
              <a:t>Manual Diff:</a:t>
            </a:r>
          </a:p>
          <a:p>
            <a:r>
              <a:rPr lang="en-US" sz="1600" dirty="0"/>
              <a:t>Seg Neuts%: 65</a:t>
            </a:r>
          </a:p>
          <a:p>
            <a:r>
              <a:rPr lang="en-US" sz="1600" dirty="0">
                <a:highlight>
                  <a:srgbClr val="FFFF00"/>
                </a:highlight>
              </a:rPr>
              <a:t>Lymphs%: 6</a:t>
            </a:r>
          </a:p>
          <a:p>
            <a:r>
              <a:rPr lang="en-US" sz="1600" dirty="0">
                <a:highlight>
                  <a:srgbClr val="FFFF00"/>
                </a:highlight>
              </a:rPr>
              <a:t>Atypical Lymphs%: 10 </a:t>
            </a:r>
          </a:p>
          <a:p>
            <a:r>
              <a:rPr lang="en-US" sz="1600" dirty="0"/>
              <a:t>Mono%: 11</a:t>
            </a:r>
          </a:p>
          <a:p>
            <a:r>
              <a:rPr lang="en-US" sz="1600" dirty="0"/>
              <a:t>Eos%: 4</a:t>
            </a:r>
          </a:p>
          <a:p>
            <a:r>
              <a:rPr lang="en-US" sz="1600" dirty="0"/>
              <a:t>Basos%: 3</a:t>
            </a:r>
          </a:p>
          <a:p>
            <a:r>
              <a:rPr lang="en-US" sz="1600" dirty="0"/>
              <a:t>Promyelocytes%: </a:t>
            </a:r>
          </a:p>
          <a:p>
            <a:r>
              <a:rPr lang="en-US" sz="1600" dirty="0"/>
              <a:t/>
            </a:r>
            <a:br>
              <a:rPr lang="en-US" sz="1600" dirty="0"/>
            </a:br>
            <a:r>
              <a:rPr lang="en-US" sz="1600" dirty="0"/>
              <a:t>Lymph# (0.4)+ Atypical Lymph# (0.7) = 1.1</a:t>
            </a:r>
          </a:p>
          <a:p>
            <a:endParaRPr lang="en-US" sz="1600" dirty="0">
              <a:highlight>
                <a:srgbClr val="FFFF00"/>
              </a:highlight>
            </a:endParaRPr>
          </a:p>
          <a:p>
            <a:r>
              <a:rPr lang="en-US" sz="1600" b="1" dirty="0">
                <a:highlight>
                  <a:srgbClr val="00FF00"/>
                </a:highlight>
              </a:rPr>
              <a:t>Path Review: </a:t>
            </a:r>
          </a:p>
          <a:p>
            <a:r>
              <a:rPr lang="en-US" sz="1600" dirty="0">
                <a:highlight>
                  <a:srgbClr val="00FF00"/>
                </a:highlight>
              </a:rPr>
              <a:t>Consistent with known history of Mantle Cell Lymphoma undergoing therapy. </a:t>
            </a:r>
          </a:p>
        </p:txBody>
      </p:sp>
      <p:sp>
        <p:nvSpPr>
          <p:cNvPr id="13" name="Arrow: Left 12">
            <a:extLst>
              <a:ext uri="{FF2B5EF4-FFF2-40B4-BE49-F238E27FC236}">
                <a16:creationId xmlns:a16="http://schemas.microsoft.com/office/drawing/2014/main" xmlns="" id="{A638E545-B62B-4D47-A6B7-F46B605EAE56}"/>
              </a:ext>
            </a:extLst>
          </p:cNvPr>
          <p:cNvSpPr/>
          <p:nvPr/>
        </p:nvSpPr>
        <p:spPr>
          <a:xfrm>
            <a:off x="3037287" y="1764758"/>
            <a:ext cx="1563274" cy="630942"/>
          </a:xfrm>
          <a:prstGeom prst="leftArrow">
            <a:avLst/>
          </a:prstGeom>
          <a:solidFill>
            <a:srgbClr val="5FE1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55E8B187-8853-4952-AC11-5C1290575CF2}"/>
              </a:ext>
            </a:extLst>
          </p:cNvPr>
          <p:cNvSpPr/>
          <p:nvPr/>
        </p:nvSpPr>
        <p:spPr>
          <a:xfrm>
            <a:off x="3157707" y="1916689"/>
            <a:ext cx="1505671" cy="307777"/>
          </a:xfrm>
          <a:prstGeom prst="rect">
            <a:avLst/>
          </a:prstGeom>
          <a:noFill/>
        </p:spPr>
        <p:txBody>
          <a:bodyPr wrap="square">
            <a:spAutoFit/>
          </a:bodyPr>
          <a:lstStyle/>
          <a:p>
            <a:r>
              <a:rPr lang="en-US" sz="1400" dirty="0"/>
              <a:t>Began Treatment</a:t>
            </a:r>
          </a:p>
        </p:txBody>
      </p:sp>
      <p:sp>
        <p:nvSpPr>
          <p:cNvPr id="2" name="Rectangle 1">
            <a:extLst>
              <a:ext uri="{FF2B5EF4-FFF2-40B4-BE49-F238E27FC236}">
                <a16:creationId xmlns:a16="http://schemas.microsoft.com/office/drawing/2014/main" xmlns="" id="{FD7ACBE9-C52D-46B0-9381-9C44BFD964BA}"/>
              </a:ext>
            </a:extLst>
          </p:cNvPr>
          <p:cNvSpPr/>
          <p:nvPr/>
        </p:nvSpPr>
        <p:spPr>
          <a:xfrm>
            <a:off x="4782457" y="3188432"/>
            <a:ext cx="7409543" cy="2862322"/>
          </a:xfrm>
          <a:prstGeom prst="rect">
            <a:avLst/>
          </a:prstGeom>
          <a:solidFill>
            <a:srgbClr val="00B0F0"/>
          </a:solidFill>
          <a:ln w="38100">
            <a:solidFill>
              <a:schemeClr val="tx1"/>
            </a:solidFill>
          </a:ln>
        </p:spPr>
        <p:txBody>
          <a:bodyPr wrap="square">
            <a:spAutoFit/>
          </a:bodyPr>
          <a:lstStyle/>
          <a:p>
            <a:r>
              <a:rPr lang="en-US" b="1" u="sng" dirty="0"/>
              <a:t>1</a:t>
            </a:r>
            <a:r>
              <a:rPr lang="en-US" b="1" u="sng" baseline="30000" dirty="0"/>
              <a:t>st</a:t>
            </a:r>
            <a:r>
              <a:rPr lang="en-US" b="1" u="sng" dirty="0"/>
              <a:t> Presentation </a:t>
            </a:r>
            <a:r>
              <a:rPr lang="en-US" b="1" dirty="0"/>
              <a:t>– </a:t>
            </a:r>
          </a:p>
          <a:p>
            <a:r>
              <a:rPr lang="en-US" b="1" dirty="0">
                <a:highlight>
                  <a:srgbClr val="FFFF00"/>
                </a:highlight>
              </a:rPr>
              <a:t>CLASSIFICATION</a:t>
            </a:r>
            <a:r>
              <a:rPr lang="en-US" dirty="0">
                <a:highlight>
                  <a:srgbClr val="FFFF00"/>
                </a:highlight>
              </a:rPr>
              <a:t>: Other Cells	</a:t>
            </a:r>
            <a:r>
              <a:rPr lang="en-US" dirty="0"/>
              <a:t>	</a:t>
            </a:r>
            <a:endParaRPr lang="en-US" dirty="0" smtClean="0"/>
          </a:p>
          <a:p>
            <a:r>
              <a:rPr lang="en-US" b="1" dirty="0" smtClean="0">
                <a:highlight>
                  <a:srgbClr val="FFFF00"/>
                </a:highlight>
              </a:rPr>
              <a:t>Component/Parameter comment</a:t>
            </a:r>
            <a:r>
              <a:rPr lang="en-US" dirty="0" smtClean="0">
                <a:highlight>
                  <a:srgbClr val="FFFF00"/>
                </a:highlight>
              </a:rPr>
              <a:t>: </a:t>
            </a:r>
            <a:r>
              <a:rPr lang="en-US" i="1" dirty="0" smtClean="0">
                <a:highlight>
                  <a:srgbClr val="FFFF00"/>
                </a:highlight>
              </a:rPr>
              <a:t>“Immature or abnormal cell present. Pathologist Review to follow” </a:t>
            </a:r>
            <a:r>
              <a:rPr lang="en-US" dirty="0" smtClean="0">
                <a:highlight>
                  <a:srgbClr val="FFFF00"/>
                </a:highlight>
              </a:rPr>
              <a:t>(.IMPRPATH)</a:t>
            </a:r>
          </a:p>
          <a:p>
            <a:r>
              <a:rPr lang="en-US" dirty="0" smtClean="0"/>
              <a:t>Path </a:t>
            </a:r>
            <a:r>
              <a:rPr lang="en-US" dirty="0"/>
              <a:t>Review cover sheet: large monocytoid looking cells. </a:t>
            </a:r>
          </a:p>
          <a:p>
            <a:endParaRPr lang="en-US" dirty="0"/>
          </a:p>
          <a:p>
            <a:pPr lvl="0">
              <a:defRPr/>
            </a:pPr>
            <a:r>
              <a:rPr lang="en-US" b="1" u="sng" dirty="0"/>
              <a:t>After initial Path Review</a:t>
            </a:r>
            <a:r>
              <a:rPr lang="en-US" b="1" dirty="0"/>
              <a:t> – </a:t>
            </a:r>
          </a:p>
          <a:p>
            <a:pPr lvl="0">
              <a:defRPr/>
            </a:pPr>
            <a:r>
              <a:rPr lang="en-US" b="1" dirty="0">
                <a:highlight>
                  <a:srgbClr val="00FF00"/>
                </a:highlight>
              </a:rPr>
              <a:t>CLASSIFICAITON: </a:t>
            </a:r>
            <a:r>
              <a:rPr lang="en-US" dirty="0">
                <a:highlight>
                  <a:srgbClr val="00FF00"/>
                </a:highlight>
              </a:rPr>
              <a:t>Lymphocytes	</a:t>
            </a:r>
            <a:endParaRPr lang="en-US" u="sng" dirty="0">
              <a:highlight>
                <a:srgbClr val="00FF00"/>
              </a:highlight>
            </a:endParaRPr>
          </a:p>
          <a:p>
            <a:pPr lvl="0">
              <a:defRPr/>
            </a:pPr>
            <a:r>
              <a:rPr lang="en-US" b="1" dirty="0" smtClean="0">
                <a:highlight>
                  <a:srgbClr val="00FF00"/>
                </a:highlight>
              </a:rPr>
              <a:t>Component/Parameter comment: </a:t>
            </a:r>
            <a:r>
              <a:rPr lang="en-US" i="1" dirty="0">
                <a:highlight>
                  <a:srgbClr val="00FF00"/>
                </a:highlight>
              </a:rPr>
              <a:t>”Abnormal lymphocytes present. Consistent with known history of Mantle Cell Lymphoma undergoing therapy</a:t>
            </a:r>
            <a:r>
              <a:rPr lang="en-US" i="1" dirty="0" smtClean="0">
                <a:highlight>
                  <a:srgbClr val="00FF00"/>
                </a:highlight>
              </a:rPr>
              <a:t>.”</a:t>
            </a:r>
            <a:endParaRPr lang="en-US" i="1" dirty="0">
              <a:highlight>
                <a:srgbClr val="00FF00"/>
              </a:highlight>
            </a:endParaRPr>
          </a:p>
        </p:txBody>
      </p:sp>
      <p:pic>
        <p:nvPicPr>
          <p:cNvPr id="10" name="Recorded Sound">
            <a:hlinkClick r:id="" action="ppaction://media"/>
            <a:extLst>
              <a:ext uri="{FF2B5EF4-FFF2-40B4-BE49-F238E27FC236}">
                <a16:creationId xmlns:a16="http://schemas.microsoft.com/office/drawing/2014/main" xmlns="" id="{7BCEB03D-B4DA-42AF-8B7E-6E251FE6F7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85600" y="6280031"/>
            <a:ext cx="406400" cy="406400"/>
          </a:xfrm>
          <a:prstGeom prst="rect">
            <a:avLst/>
          </a:prstGeom>
        </p:spPr>
      </p:pic>
    </p:spTree>
    <p:extLst>
      <p:ext uri="{BB962C8B-B14F-4D97-AF65-F5344CB8AC3E}">
        <p14:creationId xmlns:p14="http://schemas.microsoft.com/office/powerpoint/2010/main" val="2028932308"/>
      </p:ext>
    </p:extLst>
  </p:cSld>
  <p:clrMapOvr>
    <a:masterClrMapping/>
  </p:clrMapOvr>
  <mc:AlternateContent xmlns:mc="http://schemas.openxmlformats.org/markup-compatibility/2006" xmlns:p14="http://schemas.microsoft.com/office/powerpoint/2010/main">
    <mc:Choice Requires="p14">
      <p:transition spd="slow" p14:dur="2000" advTm="540"/>
    </mc:Choice>
    <mc:Fallback xmlns="">
      <p:transition spd="slow" advTm="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69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5">
            <a:extLst>
              <a:ext uri="{28A0092B-C50C-407E-A947-70E740481C1C}">
                <a14:useLocalDpi xmlns:a14="http://schemas.microsoft.com/office/drawing/2010/main" val="0"/>
              </a:ext>
            </a:extLst>
          </a:blip>
          <a:srcRect/>
          <a:stretch>
            <a:fillRect/>
          </a:stretch>
        </p:blipFill>
        <p:spPr bwMode="auto">
          <a:xfrm>
            <a:off x="13722" y="15784"/>
            <a:ext cx="1752600" cy="2114550"/>
          </a:xfrm>
          <a:prstGeom prst="rect">
            <a:avLst/>
          </a:prstGeom>
          <a:noFill/>
          <a:ln>
            <a:noFill/>
          </a:ln>
        </p:spPr>
      </p:pic>
      <p:pic>
        <p:nvPicPr>
          <p:cNvPr id="5" name="Picture 4"/>
          <p:cNvPicPr/>
          <p:nvPr/>
        </p:nvPicPr>
        <p:blipFill>
          <a:blip r:embed="rId6">
            <a:extLst>
              <a:ext uri="{28A0092B-C50C-407E-A947-70E740481C1C}">
                <a14:useLocalDpi xmlns:a14="http://schemas.microsoft.com/office/drawing/2010/main" val="0"/>
              </a:ext>
            </a:extLst>
          </a:blip>
          <a:srcRect/>
          <a:stretch>
            <a:fillRect/>
          </a:stretch>
        </p:blipFill>
        <p:spPr bwMode="auto">
          <a:xfrm>
            <a:off x="1704409" y="22482"/>
            <a:ext cx="1876425" cy="2057400"/>
          </a:xfrm>
          <a:prstGeom prst="rect">
            <a:avLst/>
          </a:prstGeom>
          <a:noFill/>
          <a:ln>
            <a:noFill/>
          </a:ln>
        </p:spPr>
      </p:pic>
      <p:pic>
        <p:nvPicPr>
          <p:cNvPr id="6" name="Picture 5"/>
          <p:cNvPicPr/>
          <p:nvPr/>
        </p:nvPicPr>
        <p:blipFill>
          <a:blip r:embed="rId7">
            <a:extLst>
              <a:ext uri="{28A0092B-C50C-407E-A947-70E740481C1C}">
                <a14:useLocalDpi xmlns:a14="http://schemas.microsoft.com/office/drawing/2010/main" val="0"/>
              </a:ext>
            </a:extLst>
          </a:blip>
          <a:srcRect/>
          <a:stretch>
            <a:fillRect/>
          </a:stretch>
        </p:blipFill>
        <p:spPr bwMode="auto">
          <a:xfrm>
            <a:off x="3480236" y="0"/>
            <a:ext cx="1752600" cy="2057400"/>
          </a:xfrm>
          <a:prstGeom prst="rect">
            <a:avLst/>
          </a:prstGeom>
          <a:noFill/>
          <a:ln>
            <a:noFill/>
          </a:ln>
        </p:spPr>
      </p:pic>
      <p:pic>
        <p:nvPicPr>
          <p:cNvPr id="8" name="Picture 7"/>
          <p:cNvPicPr>
            <a:picLocks noChangeAspect="1"/>
          </p:cNvPicPr>
          <p:nvPr/>
        </p:nvPicPr>
        <p:blipFill>
          <a:blip r:embed="rId8"/>
          <a:stretch>
            <a:fillRect/>
          </a:stretch>
        </p:blipFill>
        <p:spPr>
          <a:xfrm>
            <a:off x="6928579" y="5330739"/>
            <a:ext cx="1562100" cy="1466850"/>
          </a:xfrm>
          <a:prstGeom prst="rect">
            <a:avLst/>
          </a:prstGeom>
        </p:spPr>
      </p:pic>
      <p:pic>
        <p:nvPicPr>
          <p:cNvPr id="9" name="Picture 8"/>
          <p:cNvPicPr>
            <a:picLocks noChangeAspect="1"/>
          </p:cNvPicPr>
          <p:nvPr/>
        </p:nvPicPr>
        <p:blipFill>
          <a:blip r:embed="rId9"/>
          <a:stretch>
            <a:fillRect/>
          </a:stretch>
        </p:blipFill>
        <p:spPr>
          <a:xfrm>
            <a:off x="8597183" y="5332347"/>
            <a:ext cx="1628775" cy="1400175"/>
          </a:xfrm>
          <a:prstGeom prst="rect">
            <a:avLst/>
          </a:prstGeom>
        </p:spPr>
      </p:pic>
      <p:pic>
        <p:nvPicPr>
          <p:cNvPr id="10" name="Picture 9"/>
          <p:cNvPicPr>
            <a:picLocks noChangeAspect="1"/>
          </p:cNvPicPr>
          <p:nvPr/>
        </p:nvPicPr>
        <p:blipFill>
          <a:blip r:embed="rId10"/>
          <a:stretch>
            <a:fillRect/>
          </a:stretch>
        </p:blipFill>
        <p:spPr>
          <a:xfrm>
            <a:off x="10325201" y="5276850"/>
            <a:ext cx="1704975" cy="1581150"/>
          </a:xfrm>
          <a:prstGeom prst="rect">
            <a:avLst/>
          </a:prstGeom>
        </p:spPr>
      </p:pic>
      <p:pic>
        <p:nvPicPr>
          <p:cNvPr id="25" name="Picture 24"/>
          <p:cNvPicPr/>
          <p:nvPr/>
        </p:nvPicPr>
        <p:blipFill>
          <a:blip r:embed="rId11">
            <a:extLst>
              <a:ext uri="{28A0092B-C50C-407E-A947-70E740481C1C}">
                <a14:useLocalDpi xmlns:a14="http://schemas.microsoft.com/office/drawing/2010/main" val="0"/>
              </a:ext>
            </a:extLst>
          </a:blip>
          <a:srcRect/>
          <a:stretch>
            <a:fillRect/>
          </a:stretch>
        </p:blipFill>
        <p:spPr bwMode="auto">
          <a:xfrm>
            <a:off x="5180354" y="-4428"/>
            <a:ext cx="1905000" cy="1876425"/>
          </a:xfrm>
          <a:prstGeom prst="rect">
            <a:avLst/>
          </a:prstGeom>
          <a:noFill/>
          <a:ln>
            <a:noFill/>
          </a:ln>
        </p:spPr>
      </p:pic>
      <p:pic>
        <p:nvPicPr>
          <p:cNvPr id="27" name="Picture 26">
            <a:extLst>
              <a:ext uri="{FF2B5EF4-FFF2-40B4-BE49-F238E27FC236}">
                <a16:creationId xmlns:a16="http://schemas.microsoft.com/office/drawing/2014/main" xmlns="" id="{056EABBC-38E6-48EE-9E93-D2E2218BAB52}"/>
              </a:ext>
            </a:extLst>
          </p:cNvPr>
          <p:cNvPicPr>
            <a:picLocks noChangeAspect="1"/>
          </p:cNvPicPr>
          <p:nvPr/>
        </p:nvPicPr>
        <p:blipFill>
          <a:blip r:embed="rId12"/>
          <a:stretch>
            <a:fillRect/>
          </a:stretch>
        </p:blipFill>
        <p:spPr>
          <a:xfrm>
            <a:off x="0" y="4727666"/>
            <a:ext cx="2038350" cy="2162175"/>
          </a:xfrm>
          <a:prstGeom prst="rect">
            <a:avLst/>
          </a:prstGeom>
        </p:spPr>
      </p:pic>
      <p:pic>
        <p:nvPicPr>
          <p:cNvPr id="28" name="Picture 27">
            <a:extLst>
              <a:ext uri="{FF2B5EF4-FFF2-40B4-BE49-F238E27FC236}">
                <a16:creationId xmlns:a16="http://schemas.microsoft.com/office/drawing/2014/main" xmlns="" id="{DF8BD4FD-A103-4124-BAD1-FD0CCEC64B7A}"/>
              </a:ext>
            </a:extLst>
          </p:cNvPr>
          <p:cNvPicPr>
            <a:picLocks noChangeAspect="1"/>
          </p:cNvPicPr>
          <p:nvPr/>
        </p:nvPicPr>
        <p:blipFill>
          <a:blip r:embed="rId13"/>
          <a:stretch>
            <a:fillRect/>
          </a:stretch>
        </p:blipFill>
        <p:spPr>
          <a:xfrm>
            <a:off x="47808" y="2990245"/>
            <a:ext cx="2000250" cy="1943100"/>
          </a:xfrm>
          <a:prstGeom prst="rect">
            <a:avLst/>
          </a:prstGeom>
        </p:spPr>
      </p:pic>
      <p:pic>
        <p:nvPicPr>
          <p:cNvPr id="29" name="Picture 28">
            <a:extLst>
              <a:ext uri="{FF2B5EF4-FFF2-40B4-BE49-F238E27FC236}">
                <a16:creationId xmlns:a16="http://schemas.microsoft.com/office/drawing/2014/main" xmlns="" id="{FE584EA4-BED5-41D2-ABF0-1028707BA89E}"/>
              </a:ext>
            </a:extLst>
          </p:cNvPr>
          <p:cNvPicPr>
            <a:picLocks noChangeAspect="1"/>
          </p:cNvPicPr>
          <p:nvPr/>
        </p:nvPicPr>
        <p:blipFill>
          <a:blip r:embed="rId14"/>
          <a:stretch>
            <a:fillRect/>
          </a:stretch>
        </p:blipFill>
        <p:spPr>
          <a:xfrm>
            <a:off x="3673902" y="4989283"/>
            <a:ext cx="1657350" cy="1714500"/>
          </a:xfrm>
          <a:prstGeom prst="rect">
            <a:avLst/>
          </a:prstGeom>
        </p:spPr>
      </p:pic>
      <p:pic>
        <p:nvPicPr>
          <p:cNvPr id="30" name="Picture 29">
            <a:extLst>
              <a:ext uri="{FF2B5EF4-FFF2-40B4-BE49-F238E27FC236}">
                <a16:creationId xmlns:a16="http://schemas.microsoft.com/office/drawing/2014/main" xmlns="" id="{40C8A94D-3C8B-4DB7-8C83-E9BF1773A76B}"/>
              </a:ext>
            </a:extLst>
          </p:cNvPr>
          <p:cNvPicPr>
            <a:picLocks noChangeAspect="1"/>
          </p:cNvPicPr>
          <p:nvPr/>
        </p:nvPicPr>
        <p:blipFill>
          <a:blip r:embed="rId15"/>
          <a:stretch>
            <a:fillRect/>
          </a:stretch>
        </p:blipFill>
        <p:spPr>
          <a:xfrm>
            <a:off x="1866799" y="3626804"/>
            <a:ext cx="1885950" cy="1895475"/>
          </a:xfrm>
          <a:prstGeom prst="rect">
            <a:avLst/>
          </a:prstGeom>
        </p:spPr>
      </p:pic>
      <p:pic>
        <p:nvPicPr>
          <p:cNvPr id="32" name="Picture 31">
            <a:extLst>
              <a:ext uri="{FF2B5EF4-FFF2-40B4-BE49-F238E27FC236}">
                <a16:creationId xmlns:a16="http://schemas.microsoft.com/office/drawing/2014/main" xmlns="" id="{F899A658-6A60-440E-B3E4-0C3481232274}"/>
              </a:ext>
            </a:extLst>
          </p:cNvPr>
          <p:cNvPicPr>
            <a:picLocks noChangeAspect="1"/>
          </p:cNvPicPr>
          <p:nvPr/>
        </p:nvPicPr>
        <p:blipFill>
          <a:blip r:embed="rId16"/>
          <a:stretch>
            <a:fillRect/>
          </a:stretch>
        </p:blipFill>
        <p:spPr>
          <a:xfrm>
            <a:off x="2013065" y="5454060"/>
            <a:ext cx="1781175" cy="1466850"/>
          </a:xfrm>
          <a:prstGeom prst="rect">
            <a:avLst/>
          </a:prstGeom>
        </p:spPr>
      </p:pic>
      <p:sp>
        <p:nvSpPr>
          <p:cNvPr id="26" name="Rectangle 25">
            <a:extLst>
              <a:ext uri="{FF2B5EF4-FFF2-40B4-BE49-F238E27FC236}">
                <a16:creationId xmlns:a16="http://schemas.microsoft.com/office/drawing/2014/main" xmlns="" id="{1DFB983B-3D29-4597-AA02-2E63B1A3CEF0}"/>
              </a:ext>
            </a:extLst>
          </p:cNvPr>
          <p:cNvSpPr/>
          <p:nvPr/>
        </p:nvSpPr>
        <p:spPr>
          <a:xfrm>
            <a:off x="6666572" y="2411160"/>
            <a:ext cx="5432592" cy="2585323"/>
          </a:xfrm>
          <a:prstGeom prst="rect">
            <a:avLst/>
          </a:prstGeom>
          <a:solidFill>
            <a:srgbClr val="00B0F0"/>
          </a:solidFill>
        </p:spPr>
        <p:txBody>
          <a:bodyPr wrap="square">
            <a:spAutoFit/>
          </a:bodyPr>
          <a:lstStyle/>
          <a:p>
            <a:endParaRPr lang="en-US" b="1" dirty="0"/>
          </a:p>
          <a:p>
            <a:endParaRPr lang="en-US" b="1" dirty="0"/>
          </a:p>
          <a:p>
            <a:r>
              <a:rPr lang="en-US" b="1" dirty="0">
                <a:solidFill>
                  <a:schemeClr val="bg1"/>
                </a:solidFill>
              </a:rPr>
              <a:t>Size: </a:t>
            </a:r>
            <a:r>
              <a:rPr lang="en-US" dirty="0"/>
              <a:t>Large, 8 – 30 μm </a:t>
            </a:r>
          </a:p>
          <a:p>
            <a:r>
              <a:rPr lang="en-US" b="1" dirty="0">
                <a:solidFill>
                  <a:schemeClr val="bg1"/>
                </a:solidFill>
              </a:rPr>
              <a:t>Nuclei: </a:t>
            </a:r>
            <a:r>
              <a:rPr lang="en-US" dirty="0"/>
              <a:t>Generally round to oval. May be angulated, folded, indented, or convoluted. Variable chromatin density.</a:t>
            </a:r>
          </a:p>
          <a:p>
            <a:r>
              <a:rPr lang="en-US" b="1" dirty="0">
                <a:solidFill>
                  <a:schemeClr val="bg1"/>
                </a:solidFill>
              </a:rPr>
              <a:t>Nucleoli: </a:t>
            </a:r>
            <a:r>
              <a:rPr lang="en-US" dirty="0"/>
              <a:t>1 or more may be present.</a:t>
            </a:r>
            <a:endParaRPr lang="en-US" b="1" dirty="0"/>
          </a:p>
          <a:p>
            <a:r>
              <a:rPr lang="en-US" b="1" dirty="0">
                <a:solidFill>
                  <a:schemeClr val="bg1"/>
                </a:solidFill>
              </a:rPr>
              <a:t>Cytoplasm: </a:t>
            </a:r>
            <a:r>
              <a:rPr lang="en-US" dirty="0"/>
              <a:t>Variable amounts of pale blue to dark blue, agranular. Vacuoles may be present.</a:t>
            </a:r>
          </a:p>
        </p:txBody>
      </p:sp>
      <p:sp>
        <p:nvSpPr>
          <p:cNvPr id="4" name="Rectangle 3"/>
          <p:cNvSpPr/>
          <p:nvPr/>
        </p:nvSpPr>
        <p:spPr>
          <a:xfrm>
            <a:off x="3993094" y="3271585"/>
            <a:ext cx="2374520" cy="1200329"/>
          </a:xfrm>
          <a:prstGeom prst="rect">
            <a:avLst/>
          </a:prstGeom>
          <a:solidFill>
            <a:srgbClr val="0070C0"/>
          </a:solidFill>
        </p:spPr>
        <p:txBody>
          <a:bodyPr wrap="square">
            <a:spAutoFit/>
          </a:bodyPr>
          <a:lstStyle/>
          <a:p>
            <a:r>
              <a:rPr lang="en-US" dirty="0"/>
              <a:t>These cells may exhibit some of the most abnormal morphologic appearances.</a:t>
            </a:r>
          </a:p>
        </p:txBody>
      </p:sp>
      <p:sp>
        <p:nvSpPr>
          <p:cNvPr id="12" name="Rectangle 11"/>
          <p:cNvSpPr/>
          <p:nvPr/>
        </p:nvSpPr>
        <p:spPr>
          <a:xfrm>
            <a:off x="6731003" y="2483900"/>
            <a:ext cx="1637756" cy="388696"/>
          </a:xfrm>
          <a:prstGeom prst="rect">
            <a:avLst/>
          </a:prstGeom>
          <a:solidFill>
            <a:schemeClr val="bg1"/>
          </a:solidFill>
        </p:spPr>
        <p:txBody>
          <a:bodyPr wrap="none">
            <a:spAutoFit/>
          </a:bodyPr>
          <a:lstStyle/>
          <a:p>
            <a:pPr>
              <a:lnSpc>
                <a:spcPct val="107000"/>
              </a:lnSpc>
            </a:pPr>
            <a:r>
              <a:rPr lang="en-US"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Characteristics:</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p:cNvSpPr/>
          <p:nvPr/>
        </p:nvSpPr>
        <p:spPr>
          <a:xfrm>
            <a:off x="0" y="2022235"/>
            <a:ext cx="6531429" cy="923330"/>
          </a:xfrm>
          <a:prstGeom prst="rect">
            <a:avLst/>
          </a:prstGeom>
          <a:solidFill>
            <a:srgbClr val="0070C0"/>
          </a:solidFill>
        </p:spPr>
        <p:txBody>
          <a:bodyPr wrap="square">
            <a:spAutoFit/>
          </a:bodyPr>
          <a:lstStyle/>
          <a:p>
            <a:r>
              <a:rPr lang="en-US" dirty="0"/>
              <a:t>These cells can be easily confused with blasts, and additional studies such as immunophenotyping are often necessary to make the correct diagnosis.</a:t>
            </a:r>
          </a:p>
        </p:txBody>
      </p:sp>
      <p:sp>
        <p:nvSpPr>
          <p:cNvPr id="22" name="Rectangle 21">
            <a:extLst>
              <a:ext uri="{FF2B5EF4-FFF2-40B4-BE49-F238E27FC236}">
                <a16:creationId xmlns:a16="http://schemas.microsoft.com/office/drawing/2014/main" xmlns="" id="{0A88369C-96FC-40E6-8ACA-83E47AD21887}"/>
              </a:ext>
            </a:extLst>
          </p:cNvPr>
          <p:cNvSpPr/>
          <p:nvPr/>
        </p:nvSpPr>
        <p:spPr>
          <a:xfrm>
            <a:off x="9863413" y="1002195"/>
            <a:ext cx="2328587" cy="461665"/>
          </a:xfrm>
          <a:prstGeom prst="rect">
            <a:avLst/>
          </a:prstGeom>
          <a:solidFill>
            <a:srgbClr val="FFFF00"/>
          </a:solidFill>
          <a:ln w="38100">
            <a:solidFill>
              <a:srgbClr val="00359E"/>
            </a:solidFill>
          </a:ln>
        </p:spPr>
        <p:txBody>
          <a:bodyPr wrap="none" lIns="91440" tIns="45720" rIns="91440" bIns="45720">
            <a:spAutoFit/>
          </a:bodyPr>
          <a:lstStyle/>
          <a:p>
            <a:pPr algn="ctr"/>
            <a:r>
              <a:rPr lang="en-US" sz="2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Path Review: </a:t>
            </a:r>
            <a:r>
              <a:rPr lang="en-US" sz="2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Yes</a:t>
            </a:r>
          </a:p>
        </p:txBody>
      </p:sp>
      <p:sp>
        <p:nvSpPr>
          <p:cNvPr id="23" name="Rectangle 22">
            <a:extLst>
              <a:ext uri="{FF2B5EF4-FFF2-40B4-BE49-F238E27FC236}">
                <a16:creationId xmlns:a16="http://schemas.microsoft.com/office/drawing/2014/main" xmlns="" id="{54C680FE-1B57-446E-88A2-B17A86631335}"/>
              </a:ext>
            </a:extLst>
          </p:cNvPr>
          <p:cNvSpPr/>
          <p:nvPr/>
        </p:nvSpPr>
        <p:spPr>
          <a:xfrm>
            <a:off x="7204616" y="1548831"/>
            <a:ext cx="4939398" cy="646331"/>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B-Cell Lymphoma</a:t>
            </a:r>
          </a:p>
        </p:txBody>
      </p:sp>
      <p:pic>
        <p:nvPicPr>
          <p:cNvPr id="2" name="Recorded Sound">
            <a:hlinkClick r:id="" action="ppaction://media"/>
            <a:extLst>
              <a:ext uri="{FF2B5EF4-FFF2-40B4-BE49-F238E27FC236}">
                <a16:creationId xmlns:a16="http://schemas.microsoft.com/office/drawing/2014/main" xmlns="" id="{E734C957-B8A7-4F7B-BE0C-98C671C4C825}"/>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5485210" y="6319195"/>
            <a:ext cx="406400" cy="406400"/>
          </a:xfrm>
          <a:prstGeom prst="rect">
            <a:avLst/>
          </a:prstGeom>
        </p:spPr>
      </p:pic>
      <p:sp>
        <p:nvSpPr>
          <p:cNvPr id="31" name="Rectangle 30">
            <a:extLst>
              <a:ext uri="{FF2B5EF4-FFF2-40B4-BE49-F238E27FC236}">
                <a16:creationId xmlns:a16="http://schemas.microsoft.com/office/drawing/2014/main" xmlns="" id="{BA60B7E9-DE8E-4FC6-B70A-649523B068D8}"/>
              </a:ext>
            </a:extLst>
          </p:cNvPr>
          <p:cNvSpPr/>
          <p:nvPr/>
        </p:nvSpPr>
        <p:spPr>
          <a:xfrm>
            <a:off x="7953829" y="1367"/>
            <a:ext cx="4238171" cy="1015663"/>
          </a:xfrm>
          <a:prstGeom prst="rect">
            <a:avLst/>
          </a:prstGeom>
          <a:solidFill>
            <a:srgbClr val="FFFF00"/>
          </a:solidFill>
          <a:ln w="38100">
            <a:solidFill>
              <a:srgbClr val="00359E"/>
            </a:solidFill>
          </a:ln>
        </p:spPr>
        <p:txBody>
          <a:bodyPr wrap="square" lIns="91440" tIns="45720" rIns="91440" bIns="45720">
            <a:spAutoFit/>
          </a:bodyPr>
          <a:lstStyle/>
          <a:p>
            <a:r>
              <a:rPr lang="en-US" sz="2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Classification: </a:t>
            </a:r>
            <a:r>
              <a:rPr lang="en-US" sz="2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Other Cells</a:t>
            </a:r>
          </a:p>
          <a:p>
            <a:r>
              <a:rPr lang="en-US" dirty="0" smtClean="0"/>
              <a:t>Component/Parameter comment: </a:t>
            </a:r>
            <a:r>
              <a:rPr lang="en-US" dirty="0"/>
              <a:t>“</a:t>
            </a:r>
            <a:r>
              <a:rPr lang="en-US" b="1" dirty="0"/>
              <a:t>.IMPRPATH” </a:t>
            </a:r>
            <a:r>
              <a:rPr lang="en-US" dirty="0"/>
              <a:t>1</a:t>
            </a:r>
            <a:r>
              <a:rPr lang="en-US" baseline="30000" dirty="0"/>
              <a:t>st</a:t>
            </a:r>
            <a:r>
              <a:rPr lang="en-US" dirty="0"/>
              <a:t> Pres.</a:t>
            </a:r>
            <a:endParaRPr lang="en-US"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015328362"/>
      </p:ext>
    </p:extLst>
  </p:cSld>
  <p:clrMapOvr>
    <a:masterClrMapping/>
  </p:clrMapOvr>
  <mc:AlternateContent xmlns:mc="http://schemas.openxmlformats.org/markup-compatibility/2006" xmlns:p14="http://schemas.microsoft.com/office/powerpoint/2010/main">
    <mc:Choice Requires="p14">
      <p:transition spd="slow" p14:dur="2000" advTm="390"/>
    </mc:Choice>
    <mc:Fallback xmlns="">
      <p:transition spd="slow" advTm="3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229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xmlns="" id="{C015D67A-A901-4A69-B4EF-F5A0B5E225C4}"/>
              </a:ext>
            </a:extLst>
          </p:cNvPr>
          <p:cNvGraphicFramePr>
            <a:graphicFrameLocks noGrp="1"/>
          </p:cNvGraphicFramePr>
          <p:nvPr>
            <p:extLst>
              <p:ext uri="{D42A27DB-BD31-4B8C-83A1-F6EECF244321}">
                <p14:modId xmlns:p14="http://schemas.microsoft.com/office/powerpoint/2010/main" val="1920821427"/>
              </p:ext>
            </p:extLst>
          </p:nvPr>
        </p:nvGraphicFramePr>
        <p:xfrm>
          <a:off x="0" y="0"/>
          <a:ext cx="12192000" cy="6319520"/>
        </p:xfrm>
        <a:graphic>
          <a:graphicData uri="http://schemas.openxmlformats.org/drawingml/2006/table">
            <a:tbl>
              <a:tblPr firstRow="1" bandRow="1">
                <a:tableStyleId>{5C22544A-7EE6-4342-B048-85BDC9FD1C3A}</a:tableStyleId>
              </a:tblPr>
              <a:tblGrid>
                <a:gridCol w="3748215">
                  <a:extLst>
                    <a:ext uri="{9D8B030D-6E8A-4147-A177-3AD203B41FA5}">
                      <a16:colId xmlns:a16="http://schemas.microsoft.com/office/drawing/2014/main" xmlns="" val="20000"/>
                    </a:ext>
                  </a:extLst>
                </a:gridCol>
                <a:gridCol w="5578764">
                  <a:extLst>
                    <a:ext uri="{9D8B030D-6E8A-4147-A177-3AD203B41FA5}">
                      <a16:colId xmlns:a16="http://schemas.microsoft.com/office/drawing/2014/main" xmlns="" val="20001"/>
                    </a:ext>
                  </a:extLst>
                </a:gridCol>
                <a:gridCol w="2865021">
                  <a:extLst>
                    <a:ext uri="{9D8B030D-6E8A-4147-A177-3AD203B41FA5}">
                      <a16:colId xmlns:a16="http://schemas.microsoft.com/office/drawing/2014/main" xmlns="" val="20002"/>
                    </a:ext>
                  </a:extLst>
                </a:gridCol>
              </a:tblGrid>
              <a:tr h="370840">
                <a:tc>
                  <a:txBody>
                    <a:bodyPr/>
                    <a:lstStyle/>
                    <a:p>
                      <a:r>
                        <a:rPr lang="en-US" dirty="0"/>
                        <a:t>Cell Type</a:t>
                      </a:r>
                    </a:p>
                  </a:txBody>
                  <a:tcPr/>
                </a:tc>
                <a:tc>
                  <a:txBody>
                    <a:bodyPr/>
                    <a:lstStyle/>
                    <a:p>
                      <a:r>
                        <a:rPr lang="en-US" dirty="0"/>
                        <a:t>Classification</a:t>
                      </a:r>
                    </a:p>
                  </a:txBody>
                  <a:tcPr/>
                </a:tc>
                <a:tc>
                  <a:txBody>
                    <a:bodyPr/>
                    <a:lstStyle/>
                    <a:p>
                      <a:r>
                        <a:rPr lang="en-US" dirty="0"/>
                        <a:t>Path</a:t>
                      </a:r>
                      <a:r>
                        <a:rPr lang="en-US" baseline="0" dirty="0"/>
                        <a:t> Review</a:t>
                      </a:r>
                      <a:endParaRPr lang="en-US" dirty="0"/>
                    </a:p>
                  </a:txBody>
                  <a:tcPr/>
                </a:tc>
                <a:extLst>
                  <a:ext uri="{0D108BD9-81ED-4DB2-BD59-A6C34878D82A}">
                    <a16:rowId xmlns:a16="http://schemas.microsoft.com/office/drawing/2014/main" xmlns="" val="10000"/>
                  </a:ext>
                </a:extLst>
              </a:tr>
              <a:tr h="370840">
                <a:tc>
                  <a:txBody>
                    <a:bodyPr/>
                    <a:lstStyle/>
                    <a:p>
                      <a:r>
                        <a:rPr lang="en-US" sz="1600" dirty="0"/>
                        <a:t>All cells</a:t>
                      </a:r>
                      <a:r>
                        <a:rPr lang="en-US" sz="1600" baseline="0" dirty="0"/>
                        <a:t> </a:t>
                      </a:r>
                      <a:r>
                        <a:rPr lang="en-US" sz="1600" u="sng" baseline="0" dirty="0"/>
                        <a:t>recognizable</a:t>
                      </a:r>
                      <a:r>
                        <a:rPr lang="en-US" sz="1600" baseline="0" dirty="0"/>
                        <a:t> as lymphocytes: </a:t>
                      </a:r>
                    </a:p>
                    <a:p>
                      <a:r>
                        <a:rPr lang="en-US" sz="1600" baseline="0" dirty="0"/>
                        <a:t>Normal, </a:t>
                      </a:r>
                      <a:r>
                        <a:rPr lang="en-US" sz="1600" baseline="0" dirty="0">
                          <a:highlight>
                            <a:srgbClr val="FFFF00"/>
                          </a:highlight>
                        </a:rPr>
                        <a:t>Reactive</a:t>
                      </a:r>
                      <a:r>
                        <a:rPr lang="en-US" sz="1600" baseline="0" dirty="0"/>
                        <a:t>, and </a:t>
                      </a:r>
                      <a:r>
                        <a:rPr lang="en-US" sz="1600" baseline="0" dirty="0">
                          <a:highlight>
                            <a:srgbClr val="FFFF00"/>
                          </a:highlight>
                        </a:rPr>
                        <a:t>Abnormal</a:t>
                      </a:r>
                      <a:r>
                        <a:rPr lang="en-US" sz="1600" baseline="0" dirty="0"/>
                        <a:t>.</a:t>
                      </a:r>
                    </a:p>
                  </a:txBody>
                  <a:tcPr/>
                </a:tc>
                <a:tc>
                  <a:txBody>
                    <a:bodyPr/>
                    <a:lstStyle/>
                    <a:p>
                      <a:r>
                        <a:rPr lang="en-US" sz="1600" b="1" dirty="0">
                          <a:solidFill>
                            <a:srgbClr val="FF0000"/>
                          </a:solidFill>
                        </a:rPr>
                        <a:t>LYMPHOCYTES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Add</a:t>
                      </a:r>
                      <a:r>
                        <a:rPr lang="en-US" sz="1600" b="1" dirty="0">
                          <a:solidFill>
                            <a:srgbClr val="FF0000"/>
                          </a:solidFill>
                        </a:rPr>
                        <a:t> </a:t>
                      </a:r>
                      <a:r>
                        <a:rPr lang="en-US" sz="1600" dirty="0">
                          <a:solidFill>
                            <a:srgbClr val="A51B9B"/>
                          </a:solidFill>
                        </a:rPr>
                        <a:t>Result/Component level comment </a:t>
                      </a:r>
                      <a:r>
                        <a:rPr lang="en-US" sz="1600" dirty="0">
                          <a:solidFill>
                            <a:schemeClr val="tx1"/>
                          </a:solidFill>
                        </a:rPr>
                        <a:t>if applicable</a:t>
                      </a:r>
                      <a:endParaRPr lang="en-US" sz="16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Reactive lymphs: </a:t>
                      </a:r>
                      <a:r>
                        <a:rPr lang="en-US" sz="1600" b="0" baseline="0" dirty="0">
                          <a:solidFill>
                            <a:schemeClr val="tx1"/>
                          </a:solidFill>
                        </a:rPr>
                        <a:t> </a:t>
                      </a:r>
                      <a:r>
                        <a:rPr lang="en-US" sz="1600" b="1" dirty="0">
                          <a:solidFill>
                            <a:srgbClr val="A51B9B"/>
                          </a:solidFill>
                        </a:rPr>
                        <a:t>.REACT </a:t>
                      </a:r>
                      <a:r>
                        <a:rPr lang="en-US" sz="1600" i="1" dirty="0">
                          <a:solidFill>
                            <a:srgbClr val="A51B9B"/>
                          </a:solidFill>
                        </a:rPr>
                        <a:t>“Reactive lymphocytes present.”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Abnormal lymphs (</a:t>
                      </a:r>
                      <a:r>
                        <a:rPr lang="en-US" sz="1600" b="0" dirty="0">
                          <a:solidFill>
                            <a:schemeClr val="tx1"/>
                          </a:solidFill>
                          <a:highlight>
                            <a:srgbClr val="00FFFF"/>
                          </a:highlight>
                        </a:rPr>
                        <a:t>1</a:t>
                      </a:r>
                      <a:r>
                        <a:rPr lang="en-US" sz="1600" b="0" baseline="30000" dirty="0">
                          <a:solidFill>
                            <a:schemeClr val="tx1"/>
                          </a:solidFill>
                          <a:highlight>
                            <a:srgbClr val="00FFFF"/>
                          </a:highlight>
                        </a:rPr>
                        <a:t>st</a:t>
                      </a:r>
                      <a:r>
                        <a:rPr lang="en-US" sz="1600" b="0" dirty="0">
                          <a:solidFill>
                            <a:schemeClr val="tx1"/>
                          </a:solidFill>
                          <a:highlight>
                            <a:srgbClr val="00FFFF"/>
                          </a:highlight>
                        </a:rPr>
                        <a:t> Pres</a:t>
                      </a:r>
                      <a:r>
                        <a:rPr lang="en-US" sz="1600" b="0" dirty="0">
                          <a:solidFill>
                            <a:schemeClr val="tx1"/>
                          </a:solidFill>
                        </a:rPr>
                        <a:t>):</a:t>
                      </a:r>
                      <a:r>
                        <a:rPr lang="en-US" sz="1600" b="0" baseline="0" dirty="0">
                          <a:solidFill>
                            <a:schemeClr val="tx1"/>
                          </a:solidFill>
                        </a:rPr>
                        <a:t> </a:t>
                      </a:r>
                      <a:r>
                        <a:rPr lang="en-US" sz="1600" b="1" dirty="0">
                          <a:solidFill>
                            <a:srgbClr val="A51B9B"/>
                          </a:solidFill>
                        </a:rPr>
                        <a:t>.ABNLYMPH</a:t>
                      </a:r>
                      <a:endParaRPr lang="en-US" sz="1600" b="1" dirty="0">
                        <a:solidFill>
                          <a:schemeClr val="tx1"/>
                        </a:solidFill>
                      </a:endParaRPr>
                    </a:p>
                  </a:txBody>
                  <a:tcPr/>
                </a:tc>
                <a:tc>
                  <a:txBody>
                    <a:bodyPr/>
                    <a:lstStyle/>
                    <a:p>
                      <a:r>
                        <a:rPr lang="en-US" sz="1600" dirty="0"/>
                        <a:t>Normal and Reactive: </a:t>
                      </a:r>
                      <a:r>
                        <a:rPr lang="en-US" sz="1600" b="1" dirty="0">
                          <a:solidFill>
                            <a:srgbClr val="3D7773"/>
                          </a:solidFill>
                        </a:rPr>
                        <a:t>NO</a:t>
                      </a:r>
                    </a:p>
                    <a:p>
                      <a:r>
                        <a:rPr lang="en-US" sz="1600" dirty="0"/>
                        <a:t>Abnormal: </a:t>
                      </a:r>
                      <a:r>
                        <a:rPr lang="en-US" sz="1600" b="1" dirty="0">
                          <a:solidFill>
                            <a:srgbClr val="3D7773"/>
                          </a:solidFill>
                        </a:rPr>
                        <a:t>YES</a:t>
                      </a:r>
                      <a:r>
                        <a:rPr lang="en-US" sz="1600" b="1" dirty="0"/>
                        <a:t> </a:t>
                      </a:r>
                      <a:r>
                        <a:rPr lang="en-US" sz="1600" dirty="0"/>
                        <a:t>– 1</a:t>
                      </a:r>
                      <a:r>
                        <a:rPr lang="en-US" sz="1600" baseline="30000" dirty="0"/>
                        <a:t>st</a:t>
                      </a:r>
                      <a:r>
                        <a:rPr lang="en-US" sz="1600" dirty="0"/>
                        <a:t> Pres/</a:t>
                      </a:r>
                      <a:r>
                        <a:rPr lang="en-US" sz="1600" dirty="0">
                          <a:highlight>
                            <a:srgbClr val="FFFF00"/>
                          </a:highlight>
                        </a:rPr>
                        <a:t>30 days – </a:t>
                      </a:r>
                      <a:r>
                        <a:rPr lang="en-US" sz="1600" kern="1200" baseline="0" dirty="0">
                          <a:solidFill>
                            <a:schemeClr val="dk1"/>
                          </a:solidFill>
                          <a:highlight>
                            <a:srgbClr val="FFFF00"/>
                          </a:highlight>
                          <a:latin typeface="+mn-lt"/>
                          <a:ea typeface="+mn-ea"/>
                          <a:cs typeface="+mn-cs"/>
                        </a:rPr>
                        <a:t>write description of morphology on cover sheet. </a:t>
                      </a:r>
                    </a:p>
                  </a:txBody>
                  <a:tcPr/>
                </a:tc>
                <a:extLst>
                  <a:ext uri="{0D108BD9-81ED-4DB2-BD59-A6C34878D82A}">
                    <a16:rowId xmlns:a16="http://schemas.microsoft.com/office/drawing/2014/main" xmlns="" val="10001"/>
                  </a:ext>
                </a:extLst>
              </a:tr>
              <a:tr h="370840">
                <a:tc>
                  <a:txBody>
                    <a:bodyPr/>
                    <a:lstStyle/>
                    <a:p>
                      <a:r>
                        <a:rPr lang="en-US" sz="1600" dirty="0"/>
                        <a:t>Lymphoblasts</a:t>
                      </a:r>
                    </a:p>
                  </a:txBody>
                  <a:tcPr/>
                </a:tc>
                <a:tc>
                  <a:txBody>
                    <a:bodyPr/>
                    <a:lstStyle/>
                    <a:p>
                      <a:r>
                        <a:rPr lang="en-US" sz="1600" b="1" dirty="0">
                          <a:solidFill>
                            <a:srgbClr val="FF0000"/>
                          </a:solidFill>
                        </a:rPr>
                        <a:t>BLASTS</a:t>
                      </a:r>
                    </a:p>
                  </a:txBody>
                  <a:tcPr/>
                </a:tc>
                <a:tc>
                  <a:txBody>
                    <a:bodyPr/>
                    <a:lstStyle/>
                    <a:p>
                      <a:r>
                        <a:rPr lang="en-US" sz="1600" b="1" dirty="0">
                          <a:solidFill>
                            <a:srgbClr val="3D7773"/>
                          </a:solidFill>
                        </a:rPr>
                        <a:t>YES</a:t>
                      </a:r>
                      <a:r>
                        <a:rPr lang="en-US" sz="1600" dirty="0"/>
                        <a:t> – 1</a:t>
                      </a:r>
                      <a:r>
                        <a:rPr lang="en-US" sz="1600" baseline="30000" dirty="0"/>
                        <a:t>st</a:t>
                      </a:r>
                      <a:r>
                        <a:rPr lang="en-US" sz="1600" dirty="0"/>
                        <a:t> Pres/</a:t>
                      </a:r>
                      <a:r>
                        <a:rPr lang="en-US" sz="1600" dirty="0">
                          <a:highlight>
                            <a:srgbClr val="FFFF00"/>
                          </a:highlight>
                        </a:rPr>
                        <a:t>7 days</a:t>
                      </a:r>
                    </a:p>
                  </a:txBody>
                  <a:tcPr/>
                </a:tc>
                <a:extLst>
                  <a:ext uri="{0D108BD9-81ED-4DB2-BD59-A6C34878D82A}">
                    <a16:rowId xmlns:a16="http://schemas.microsoft.com/office/drawing/2014/main" xmlns="" val="10002"/>
                  </a:ext>
                </a:extLst>
              </a:tr>
              <a:tr h="866503">
                <a:tc>
                  <a:txBody>
                    <a:bodyPr/>
                    <a:lstStyle/>
                    <a:p>
                      <a:pPr marL="0" indent="0">
                        <a:buFont typeface="Arial" panose="020B0604020202020204" pitchFamily="34" charset="0"/>
                        <a:buNone/>
                      </a:pPr>
                      <a:r>
                        <a:rPr lang="en-US" sz="1600" baseline="0" dirty="0"/>
                        <a:t>Cells that cannot be classified by tech –</a:t>
                      </a:r>
                    </a:p>
                    <a:p>
                      <a:pPr marL="0" indent="0">
                        <a:buFont typeface="Arial" panose="020B0604020202020204" pitchFamily="34" charset="0"/>
                        <a:buNone/>
                      </a:pPr>
                      <a:r>
                        <a:rPr lang="en-US" sz="1600" baseline="0" dirty="0"/>
                        <a:t>Immature/blast-like or Abnormal cells not clearly recognizable as lymphs –</a:t>
                      </a:r>
                    </a:p>
                    <a:p>
                      <a:pPr marL="0" indent="0">
                        <a:buFont typeface="Arial" panose="020B0604020202020204" pitchFamily="34" charset="0"/>
                        <a:buNone/>
                      </a:pPr>
                      <a:r>
                        <a:rPr lang="en-US" sz="1600" baseline="0" dirty="0">
                          <a:highlight>
                            <a:srgbClr val="00FFFF"/>
                          </a:highlight>
                        </a:rPr>
                        <a:t>No Clinical Hx/1</a:t>
                      </a:r>
                      <a:r>
                        <a:rPr lang="en-US" sz="1600" baseline="30000" dirty="0">
                          <a:highlight>
                            <a:srgbClr val="00FFFF"/>
                          </a:highlight>
                        </a:rPr>
                        <a:t>st</a:t>
                      </a:r>
                      <a:r>
                        <a:rPr lang="en-US" sz="1600" baseline="0" dirty="0">
                          <a:highlight>
                            <a:srgbClr val="00FFFF"/>
                          </a:highlight>
                        </a:rPr>
                        <a:t> Pres</a:t>
                      </a:r>
                    </a:p>
                  </a:txBody>
                  <a:tcPr/>
                </a:tc>
                <a:tc>
                  <a:txBody>
                    <a:bodyPr/>
                    <a:lstStyle/>
                    <a:p>
                      <a:r>
                        <a:rPr lang="en-US" sz="1600" b="1" dirty="0">
                          <a:solidFill>
                            <a:srgbClr val="FF0000"/>
                          </a:solidFill>
                        </a:rPr>
                        <a:t>OTHER</a:t>
                      </a:r>
                      <a:r>
                        <a:rPr lang="en-US" sz="1600" dirty="0">
                          <a:solidFill>
                            <a:srgbClr val="FF0000"/>
                          </a:solidFill>
                        </a:rPr>
                        <a:t> </a:t>
                      </a:r>
                      <a:r>
                        <a:rPr lang="en-US" sz="1600" b="1" dirty="0">
                          <a:solidFill>
                            <a:srgbClr val="FF0000"/>
                          </a:solidFill>
                        </a:rPr>
                        <a:t> CELLS </a:t>
                      </a:r>
                      <a:r>
                        <a:rPr lang="en-US" sz="1600" dirty="0">
                          <a:solidFill>
                            <a:schemeClr val="tx1"/>
                          </a:solidFill>
                        </a:rPr>
                        <a:t>with </a:t>
                      </a:r>
                      <a:r>
                        <a:rPr lang="en-US" sz="1600" dirty="0">
                          <a:solidFill>
                            <a:srgbClr val="A51B9B"/>
                          </a:solidFill>
                        </a:rPr>
                        <a:t>Result/Component Level </a:t>
                      </a:r>
                      <a:r>
                        <a:rPr lang="en-US" sz="1600" b="0" i="0" u="none" strike="noStrike" kern="1200" baseline="0" dirty="0">
                          <a:solidFill>
                            <a:srgbClr val="A51B9B"/>
                          </a:solidFill>
                          <a:latin typeface="+mn-lt"/>
                          <a:ea typeface="+mn-ea"/>
                          <a:cs typeface="+mn-cs"/>
                        </a:rPr>
                        <a:t>Comment: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rgbClr val="A51B9B"/>
                          </a:solidFill>
                          <a:latin typeface="+mn-lt"/>
                          <a:ea typeface="+mn-ea"/>
                          <a:cs typeface="+mn-cs"/>
                        </a:rPr>
                        <a:t>.</a:t>
                      </a:r>
                      <a:r>
                        <a:rPr lang="en-US" sz="1600" b="1" i="0" u="none" strike="noStrike" kern="1200" baseline="0" dirty="0">
                          <a:solidFill>
                            <a:srgbClr val="A51B9B"/>
                          </a:solidFill>
                          <a:latin typeface="+mn-lt"/>
                          <a:ea typeface="+mn-ea"/>
                          <a:cs typeface="+mn-cs"/>
                        </a:rPr>
                        <a:t>IMPRPATH</a:t>
                      </a:r>
                      <a:endParaRPr lang="en-US" sz="1600" b="0" i="1" u="none" strike="noStrike" kern="1200" baseline="0" dirty="0">
                        <a:solidFill>
                          <a:srgbClr val="A51B9B"/>
                        </a:solidFill>
                        <a:latin typeface="+mn-lt"/>
                        <a:ea typeface="+mn-ea"/>
                        <a:cs typeface="+mn-cs"/>
                      </a:endParaRPr>
                    </a:p>
                  </a:txBody>
                  <a:tcPr/>
                </a:tc>
                <a:tc>
                  <a:txBody>
                    <a:bodyPr/>
                    <a:lstStyle/>
                    <a:p>
                      <a:r>
                        <a:rPr lang="en-US" sz="1600" b="1" dirty="0">
                          <a:solidFill>
                            <a:srgbClr val="3D7773"/>
                          </a:solidFill>
                        </a:rPr>
                        <a:t>YES</a:t>
                      </a:r>
                      <a:endParaRPr lang="en-US" sz="1600" b="0" dirty="0"/>
                    </a:p>
                  </a:txBody>
                  <a:tcPr/>
                </a:tc>
                <a:extLst>
                  <a:ext uri="{0D108BD9-81ED-4DB2-BD59-A6C34878D82A}">
                    <a16:rowId xmlns:a16="http://schemas.microsoft.com/office/drawing/2014/main" xmlns="" val="10003"/>
                  </a:ext>
                </a:extLst>
              </a:tr>
              <a:tr h="0">
                <a:tc>
                  <a:txBody>
                    <a:bodyPr/>
                    <a:lstStyle/>
                    <a:p>
                      <a:r>
                        <a:rPr lang="en-US" sz="1600" dirty="0"/>
                        <a:t>Plasmacytoid/Plasma</a:t>
                      </a:r>
                      <a:r>
                        <a:rPr lang="en-US" sz="1600" baseline="0" dirty="0"/>
                        <a:t> cells – </a:t>
                      </a:r>
                    </a:p>
                    <a:p>
                      <a:r>
                        <a:rPr lang="en-US" sz="1600" baseline="0" dirty="0">
                          <a:highlight>
                            <a:srgbClr val="00FFFF"/>
                          </a:highlight>
                        </a:rPr>
                        <a:t>No Clinical Hx/1</a:t>
                      </a:r>
                      <a:r>
                        <a:rPr lang="en-US" sz="1600" baseline="30000" dirty="0">
                          <a:highlight>
                            <a:srgbClr val="00FFFF"/>
                          </a:highlight>
                        </a:rPr>
                        <a:t>st</a:t>
                      </a:r>
                      <a:r>
                        <a:rPr lang="en-US" sz="1600" baseline="0" dirty="0">
                          <a:highlight>
                            <a:srgbClr val="00FFFF"/>
                          </a:highlight>
                        </a:rPr>
                        <a:t> Pres</a:t>
                      </a:r>
                      <a:endParaRPr lang="en-US" sz="1600" dirty="0">
                        <a:highlight>
                          <a:srgbClr val="00FFFF"/>
                        </a:highlight>
                      </a:endParaRPr>
                    </a:p>
                  </a:txBody>
                  <a:tcPr/>
                </a:tc>
                <a:tc>
                  <a:txBody>
                    <a:bodyPr/>
                    <a:lstStyle/>
                    <a:p>
                      <a:r>
                        <a:rPr lang="en-US" sz="1600" b="1" dirty="0">
                          <a:solidFill>
                            <a:srgbClr val="FF0000"/>
                          </a:solidFill>
                        </a:rPr>
                        <a:t>OTHER</a:t>
                      </a:r>
                      <a:r>
                        <a:rPr lang="en-US" sz="1600" dirty="0">
                          <a:solidFill>
                            <a:srgbClr val="FF0000"/>
                          </a:solidFill>
                        </a:rPr>
                        <a:t> </a:t>
                      </a:r>
                      <a:r>
                        <a:rPr lang="en-US" sz="1600" b="1" dirty="0">
                          <a:solidFill>
                            <a:srgbClr val="FF0000"/>
                          </a:solidFill>
                        </a:rPr>
                        <a:t>CELLS </a:t>
                      </a:r>
                      <a:r>
                        <a:rPr lang="en-US" sz="1600" b="0" i="0" u="none" strike="noStrike" kern="1200" baseline="0" dirty="0">
                          <a:solidFill>
                            <a:schemeClr val="tx1"/>
                          </a:solidFill>
                          <a:latin typeface="+mn-lt"/>
                          <a:ea typeface="+mn-ea"/>
                          <a:cs typeface="+mn-cs"/>
                        </a:rPr>
                        <a:t>with</a:t>
                      </a:r>
                      <a:r>
                        <a:rPr lang="en-US" sz="1600" b="0" i="0" u="none" strike="noStrike" kern="1200" baseline="0" dirty="0">
                          <a:solidFill>
                            <a:srgbClr val="FF0000"/>
                          </a:solidFill>
                          <a:latin typeface="+mn-lt"/>
                          <a:ea typeface="+mn-ea"/>
                          <a:cs typeface="+mn-cs"/>
                        </a:rPr>
                        <a:t> </a:t>
                      </a:r>
                      <a:r>
                        <a:rPr lang="en-US" sz="1600" b="0" i="0" u="none" strike="noStrike" kern="1200" baseline="0" dirty="0">
                          <a:solidFill>
                            <a:srgbClr val="A51B9B"/>
                          </a:solidFill>
                          <a:latin typeface="+mn-lt"/>
                          <a:ea typeface="+mn-ea"/>
                          <a:cs typeface="+mn-cs"/>
                        </a:rPr>
                        <a:t>Result/Component Level Comment</a:t>
                      </a:r>
                      <a:r>
                        <a:rPr lang="en-US" sz="1600" b="0" i="0" u="none" strike="noStrike" kern="1200" baseline="0" dirty="0">
                          <a:solidFill>
                            <a:schemeClr val="dk1"/>
                          </a:solidFill>
                          <a:latin typeface="+mn-lt"/>
                          <a:ea typeface="+mn-ea"/>
                          <a:cs typeface="+mn-cs"/>
                        </a:rPr>
                        <a:t>: </a:t>
                      </a:r>
                    </a:p>
                    <a:p>
                      <a:pPr marL="285750" indent="-285750">
                        <a:buFont typeface="Arial" panose="020B0604020202020204" pitchFamily="34" charset="0"/>
                        <a:buChar char="•"/>
                      </a:pPr>
                      <a:r>
                        <a:rPr lang="en-US" sz="1600" b="0" i="0" u="none" strike="noStrike" kern="1200" baseline="0" dirty="0">
                          <a:solidFill>
                            <a:schemeClr val="dk1"/>
                          </a:solidFill>
                          <a:latin typeface="+mn-lt"/>
                          <a:ea typeface="+mn-ea"/>
                          <a:cs typeface="+mn-cs"/>
                        </a:rPr>
                        <a:t>Easily recognizable plasma cells – “</a:t>
                      </a:r>
                      <a:r>
                        <a:rPr lang="en-US" sz="1600" b="0" i="0" u="none" strike="noStrike" kern="1200" baseline="0" dirty="0">
                          <a:solidFill>
                            <a:srgbClr val="A51B9B"/>
                          </a:solidFill>
                          <a:latin typeface="+mn-lt"/>
                          <a:ea typeface="+mn-ea"/>
                          <a:cs typeface="+mn-cs"/>
                        </a:rPr>
                        <a:t>Plasma Cells”</a:t>
                      </a:r>
                    </a:p>
                    <a:p>
                      <a:pPr marL="285750" indent="-285750">
                        <a:buFont typeface="Arial" panose="020B0604020202020204" pitchFamily="34" charset="0"/>
                        <a:buChar char="•"/>
                      </a:pPr>
                      <a:r>
                        <a:rPr lang="en-US" sz="1600" b="0" i="0" u="none" strike="noStrike" kern="1200" baseline="0" dirty="0">
                          <a:solidFill>
                            <a:schemeClr val="dk1"/>
                          </a:solidFill>
                          <a:latin typeface="+mn-lt"/>
                          <a:ea typeface="+mn-ea"/>
                          <a:cs typeface="+mn-cs"/>
                        </a:rPr>
                        <a:t>Unsure of classification </a:t>
                      </a:r>
                      <a:r>
                        <a:rPr lang="en-US" sz="1600" b="0" i="0" u="none" strike="noStrike" kern="1200" baseline="0" dirty="0">
                          <a:solidFill>
                            <a:srgbClr val="A51B9B"/>
                          </a:solidFill>
                          <a:latin typeface="+mn-lt"/>
                          <a:ea typeface="+mn-ea"/>
                          <a:cs typeface="+mn-cs"/>
                        </a:rPr>
                        <a:t>- .</a:t>
                      </a:r>
                      <a:r>
                        <a:rPr lang="en-US" sz="1600" b="1" i="0" u="none" strike="noStrike" kern="1200" baseline="0" dirty="0">
                          <a:solidFill>
                            <a:srgbClr val="A51B9B"/>
                          </a:solidFill>
                          <a:latin typeface="+mn-lt"/>
                          <a:ea typeface="+mn-ea"/>
                          <a:cs typeface="+mn-cs"/>
                        </a:rPr>
                        <a:t>IMPRPATH</a:t>
                      </a:r>
                      <a:endParaRPr lang="en-US" sz="1600" i="1" dirty="0">
                        <a:solidFill>
                          <a:srgbClr val="A51B9B"/>
                        </a:solidFill>
                      </a:endParaRPr>
                    </a:p>
                  </a:txBody>
                  <a:tcPr/>
                </a:tc>
                <a:tc>
                  <a:txBody>
                    <a:bodyPr/>
                    <a:lstStyle/>
                    <a:p>
                      <a:r>
                        <a:rPr lang="en-US" sz="1600" dirty="0"/>
                        <a:t>Rare, easily recognizable plasma cells</a:t>
                      </a:r>
                      <a:r>
                        <a:rPr lang="en-US" sz="1600" baseline="0" dirty="0"/>
                        <a:t>: </a:t>
                      </a:r>
                      <a:r>
                        <a:rPr lang="en-US" sz="1600" b="1" baseline="0" dirty="0">
                          <a:solidFill>
                            <a:srgbClr val="3D7773"/>
                          </a:solidFill>
                        </a:rPr>
                        <a:t>NO</a:t>
                      </a:r>
                    </a:p>
                    <a:p>
                      <a:r>
                        <a:rPr lang="en-US" sz="1600" baseline="0" dirty="0"/>
                        <a:t>Significant number or unsure of classification: </a:t>
                      </a:r>
                      <a:r>
                        <a:rPr lang="en-US" sz="1600" b="1" baseline="0" dirty="0">
                          <a:solidFill>
                            <a:srgbClr val="3D7773"/>
                          </a:solidFill>
                        </a:rPr>
                        <a:t>YES</a:t>
                      </a:r>
                      <a:endParaRPr lang="en-US" sz="1600" b="1" dirty="0">
                        <a:solidFill>
                          <a:srgbClr val="3D7773"/>
                        </a:solidFill>
                      </a:endParaRPr>
                    </a:p>
                  </a:txBody>
                  <a:tcPr/>
                </a:tc>
                <a:extLst>
                  <a:ext uri="{0D108BD9-81ED-4DB2-BD59-A6C34878D82A}">
                    <a16:rowId xmlns:a16="http://schemas.microsoft.com/office/drawing/2014/main" xmlns="" val="10004"/>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a:t>Abnormal Lymphs or  Plasmacytoid/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a:t>Plasma Cells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a:highlight>
                            <a:srgbClr val="00FFFF"/>
                          </a:highlight>
                        </a:rPr>
                        <a:t>Confirmed by Pathologist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tx1"/>
                          </a:solidFill>
                          <a:latin typeface="+mn-lt"/>
                          <a:ea typeface="+mn-ea"/>
                          <a:cs typeface="+mn-cs"/>
                        </a:rPr>
                        <a:t>Abnormal Plasmacytoid/Plasma Cells: </a:t>
                      </a:r>
                      <a:r>
                        <a:rPr lang="en-US" sz="1600" b="1" i="0" u="none" strike="noStrike" kern="1200" baseline="0" dirty="0">
                          <a:solidFill>
                            <a:srgbClr val="FF0000"/>
                          </a:solidFill>
                          <a:latin typeface="+mn-lt"/>
                          <a:ea typeface="+mn-ea"/>
                          <a:cs typeface="+mn-cs"/>
                        </a:rPr>
                        <a:t>OTHER CELLS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tx1"/>
                          </a:solidFill>
                          <a:latin typeface="+mn-lt"/>
                          <a:ea typeface="+mn-ea"/>
                          <a:cs typeface="+mn-cs"/>
                        </a:rPr>
                        <a:t>Abnormal Lymphs: </a:t>
                      </a:r>
                      <a:r>
                        <a:rPr lang="en-US" sz="1600" b="1" i="0" u="none" strike="noStrike" kern="1200" baseline="0" dirty="0">
                          <a:solidFill>
                            <a:srgbClr val="FF0000"/>
                          </a:solidFill>
                          <a:latin typeface="+mn-lt"/>
                          <a:ea typeface="+mn-ea"/>
                          <a:cs typeface="+mn-cs"/>
                        </a:rPr>
                        <a:t>OTHER CELLS </a:t>
                      </a:r>
                      <a:r>
                        <a:rPr lang="en-US" sz="1600" b="0" i="0" u="none" strike="noStrike" kern="1200" baseline="0" dirty="0">
                          <a:solidFill>
                            <a:schemeClr val="tx1"/>
                          </a:solidFill>
                          <a:latin typeface="+mn-lt"/>
                          <a:ea typeface="+mn-ea"/>
                          <a:cs typeface="+mn-cs"/>
                        </a:rPr>
                        <a:t>or</a:t>
                      </a:r>
                      <a:r>
                        <a:rPr lang="en-US" sz="1600" b="1" i="0" u="none" strike="noStrike" kern="1200" baseline="0" dirty="0">
                          <a:solidFill>
                            <a:srgbClr val="FF0000"/>
                          </a:solidFill>
                          <a:latin typeface="+mn-lt"/>
                          <a:ea typeface="+mn-ea"/>
                          <a:cs typeface="+mn-cs"/>
                        </a:rPr>
                        <a:t> LYMPHOCYTES </a:t>
                      </a:r>
                      <a:r>
                        <a:rPr lang="en-US" sz="1600" b="0" i="0" u="none" strike="noStrike" kern="1200" baseline="0" dirty="0">
                          <a:solidFill>
                            <a:schemeClr val="tx1"/>
                          </a:solidFill>
                          <a:latin typeface="+mn-lt"/>
                          <a:ea typeface="+mn-ea"/>
                          <a:cs typeface="+mn-cs"/>
                        </a:rPr>
                        <a:t>depending on case (examples to follow)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Add appropriate</a:t>
                      </a:r>
                      <a:r>
                        <a:rPr lang="en-US" sz="1600" dirty="0">
                          <a:solidFill>
                            <a:srgbClr val="A51B9B"/>
                          </a:solidFill>
                        </a:rPr>
                        <a:t> Result/Component level comment: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tx1"/>
                          </a:solidFill>
                          <a:latin typeface="+mn-lt"/>
                          <a:ea typeface="+mn-ea"/>
                          <a:cs typeface="+mn-cs"/>
                        </a:rPr>
                        <a:t>Use the </a:t>
                      </a:r>
                      <a:r>
                        <a:rPr lang="en-US" sz="1600" b="0" i="0" u="none" strike="noStrike" kern="1200" baseline="0" dirty="0">
                          <a:solidFill>
                            <a:srgbClr val="A51B9B"/>
                          </a:solidFill>
                          <a:latin typeface="+mn-lt"/>
                          <a:ea typeface="+mn-ea"/>
                          <a:cs typeface="+mn-cs"/>
                        </a:rPr>
                        <a:t>wording from the most recent path review </a:t>
                      </a:r>
                      <a:r>
                        <a:rPr lang="en-US" sz="1600" b="0" i="0" u="none" strike="noStrike" kern="1200" baseline="0" dirty="0">
                          <a:solidFill>
                            <a:schemeClr val="tx1"/>
                          </a:solidFill>
                          <a:latin typeface="+mn-lt"/>
                          <a:ea typeface="+mn-ea"/>
                          <a:cs typeface="+mn-cs"/>
                        </a:rPr>
                        <a:t>(or surgical path report if more recent) to describe cells.</a:t>
                      </a:r>
                    </a:p>
                  </a:txBody>
                  <a:tcPr/>
                </a:tc>
                <a:tc>
                  <a:txBody>
                    <a:bodyPr/>
                    <a:lstStyle/>
                    <a:p>
                      <a:r>
                        <a:rPr lang="en-US" sz="1600" b="1" dirty="0">
                          <a:solidFill>
                            <a:srgbClr val="3D7773"/>
                          </a:solidFill>
                        </a:rPr>
                        <a:t>YES</a:t>
                      </a:r>
                      <a:r>
                        <a:rPr lang="en-US" sz="1600" b="0" dirty="0">
                          <a:solidFill>
                            <a:schemeClr val="tx1"/>
                          </a:solidFill>
                        </a:rPr>
                        <a:t> – </a:t>
                      </a:r>
                      <a:r>
                        <a:rPr lang="en-US" sz="1600" b="0" dirty="0">
                          <a:solidFill>
                            <a:schemeClr val="tx1"/>
                          </a:solidFill>
                          <a:highlight>
                            <a:srgbClr val="FFFF00"/>
                          </a:highlight>
                        </a:rPr>
                        <a:t>Every 30 days</a:t>
                      </a:r>
                    </a:p>
                  </a:txBody>
                  <a:tcPr/>
                </a:tc>
                <a:extLst>
                  <a:ext uri="{0D108BD9-81ED-4DB2-BD59-A6C34878D82A}">
                    <a16:rowId xmlns:a16="http://schemas.microsoft.com/office/drawing/2014/main" xmlns="" val="3650293157"/>
                  </a:ext>
                </a:extLst>
              </a:tr>
              <a:tr h="0">
                <a:tc>
                  <a:txBody>
                    <a:bodyPr/>
                    <a:lstStyle/>
                    <a:p>
                      <a:r>
                        <a:rPr lang="en-US" sz="1600" dirty="0">
                          <a:highlight>
                            <a:srgbClr val="FFFF00"/>
                          </a:highlight>
                        </a:rPr>
                        <a:t>Absolute</a:t>
                      </a:r>
                      <a:r>
                        <a:rPr lang="en-US" sz="1600" baseline="0" dirty="0">
                          <a:highlight>
                            <a:srgbClr val="FFFF00"/>
                          </a:highlight>
                        </a:rPr>
                        <a:t> Lymph count &gt; 7.0 x 10</a:t>
                      </a:r>
                      <a:r>
                        <a:rPr lang="en-US" sz="1600" baseline="30000" dirty="0">
                          <a:highlight>
                            <a:srgbClr val="FFFF00"/>
                          </a:highlight>
                        </a:rPr>
                        <a:t>3</a:t>
                      </a:r>
                      <a:r>
                        <a:rPr lang="en-US" sz="1600" baseline="0" dirty="0">
                          <a:highlight>
                            <a:srgbClr val="FFFF00"/>
                          </a:highlight>
                        </a:rPr>
                        <a:t>/µL</a:t>
                      </a:r>
                    </a:p>
                    <a:p>
                      <a:r>
                        <a:rPr lang="en-US" sz="1600" baseline="0" dirty="0">
                          <a:highlight>
                            <a:srgbClr val="FFFF00"/>
                          </a:highlight>
                        </a:rPr>
                        <a:t>in Adults (≥ 18 yrs)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Any Classification - Should be investigated to differentiate reactive from malignant processes</a:t>
                      </a:r>
                      <a:endParaRPr lang="en-US" sz="1600" b="1" dirty="0">
                        <a:solidFill>
                          <a:srgbClr val="3D7773"/>
                        </a:solidFill>
                      </a:endParaRPr>
                    </a:p>
                    <a:p>
                      <a:endParaRPr lang="en-US" sz="1600" dirty="0"/>
                    </a:p>
                  </a:txBody>
                  <a:tcPr/>
                </a:tc>
                <a:tc>
                  <a:txBody>
                    <a:bodyPr/>
                    <a:lstStyle/>
                    <a:p>
                      <a:r>
                        <a:rPr lang="en-US" sz="1600" b="1" dirty="0">
                          <a:solidFill>
                            <a:srgbClr val="3D7773"/>
                          </a:solidFill>
                          <a:highlight>
                            <a:srgbClr val="FFFF00"/>
                          </a:highlight>
                        </a:rPr>
                        <a:t>YES – </a:t>
                      </a:r>
                      <a:r>
                        <a:rPr lang="en-US" sz="1600" b="0" dirty="0">
                          <a:solidFill>
                            <a:schemeClr val="tx1"/>
                          </a:solidFill>
                          <a:highlight>
                            <a:srgbClr val="FFFF00"/>
                          </a:highlight>
                        </a:rPr>
                        <a:t>1</a:t>
                      </a:r>
                      <a:r>
                        <a:rPr lang="en-US" sz="1600" b="0" baseline="30000" dirty="0">
                          <a:solidFill>
                            <a:schemeClr val="tx1"/>
                          </a:solidFill>
                          <a:highlight>
                            <a:srgbClr val="FFFF00"/>
                          </a:highlight>
                        </a:rPr>
                        <a:t>st</a:t>
                      </a:r>
                      <a:r>
                        <a:rPr lang="en-US" sz="1600" b="0" dirty="0">
                          <a:solidFill>
                            <a:schemeClr val="tx1"/>
                          </a:solidFill>
                          <a:highlight>
                            <a:srgbClr val="FFFF00"/>
                          </a:highlight>
                        </a:rPr>
                        <a:t> Pres/30 days</a:t>
                      </a:r>
                    </a:p>
                  </a:txBody>
                  <a:tcPr/>
                </a:tc>
                <a:extLst>
                  <a:ext uri="{0D108BD9-81ED-4DB2-BD59-A6C34878D82A}">
                    <a16:rowId xmlns:a16="http://schemas.microsoft.com/office/drawing/2014/main" xmlns="" val="10005"/>
                  </a:ext>
                </a:extLst>
              </a:tr>
            </a:tbl>
          </a:graphicData>
        </a:graphic>
      </p:graphicFrame>
      <p:sp>
        <p:nvSpPr>
          <p:cNvPr id="5" name="Rectangle 4">
            <a:extLst>
              <a:ext uri="{FF2B5EF4-FFF2-40B4-BE49-F238E27FC236}">
                <a16:creationId xmlns:a16="http://schemas.microsoft.com/office/drawing/2014/main" xmlns="" id="{4A56A2AD-7C91-466E-8945-BD549C447A86}"/>
              </a:ext>
            </a:extLst>
          </p:cNvPr>
          <p:cNvSpPr/>
          <p:nvPr/>
        </p:nvSpPr>
        <p:spPr>
          <a:xfrm>
            <a:off x="2244436" y="6027003"/>
            <a:ext cx="6899564" cy="830997"/>
          </a:xfrm>
          <a:prstGeom prst="rect">
            <a:avLst/>
          </a:prstGeom>
          <a:solidFill>
            <a:srgbClr val="00B0F0"/>
          </a:solidFill>
        </p:spPr>
        <p:txBody>
          <a:bodyPr wrap="square">
            <a:spAutoFit/>
          </a:bodyPr>
          <a:lstStyle/>
          <a:p>
            <a:r>
              <a:rPr lang="en-US" sz="1600" b="1" dirty="0">
                <a:solidFill>
                  <a:srgbClr val="A51B9B"/>
                </a:solidFill>
              </a:rPr>
              <a:t>Smart Phrases</a:t>
            </a:r>
          </a:p>
          <a:p>
            <a:r>
              <a:rPr lang="en-US" sz="1600" b="1" dirty="0">
                <a:solidFill>
                  <a:srgbClr val="A51B9B"/>
                </a:solidFill>
              </a:rPr>
              <a:t>.IMPRPATH</a:t>
            </a:r>
            <a:r>
              <a:rPr lang="en-US" sz="1600" dirty="0">
                <a:solidFill>
                  <a:srgbClr val="A51B9B"/>
                </a:solidFill>
              </a:rPr>
              <a:t> </a:t>
            </a:r>
            <a:r>
              <a:rPr lang="en-US" sz="1600" i="1" dirty="0">
                <a:solidFill>
                  <a:srgbClr val="A51B9B"/>
                </a:solidFill>
              </a:rPr>
              <a:t>“Immature or abnormal cells present. Pathologist review to follow.”</a:t>
            </a:r>
            <a:endParaRPr lang="en-US" sz="1600" i="1" dirty="0"/>
          </a:p>
          <a:p>
            <a:r>
              <a:rPr lang="en-US" sz="1600" b="1" dirty="0">
                <a:solidFill>
                  <a:srgbClr val="A51B9B"/>
                </a:solidFill>
              </a:rPr>
              <a:t>.ABNLYMPH </a:t>
            </a:r>
            <a:r>
              <a:rPr lang="en-US" sz="1600" i="1" dirty="0">
                <a:solidFill>
                  <a:srgbClr val="A51B9B"/>
                </a:solidFill>
              </a:rPr>
              <a:t>“Abnormal lymphocytes present. Pathologist review to follow.”</a:t>
            </a:r>
            <a:endParaRPr lang="en-US" sz="1600" b="1" dirty="0">
              <a:solidFill>
                <a:srgbClr val="A51B9B"/>
              </a:solidFill>
            </a:endParaRPr>
          </a:p>
        </p:txBody>
      </p:sp>
    </p:spTree>
    <p:extLst>
      <p:ext uri="{BB962C8B-B14F-4D97-AF65-F5344CB8AC3E}">
        <p14:creationId xmlns:p14="http://schemas.microsoft.com/office/powerpoint/2010/main" val="2649016827"/>
      </p:ext>
    </p:extLst>
  </p:cSld>
  <p:clrMapOvr>
    <a:masterClrMapping/>
  </p:clrMapOvr>
  <mc:AlternateContent xmlns:mc="http://schemas.openxmlformats.org/markup-compatibility/2006" xmlns:p14="http://schemas.microsoft.com/office/powerpoint/2010/main">
    <mc:Choice Requires="p14">
      <p:transition spd="slow" p14:dur="2000" advTm="1030"/>
    </mc:Choice>
    <mc:Fallback xmlns="">
      <p:transition spd="slow" advTm="103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144C3975-2C0D-4CA3-94AA-E05F0ECC039C}"/>
              </a:ext>
            </a:extLst>
          </p:cNvPr>
          <p:cNvSpPr/>
          <p:nvPr/>
        </p:nvSpPr>
        <p:spPr>
          <a:xfrm>
            <a:off x="0" y="0"/>
            <a:ext cx="3926114" cy="1200329"/>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High-Grade B-Cell </a:t>
            </a:r>
            <a:r>
              <a:rPr lang="en-US" sz="3600" b="1" dirty="0" err="1">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Lymphpoma</a:t>
            </a:r>
            <a:endPar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endParaRPr>
          </a:p>
        </p:txBody>
      </p:sp>
      <p:sp>
        <p:nvSpPr>
          <p:cNvPr id="5" name="Rectangle 4">
            <a:extLst>
              <a:ext uri="{FF2B5EF4-FFF2-40B4-BE49-F238E27FC236}">
                <a16:creationId xmlns:a16="http://schemas.microsoft.com/office/drawing/2014/main" xmlns="" id="{3E265BE8-519B-4C42-B3EB-2258A02F8C69}"/>
              </a:ext>
            </a:extLst>
          </p:cNvPr>
          <p:cNvSpPr/>
          <p:nvPr/>
        </p:nvSpPr>
        <p:spPr>
          <a:xfrm>
            <a:off x="117101" y="1319361"/>
            <a:ext cx="3364991" cy="5262979"/>
          </a:xfrm>
          <a:prstGeom prst="rect">
            <a:avLst/>
          </a:prstGeom>
          <a:ln w="38100">
            <a:solidFill>
              <a:srgbClr val="FF3399"/>
            </a:solidFill>
          </a:ln>
        </p:spPr>
        <p:txBody>
          <a:bodyPr wrap="square">
            <a:spAutoFit/>
          </a:bodyPr>
          <a:lstStyle/>
          <a:p>
            <a:r>
              <a:rPr lang="en-US" sz="1600" dirty="0">
                <a:highlight>
                  <a:srgbClr val="00FFFF"/>
                </a:highlight>
              </a:rPr>
              <a:t>1</a:t>
            </a:r>
            <a:r>
              <a:rPr lang="en-US" sz="1600" baseline="30000" dirty="0">
                <a:highlight>
                  <a:srgbClr val="00FFFF"/>
                </a:highlight>
              </a:rPr>
              <a:t>st</a:t>
            </a:r>
            <a:r>
              <a:rPr lang="en-US" sz="1600" dirty="0">
                <a:highlight>
                  <a:srgbClr val="00FFFF"/>
                </a:highlight>
              </a:rPr>
              <a:t> Presentation: 11/23/19</a:t>
            </a:r>
          </a:p>
          <a:p>
            <a:r>
              <a:rPr lang="en-US" sz="1600" dirty="0">
                <a:highlight>
                  <a:srgbClr val="FFFF00"/>
                </a:highlight>
              </a:rPr>
              <a:t>WBC: 11.1</a:t>
            </a:r>
          </a:p>
          <a:p>
            <a:r>
              <a:rPr lang="en-US" sz="1600" dirty="0">
                <a:highlight>
                  <a:srgbClr val="FFFF00"/>
                </a:highlight>
              </a:rPr>
              <a:t>HCT: 33%</a:t>
            </a:r>
          </a:p>
          <a:p>
            <a:r>
              <a:rPr lang="en-US" sz="1600" dirty="0">
                <a:highlight>
                  <a:srgbClr val="FFFF00"/>
                </a:highlight>
              </a:rPr>
              <a:t>PLT: 46</a:t>
            </a:r>
          </a:p>
          <a:p>
            <a:endParaRPr lang="en-US" sz="1600" dirty="0"/>
          </a:p>
          <a:p>
            <a:r>
              <a:rPr lang="en-US" sz="1600" u="sng" dirty="0"/>
              <a:t>Manual Diff:</a:t>
            </a:r>
          </a:p>
          <a:p>
            <a:r>
              <a:rPr lang="en-US" sz="1600" dirty="0"/>
              <a:t>Seg Neuts%: 7</a:t>
            </a:r>
          </a:p>
          <a:p>
            <a:r>
              <a:rPr lang="en-US" sz="1600" dirty="0">
                <a:highlight>
                  <a:srgbClr val="FFFF00"/>
                </a:highlight>
              </a:rPr>
              <a:t>Lymphs%: 55</a:t>
            </a:r>
          </a:p>
          <a:p>
            <a:r>
              <a:rPr lang="en-US" sz="1600" dirty="0">
                <a:highlight>
                  <a:srgbClr val="FFFF00"/>
                </a:highlight>
              </a:rPr>
              <a:t>Other Cells%: 30</a:t>
            </a:r>
          </a:p>
          <a:p>
            <a:r>
              <a:rPr lang="en-US" sz="1600" dirty="0">
                <a:highlight>
                  <a:srgbClr val="FFFF00"/>
                </a:highlight>
              </a:rPr>
              <a:t>   Comment: Atypical lymphocytes and   </a:t>
            </a:r>
          </a:p>
          <a:p>
            <a:r>
              <a:rPr lang="en-US" sz="1600" dirty="0">
                <a:highlight>
                  <a:srgbClr val="FFFF00"/>
                </a:highlight>
              </a:rPr>
              <a:t>   Immature Cells with large nucleus,   </a:t>
            </a:r>
          </a:p>
          <a:p>
            <a:r>
              <a:rPr lang="en-US" sz="1600" dirty="0">
                <a:highlight>
                  <a:srgbClr val="FFFF00"/>
                </a:highlight>
              </a:rPr>
              <a:t>   prominent nucleolus, and a high N:C </a:t>
            </a:r>
          </a:p>
          <a:p>
            <a:r>
              <a:rPr lang="en-US" sz="1600" dirty="0">
                <a:highlight>
                  <a:srgbClr val="FFFF00"/>
                </a:highlight>
              </a:rPr>
              <a:t>   ratio present. </a:t>
            </a:r>
          </a:p>
          <a:p>
            <a:r>
              <a:rPr lang="en-US" sz="1600" dirty="0"/>
              <a:t>Mono%: 6</a:t>
            </a:r>
          </a:p>
          <a:p>
            <a:r>
              <a:rPr lang="en-US" sz="1600" dirty="0"/>
              <a:t>Meta%: 2</a:t>
            </a:r>
          </a:p>
          <a:p>
            <a:r>
              <a:rPr lang="en-US" sz="1600" dirty="0"/>
              <a:t/>
            </a:r>
            <a:br>
              <a:rPr lang="en-US" sz="1600" dirty="0"/>
            </a:br>
            <a:r>
              <a:rPr lang="en-US" sz="1600" dirty="0"/>
              <a:t>Lymph# (6.1) + Other Cells# (3.6) = </a:t>
            </a:r>
            <a:r>
              <a:rPr lang="en-US" sz="1600" dirty="0">
                <a:highlight>
                  <a:srgbClr val="FFFF00"/>
                </a:highlight>
              </a:rPr>
              <a:t>9.7 </a:t>
            </a:r>
          </a:p>
          <a:p>
            <a:endParaRPr lang="en-US" sz="1600" dirty="0">
              <a:highlight>
                <a:srgbClr val="FFFF00"/>
              </a:highlight>
            </a:endParaRPr>
          </a:p>
          <a:p>
            <a:r>
              <a:rPr lang="en-US" sz="1600" u="sng" dirty="0"/>
              <a:t>Path Review:</a:t>
            </a:r>
          </a:p>
          <a:p>
            <a:r>
              <a:rPr lang="en-US" sz="1600" dirty="0">
                <a:highlight>
                  <a:srgbClr val="00FF00"/>
                </a:highlight>
              </a:rPr>
              <a:t>Atypical large lymphocytes </a:t>
            </a:r>
            <a:r>
              <a:rPr lang="en-US" sz="1600" dirty="0"/>
              <a:t>and possible blasts. Suggest flow.</a:t>
            </a:r>
          </a:p>
        </p:txBody>
      </p:sp>
      <p:sp>
        <p:nvSpPr>
          <p:cNvPr id="8" name="Rectangle 7">
            <a:extLst>
              <a:ext uri="{FF2B5EF4-FFF2-40B4-BE49-F238E27FC236}">
                <a16:creationId xmlns:a16="http://schemas.microsoft.com/office/drawing/2014/main" xmlns="" id="{9688D038-7129-4B3B-B2CB-C9905ADAC77F}"/>
              </a:ext>
            </a:extLst>
          </p:cNvPr>
          <p:cNvSpPr/>
          <p:nvPr/>
        </p:nvSpPr>
        <p:spPr>
          <a:xfrm>
            <a:off x="3963058" y="951041"/>
            <a:ext cx="8148785" cy="1631216"/>
          </a:xfrm>
          <a:prstGeom prst="rect">
            <a:avLst/>
          </a:prstGeom>
          <a:ln w="38100">
            <a:solidFill>
              <a:srgbClr val="FF3399"/>
            </a:solidFill>
          </a:ln>
        </p:spPr>
        <p:txBody>
          <a:bodyPr wrap="square">
            <a:spAutoFit/>
          </a:bodyPr>
          <a:lstStyle/>
          <a:p>
            <a:r>
              <a:rPr lang="en-US" sz="1600" dirty="0">
                <a:highlight>
                  <a:srgbClr val="00FFFF"/>
                </a:highlight>
              </a:rPr>
              <a:t>11/24/19</a:t>
            </a:r>
          </a:p>
          <a:p>
            <a:r>
              <a:rPr lang="en-US" sz="1600" dirty="0"/>
              <a:t>CLINICAL INFORMATION: Atypical lymphocytosis</a:t>
            </a:r>
          </a:p>
          <a:p>
            <a:r>
              <a:rPr lang="en-US" sz="1600" b="1" dirty="0"/>
              <a:t>Flow Cytometry: </a:t>
            </a:r>
          </a:p>
          <a:p>
            <a:r>
              <a:rPr lang="en-US" sz="1600" u="sng" dirty="0"/>
              <a:t>Abnormal</a:t>
            </a:r>
            <a:r>
              <a:rPr lang="en-US" sz="1600" dirty="0"/>
              <a:t> CD10 positive </a:t>
            </a:r>
            <a:r>
              <a:rPr lang="en-US" sz="1600" u="sng" dirty="0"/>
              <a:t>B-cell population </a:t>
            </a:r>
            <a:r>
              <a:rPr lang="en-US" sz="1600" dirty="0"/>
              <a:t>identified: </a:t>
            </a:r>
          </a:p>
          <a:p>
            <a:r>
              <a:rPr lang="en-US" dirty="0"/>
              <a:t>Lymphocytes are 80.9% of white cells. </a:t>
            </a:r>
          </a:p>
          <a:p>
            <a:r>
              <a:rPr lang="en-US" dirty="0"/>
              <a:t>The abnormal B-cell population comprises 44.3% of lymphocytes and 35.4% of WBCs</a:t>
            </a:r>
            <a:endParaRPr lang="en-US" sz="1600" dirty="0"/>
          </a:p>
        </p:txBody>
      </p:sp>
      <p:sp>
        <p:nvSpPr>
          <p:cNvPr id="11" name="Rectangle 10">
            <a:extLst>
              <a:ext uri="{FF2B5EF4-FFF2-40B4-BE49-F238E27FC236}">
                <a16:creationId xmlns:a16="http://schemas.microsoft.com/office/drawing/2014/main" xmlns="" id="{FE987C98-5DD4-4A72-AB60-C1B62CEBEE87}"/>
              </a:ext>
            </a:extLst>
          </p:cNvPr>
          <p:cNvSpPr/>
          <p:nvPr/>
        </p:nvSpPr>
        <p:spPr>
          <a:xfrm>
            <a:off x="3963058" y="2589331"/>
            <a:ext cx="7941927" cy="1323439"/>
          </a:xfrm>
          <a:prstGeom prst="rect">
            <a:avLst/>
          </a:prstGeom>
          <a:ln w="38100">
            <a:solidFill>
              <a:srgbClr val="FF3399"/>
            </a:solidFill>
          </a:ln>
        </p:spPr>
        <p:txBody>
          <a:bodyPr wrap="square">
            <a:spAutoFit/>
          </a:bodyPr>
          <a:lstStyle/>
          <a:p>
            <a:r>
              <a:rPr lang="en-US" sz="1600" dirty="0">
                <a:highlight>
                  <a:srgbClr val="00FFFF"/>
                </a:highlight>
              </a:rPr>
              <a:t>11/25/19</a:t>
            </a:r>
          </a:p>
          <a:p>
            <a:r>
              <a:rPr lang="en-US" sz="1600" dirty="0"/>
              <a:t>FINAL DIAGNOSIS: </a:t>
            </a:r>
            <a:r>
              <a:rPr lang="en-US" sz="1600" u="sng" dirty="0"/>
              <a:t>HIGH-GRADE B-CELL LYMPHOMA</a:t>
            </a:r>
          </a:p>
          <a:p>
            <a:r>
              <a:rPr lang="en-US" sz="1600" b="1" dirty="0"/>
              <a:t>Bone Marrow: </a:t>
            </a:r>
            <a:r>
              <a:rPr lang="en-US" sz="1600" dirty="0"/>
              <a:t>90% diffuse involvement of a markedly hypercellular marrow</a:t>
            </a:r>
          </a:p>
          <a:p>
            <a:r>
              <a:rPr lang="en-US" sz="1600" b="1" dirty="0"/>
              <a:t>Peripheral blood</a:t>
            </a:r>
            <a:r>
              <a:rPr lang="en-US" sz="1600" dirty="0"/>
              <a:t>: </a:t>
            </a:r>
            <a:r>
              <a:rPr lang="en-US" sz="1600" dirty="0">
                <a:highlight>
                  <a:srgbClr val="00FF00"/>
                </a:highlight>
              </a:rPr>
              <a:t>Large abnormal lymphoid/blast-like cells </a:t>
            </a:r>
            <a:r>
              <a:rPr lang="en-US" sz="1600" dirty="0"/>
              <a:t>with slightly immature chromatin, prominent nucleoli, and scant amount of basophilic cytoplasm with vacuoles are identified. </a:t>
            </a:r>
          </a:p>
        </p:txBody>
      </p:sp>
      <p:sp>
        <p:nvSpPr>
          <p:cNvPr id="6" name="Rectangle 5">
            <a:extLst>
              <a:ext uri="{FF2B5EF4-FFF2-40B4-BE49-F238E27FC236}">
                <a16:creationId xmlns:a16="http://schemas.microsoft.com/office/drawing/2014/main" xmlns="" id="{2A0891EB-EE81-4566-9AED-C9BA44D550AD}"/>
              </a:ext>
            </a:extLst>
          </p:cNvPr>
          <p:cNvSpPr/>
          <p:nvPr/>
        </p:nvSpPr>
        <p:spPr>
          <a:xfrm>
            <a:off x="3963058" y="3917484"/>
            <a:ext cx="4973508" cy="338554"/>
          </a:xfrm>
          <a:prstGeom prst="rect">
            <a:avLst/>
          </a:prstGeom>
          <a:ln w="38100">
            <a:solidFill>
              <a:srgbClr val="FF3399"/>
            </a:solidFill>
          </a:ln>
        </p:spPr>
        <p:txBody>
          <a:bodyPr wrap="square">
            <a:spAutoFit/>
          </a:bodyPr>
          <a:lstStyle/>
          <a:p>
            <a:pPr algn="ctr"/>
            <a:r>
              <a:rPr lang="en-US" sz="1600" b="1" dirty="0">
                <a:highlight>
                  <a:srgbClr val="00FFFF"/>
                </a:highlight>
              </a:rPr>
              <a:t>Subsequent Path Reviews</a:t>
            </a:r>
            <a:r>
              <a:rPr lang="en-US" sz="1600" dirty="0">
                <a:highlight>
                  <a:srgbClr val="00FF00"/>
                </a:highlight>
              </a:rPr>
              <a:t>: Large abnormal lymphoid cells</a:t>
            </a:r>
          </a:p>
        </p:txBody>
      </p:sp>
      <p:sp>
        <p:nvSpPr>
          <p:cNvPr id="7" name="Rectangle 6">
            <a:extLst>
              <a:ext uri="{FF2B5EF4-FFF2-40B4-BE49-F238E27FC236}">
                <a16:creationId xmlns:a16="http://schemas.microsoft.com/office/drawing/2014/main" xmlns="" id="{FA7C5FCC-17D9-4003-B833-22F57A00EFA1}"/>
              </a:ext>
            </a:extLst>
          </p:cNvPr>
          <p:cNvSpPr/>
          <p:nvPr/>
        </p:nvSpPr>
        <p:spPr>
          <a:xfrm>
            <a:off x="6096000" y="4178158"/>
            <a:ext cx="3114507" cy="630942"/>
          </a:xfrm>
          <a:prstGeom prst="rect">
            <a:avLst/>
          </a:prstGeom>
          <a:noFill/>
        </p:spPr>
        <p:txBody>
          <a:bodyPr wrap="none" lIns="91440" tIns="45720" rIns="91440" bIns="45720">
            <a:spAutoFit/>
          </a:bodyPr>
          <a:lstStyle/>
          <a:p>
            <a:pPr algn="ctr"/>
            <a:r>
              <a:rPr lang="en-US" sz="35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Standardization</a:t>
            </a:r>
          </a:p>
        </p:txBody>
      </p:sp>
      <p:sp>
        <p:nvSpPr>
          <p:cNvPr id="9" name="Rectangle 8">
            <a:extLst>
              <a:ext uri="{FF2B5EF4-FFF2-40B4-BE49-F238E27FC236}">
                <a16:creationId xmlns:a16="http://schemas.microsoft.com/office/drawing/2014/main" xmlns="" id="{B203528A-6A68-4858-806F-276B960FB666}"/>
              </a:ext>
            </a:extLst>
          </p:cNvPr>
          <p:cNvSpPr/>
          <p:nvPr/>
        </p:nvSpPr>
        <p:spPr>
          <a:xfrm>
            <a:off x="3812447" y="4716184"/>
            <a:ext cx="7409543" cy="2062103"/>
          </a:xfrm>
          <a:prstGeom prst="rect">
            <a:avLst/>
          </a:prstGeom>
          <a:ln w="38100">
            <a:solidFill>
              <a:schemeClr val="tx1"/>
            </a:solidFill>
          </a:ln>
        </p:spPr>
        <p:txBody>
          <a:bodyPr wrap="square">
            <a:spAutoFit/>
          </a:bodyPr>
          <a:lstStyle/>
          <a:p>
            <a:r>
              <a:rPr lang="en-US" sz="1600" b="1" u="sng" dirty="0"/>
              <a:t>1</a:t>
            </a:r>
            <a:r>
              <a:rPr lang="en-US" sz="1600" b="1" u="sng" baseline="30000" dirty="0"/>
              <a:t>st</a:t>
            </a:r>
            <a:r>
              <a:rPr lang="en-US" sz="1600" b="1" u="sng" dirty="0"/>
              <a:t> Presentation </a:t>
            </a:r>
            <a:r>
              <a:rPr lang="en-US" sz="1600" b="1" dirty="0"/>
              <a:t>– </a:t>
            </a:r>
          </a:p>
          <a:p>
            <a:r>
              <a:rPr lang="en-US" sz="1600" b="1" dirty="0">
                <a:highlight>
                  <a:srgbClr val="FFFF00"/>
                </a:highlight>
              </a:rPr>
              <a:t>CLASSIFICATION</a:t>
            </a:r>
            <a:r>
              <a:rPr lang="en-US" sz="1600" dirty="0">
                <a:highlight>
                  <a:srgbClr val="FFFF00"/>
                </a:highlight>
              </a:rPr>
              <a:t>: Other Cells</a:t>
            </a:r>
            <a:r>
              <a:rPr lang="en-US" sz="1600" dirty="0"/>
              <a:t>	</a:t>
            </a:r>
            <a:endParaRPr lang="en-US" sz="1600" dirty="0" smtClean="0"/>
          </a:p>
          <a:p>
            <a:r>
              <a:rPr lang="en-US" sz="1600" b="1" dirty="0" smtClean="0">
                <a:highlight>
                  <a:srgbClr val="FFFF00"/>
                </a:highlight>
              </a:rPr>
              <a:t>Component/Parameter comment</a:t>
            </a:r>
            <a:r>
              <a:rPr lang="en-US" sz="1600" dirty="0" smtClean="0">
                <a:highlight>
                  <a:srgbClr val="FFFF00"/>
                </a:highlight>
              </a:rPr>
              <a:t>: </a:t>
            </a:r>
            <a:r>
              <a:rPr lang="en-US" sz="1600" i="1" dirty="0" smtClean="0">
                <a:highlight>
                  <a:srgbClr val="FFFF00"/>
                </a:highlight>
              </a:rPr>
              <a:t>“Immature or abnormal cells present. Pathologist review to follow.” </a:t>
            </a:r>
            <a:r>
              <a:rPr lang="en-US" sz="1600" dirty="0" smtClean="0">
                <a:highlight>
                  <a:srgbClr val="FFFF00"/>
                </a:highlight>
              </a:rPr>
              <a:t>(.IMPRPATH)</a:t>
            </a:r>
            <a:endParaRPr lang="en-US" sz="1600" dirty="0">
              <a:highlight>
                <a:srgbClr val="FFFF00"/>
              </a:highlight>
            </a:endParaRPr>
          </a:p>
          <a:p>
            <a:endParaRPr lang="en-US" sz="1600" dirty="0"/>
          </a:p>
          <a:p>
            <a:pPr lvl="0">
              <a:defRPr/>
            </a:pPr>
            <a:r>
              <a:rPr lang="en-US" sz="1600" b="1" u="sng" dirty="0"/>
              <a:t>After initial Path Review &amp; Report:</a:t>
            </a:r>
            <a:endParaRPr lang="en-US" sz="1600" b="1" dirty="0"/>
          </a:p>
          <a:p>
            <a:pPr lvl="0">
              <a:defRPr/>
            </a:pPr>
            <a:r>
              <a:rPr lang="en-US" sz="1600" b="1" dirty="0">
                <a:highlight>
                  <a:srgbClr val="00FF00"/>
                </a:highlight>
              </a:rPr>
              <a:t>CLASSIFICATION</a:t>
            </a:r>
            <a:r>
              <a:rPr lang="en-US" sz="1600" dirty="0">
                <a:highlight>
                  <a:srgbClr val="00FF00"/>
                </a:highlight>
              </a:rPr>
              <a:t>: Other Cells</a:t>
            </a:r>
            <a:r>
              <a:rPr lang="en-US" sz="1600" dirty="0"/>
              <a:t>	</a:t>
            </a:r>
            <a:endParaRPr lang="en-US" sz="1600" dirty="0" smtClean="0"/>
          </a:p>
          <a:p>
            <a:pPr lvl="0">
              <a:defRPr/>
            </a:pPr>
            <a:r>
              <a:rPr lang="en-US" sz="1600" b="1" dirty="0" smtClean="0">
                <a:highlight>
                  <a:srgbClr val="00FF00"/>
                </a:highlight>
              </a:rPr>
              <a:t>Component/Parameter comment</a:t>
            </a:r>
            <a:r>
              <a:rPr lang="en-US" sz="1600" dirty="0" smtClean="0">
                <a:highlight>
                  <a:srgbClr val="00FF00"/>
                </a:highlight>
              </a:rPr>
              <a:t>: </a:t>
            </a:r>
            <a:r>
              <a:rPr lang="en-US" sz="1600" i="1" dirty="0">
                <a:highlight>
                  <a:srgbClr val="00FF00"/>
                </a:highlight>
              </a:rPr>
              <a:t>“Large abnormal lymphoid </a:t>
            </a:r>
            <a:r>
              <a:rPr lang="en-US" sz="1600" i="1" dirty="0" smtClean="0">
                <a:highlight>
                  <a:srgbClr val="00FF00"/>
                </a:highlight>
              </a:rPr>
              <a:t>cells.”</a:t>
            </a:r>
            <a:endParaRPr lang="en-US" sz="1600" i="1" dirty="0">
              <a:highlight>
                <a:srgbClr val="00FF00"/>
              </a:highlight>
            </a:endParaRPr>
          </a:p>
        </p:txBody>
      </p:sp>
      <p:pic>
        <p:nvPicPr>
          <p:cNvPr id="3" name="Recorded Sound">
            <a:hlinkClick r:id="" action="ppaction://media"/>
            <a:extLst>
              <a:ext uri="{FF2B5EF4-FFF2-40B4-BE49-F238E27FC236}">
                <a16:creationId xmlns:a16="http://schemas.microsoft.com/office/drawing/2014/main" xmlns="" id="{D0F808F8-88CD-452D-84E9-AFEA0DD191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85600" y="6413995"/>
            <a:ext cx="406400" cy="406400"/>
          </a:xfrm>
          <a:prstGeom prst="rect">
            <a:avLst/>
          </a:prstGeom>
        </p:spPr>
      </p:pic>
      <p:sp>
        <p:nvSpPr>
          <p:cNvPr id="10" name="Rectangle 9">
            <a:extLst>
              <a:ext uri="{FF2B5EF4-FFF2-40B4-BE49-F238E27FC236}">
                <a16:creationId xmlns:a16="http://schemas.microsoft.com/office/drawing/2014/main" xmlns="" id="{856FE561-AC72-48C5-A457-1C647500C9BB}"/>
              </a:ext>
            </a:extLst>
          </p:cNvPr>
          <p:cNvSpPr/>
          <p:nvPr/>
        </p:nvSpPr>
        <p:spPr>
          <a:xfrm>
            <a:off x="4065286" y="72041"/>
            <a:ext cx="1049518" cy="369332"/>
          </a:xfrm>
          <a:prstGeom prst="rect">
            <a:avLst/>
          </a:prstGeom>
          <a:ln w="38100">
            <a:solidFill>
              <a:srgbClr val="FF3399"/>
            </a:solidFill>
          </a:ln>
        </p:spPr>
        <p:txBody>
          <a:bodyPr wrap="none">
            <a:spAutoFit/>
          </a:bodyPr>
          <a:lstStyle/>
          <a:p>
            <a:r>
              <a:rPr lang="en-US" dirty="0"/>
              <a:t>M, 68 yrs</a:t>
            </a:r>
          </a:p>
        </p:txBody>
      </p:sp>
      <p:pic>
        <p:nvPicPr>
          <p:cNvPr id="13" name="Picture 12">
            <a:extLst>
              <a:ext uri="{FF2B5EF4-FFF2-40B4-BE49-F238E27FC236}">
                <a16:creationId xmlns:a16="http://schemas.microsoft.com/office/drawing/2014/main" xmlns="" id="{9A5427B6-93E2-4A80-8D11-E0058F5F2046}"/>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267950" y="-10984"/>
            <a:ext cx="1924050" cy="1924050"/>
          </a:xfrm>
          <a:prstGeom prst="rect">
            <a:avLst/>
          </a:prstGeom>
          <a:noFill/>
          <a:ln>
            <a:noFill/>
          </a:ln>
        </p:spPr>
      </p:pic>
      <p:pic>
        <p:nvPicPr>
          <p:cNvPr id="14" name="Picture 13">
            <a:extLst>
              <a:ext uri="{FF2B5EF4-FFF2-40B4-BE49-F238E27FC236}">
                <a16:creationId xmlns:a16="http://schemas.microsoft.com/office/drawing/2014/main" xmlns="" id="{414F977B-2C57-4B0E-9DE2-5E8DA5735067}"/>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486775" y="-19853"/>
            <a:ext cx="1781175" cy="1676400"/>
          </a:xfrm>
          <a:prstGeom prst="rect">
            <a:avLst/>
          </a:prstGeom>
          <a:noFill/>
          <a:ln>
            <a:noFill/>
          </a:ln>
        </p:spPr>
      </p:pic>
    </p:spTree>
    <p:extLst>
      <p:ext uri="{BB962C8B-B14F-4D97-AF65-F5344CB8AC3E}">
        <p14:creationId xmlns:p14="http://schemas.microsoft.com/office/powerpoint/2010/main" val="2033303035"/>
      </p:ext>
    </p:extLst>
  </p:cSld>
  <p:clrMapOvr>
    <a:masterClrMapping/>
  </p:clrMapOvr>
  <mc:AlternateContent xmlns:mc="http://schemas.openxmlformats.org/markup-compatibility/2006" xmlns:p14="http://schemas.microsoft.com/office/powerpoint/2010/main">
    <mc:Choice Requires="p14">
      <p:transition spd="slow" p14:dur="2000" advTm="1090"/>
    </mc:Choice>
    <mc:Fallback xmlns="">
      <p:transition spd="slow" advTm="1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4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59C1FE37-83AF-48A5-B105-F44F57B20304}"/>
              </a:ext>
            </a:extLst>
          </p:cNvPr>
          <p:cNvPicPr>
            <a:picLocks noChangeAspect="1"/>
          </p:cNvPicPr>
          <p:nvPr/>
        </p:nvPicPr>
        <p:blipFill>
          <a:blip r:embed="rId5"/>
          <a:stretch>
            <a:fillRect/>
          </a:stretch>
        </p:blipFill>
        <p:spPr>
          <a:xfrm>
            <a:off x="3596795" y="3883"/>
            <a:ext cx="2286000" cy="1943100"/>
          </a:xfrm>
          <a:prstGeom prst="rect">
            <a:avLst/>
          </a:prstGeom>
        </p:spPr>
      </p:pic>
      <p:pic>
        <p:nvPicPr>
          <p:cNvPr id="16" name="Picture 15">
            <a:extLst>
              <a:ext uri="{FF2B5EF4-FFF2-40B4-BE49-F238E27FC236}">
                <a16:creationId xmlns:a16="http://schemas.microsoft.com/office/drawing/2014/main" xmlns="" id="{63EDA250-3094-41B3-886C-774396AB513E}"/>
              </a:ext>
            </a:extLst>
          </p:cNvPr>
          <p:cNvPicPr>
            <a:picLocks noChangeAspect="1"/>
          </p:cNvPicPr>
          <p:nvPr/>
        </p:nvPicPr>
        <p:blipFill>
          <a:blip r:embed="rId6"/>
          <a:stretch>
            <a:fillRect/>
          </a:stretch>
        </p:blipFill>
        <p:spPr>
          <a:xfrm>
            <a:off x="2149928" y="-4365"/>
            <a:ext cx="2019300" cy="2047875"/>
          </a:xfrm>
          <a:prstGeom prst="rect">
            <a:avLst/>
          </a:prstGeom>
        </p:spPr>
      </p:pic>
      <p:pic>
        <p:nvPicPr>
          <p:cNvPr id="5" name="Picture 4">
            <a:extLst>
              <a:ext uri="{FF2B5EF4-FFF2-40B4-BE49-F238E27FC236}">
                <a16:creationId xmlns:a16="http://schemas.microsoft.com/office/drawing/2014/main" xmlns="" id="{24F5D637-1EDF-4D56-A352-92787131E8C4}"/>
              </a:ext>
            </a:extLst>
          </p:cNvPr>
          <p:cNvPicPr>
            <a:picLocks noChangeAspect="1"/>
          </p:cNvPicPr>
          <p:nvPr/>
        </p:nvPicPr>
        <p:blipFill>
          <a:blip r:embed="rId7"/>
          <a:stretch>
            <a:fillRect/>
          </a:stretch>
        </p:blipFill>
        <p:spPr>
          <a:xfrm>
            <a:off x="1602864" y="1975189"/>
            <a:ext cx="2247900" cy="1543050"/>
          </a:xfrm>
          <a:prstGeom prst="rect">
            <a:avLst/>
          </a:prstGeom>
        </p:spPr>
      </p:pic>
      <p:pic>
        <p:nvPicPr>
          <p:cNvPr id="2" name="Picture 1">
            <a:extLst>
              <a:ext uri="{FF2B5EF4-FFF2-40B4-BE49-F238E27FC236}">
                <a16:creationId xmlns:a16="http://schemas.microsoft.com/office/drawing/2014/main" xmlns="" id="{F65E323A-4396-403E-9EFC-15967EB60591}"/>
              </a:ext>
            </a:extLst>
          </p:cNvPr>
          <p:cNvPicPr>
            <a:picLocks noChangeAspect="1"/>
          </p:cNvPicPr>
          <p:nvPr/>
        </p:nvPicPr>
        <p:blipFill>
          <a:blip r:embed="rId8"/>
          <a:stretch>
            <a:fillRect/>
          </a:stretch>
        </p:blipFill>
        <p:spPr>
          <a:xfrm>
            <a:off x="9525" y="0"/>
            <a:ext cx="2314575" cy="2476500"/>
          </a:xfrm>
          <a:prstGeom prst="rect">
            <a:avLst/>
          </a:prstGeom>
        </p:spPr>
      </p:pic>
      <p:pic>
        <p:nvPicPr>
          <p:cNvPr id="4" name="Picture 3">
            <a:extLst>
              <a:ext uri="{FF2B5EF4-FFF2-40B4-BE49-F238E27FC236}">
                <a16:creationId xmlns:a16="http://schemas.microsoft.com/office/drawing/2014/main" xmlns="" id="{0A0C5084-EC15-4652-870C-53ECC6FDC0F2}"/>
              </a:ext>
            </a:extLst>
          </p:cNvPr>
          <p:cNvPicPr>
            <a:picLocks noChangeAspect="1"/>
          </p:cNvPicPr>
          <p:nvPr/>
        </p:nvPicPr>
        <p:blipFill>
          <a:blip r:embed="rId9"/>
          <a:stretch>
            <a:fillRect/>
          </a:stretch>
        </p:blipFill>
        <p:spPr>
          <a:xfrm>
            <a:off x="5582601" y="260"/>
            <a:ext cx="2447925" cy="2009775"/>
          </a:xfrm>
          <a:prstGeom prst="rect">
            <a:avLst/>
          </a:prstGeom>
        </p:spPr>
      </p:pic>
      <p:pic>
        <p:nvPicPr>
          <p:cNvPr id="8" name="Picture 7">
            <a:extLst>
              <a:ext uri="{FF2B5EF4-FFF2-40B4-BE49-F238E27FC236}">
                <a16:creationId xmlns:a16="http://schemas.microsoft.com/office/drawing/2014/main" xmlns="" id="{C84F0D6A-870E-4188-982D-B33FF21F5224}"/>
              </a:ext>
            </a:extLst>
          </p:cNvPr>
          <p:cNvPicPr>
            <a:picLocks noChangeAspect="1"/>
          </p:cNvPicPr>
          <p:nvPr/>
        </p:nvPicPr>
        <p:blipFill>
          <a:blip r:embed="rId10"/>
          <a:stretch>
            <a:fillRect/>
          </a:stretch>
        </p:blipFill>
        <p:spPr>
          <a:xfrm>
            <a:off x="7843579" y="-13823"/>
            <a:ext cx="1809750" cy="1714500"/>
          </a:xfrm>
          <a:prstGeom prst="rect">
            <a:avLst/>
          </a:prstGeom>
        </p:spPr>
      </p:pic>
      <p:pic>
        <p:nvPicPr>
          <p:cNvPr id="12" name="Picture 11">
            <a:extLst>
              <a:ext uri="{FF2B5EF4-FFF2-40B4-BE49-F238E27FC236}">
                <a16:creationId xmlns:a16="http://schemas.microsoft.com/office/drawing/2014/main" xmlns="" id="{F16702AC-C430-4F9B-BDED-E515388CB5FF}"/>
              </a:ext>
            </a:extLst>
          </p:cNvPr>
          <p:cNvPicPr>
            <a:picLocks noChangeAspect="1"/>
          </p:cNvPicPr>
          <p:nvPr/>
        </p:nvPicPr>
        <p:blipFill>
          <a:blip r:embed="rId11"/>
          <a:stretch>
            <a:fillRect/>
          </a:stretch>
        </p:blipFill>
        <p:spPr>
          <a:xfrm>
            <a:off x="9552004" y="134488"/>
            <a:ext cx="2638425" cy="2152650"/>
          </a:xfrm>
          <a:prstGeom prst="rect">
            <a:avLst/>
          </a:prstGeom>
        </p:spPr>
      </p:pic>
      <p:pic>
        <p:nvPicPr>
          <p:cNvPr id="13" name="Picture 12">
            <a:extLst>
              <a:ext uri="{FF2B5EF4-FFF2-40B4-BE49-F238E27FC236}">
                <a16:creationId xmlns:a16="http://schemas.microsoft.com/office/drawing/2014/main" xmlns="" id="{7859F4E5-A7C5-4FC6-8776-A990C1561AD5}"/>
              </a:ext>
            </a:extLst>
          </p:cNvPr>
          <p:cNvPicPr>
            <a:picLocks noChangeAspect="1"/>
          </p:cNvPicPr>
          <p:nvPr/>
        </p:nvPicPr>
        <p:blipFill>
          <a:blip r:embed="rId12"/>
          <a:stretch>
            <a:fillRect/>
          </a:stretch>
        </p:blipFill>
        <p:spPr>
          <a:xfrm>
            <a:off x="42863" y="4672012"/>
            <a:ext cx="2381250" cy="2209800"/>
          </a:xfrm>
          <a:prstGeom prst="rect">
            <a:avLst/>
          </a:prstGeom>
        </p:spPr>
      </p:pic>
      <p:pic>
        <p:nvPicPr>
          <p:cNvPr id="3" name="Picture 2">
            <a:extLst>
              <a:ext uri="{FF2B5EF4-FFF2-40B4-BE49-F238E27FC236}">
                <a16:creationId xmlns:a16="http://schemas.microsoft.com/office/drawing/2014/main" xmlns="" id="{5095AD23-15EC-4009-90BD-983A5D6F2F94}"/>
              </a:ext>
            </a:extLst>
          </p:cNvPr>
          <p:cNvPicPr>
            <a:picLocks noChangeAspect="1"/>
          </p:cNvPicPr>
          <p:nvPr/>
        </p:nvPicPr>
        <p:blipFill>
          <a:blip r:embed="rId13"/>
          <a:stretch>
            <a:fillRect/>
          </a:stretch>
        </p:blipFill>
        <p:spPr>
          <a:xfrm>
            <a:off x="10220325" y="3451864"/>
            <a:ext cx="1962150" cy="1457325"/>
          </a:xfrm>
          <a:prstGeom prst="rect">
            <a:avLst/>
          </a:prstGeom>
        </p:spPr>
      </p:pic>
      <p:sp>
        <p:nvSpPr>
          <p:cNvPr id="11" name="Rectangle 10">
            <a:extLst>
              <a:ext uri="{FF2B5EF4-FFF2-40B4-BE49-F238E27FC236}">
                <a16:creationId xmlns:a16="http://schemas.microsoft.com/office/drawing/2014/main" xmlns="" id="{424040AF-BBD5-4FC1-8ED6-AF575ED77563}"/>
              </a:ext>
            </a:extLst>
          </p:cNvPr>
          <p:cNvSpPr/>
          <p:nvPr/>
        </p:nvSpPr>
        <p:spPr>
          <a:xfrm>
            <a:off x="3997438" y="3393905"/>
            <a:ext cx="6096000" cy="1561005"/>
          </a:xfrm>
          <a:prstGeom prst="rect">
            <a:avLst/>
          </a:prstGeom>
          <a:solidFill>
            <a:srgbClr val="FFC000"/>
          </a:solidFill>
        </p:spPr>
        <p:txBody>
          <a:bodyPr>
            <a:spAutoFit/>
          </a:bodyPr>
          <a:lstStyle/>
          <a:p>
            <a:pPr>
              <a:lnSpc>
                <a:spcPct val="107000"/>
              </a:lnSpc>
            </a:pPr>
            <a:r>
              <a:rPr lang="en-US"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Characteristics: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Size: </a:t>
            </a:r>
            <a:r>
              <a:rPr lang="en-US" dirty="0">
                <a:latin typeface="Calibri" panose="020F0502020204030204" pitchFamily="34" charset="0"/>
                <a:ea typeface="Calibri" panose="020F0502020204030204" pitchFamily="34" charset="0"/>
                <a:cs typeface="Times New Roman" panose="02020603050405020304" pitchFamily="18" charset="0"/>
              </a:rPr>
              <a:t>9 – 20 µm</a:t>
            </a:r>
          </a:p>
          <a:p>
            <a:pPr marL="342900" marR="0" lvl="0" indent="-342900">
              <a:lnSpc>
                <a:spcPct val="107000"/>
              </a:lnSpc>
              <a:spcBef>
                <a:spcPts val="0"/>
              </a:spcBef>
              <a:spcAft>
                <a:spcPts val="0"/>
              </a:spcAft>
              <a:buFont typeface="Symbol" panose="05050102010706020507" pitchFamily="18" charset="2"/>
              <a:buChar char=""/>
            </a:pPr>
            <a:r>
              <a:rPr lang="en-US"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Nucleus: </a:t>
            </a:r>
            <a:r>
              <a:rPr lang="en-US" dirty="0">
                <a:latin typeface="Calibri" panose="020F0502020204030204" pitchFamily="34" charset="0"/>
                <a:ea typeface="Calibri" panose="020F0502020204030204" pitchFamily="34" charset="0"/>
                <a:cs typeface="Times New Roman" panose="02020603050405020304" pitchFamily="18" charset="0"/>
              </a:rPr>
              <a:t>round to ovoid, with a N:C ratio of 7:1 – 4:1</a:t>
            </a:r>
          </a:p>
          <a:p>
            <a:pPr marL="342900" marR="0" lvl="0" indent="-342900">
              <a:lnSpc>
                <a:spcPct val="107000"/>
              </a:lnSpc>
              <a:spcBef>
                <a:spcPts val="0"/>
              </a:spcBef>
              <a:spcAft>
                <a:spcPts val="0"/>
              </a:spcAft>
              <a:buFont typeface="Symbol" panose="05050102010706020507" pitchFamily="18" charset="2"/>
              <a:buChar char=""/>
            </a:pPr>
            <a:r>
              <a:rPr lang="en-US"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Cytoplasm: </a:t>
            </a:r>
            <a:r>
              <a:rPr lang="en-US" dirty="0">
                <a:latin typeface="Calibri" panose="020F0502020204030204" pitchFamily="34" charset="0"/>
                <a:ea typeface="Calibri" panose="020F0502020204030204" pitchFamily="34" charset="0"/>
                <a:cs typeface="Times New Roman" panose="02020603050405020304" pitchFamily="18" charset="0"/>
              </a:rPr>
              <a:t>slightly to moderately basophilic</a:t>
            </a: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No auer rods</a:t>
            </a:r>
          </a:p>
        </p:txBody>
      </p:sp>
      <p:sp>
        <p:nvSpPr>
          <p:cNvPr id="18" name="Rectangle 17">
            <a:extLst>
              <a:ext uri="{FF2B5EF4-FFF2-40B4-BE49-F238E27FC236}">
                <a16:creationId xmlns:a16="http://schemas.microsoft.com/office/drawing/2014/main" xmlns="" id="{09517021-6805-4EEE-A3F8-004073FF1E6E}"/>
              </a:ext>
            </a:extLst>
          </p:cNvPr>
          <p:cNvSpPr/>
          <p:nvPr/>
        </p:nvSpPr>
        <p:spPr>
          <a:xfrm>
            <a:off x="3997438" y="2082637"/>
            <a:ext cx="8185037" cy="1277786"/>
          </a:xfrm>
          <a:prstGeom prst="rect">
            <a:avLst/>
          </a:prstGeom>
          <a:solidFill>
            <a:srgbClr val="FFC000"/>
          </a:solidFill>
        </p:spPr>
        <p:txBody>
          <a:bodyPr wrap="square">
            <a:spAutoFit/>
          </a:bodyPr>
          <a:lstStyle/>
          <a:p>
            <a:pPr>
              <a:lnSpc>
                <a:spcPct val="107000"/>
              </a:lnSpc>
            </a:pPr>
            <a:r>
              <a:rPr lang="en-US"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Clinical Conditions: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Acute Lymphoblastic leukemia (ALL) or Burkitt Lymphoma</a:t>
            </a: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Lymphoid blasts crisis of Chronic Myelogenous Leukemia (CML)</a:t>
            </a: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Occasional lymphoblasts sometimes seen in a newborn, particularly if premature.</a:t>
            </a:r>
          </a:p>
        </p:txBody>
      </p:sp>
      <p:sp>
        <p:nvSpPr>
          <p:cNvPr id="19" name="Rectangle 18">
            <a:extLst>
              <a:ext uri="{FF2B5EF4-FFF2-40B4-BE49-F238E27FC236}">
                <a16:creationId xmlns:a16="http://schemas.microsoft.com/office/drawing/2014/main" xmlns="" id="{198E008A-5F51-4908-B54A-21BA915D3549}"/>
              </a:ext>
            </a:extLst>
          </p:cNvPr>
          <p:cNvSpPr/>
          <p:nvPr/>
        </p:nvSpPr>
        <p:spPr>
          <a:xfrm>
            <a:off x="3984933" y="5000632"/>
            <a:ext cx="8197542" cy="1857368"/>
          </a:xfrm>
          <a:prstGeom prst="rect">
            <a:avLst/>
          </a:prstGeom>
          <a:solidFill>
            <a:srgbClr val="FFC000"/>
          </a:solidFill>
        </p:spPr>
        <p:txBody>
          <a:bodyPr wrap="square">
            <a:spAutoFit/>
          </a:bodyPr>
          <a:lstStyle/>
          <a:p>
            <a:pPr>
              <a:lnSpc>
                <a:spcPct val="107000"/>
              </a:lnSpc>
            </a:pPr>
            <a:r>
              <a:rPr lang="en-US"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Variable Morphology</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Small and homogenous lymphoblasts: dense but not clumped chromatin, inconspicuous or absent nucleoli, scanty cytoplasm.</a:t>
            </a: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Large and heterogeneous lymphoblasts: finely dispersed chromatin, variable numbers of distinct nucleoli, and moderate amounts of cytoplasm, closely resembling myeloblast. </a:t>
            </a:r>
          </a:p>
        </p:txBody>
      </p:sp>
      <p:pic>
        <p:nvPicPr>
          <p:cNvPr id="21" name="Picture 20">
            <a:extLst>
              <a:ext uri="{FF2B5EF4-FFF2-40B4-BE49-F238E27FC236}">
                <a16:creationId xmlns:a16="http://schemas.microsoft.com/office/drawing/2014/main" xmlns="" id="{73440AC9-2E67-4823-B511-BB706500AEF4}"/>
              </a:ext>
            </a:extLst>
          </p:cNvPr>
          <p:cNvPicPr>
            <a:picLocks noChangeAspect="1"/>
          </p:cNvPicPr>
          <p:nvPr/>
        </p:nvPicPr>
        <p:blipFill>
          <a:blip r:embed="rId14"/>
          <a:stretch>
            <a:fillRect/>
          </a:stretch>
        </p:blipFill>
        <p:spPr>
          <a:xfrm>
            <a:off x="0" y="2462212"/>
            <a:ext cx="2009775" cy="2209800"/>
          </a:xfrm>
          <a:prstGeom prst="rect">
            <a:avLst/>
          </a:prstGeom>
        </p:spPr>
      </p:pic>
      <p:pic>
        <p:nvPicPr>
          <p:cNvPr id="24" name="Picture 23">
            <a:extLst>
              <a:ext uri="{FF2B5EF4-FFF2-40B4-BE49-F238E27FC236}">
                <a16:creationId xmlns:a16="http://schemas.microsoft.com/office/drawing/2014/main" xmlns="" id="{3EE852D2-7B1D-45EF-8FE6-0FF00BEB9A7B}"/>
              </a:ext>
            </a:extLst>
          </p:cNvPr>
          <p:cNvPicPr>
            <a:picLocks noChangeAspect="1"/>
          </p:cNvPicPr>
          <p:nvPr/>
        </p:nvPicPr>
        <p:blipFill>
          <a:blip r:embed="rId15"/>
          <a:stretch>
            <a:fillRect/>
          </a:stretch>
        </p:blipFill>
        <p:spPr>
          <a:xfrm>
            <a:off x="1990496" y="3526007"/>
            <a:ext cx="1685925" cy="1685925"/>
          </a:xfrm>
          <a:prstGeom prst="rect">
            <a:avLst/>
          </a:prstGeom>
        </p:spPr>
      </p:pic>
      <p:pic>
        <p:nvPicPr>
          <p:cNvPr id="7" name="Picture 6">
            <a:extLst>
              <a:ext uri="{FF2B5EF4-FFF2-40B4-BE49-F238E27FC236}">
                <a16:creationId xmlns:a16="http://schemas.microsoft.com/office/drawing/2014/main" xmlns="" id="{1B0019D9-661A-467B-A141-645F4AB9E1BA}"/>
              </a:ext>
            </a:extLst>
          </p:cNvPr>
          <p:cNvPicPr>
            <a:picLocks noChangeAspect="1"/>
          </p:cNvPicPr>
          <p:nvPr/>
        </p:nvPicPr>
        <p:blipFill>
          <a:blip r:embed="rId16"/>
          <a:stretch>
            <a:fillRect/>
          </a:stretch>
        </p:blipFill>
        <p:spPr>
          <a:xfrm>
            <a:off x="1933347" y="5219700"/>
            <a:ext cx="1800225" cy="1638300"/>
          </a:xfrm>
          <a:prstGeom prst="rect">
            <a:avLst/>
          </a:prstGeom>
        </p:spPr>
      </p:pic>
      <p:sp>
        <p:nvSpPr>
          <p:cNvPr id="6" name="Rectangle 5">
            <a:extLst>
              <a:ext uri="{FF2B5EF4-FFF2-40B4-BE49-F238E27FC236}">
                <a16:creationId xmlns:a16="http://schemas.microsoft.com/office/drawing/2014/main" xmlns="" id="{B1821224-FF99-4B7D-8D87-5EC8103918E6}"/>
              </a:ext>
            </a:extLst>
          </p:cNvPr>
          <p:cNvSpPr/>
          <p:nvPr/>
        </p:nvSpPr>
        <p:spPr>
          <a:xfrm>
            <a:off x="9525" y="0"/>
            <a:ext cx="2314575" cy="2438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074FE5F1-8F6B-40A8-BDDF-2AAF327BB68F}"/>
              </a:ext>
            </a:extLst>
          </p:cNvPr>
          <p:cNvSpPr/>
          <p:nvPr/>
        </p:nvSpPr>
        <p:spPr>
          <a:xfrm>
            <a:off x="6677511" y="1636603"/>
            <a:ext cx="2904461" cy="646331"/>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Lymphoblasts</a:t>
            </a:r>
          </a:p>
        </p:txBody>
      </p:sp>
      <p:sp>
        <p:nvSpPr>
          <p:cNvPr id="22" name="Rectangle 21">
            <a:extLst>
              <a:ext uri="{FF2B5EF4-FFF2-40B4-BE49-F238E27FC236}">
                <a16:creationId xmlns:a16="http://schemas.microsoft.com/office/drawing/2014/main" xmlns="" id="{66685067-E023-49EC-82DD-709333ECA0D1}"/>
              </a:ext>
            </a:extLst>
          </p:cNvPr>
          <p:cNvSpPr/>
          <p:nvPr/>
        </p:nvSpPr>
        <p:spPr>
          <a:xfrm>
            <a:off x="9433011" y="-9619"/>
            <a:ext cx="2765373" cy="461665"/>
          </a:xfrm>
          <a:prstGeom prst="rect">
            <a:avLst/>
          </a:prstGeom>
          <a:solidFill>
            <a:srgbClr val="FFFF00"/>
          </a:solidFill>
          <a:ln w="38100">
            <a:solidFill>
              <a:srgbClr val="00359E"/>
            </a:solidFill>
          </a:ln>
        </p:spPr>
        <p:txBody>
          <a:bodyPr wrap="none" lIns="91440" tIns="45720" rIns="91440" bIns="45720">
            <a:spAutoFit/>
          </a:bodyPr>
          <a:lstStyle/>
          <a:p>
            <a:pPr algn="ctr"/>
            <a:r>
              <a:rPr lang="en-US" sz="2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Classification: </a:t>
            </a:r>
            <a:r>
              <a:rPr lang="en-US" sz="2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Blasts</a:t>
            </a:r>
          </a:p>
        </p:txBody>
      </p:sp>
      <p:sp>
        <p:nvSpPr>
          <p:cNvPr id="23" name="Rectangle 22">
            <a:extLst>
              <a:ext uri="{FF2B5EF4-FFF2-40B4-BE49-F238E27FC236}">
                <a16:creationId xmlns:a16="http://schemas.microsoft.com/office/drawing/2014/main" xmlns="" id="{CF53E096-54FD-4FBF-BADD-D706A1439021}"/>
              </a:ext>
            </a:extLst>
          </p:cNvPr>
          <p:cNvSpPr/>
          <p:nvPr/>
        </p:nvSpPr>
        <p:spPr>
          <a:xfrm>
            <a:off x="9853888" y="442428"/>
            <a:ext cx="2328587" cy="461665"/>
          </a:xfrm>
          <a:prstGeom prst="rect">
            <a:avLst/>
          </a:prstGeom>
          <a:solidFill>
            <a:srgbClr val="FFFF00"/>
          </a:solidFill>
          <a:ln w="38100">
            <a:solidFill>
              <a:srgbClr val="00359E"/>
            </a:solidFill>
          </a:ln>
        </p:spPr>
        <p:txBody>
          <a:bodyPr wrap="none" lIns="91440" tIns="45720" rIns="91440" bIns="45720">
            <a:spAutoFit/>
          </a:bodyPr>
          <a:lstStyle/>
          <a:p>
            <a:pPr algn="ctr"/>
            <a:r>
              <a:rPr lang="en-US" sz="2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Path Review: </a:t>
            </a:r>
            <a:r>
              <a:rPr lang="en-US" sz="2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Yes</a:t>
            </a:r>
          </a:p>
        </p:txBody>
      </p:sp>
      <p:pic>
        <p:nvPicPr>
          <p:cNvPr id="9" name="Recorded Sound">
            <a:hlinkClick r:id="" action="ppaction://media"/>
            <a:extLst>
              <a:ext uri="{FF2B5EF4-FFF2-40B4-BE49-F238E27FC236}">
                <a16:creationId xmlns:a16="http://schemas.microsoft.com/office/drawing/2014/main" xmlns="" id="{83BCE4FD-8AAF-4DAA-9A49-FA005371A4D8}"/>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742737" y="6343208"/>
            <a:ext cx="406400" cy="406400"/>
          </a:xfrm>
          <a:prstGeom prst="rect">
            <a:avLst/>
          </a:prstGeom>
        </p:spPr>
      </p:pic>
    </p:spTree>
    <p:extLst>
      <p:ext uri="{BB962C8B-B14F-4D97-AF65-F5344CB8AC3E}">
        <p14:creationId xmlns:p14="http://schemas.microsoft.com/office/powerpoint/2010/main" val="1990972146"/>
      </p:ext>
    </p:extLst>
  </p:cSld>
  <p:clrMapOvr>
    <a:masterClrMapping/>
  </p:clrMapOvr>
  <mc:AlternateContent xmlns:mc="http://schemas.openxmlformats.org/markup-compatibility/2006" xmlns:p14="http://schemas.microsoft.com/office/powerpoint/2010/main">
    <mc:Choice Requires="p14">
      <p:transition spd="slow" p14:dur="2000" advTm="470"/>
    </mc:Choice>
    <mc:Fallback xmlns="">
      <p:transition spd="slow" advTm="4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 presetClass="mediacall" presetSubtype="0" fill="hold" nodeType="afterEffect">
                                  <p:stCondLst>
                                    <p:cond delay="0"/>
                                  </p:stCondLst>
                                  <p:childTnLst>
                                    <p:cmd type="call" cmd="playFrom(0.0)">
                                      <p:cBhvr>
                                        <p:cTn id="17" dur="4849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8" fill="hold" display="0">
                  <p:stCondLst>
                    <p:cond delay="indefinite"/>
                  </p:stCondLst>
                  <p:endCondLst>
                    <p:cond evt="onStopAudio" delay="0">
                      <p:tgtEl>
                        <p:sldTgt/>
                      </p:tgtEl>
                    </p:cond>
                  </p:endCondLst>
                </p:cTn>
                <p:tgtEl>
                  <p:spTgt spid="9"/>
                </p:tgtEl>
              </p:cMediaNode>
            </p:audio>
          </p:childTnLst>
        </p:cTn>
      </p:par>
    </p:tnLst>
    <p:bldLst>
      <p:bldP spid="22"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0"/>
            <a:ext cx="11973336" cy="7243129"/>
          </a:xfrm>
          <a:prstGeom prst="rect">
            <a:avLst/>
          </a:prstGeom>
        </p:spPr>
      </p:pic>
      <p:sp>
        <p:nvSpPr>
          <p:cNvPr id="3" name="Rectangle 2">
            <a:extLst>
              <a:ext uri="{FF2B5EF4-FFF2-40B4-BE49-F238E27FC236}">
                <a16:creationId xmlns:a16="http://schemas.microsoft.com/office/drawing/2014/main" xmlns="" id="{7EE715F3-200C-4C8B-9815-FA301BD75ED9}"/>
              </a:ext>
            </a:extLst>
          </p:cNvPr>
          <p:cNvSpPr/>
          <p:nvPr/>
        </p:nvSpPr>
        <p:spPr>
          <a:xfrm>
            <a:off x="8257254" y="5697133"/>
            <a:ext cx="2213042" cy="861774"/>
          </a:xfrm>
          <a:prstGeom prst="rect">
            <a:avLst/>
          </a:prstGeom>
          <a:noFill/>
        </p:spPr>
        <p:txBody>
          <a:bodyPr wrap="none" lIns="91440" tIns="45720" rIns="91440" bIns="45720">
            <a:spAutoFit/>
          </a:bodyPr>
          <a:lstStyle/>
          <a:p>
            <a:pPr algn="ctr"/>
            <a:r>
              <a:rPr lang="en-US" sz="2500" b="1" cap="none" spc="0"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Post Treatment</a:t>
            </a:r>
          </a:p>
          <a:p>
            <a:pPr algn="ctr"/>
            <a:r>
              <a:rPr lang="en-US" sz="2500"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Blasts</a:t>
            </a:r>
            <a:endParaRPr lang="en-US" sz="2500" b="1" cap="none" spc="0"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endParaRPr>
          </a:p>
        </p:txBody>
      </p:sp>
      <p:pic>
        <p:nvPicPr>
          <p:cNvPr id="4" name="Recorded Sound">
            <a:hlinkClick r:id="" action="ppaction://media"/>
            <a:extLst>
              <a:ext uri="{FF2B5EF4-FFF2-40B4-BE49-F238E27FC236}">
                <a16:creationId xmlns:a16="http://schemas.microsoft.com/office/drawing/2014/main" xmlns="" id="{8B5FCDAA-9CD2-4BBA-B19F-BF9153A76E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1564" y="6654800"/>
            <a:ext cx="406400" cy="406400"/>
          </a:xfrm>
          <a:prstGeom prst="rect">
            <a:avLst/>
          </a:prstGeom>
        </p:spPr>
      </p:pic>
    </p:spTree>
    <p:extLst>
      <p:ext uri="{BB962C8B-B14F-4D97-AF65-F5344CB8AC3E}">
        <p14:creationId xmlns:p14="http://schemas.microsoft.com/office/powerpoint/2010/main" val="2450715966"/>
      </p:ext>
    </p:extLst>
  </p:cSld>
  <p:clrMapOvr>
    <a:masterClrMapping/>
  </p:clrMapOvr>
  <mc:AlternateContent xmlns:mc="http://schemas.openxmlformats.org/markup-compatibility/2006" xmlns:p14="http://schemas.microsoft.com/office/powerpoint/2010/main">
    <mc:Choice Requires="p14">
      <p:transition spd="slow" p14:dur="2000" advTm="1010"/>
    </mc:Choice>
    <mc:Fallback xmlns="">
      <p:transition spd="slow" advTm="1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0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9403559" y="1780573"/>
            <a:ext cx="2764971" cy="3298802"/>
          </a:xfrm>
          <a:prstGeom prst="rect">
            <a:avLst/>
          </a:prstGeom>
        </p:spPr>
      </p:pic>
      <p:sp>
        <p:nvSpPr>
          <p:cNvPr id="27" name="Rectangle 26">
            <a:extLst>
              <a:ext uri="{FF2B5EF4-FFF2-40B4-BE49-F238E27FC236}">
                <a16:creationId xmlns:a16="http://schemas.microsoft.com/office/drawing/2014/main" xmlns="" id="{3B689B7F-2B9B-44C3-8076-6DBC9995088B}"/>
              </a:ext>
            </a:extLst>
          </p:cNvPr>
          <p:cNvSpPr/>
          <p:nvPr/>
        </p:nvSpPr>
        <p:spPr>
          <a:xfrm>
            <a:off x="0" y="2053610"/>
            <a:ext cx="9250335" cy="2610908"/>
          </a:xfrm>
          <a:prstGeom prst="rect">
            <a:avLst/>
          </a:prstGeom>
          <a:solidFill>
            <a:schemeClr val="tx1"/>
          </a:solidFill>
          <a:ln w="38100">
            <a:solidFill>
              <a:srgbClr val="0070C0"/>
            </a:solidFill>
          </a:ln>
        </p:spPr>
        <p:txBody>
          <a:bodyPr wrap="square">
            <a:spAutoFit/>
          </a:bodyPr>
          <a:lstStyle/>
          <a:p>
            <a:pPr>
              <a:lnSpc>
                <a:spcPct val="107000"/>
              </a:lnSpc>
            </a:pPr>
            <a:r>
              <a:rPr lang="en-US" b="1"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rPr>
              <a:t>Characteristics:</a:t>
            </a:r>
          </a:p>
          <a:p>
            <a:pPr marL="285750" lvl="0" indent="-285750">
              <a:buFont typeface="Arial" panose="020B0604020202020204" pitchFamily="34" charset="0"/>
              <a:buChar char="•"/>
            </a:pPr>
            <a:r>
              <a:rPr lang="en-US" dirty="0">
                <a:solidFill>
                  <a:schemeClr val="bg1"/>
                </a:solidFill>
              </a:rPr>
              <a:t>Size</a:t>
            </a:r>
            <a:r>
              <a:rPr lang="en-US" dirty="0">
                <a:solidFill>
                  <a:schemeClr val="accent1"/>
                </a:solidFill>
              </a:rPr>
              <a:t>: 10 – 20 µm, often oval shaped. N:C ratio 1:2.</a:t>
            </a:r>
          </a:p>
          <a:p>
            <a:pPr marL="285750" lvl="0" indent="-285750">
              <a:buFont typeface="Arial" panose="020B0604020202020204" pitchFamily="34" charset="0"/>
              <a:buChar char="•"/>
            </a:pPr>
            <a:r>
              <a:rPr lang="en-US" dirty="0">
                <a:solidFill>
                  <a:schemeClr val="bg1"/>
                </a:solidFill>
              </a:rPr>
              <a:t>Nucleus</a:t>
            </a:r>
            <a:r>
              <a:rPr lang="en-US" dirty="0">
                <a:solidFill>
                  <a:schemeClr val="accent1"/>
                </a:solidFill>
              </a:rPr>
              <a:t>: </a:t>
            </a:r>
            <a:r>
              <a:rPr lang="en-US" dirty="0">
                <a:solidFill>
                  <a:schemeClr val="accent1"/>
                </a:solidFill>
                <a:highlight>
                  <a:srgbClr val="FFFF00"/>
                </a:highlight>
              </a:rPr>
              <a:t>eccentric</a:t>
            </a:r>
            <a:r>
              <a:rPr lang="en-US" dirty="0">
                <a:solidFill>
                  <a:schemeClr val="accent1"/>
                </a:solidFill>
              </a:rPr>
              <a:t>; round, oval, or indented; Prominently coarse and clumped chromatin is often arranged in a </a:t>
            </a:r>
            <a:r>
              <a:rPr lang="en-US" dirty="0">
                <a:solidFill>
                  <a:schemeClr val="accent1"/>
                </a:solidFill>
                <a:highlight>
                  <a:srgbClr val="FFFF00"/>
                </a:highlight>
              </a:rPr>
              <a:t>clock-face pattern</a:t>
            </a:r>
            <a:r>
              <a:rPr lang="en-US" dirty="0">
                <a:solidFill>
                  <a:schemeClr val="accent1"/>
                </a:solidFill>
              </a:rPr>
              <a:t>. </a:t>
            </a:r>
          </a:p>
          <a:p>
            <a:pPr marL="285750" lvl="0" indent="-285750">
              <a:buFont typeface="Arial" panose="020B0604020202020204" pitchFamily="34" charset="0"/>
              <a:buChar char="•"/>
            </a:pPr>
            <a:r>
              <a:rPr lang="en-US" dirty="0">
                <a:solidFill>
                  <a:srgbClr val="00B0F0"/>
                </a:solidFill>
                <a:highlight>
                  <a:srgbClr val="FFFF00"/>
                </a:highlight>
              </a:rPr>
              <a:t>Nucleoli</a:t>
            </a:r>
            <a:r>
              <a:rPr lang="en-US" dirty="0">
                <a:solidFill>
                  <a:schemeClr val="accent1"/>
                </a:solidFill>
                <a:highlight>
                  <a:srgbClr val="FFFF00"/>
                </a:highlight>
              </a:rPr>
              <a:t>: Absent</a:t>
            </a:r>
          </a:p>
          <a:p>
            <a:pPr marL="285750" lvl="0" indent="-285750">
              <a:buFont typeface="Arial" panose="020B0604020202020204" pitchFamily="34" charset="0"/>
              <a:buChar char="•"/>
            </a:pPr>
            <a:r>
              <a:rPr lang="en-US" dirty="0">
                <a:solidFill>
                  <a:schemeClr val="bg1"/>
                </a:solidFill>
              </a:rPr>
              <a:t>Cytoplasm</a:t>
            </a:r>
            <a:r>
              <a:rPr lang="en-US" dirty="0">
                <a:solidFill>
                  <a:schemeClr val="accent1"/>
                </a:solidFill>
              </a:rPr>
              <a:t>: </a:t>
            </a:r>
            <a:r>
              <a:rPr lang="en-US" i="1" dirty="0">
                <a:solidFill>
                  <a:schemeClr val="accent1"/>
                </a:solidFill>
              </a:rPr>
              <a:t>Typically</a:t>
            </a:r>
            <a:r>
              <a:rPr lang="en-US" dirty="0">
                <a:solidFill>
                  <a:schemeClr val="accent1"/>
                </a:solidFill>
              </a:rPr>
              <a:t> relatively abundant. Gray-blue to </a:t>
            </a:r>
            <a:r>
              <a:rPr lang="en-US" dirty="0">
                <a:solidFill>
                  <a:schemeClr val="accent1"/>
                </a:solidFill>
                <a:highlight>
                  <a:srgbClr val="FFFF00"/>
                </a:highlight>
              </a:rPr>
              <a:t>deeply basophilic</a:t>
            </a:r>
            <a:r>
              <a:rPr lang="en-US" dirty="0">
                <a:solidFill>
                  <a:schemeClr val="accent1"/>
                </a:solidFill>
              </a:rPr>
              <a:t> with a clear area next to the nucleus (</a:t>
            </a:r>
            <a:r>
              <a:rPr lang="en-US" dirty="0">
                <a:solidFill>
                  <a:schemeClr val="accent1"/>
                </a:solidFill>
                <a:highlight>
                  <a:srgbClr val="FFFF00"/>
                </a:highlight>
              </a:rPr>
              <a:t>perinuclear halo</a:t>
            </a:r>
            <a:r>
              <a:rPr lang="en-US" dirty="0">
                <a:solidFill>
                  <a:schemeClr val="accent1"/>
                </a:solidFill>
              </a:rPr>
              <a:t>/</a:t>
            </a:r>
            <a:r>
              <a:rPr lang="en-US" dirty="0">
                <a:solidFill>
                  <a:schemeClr val="accent1"/>
                </a:solidFill>
                <a:highlight>
                  <a:srgbClr val="FFFF00"/>
                </a:highlight>
              </a:rPr>
              <a:t>hof</a:t>
            </a:r>
            <a:r>
              <a:rPr lang="en-US" dirty="0">
                <a:solidFill>
                  <a:schemeClr val="accent1"/>
                </a:solidFill>
              </a:rPr>
              <a:t>). Cytoplasmic granules are absent, and scattered vacuoles of varying size may be seen. </a:t>
            </a:r>
          </a:p>
          <a:p>
            <a:pPr>
              <a:lnSpc>
                <a:spcPct val="107000"/>
              </a:lnSpc>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xmlns="" id="{5025E167-2FB9-4B4A-AAF6-B5FC00FE79EE}"/>
              </a:ext>
            </a:extLst>
          </p:cNvPr>
          <p:cNvSpPr/>
          <p:nvPr/>
        </p:nvSpPr>
        <p:spPr>
          <a:xfrm>
            <a:off x="23470" y="1529472"/>
            <a:ext cx="6654800" cy="369332"/>
          </a:xfrm>
          <a:prstGeom prst="rect">
            <a:avLst/>
          </a:prstGeom>
          <a:ln w="38100">
            <a:solidFill>
              <a:srgbClr val="00B050"/>
            </a:solidFill>
          </a:ln>
        </p:spPr>
        <p:txBody>
          <a:bodyPr wrap="square">
            <a:spAutoFit/>
          </a:bodyPr>
          <a:lstStyle/>
          <a:p>
            <a:r>
              <a:rPr lang="en-US" dirty="0">
                <a:latin typeface="Times New Roman" panose="02020603050405020304" pitchFamily="18" charset="0"/>
              </a:rPr>
              <a:t>Rare circulating plasma cells may be seen in healthy patients.</a:t>
            </a:r>
          </a:p>
        </p:txBody>
      </p:sp>
      <p:sp>
        <p:nvSpPr>
          <p:cNvPr id="31" name="Rectangle 30">
            <a:extLst>
              <a:ext uri="{FF2B5EF4-FFF2-40B4-BE49-F238E27FC236}">
                <a16:creationId xmlns:a16="http://schemas.microsoft.com/office/drawing/2014/main" xmlns="" id="{D8F18B47-4F5E-4DEB-B633-55AE08ACE2B3}"/>
              </a:ext>
            </a:extLst>
          </p:cNvPr>
          <p:cNvSpPr/>
          <p:nvPr/>
        </p:nvSpPr>
        <p:spPr>
          <a:xfrm>
            <a:off x="-8222" y="4829255"/>
            <a:ext cx="9250335" cy="923330"/>
          </a:xfrm>
          <a:prstGeom prst="rect">
            <a:avLst/>
          </a:prstGeom>
          <a:ln w="38100">
            <a:solidFill>
              <a:srgbClr val="00B050"/>
            </a:solidFill>
          </a:ln>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rPr>
              <a:t>If only 1 is present: may report the Auto Diff if all other criteria for Auto Diff reporting are met.</a:t>
            </a:r>
          </a:p>
          <a:p>
            <a:pPr marL="285750" indent="-285750">
              <a:buFont typeface="Arial" panose="020B0604020202020204" pitchFamily="34" charset="0"/>
              <a:buChar char="•"/>
            </a:pPr>
            <a:r>
              <a:rPr lang="en-US" dirty="0">
                <a:latin typeface="Times New Roman" panose="02020603050405020304" pitchFamily="18" charset="0"/>
              </a:rPr>
              <a:t>If  ≥ 2 are present, report Manual Diff,</a:t>
            </a:r>
            <a:r>
              <a:rPr lang="en-US" b="1" dirty="0">
                <a:latin typeface="Times New Roman" panose="02020603050405020304" pitchFamily="18" charset="0"/>
              </a:rPr>
              <a:t>  </a:t>
            </a:r>
            <a:r>
              <a:rPr lang="en-US" dirty="0">
                <a:latin typeface="Times New Roman" panose="02020603050405020304" pitchFamily="18" charset="0"/>
              </a:rPr>
              <a:t>Cell Classification: Other, result level comment*</a:t>
            </a:r>
          </a:p>
          <a:p>
            <a:pPr marL="285750" indent="-285750">
              <a:buFont typeface="Arial" panose="020B0604020202020204" pitchFamily="34" charset="0"/>
              <a:buChar char="•"/>
            </a:pPr>
            <a:r>
              <a:rPr lang="en-US" dirty="0">
                <a:latin typeface="Times New Roman" panose="02020603050405020304" pitchFamily="18" charset="0"/>
              </a:rPr>
              <a:t>If  &gt; 5 are present and no clinical history, consider sending it for Path Review. </a:t>
            </a:r>
          </a:p>
        </p:txBody>
      </p:sp>
      <p:sp>
        <p:nvSpPr>
          <p:cNvPr id="9" name="Rectangle 8">
            <a:extLst>
              <a:ext uri="{FF2B5EF4-FFF2-40B4-BE49-F238E27FC236}">
                <a16:creationId xmlns:a16="http://schemas.microsoft.com/office/drawing/2014/main" xmlns="" id="{81C8E29C-E6DC-448E-83FB-358A57C0981F}"/>
              </a:ext>
            </a:extLst>
          </p:cNvPr>
          <p:cNvSpPr/>
          <p:nvPr/>
        </p:nvSpPr>
        <p:spPr>
          <a:xfrm>
            <a:off x="7258565" y="1038955"/>
            <a:ext cx="4921219" cy="1015663"/>
          </a:xfrm>
          <a:prstGeom prst="rect">
            <a:avLst/>
          </a:prstGeom>
          <a:solidFill>
            <a:srgbClr val="FFFF00"/>
          </a:solidFill>
          <a:ln w="38100">
            <a:solidFill>
              <a:srgbClr val="00359E"/>
            </a:solidFill>
          </a:ln>
        </p:spPr>
        <p:txBody>
          <a:bodyPr wrap="none" lIns="91440" tIns="45720" rIns="91440" bIns="45720">
            <a:spAutoFit/>
          </a:bodyPr>
          <a:lstStyle/>
          <a:p>
            <a:r>
              <a:rPr lang="en-US" sz="2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Path Review: </a:t>
            </a:r>
            <a:r>
              <a:rPr lang="en-US" sz="2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Yes, if:</a:t>
            </a:r>
          </a:p>
          <a:p>
            <a:pPr marL="285750" indent="-285750">
              <a:buFont typeface="Arial" panose="020B0604020202020204" pitchFamily="34" charset="0"/>
              <a:buChar char="•"/>
            </a:pPr>
            <a:r>
              <a:rPr lang="en-US" dirty="0"/>
              <a:t>A significant number present, no clinical history</a:t>
            </a:r>
          </a:p>
          <a:p>
            <a:pPr marL="285750" indent="-285750">
              <a:buFont typeface="Arial" panose="020B0604020202020204" pitchFamily="34" charset="0"/>
              <a:buChar char="•"/>
            </a:pPr>
            <a:r>
              <a:rPr lang="en-US" dirty="0"/>
              <a:t>Unsure of classification</a:t>
            </a:r>
            <a:endParaRPr lang="en-US" sz="2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endParaRPr>
          </a:p>
        </p:txBody>
      </p:sp>
      <p:sp>
        <p:nvSpPr>
          <p:cNvPr id="10" name="Rectangle 9">
            <a:extLst>
              <a:ext uri="{FF2B5EF4-FFF2-40B4-BE49-F238E27FC236}">
                <a16:creationId xmlns:a16="http://schemas.microsoft.com/office/drawing/2014/main" xmlns="" id="{04D4FA6D-BA78-4FB6-8D17-D00269231770}"/>
              </a:ext>
            </a:extLst>
          </p:cNvPr>
          <p:cNvSpPr/>
          <p:nvPr/>
        </p:nvSpPr>
        <p:spPr>
          <a:xfrm>
            <a:off x="1366877" y="311413"/>
            <a:ext cx="4404758" cy="646331"/>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Mature Plasma Cells</a:t>
            </a:r>
          </a:p>
        </p:txBody>
      </p:sp>
      <p:sp>
        <p:nvSpPr>
          <p:cNvPr id="11" name="Rectangle 10">
            <a:extLst>
              <a:ext uri="{FF2B5EF4-FFF2-40B4-BE49-F238E27FC236}">
                <a16:creationId xmlns:a16="http://schemas.microsoft.com/office/drawing/2014/main" xmlns="" id="{7C4F6E61-73B9-462D-9998-A466E18FBCE2}"/>
              </a:ext>
            </a:extLst>
          </p:cNvPr>
          <p:cNvSpPr/>
          <p:nvPr/>
        </p:nvSpPr>
        <p:spPr>
          <a:xfrm>
            <a:off x="0" y="5917322"/>
            <a:ext cx="5116286" cy="923330"/>
          </a:xfrm>
          <a:prstGeom prst="rect">
            <a:avLst/>
          </a:prstGeom>
          <a:ln w="38100">
            <a:solidFill>
              <a:srgbClr val="00B050"/>
            </a:solidFill>
          </a:ln>
        </p:spPr>
        <p:txBody>
          <a:bodyPr wrap="square">
            <a:spAutoFit/>
          </a:bodyPr>
          <a:lstStyle/>
          <a:p>
            <a:r>
              <a:rPr lang="en-US" dirty="0">
                <a:latin typeface="Times New Roman" panose="02020603050405020304" pitchFamily="18" charset="0"/>
              </a:rPr>
              <a:t>*Add result (component) level comment:</a:t>
            </a:r>
          </a:p>
          <a:p>
            <a:pPr marL="285750" indent="-285750">
              <a:buFont typeface="Arial" panose="020B0604020202020204" pitchFamily="34" charset="0"/>
              <a:buChar char="•"/>
            </a:pPr>
            <a:r>
              <a:rPr lang="en-US" dirty="0">
                <a:latin typeface="Times New Roman" panose="02020603050405020304" pitchFamily="18" charset="0"/>
              </a:rPr>
              <a:t>Easily recognizable plasma cells – “Plasma Cells”</a:t>
            </a:r>
          </a:p>
          <a:p>
            <a:pPr marL="285750" indent="-285750">
              <a:buFont typeface="Arial" panose="020B0604020202020204" pitchFamily="34" charset="0"/>
              <a:buChar char="•"/>
            </a:pPr>
            <a:r>
              <a:rPr lang="en-US" dirty="0">
                <a:latin typeface="Times New Roman" panose="02020603050405020304" pitchFamily="18" charset="0"/>
              </a:rPr>
              <a:t>Unsure of Classification – “</a:t>
            </a:r>
            <a:r>
              <a:rPr lang="en-US" b="1" dirty="0">
                <a:latin typeface="Times New Roman" panose="02020603050405020304" pitchFamily="18" charset="0"/>
              </a:rPr>
              <a:t>.IMPRPATH”</a:t>
            </a:r>
            <a:endParaRPr lang="en-US" dirty="0">
              <a:latin typeface="Times New Roman" panose="02020603050405020304" pitchFamily="18" charset="0"/>
            </a:endParaRPr>
          </a:p>
        </p:txBody>
      </p:sp>
      <p:pic>
        <p:nvPicPr>
          <p:cNvPr id="5" name="Recorded Sound">
            <a:hlinkClick r:id="" action="ppaction://media"/>
            <a:extLst>
              <a:ext uri="{FF2B5EF4-FFF2-40B4-BE49-F238E27FC236}">
                <a16:creationId xmlns:a16="http://schemas.microsoft.com/office/drawing/2014/main" xmlns="" id="{1530449E-6677-436D-9CA2-1FDB3F2E6C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83186" y="6378987"/>
            <a:ext cx="406400" cy="406400"/>
          </a:xfrm>
          <a:prstGeom prst="rect">
            <a:avLst/>
          </a:prstGeom>
        </p:spPr>
      </p:pic>
      <p:sp>
        <p:nvSpPr>
          <p:cNvPr id="13" name="Rectangle 12">
            <a:extLst>
              <a:ext uri="{FF2B5EF4-FFF2-40B4-BE49-F238E27FC236}">
                <a16:creationId xmlns:a16="http://schemas.microsoft.com/office/drawing/2014/main" xmlns="" id="{81B4ED72-4947-41F7-B7E7-C64FE59CA26D}"/>
              </a:ext>
            </a:extLst>
          </p:cNvPr>
          <p:cNvSpPr/>
          <p:nvPr/>
        </p:nvSpPr>
        <p:spPr>
          <a:xfrm>
            <a:off x="8788400" y="24299"/>
            <a:ext cx="3391384" cy="1015663"/>
          </a:xfrm>
          <a:prstGeom prst="rect">
            <a:avLst/>
          </a:prstGeom>
          <a:solidFill>
            <a:srgbClr val="FFFF00"/>
          </a:solidFill>
          <a:ln w="38100">
            <a:solidFill>
              <a:srgbClr val="00359E"/>
            </a:solidFill>
          </a:ln>
        </p:spPr>
        <p:txBody>
          <a:bodyPr wrap="square" lIns="91440" tIns="45720" rIns="91440" bIns="45720">
            <a:spAutoFit/>
          </a:bodyPr>
          <a:lstStyle/>
          <a:p>
            <a:r>
              <a:rPr lang="en-US" sz="2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Classification: </a:t>
            </a:r>
            <a:r>
              <a:rPr lang="en-US" sz="2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Other Cells</a:t>
            </a:r>
          </a:p>
          <a:p>
            <a:r>
              <a:rPr lang="en-US" dirty="0" smtClean="0"/>
              <a:t>Component/Parameter </a:t>
            </a:r>
            <a:r>
              <a:rPr lang="en-US" dirty="0"/>
              <a:t>comment: </a:t>
            </a:r>
            <a:endParaRPr lang="en-US" dirty="0" smtClean="0"/>
          </a:p>
          <a:p>
            <a:r>
              <a:rPr lang="en-US" b="1" dirty="0" smtClean="0"/>
              <a:t>“</a:t>
            </a:r>
            <a:r>
              <a:rPr lang="en-US" b="1" dirty="0"/>
              <a:t>Plasma Cells” or “.IMPRPATH”</a:t>
            </a:r>
            <a:endParaRPr lang="en-US"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endParaRPr>
          </a:p>
        </p:txBody>
      </p:sp>
      <p:pic>
        <p:nvPicPr>
          <p:cNvPr id="6" name="Picture 5">
            <a:extLst>
              <a:ext uri="{FF2B5EF4-FFF2-40B4-BE49-F238E27FC236}">
                <a16:creationId xmlns:a16="http://schemas.microsoft.com/office/drawing/2014/main" xmlns="" id="{D9A42325-83E7-4D81-8F6F-11B114489240}"/>
              </a:ext>
            </a:extLst>
          </p:cNvPr>
          <p:cNvPicPr>
            <a:picLocks noChangeAspect="1"/>
          </p:cNvPicPr>
          <p:nvPr/>
        </p:nvPicPr>
        <p:blipFill>
          <a:blip r:embed="rId7"/>
          <a:stretch>
            <a:fillRect/>
          </a:stretch>
        </p:blipFill>
        <p:spPr>
          <a:xfrm>
            <a:off x="9550544" y="4716734"/>
            <a:ext cx="1819275" cy="2143125"/>
          </a:xfrm>
          <a:prstGeom prst="rect">
            <a:avLst/>
          </a:prstGeom>
        </p:spPr>
      </p:pic>
    </p:spTree>
    <p:extLst>
      <p:ext uri="{BB962C8B-B14F-4D97-AF65-F5344CB8AC3E}">
        <p14:creationId xmlns:p14="http://schemas.microsoft.com/office/powerpoint/2010/main" val="4136587689"/>
      </p:ext>
    </p:extLst>
  </p:cSld>
  <p:clrMapOvr>
    <a:masterClrMapping/>
  </p:clrMapOvr>
  <mc:AlternateContent xmlns:mc="http://schemas.openxmlformats.org/markup-compatibility/2006" xmlns:p14="http://schemas.microsoft.com/office/powerpoint/2010/main">
    <mc:Choice Requires="p14">
      <p:transition spd="slow" p14:dur="2000" advTm="480"/>
    </mc:Choice>
    <mc:Fallback xmlns="">
      <p:transition spd="slow" advTm="4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310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868CF81-F5DC-4C77-BF08-A6BAEEC4B662}"/>
              </a:ext>
            </a:extLst>
          </p:cNvPr>
          <p:cNvSpPr/>
          <p:nvPr/>
        </p:nvSpPr>
        <p:spPr>
          <a:xfrm>
            <a:off x="219074" y="1790008"/>
            <a:ext cx="10774328" cy="2308324"/>
          </a:xfrm>
          <a:prstGeom prst="rect">
            <a:avLst/>
          </a:prstGeom>
          <a:ln w="38100">
            <a:solidFill>
              <a:srgbClr val="002060"/>
            </a:solidFill>
          </a:ln>
        </p:spPr>
        <p:txBody>
          <a:bodyPr wrap="square">
            <a:spAutoFit/>
          </a:bodyPr>
          <a:lstStyle/>
          <a:p>
            <a:r>
              <a:rPr lang="en-US" b="1" dirty="0">
                <a:ln w="12700">
                  <a:solidFill>
                    <a:schemeClr val="tx2">
                      <a:lumMod val="75000"/>
                    </a:schemeClr>
                  </a:solidFill>
                  <a:prstDash val="solid"/>
                </a:ln>
                <a:solidFill>
                  <a:srgbClr val="002060"/>
                </a:solidFill>
                <a:effectLst>
                  <a:outerShdw dist="38100" dir="2640000" algn="bl" rotWithShape="0">
                    <a:schemeClr val="tx2">
                      <a:lumMod val="75000"/>
                    </a:schemeClr>
                  </a:outerShdw>
                </a:effectLst>
              </a:rPr>
              <a:t>Characteristics:</a:t>
            </a:r>
            <a:endParaRPr lang="en-US" b="1" dirty="0">
              <a:solidFill>
                <a:srgbClr val="002060"/>
              </a:solidFill>
              <a:latin typeface="Times New Roman" panose="02020603050405020304" pitchFamily="18" charset="0"/>
            </a:endParaRPr>
          </a:p>
          <a:p>
            <a:pPr marL="285750" indent="-285750">
              <a:buFont typeface="Arial" panose="020B0604020202020204" pitchFamily="34" charset="0"/>
              <a:buChar char="•"/>
            </a:pPr>
            <a:r>
              <a:rPr lang="en-US" b="1" dirty="0">
                <a:latin typeface="Times New Roman" panose="02020603050405020304" pitchFamily="18" charset="0"/>
              </a:rPr>
              <a:t>Variable maturity – </a:t>
            </a:r>
            <a:r>
              <a:rPr lang="en-US" dirty="0">
                <a:latin typeface="Times New Roman" panose="02020603050405020304" pitchFamily="18" charset="0"/>
              </a:rPr>
              <a:t>A single case may include some or all forms of: </a:t>
            </a:r>
          </a:p>
          <a:p>
            <a:pPr marL="742950" lvl="1" indent="-285750">
              <a:buFont typeface="Arial" panose="020B0604020202020204" pitchFamily="34" charset="0"/>
              <a:buChar char="•"/>
            </a:pPr>
            <a:r>
              <a:rPr lang="en-US" dirty="0">
                <a:latin typeface="Times New Roman" panose="02020603050405020304" pitchFamily="18" charset="0"/>
              </a:rPr>
              <a:t>Plasmablasts</a:t>
            </a:r>
          </a:p>
          <a:p>
            <a:pPr marL="742950" lvl="1" indent="-285750">
              <a:buFont typeface="Arial" panose="020B0604020202020204" pitchFamily="34" charset="0"/>
              <a:buChar char="•"/>
            </a:pPr>
            <a:r>
              <a:rPr lang="en-US" dirty="0">
                <a:latin typeface="Times New Roman" panose="02020603050405020304" pitchFamily="18" charset="0"/>
              </a:rPr>
              <a:t>Immature plasma cells </a:t>
            </a:r>
          </a:p>
          <a:p>
            <a:pPr marL="742950" lvl="1" indent="-285750">
              <a:buFont typeface="Arial" panose="020B0604020202020204" pitchFamily="34" charset="0"/>
              <a:buChar char="•"/>
            </a:pPr>
            <a:r>
              <a:rPr lang="en-US" dirty="0">
                <a:latin typeface="Times New Roman" panose="02020603050405020304" pitchFamily="18" charset="0"/>
              </a:rPr>
              <a:t>Mature plasma cells. </a:t>
            </a:r>
          </a:p>
          <a:p>
            <a:pPr marL="285750" indent="-285750">
              <a:buFont typeface="Arial" panose="020B0604020202020204" pitchFamily="34" charset="0"/>
              <a:buChar char="•"/>
            </a:pPr>
            <a:r>
              <a:rPr lang="en-US" b="1" dirty="0">
                <a:latin typeface="Times New Roman" panose="02020603050405020304" pitchFamily="18" charset="0"/>
              </a:rPr>
              <a:t>Wide spectrum of morphologic features – </a:t>
            </a:r>
            <a:r>
              <a:rPr lang="en-US" dirty="0">
                <a:latin typeface="Times New Roman" panose="02020603050405020304" pitchFamily="18" charset="0"/>
              </a:rPr>
              <a:t>The cells range from those that are: </a:t>
            </a:r>
          </a:p>
          <a:p>
            <a:pPr marL="742950" lvl="1" indent="-285750">
              <a:buFont typeface="Arial" panose="020B0604020202020204" pitchFamily="34" charset="0"/>
              <a:buChar char="•"/>
            </a:pPr>
            <a:r>
              <a:rPr lang="en-US" dirty="0">
                <a:latin typeface="Times New Roman" panose="02020603050405020304" pitchFamily="18" charset="0"/>
              </a:rPr>
              <a:t>Easily recognized as plasma cells</a:t>
            </a:r>
          </a:p>
          <a:p>
            <a:pPr marL="742950" lvl="1" indent="-285750">
              <a:buFont typeface="Arial" panose="020B0604020202020204" pitchFamily="34" charset="0"/>
              <a:buChar char="•"/>
            </a:pPr>
            <a:r>
              <a:rPr lang="en-US" dirty="0">
                <a:latin typeface="Times New Roman" panose="02020603050405020304" pitchFamily="18" charset="0"/>
              </a:rPr>
              <a:t>Difficult to classify without ancillary studies or clinical data.</a:t>
            </a:r>
          </a:p>
        </p:txBody>
      </p:sp>
      <p:sp>
        <p:nvSpPr>
          <p:cNvPr id="4" name="Rectangle 3">
            <a:extLst>
              <a:ext uri="{FF2B5EF4-FFF2-40B4-BE49-F238E27FC236}">
                <a16:creationId xmlns:a16="http://schemas.microsoft.com/office/drawing/2014/main" xmlns="" id="{8DC06638-E47E-40C8-A47E-6D3B2A1DBACB}"/>
              </a:ext>
            </a:extLst>
          </p:cNvPr>
          <p:cNvSpPr/>
          <p:nvPr/>
        </p:nvSpPr>
        <p:spPr>
          <a:xfrm>
            <a:off x="327930" y="4293344"/>
            <a:ext cx="6755633" cy="2153731"/>
          </a:xfrm>
          <a:prstGeom prst="rect">
            <a:avLst/>
          </a:prstGeom>
          <a:solidFill>
            <a:srgbClr val="002060"/>
          </a:solidFill>
          <a:ln w="38100">
            <a:solidFill>
              <a:srgbClr val="0070C0"/>
            </a:solidFill>
          </a:ln>
        </p:spPr>
        <p:txBody>
          <a:bodyPr wrap="square">
            <a:spAutoFit/>
          </a:bodyPr>
          <a:lstStyle/>
          <a:p>
            <a:pPr>
              <a:lnSpc>
                <a:spcPct val="107000"/>
              </a:lnSpc>
            </a:pPr>
            <a:r>
              <a:rPr lang="en-US" b="1"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rPr>
              <a:t>Clinical Conditions:</a:t>
            </a:r>
            <a:endPar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solidFill>
                  <a:schemeClr val="accent1"/>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Multiple Myeloma (Plasma Cell Myeloma)</a:t>
            </a:r>
          </a:p>
          <a:p>
            <a:pPr marL="342900" marR="0" lvl="0" indent="-342900">
              <a:lnSpc>
                <a:spcPct val="107000"/>
              </a:lnSpc>
              <a:spcBef>
                <a:spcPts val="0"/>
              </a:spcBef>
              <a:spcAft>
                <a:spcPts val="0"/>
              </a:spcAft>
              <a:buFont typeface="Symbol" panose="05050102010706020507" pitchFamily="18" charset="2"/>
              <a:buChar char=""/>
            </a:pPr>
            <a:r>
              <a:rPr lang="en-US" dirty="0">
                <a:solidFill>
                  <a:schemeClr val="accent1"/>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Plasma Cell Leukemia</a:t>
            </a:r>
          </a:p>
          <a:p>
            <a:pPr marL="342900" marR="0" lvl="0" indent="-342900">
              <a:lnSpc>
                <a:spcPct val="107000"/>
              </a:lnSpc>
              <a:spcBef>
                <a:spcPts val="0"/>
              </a:spcBef>
              <a:spcAft>
                <a:spcPts val="0"/>
              </a:spcAft>
              <a:buFont typeface="Symbol" panose="05050102010706020507" pitchFamily="18" charset="2"/>
              <a:buChar char=""/>
            </a:pPr>
            <a:r>
              <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Lymphoplasmacytic lymphoma (Waldenstrom macroglobulinemia)</a:t>
            </a:r>
          </a:p>
          <a:p>
            <a:pPr marL="342900" marR="0" lvl="0" indent="-342900">
              <a:lnSpc>
                <a:spcPct val="107000"/>
              </a:lnSpc>
              <a:spcBef>
                <a:spcPts val="0"/>
              </a:spcBef>
              <a:spcAft>
                <a:spcPts val="0"/>
              </a:spcAft>
              <a:buFont typeface="Symbol" panose="05050102010706020507" pitchFamily="18" charset="2"/>
              <a:buChar char=""/>
            </a:pPr>
            <a:r>
              <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Amyloidosis</a:t>
            </a:r>
          </a:p>
          <a:p>
            <a:pPr marL="342900" marR="0" lvl="0" indent="-342900">
              <a:lnSpc>
                <a:spcPct val="107000"/>
              </a:lnSpc>
              <a:spcBef>
                <a:spcPts val="0"/>
              </a:spcBef>
              <a:spcAft>
                <a:spcPts val="0"/>
              </a:spcAft>
              <a:buFont typeface="Symbol" panose="05050102010706020507" pitchFamily="18" charset="2"/>
              <a:buChar char=""/>
            </a:pPr>
            <a:r>
              <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Autoimmune disorders</a:t>
            </a:r>
          </a:p>
          <a:p>
            <a:pPr marL="342900" marR="0" lvl="0" indent="-342900">
              <a:lnSpc>
                <a:spcPct val="107000"/>
              </a:lnSpc>
              <a:spcBef>
                <a:spcPts val="0"/>
              </a:spcBef>
              <a:spcAft>
                <a:spcPts val="800"/>
              </a:spcAft>
              <a:buFont typeface="Symbol" panose="05050102010706020507" pitchFamily="18" charset="2"/>
              <a:buChar char=""/>
            </a:pPr>
            <a:r>
              <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Infections (bacterial, viral, protozoal)</a:t>
            </a:r>
          </a:p>
        </p:txBody>
      </p:sp>
      <p:sp>
        <p:nvSpPr>
          <p:cNvPr id="7" name="Rectangle 6">
            <a:extLst>
              <a:ext uri="{FF2B5EF4-FFF2-40B4-BE49-F238E27FC236}">
                <a16:creationId xmlns:a16="http://schemas.microsoft.com/office/drawing/2014/main" xmlns="" id="{0863A5E9-FFA5-4452-96C1-BDB062E09FDB}"/>
              </a:ext>
            </a:extLst>
          </p:cNvPr>
          <p:cNvSpPr/>
          <p:nvPr/>
        </p:nvSpPr>
        <p:spPr>
          <a:xfrm>
            <a:off x="219074" y="4101423"/>
            <a:ext cx="8373383" cy="369332"/>
          </a:xfrm>
          <a:prstGeom prst="rect">
            <a:avLst/>
          </a:prstGeom>
        </p:spPr>
        <p:txBody>
          <a:bodyPr wrap="square">
            <a:spAutoFit/>
          </a:bodyPr>
          <a:lstStyle/>
          <a:p>
            <a:r>
              <a:rPr lang="en-US" dirty="0">
                <a:latin typeface="Times New Roman" panose="02020603050405020304" pitchFamily="18" charset="0"/>
              </a:rPr>
              <a:t> </a:t>
            </a:r>
          </a:p>
        </p:txBody>
      </p:sp>
      <p:sp>
        <p:nvSpPr>
          <p:cNvPr id="9" name="Rectangle 8">
            <a:extLst>
              <a:ext uri="{FF2B5EF4-FFF2-40B4-BE49-F238E27FC236}">
                <a16:creationId xmlns:a16="http://schemas.microsoft.com/office/drawing/2014/main" xmlns="" id="{D14E4372-CF5B-4149-A27F-ADB3F6AD8192}"/>
              </a:ext>
            </a:extLst>
          </p:cNvPr>
          <p:cNvSpPr/>
          <p:nvPr/>
        </p:nvSpPr>
        <p:spPr>
          <a:xfrm>
            <a:off x="9851197" y="1024994"/>
            <a:ext cx="2328587" cy="461665"/>
          </a:xfrm>
          <a:prstGeom prst="rect">
            <a:avLst/>
          </a:prstGeom>
          <a:solidFill>
            <a:srgbClr val="FFFF00"/>
          </a:solidFill>
          <a:ln w="38100">
            <a:solidFill>
              <a:srgbClr val="00359E"/>
            </a:solidFill>
          </a:ln>
        </p:spPr>
        <p:txBody>
          <a:bodyPr wrap="none" lIns="91440" tIns="45720" rIns="91440" bIns="45720">
            <a:spAutoFit/>
          </a:bodyPr>
          <a:lstStyle/>
          <a:p>
            <a:pPr algn="ctr"/>
            <a:r>
              <a:rPr lang="en-US" sz="2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Path Review: </a:t>
            </a:r>
            <a:r>
              <a:rPr lang="en-US" sz="2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Yes</a:t>
            </a:r>
          </a:p>
        </p:txBody>
      </p:sp>
      <p:sp>
        <p:nvSpPr>
          <p:cNvPr id="10" name="Rectangle 9">
            <a:extLst>
              <a:ext uri="{FF2B5EF4-FFF2-40B4-BE49-F238E27FC236}">
                <a16:creationId xmlns:a16="http://schemas.microsoft.com/office/drawing/2014/main" xmlns="" id="{8FFA17E6-796B-4805-AD1F-AC701EFB423B}"/>
              </a:ext>
            </a:extLst>
          </p:cNvPr>
          <p:cNvSpPr/>
          <p:nvPr/>
        </p:nvSpPr>
        <p:spPr>
          <a:xfrm>
            <a:off x="2540328" y="36547"/>
            <a:ext cx="4774871" cy="646331"/>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Malignant Plasma Cells</a:t>
            </a:r>
          </a:p>
        </p:txBody>
      </p:sp>
      <p:sp>
        <p:nvSpPr>
          <p:cNvPr id="3" name="Rectangle 2">
            <a:extLst>
              <a:ext uri="{FF2B5EF4-FFF2-40B4-BE49-F238E27FC236}">
                <a16:creationId xmlns:a16="http://schemas.microsoft.com/office/drawing/2014/main" xmlns="" id="{ADA87723-8053-43AF-80D9-87BC4D113CEF}"/>
              </a:ext>
            </a:extLst>
          </p:cNvPr>
          <p:cNvSpPr/>
          <p:nvPr/>
        </p:nvSpPr>
        <p:spPr>
          <a:xfrm>
            <a:off x="7598228" y="4899095"/>
            <a:ext cx="2815772" cy="923330"/>
          </a:xfrm>
          <a:prstGeom prst="rect">
            <a:avLst/>
          </a:prstGeom>
          <a:ln w="38100">
            <a:solidFill>
              <a:srgbClr val="002060"/>
            </a:solidFill>
          </a:ln>
        </p:spPr>
        <p:txBody>
          <a:bodyPr wrap="square">
            <a:spAutoFit/>
          </a:bodyPr>
          <a:lstStyle/>
          <a:p>
            <a:pPr marL="285750" indent="-285750">
              <a:buFont typeface="Arial" panose="020B0604020202020204" pitchFamily="34" charset="0"/>
              <a:buChar char="•"/>
            </a:pPr>
            <a:r>
              <a:rPr lang="en-US" b="1" dirty="0"/>
              <a:t>Plasma Cell Neoplasm</a:t>
            </a:r>
            <a:r>
              <a:rPr lang="en-US" dirty="0"/>
              <a:t>: Median age of onset is about 65 years old</a:t>
            </a:r>
          </a:p>
        </p:txBody>
      </p:sp>
      <p:pic>
        <p:nvPicPr>
          <p:cNvPr id="5" name="Recorded Sound">
            <a:hlinkClick r:id="" action="ppaction://media"/>
            <a:extLst>
              <a:ext uri="{FF2B5EF4-FFF2-40B4-BE49-F238E27FC236}">
                <a16:creationId xmlns:a16="http://schemas.microsoft.com/office/drawing/2014/main" xmlns="" id="{88AB5774-6F21-452A-BD72-08AA3FF623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60870" y="6317766"/>
            <a:ext cx="406400" cy="406400"/>
          </a:xfrm>
          <a:prstGeom prst="rect">
            <a:avLst/>
          </a:prstGeom>
        </p:spPr>
      </p:pic>
      <p:sp>
        <p:nvSpPr>
          <p:cNvPr id="12" name="Rectangle 11">
            <a:extLst>
              <a:ext uri="{FF2B5EF4-FFF2-40B4-BE49-F238E27FC236}">
                <a16:creationId xmlns:a16="http://schemas.microsoft.com/office/drawing/2014/main" xmlns="" id="{943C5327-8E32-44EA-BBC6-8A4CE6EB39E5}"/>
              </a:ext>
            </a:extLst>
          </p:cNvPr>
          <p:cNvSpPr/>
          <p:nvPr/>
        </p:nvSpPr>
        <p:spPr>
          <a:xfrm>
            <a:off x="8727440" y="24299"/>
            <a:ext cx="3452344" cy="1015663"/>
          </a:xfrm>
          <a:prstGeom prst="rect">
            <a:avLst/>
          </a:prstGeom>
          <a:solidFill>
            <a:srgbClr val="FFFF00"/>
          </a:solidFill>
          <a:ln w="38100">
            <a:solidFill>
              <a:srgbClr val="00359E"/>
            </a:solidFill>
          </a:ln>
        </p:spPr>
        <p:txBody>
          <a:bodyPr wrap="square" lIns="91440" tIns="45720" rIns="91440" bIns="45720">
            <a:spAutoFit/>
          </a:bodyPr>
          <a:lstStyle/>
          <a:p>
            <a:r>
              <a:rPr lang="en-US" sz="2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Classification: </a:t>
            </a:r>
            <a:r>
              <a:rPr lang="en-US" sz="2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Other Cells</a:t>
            </a:r>
          </a:p>
          <a:p>
            <a:r>
              <a:rPr lang="en-US" dirty="0" smtClean="0"/>
              <a:t>Component/Parameter </a:t>
            </a:r>
            <a:r>
              <a:rPr lang="en-US" dirty="0"/>
              <a:t>comment: “</a:t>
            </a:r>
            <a:r>
              <a:rPr lang="en-US" b="1" dirty="0"/>
              <a:t>.IMPRPATH” </a:t>
            </a:r>
            <a:r>
              <a:rPr lang="en-US" dirty="0"/>
              <a:t>1</a:t>
            </a:r>
            <a:r>
              <a:rPr lang="en-US" baseline="30000" dirty="0"/>
              <a:t>st</a:t>
            </a:r>
            <a:r>
              <a:rPr lang="en-US" dirty="0"/>
              <a:t> Pres</a:t>
            </a:r>
            <a:endParaRPr lang="en-US"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419624357"/>
      </p:ext>
    </p:extLst>
  </p:cSld>
  <p:clrMapOvr>
    <a:masterClrMapping/>
  </p:clrMapOvr>
  <mc:AlternateContent xmlns:mc="http://schemas.openxmlformats.org/markup-compatibility/2006" xmlns:p14="http://schemas.microsoft.com/office/powerpoint/2010/main">
    <mc:Choice Requires="p14">
      <p:transition spd="slow" p14:dur="2000" advTm="220"/>
    </mc:Choice>
    <mc:Fallback xmlns="">
      <p:transition spd="slow" advTm="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nvPr/>
        </p:nvPicPr>
        <p:blipFill>
          <a:blip r:embed="rId5">
            <a:extLst>
              <a:ext uri="{28A0092B-C50C-407E-A947-70E740481C1C}">
                <a14:useLocalDpi xmlns:a14="http://schemas.microsoft.com/office/drawing/2010/main" val="0"/>
              </a:ext>
            </a:extLst>
          </a:blip>
          <a:srcRect/>
          <a:stretch>
            <a:fillRect/>
          </a:stretch>
        </p:blipFill>
        <p:spPr bwMode="auto">
          <a:xfrm>
            <a:off x="4459120" y="0"/>
            <a:ext cx="1668145" cy="1616075"/>
          </a:xfrm>
          <a:prstGeom prst="rect">
            <a:avLst/>
          </a:prstGeom>
          <a:noFill/>
          <a:ln>
            <a:noFill/>
          </a:ln>
        </p:spPr>
      </p:pic>
      <p:pic>
        <p:nvPicPr>
          <p:cNvPr id="37" name="Picture 36"/>
          <p:cNvPicPr/>
          <p:nvPr/>
        </p:nvPicPr>
        <p:blipFill>
          <a:blip r:embed="rId6">
            <a:extLst>
              <a:ext uri="{28A0092B-C50C-407E-A947-70E740481C1C}">
                <a14:useLocalDpi xmlns:a14="http://schemas.microsoft.com/office/drawing/2010/main" val="0"/>
              </a:ext>
            </a:extLst>
          </a:blip>
          <a:srcRect/>
          <a:stretch>
            <a:fillRect/>
          </a:stretch>
        </p:blipFill>
        <p:spPr bwMode="auto">
          <a:xfrm>
            <a:off x="8959180" y="4793119"/>
            <a:ext cx="1362075" cy="1849755"/>
          </a:xfrm>
          <a:prstGeom prst="rect">
            <a:avLst/>
          </a:prstGeom>
          <a:noFill/>
          <a:ln>
            <a:noFill/>
          </a:ln>
        </p:spPr>
      </p:pic>
      <p:pic>
        <p:nvPicPr>
          <p:cNvPr id="5" name="Picture 4"/>
          <p:cNvPicPr/>
          <p:nvPr/>
        </p:nvPicPr>
        <p:blipFill>
          <a:blip r:embed="rId7">
            <a:extLst>
              <a:ext uri="{28A0092B-C50C-407E-A947-70E740481C1C}">
                <a14:useLocalDpi xmlns:a14="http://schemas.microsoft.com/office/drawing/2010/main" val="0"/>
              </a:ext>
            </a:extLst>
          </a:blip>
          <a:srcRect/>
          <a:stretch>
            <a:fillRect/>
          </a:stretch>
        </p:blipFill>
        <p:spPr bwMode="auto">
          <a:xfrm>
            <a:off x="7432640" y="478126"/>
            <a:ext cx="1526540" cy="1476375"/>
          </a:xfrm>
          <a:prstGeom prst="rect">
            <a:avLst/>
          </a:prstGeom>
          <a:noFill/>
          <a:ln>
            <a:noFill/>
          </a:ln>
        </p:spPr>
      </p:pic>
      <p:pic>
        <p:nvPicPr>
          <p:cNvPr id="6" name="Picture 5"/>
          <p:cNvPicPr/>
          <p:nvPr/>
        </p:nvPicPr>
        <p:blipFill>
          <a:blip r:embed="rId8">
            <a:extLst>
              <a:ext uri="{28A0092B-C50C-407E-A947-70E740481C1C}">
                <a14:useLocalDpi xmlns:a14="http://schemas.microsoft.com/office/drawing/2010/main" val="0"/>
              </a:ext>
            </a:extLst>
          </a:blip>
          <a:srcRect/>
          <a:stretch>
            <a:fillRect/>
          </a:stretch>
        </p:blipFill>
        <p:spPr bwMode="auto">
          <a:xfrm>
            <a:off x="7335938" y="1835885"/>
            <a:ext cx="1343025" cy="1619250"/>
          </a:xfrm>
          <a:prstGeom prst="rect">
            <a:avLst/>
          </a:prstGeom>
          <a:noFill/>
          <a:ln>
            <a:noFill/>
          </a:ln>
        </p:spPr>
      </p:pic>
      <p:pic>
        <p:nvPicPr>
          <p:cNvPr id="7" name="Picture 6"/>
          <p:cNvPicPr/>
          <p:nvPr/>
        </p:nvPicPr>
        <p:blipFill>
          <a:blip r:embed="rId9">
            <a:extLst>
              <a:ext uri="{28A0092B-C50C-407E-A947-70E740481C1C}">
                <a14:useLocalDpi xmlns:a14="http://schemas.microsoft.com/office/drawing/2010/main" val="0"/>
              </a:ext>
            </a:extLst>
          </a:blip>
          <a:srcRect/>
          <a:stretch>
            <a:fillRect/>
          </a:stretch>
        </p:blipFill>
        <p:spPr bwMode="auto">
          <a:xfrm>
            <a:off x="2936735" y="-2940"/>
            <a:ext cx="1543050" cy="1946275"/>
          </a:xfrm>
          <a:prstGeom prst="rect">
            <a:avLst/>
          </a:prstGeom>
          <a:noFill/>
          <a:ln>
            <a:noFill/>
          </a:ln>
        </p:spPr>
      </p:pic>
      <p:pic>
        <p:nvPicPr>
          <p:cNvPr id="11" name="Picture 10"/>
          <p:cNvPicPr/>
          <p:nvPr/>
        </p:nvPicPr>
        <p:blipFill>
          <a:blip r:embed="rId10">
            <a:extLst>
              <a:ext uri="{28A0092B-C50C-407E-A947-70E740481C1C}">
                <a14:useLocalDpi xmlns:a14="http://schemas.microsoft.com/office/drawing/2010/main" val="0"/>
              </a:ext>
            </a:extLst>
          </a:blip>
          <a:srcRect/>
          <a:stretch>
            <a:fillRect/>
          </a:stretch>
        </p:blipFill>
        <p:spPr bwMode="auto">
          <a:xfrm>
            <a:off x="12216" y="7826"/>
            <a:ext cx="1463675" cy="1676400"/>
          </a:xfrm>
          <a:prstGeom prst="rect">
            <a:avLst/>
          </a:prstGeom>
          <a:noFill/>
          <a:ln>
            <a:noFill/>
          </a:ln>
        </p:spPr>
      </p:pic>
      <p:pic>
        <p:nvPicPr>
          <p:cNvPr id="12" name="Picture 11"/>
          <p:cNvPicPr/>
          <p:nvPr/>
        </p:nvPicPr>
        <p:blipFill>
          <a:blip r:embed="rId11">
            <a:extLst>
              <a:ext uri="{28A0092B-C50C-407E-A947-70E740481C1C}">
                <a14:useLocalDpi xmlns:a14="http://schemas.microsoft.com/office/drawing/2010/main" val="0"/>
              </a:ext>
            </a:extLst>
          </a:blip>
          <a:srcRect/>
          <a:stretch>
            <a:fillRect/>
          </a:stretch>
        </p:blipFill>
        <p:spPr bwMode="auto">
          <a:xfrm>
            <a:off x="6127631" y="5865"/>
            <a:ext cx="1529080" cy="1657350"/>
          </a:xfrm>
          <a:prstGeom prst="rect">
            <a:avLst/>
          </a:prstGeom>
          <a:noFill/>
          <a:ln>
            <a:noFill/>
          </a:ln>
        </p:spPr>
      </p:pic>
      <p:pic>
        <p:nvPicPr>
          <p:cNvPr id="13" name="Picture 12"/>
          <p:cNvPicPr/>
          <p:nvPr/>
        </p:nvPicPr>
        <p:blipFill>
          <a:blip r:embed="rId12">
            <a:extLst>
              <a:ext uri="{28A0092B-C50C-407E-A947-70E740481C1C}">
                <a14:useLocalDpi xmlns:a14="http://schemas.microsoft.com/office/drawing/2010/main" val="0"/>
              </a:ext>
            </a:extLst>
          </a:blip>
          <a:srcRect/>
          <a:stretch>
            <a:fillRect/>
          </a:stretch>
        </p:blipFill>
        <p:spPr bwMode="auto">
          <a:xfrm>
            <a:off x="9009987" y="1523035"/>
            <a:ext cx="1409700" cy="1717675"/>
          </a:xfrm>
          <a:prstGeom prst="rect">
            <a:avLst/>
          </a:prstGeom>
          <a:noFill/>
          <a:ln>
            <a:noFill/>
          </a:ln>
        </p:spPr>
      </p:pic>
      <p:pic>
        <p:nvPicPr>
          <p:cNvPr id="15" name="Picture 14"/>
          <p:cNvPicPr/>
          <p:nvPr/>
        </p:nvPicPr>
        <p:blipFill>
          <a:blip r:embed="rId13">
            <a:extLst>
              <a:ext uri="{28A0092B-C50C-407E-A947-70E740481C1C}">
                <a14:useLocalDpi xmlns:a14="http://schemas.microsoft.com/office/drawing/2010/main" val="0"/>
              </a:ext>
            </a:extLst>
          </a:blip>
          <a:srcRect/>
          <a:stretch>
            <a:fillRect/>
          </a:stretch>
        </p:blipFill>
        <p:spPr bwMode="auto">
          <a:xfrm>
            <a:off x="1466034" y="-1825"/>
            <a:ext cx="1550035" cy="1600200"/>
          </a:xfrm>
          <a:prstGeom prst="rect">
            <a:avLst/>
          </a:prstGeom>
          <a:noFill/>
          <a:ln>
            <a:noFill/>
          </a:ln>
        </p:spPr>
      </p:pic>
      <p:pic>
        <p:nvPicPr>
          <p:cNvPr id="16" name="Picture 15"/>
          <p:cNvPicPr/>
          <p:nvPr/>
        </p:nvPicPr>
        <p:blipFill>
          <a:blip r:embed="rId14">
            <a:extLst>
              <a:ext uri="{28A0092B-C50C-407E-A947-70E740481C1C}">
                <a14:useLocalDpi xmlns:a14="http://schemas.microsoft.com/office/drawing/2010/main" val="0"/>
              </a:ext>
            </a:extLst>
          </a:blip>
          <a:srcRect/>
          <a:stretch>
            <a:fillRect/>
          </a:stretch>
        </p:blipFill>
        <p:spPr bwMode="auto">
          <a:xfrm>
            <a:off x="2966228" y="1486840"/>
            <a:ext cx="1583690" cy="1838325"/>
          </a:xfrm>
          <a:prstGeom prst="rect">
            <a:avLst/>
          </a:prstGeom>
          <a:noFill/>
          <a:ln>
            <a:noFill/>
          </a:ln>
        </p:spPr>
      </p:pic>
      <p:pic>
        <p:nvPicPr>
          <p:cNvPr id="17" name="Picture 16"/>
          <p:cNvPicPr/>
          <p:nvPr/>
        </p:nvPicPr>
        <p:blipFill>
          <a:blip r:embed="rId15">
            <a:extLst>
              <a:ext uri="{28A0092B-C50C-407E-A947-70E740481C1C}">
                <a14:useLocalDpi xmlns:a14="http://schemas.microsoft.com/office/drawing/2010/main" val="0"/>
              </a:ext>
            </a:extLst>
          </a:blip>
          <a:srcRect/>
          <a:stretch>
            <a:fillRect/>
          </a:stretch>
        </p:blipFill>
        <p:spPr bwMode="auto">
          <a:xfrm>
            <a:off x="10436626" y="1340417"/>
            <a:ext cx="1643380" cy="1704340"/>
          </a:xfrm>
          <a:prstGeom prst="rect">
            <a:avLst/>
          </a:prstGeom>
          <a:noFill/>
          <a:ln>
            <a:noFill/>
          </a:ln>
        </p:spPr>
      </p:pic>
      <p:pic>
        <p:nvPicPr>
          <p:cNvPr id="20" name="Picture 19"/>
          <p:cNvPicPr>
            <a:picLocks noChangeAspect="1"/>
          </p:cNvPicPr>
          <p:nvPr/>
        </p:nvPicPr>
        <p:blipFill>
          <a:blip r:embed="rId16"/>
          <a:stretch>
            <a:fillRect/>
          </a:stretch>
        </p:blipFill>
        <p:spPr>
          <a:xfrm>
            <a:off x="147747" y="3776602"/>
            <a:ext cx="1457325" cy="1495425"/>
          </a:xfrm>
          <a:prstGeom prst="rect">
            <a:avLst/>
          </a:prstGeom>
        </p:spPr>
      </p:pic>
      <p:pic>
        <p:nvPicPr>
          <p:cNvPr id="23" name="Picture 22"/>
          <p:cNvPicPr/>
          <p:nvPr/>
        </p:nvPicPr>
        <p:blipFill>
          <a:blip r:embed="rId17">
            <a:extLst>
              <a:ext uri="{28A0092B-C50C-407E-A947-70E740481C1C}">
                <a14:useLocalDpi xmlns:a14="http://schemas.microsoft.com/office/drawing/2010/main" val="0"/>
              </a:ext>
            </a:extLst>
          </a:blip>
          <a:srcRect/>
          <a:stretch>
            <a:fillRect/>
          </a:stretch>
        </p:blipFill>
        <p:spPr bwMode="auto">
          <a:xfrm>
            <a:off x="1609828" y="3671205"/>
            <a:ext cx="1541145" cy="1533525"/>
          </a:xfrm>
          <a:prstGeom prst="rect">
            <a:avLst/>
          </a:prstGeom>
          <a:noFill/>
          <a:ln>
            <a:noFill/>
          </a:ln>
        </p:spPr>
      </p:pic>
      <p:pic>
        <p:nvPicPr>
          <p:cNvPr id="24" name="Picture 23"/>
          <p:cNvPicPr/>
          <p:nvPr/>
        </p:nvPicPr>
        <p:blipFill>
          <a:blip r:embed="rId18">
            <a:extLst>
              <a:ext uri="{28A0092B-C50C-407E-A947-70E740481C1C}">
                <a14:useLocalDpi xmlns:a14="http://schemas.microsoft.com/office/drawing/2010/main" val="0"/>
              </a:ext>
            </a:extLst>
          </a:blip>
          <a:srcRect/>
          <a:stretch>
            <a:fillRect/>
          </a:stretch>
        </p:blipFill>
        <p:spPr bwMode="auto">
          <a:xfrm>
            <a:off x="267446" y="5223086"/>
            <a:ext cx="1508125" cy="1524000"/>
          </a:xfrm>
          <a:prstGeom prst="rect">
            <a:avLst/>
          </a:prstGeom>
          <a:noFill/>
          <a:ln>
            <a:noFill/>
          </a:ln>
        </p:spPr>
      </p:pic>
      <p:pic>
        <p:nvPicPr>
          <p:cNvPr id="25" name="Picture 24"/>
          <p:cNvPicPr/>
          <p:nvPr/>
        </p:nvPicPr>
        <p:blipFill>
          <a:blip r:embed="rId19">
            <a:extLst>
              <a:ext uri="{28A0092B-C50C-407E-A947-70E740481C1C}">
                <a14:useLocalDpi xmlns:a14="http://schemas.microsoft.com/office/drawing/2010/main" val="0"/>
              </a:ext>
            </a:extLst>
          </a:blip>
          <a:srcRect/>
          <a:stretch>
            <a:fillRect/>
          </a:stretch>
        </p:blipFill>
        <p:spPr bwMode="auto">
          <a:xfrm>
            <a:off x="1708329" y="5155820"/>
            <a:ext cx="1641475" cy="1524000"/>
          </a:xfrm>
          <a:prstGeom prst="rect">
            <a:avLst/>
          </a:prstGeom>
          <a:noFill/>
          <a:ln>
            <a:noFill/>
          </a:ln>
        </p:spPr>
      </p:pic>
      <p:pic>
        <p:nvPicPr>
          <p:cNvPr id="26" name="Picture 25"/>
          <p:cNvPicPr/>
          <p:nvPr/>
        </p:nvPicPr>
        <p:blipFill>
          <a:blip r:embed="rId20">
            <a:extLst>
              <a:ext uri="{28A0092B-C50C-407E-A947-70E740481C1C}">
                <a14:useLocalDpi xmlns:a14="http://schemas.microsoft.com/office/drawing/2010/main" val="0"/>
              </a:ext>
            </a:extLst>
          </a:blip>
          <a:srcRect/>
          <a:stretch>
            <a:fillRect/>
          </a:stretch>
        </p:blipFill>
        <p:spPr bwMode="auto">
          <a:xfrm>
            <a:off x="3103328" y="3743264"/>
            <a:ext cx="1454785" cy="1562100"/>
          </a:xfrm>
          <a:prstGeom prst="rect">
            <a:avLst/>
          </a:prstGeom>
          <a:noFill/>
          <a:ln>
            <a:noFill/>
          </a:ln>
        </p:spPr>
      </p:pic>
      <p:pic>
        <p:nvPicPr>
          <p:cNvPr id="27" name="Picture 26"/>
          <p:cNvPicPr/>
          <p:nvPr/>
        </p:nvPicPr>
        <p:blipFill>
          <a:blip r:embed="rId21">
            <a:extLst>
              <a:ext uri="{28A0092B-C50C-407E-A947-70E740481C1C}">
                <a14:useLocalDpi xmlns:a14="http://schemas.microsoft.com/office/drawing/2010/main" val="0"/>
              </a:ext>
            </a:extLst>
          </a:blip>
          <a:srcRect/>
          <a:stretch>
            <a:fillRect/>
          </a:stretch>
        </p:blipFill>
        <p:spPr bwMode="auto">
          <a:xfrm>
            <a:off x="3269071" y="5128039"/>
            <a:ext cx="1638300" cy="1524000"/>
          </a:xfrm>
          <a:prstGeom prst="rect">
            <a:avLst/>
          </a:prstGeom>
          <a:noFill/>
          <a:ln>
            <a:noFill/>
          </a:ln>
        </p:spPr>
      </p:pic>
      <p:pic>
        <p:nvPicPr>
          <p:cNvPr id="34" name="Picture 33"/>
          <p:cNvPicPr/>
          <p:nvPr/>
        </p:nvPicPr>
        <p:blipFill>
          <a:blip r:embed="rId22">
            <a:extLst>
              <a:ext uri="{28A0092B-C50C-407E-A947-70E740481C1C}">
                <a14:useLocalDpi xmlns:a14="http://schemas.microsoft.com/office/drawing/2010/main" val="0"/>
              </a:ext>
            </a:extLst>
          </a:blip>
          <a:srcRect/>
          <a:stretch>
            <a:fillRect/>
          </a:stretch>
        </p:blipFill>
        <p:spPr bwMode="auto">
          <a:xfrm>
            <a:off x="10373798" y="3518960"/>
            <a:ext cx="1619250" cy="1628140"/>
          </a:xfrm>
          <a:prstGeom prst="rect">
            <a:avLst/>
          </a:prstGeom>
          <a:noFill/>
          <a:ln>
            <a:noFill/>
          </a:ln>
        </p:spPr>
      </p:pic>
      <p:pic>
        <p:nvPicPr>
          <p:cNvPr id="35" name="Picture 34"/>
          <p:cNvPicPr/>
          <p:nvPr/>
        </p:nvPicPr>
        <p:blipFill>
          <a:blip r:embed="rId23">
            <a:extLst>
              <a:ext uri="{28A0092B-C50C-407E-A947-70E740481C1C}">
                <a14:useLocalDpi xmlns:a14="http://schemas.microsoft.com/office/drawing/2010/main" val="0"/>
              </a:ext>
            </a:extLst>
          </a:blip>
          <a:srcRect/>
          <a:stretch>
            <a:fillRect/>
          </a:stretch>
        </p:blipFill>
        <p:spPr bwMode="auto">
          <a:xfrm>
            <a:off x="8867173" y="3615626"/>
            <a:ext cx="1642745" cy="1314450"/>
          </a:xfrm>
          <a:prstGeom prst="rect">
            <a:avLst/>
          </a:prstGeom>
          <a:noFill/>
          <a:ln>
            <a:noFill/>
          </a:ln>
        </p:spPr>
      </p:pic>
      <p:pic>
        <p:nvPicPr>
          <p:cNvPr id="36" name="Picture 35"/>
          <p:cNvPicPr/>
          <p:nvPr/>
        </p:nvPicPr>
        <p:blipFill>
          <a:blip r:embed="rId24">
            <a:extLst>
              <a:ext uri="{28A0092B-C50C-407E-A947-70E740481C1C}">
                <a14:useLocalDpi xmlns:a14="http://schemas.microsoft.com/office/drawing/2010/main" val="0"/>
              </a:ext>
            </a:extLst>
          </a:blip>
          <a:srcRect/>
          <a:stretch>
            <a:fillRect/>
          </a:stretch>
        </p:blipFill>
        <p:spPr bwMode="auto">
          <a:xfrm>
            <a:off x="10348479" y="5066830"/>
            <a:ext cx="1617345" cy="1599565"/>
          </a:xfrm>
          <a:prstGeom prst="rect">
            <a:avLst/>
          </a:prstGeom>
          <a:noFill/>
          <a:ln>
            <a:noFill/>
          </a:ln>
        </p:spPr>
      </p:pic>
      <p:pic>
        <p:nvPicPr>
          <p:cNvPr id="39" name="Picture 38"/>
          <p:cNvPicPr/>
          <p:nvPr/>
        </p:nvPicPr>
        <p:blipFill>
          <a:blip r:embed="rId25">
            <a:extLst>
              <a:ext uri="{28A0092B-C50C-407E-A947-70E740481C1C}">
                <a14:useLocalDpi xmlns:a14="http://schemas.microsoft.com/office/drawing/2010/main" val="0"/>
              </a:ext>
            </a:extLst>
          </a:blip>
          <a:srcRect/>
          <a:stretch>
            <a:fillRect/>
          </a:stretch>
        </p:blipFill>
        <p:spPr bwMode="auto">
          <a:xfrm>
            <a:off x="5513226" y="4996551"/>
            <a:ext cx="1812290" cy="1771650"/>
          </a:xfrm>
          <a:prstGeom prst="rect">
            <a:avLst/>
          </a:prstGeom>
          <a:noFill/>
          <a:ln>
            <a:noFill/>
          </a:ln>
        </p:spPr>
      </p:pic>
      <p:pic>
        <p:nvPicPr>
          <p:cNvPr id="40" name="Picture 39"/>
          <p:cNvPicPr/>
          <p:nvPr/>
        </p:nvPicPr>
        <p:blipFill>
          <a:blip r:embed="rId26">
            <a:extLst>
              <a:ext uri="{28A0092B-C50C-407E-A947-70E740481C1C}">
                <a14:useLocalDpi xmlns:a14="http://schemas.microsoft.com/office/drawing/2010/main" val="0"/>
              </a:ext>
            </a:extLst>
          </a:blip>
          <a:srcRect/>
          <a:stretch>
            <a:fillRect/>
          </a:stretch>
        </p:blipFill>
        <p:spPr bwMode="auto">
          <a:xfrm>
            <a:off x="7278403" y="4237248"/>
            <a:ext cx="1612265" cy="1971675"/>
          </a:xfrm>
          <a:prstGeom prst="rect">
            <a:avLst/>
          </a:prstGeom>
          <a:noFill/>
          <a:ln>
            <a:noFill/>
          </a:ln>
        </p:spPr>
      </p:pic>
      <p:cxnSp>
        <p:nvCxnSpPr>
          <p:cNvPr id="45" name="Straight Connector 44"/>
          <p:cNvCxnSpPr/>
          <p:nvPr/>
        </p:nvCxnSpPr>
        <p:spPr>
          <a:xfrm>
            <a:off x="147747" y="3548183"/>
            <a:ext cx="12044253" cy="0"/>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pic>
        <p:nvPicPr>
          <p:cNvPr id="38" name="Picture 37"/>
          <p:cNvPicPr/>
          <p:nvPr/>
        </p:nvPicPr>
        <p:blipFill>
          <a:blip r:embed="rId27">
            <a:extLst>
              <a:ext uri="{28A0092B-C50C-407E-A947-70E740481C1C}">
                <a14:useLocalDpi xmlns:a14="http://schemas.microsoft.com/office/drawing/2010/main" val="0"/>
              </a:ext>
            </a:extLst>
          </a:blip>
          <a:srcRect/>
          <a:stretch>
            <a:fillRect/>
          </a:stretch>
        </p:blipFill>
        <p:spPr bwMode="auto">
          <a:xfrm>
            <a:off x="5683922" y="2978374"/>
            <a:ext cx="1830705" cy="2076450"/>
          </a:xfrm>
          <a:prstGeom prst="rect">
            <a:avLst/>
          </a:prstGeom>
          <a:noFill/>
          <a:ln>
            <a:noFill/>
          </a:ln>
        </p:spPr>
      </p:pic>
      <p:pic>
        <p:nvPicPr>
          <p:cNvPr id="31" name="Picture 30"/>
          <p:cNvPicPr/>
          <p:nvPr/>
        </p:nvPicPr>
        <p:blipFill>
          <a:blip r:embed="rId13">
            <a:extLst>
              <a:ext uri="{28A0092B-C50C-407E-A947-70E740481C1C}">
                <a14:useLocalDpi xmlns:a14="http://schemas.microsoft.com/office/drawing/2010/main" val="0"/>
              </a:ext>
            </a:extLst>
          </a:blip>
          <a:srcRect/>
          <a:stretch>
            <a:fillRect/>
          </a:stretch>
        </p:blipFill>
        <p:spPr bwMode="auto">
          <a:xfrm>
            <a:off x="4210" y="1593418"/>
            <a:ext cx="1550035" cy="1600200"/>
          </a:xfrm>
          <a:prstGeom prst="rect">
            <a:avLst/>
          </a:prstGeom>
          <a:noFill/>
          <a:ln>
            <a:noFill/>
          </a:ln>
        </p:spPr>
      </p:pic>
      <p:sp useBgFill="1">
        <p:nvSpPr>
          <p:cNvPr id="3" name="Rectangle 2">
            <a:extLst>
              <a:ext uri="{FF2B5EF4-FFF2-40B4-BE49-F238E27FC236}">
                <a16:creationId xmlns:a16="http://schemas.microsoft.com/office/drawing/2014/main" xmlns="" id="{5E38F065-16D6-4A2D-9A84-EA063E593702}"/>
              </a:ext>
            </a:extLst>
          </p:cNvPr>
          <p:cNvSpPr/>
          <p:nvPr/>
        </p:nvSpPr>
        <p:spPr>
          <a:xfrm>
            <a:off x="6702797" y="4914120"/>
            <a:ext cx="838101" cy="523220"/>
          </a:xfrm>
          <a:prstGeom prst="rect">
            <a:avLst/>
          </a:prstGeom>
        </p:spPr>
        <p:txBody>
          <a:bodyPr wrap="square">
            <a:spAutoFit/>
          </a:bodyPr>
          <a:lstStyle/>
          <a:p>
            <a:r>
              <a:rPr lang="en-US" sz="1400" b="1" dirty="0">
                <a:solidFill>
                  <a:srgbClr val="FF0000"/>
                </a:solidFill>
                <a:latin typeface="Times New Roman" panose="02020603050405020304" pitchFamily="18" charset="0"/>
              </a:rPr>
              <a:t>Normal </a:t>
            </a:r>
          </a:p>
          <a:p>
            <a:r>
              <a:rPr lang="en-US" sz="1400" b="1" dirty="0">
                <a:solidFill>
                  <a:srgbClr val="FF0000"/>
                </a:solidFill>
                <a:latin typeface="Times New Roman" panose="02020603050405020304" pitchFamily="18" charset="0"/>
              </a:rPr>
              <a:t>Lymphs</a:t>
            </a:r>
          </a:p>
        </p:txBody>
      </p:sp>
      <p:cxnSp>
        <p:nvCxnSpPr>
          <p:cNvPr id="19" name="Straight Arrow Connector 18">
            <a:extLst>
              <a:ext uri="{FF2B5EF4-FFF2-40B4-BE49-F238E27FC236}">
                <a16:creationId xmlns:a16="http://schemas.microsoft.com/office/drawing/2014/main" xmlns="" id="{F7A2C150-DB6F-47BA-BA0C-B070890B2DAD}"/>
              </a:ext>
            </a:extLst>
          </p:cNvPr>
          <p:cNvCxnSpPr>
            <a:cxnSpLocks/>
          </p:cNvCxnSpPr>
          <p:nvPr/>
        </p:nvCxnSpPr>
        <p:spPr>
          <a:xfrm flipH="1">
            <a:off x="6096001" y="5155820"/>
            <a:ext cx="738451" cy="409633"/>
          </a:xfrm>
          <a:prstGeom prst="straightConnector1">
            <a:avLst/>
          </a:prstGeom>
          <a:ln w="28575">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22" name="Straight Arrow Connector 21">
            <a:extLst>
              <a:ext uri="{FF2B5EF4-FFF2-40B4-BE49-F238E27FC236}">
                <a16:creationId xmlns:a16="http://schemas.microsoft.com/office/drawing/2014/main" xmlns="" id="{6BF20BA3-0ABD-4B4B-8A31-4AD9C78DA62F}"/>
              </a:ext>
            </a:extLst>
          </p:cNvPr>
          <p:cNvCxnSpPr>
            <a:cxnSpLocks/>
          </p:cNvCxnSpPr>
          <p:nvPr/>
        </p:nvCxnSpPr>
        <p:spPr>
          <a:xfrm flipH="1" flipV="1">
            <a:off x="6390501" y="4628622"/>
            <a:ext cx="443951" cy="53843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xmlns="" id="{5863A3CD-8D7C-4405-93FA-B049909876BF}"/>
              </a:ext>
            </a:extLst>
          </p:cNvPr>
          <p:cNvCxnSpPr>
            <a:cxnSpLocks/>
          </p:cNvCxnSpPr>
          <p:nvPr/>
        </p:nvCxnSpPr>
        <p:spPr>
          <a:xfrm flipV="1">
            <a:off x="7417227" y="4793120"/>
            <a:ext cx="485802" cy="3826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p:nvPr/>
        </p:nvPicPr>
        <p:blipFill>
          <a:blip r:embed="rId28">
            <a:extLst>
              <a:ext uri="{28A0092B-C50C-407E-A947-70E740481C1C}">
                <a14:useLocalDpi xmlns:a14="http://schemas.microsoft.com/office/drawing/2010/main" val="0"/>
              </a:ext>
            </a:extLst>
          </a:blip>
          <a:srcRect/>
          <a:stretch>
            <a:fillRect/>
          </a:stretch>
        </p:blipFill>
        <p:spPr bwMode="auto">
          <a:xfrm>
            <a:off x="1538059" y="1580229"/>
            <a:ext cx="1425575" cy="1466850"/>
          </a:xfrm>
          <a:prstGeom prst="rect">
            <a:avLst/>
          </a:prstGeom>
          <a:noFill/>
          <a:ln>
            <a:noFill/>
          </a:ln>
        </p:spPr>
      </p:pic>
      <p:sp>
        <p:nvSpPr>
          <p:cNvPr id="43" name="Rectangle 42">
            <a:extLst>
              <a:ext uri="{FF2B5EF4-FFF2-40B4-BE49-F238E27FC236}">
                <a16:creationId xmlns:a16="http://schemas.microsoft.com/office/drawing/2014/main" xmlns="" id="{B8D89064-29A9-4CDE-BD9A-D12108F84899}"/>
              </a:ext>
            </a:extLst>
          </p:cNvPr>
          <p:cNvSpPr/>
          <p:nvPr/>
        </p:nvSpPr>
        <p:spPr>
          <a:xfrm>
            <a:off x="9851196" y="1032147"/>
            <a:ext cx="2328587" cy="461665"/>
          </a:xfrm>
          <a:prstGeom prst="rect">
            <a:avLst/>
          </a:prstGeom>
          <a:solidFill>
            <a:srgbClr val="FFFF00"/>
          </a:solidFill>
          <a:ln w="38100">
            <a:solidFill>
              <a:srgbClr val="00359E"/>
            </a:solidFill>
          </a:ln>
        </p:spPr>
        <p:txBody>
          <a:bodyPr wrap="none" lIns="91440" tIns="45720" rIns="91440" bIns="45720">
            <a:spAutoFit/>
          </a:bodyPr>
          <a:lstStyle/>
          <a:p>
            <a:pPr algn="ctr"/>
            <a:r>
              <a:rPr lang="en-US" sz="2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Path Review: </a:t>
            </a:r>
            <a:r>
              <a:rPr lang="en-US" sz="2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Yes</a:t>
            </a:r>
          </a:p>
        </p:txBody>
      </p:sp>
      <p:sp>
        <p:nvSpPr>
          <p:cNvPr id="47" name="Rectangle 46">
            <a:extLst>
              <a:ext uri="{FF2B5EF4-FFF2-40B4-BE49-F238E27FC236}">
                <a16:creationId xmlns:a16="http://schemas.microsoft.com/office/drawing/2014/main" xmlns="" id="{664D6FEB-6C8F-4C28-9F66-C9A976423041}"/>
              </a:ext>
            </a:extLst>
          </p:cNvPr>
          <p:cNvSpPr/>
          <p:nvPr/>
        </p:nvSpPr>
        <p:spPr>
          <a:xfrm>
            <a:off x="4533864" y="1838848"/>
            <a:ext cx="2917043" cy="1200329"/>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Plasma Cell</a:t>
            </a:r>
          </a:p>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Leukemia</a:t>
            </a:r>
          </a:p>
        </p:txBody>
      </p:sp>
      <p:pic>
        <p:nvPicPr>
          <p:cNvPr id="2" name="Recorded Sound">
            <a:hlinkClick r:id="" action="ppaction://media"/>
            <a:extLst>
              <a:ext uri="{FF2B5EF4-FFF2-40B4-BE49-F238E27FC236}">
                <a16:creationId xmlns:a16="http://schemas.microsoft.com/office/drawing/2014/main" xmlns="" id="{89CA4AEE-6ABB-41E6-B7EA-73B75AD02639}"/>
              </a:ext>
            </a:extLst>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11773384" y="6383128"/>
            <a:ext cx="406400" cy="406400"/>
          </a:xfrm>
          <a:prstGeom prst="rect">
            <a:avLst/>
          </a:prstGeom>
        </p:spPr>
      </p:pic>
      <p:sp>
        <p:nvSpPr>
          <p:cNvPr id="42" name="Rectangle 41">
            <a:extLst>
              <a:ext uri="{FF2B5EF4-FFF2-40B4-BE49-F238E27FC236}">
                <a16:creationId xmlns:a16="http://schemas.microsoft.com/office/drawing/2014/main" xmlns="" id="{6B66C8B3-5AAB-4E91-ADD5-9F0E24885E1B}"/>
              </a:ext>
            </a:extLst>
          </p:cNvPr>
          <p:cNvSpPr/>
          <p:nvPr/>
        </p:nvSpPr>
        <p:spPr>
          <a:xfrm>
            <a:off x="8678962" y="24299"/>
            <a:ext cx="3500821" cy="1015663"/>
          </a:xfrm>
          <a:prstGeom prst="rect">
            <a:avLst/>
          </a:prstGeom>
          <a:solidFill>
            <a:srgbClr val="FFFF00"/>
          </a:solidFill>
          <a:ln w="38100">
            <a:solidFill>
              <a:srgbClr val="00359E"/>
            </a:solidFill>
          </a:ln>
        </p:spPr>
        <p:txBody>
          <a:bodyPr wrap="square" lIns="91440" tIns="45720" rIns="91440" bIns="45720">
            <a:spAutoFit/>
          </a:bodyPr>
          <a:lstStyle/>
          <a:p>
            <a:r>
              <a:rPr lang="en-US" sz="2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Classification: </a:t>
            </a:r>
            <a:r>
              <a:rPr lang="en-US" sz="2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Other Cells</a:t>
            </a:r>
          </a:p>
          <a:p>
            <a:r>
              <a:rPr lang="en-US" dirty="0" smtClean="0"/>
              <a:t>Component/Parameter </a:t>
            </a:r>
            <a:r>
              <a:rPr lang="en-US" dirty="0"/>
              <a:t>comment:</a:t>
            </a:r>
            <a:r>
              <a:rPr lang="en-US" b="1" dirty="0"/>
              <a:t> “.IMPRPATH” </a:t>
            </a:r>
            <a:r>
              <a:rPr lang="en-US" dirty="0"/>
              <a:t>1</a:t>
            </a:r>
            <a:r>
              <a:rPr lang="en-US" baseline="30000" dirty="0"/>
              <a:t>st</a:t>
            </a:r>
            <a:r>
              <a:rPr lang="en-US" dirty="0"/>
              <a:t> Pres</a:t>
            </a:r>
            <a:endParaRPr lang="en-US"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359041566"/>
      </p:ext>
    </p:extLst>
  </p:cSld>
  <p:clrMapOvr>
    <a:masterClrMapping/>
  </p:clrMapOvr>
  <mc:AlternateContent xmlns:mc="http://schemas.openxmlformats.org/markup-compatibility/2006" xmlns:p14="http://schemas.microsoft.com/office/powerpoint/2010/main">
    <mc:Choice Requires="p14">
      <p:transition spd="slow" p14:dur="2000" advTm="420"/>
    </mc:Choice>
    <mc:Fallback xmlns="">
      <p:transition spd="slow" advTm="4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582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4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144C3975-2C0D-4CA3-94AA-E05F0ECC039C}"/>
              </a:ext>
            </a:extLst>
          </p:cNvPr>
          <p:cNvSpPr/>
          <p:nvPr/>
        </p:nvSpPr>
        <p:spPr>
          <a:xfrm>
            <a:off x="0" y="0"/>
            <a:ext cx="5348514" cy="646331"/>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Plasma Cell Leukemia</a:t>
            </a:r>
          </a:p>
        </p:txBody>
      </p:sp>
      <p:sp>
        <p:nvSpPr>
          <p:cNvPr id="5" name="Rectangle 4">
            <a:extLst>
              <a:ext uri="{FF2B5EF4-FFF2-40B4-BE49-F238E27FC236}">
                <a16:creationId xmlns:a16="http://schemas.microsoft.com/office/drawing/2014/main" xmlns="" id="{3E265BE8-519B-4C42-B3EB-2258A02F8C69}"/>
              </a:ext>
            </a:extLst>
          </p:cNvPr>
          <p:cNvSpPr/>
          <p:nvPr/>
        </p:nvSpPr>
        <p:spPr>
          <a:xfrm>
            <a:off x="73558" y="724275"/>
            <a:ext cx="3364991" cy="4278094"/>
          </a:xfrm>
          <a:prstGeom prst="rect">
            <a:avLst/>
          </a:prstGeom>
          <a:ln w="38100">
            <a:solidFill>
              <a:srgbClr val="FF3399"/>
            </a:solidFill>
          </a:ln>
        </p:spPr>
        <p:txBody>
          <a:bodyPr wrap="square">
            <a:spAutoFit/>
          </a:bodyPr>
          <a:lstStyle/>
          <a:p>
            <a:r>
              <a:rPr lang="en-US" sz="1600" dirty="0">
                <a:highlight>
                  <a:srgbClr val="00FFFF"/>
                </a:highlight>
              </a:rPr>
              <a:t>1</a:t>
            </a:r>
            <a:r>
              <a:rPr lang="en-US" sz="1600" baseline="30000" dirty="0">
                <a:highlight>
                  <a:srgbClr val="00FFFF"/>
                </a:highlight>
              </a:rPr>
              <a:t>st</a:t>
            </a:r>
            <a:r>
              <a:rPr lang="en-US" sz="1600" dirty="0">
                <a:highlight>
                  <a:srgbClr val="00FFFF"/>
                </a:highlight>
              </a:rPr>
              <a:t> Presentation: 11/11/19</a:t>
            </a:r>
          </a:p>
          <a:p>
            <a:r>
              <a:rPr lang="en-US" sz="1600" dirty="0">
                <a:highlight>
                  <a:srgbClr val="FFFF00"/>
                </a:highlight>
              </a:rPr>
              <a:t>WBC: 20.2</a:t>
            </a:r>
          </a:p>
          <a:p>
            <a:r>
              <a:rPr lang="en-US" sz="1600" dirty="0">
                <a:highlight>
                  <a:srgbClr val="FFFF00"/>
                </a:highlight>
              </a:rPr>
              <a:t>HCT: 20%</a:t>
            </a:r>
          </a:p>
          <a:p>
            <a:r>
              <a:rPr lang="en-US" sz="1600" dirty="0">
                <a:highlight>
                  <a:srgbClr val="FFFF00"/>
                </a:highlight>
              </a:rPr>
              <a:t>PLT: 11</a:t>
            </a:r>
          </a:p>
          <a:p>
            <a:endParaRPr lang="en-US" sz="1600" dirty="0"/>
          </a:p>
          <a:p>
            <a:r>
              <a:rPr lang="en-US" sz="1600" u="sng" dirty="0"/>
              <a:t>Manual Diff:</a:t>
            </a:r>
          </a:p>
          <a:p>
            <a:r>
              <a:rPr lang="en-US" sz="1600" dirty="0"/>
              <a:t>Seg Neuts%: 14</a:t>
            </a:r>
          </a:p>
          <a:p>
            <a:r>
              <a:rPr lang="en-US" sz="1600" dirty="0">
                <a:highlight>
                  <a:srgbClr val="FFFF00"/>
                </a:highlight>
              </a:rPr>
              <a:t>Lymphs%: 63 </a:t>
            </a:r>
          </a:p>
          <a:p>
            <a:r>
              <a:rPr lang="en-US" sz="1600" dirty="0">
                <a:highlight>
                  <a:srgbClr val="FFFF00"/>
                </a:highlight>
              </a:rPr>
              <a:t>Atypical Lymphs%: 18</a:t>
            </a:r>
          </a:p>
          <a:p>
            <a:r>
              <a:rPr lang="en-US" sz="1600" dirty="0"/>
              <a:t>Mono%: 4 (auto 65%)</a:t>
            </a:r>
          </a:p>
          <a:p>
            <a:r>
              <a:rPr lang="en-US" sz="1600" dirty="0"/>
              <a:t>Basos%: 1</a:t>
            </a:r>
          </a:p>
          <a:p>
            <a:endParaRPr lang="en-US" sz="1600" dirty="0"/>
          </a:p>
          <a:p>
            <a:r>
              <a:rPr lang="en-US" sz="1600" dirty="0">
                <a:highlight>
                  <a:srgbClr val="FFFF00"/>
                </a:highlight>
              </a:rPr>
              <a:t>Lymph#: 16.4 </a:t>
            </a:r>
            <a:r>
              <a:rPr lang="en-US" sz="1600" dirty="0"/>
              <a:t>(Lymphs + </a:t>
            </a:r>
            <a:r>
              <a:rPr lang="en-US" sz="1600" dirty="0" err="1"/>
              <a:t>Aty</a:t>
            </a:r>
            <a:r>
              <a:rPr lang="en-US" sz="1600" dirty="0"/>
              <a:t> Lymphs)</a:t>
            </a:r>
            <a:br>
              <a:rPr lang="en-US" sz="1600" dirty="0"/>
            </a:br>
            <a:endParaRPr lang="en-US" sz="1600" dirty="0">
              <a:highlight>
                <a:srgbClr val="FFFF00"/>
              </a:highlight>
            </a:endParaRPr>
          </a:p>
          <a:p>
            <a:r>
              <a:rPr lang="en-US" sz="1600" u="sng" dirty="0"/>
              <a:t>Path Review:</a:t>
            </a:r>
          </a:p>
          <a:p>
            <a:r>
              <a:rPr lang="en-US" sz="1600" b="1" dirty="0">
                <a:highlight>
                  <a:srgbClr val="00FF00"/>
                </a:highlight>
              </a:rPr>
              <a:t>Atypical plasmacytoid cells</a:t>
            </a:r>
            <a:r>
              <a:rPr lang="en-US" sz="1600" dirty="0"/>
              <a:t>, concerning for plasma cell leukemia. </a:t>
            </a:r>
          </a:p>
        </p:txBody>
      </p:sp>
      <p:sp>
        <p:nvSpPr>
          <p:cNvPr id="9" name="Rectangle 8">
            <a:extLst>
              <a:ext uri="{FF2B5EF4-FFF2-40B4-BE49-F238E27FC236}">
                <a16:creationId xmlns:a16="http://schemas.microsoft.com/office/drawing/2014/main" xmlns="" id="{B203528A-6A68-4858-806F-276B960FB666}"/>
              </a:ext>
            </a:extLst>
          </p:cNvPr>
          <p:cNvSpPr/>
          <p:nvPr/>
        </p:nvSpPr>
        <p:spPr>
          <a:xfrm>
            <a:off x="3624943" y="4679704"/>
            <a:ext cx="7932716" cy="2062103"/>
          </a:xfrm>
          <a:prstGeom prst="rect">
            <a:avLst/>
          </a:prstGeom>
          <a:ln w="38100">
            <a:solidFill>
              <a:schemeClr val="tx1"/>
            </a:solidFill>
          </a:ln>
        </p:spPr>
        <p:txBody>
          <a:bodyPr wrap="square">
            <a:spAutoFit/>
          </a:bodyPr>
          <a:lstStyle/>
          <a:p>
            <a:r>
              <a:rPr lang="en-US" sz="1600" b="1" u="sng" dirty="0"/>
              <a:t>1</a:t>
            </a:r>
            <a:r>
              <a:rPr lang="en-US" sz="1600" b="1" u="sng" baseline="30000" dirty="0"/>
              <a:t>st</a:t>
            </a:r>
            <a:r>
              <a:rPr lang="en-US" sz="1600" b="1" u="sng" dirty="0"/>
              <a:t> Presentation </a:t>
            </a:r>
            <a:r>
              <a:rPr lang="en-US" sz="1600" b="1" dirty="0"/>
              <a:t>– </a:t>
            </a:r>
          </a:p>
          <a:p>
            <a:r>
              <a:rPr lang="en-US" sz="1600" b="1" dirty="0">
                <a:highlight>
                  <a:srgbClr val="FFFF00"/>
                </a:highlight>
              </a:rPr>
              <a:t>CLASSIFICATION</a:t>
            </a:r>
            <a:r>
              <a:rPr lang="en-US" sz="1600" dirty="0">
                <a:highlight>
                  <a:srgbClr val="FFFF00"/>
                </a:highlight>
              </a:rPr>
              <a:t>: Other Cells</a:t>
            </a:r>
            <a:r>
              <a:rPr lang="en-US" sz="1600" dirty="0"/>
              <a:t>		</a:t>
            </a:r>
            <a:endParaRPr lang="en-US" sz="1600" dirty="0" smtClean="0"/>
          </a:p>
          <a:p>
            <a:r>
              <a:rPr lang="en-US" sz="1600" b="1" dirty="0" smtClean="0">
                <a:highlight>
                  <a:srgbClr val="FFFF00"/>
                </a:highlight>
              </a:rPr>
              <a:t>Component/Parameter comment</a:t>
            </a:r>
            <a:r>
              <a:rPr lang="en-US" sz="1600" dirty="0" smtClean="0">
                <a:highlight>
                  <a:srgbClr val="FFFF00"/>
                </a:highlight>
              </a:rPr>
              <a:t>: </a:t>
            </a:r>
            <a:r>
              <a:rPr lang="en-US" sz="1600" i="1" dirty="0" smtClean="0">
                <a:highlight>
                  <a:srgbClr val="FFFF00"/>
                </a:highlight>
              </a:rPr>
              <a:t>“Immature or abnormal cells present. Pathologist review to follow.” </a:t>
            </a:r>
            <a:r>
              <a:rPr lang="en-US" sz="1600" dirty="0" smtClean="0">
                <a:highlight>
                  <a:srgbClr val="FFFF00"/>
                </a:highlight>
              </a:rPr>
              <a:t>(.IMPRPATH)</a:t>
            </a:r>
          </a:p>
          <a:p>
            <a:endParaRPr lang="en-US" sz="1600" dirty="0"/>
          </a:p>
          <a:p>
            <a:pPr lvl="0">
              <a:defRPr/>
            </a:pPr>
            <a:r>
              <a:rPr lang="en-US" sz="1600" b="1" u="sng" dirty="0"/>
              <a:t>After initial Path Review and Flow</a:t>
            </a:r>
            <a:r>
              <a:rPr lang="en-US" sz="1600" b="1" dirty="0"/>
              <a:t> – </a:t>
            </a:r>
          </a:p>
          <a:p>
            <a:pPr lvl="0">
              <a:defRPr/>
            </a:pPr>
            <a:r>
              <a:rPr lang="en-US" sz="1600" b="1" dirty="0">
                <a:highlight>
                  <a:srgbClr val="00FF00"/>
                </a:highlight>
              </a:rPr>
              <a:t>CLASSIFICATION</a:t>
            </a:r>
            <a:r>
              <a:rPr lang="en-US" sz="1600" dirty="0">
                <a:highlight>
                  <a:srgbClr val="00FF00"/>
                </a:highlight>
              </a:rPr>
              <a:t>: Other Cells</a:t>
            </a:r>
            <a:r>
              <a:rPr lang="en-US" sz="1600" dirty="0"/>
              <a:t>	                 	</a:t>
            </a:r>
            <a:endParaRPr lang="en-US" sz="1600" dirty="0" smtClean="0"/>
          </a:p>
          <a:p>
            <a:pPr lvl="0">
              <a:defRPr/>
            </a:pPr>
            <a:r>
              <a:rPr lang="en-US" sz="1600" b="1" dirty="0" smtClean="0">
                <a:highlight>
                  <a:srgbClr val="00FF00"/>
                </a:highlight>
              </a:rPr>
              <a:t>Component/Parameter comment: </a:t>
            </a:r>
            <a:r>
              <a:rPr lang="en-US" sz="1600" dirty="0" smtClean="0">
                <a:highlight>
                  <a:srgbClr val="00FF00"/>
                </a:highlight>
              </a:rPr>
              <a:t>“Atypical </a:t>
            </a:r>
            <a:r>
              <a:rPr lang="en-US" sz="1600" dirty="0">
                <a:highlight>
                  <a:srgbClr val="00FF00"/>
                </a:highlight>
              </a:rPr>
              <a:t>plasmacytoid </a:t>
            </a:r>
            <a:r>
              <a:rPr lang="en-US" sz="1600" dirty="0" smtClean="0">
                <a:highlight>
                  <a:srgbClr val="00FF00"/>
                </a:highlight>
              </a:rPr>
              <a:t>cells.”</a:t>
            </a:r>
            <a:endParaRPr lang="en-US" sz="1600" dirty="0">
              <a:highlight>
                <a:srgbClr val="00FF00"/>
              </a:highlight>
            </a:endParaRPr>
          </a:p>
        </p:txBody>
      </p:sp>
      <p:sp>
        <p:nvSpPr>
          <p:cNvPr id="10" name="Rectangle 9">
            <a:extLst>
              <a:ext uri="{FF2B5EF4-FFF2-40B4-BE49-F238E27FC236}">
                <a16:creationId xmlns:a16="http://schemas.microsoft.com/office/drawing/2014/main" xmlns="" id="{CFB397FC-CBB7-49BA-99D9-07528FCEEC81}"/>
              </a:ext>
            </a:extLst>
          </p:cNvPr>
          <p:cNvSpPr/>
          <p:nvPr/>
        </p:nvSpPr>
        <p:spPr>
          <a:xfrm>
            <a:off x="3438549" y="724275"/>
            <a:ext cx="4659085" cy="3847207"/>
          </a:xfrm>
          <a:prstGeom prst="rect">
            <a:avLst/>
          </a:prstGeom>
          <a:ln w="38100">
            <a:solidFill>
              <a:srgbClr val="FF3399"/>
            </a:solidFill>
          </a:ln>
        </p:spPr>
        <p:txBody>
          <a:bodyPr wrap="square">
            <a:spAutoFit/>
          </a:bodyPr>
          <a:lstStyle/>
          <a:p>
            <a:r>
              <a:rPr lang="en-US" sz="1600" b="1" dirty="0">
                <a:highlight>
                  <a:srgbClr val="00FFFF"/>
                </a:highlight>
              </a:rPr>
              <a:t>11/12/19</a:t>
            </a:r>
            <a:r>
              <a:rPr lang="en-US" sz="1600" b="1" dirty="0"/>
              <a:t>   </a:t>
            </a:r>
            <a:r>
              <a:rPr lang="en-US" sz="2000" b="1" dirty="0"/>
              <a:t>Pathology Report</a:t>
            </a:r>
          </a:p>
          <a:p>
            <a:endParaRPr lang="en-US" sz="1600" dirty="0"/>
          </a:p>
          <a:p>
            <a:r>
              <a:rPr lang="en-US" sz="1600" u="sng" dirty="0"/>
              <a:t>Flow cytometry</a:t>
            </a:r>
            <a:r>
              <a:rPr lang="en-US" sz="1600" dirty="0"/>
              <a:t>: Abnormal plasma cell population identified.</a:t>
            </a:r>
          </a:p>
          <a:p>
            <a:endParaRPr lang="en-US" sz="1600" dirty="0"/>
          </a:p>
          <a:p>
            <a:r>
              <a:rPr lang="en-US" sz="1600" b="1" dirty="0"/>
              <a:t>FINAL DIAGNOSIS: </a:t>
            </a:r>
            <a:r>
              <a:rPr lang="en-US" sz="1600" dirty="0"/>
              <a:t>Peripheral Blood</a:t>
            </a:r>
          </a:p>
          <a:p>
            <a:r>
              <a:rPr lang="en-US" sz="1600" b="1" dirty="0">
                <a:highlight>
                  <a:srgbClr val="00FF00"/>
                </a:highlight>
              </a:rPr>
              <a:t>Plasma cell leukemia</a:t>
            </a:r>
            <a:r>
              <a:rPr lang="en-US" sz="1600" dirty="0"/>
              <a:t>, 50% circulating plasma cells</a:t>
            </a:r>
          </a:p>
          <a:p>
            <a:endParaRPr lang="en-US" sz="1600" dirty="0"/>
          </a:p>
          <a:p>
            <a:r>
              <a:rPr lang="en-US" sz="1600" u="sng" dirty="0"/>
              <a:t>100 Cell Diff:</a:t>
            </a:r>
          </a:p>
          <a:p>
            <a:r>
              <a:rPr lang="en-US" sz="1600" dirty="0"/>
              <a:t>18% Neutrophils</a:t>
            </a:r>
          </a:p>
          <a:p>
            <a:r>
              <a:rPr lang="en-US" sz="1600" dirty="0">
                <a:highlight>
                  <a:srgbClr val="00FF00"/>
                </a:highlight>
              </a:rPr>
              <a:t>26% Lymphocytes</a:t>
            </a:r>
          </a:p>
          <a:p>
            <a:r>
              <a:rPr lang="en-US" sz="1600" dirty="0">
                <a:highlight>
                  <a:srgbClr val="00FF00"/>
                </a:highlight>
              </a:rPr>
              <a:t>50% Plasma Cells</a:t>
            </a:r>
          </a:p>
          <a:p>
            <a:r>
              <a:rPr lang="en-US" sz="1600" dirty="0"/>
              <a:t>5% Monocytes</a:t>
            </a:r>
          </a:p>
          <a:p>
            <a:r>
              <a:rPr lang="en-US" sz="1600" dirty="0"/>
              <a:t>1% Myelocytes</a:t>
            </a:r>
          </a:p>
          <a:p>
            <a:endParaRPr lang="en-US" sz="1600" b="1" dirty="0">
              <a:highlight>
                <a:srgbClr val="FFFF00"/>
              </a:highlight>
            </a:endParaRPr>
          </a:p>
        </p:txBody>
      </p:sp>
      <p:sp>
        <p:nvSpPr>
          <p:cNvPr id="12" name="Rectangle 11">
            <a:extLst>
              <a:ext uri="{FF2B5EF4-FFF2-40B4-BE49-F238E27FC236}">
                <a16:creationId xmlns:a16="http://schemas.microsoft.com/office/drawing/2014/main" xmlns="" id="{001E1261-B1EC-4E80-AB77-944314F4253C}"/>
              </a:ext>
            </a:extLst>
          </p:cNvPr>
          <p:cNvSpPr/>
          <p:nvPr/>
        </p:nvSpPr>
        <p:spPr>
          <a:xfrm>
            <a:off x="5571241" y="138499"/>
            <a:ext cx="935128" cy="369332"/>
          </a:xfrm>
          <a:prstGeom prst="rect">
            <a:avLst/>
          </a:prstGeom>
          <a:ln w="38100">
            <a:solidFill>
              <a:srgbClr val="FF3399"/>
            </a:solidFill>
          </a:ln>
        </p:spPr>
        <p:txBody>
          <a:bodyPr wrap="none">
            <a:spAutoFit/>
          </a:bodyPr>
          <a:lstStyle/>
          <a:p>
            <a:r>
              <a:rPr lang="en-US" dirty="0"/>
              <a:t>F, 58 yrs</a:t>
            </a:r>
          </a:p>
        </p:txBody>
      </p:sp>
      <p:sp>
        <p:nvSpPr>
          <p:cNvPr id="7" name="Rectangle 6">
            <a:extLst>
              <a:ext uri="{FF2B5EF4-FFF2-40B4-BE49-F238E27FC236}">
                <a16:creationId xmlns:a16="http://schemas.microsoft.com/office/drawing/2014/main" xmlns="" id="{FA7C5FCC-17D9-4003-B833-22F57A00EFA1}"/>
              </a:ext>
            </a:extLst>
          </p:cNvPr>
          <p:cNvSpPr/>
          <p:nvPr/>
        </p:nvSpPr>
        <p:spPr>
          <a:xfrm>
            <a:off x="6285858" y="4048762"/>
            <a:ext cx="3114507" cy="630942"/>
          </a:xfrm>
          <a:prstGeom prst="rect">
            <a:avLst/>
          </a:prstGeom>
          <a:solidFill>
            <a:srgbClr val="50DEFA"/>
          </a:solidFill>
        </p:spPr>
        <p:txBody>
          <a:bodyPr wrap="none" lIns="91440" tIns="45720" rIns="91440" bIns="45720">
            <a:spAutoFit/>
          </a:bodyPr>
          <a:lstStyle/>
          <a:p>
            <a:pPr algn="ctr"/>
            <a:r>
              <a:rPr lang="en-US" sz="35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Standardization</a:t>
            </a:r>
          </a:p>
        </p:txBody>
      </p:sp>
      <p:pic>
        <p:nvPicPr>
          <p:cNvPr id="13" name="Picture 12">
            <a:extLst>
              <a:ext uri="{FF2B5EF4-FFF2-40B4-BE49-F238E27FC236}">
                <a16:creationId xmlns:a16="http://schemas.microsoft.com/office/drawing/2014/main" xmlns="" id="{1090B2AC-F8F1-4622-9A69-4C0C463462B6}"/>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509371" y="138499"/>
            <a:ext cx="1550035" cy="1600200"/>
          </a:xfrm>
          <a:prstGeom prst="rect">
            <a:avLst/>
          </a:prstGeom>
          <a:noFill/>
          <a:ln>
            <a:noFill/>
          </a:ln>
        </p:spPr>
      </p:pic>
      <p:pic>
        <p:nvPicPr>
          <p:cNvPr id="14" name="Picture 13">
            <a:extLst>
              <a:ext uri="{FF2B5EF4-FFF2-40B4-BE49-F238E27FC236}">
                <a16:creationId xmlns:a16="http://schemas.microsoft.com/office/drawing/2014/main" xmlns="" id="{4AA6EA10-DB43-4517-BC63-7BC717D1D4B4}"/>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213156" y="620885"/>
            <a:ext cx="1668145" cy="1616075"/>
          </a:xfrm>
          <a:prstGeom prst="rect">
            <a:avLst/>
          </a:prstGeom>
          <a:noFill/>
          <a:ln>
            <a:noFill/>
          </a:ln>
        </p:spPr>
      </p:pic>
      <p:pic>
        <p:nvPicPr>
          <p:cNvPr id="16" name="Picture 15">
            <a:extLst>
              <a:ext uri="{FF2B5EF4-FFF2-40B4-BE49-F238E27FC236}">
                <a16:creationId xmlns:a16="http://schemas.microsoft.com/office/drawing/2014/main" xmlns="" id="{EDB64295-D883-4384-883B-68E23C870BEC}"/>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935486" y="1955143"/>
            <a:ext cx="1529080" cy="1657350"/>
          </a:xfrm>
          <a:prstGeom prst="rect">
            <a:avLst/>
          </a:prstGeom>
          <a:noFill/>
          <a:ln>
            <a:noFill/>
          </a:ln>
        </p:spPr>
      </p:pic>
      <p:pic>
        <p:nvPicPr>
          <p:cNvPr id="2" name="Recorded Sound">
            <a:hlinkClick r:id="" action="ppaction://media"/>
            <a:extLst>
              <a:ext uri="{FF2B5EF4-FFF2-40B4-BE49-F238E27FC236}">
                <a16:creationId xmlns:a16="http://schemas.microsoft.com/office/drawing/2014/main" xmlns="" id="{EBDC4011-2F61-4099-9CBD-383A36421EA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91127" y="6400608"/>
            <a:ext cx="406400" cy="406400"/>
          </a:xfrm>
          <a:prstGeom prst="rect">
            <a:avLst/>
          </a:prstGeom>
        </p:spPr>
      </p:pic>
    </p:spTree>
    <p:extLst>
      <p:ext uri="{BB962C8B-B14F-4D97-AF65-F5344CB8AC3E}">
        <p14:creationId xmlns:p14="http://schemas.microsoft.com/office/powerpoint/2010/main" val="2304349422"/>
      </p:ext>
    </p:extLst>
  </p:cSld>
  <p:clrMapOvr>
    <a:masterClrMapping/>
  </p:clrMapOvr>
  <mc:AlternateContent xmlns:mc="http://schemas.openxmlformats.org/markup-compatibility/2006" xmlns:p14="http://schemas.microsoft.com/office/powerpoint/2010/main">
    <mc:Choice Requires="p14">
      <p:transition spd="slow" p14:dur="2000" advTm="460"/>
    </mc:Choice>
    <mc:Fallback xmlns="">
      <p:transition spd="slow" advTm="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3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4750DB3-2257-4446-A03D-10BCCA9FB970}"/>
              </a:ext>
            </a:extLst>
          </p:cNvPr>
          <p:cNvSpPr/>
          <p:nvPr/>
        </p:nvSpPr>
        <p:spPr>
          <a:xfrm>
            <a:off x="116113" y="903491"/>
            <a:ext cx="11326818" cy="2031325"/>
          </a:xfrm>
          <a:prstGeom prst="rect">
            <a:avLst/>
          </a:prstGeom>
          <a:ln w="38100">
            <a:solidFill>
              <a:srgbClr val="D61A8E"/>
            </a:solidFill>
          </a:ln>
        </p:spPr>
        <p:txBody>
          <a:bodyPr wrap="square">
            <a:spAutoFit/>
          </a:bodyPr>
          <a:lstStyle/>
          <a:p>
            <a:r>
              <a:rPr lang="en-US" dirty="0">
                <a:latin typeface="Times New Roman" panose="02020603050405020304" pitchFamily="18" charset="0"/>
              </a:rPr>
              <a:t>Smudge cells are usually</a:t>
            </a:r>
            <a:r>
              <a:rPr lang="en-US" i="1" dirty="0">
                <a:latin typeface="Times New Roman" panose="02020603050405020304" pitchFamily="18" charset="0"/>
              </a:rPr>
              <a:t> </a:t>
            </a:r>
            <a:r>
              <a:rPr lang="en-US" dirty="0">
                <a:latin typeface="Times New Roman" panose="02020603050405020304" pitchFamily="18" charset="0"/>
              </a:rPr>
              <a:t>lymphocytes but can be any white cell. </a:t>
            </a:r>
          </a:p>
          <a:p>
            <a:r>
              <a:rPr lang="en-US" dirty="0">
                <a:latin typeface="Times New Roman" panose="02020603050405020304" pitchFamily="18" charset="0"/>
              </a:rPr>
              <a:t>They are most commonly seen in disorders characterized by lymphocyte fragility:</a:t>
            </a:r>
          </a:p>
          <a:p>
            <a:r>
              <a:rPr lang="en-US" b="1" dirty="0">
                <a:latin typeface="Times New Roman" panose="02020603050405020304" pitchFamily="18" charset="0"/>
              </a:rPr>
              <a:t>Malignant:</a:t>
            </a:r>
          </a:p>
          <a:p>
            <a:pPr marL="285750" indent="-285750">
              <a:buFont typeface="Arial" panose="020B0604020202020204" pitchFamily="34" charset="0"/>
              <a:buChar char="•"/>
            </a:pPr>
            <a:r>
              <a:rPr lang="en-US" dirty="0">
                <a:latin typeface="Times New Roman" panose="02020603050405020304" pitchFamily="18" charset="0"/>
              </a:rPr>
              <a:t>Chronic Lymphocytic Leukemia</a:t>
            </a:r>
            <a:endParaRPr lang="en-US" dirty="0"/>
          </a:p>
          <a:p>
            <a:r>
              <a:rPr lang="en-US" b="1" dirty="0">
                <a:latin typeface="Times New Roman" panose="02020603050405020304" pitchFamily="18" charset="0"/>
              </a:rPr>
              <a:t>Non-Malignant – </a:t>
            </a:r>
          </a:p>
          <a:p>
            <a:pPr marL="285750" indent="-285750">
              <a:buFont typeface="Arial" panose="020B0604020202020204" pitchFamily="34" charset="0"/>
              <a:buChar char="•"/>
            </a:pPr>
            <a:r>
              <a:rPr lang="en-US" dirty="0">
                <a:latin typeface="Times New Roman" panose="02020603050405020304" pitchFamily="18" charset="0"/>
              </a:rPr>
              <a:t>Viral conditions</a:t>
            </a:r>
          </a:p>
          <a:p>
            <a:pPr marL="285750" indent="-285750">
              <a:buFont typeface="Arial" panose="020B0604020202020204" pitchFamily="34" charset="0"/>
              <a:buChar char="•"/>
            </a:pPr>
            <a:r>
              <a:rPr lang="en-US" dirty="0">
                <a:latin typeface="Times New Roman" panose="02020603050405020304" pitchFamily="18" charset="0"/>
              </a:rPr>
              <a:t>Chronic inflammatory diseases</a:t>
            </a:r>
          </a:p>
        </p:txBody>
      </p:sp>
      <p:sp>
        <p:nvSpPr>
          <p:cNvPr id="2" name="Rectangle 1"/>
          <p:cNvSpPr/>
          <p:nvPr/>
        </p:nvSpPr>
        <p:spPr>
          <a:xfrm>
            <a:off x="62366" y="3304148"/>
            <a:ext cx="12067268" cy="2585323"/>
          </a:xfrm>
          <a:prstGeom prst="rect">
            <a:avLst/>
          </a:prstGeom>
          <a:ln w="38100">
            <a:solidFill>
              <a:srgbClr val="7030A0"/>
            </a:solidFill>
          </a:ln>
        </p:spPr>
        <p:txBody>
          <a:bodyPr wrap="square">
            <a:spAutoFit/>
          </a:bodyPr>
          <a:lstStyle/>
          <a:p>
            <a:pPr marL="285750" indent="-285750">
              <a:buFont typeface="Arial" panose="020B0604020202020204" pitchFamily="34" charset="0"/>
              <a:buChar char="•"/>
            </a:pPr>
            <a:r>
              <a:rPr lang="en-US" b="1" dirty="0">
                <a:latin typeface="Times New Roman" panose="02020603050405020304" pitchFamily="18" charset="0"/>
              </a:rPr>
              <a:t>When the amount of smudge cells causes the manual diff to be discrepant with the auto diff. </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hematology analyzer will accurately count fragile cells, still intact in the specimen, and include them in the diff.</a:t>
            </a:r>
            <a:r>
              <a:rPr lang="en-US" baseline="30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These fragile cells then disintegrate on smear making causing a discrepancy with the auto diff. </a:t>
            </a:r>
            <a:endParaRPr lang="en-US" baseline="30000"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Slide Review – </a:t>
            </a:r>
          </a:p>
          <a:p>
            <a:pPr marL="1200150" lvl="2"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Original Slide: Smudge cells should be identified and put in a separate category, but not be reported as part of the diff. (Cellavision does this automatically). Perform WBC and/or PLT slide estimates if indicated and RBC/PLT morphology. </a:t>
            </a:r>
          </a:p>
          <a:p>
            <a:pPr marL="1200150" lvl="2"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Albumin Slide: Perform differential </a:t>
            </a:r>
          </a:p>
          <a:p>
            <a:r>
              <a:rPr lang="en-US" b="1" dirty="0">
                <a:latin typeface="Times New Roman" panose="02020603050405020304" pitchFamily="18" charset="0"/>
              </a:rPr>
              <a:t>Known CLL cases </a:t>
            </a:r>
            <a:r>
              <a:rPr lang="en-US" dirty="0">
                <a:latin typeface="Times New Roman" panose="02020603050405020304" pitchFamily="18" charset="0"/>
              </a:rPr>
              <a:t>– if significant amount present, regardless of if albumin slide was needed. </a:t>
            </a:r>
            <a:endParaRPr lang="en-US" b="1" dirty="0">
              <a:latin typeface="Times New Roman" panose="02020603050405020304" pitchFamily="18" charset="0"/>
            </a:endParaRPr>
          </a:p>
        </p:txBody>
      </p:sp>
      <p:sp>
        <p:nvSpPr>
          <p:cNvPr id="5" name="Rectangle 4">
            <a:extLst>
              <a:ext uri="{FF2B5EF4-FFF2-40B4-BE49-F238E27FC236}">
                <a16:creationId xmlns:a16="http://schemas.microsoft.com/office/drawing/2014/main" xmlns="" id="{A42C886B-508A-4D33-AA53-F603B202009A}"/>
              </a:ext>
            </a:extLst>
          </p:cNvPr>
          <p:cNvSpPr/>
          <p:nvPr/>
        </p:nvSpPr>
        <p:spPr>
          <a:xfrm>
            <a:off x="0" y="2865861"/>
            <a:ext cx="4325101" cy="492443"/>
          </a:xfrm>
          <a:prstGeom prst="rect">
            <a:avLst/>
          </a:prstGeom>
          <a:noFill/>
        </p:spPr>
        <p:txBody>
          <a:bodyPr wrap="square" lIns="91440" tIns="45720" rIns="91440" bIns="45720">
            <a:spAutoFit/>
          </a:bodyPr>
          <a:lstStyle/>
          <a:p>
            <a:pPr algn="ctr"/>
            <a:r>
              <a:rPr lang="en-US" sz="2600" b="1" cap="none" spc="0" dirty="0">
                <a:ln w="12700">
                  <a:solidFill>
                    <a:schemeClr val="accent1"/>
                  </a:solidFill>
                  <a:prstDash val="solid"/>
                </a:ln>
                <a:solidFill>
                  <a:srgbClr val="7030A0"/>
                </a:solidFill>
                <a:effectLst>
                  <a:outerShdw dist="38100" dir="2640000" algn="bl" rotWithShape="0">
                    <a:schemeClr val="accent1"/>
                  </a:outerShdw>
                </a:effectLst>
                <a:latin typeface="Times New Roman" panose="02020603050405020304" pitchFamily="18" charset="0"/>
              </a:rPr>
              <a:t>When </a:t>
            </a:r>
            <a:r>
              <a:rPr lang="en-US" sz="2600" b="1" dirty="0">
                <a:ln w="12700">
                  <a:solidFill>
                    <a:schemeClr val="accent1"/>
                  </a:solidFill>
                  <a:prstDash val="solid"/>
                </a:ln>
                <a:solidFill>
                  <a:srgbClr val="7030A0"/>
                </a:solidFill>
                <a:effectLst>
                  <a:outerShdw dist="38100" dir="2640000" algn="bl" rotWithShape="0">
                    <a:schemeClr val="accent1"/>
                  </a:outerShdw>
                </a:effectLst>
                <a:latin typeface="Times New Roman" panose="02020603050405020304" pitchFamily="18" charset="0"/>
              </a:rPr>
              <a:t>to report smudge cells:</a:t>
            </a:r>
            <a:r>
              <a:rPr lang="en-US" sz="2600" b="1" cap="none" spc="0" dirty="0">
                <a:ln w="12700">
                  <a:solidFill>
                    <a:schemeClr val="accent1"/>
                  </a:solidFill>
                  <a:prstDash val="solid"/>
                </a:ln>
                <a:solidFill>
                  <a:srgbClr val="7030A0"/>
                </a:solidFill>
                <a:effectLst>
                  <a:outerShdw dist="38100" dir="2640000" algn="bl" rotWithShape="0">
                    <a:schemeClr val="accent1"/>
                  </a:outerShdw>
                </a:effectLst>
                <a:latin typeface="Times New Roman" panose="02020603050405020304" pitchFamily="18" charset="0"/>
              </a:rPr>
              <a:t> </a:t>
            </a:r>
            <a:endParaRPr lang="en-US" sz="2600" b="1" cap="none" spc="0" dirty="0">
              <a:ln w="12700">
                <a:solidFill>
                  <a:schemeClr val="accent1"/>
                </a:solidFill>
                <a:prstDash val="solid"/>
              </a:ln>
              <a:solidFill>
                <a:srgbClr val="7030A0"/>
              </a:solidFill>
              <a:effectLst>
                <a:outerShdw dist="38100" dir="2640000" algn="bl" rotWithShape="0">
                  <a:schemeClr val="accent1"/>
                </a:outerShdw>
              </a:effectLst>
            </a:endParaRPr>
          </a:p>
        </p:txBody>
      </p:sp>
      <p:sp>
        <p:nvSpPr>
          <p:cNvPr id="6" name="Rectangle 5">
            <a:extLst>
              <a:ext uri="{FF2B5EF4-FFF2-40B4-BE49-F238E27FC236}">
                <a16:creationId xmlns:a16="http://schemas.microsoft.com/office/drawing/2014/main" xmlns="" id="{A4DD86EB-E1C4-4826-842C-C6F3293A8EEB}"/>
              </a:ext>
            </a:extLst>
          </p:cNvPr>
          <p:cNvSpPr/>
          <p:nvPr/>
        </p:nvSpPr>
        <p:spPr>
          <a:xfrm>
            <a:off x="3896642" y="-19839"/>
            <a:ext cx="6943174" cy="923330"/>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Smudge </a:t>
            </a:r>
            <a:r>
              <a:rPr lang="en-US" sz="3600" b="1" dirty="0" smtClean="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Cells</a:t>
            </a:r>
          </a:p>
          <a:p>
            <a:pPr algn="ctr"/>
            <a:r>
              <a:rPr lang="en-US" b="1" dirty="0" smtClean="0">
                <a:ln w="9525">
                  <a:solidFill>
                    <a:schemeClr val="bg1"/>
                  </a:solidFill>
                  <a:prstDash val="solid"/>
                </a:ln>
                <a:solidFill>
                  <a:srgbClr val="66FF33"/>
                </a:solidFill>
                <a:effectLst>
                  <a:outerShdw blurRad="12700" dist="38100" dir="2700000" algn="tl" rotWithShape="0">
                    <a:schemeClr val="accent5">
                      <a:lumMod val="60000"/>
                      <a:lumOff val="40000"/>
                    </a:schemeClr>
                  </a:outerShdw>
                </a:effectLst>
              </a:rPr>
              <a:t>Disrupted cells that lack identifiable cytoplasm or distinct nucleus.</a:t>
            </a:r>
            <a:endParaRPr lang="en-US" b="1" dirty="0">
              <a:ln w="9525">
                <a:solidFill>
                  <a:schemeClr val="bg1"/>
                </a:solidFill>
                <a:prstDash val="solid"/>
              </a:ln>
              <a:solidFill>
                <a:srgbClr val="66FF33"/>
              </a:solidFill>
              <a:effectLst>
                <a:outerShdw blurRad="12700" dist="38100" dir="2700000" algn="tl" rotWithShape="0">
                  <a:schemeClr val="accent5">
                    <a:lumMod val="60000"/>
                    <a:lumOff val="40000"/>
                  </a:schemeClr>
                </a:outerShdw>
              </a:effectLst>
            </a:endParaRPr>
          </a:p>
        </p:txBody>
      </p:sp>
      <p:sp>
        <p:nvSpPr>
          <p:cNvPr id="7" name="Rectangle 6">
            <a:extLst>
              <a:ext uri="{FF2B5EF4-FFF2-40B4-BE49-F238E27FC236}">
                <a16:creationId xmlns:a16="http://schemas.microsoft.com/office/drawing/2014/main" xmlns="" id="{3C2E1475-BB63-41DC-A7B1-1C667CD05133}"/>
              </a:ext>
            </a:extLst>
          </p:cNvPr>
          <p:cNvSpPr/>
          <p:nvPr/>
        </p:nvSpPr>
        <p:spPr>
          <a:xfrm>
            <a:off x="116113" y="6409041"/>
            <a:ext cx="1549401" cy="369332"/>
          </a:xfrm>
          <a:prstGeom prst="rect">
            <a:avLst/>
          </a:prstGeom>
          <a:ln w="38100">
            <a:solidFill>
              <a:srgbClr val="FFC000"/>
            </a:solidFill>
          </a:ln>
        </p:spPr>
        <p:txBody>
          <a:bodyPr wrap="square">
            <a:spAutoFit/>
          </a:bodyPr>
          <a:lstStyle/>
          <a:p>
            <a:r>
              <a:rPr lang="en-US" b="1" dirty="0">
                <a:latin typeface="Times New Roman" panose="02020603050405020304" pitchFamily="18" charset="0"/>
              </a:rPr>
              <a:t>Now</a:t>
            </a:r>
            <a:r>
              <a:rPr lang="en-US" dirty="0">
                <a:latin typeface="Times New Roman" panose="02020603050405020304" pitchFamily="18" charset="0"/>
              </a:rPr>
              <a:t>: Graded</a:t>
            </a:r>
          </a:p>
        </p:txBody>
      </p:sp>
      <p:sp>
        <p:nvSpPr>
          <p:cNvPr id="9" name="Rectangle 8">
            <a:extLst>
              <a:ext uri="{FF2B5EF4-FFF2-40B4-BE49-F238E27FC236}">
                <a16:creationId xmlns:a16="http://schemas.microsoft.com/office/drawing/2014/main" xmlns="" id="{008AC52B-1B4D-4C20-9FA1-9D64DDF27092}"/>
              </a:ext>
            </a:extLst>
          </p:cNvPr>
          <p:cNvSpPr/>
          <p:nvPr/>
        </p:nvSpPr>
        <p:spPr>
          <a:xfrm>
            <a:off x="-6754" y="5903034"/>
            <a:ext cx="4267044" cy="492443"/>
          </a:xfrm>
          <a:prstGeom prst="rect">
            <a:avLst/>
          </a:prstGeom>
          <a:noFill/>
        </p:spPr>
        <p:txBody>
          <a:bodyPr wrap="square" lIns="91440" tIns="45720" rIns="91440" bIns="45720">
            <a:spAutoFit/>
          </a:bodyPr>
          <a:lstStyle/>
          <a:p>
            <a:pPr algn="ctr"/>
            <a:r>
              <a:rPr lang="en-US" sz="2600" b="1" dirty="0">
                <a:ln w="12700">
                  <a:solidFill>
                    <a:schemeClr val="accent1"/>
                  </a:solidFill>
                  <a:prstDash val="solid"/>
                </a:ln>
                <a:solidFill>
                  <a:srgbClr val="FFC000"/>
                </a:solidFill>
                <a:effectLst>
                  <a:outerShdw dist="38100" dir="2640000" algn="bl" rotWithShape="0">
                    <a:schemeClr val="accent1"/>
                  </a:outerShdw>
                </a:effectLst>
                <a:latin typeface="Times New Roman" panose="02020603050405020304" pitchFamily="18" charset="0"/>
              </a:rPr>
              <a:t>How</a:t>
            </a:r>
            <a:r>
              <a:rPr lang="en-US" sz="2600" b="1" cap="none" spc="0" dirty="0">
                <a:ln w="12700">
                  <a:solidFill>
                    <a:schemeClr val="accent1"/>
                  </a:solidFill>
                  <a:prstDash val="solid"/>
                </a:ln>
                <a:solidFill>
                  <a:srgbClr val="FFC000"/>
                </a:solidFill>
                <a:effectLst>
                  <a:outerShdw dist="38100" dir="2640000" algn="bl" rotWithShape="0">
                    <a:schemeClr val="accent1"/>
                  </a:outerShdw>
                </a:effectLst>
                <a:latin typeface="Times New Roman" panose="02020603050405020304" pitchFamily="18" charset="0"/>
              </a:rPr>
              <a:t> to report smudge cells</a:t>
            </a:r>
            <a:r>
              <a:rPr lang="en-US" sz="2600" b="1" dirty="0">
                <a:ln w="12700">
                  <a:solidFill>
                    <a:schemeClr val="accent1"/>
                  </a:solidFill>
                  <a:prstDash val="solid"/>
                </a:ln>
                <a:solidFill>
                  <a:srgbClr val="FFC000"/>
                </a:solidFill>
                <a:effectLst>
                  <a:outerShdw dist="38100" dir="2640000" algn="bl" rotWithShape="0">
                    <a:schemeClr val="accent1"/>
                  </a:outerShdw>
                </a:effectLst>
                <a:latin typeface="Times New Roman" panose="02020603050405020304" pitchFamily="18" charset="0"/>
              </a:rPr>
              <a:t>:</a:t>
            </a:r>
            <a:endParaRPr lang="en-US" sz="2600" b="1" cap="none" spc="0" dirty="0">
              <a:ln w="12700">
                <a:solidFill>
                  <a:schemeClr val="accent1"/>
                </a:solidFill>
                <a:prstDash val="solid"/>
              </a:ln>
              <a:solidFill>
                <a:srgbClr val="FFC000"/>
              </a:solidFill>
              <a:effectLst>
                <a:outerShdw dist="38100" dir="2640000" algn="bl" rotWithShape="0">
                  <a:schemeClr val="accent1"/>
                </a:outerShdw>
              </a:effectLst>
            </a:endParaRPr>
          </a:p>
        </p:txBody>
      </p:sp>
      <p:sp>
        <p:nvSpPr>
          <p:cNvPr id="10" name="Rectangle 9">
            <a:extLst>
              <a:ext uri="{FF2B5EF4-FFF2-40B4-BE49-F238E27FC236}">
                <a16:creationId xmlns:a16="http://schemas.microsoft.com/office/drawing/2014/main" xmlns="" id="{D92F4982-5BC1-4FA3-9C3E-0E66B2D31332}"/>
              </a:ext>
            </a:extLst>
          </p:cNvPr>
          <p:cNvSpPr/>
          <p:nvPr/>
        </p:nvSpPr>
        <p:spPr>
          <a:xfrm>
            <a:off x="0" y="50507"/>
            <a:ext cx="3563257" cy="892552"/>
          </a:xfrm>
          <a:prstGeom prst="rect">
            <a:avLst/>
          </a:prstGeom>
          <a:noFill/>
        </p:spPr>
        <p:txBody>
          <a:bodyPr wrap="square" lIns="91440" tIns="45720" rIns="91440" bIns="45720">
            <a:spAutoFit/>
          </a:bodyPr>
          <a:lstStyle/>
          <a:p>
            <a:pPr algn="ctr"/>
            <a:r>
              <a:rPr lang="en-US" sz="2600" b="1" dirty="0">
                <a:ln w="12700">
                  <a:solidFill>
                    <a:schemeClr val="accent1"/>
                  </a:solidFill>
                  <a:prstDash val="solid"/>
                </a:ln>
                <a:solidFill>
                  <a:srgbClr val="D61A8E"/>
                </a:solidFill>
                <a:effectLst>
                  <a:outerShdw dist="38100" dir="2640000" algn="bl" rotWithShape="0">
                    <a:schemeClr val="accent1"/>
                  </a:outerShdw>
                </a:effectLst>
                <a:latin typeface="Times New Roman" panose="02020603050405020304" pitchFamily="18" charset="0"/>
              </a:rPr>
              <a:t>Clinical Conditions &amp; </a:t>
            </a:r>
          </a:p>
          <a:p>
            <a:pPr algn="ctr"/>
            <a:r>
              <a:rPr lang="en-US" sz="2600" b="1" dirty="0">
                <a:ln w="12700">
                  <a:solidFill>
                    <a:schemeClr val="accent1"/>
                  </a:solidFill>
                  <a:prstDash val="solid"/>
                </a:ln>
                <a:solidFill>
                  <a:srgbClr val="D61A8E"/>
                </a:solidFill>
                <a:effectLst>
                  <a:outerShdw dist="38100" dir="2640000" algn="bl" rotWithShape="0">
                    <a:schemeClr val="accent1"/>
                  </a:outerShdw>
                </a:effectLst>
                <a:latin typeface="Times New Roman" panose="02020603050405020304" pitchFamily="18" charset="0"/>
              </a:rPr>
              <a:t>Significance :</a:t>
            </a:r>
            <a:r>
              <a:rPr lang="en-US" sz="2600" b="1" cap="none" spc="0" dirty="0">
                <a:ln w="12700">
                  <a:solidFill>
                    <a:schemeClr val="accent1"/>
                  </a:solidFill>
                  <a:prstDash val="solid"/>
                </a:ln>
                <a:solidFill>
                  <a:srgbClr val="D61A8E"/>
                </a:solidFill>
                <a:effectLst>
                  <a:outerShdw dist="38100" dir="2640000" algn="bl" rotWithShape="0">
                    <a:schemeClr val="accent1"/>
                  </a:outerShdw>
                </a:effectLst>
                <a:latin typeface="Times New Roman" panose="02020603050405020304" pitchFamily="18" charset="0"/>
              </a:rPr>
              <a:t> </a:t>
            </a:r>
            <a:endParaRPr lang="en-US" sz="2600" b="1" cap="none" spc="0" dirty="0">
              <a:ln w="12700">
                <a:solidFill>
                  <a:schemeClr val="accent1"/>
                </a:solidFill>
                <a:prstDash val="solid"/>
              </a:ln>
              <a:solidFill>
                <a:srgbClr val="D61A8E"/>
              </a:solidFill>
              <a:effectLst>
                <a:outerShdw dist="38100" dir="2640000" algn="bl" rotWithShape="0">
                  <a:schemeClr val="accent1"/>
                </a:outerShdw>
              </a:effectLst>
            </a:endParaRPr>
          </a:p>
        </p:txBody>
      </p:sp>
      <p:sp>
        <p:nvSpPr>
          <p:cNvPr id="11" name="Rectangle 10">
            <a:extLst>
              <a:ext uri="{FF2B5EF4-FFF2-40B4-BE49-F238E27FC236}">
                <a16:creationId xmlns:a16="http://schemas.microsoft.com/office/drawing/2014/main" xmlns="" id="{BCE1A066-DBE4-436B-A15D-851B7D542DB6}"/>
              </a:ext>
            </a:extLst>
          </p:cNvPr>
          <p:cNvSpPr/>
          <p:nvPr/>
        </p:nvSpPr>
        <p:spPr>
          <a:xfrm>
            <a:off x="1781628" y="6411090"/>
            <a:ext cx="3830388" cy="369332"/>
          </a:xfrm>
          <a:prstGeom prst="rect">
            <a:avLst/>
          </a:prstGeom>
          <a:ln w="38100">
            <a:solidFill>
              <a:srgbClr val="FFC000"/>
            </a:solidFill>
          </a:ln>
        </p:spPr>
        <p:txBody>
          <a:bodyPr wrap="square">
            <a:spAutoFit/>
          </a:bodyPr>
          <a:lstStyle/>
          <a:p>
            <a:r>
              <a:rPr lang="en-US" b="1" dirty="0">
                <a:latin typeface="Times New Roman" panose="02020603050405020304" pitchFamily="18" charset="0"/>
              </a:rPr>
              <a:t>After new Beaker build</a:t>
            </a:r>
            <a:r>
              <a:rPr lang="en-US" dirty="0">
                <a:latin typeface="Times New Roman" panose="02020603050405020304" pitchFamily="18" charset="0"/>
              </a:rPr>
              <a:t>: “Present”</a:t>
            </a:r>
          </a:p>
        </p:txBody>
      </p:sp>
      <p:pic>
        <p:nvPicPr>
          <p:cNvPr id="8" name="Recorded Sound">
            <a:hlinkClick r:id="" action="ppaction://media"/>
            <a:extLst>
              <a:ext uri="{FF2B5EF4-FFF2-40B4-BE49-F238E27FC236}">
                <a16:creationId xmlns:a16="http://schemas.microsoft.com/office/drawing/2014/main" xmlns="" id="{752BE02F-2EED-4170-ADA5-FF3E8EE305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69487" y="6359763"/>
            <a:ext cx="406400" cy="406400"/>
          </a:xfrm>
          <a:prstGeom prst="rect">
            <a:avLst/>
          </a:prstGeom>
        </p:spPr>
      </p:pic>
    </p:spTree>
    <p:extLst>
      <p:ext uri="{BB962C8B-B14F-4D97-AF65-F5344CB8AC3E}">
        <p14:creationId xmlns:p14="http://schemas.microsoft.com/office/powerpoint/2010/main" val="4113591755"/>
      </p:ext>
    </p:extLst>
  </p:cSld>
  <p:clrMapOvr>
    <a:masterClrMapping/>
  </p:clrMapOvr>
  <mc:AlternateContent xmlns:mc="http://schemas.openxmlformats.org/markup-compatibility/2006" xmlns:p14="http://schemas.microsoft.com/office/powerpoint/2010/main">
    <mc:Choice Requires="p14">
      <p:transition spd="slow" p14:dur="2000" advTm="440"/>
    </mc:Choice>
    <mc:Fallback xmlns="">
      <p:transition spd="slow" advTm="4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1" presetClass="mediacall" presetSubtype="0" fill="hold" nodeType="afterEffect">
                                  <p:stCondLst>
                                    <p:cond delay="0"/>
                                  </p:stCondLst>
                                  <p:childTnLst>
                                    <p:cmd type="call" cmd="playFrom(0.0)">
                                      <p:cBhvr>
                                        <p:cTn id="41" dur="1231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2" fill="hold" display="0">
                  <p:stCondLst>
                    <p:cond delay="indefinite"/>
                  </p:stCondLst>
                  <p:endCondLst>
                    <p:cond evt="onStopAudio" delay="0">
                      <p:tgtEl>
                        <p:sldTgt/>
                      </p:tgtEl>
                    </p:cond>
                  </p:endCondLst>
                </p:cTn>
                <p:tgtEl>
                  <p:spTgt spid="8"/>
                </p:tgtEl>
              </p:cMediaNode>
            </p:audio>
          </p:childTnLst>
        </p:cTn>
      </p:par>
    </p:tnLst>
    <p:bldLst>
      <p:bldP spid="2" grpId="0" animBg="1"/>
      <p:bldP spid="5" grpId="0"/>
      <p:bldP spid="7" grpId="0" animBg="1"/>
      <p:bldP spid="9" grpId="0"/>
      <p:bldP spid="10" grpId="0"/>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0" y="675190"/>
            <a:ext cx="12192000" cy="6182810"/>
          </a:xfrm>
          <a:prstGeom prst="rect">
            <a:avLst/>
          </a:prstGeom>
        </p:spPr>
      </p:pic>
      <p:sp>
        <p:nvSpPr>
          <p:cNvPr id="5" name="Rectangle 4">
            <a:extLst>
              <a:ext uri="{FF2B5EF4-FFF2-40B4-BE49-F238E27FC236}">
                <a16:creationId xmlns:a16="http://schemas.microsoft.com/office/drawing/2014/main" xmlns="" id="{298A91BF-DC9E-45C9-AE1B-244E3972F8E6}"/>
              </a:ext>
            </a:extLst>
          </p:cNvPr>
          <p:cNvSpPr/>
          <p:nvPr/>
        </p:nvSpPr>
        <p:spPr>
          <a:xfrm>
            <a:off x="2849926" y="0"/>
            <a:ext cx="5866510" cy="646331"/>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Smudge Cells in Mono Patient</a:t>
            </a:r>
          </a:p>
        </p:txBody>
      </p:sp>
      <p:pic>
        <p:nvPicPr>
          <p:cNvPr id="2" name="Recorded Sound">
            <a:hlinkClick r:id="" action="ppaction://media"/>
            <a:extLst>
              <a:ext uri="{FF2B5EF4-FFF2-40B4-BE49-F238E27FC236}">
                <a16:creationId xmlns:a16="http://schemas.microsoft.com/office/drawing/2014/main" xmlns="" id="{61D2AFE7-BDBD-445F-ACFA-801A4ECD76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6283036"/>
            <a:ext cx="406400" cy="406400"/>
          </a:xfrm>
          <a:prstGeom prst="rect">
            <a:avLst/>
          </a:prstGeom>
        </p:spPr>
      </p:pic>
    </p:spTree>
    <p:extLst>
      <p:ext uri="{BB962C8B-B14F-4D97-AF65-F5344CB8AC3E}">
        <p14:creationId xmlns:p14="http://schemas.microsoft.com/office/powerpoint/2010/main" val="3039340618"/>
      </p:ext>
    </p:extLst>
  </p:cSld>
  <p:clrMapOvr>
    <a:masterClrMapping/>
  </p:clrMapOvr>
  <mc:AlternateContent xmlns:mc="http://schemas.openxmlformats.org/markup-compatibility/2006" xmlns:p14="http://schemas.microsoft.com/office/powerpoint/2010/main">
    <mc:Choice Requires="p14">
      <p:transition spd="slow" p14:dur="2000" advTm="70"/>
    </mc:Choice>
    <mc:Fallback xmlns="">
      <p:transition spd="slow" advTm="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xmlns="" id="{9EED8C85-56BF-4A26-8E89-018B82DD708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xmlns="" id="{02CC0C1C-2AA5-4E7F-A618-C529E5AC05E7}"/>
              </a:ext>
            </a:extLst>
          </p:cNvPr>
          <p:cNvPicPr>
            <a:picLocks noChangeAspect="1"/>
          </p:cNvPicPr>
          <p:nvPr/>
        </p:nvPicPr>
        <p:blipFill>
          <a:blip r:embed="rId5"/>
          <a:stretch>
            <a:fillRect/>
          </a:stretch>
        </p:blipFill>
        <p:spPr>
          <a:xfrm>
            <a:off x="0" y="800122"/>
            <a:ext cx="12192000" cy="6057878"/>
          </a:xfrm>
          <a:prstGeom prst="rect">
            <a:avLst/>
          </a:prstGeom>
        </p:spPr>
      </p:pic>
      <p:sp>
        <p:nvSpPr>
          <p:cNvPr id="4" name="Rectangle 3">
            <a:extLst>
              <a:ext uri="{FF2B5EF4-FFF2-40B4-BE49-F238E27FC236}">
                <a16:creationId xmlns:a16="http://schemas.microsoft.com/office/drawing/2014/main" xmlns="" id="{3C4A7107-0218-4963-91F2-B983C7FB4C45}"/>
              </a:ext>
            </a:extLst>
          </p:cNvPr>
          <p:cNvSpPr/>
          <p:nvPr/>
        </p:nvSpPr>
        <p:spPr>
          <a:xfrm>
            <a:off x="3324860" y="83194"/>
            <a:ext cx="6114704" cy="646331"/>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3+ smudge cells, all cell lines</a:t>
            </a:r>
          </a:p>
        </p:txBody>
      </p:sp>
      <p:pic>
        <p:nvPicPr>
          <p:cNvPr id="5" name="Recorded Sound">
            <a:hlinkClick r:id="" action="ppaction://media"/>
            <a:extLst>
              <a:ext uri="{FF2B5EF4-FFF2-40B4-BE49-F238E27FC236}">
                <a16:creationId xmlns:a16="http://schemas.microsoft.com/office/drawing/2014/main" xmlns="" id="{C9D004E0-F69B-46C4-82E7-C9938C0B2B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57891" y="11545"/>
            <a:ext cx="406400" cy="406400"/>
          </a:xfrm>
          <a:prstGeom prst="rect">
            <a:avLst/>
          </a:prstGeom>
        </p:spPr>
      </p:pic>
    </p:spTree>
    <p:extLst>
      <p:ext uri="{BB962C8B-B14F-4D97-AF65-F5344CB8AC3E}">
        <p14:creationId xmlns:p14="http://schemas.microsoft.com/office/powerpoint/2010/main" val="3752400367"/>
      </p:ext>
    </p:extLst>
  </p:cSld>
  <p:clrMapOvr>
    <a:masterClrMapping/>
  </p:clrMapOvr>
  <mc:AlternateContent xmlns:mc="http://schemas.openxmlformats.org/markup-compatibility/2006" xmlns:p14="http://schemas.microsoft.com/office/powerpoint/2010/main">
    <mc:Choice Requires="p14">
      <p:transition spd="slow" p14:dur="2000" advTm="120"/>
    </mc:Choice>
    <mc:Fallback xmlns="">
      <p:transition spd="slow" advTm="1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1B55DB12-945E-462D-838A-2C7A366766FE}"/>
              </a:ext>
            </a:extLst>
          </p:cNvPr>
          <p:cNvPicPr>
            <a:picLocks noChangeAspect="1"/>
          </p:cNvPicPr>
          <p:nvPr/>
        </p:nvPicPr>
        <p:blipFill>
          <a:blip r:embed="rId5"/>
          <a:stretch>
            <a:fillRect/>
          </a:stretch>
        </p:blipFill>
        <p:spPr>
          <a:xfrm>
            <a:off x="9734550" y="16154"/>
            <a:ext cx="2457450" cy="1914525"/>
          </a:xfrm>
          <a:prstGeom prst="rect">
            <a:avLst/>
          </a:prstGeom>
        </p:spPr>
      </p:pic>
      <p:pic>
        <p:nvPicPr>
          <p:cNvPr id="15" name="Picture 14">
            <a:extLst>
              <a:ext uri="{FF2B5EF4-FFF2-40B4-BE49-F238E27FC236}">
                <a16:creationId xmlns:a16="http://schemas.microsoft.com/office/drawing/2014/main" xmlns="" id="{043086D1-E874-4E19-A97C-7E3593AAE720}"/>
              </a:ext>
            </a:extLst>
          </p:cNvPr>
          <p:cNvPicPr>
            <a:picLocks noChangeAspect="1"/>
          </p:cNvPicPr>
          <p:nvPr/>
        </p:nvPicPr>
        <p:blipFill>
          <a:blip r:embed="rId6"/>
          <a:stretch>
            <a:fillRect/>
          </a:stretch>
        </p:blipFill>
        <p:spPr>
          <a:xfrm>
            <a:off x="3980186" y="1153197"/>
            <a:ext cx="2390775" cy="2057400"/>
          </a:xfrm>
          <a:prstGeom prst="rect">
            <a:avLst/>
          </a:prstGeom>
        </p:spPr>
      </p:pic>
      <p:pic>
        <p:nvPicPr>
          <p:cNvPr id="35" name="Picture 34">
            <a:extLst>
              <a:ext uri="{FF2B5EF4-FFF2-40B4-BE49-F238E27FC236}">
                <a16:creationId xmlns:a16="http://schemas.microsoft.com/office/drawing/2014/main" xmlns="" id="{83EB677D-DB78-4980-B0A9-346A6ABE888A}"/>
              </a:ext>
            </a:extLst>
          </p:cNvPr>
          <p:cNvPicPr>
            <a:picLocks noChangeAspect="1"/>
          </p:cNvPicPr>
          <p:nvPr/>
        </p:nvPicPr>
        <p:blipFill>
          <a:blip r:embed="rId7"/>
          <a:stretch>
            <a:fillRect/>
          </a:stretch>
        </p:blipFill>
        <p:spPr>
          <a:xfrm>
            <a:off x="6540624" y="4945145"/>
            <a:ext cx="2524125" cy="1905000"/>
          </a:xfrm>
          <a:prstGeom prst="rect">
            <a:avLst/>
          </a:prstGeom>
        </p:spPr>
      </p:pic>
      <p:pic>
        <p:nvPicPr>
          <p:cNvPr id="26" name="Picture 25">
            <a:extLst>
              <a:ext uri="{FF2B5EF4-FFF2-40B4-BE49-F238E27FC236}">
                <a16:creationId xmlns:a16="http://schemas.microsoft.com/office/drawing/2014/main" xmlns="" id="{4A89A238-465D-454E-A4F2-5E2B8D2DC765}"/>
              </a:ext>
            </a:extLst>
          </p:cNvPr>
          <p:cNvPicPr>
            <a:picLocks noChangeAspect="1"/>
          </p:cNvPicPr>
          <p:nvPr/>
        </p:nvPicPr>
        <p:blipFill>
          <a:blip r:embed="rId8"/>
          <a:stretch>
            <a:fillRect/>
          </a:stretch>
        </p:blipFill>
        <p:spPr>
          <a:xfrm>
            <a:off x="8556432" y="1208312"/>
            <a:ext cx="1733550" cy="2247900"/>
          </a:xfrm>
          <a:prstGeom prst="rect">
            <a:avLst/>
          </a:prstGeom>
        </p:spPr>
      </p:pic>
      <p:pic>
        <p:nvPicPr>
          <p:cNvPr id="24" name="Picture 23">
            <a:extLst>
              <a:ext uri="{FF2B5EF4-FFF2-40B4-BE49-F238E27FC236}">
                <a16:creationId xmlns:a16="http://schemas.microsoft.com/office/drawing/2014/main" xmlns="" id="{88D912CE-F3A2-455E-8A61-103CF7B2FC63}"/>
              </a:ext>
            </a:extLst>
          </p:cNvPr>
          <p:cNvPicPr>
            <a:picLocks noChangeAspect="1"/>
          </p:cNvPicPr>
          <p:nvPr/>
        </p:nvPicPr>
        <p:blipFill>
          <a:blip r:embed="rId9"/>
          <a:stretch>
            <a:fillRect/>
          </a:stretch>
        </p:blipFill>
        <p:spPr>
          <a:xfrm>
            <a:off x="6209396" y="1550489"/>
            <a:ext cx="2400300" cy="2057400"/>
          </a:xfrm>
          <a:prstGeom prst="rect">
            <a:avLst/>
          </a:prstGeom>
        </p:spPr>
      </p:pic>
      <p:sp>
        <p:nvSpPr>
          <p:cNvPr id="2" name="Rectangle 1"/>
          <p:cNvSpPr/>
          <p:nvPr/>
        </p:nvSpPr>
        <p:spPr>
          <a:xfrm>
            <a:off x="-1" y="13710"/>
            <a:ext cx="7416793" cy="1077218"/>
          </a:xfrm>
          <a:prstGeom prst="rect">
            <a:avLst/>
          </a:prstGeom>
          <a:solidFill>
            <a:srgbClr val="0070C0"/>
          </a:solidFill>
        </p:spPr>
        <p:txBody>
          <a:bodyPr wrap="square" lIns="91440" tIns="45720" rIns="91440" bIns="45720">
            <a:spAutoFit/>
          </a:bodyPr>
          <a:lstStyle/>
          <a:p>
            <a:pPr algn="ctr"/>
            <a:r>
              <a:rPr lang="en-US" sz="32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Lymphocytes exhibit a range of Normal Morphology</a:t>
            </a:r>
          </a:p>
        </p:txBody>
      </p:sp>
      <p:pic>
        <p:nvPicPr>
          <p:cNvPr id="7" name="Picture 6">
            <a:extLst>
              <a:ext uri="{FF2B5EF4-FFF2-40B4-BE49-F238E27FC236}">
                <a16:creationId xmlns:a16="http://schemas.microsoft.com/office/drawing/2014/main" xmlns="" id="{671AA2FE-2D01-4784-8D4C-AC3DDF1CDAE6}"/>
              </a:ext>
            </a:extLst>
          </p:cNvPr>
          <p:cNvPicPr>
            <a:picLocks noChangeAspect="1"/>
          </p:cNvPicPr>
          <p:nvPr/>
        </p:nvPicPr>
        <p:blipFill>
          <a:blip r:embed="rId10"/>
          <a:stretch>
            <a:fillRect/>
          </a:stretch>
        </p:blipFill>
        <p:spPr>
          <a:xfrm>
            <a:off x="7358742" y="-12476"/>
            <a:ext cx="2800350" cy="1685925"/>
          </a:xfrm>
          <a:prstGeom prst="rect">
            <a:avLst/>
          </a:prstGeom>
        </p:spPr>
      </p:pic>
      <p:pic>
        <p:nvPicPr>
          <p:cNvPr id="10" name="Picture 9">
            <a:extLst>
              <a:ext uri="{FF2B5EF4-FFF2-40B4-BE49-F238E27FC236}">
                <a16:creationId xmlns:a16="http://schemas.microsoft.com/office/drawing/2014/main" xmlns="" id="{B9739A64-1319-4769-A59B-6E94FF67B0EB}"/>
              </a:ext>
            </a:extLst>
          </p:cNvPr>
          <p:cNvPicPr>
            <a:picLocks noChangeAspect="1"/>
          </p:cNvPicPr>
          <p:nvPr/>
        </p:nvPicPr>
        <p:blipFill>
          <a:blip r:embed="rId11"/>
          <a:stretch>
            <a:fillRect/>
          </a:stretch>
        </p:blipFill>
        <p:spPr>
          <a:xfrm>
            <a:off x="2031513" y="1455962"/>
            <a:ext cx="2162175" cy="1752600"/>
          </a:xfrm>
          <a:prstGeom prst="rect">
            <a:avLst/>
          </a:prstGeom>
        </p:spPr>
      </p:pic>
      <p:pic>
        <p:nvPicPr>
          <p:cNvPr id="13" name="Picture 12">
            <a:extLst>
              <a:ext uri="{FF2B5EF4-FFF2-40B4-BE49-F238E27FC236}">
                <a16:creationId xmlns:a16="http://schemas.microsoft.com/office/drawing/2014/main" xmlns="" id="{8D43CD84-02ED-4A05-BA94-725AAC386E50}"/>
              </a:ext>
            </a:extLst>
          </p:cNvPr>
          <p:cNvPicPr>
            <a:picLocks noChangeAspect="1"/>
          </p:cNvPicPr>
          <p:nvPr/>
        </p:nvPicPr>
        <p:blipFill>
          <a:blip r:embed="rId12"/>
          <a:stretch>
            <a:fillRect/>
          </a:stretch>
        </p:blipFill>
        <p:spPr>
          <a:xfrm>
            <a:off x="2096310" y="4893029"/>
            <a:ext cx="2676525" cy="1952625"/>
          </a:xfrm>
          <a:prstGeom prst="rect">
            <a:avLst/>
          </a:prstGeom>
        </p:spPr>
      </p:pic>
      <p:pic>
        <p:nvPicPr>
          <p:cNvPr id="16" name="Picture 15">
            <a:extLst>
              <a:ext uri="{FF2B5EF4-FFF2-40B4-BE49-F238E27FC236}">
                <a16:creationId xmlns:a16="http://schemas.microsoft.com/office/drawing/2014/main" xmlns="" id="{78A6577D-EC0E-442E-9DE2-00A1B7FEBCAF}"/>
              </a:ext>
            </a:extLst>
          </p:cNvPr>
          <p:cNvPicPr>
            <a:picLocks noChangeAspect="1"/>
          </p:cNvPicPr>
          <p:nvPr/>
        </p:nvPicPr>
        <p:blipFill>
          <a:blip r:embed="rId13"/>
          <a:stretch>
            <a:fillRect/>
          </a:stretch>
        </p:blipFill>
        <p:spPr>
          <a:xfrm>
            <a:off x="0" y="2671705"/>
            <a:ext cx="2076450" cy="1981200"/>
          </a:xfrm>
          <a:prstGeom prst="rect">
            <a:avLst/>
          </a:prstGeom>
        </p:spPr>
      </p:pic>
      <p:pic>
        <p:nvPicPr>
          <p:cNvPr id="17" name="Picture 16">
            <a:extLst>
              <a:ext uri="{FF2B5EF4-FFF2-40B4-BE49-F238E27FC236}">
                <a16:creationId xmlns:a16="http://schemas.microsoft.com/office/drawing/2014/main" xmlns="" id="{9173F06D-E8D4-409A-9B52-F37E469757D6}"/>
              </a:ext>
            </a:extLst>
          </p:cNvPr>
          <p:cNvPicPr>
            <a:picLocks noChangeAspect="1"/>
          </p:cNvPicPr>
          <p:nvPr/>
        </p:nvPicPr>
        <p:blipFill>
          <a:blip r:embed="rId14"/>
          <a:stretch>
            <a:fillRect/>
          </a:stretch>
        </p:blipFill>
        <p:spPr>
          <a:xfrm>
            <a:off x="4785796" y="3158722"/>
            <a:ext cx="1866900" cy="2095500"/>
          </a:xfrm>
          <a:prstGeom prst="rect">
            <a:avLst/>
          </a:prstGeom>
        </p:spPr>
      </p:pic>
      <p:pic>
        <p:nvPicPr>
          <p:cNvPr id="18" name="Picture 17">
            <a:extLst>
              <a:ext uri="{FF2B5EF4-FFF2-40B4-BE49-F238E27FC236}">
                <a16:creationId xmlns:a16="http://schemas.microsoft.com/office/drawing/2014/main" xmlns="" id="{81BF57C7-2C66-493C-95B0-0948DAAE3468}"/>
              </a:ext>
            </a:extLst>
          </p:cNvPr>
          <p:cNvPicPr>
            <a:picLocks noChangeAspect="1"/>
          </p:cNvPicPr>
          <p:nvPr/>
        </p:nvPicPr>
        <p:blipFill>
          <a:blip r:embed="rId15"/>
          <a:stretch>
            <a:fillRect/>
          </a:stretch>
        </p:blipFill>
        <p:spPr>
          <a:xfrm>
            <a:off x="0" y="4645930"/>
            <a:ext cx="2152650" cy="2219325"/>
          </a:xfrm>
          <a:prstGeom prst="rect">
            <a:avLst/>
          </a:prstGeom>
        </p:spPr>
      </p:pic>
      <p:pic>
        <p:nvPicPr>
          <p:cNvPr id="20" name="Picture 19">
            <a:extLst>
              <a:ext uri="{FF2B5EF4-FFF2-40B4-BE49-F238E27FC236}">
                <a16:creationId xmlns:a16="http://schemas.microsoft.com/office/drawing/2014/main" xmlns="" id="{DE24F27F-E844-4558-90AE-7EC4E4B7930F}"/>
              </a:ext>
            </a:extLst>
          </p:cNvPr>
          <p:cNvPicPr>
            <a:picLocks noChangeAspect="1"/>
          </p:cNvPicPr>
          <p:nvPr/>
        </p:nvPicPr>
        <p:blipFill>
          <a:blip r:embed="rId16"/>
          <a:stretch>
            <a:fillRect/>
          </a:stretch>
        </p:blipFill>
        <p:spPr>
          <a:xfrm>
            <a:off x="0" y="1153197"/>
            <a:ext cx="2476500" cy="1809750"/>
          </a:xfrm>
          <a:prstGeom prst="rect">
            <a:avLst/>
          </a:prstGeom>
        </p:spPr>
      </p:pic>
      <p:pic>
        <p:nvPicPr>
          <p:cNvPr id="22" name="Picture 21">
            <a:extLst>
              <a:ext uri="{FF2B5EF4-FFF2-40B4-BE49-F238E27FC236}">
                <a16:creationId xmlns:a16="http://schemas.microsoft.com/office/drawing/2014/main" xmlns="" id="{2672B135-8BD3-4C3B-A79B-4DC55142BE80}"/>
              </a:ext>
            </a:extLst>
          </p:cNvPr>
          <p:cNvPicPr>
            <a:picLocks noChangeAspect="1"/>
          </p:cNvPicPr>
          <p:nvPr/>
        </p:nvPicPr>
        <p:blipFill>
          <a:blip r:embed="rId17"/>
          <a:stretch>
            <a:fillRect/>
          </a:stretch>
        </p:blipFill>
        <p:spPr>
          <a:xfrm>
            <a:off x="2077011" y="3195544"/>
            <a:ext cx="2705100" cy="1695450"/>
          </a:xfrm>
          <a:prstGeom prst="rect">
            <a:avLst/>
          </a:prstGeom>
        </p:spPr>
      </p:pic>
      <p:pic>
        <p:nvPicPr>
          <p:cNvPr id="23" name="Picture 22">
            <a:extLst>
              <a:ext uri="{FF2B5EF4-FFF2-40B4-BE49-F238E27FC236}">
                <a16:creationId xmlns:a16="http://schemas.microsoft.com/office/drawing/2014/main" xmlns="" id="{E6995174-2F06-4F55-AAA1-5F554D7DE5CB}"/>
              </a:ext>
            </a:extLst>
          </p:cNvPr>
          <p:cNvPicPr>
            <a:picLocks noChangeAspect="1"/>
          </p:cNvPicPr>
          <p:nvPr/>
        </p:nvPicPr>
        <p:blipFill>
          <a:blip r:embed="rId18"/>
          <a:stretch>
            <a:fillRect/>
          </a:stretch>
        </p:blipFill>
        <p:spPr>
          <a:xfrm>
            <a:off x="10517073" y="5084080"/>
            <a:ext cx="1666875" cy="1781175"/>
          </a:xfrm>
          <a:prstGeom prst="rect">
            <a:avLst/>
          </a:prstGeom>
        </p:spPr>
      </p:pic>
      <p:pic>
        <p:nvPicPr>
          <p:cNvPr id="27" name="Picture 26">
            <a:extLst>
              <a:ext uri="{FF2B5EF4-FFF2-40B4-BE49-F238E27FC236}">
                <a16:creationId xmlns:a16="http://schemas.microsoft.com/office/drawing/2014/main" xmlns="" id="{BF39E3C7-3D44-4D59-8ED9-D85B1D1AA6BD}"/>
              </a:ext>
            </a:extLst>
          </p:cNvPr>
          <p:cNvPicPr>
            <a:picLocks noChangeAspect="1"/>
          </p:cNvPicPr>
          <p:nvPr/>
        </p:nvPicPr>
        <p:blipFill>
          <a:blip r:embed="rId19"/>
          <a:stretch>
            <a:fillRect/>
          </a:stretch>
        </p:blipFill>
        <p:spPr>
          <a:xfrm>
            <a:off x="4670292" y="4960255"/>
            <a:ext cx="1895475" cy="1905000"/>
          </a:xfrm>
          <a:prstGeom prst="rect">
            <a:avLst/>
          </a:prstGeom>
        </p:spPr>
      </p:pic>
      <p:pic>
        <p:nvPicPr>
          <p:cNvPr id="28" name="Picture 27">
            <a:extLst>
              <a:ext uri="{FF2B5EF4-FFF2-40B4-BE49-F238E27FC236}">
                <a16:creationId xmlns:a16="http://schemas.microsoft.com/office/drawing/2014/main" xmlns="" id="{5B929174-B3BB-49FC-ADB2-38D835D416BA}"/>
              </a:ext>
            </a:extLst>
          </p:cNvPr>
          <p:cNvPicPr>
            <a:picLocks noChangeAspect="1"/>
          </p:cNvPicPr>
          <p:nvPr/>
        </p:nvPicPr>
        <p:blipFill>
          <a:blip r:embed="rId20"/>
          <a:stretch>
            <a:fillRect/>
          </a:stretch>
        </p:blipFill>
        <p:spPr>
          <a:xfrm>
            <a:off x="10144125" y="3233786"/>
            <a:ext cx="2047875" cy="1847850"/>
          </a:xfrm>
          <a:prstGeom prst="rect">
            <a:avLst/>
          </a:prstGeom>
        </p:spPr>
      </p:pic>
      <p:pic>
        <p:nvPicPr>
          <p:cNvPr id="11" name="Picture 10">
            <a:extLst>
              <a:ext uri="{FF2B5EF4-FFF2-40B4-BE49-F238E27FC236}">
                <a16:creationId xmlns:a16="http://schemas.microsoft.com/office/drawing/2014/main" xmlns="" id="{014A09FF-97F3-49F6-923F-3B006D3CA516}"/>
              </a:ext>
            </a:extLst>
          </p:cNvPr>
          <p:cNvPicPr>
            <a:picLocks noChangeAspect="1"/>
          </p:cNvPicPr>
          <p:nvPr/>
        </p:nvPicPr>
        <p:blipFill>
          <a:blip r:embed="rId21"/>
          <a:stretch>
            <a:fillRect/>
          </a:stretch>
        </p:blipFill>
        <p:spPr>
          <a:xfrm>
            <a:off x="10264265" y="1798917"/>
            <a:ext cx="1924050" cy="1914525"/>
          </a:xfrm>
          <a:prstGeom prst="rect">
            <a:avLst/>
          </a:prstGeom>
        </p:spPr>
      </p:pic>
      <p:pic>
        <p:nvPicPr>
          <p:cNvPr id="33" name="Picture 32">
            <a:extLst>
              <a:ext uri="{FF2B5EF4-FFF2-40B4-BE49-F238E27FC236}">
                <a16:creationId xmlns:a16="http://schemas.microsoft.com/office/drawing/2014/main" xmlns="" id="{87C2BE11-D2C6-4CA9-9870-F33D6A78D28C}"/>
              </a:ext>
            </a:extLst>
          </p:cNvPr>
          <p:cNvPicPr>
            <a:picLocks noChangeAspect="1"/>
          </p:cNvPicPr>
          <p:nvPr/>
        </p:nvPicPr>
        <p:blipFill>
          <a:blip r:embed="rId22"/>
          <a:stretch>
            <a:fillRect/>
          </a:stretch>
        </p:blipFill>
        <p:spPr>
          <a:xfrm>
            <a:off x="8754453" y="4845955"/>
            <a:ext cx="1762125" cy="2019300"/>
          </a:xfrm>
          <a:prstGeom prst="rect">
            <a:avLst/>
          </a:prstGeom>
        </p:spPr>
      </p:pic>
      <p:pic>
        <p:nvPicPr>
          <p:cNvPr id="34" name="Picture 33">
            <a:extLst>
              <a:ext uri="{FF2B5EF4-FFF2-40B4-BE49-F238E27FC236}">
                <a16:creationId xmlns:a16="http://schemas.microsoft.com/office/drawing/2014/main" xmlns="" id="{37EF6797-1D5C-4A6F-91F9-B636D787B7DB}"/>
              </a:ext>
            </a:extLst>
          </p:cNvPr>
          <p:cNvPicPr>
            <a:picLocks noChangeAspect="1"/>
          </p:cNvPicPr>
          <p:nvPr/>
        </p:nvPicPr>
        <p:blipFill>
          <a:blip r:embed="rId23"/>
          <a:stretch>
            <a:fillRect/>
          </a:stretch>
        </p:blipFill>
        <p:spPr>
          <a:xfrm>
            <a:off x="8415316" y="3445780"/>
            <a:ext cx="1743075" cy="1514475"/>
          </a:xfrm>
          <a:prstGeom prst="rect">
            <a:avLst/>
          </a:prstGeom>
        </p:spPr>
      </p:pic>
      <p:pic>
        <p:nvPicPr>
          <p:cNvPr id="36" name="Picture 35">
            <a:extLst>
              <a:ext uri="{FF2B5EF4-FFF2-40B4-BE49-F238E27FC236}">
                <a16:creationId xmlns:a16="http://schemas.microsoft.com/office/drawing/2014/main" xmlns="" id="{694E5725-E60A-42B8-8D5A-87CD55C2EE32}"/>
              </a:ext>
            </a:extLst>
          </p:cNvPr>
          <p:cNvPicPr>
            <a:picLocks noChangeAspect="1"/>
          </p:cNvPicPr>
          <p:nvPr/>
        </p:nvPicPr>
        <p:blipFill>
          <a:blip r:embed="rId24"/>
          <a:stretch>
            <a:fillRect/>
          </a:stretch>
        </p:blipFill>
        <p:spPr>
          <a:xfrm>
            <a:off x="6645316" y="3186515"/>
            <a:ext cx="1809750" cy="1847850"/>
          </a:xfrm>
          <a:prstGeom prst="rect">
            <a:avLst/>
          </a:prstGeom>
        </p:spPr>
      </p:pic>
      <p:cxnSp>
        <p:nvCxnSpPr>
          <p:cNvPr id="41" name="Straight Connector 40">
            <a:extLst>
              <a:ext uri="{FF2B5EF4-FFF2-40B4-BE49-F238E27FC236}">
                <a16:creationId xmlns:a16="http://schemas.microsoft.com/office/drawing/2014/main" xmlns="" id="{5311D91B-4F7A-429B-A7A2-56E73A7BB918}"/>
              </a:ext>
            </a:extLst>
          </p:cNvPr>
          <p:cNvCxnSpPr>
            <a:cxnSpLocks/>
          </p:cNvCxnSpPr>
          <p:nvPr/>
        </p:nvCxnSpPr>
        <p:spPr>
          <a:xfrm>
            <a:off x="10156446" y="0"/>
            <a:ext cx="0" cy="184404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5497F258-8825-410D-9588-BF09A9AFF236}"/>
              </a:ext>
            </a:extLst>
          </p:cNvPr>
          <p:cNvCxnSpPr/>
          <p:nvPr/>
        </p:nvCxnSpPr>
        <p:spPr>
          <a:xfrm flipV="1">
            <a:off x="10140440" y="1798917"/>
            <a:ext cx="1347232" cy="2863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73939CDC-2F20-4BD8-8BE7-E072720E183B}"/>
              </a:ext>
            </a:extLst>
          </p:cNvPr>
          <p:cNvCxnSpPr>
            <a:cxnSpLocks/>
          </p:cNvCxnSpPr>
          <p:nvPr/>
        </p:nvCxnSpPr>
        <p:spPr>
          <a:xfrm>
            <a:off x="12183948" y="0"/>
            <a:ext cx="13891" cy="179891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CEA36A5D-FBE0-44C6-BCD9-F9530AE68C13}"/>
              </a:ext>
            </a:extLst>
          </p:cNvPr>
          <p:cNvCxnSpPr>
            <a:cxnSpLocks/>
          </p:cNvCxnSpPr>
          <p:nvPr/>
        </p:nvCxnSpPr>
        <p:spPr>
          <a:xfrm flipH="1">
            <a:off x="10140440" y="13710"/>
            <a:ext cx="205038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xmlns="" id="{2F76A4EA-2B35-4FDF-828B-049509154037}"/>
              </a:ext>
            </a:extLst>
          </p:cNvPr>
          <p:cNvCxnSpPr>
            <a:cxnSpLocks/>
          </p:cNvCxnSpPr>
          <p:nvPr/>
        </p:nvCxnSpPr>
        <p:spPr>
          <a:xfrm flipH="1">
            <a:off x="10264265" y="1782147"/>
            <a:ext cx="1942563" cy="1677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Recorded Sound">
            <a:hlinkClick r:id="" action="ppaction://media"/>
            <a:extLst>
              <a:ext uri="{FF2B5EF4-FFF2-40B4-BE49-F238E27FC236}">
                <a16:creationId xmlns:a16="http://schemas.microsoft.com/office/drawing/2014/main" xmlns="" id="{3732F8BC-7E72-478D-9B18-6582CC600A1B}"/>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83128" y="424086"/>
            <a:ext cx="406400" cy="406400"/>
          </a:xfrm>
          <a:prstGeom prst="rect">
            <a:avLst/>
          </a:prstGeom>
        </p:spPr>
      </p:pic>
    </p:spTree>
    <p:extLst>
      <p:ext uri="{BB962C8B-B14F-4D97-AF65-F5344CB8AC3E}">
        <p14:creationId xmlns:p14="http://schemas.microsoft.com/office/powerpoint/2010/main" val="481731001"/>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1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 y="659027"/>
            <a:ext cx="12203795" cy="6198973"/>
          </a:xfrm>
          <a:prstGeom prst="rect">
            <a:avLst/>
          </a:prstGeom>
        </p:spPr>
      </p:pic>
      <p:sp>
        <p:nvSpPr>
          <p:cNvPr id="4" name="Rectangle 3">
            <a:extLst>
              <a:ext uri="{FF2B5EF4-FFF2-40B4-BE49-F238E27FC236}">
                <a16:creationId xmlns:a16="http://schemas.microsoft.com/office/drawing/2014/main" xmlns="" id="{4F3030D5-9D91-4AEE-889A-D4F725CC8BD4}"/>
              </a:ext>
            </a:extLst>
          </p:cNvPr>
          <p:cNvSpPr/>
          <p:nvPr/>
        </p:nvSpPr>
        <p:spPr>
          <a:xfrm>
            <a:off x="3864680" y="12696"/>
            <a:ext cx="3969657" cy="646331"/>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CLL – Original Slide</a:t>
            </a:r>
          </a:p>
        </p:txBody>
      </p:sp>
      <p:sp>
        <p:nvSpPr>
          <p:cNvPr id="6" name="Rectangle 5">
            <a:extLst>
              <a:ext uri="{FF2B5EF4-FFF2-40B4-BE49-F238E27FC236}">
                <a16:creationId xmlns:a16="http://schemas.microsoft.com/office/drawing/2014/main" xmlns="" id="{262DE74B-7A27-4F5E-BC52-B274888DFF36}"/>
              </a:ext>
            </a:extLst>
          </p:cNvPr>
          <p:cNvSpPr/>
          <p:nvPr/>
        </p:nvSpPr>
        <p:spPr>
          <a:xfrm>
            <a:off x="8421917" y="88165"/>
            <a:ext cx="2250809" cy="470000"/>
          </a:xfrm>
          <a:prstGeom prst="rect">
            <a:avLst/>
          </a:prstGeom>
          <a:solidFill>
            <a:srgbClr val="50DEFA"/>
          </a:solidFill>
        </p:spPr>
        <p:txBody>
          <a:bodyPr wrap="none">
            <a:spAutoFit/>
          </a:bodyPr>
          <a:lstStyle/>
          <a:p>
            <a:pPr>
              <a:lnSpc>
                <a:spcPct val="107000"/>
              </a:lnSpc>
            </a:pPr>
            <a:r>
              <a:rPr lang="en-US" sz="24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Calibri" panose="020F0502020204030204" pitchFamily="34" charset="0"/>
                <a:ea typeface="Calibri" panose="020F0502020204030204" pitchFamily="34" charset="0"/>
                <a:cs typeface="Times New Roman" panose="02020603050405020304" pitchFamily="18" charset="0"/>
              </a:rPr>
              <a:t>72 Smudge Cells</a:t>
            </a:r>
            <a:endPar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Recorded Sound">
            <a:hlinkClick r:id="" action="ppaction://media"/>
            <a:extLst>
              <a:ext uri="{FF2B5EF4-FFF2-40B4-BE49-F238E27FC236}">
                <a16:creationId xmlns:a16="http://schemas.microsoft.com/office/drawing/2014/main" xmlns="" id="{DA868997-407E-4050-8970-A572A7763E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4945" y="-1004"/>
            <a:ext cx="406400" cy="406400"/>
          </a:xfrm>
          <a:prstGeom prst="rect">
            <a:avLst/>
          </a:prstGeom>
        </p:spPr>
      </p:pic>
    </p:spTree>
    <p:extLst>
      <p:ext uri="{BB962C8B-B14F-4D97-AF65-F5344CB8AC3E}">
        <p14:creationId xmlns:p14="http://schemas.microsoft.com/office/powerpoint/2010/main" val="1635242446"/>
      </p:ext>
    </p:extLst>
  </p:cSld>
  <p:clrMapOvr>
    <a:masterClrMapping/>
  </p:clrMapOvr>
  <mc:AlternateContent xmlns:mc="http://schemas.openxmlformats.org/markup-compatibility/2006" xmlns:p14="http://schemas.microsoft.com/office/powerpoint/2010/main">
    <mc:Choice Requires="p14">
      <p:transition spd="slow" p14:dur="2000" advTm="50"/>
    </mc:Choice>
    <mc:Fallback xmlns="">
      <p:transition spd="slow" advTm="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699584"/>
            <a:ext cx="12192000" cy="6158416"/>
          </a:xfrm>
          <a:prstGeom prst="rect">
            <a:avLst/>
          </a:prstGeom>
        </p:spPr>
      </p:pic>
      <p:sp>
        <p:nvSpPr>
          <p:cNvPr id="4" name="Rectangle 3">
            <a:extLst>
              <a:ext uri="{FF2B5EF4-FFF2-40B4-BE49-F238E27FC236}">
                <a16:creationId xmlns:a16="http://schemas.microsoft.com/office/drawing/2014/main" xmlns="" id="{3B79D5A7-AC92-4524-9E21-A4668D7A21CA}"/>
              </a:ext>
            </a:extLst>
          </p:cNvPr>
          <p:cNvSpPr/>
          <p:nvPr/>
        </p:nvSpPr>
        <p:spPr>
          <a:xfrm>
            <a:off x="4027714" y="53253"/>
            <a:ext cx="4151086" cy="646331"/>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CLL – Albumin Slide</a:t>
            </a:r>
          </a:p>
        </p:txBody>
      </p:sp>
      <p:sp>
        <p:nvSpPr>
          <p:cNvPr id="5" name="Rectangle 4">
            <a:extLst>
              <a:ext uri="{FF2B5EF4-FFF2-40B4-BE49-F238E27FC236}">
                <a16:creationId xmlns:a16="http://schemas.microsoft.com/office/drawing/2014/main" xmlns="" id="{0C0E2B29-877F-47C1-8A66-C45785CAD4C7}"/>
              </a:ext>
            </a:extLst>
          </p:cNvPr>
          <p:cNvSpPr/>
          <p:nvPr/>
        </p:nvSpPr>
        <p:spPr>
          <a:xfrm>
            <a:off x="8726717" y="119280"/>
            <a:ext cx="2095317" cy="470000"/>
          </a:xfrm>
          <a:prstGeom prst="rect">
            <a:avLst/>
          </a:prstGeom>
          <a:solidFill>
            <a:srgbClr val="50DEFA"/>
          </a:solidFill>
        </p:spPr>
        <p:txBody>
          <a:bodyPr wrap="none">
            <a:spAutoFit/>
          </a:bodyPr>
          <a:lstStyle/>
          <a:p>
            <a:pPr>
              <a:lnSpc>
                <a:spcPct val="107000"/>
              </a:lnSpc>
            </a:pPr>
            <a:r>
              <a:rPr lang="en-US" sz="24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Calibri" panose="020F0502020204030204" pitchFamily="34" charset="0"/>
                <a:ea typeface="Calibri" panose="020F0502020204030204" pitchFamily="34" charset="0"/>
                <a:cs typeface="Times New Roman" panose="02020603050405020304" pitchFamily="18" charset="0"/>
              </a:rPr>
              <a:t>9 Smudge Cells</a:t>
            </a:r>
            <a:endPar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xmlns="" id="{35B0303B-A5DA-431A-9331-E175CB453FFB}"/>
              </a:ext>
            </a:extLst>
          </p:cNvPr>
          <p:cNvPicPr>
            <a:picLocks noChangeAspect="1"/>
          </p:cNvPicPr>
          <p:nvPr/>
        </p:nvPicPr>
        <p:blipFill>
          <a:blip r:embed="rId6"/>
          <a:stretch>
            <a:fillRect/>
          </a:stretch>
        </p:blipFill>
        <p:spPr>
          <a:xfrm>
            <a:off x="7481306" y="5486758"/>
            <a:ext cx="4242669" cy="1317989"/>
          </a:xfrm>
          <a:prstGeom prst="rect">
            <a:avLst/>
          </a:prstGeom>
        </p:spPr>
      </p:pic>
      <p:pic>
        <p:nvPicPr>
          <p:cNvPr id="7" name="Picture 6">
            <a:extLst>
              <a:ext uri="{FF2B5EF4-FFF2-40B4-BE49-F238E27FC236}">
                <a16:creationId xmlns:a16="http://schemas.microsoft.com/office/drawing/2014/main" xmlns="" id="{1F66DE57-5639-4B0C-B40D-D3D1E31D0384}"/>
              </a:ext>
            </a:extLst>
          </p:cNvPr>
          <p:cNvPicPr>
            <a:picLocks noChangeAspect="1"/>
          </p:cNvPicPr>
          <p:nvPr/>
        </p:nvPicPr>
        <p:blipFill>
          <a:blip r:embed="rId7"/>
          <a:stretch>
            <a:fillRect/>
          </a:stretch>
        </p:blipFill>
        <p:spPr>
          <a:xfrm>
            <a:off x="7497992" y="4287293"/>
            <a:ext cx="2457450" cy="876300"/>
          </a:xfrm>
          <a:prstGeom prst="rect">
            <a:avLst/>
          </a:prstGeom>
        </p:spPr>
      </p:pic>
      <p:pic>
        <p:nvPicPr>
          <p:cNvPr id="3" name="Recorded Sound">
            <a:hlinkClick r:id="" action="ppaction://media"/>
            <a:extLst>
              <a:ext uri="{FF2B5EF4-FFF2-40B4-BE49-F238E27FC236}">
                <a16:creationId xmlns:a16="http://schemas.microsoft.com/office/drawing/2014/main" xmlns="" id="{8DFD0FED-D3F6-4C37-977C-E0D6C0BCCC5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98764" y="0"/>
            <a:ext cx="406400" cy="406400"/>
          </a:xfrm>
          <a:prstGeom prst="rect">
            <a:avLst/>
          </a:prstGeom>
        </p:spPr>
      </p:pic>
    </p:spTree>
    <p:extLst>
      <p:ext uri="{BB962C8B-B14F-4D97-AF65-F5344CB8AC3E}">
        <p14:creationId xmlns:p14="http://schemas.microsoft.com/office/powerpoint/2010/main" val="2758068577"/>
      </p:ext>
    </p:extLst>
  </p:cSld>
  <p:clrMapOvr>
    <a:masterClrMapping/>
  </p:clrMapOvr>
  <mc:AlternateContent xmlns:mc="http://schemas.openxmlformats.org/markup-compatibility/2006" xmlns:p14="http://schemas.microsoft.com/office/powerpoint/2010/main">
    <mc:Choice Requires="p14">
      <p:transition spd="slow" p14:dur="2000" advTm="180"/>
    </mc:Choice>
    <mc:Fallback xmlns="">
      <p:transition spd="slow" advTm="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5">
            <a:extLst>
              <a:ext uri="{28A0092B-C50C-407E-A947-70E740481C1C}">
                <a14:useLocalDpi xmlns:a14="http://schemas.microsoft.com/office/drawing/2010/main" val="0"/>
              </a:ext>
            </a:extLst>
          </a:blip>
          <a:srcRect/>
          <a:stretch>
            <a:fillRect/>
          </a:stretch>
        </p:blipFill>
        <p:spPr bwMode="auto">
          <a:xfrm>
            <a:off x="0" y="758568"/>
            <a:ext cx="10816281" cy="6099432"/>
          </a:xfrm>
          <a:prstGeom prst="rect">
            <a:avLst/>
          </a:prstGeom>
          <a:noFill/>
          <a:ln>
            <a:noFill/>
          </a:ln>
        </p:spPr>
      </p:pic>
      <p:sp>
        <p:nvSpPr>
          <p:cNvPr id="3" name="Rectangle 2"/>
          <p:cNvSpPr/>
          <p:nvPr/>
        </p:nvSpPr>
        <p:spPr>
          <a:xfrm>
            <a:off x="5962416" y="53180"/>
            <a:ext cx="5924784" cy="646331"/>
          </a:xfrm>
          <a:prstGeom prst="rect">
            <a:avLst/>
          </a:prstGeom>
          <a:ln w="38100">
            <a:solidFill>
              <a:srgbClr val="00B050"/>
            </a:solidFill>
          </a:ln>
        </p:spPr>
        <p:txBody>
          <a:bodyPr wrap="square">
            <a:spAutoFit/>
          </a:bodyPr>
          <a:lstStyle/>
          <a:p>
            <a:r>
              <a:rPr lang="en-US" dirty="0"/>
              <a:t> </a:t>
            </a:r>
            <a:r>
              <a:rPr lang="en-US" b="1" dirty="0"/>
              <a:t>Ideal ratio </a:t>
            </a:r>
            <a:r>
              <a:rPr lang="en-US" dirty="0"/>
              <a:t>- </a:t>
            </a:r>
            <a:r>
              <a:rPr lang="en-US" dirty="0">
                <a:solidFill>
                  <a:srgbClr val="FF0000"/>
                </a:solidFill>
              </a:rPr>
              <a:t>9</a:t>
            </a:r>
            <a:r>
              <a:rPr lang="en-US" dirty="0"/>
              <a:t> drops of EDTA whole blood : </a:t>
            </a:r>
            <a:r>
              <a:rPr lang="en-US" dirty="0">
                <a:solidFill>
                  <a:srgbClr val="FF0000"/>
                </a:solidFill>
              </a:rPr>
              <a:t>1</a:t>
            </a:r>
            <a:r>
              <a:rPr lang="en-US" dirty="0"/>
              <a:t> drop of albumin</a:t>
            </a:r>
          </a:p>
          <a:p>
            <a:r>
              <a:rPr lang="en-US" dirty="0"/>
              <a:t>Good morphology</a:t>
            </a:r>
          </a:p>
        </p:txBody>
      </p:sp>
      <p:sp>
        <p:nvSpPr>
          <p:cNvPr id="4" name="Rectangle 3">
            <a:extLst>
              <a:ext uri="{FF2B5EF4-FFF2-40B4-BE49-F238E27FC236}">
                <a16:creationId xmlns:a16="http://schemas.microsoft.com/office/drawing/2014/main" xmlns="" id="{F2B8CDF5-9806-4123-957B-8AAA51B0D4D9}"/>
              </a:ext>
            </a:extLst>
          </p:cNvPr>
          <p:cNvSpPr/>
          <p:nvPr/>
        </p:nvSpPr>
        <p:spPr>
          <a:xfrm>
            <a:off x="68972" y="53180"/>
            <a:ext cx="5863772" cy="646331"/>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Whole Blood : Albumin Ratio</a:t>
            </a:r>
          </a:p>
        </p:txBody>
      </p:sp>
      <p:pic>
        <p:nvPicPr>
          <p:cNvPr id="6" name="Recorded Sound">
            <a:hlinkClick r:id="" action="ppaction://media"/>
            <a:extLst>
              <a:ext uri="{FF2B5EF4-FFF2-40B4-BE49-F238E27FC236}">
                <a16:creationId xmlns:a16="http://schemas.microsoft.com/office/drawing/2014/main" xmlns="" id="{86C1F7D4-E023-449A-9845-751AC51C65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84000" y="6287582"/>
            <a:ext cx="406400" cy="406400"/>
          </a:xfrm>
          <a:prstGeom prst="rect">
            <a:avLst/>
          </a:prstGeom>
        </p:spPr>
      </p:pic>
    </p:spTree>
    <p:extLst>
      <p:ext uri="{BB962C8B-B14F-4D97-AF65-F5344CB8AC3E}">
        <p14:creationId xmlns:p14="http://schemas.microsoft.com/office/powerpoint/2010/main" val="1721784702"/>
      </p:ext>
    </p:extLst>
  </p:cSld>
  <p:clrMapOvr>
    <a:masterClrMapping/>
  </p:clrMapOvr>
  <mc:AlternateContent xmlns:mc="http://schemas.openxmlformats.org/markup-compatibility/2006" xmlns:p14="http://schemas.microsoft.com/office/powerpoint/2010/main">
    <mc:Choice Requires="p14">
      <p:transition spd="slow" p14:dur="2000" advTm="320"/>
    </mc:Choice>
    <mc:Fallback xmlns="">
      <p:transition spd="slow" advTm="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7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22570"/>
            <a:ext cx="11281205" cy="6235430"/>
          </a:xfrm>
          <a:prstGeom prst="rect">
            <a:avLst/>
          </a:prstGeom>
        </p:spPr>
      </p:pic>
      <p:sp>
        <p:nvSpPr>
          <p:cNvPr id="4" name="Rectangle 3">
            <a:extLst>
              <a:ext uri="{FF2B5EF4-FFF2-40B4-BE49-F238E27FC236}">
                <a16:creationId xmlns:a16="http://schemas.microsoft.com/office/drawing/2014/main" xmlns="" id="{AD7323DD-800D-4AAA-B324-146E28B77741}"/>
              </a:ext>
            </a:extLst>
          </p:cNvPr>
          <p:cNvSpPr/>
          <p:nvPr/>
        </p:nvSpPr>
        <p:spPr>
          <a:xfrm>
            <a:off x="0" y="0"/>
            <a:ext cx="5863772" cy="646331"/>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Whole Blood : Albumin Ratio</a:t>
            </a:r>
          </a:p>
        </p:txBody>
      </p:sp>
      <p:sp>
        <p:nvSpPr>
          <p:cNvPr id="6" name="Rectangle 5">
            <a:extLst>
              <a:ext uri="{FF2B5EF4-FFF2-40B4-BE49-F238E27FC236}">
                <a16:creationId xmlns:a16="http://schemas.microsoft.com/office/drawing/2014/main" xmlns="" id="{644CBA3C-24A9-4B93-882F-E34C81D9F9CE}"/>
              </a:ext>
            </a:extLst>
          </p:cNvPr>
          <p:cNvSpPr/>
          <p:nvPr/>
        </p:nvSpPr>
        <p:spPr>
          <a:xfrm>
            <a:off x="6038643" y="20049"/>
            <a:ext cx="5950157" cy="646331"/>
          </a:xfrm>
          <a:prstGeom prst="rect">
            <a:avLst/>
          </a:prstGeom>
          <a:ln w="38100">
            <a:solidFill>
              <a:srgbClr val="00B050"/>
            </a:solidFill>
          </a:ln>
        </p:spPr>
        <p:txBody>
          <a:bodyPr wrap="square">
            <a:spAutoFit/>
          </a:bodyPr>
          <a:lstStyle/>
          <a:p>
            <a:r>
              <a:rPr lang="en-US" dirty="0">
                <a:solidFill>
                  <a:srgbClr val="FF0000"/>
                </a:solidFill>
              </a:rPr>
              <a:t>5</a:t>
            </a:r>
            <a:r>
              <a:rPr lang="en-US" dirty="0"/>
              <a:t> drops of EDTA whole blood and </a:t>
            </a:r>
            <a:r>
              <a:rPr lang="en-US" dirty="0">
                <a:solidFill>
                  <a:srgbClr val="FF0000"/>
                </a:solidFill>
              </a:rPr>
              <a:t>1</a:t>
            </a:r>
            <a:r>
              <a:rPr lang="en-US" dirty="0"/>
              <a:t> drop of albumin</a:t>
            </a:r>
          </a:p>
          <a:p>
            <a:r>
              <a:rPr lang="en-US" dirty="0"/>
              <a:t> Morphology OKAY. Few cells with artificially induced changes</a:t>
            </a:r>
          </a:p>
        </p:txBody>
      </p:sp>
    </p:spTree>
    <p:extLst>
      <p:ext uri="{BB962C8B-B14F-4D97-AF65-F5344CB8AC3E}">
        <p14:creationId xmlns:p14="http://schemas.microsoft.com/office/powerpoint/2010/main" val="1645321776"/>
      </p:ext>
    </p:extLst>
  </p:cSld>
  <p:clrMapOvr>
    <a:masterClrMapping/>
  </p:clrMapOvr>
  <mc:AlternateContent xmlns:mc="http://schemas.openxmlformats.org/markup-compatibility/2006" xmlns:p14="http://schemas.microsoft.com/office/powerpoint/2010/main">
    <mc:Choice Requires="p14">
      <p:transition spd="slow" p14:dur="2000" advTm="50"/>
    </mc:Choice>
    <mc:Fallback xmlns="">
      <p:transition spd="slow" advTm="5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57873" y="864973"/>
            <a:ext cx="10742141" cy="5993027"/>
          </a:xfrm>
          <a:prstGeom prst="rect">
            <a:avLst/>
          </a:prstGeom>
          <a:noFill/>
          <a:ln>
            <a:noFill/>
          </a:ln>
        </p:spPr>
      </p:pic>
      <p:sp>
        <p:nvSpPr>
          <p:cNvPr id="5" name="Rectangle 4">
            <a:extLst>
              <a:ext uri="{FF2B5EF4-FFF2-40B4-BE49-F238E27FC236}">
                <a16:creationId xmlns:a16="http://schemas.microsoft.com/office/drawing/2014/main" xmlns="" id="{D83195D0-034B-4B3B-A562-E647E7969AED}"/>
              </a:ext>
            </a:extLst>
          </p:cNvPr>
          <p:cNvSpPr/>
          <p:nvPr/>
        </p:nvSpPr>
        <p:spPr>
          <a:xfrm>
            <a:off x="0" y="0"/>
            <a:ext cx="4702629" cy="1200329"/>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Whole Blood : Albumin </a:t>
            </a:r>
          </a:p>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Ratio</a:t>
            </a:r>
          </a:p>
        </p:txBody>
      </p:sp>
      <p:sp>
        <p:nvSpPr>
          <p:cNvPr id="6" name="Rectangle 5">
            <a:extLst>
              <a:ext uri="{FF2B5EF4-FFF2-40B4-BE49-F238E27FC236}">
                <a16:creationId xmlns:a16="http://schemas.microsoft.com/office/drawing/2014/main" xmlns="" id="{A4F0AE49-C082-429C-8D72-86638A32655B}"/>
              </a:ext>
            </a:extLst>
          </p:cNvPr>
          <p:cNvSpPr/>
          <p:nvPr/>
        </p:nvSpPr>
        <p:spPr>
          <a:xfrm>
            <a:off x="4934857" y="0"/>
            <a:ext cx="6763657" cy="923330"/>
          </a:xfrm>
          <a:prstGeom prst="rect">
            <a:avLst/>
          </a:prstGeom>
          <a:ln w="38100">
            <a:solidFill>
              <a:srgbClr val="00B050"/>
            </a:solidFill>
          </a:ln>
        </p:spPr>
        <p:txBody>
          <a:bodyPr wrap="square">
            <a:spAutoFit/>
          </a:bodyPr>
          <a:lstStyle/>
          <a:p>
            <a:r>
              <a:rPr lang="en-US" dirty="0">
                <a:solidFill>
                  <a:srgbClr val="FF0000"/>
                </a:solidFill>
              </a:rPr>
              <a:t>3</a:t>
            </a:r>
            <a:r>
              <a:rPr lang="en-US" dirty="0"/>
              <a:t> drops of EDTA whole blood and </a:t>
            </a:r>
            <a:r>
              <a:rPr lang="en-US" dirty="0">
                <a:solidFill>
                  <a:srgbClr val="FF0000"/>
                </a:solidFill>
              </a:rPr>
              <a:t>1</a:t>
            </a:r>
            <a:r>
              <a:rPr lang="en-US" dirty="0"/>
              <a:t> drop of albumin</a:t>
            </a:r>
          </a:p>
          <a:p>
            <a:r>
              <a:rPr lang="en-US" b="1" dirty="0">
                <a:solidFill>
                  <a:srgbClr val="FF0000"/>
                </a:solidFill>
              </a:rPr>
              <a:t>OVERALBUMINIZED</a:t>
            </a:r>
            <a:r>
              <a:rPr lang="en-US" dirty="0"/>
              <a:t> – </a:t>
            </a:r>
          </a:p>
          <a:p>
            <a:r>
              <a:rPr lang="en-US" dirty="0"/>
              <a:t>Induces artificial changes that can resemble Blasts or Lymphoma cells.</a:t>
            </a:r>
          </a:p>
        </p:txBody>
      </p:sp>
    </p:spTree>
    <p:extLst>
      <p:ext uri="{BB962C8B-B14F-4D97-AF65-F5344CB8AC3E}">
        <p14:creationId xmlns:p14="http://schemas.microsoft.com/office/powerpoint/2010/main" val="3597897716"/>
      </p:ext>
    </p:extLst>
  </p:cSld>
  <p:clrMapOvr>
    <a:masterClrMapping/>
  </p:clrMapOvr>
  <mc:AlternateContent xmlns:mc="http://schemas.openxmlformats.org/markup-compatibility/2006" xmlns:p14="http://schemas.microsoft.com/office/powerpoint/2010/main">
    <mc:Choice Requires="p14">
      <p:transition spd="slow" p14:dur="2000" advTm="50"/>
    </mc:Choice>
    <mc:Fallback xmlns="">
      <p:transition spd="slow" advTm="5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1" y="691978"/>
            <a:ext cx="10915135" cy="6166022"/>
          </a:xfrm>
          <a:prstGeom prst="rect">
            <a:avLst/>
          </a:prstGeom>
          <a:noFill/>
          <a:ln>
            <a:noFill/>
          </a:ln>
        </p:spPr>
      </p:pic>
      <p:sp>
        <p:nvSpPr>
          <p:cNvPr id="5" name="Rectangle 4">
            <a:extLst>
              <a:ext uri="{FF2B5EF4-FFF2-40B4-BE49-F238E27FC236}">
                <a16:creationId xmlns:a16="http://schemas.microsoft.com/office/drawing/2014/main" xmlns="" id="{3498F68D-BEDD-405E-A127-D24B91297AA2}"/>
              </a:ext>
            </a:extLst>
          </p:cNvPr>
          <p:cNvSpPr/>
          <p:nvPr/>
        </p:nvSpPr>
        <p:spPr>
          <a:xfrm>
            <a:off x="-1" y="0"/>
            <a:ext cx="5820229" cy="646331"/>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Whole Blood : Albumin Ratio</a:t>
            </a:r>
          </a:p>
        </p:txBody>
      </p:sp>
      <p:sp>
        <p:nvSpPr>
          <p:cNvPr id="6" name="Rectangle 5">
            <a:extLst>
              <a:ext uri="{FF2B5EF4-FFF2-40B4-BE49-F238E27FC236}">
                <a16:creationId xmlns:a16="http://schemas.microsoft.com/office/drawing/2014/main" xmlns="" id="{4BC992C5-9722-4883-A16F-3A781BA47678}"/>
              </a:ext>
            </a:extLst>
          </p:cNvPr>
          <p:cNvSpPr/>
          <p:nvPr/>
        </p:nvSpPr>
        <p:spPr>
          <a:xfrm>
            <a:off x="6204858" y="45647"/>
            <a:ext cx="5348513" cy="646331"/>
          </a:xfrm>
          <a:prstGeom prst="rect">
            <a:avLst/>
          </a:prstGeom>
          <a:ln w="38100">
            <a:solidFill>
              <a:srgbClr val="00B050"/>
            </a:solidFill>
          </a:ln>
        </p:spPr>
        <p:txBody>
          <a:bodyPr wrap="square">
            <a:spAutoFit/>
          </a:bodyPr>
          <a:lstStyle/>
          <a:p>
            <a:r>
              <a:rPr lang="en-US" dirty="0">
                <a:solidFill>
                  <a:srgbClr val="FF0000"/>
                </a:solidFill>
              </a:rPr>
              <a:t>1</a:t>
            </a:r>
            <a:r>
              <a:rPr lang="en-US" dirty="0"/>
              <a:t> drop of EDTA whole blood and </a:t>
            </a:r>
            <a:r>
              <a:rPr lang="en-US" dirty="0">
                <a:solidFill>
                  <a:srgbClr val="FF0000"/>
                </a:solidFill>
              </a:rPr>
              <a:t>1</a:t>
            </a:r>
            <a:r>
              <a:rPr lang="en-US" dirty="0"/>
              <a:t> drop of albumin</a:t>
            </a:r>
          </a:p>
          <a:p>
            <a:r>
              <a:rPr lang="en-US" b="1" dirty="0">
                <a:solidFill>
                  <a:srgbClr val="FF0000"/>
                </a:solidFill>
              </a:rPr>
              <a:t>OVERALBUMINIZED</a:t>
            </a:r>
            <a:r>
              <a:rPr lang="en-US" dirty="0"/>
              <a:t> – Artificial changes in morphology</a:t>
            </a:r>
          </a:p>
        </p:txBody>
      </p:sp>
    </p:spTree>
    <p:extLst>
      <p:ext uri="{BB962C8B-B14F-4D97-AF65-F5344CB8AC3E}">
        <p14:creationId xmlns:p14="http://schemas.microsoft.com/office/powerpoint/2010/main" val="1757633910"/>
      </p:ext>
    </p:extLst>
  </p:cSld>
  <p:clrMapOvr>
    <a:masterClrMapping/>
  </p:clrMapOvr>
  <mc:AlternateContent xmlns:mc="http://schemas.openxmlformats.org/markup-compatibility/2006" xmlns:p14="http://schemas.microsoft.com/office/powerpoint/2010/main">
    <mc:Choice Requires="p14">
      <p:transition spd="slow" p14:dur="2000" advTm="50"/>
    </mc:Choice>
    <mc:Fallback xmlns="">
      <p:transition spd="slow" advTm="5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01C5DD23-F3F1-4F02-9104-66DA92B1146D}"/>
              </a:ext>
            </a:extLst>
          </p:cNvPr>
          <p:cNvSpPr/>
          <p:nvPr/>
        </p:nvSpPr>
        <p:spPr>
          <a:xfrm>
            <a:off x="8898" y="3776496"/>
            <a:ext cx="12192000" cy="2746457"/>
          </a:xfrm>
          <a:prstGeom prst="rect">
            <a:avLst/>
          </a:prstGeom>
          <a:ln w="38100">
            <a:solidFill>
              <a:srgbClr val="00B050"/>
            </a:solidFill>
          </a:ln>
        </p:spPr>
        <p:txBody>
          <a:bodyPr wrap="square">
            <a:spAutoFit/>
          </a:bodyPr>
          <a:lstStyle/>
          <a:p>
            <a:pPr>
              <a:lnSpc>
                <a:spcPct val="107000"/>
              </a:lnSpc>
            </a:pPr>
            <a:r>
              <a:rPr lang="en-US" b="1" dirty="0"/>
              <a:t>Summary of changes: </a:t>
            </a:r>
          </a:p>
          <a:p>
            <a:pPr>
              <a:lnSpc>
                <a:spcPct val="107000"/>
              </a:lnSpc>
            </a:pPr>
            <a:r>
              <a:rPr lang="en-US" dirty="0"/>
              <a:t>-No more Atypical Lymph classification: All cells recognizable as Lymphs: normal, reactive, &amp; abnormal will be classified as lymphocytes. </a:t>
            </a:r>
          </a:p>
          <a:p>
            <a:pPr>
              <a:lnSpc>
                <a:spcPct val="107000"/>
              </a:lnSpc>
            </a:pPr>
            <a:r>
              <a:rPr lang="en-US" dirty="0"/>
              <a:t>-New Path Review Criteria: Absolute Lymph count &gt; 7.0 x 10</a:t>
            </a:r>
            <a:r>
              <a:rPr lang="en-US" baseline="30000" dirty="0"/>
              <a:t>3</a:t>
            </a:r>
            <a:r>
              <a:rPr lang="en-US" dirty="0"/>
              <a:t>/µL, 1</a:t>
            </a:r>
            <a:r>
              <a:rPr lang="en-US" baseline="30000" dirty="0"/>
              <a:t>st</a:t>
            </a:r>
            <a:r>
              <a:rPr lang="en-US" dirty="0"/>
              <a:t> presentation/30 days</a:t>
            </a:r>
          </a:p>
          <a:p>
            <a:pPr marL="285750" indent="-285750">
              <a:lnSpc>
                <a:spcPct val="107000"/>
              </a:lnSpc>
              <a:buFontTx/>
              <a:buChar char="-"/>
            </a:pPr>
            <a:r>
              <a:rPr lang="en-US" dirty="0"/>
              <a:t>Path Review Frequency: </a:t>
            </a:r>
          </a:p>
          <a:p>
            <a:pPr marL="742950" lvl="1" indent="-285750">
              <a:lnSpc>
                <a:spcPct val="107000"/>
              </a:lnSpc>
              <a:buFontTx/>
              <a:buChar char="-"/>
            </a:pPr>
            <a:r>
              <a:rPr lang="en-US" dirty="0"/>
              <a:t>Blasts: 1</a:t>
            </a:r>
            <a:r>
              <a:rPr lang="en-US" baseline="30000" dirty="0"/>
              <a:t>st</a:t>
            </a:r>
            <a:r>
              <a:rPr lang="en-US" dirty="0"/>
              <a:t> presentation/</a:t>
            </a:r>
            <a:r>
              <a:rPr lang="en-US" u="sng" dirty="0"/>
              <a:t>7 days</a:t>
            </a:r>
          </a:p>
          <a:p>
            <a:pPr marL="742950" lvl="1" indent="-285750">
              <a:lnSpc>
                <a:spcPct val="107000"/>
              </a:lnSpc>
              <a:buFontTx/>
              <a:buChar char="-"/>
            </a:pPr>
            <a:r>
              <a:rPr lang="en-US" dirty="0"/>
              <a:t>Abnormal Lymphocytes: 1</a:t>
            </a:r>
            <a:r>
              <a:rPr lang="en-US" baseline="30000" dirty="0"/>
              <a:t>st</a:t>
            </a:r>
            <a:r>
              <a:rPr lang="en-US" dirty="0"/>
              <a:t> presentation/</a:t>
            </a:r>
            <a:r>
              <a:rPr lang="en-US" u="sng" dirty="0"/>
              <a:t>30 days</a:t>
            </a:r>
          </a:p>
          <a:p>
            <a:pPr>
              <a:lnSpc>
                <a:spcPct val="107000"/>
              </a:lnSpc>
            </a:pPr>
            <a:r>
              <a:rPr lang="en-US" dirty="0"/>
              <a:t>-When and how to report smudge cells</a:t>
            </a:r>
          </a:p>
          <a:p>
            <a:pPr>
              <a:lnSpc>
                <a:spcPct val="107000"/>
              </a:lnSpc>
            </a:pPr>
            <a:r>
              <a:rPr lang="en-US" dirty="0"/>
              <a:t>-Blasts may be reported from an albumin slide </a:t>
            </a:r>
            <a:r>
              <a:rPr lang="en-US" b="1" dirty="0"/>
              <a:t>IF</a:t>
            </a:r>
            <a:r>
              <a:rPr lang="en-US" dirty="0"/>
              <a:t> the correct ratio to whole blood is used.</a:t>
            </a:r>
            <a:endParaRPr lang="en-US" b="1" dirty="0"/>
          </a:p>
        </p:txBody>
      </p:sp>
      <p:sp>
        <p:nvSpPr>
          <p:cNvPr id="7" name="Rectangle 6">
            <a:extLst>
              <a:ext uri="{FF2B5EF4-FFF2-40B4-BE49-F238E27FC236}">
                <a16:creationId xmlns:a16="http://schemas.microsoft.com/office/drawing/2014/main" xmlns="" id="{605684B2-0544-4FE6-8965-C75C32C8306E}"/>
              </a:ext>
            </a:extLst>
          </p:cNvPr>
          <p:cNvSpPr/>
          <p:nvPr/>
        </p:nvSpPr>
        <p:spPr>
          <a:xfrm>
            <a:off x="4680381" y="156258"/>
            <a:ext cx="2380344" cy="646331"/>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Conclusion</a:t>
            </a:r>
          </a:p>
        </p:txBody>
      </p:sp>
      <p:sp>
        <p:nvSpPr>
          <p:cNvPr id="8" name="Rectangle 7">
            <a:extLst>
              <a:ext uri="{FF2B5EF4-FFF2-40B4-BE49-F238E27FC236}">
                <a16:creationId xmlns:a16="http://schemas.microsoft.com/office/drawing/2014/main" xmlns="" id="{980190C1-B286-4B01-AE0F-8DAC6DE77B11}"/>
              </a:ext>
            </a:extLst>
          </p:cNvPr>
          <p:cNvSpPr/>
          <p:nvPr/>
        </p:nvSpPr>
        <p:spPr>
          <a:xfrm>
            <a:off x="8898" y="1024900"/>
            <a:ext cx="9532971" cy="1264642"/>
          </a:xfrm>
          <a:prstGeom prst="rect">
            <a:avLst/>
          </a:prstGeom>
          <a:ln w="38100">
            <a:solidFill>
              <a:srgbClr val="00359E"/>
            </a:solidFill>
          </a:ln>
        </p:spPr>
        <p:txBody>
          <a:bodyPr wrap="square">
            <a:spAutoFit/>
          </a:bodyPr>
          <a:lstStyle/>
          <a:p>
            <a:pPr>
              <a:lnSpc>
                <a:spcPct val="107000"/>
              </a:lnSpc>
            </a:pPr>
            <a:r>
              <a:rPr lang="en-US" b="1" dirty="0"/>
              <a:t>Do your research</a:t>
            </a:r>
          </a:p>
          <a:p>
            <a:pPr marL="285750" indent="-285750">
              <a:lnSpc>
                <a:spcPct val="107000"/>
              </a:lnSpc>
              <a:buFontTx/>
              <a:buChar char="-"/>
            </a:pPr>
            <a:r>
              <a:rPr lang="en-US" b="1" dirty="0"/>
              <a:t>Clinical Hx: </a:t>
            </a:r>
            <a:r>
              <a:rPr lang="en-US" dirty="0"/>
              <a:t>Previous Dx, Path Review, Heme/Onc consult </a:t>
            </a:r>
          </a:p>
          <a:p>
            <a:pPr marL="285750" indent="-285750">
              <a:lnSpc>
                <a:spcPct val="107000"/>
              </a:lnSpc>
              <a:buFontTx/>
              <a:buChar char="-"/>
            </a:pPr>
            <a:r>
              <a:rPr lang="en-US" b="1" dirty="0"/>
              <a:t>Surgical Path Report: </a:t>
            </a:r>
            <a:r>
              <a:rPr lang="en-US" u="sng" dirty="0"/>
              <a:t>Final</a:t>
            </a:r>
            <a:r>
              <a:rPr lang="en-US" b="1" u="sng" dirty="0"/>
              <a:t> </a:t>
            </a:r>
            <a:r>
              <a:rPr lang="en-US" u="sng" dirty="0"/>
              <a:t>Dx</a:t>
            </a:r>
            <a:r>
              <a:rPr lang="en-US" dirty="0"/>
              <a:t>, bone marrow, flow cytometry, microscopic description of peripheral blood, 100-Cell Diff by pathologist.</a:t>
            </a:r>
            <a:endParaRPr lang="en-US" u="sng" dirty="0"/>
          </a:p>
        </p:txBody>
      </p:sp>
      <p:sp>
        <p:nvSpPr>
          <p:cNvPr id="9" name="Rectangle 8">
            <a:extLst>
              <a:ext uri="{FF2B5EF4-FFF2-40B4-BE49-F238E27FC236}">
                <a16:creationId xmlns:a16="http://schemas.microsoft.com/office/drawing/2014/main" xmlns="" id="{C5B098EF-5149-4559-BFBD-B5A4DD55B238}"/>
              </a:ext>
            </a:extLst>
          </p:cNvPr>
          <p:cNvSpPr/>
          <p:nvPr/>
        </p:nvSpPr>
        <p:spPr>
          <a:xfrm>
            <a:off x="8898" y="2483208"/>
            <a:ext cx="4470400" cy="1200329"/>
          </a:xfrm>
          <a:prstGeom prst="rect">
            <a:avLst/>
          </a:prstGeom>
          <a:ln w="38100">
            <a:solidFill>
              <a:srgbClr val="00359E"/>
            </a:solidFill>
          </a:ln>
        </p:spPr>
        <p:txBody>
          <a:bodyPr wrap="square">
            <a:spAutoFit/>
          </a:bodyPr>
          <a:lstStyle/>
          <a:p>
            <a:r>
              <a:rPr lang="en-US" b="1" dirty="0"/>
              <a:t>Write on Path Review cover sheet</a:t>
            </a:r>
            <a:r>
              <a:rPr lang="en-US" b="1" dirty="0" smtClean="0"/>
              <a:t>:</a:t>
            </a:r>
            <a:endParaRPr lang="en-US" dirty="0" smtClean="0"/>
          </a:p>
          <a:p>
            <a:pPr marL="171450" indent="-171450">
              <a:buFont typeface="Arial" panose="020B0604020202020204" pitchFamily="34" charset="0"/>
              <a:buChar char="•"/>
            </a:pPr>
            <a:r>
              <a:rPr lang="en-US" dirty="0" smtClean="0"/>
              <a:t>Mark reason for review</a:t>
            </a:r>
          </a:p>
          <a:p>
            <a:pPr marL="171450" indent="-171450">
              <a:buFont typeface="Arial" panose="020B0604020202020204" pitchFamily="34" charset="0"/>
              <a:buChar char="•"/>
            </a:pPr>
            <a:r>
              <a:rPr lang="en-US" dirty="0" smtClean="0"/>
              <a:t>Description </a:t>
            </a:r>
            <a:r>
              <a:rPr lang="en-US" dirty="0"/>
              <a:t>of any abnormal </a:t>
            </a:r>
            <a:r>
              <a:rPr lang="en-US" dirty="0" smtClean="0"/>
              <a:t>morphology</a:t>
            </a:r>
          </a:p>
          <a:p>
            <a:pPr marL="171450" indent="-171450">
              <a:buFont typeface="Arial" panose="020B0604020202020204" pitchFamily="34" charset="0"/>
              <a:buChar char="•"/>
            </a:pPr>
            <a:r>
              <a:rPr lang="en-US" dirty="0"/>
              <a:t>Any Clinical Hx you’re aware </a:t>
            </a:r>
            <a:r>
              <a:rPr lang="en-US" dirty="0" smtClean="0"/>
              <a:t>of</a:t>
            </a:r>
            <a:endParaRPr lang="en-US" dirty="0"/>
          </a:p>
        </p:txBody>
      </p:sp>
      <p:pic>
        <p:nvPicPr>
          <p:cNvPr id="2" name="Recorded Sound">
            <a:hlinkClick r:id="" action="ppaction://media"/>
            <a:extLst>
              <a:ext uri="{FF2B5EF4-FFF2-40B4-BE49-F238E27FC236}">
                <a16:creationId xmlns:a16="http://schemas.microsoft.com/office/drawing/2014/main" xmlns="" id="{D2A02257-3654-4465-B33B-40933C8BD5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85600" y="73024"/>
            <a:ext cx="406400" cy="406400"/>
          </a:xfrm>
          <a:prstGeom prst="rect">
            <a:avLst/>
          </a:prstGeom>
        </p:spPr>
      </p:pic>
    </p:spTree>
    <p:extLst>
      <p:ext uri="{BB962C8B-B14F-4D97-AF65-F5344CB8AC3E}">
        <p14:creationId xmlns:p14="http://schemas.microsoft.com/office/powerpoint/2010/main" val="1329778202"/>
      </p:ext>
    </p:extLst>
  </p:cSld>
  <p:clrMapOvr>
    <a:masterClrMapping/>
  </p:clrMapOvr>
  <p:transition spd="slow" advTm="61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6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804" y="1100612"/>
            <a:ext cx="5382178" cy="640080"/>
          </a:xfrm>
          <a:prstGeom prst="rect">
            <a:avLst/>
          </a:prstGeom>
        </p:spPr>
      </p:pic>
      <p:pic>
        <p:nvPicPr>
          <p:cNvPr id="5" name="Picture 4"/>
          <p:cNvPicPr>
            <a:picLocks noChangeAspect="1"/>
          </p:cNvPicPr>
          <p:nvPr/>
        </p:nvPicPr>
        <p:blipFill>
          <a:blip r:embed="rId4"/>
          <a:stretch>
            <a:fillRect/>
          </a:stretch>
        </p:blipFill>
        <p:spPr>
          <a:xfrm>
            <a:off x="-2" y="2204510"/>
            <a:ext cx="4460240" cy="3637827"/>
          </a:xfrm>
          <a:prstGeom prst="rect">
            <a:avLst/>
          </a:prstGeom>
        </p:spPr>
      </p:pic>
      <p:pic>
        <p:nvPicPr>
          <p:cNvPr id="6" name="Picture 5"/>
          <p:cNvPicPr>
            <a:picLocks noChangeAspect="1"/>
          </p:cNvPicPr>
          <p:nvPr/>
        </p:nvPicPr>
        <p:blipFill>
          <a:blip r:embed="rId5"/>
          <a:stretch>
            <a:fillRect/>
          </a:stretch>
        </p:blipFill>
        <p:spPr>
          <a:xfrm>
            <a:off x="5475287" y="91077"/>
            <a:ext cx="6524625" cy="3676650"/>
          </a:xfrm>
          <a:prstGeom prst="rect">
            <a:avLst/>
          </a:prstGeom>
        </p:spPr>
      </p:pic>
      <p:pic>
        <p:nvPicPr>
          <p:cNvPr id="8" name="Picture 7"/>
          <p:cNvPicPr>
            <a:picLocks noChangeAspect="1"/>
          </p:cNvPicPr>
          <p:nvPr/>
        </p:nvPicPr>
        <p:blipFill>
          <a:blip r:embed="rId6"/>
          <a:stretch>
            <a:fillRect/>
          </a:stretch>
        </p:blipFill>
        <p:spPr>
          <a:xfrm>
            <a:off x="6399212" y="4022636"/>
            <a:ext cx="5600700" cy="2533650"/>
          </a:xfrm>
          <a:prstGeom prst="rect">
            <a:avLst/>
          </a:prstGeom>
        </p:spPr>
      </p:pic>
      <p:sp>
        <p:nvSpPr>
          <p:cNvPr id="10" name="TextBox 9"/>
          <p:cNvSpPr txBox="1"/>
          <p:nvPr/>
        </p:nvSpPr>
        <p:spPr>
          <a:xfrm>
            <a:off x="-2" y="1698569"/>
            <a:ext cx="5180647" cy="461665"/>
          </a:xfrm>
          <a:prstGeom prst="rect">
            <a:avLst/>
          </a:prstGeom>
          <a:noFill/>
        </p:spPr>
        <p:txBody>
          <a:bodyPr wrap="square" rtlCol="0">
            <a:spAutoFit/>
          </a:bodyPr>
          <a:lstStyle/>
          <a:p>
            <a:r>
              <a:rPr lang="en-US" sz="1200" dirty="0"/>
              <a:t>2. From the [Results] tree, go to [PATHOLOGY] &gt; [Surgical Pathology Report]. Double click on the blue [</a:t>
            </a:r>
            <a:r>
              <a:rPr lang="en-US" sz="1200" dirty="0">
                <a:solidFill>
                  <a:srgbClr val="0000FF"/>
                </a:solidFill>
              </a:rPr>
              <a:t>See Note:*</a:t>
            </a:r>
            <a:r>
              <a:rPr lang="en-US" sz="1200" dirty="0">
                <a:solidFill>
                  <a:srgbClr val="000000"/>
                </a:solidFill>
              </a:rPr>
              <a:t>] to open the report. </a:t>
            </a:r>
          </a:p>
        </p:txBody>
      </p:sp>
      <p:sp>
        <p:nvSpPr>
          <p:cNvPr id="11" name="TextBox 10"/>
          <p:cNvSpPr txBox="1"/>
          <p:nvPr/>
        </p:nvSpPr>
        <p:spPr>
          <a:xfrm>
            <a:off x="-10161" y="830506"/>
            <a:ext cx="5180647" cy="276999"/>
          </a:xfrm>
          <a:prstGeom prst="rect">
            <a:avLst/>
          </a:prstGeom>
          <a:noFill/>
        </p:spPr>
        <p:txBody>
          <a:bodyPr wrap="square" rtlCol="0">
            <a:spAutoFit/>
          </a:bodyPr>
          <a:lstStyle/>
          <a:p>
            <a:r>
              <a:rPr lang="en-US" sz="1200" dirty="0"/>
              <a:t>1. From [Result Entry], go to [Results Review]</a:t>
            </a:r>
          </a:p>
        </p:txBody>
      </p:sp>
      <p:sp>
        <p:nvSpPr>
          <p:cNvPr id="12" name="TextBox 11"/>
          <p:cNvSpPr txBox="1"/>
          <p:nvPr/>
        </p:nvSpPr>
        <p:spPr>
          <a:xfrm>
            <a:off x="0" y="5842337"/>
            <a:ext cx="5180647" cy="1015663"/>
          </a:xfrm>
          <a:prstGeom prst="rect">
            <a:avLst/>
          </a:prstGeom>
          <a:noFill/>
        </p:spPr>
        <p:txBody>
          <a:bodyPr wrap="square" rtlCol="0">
            <a:spAutoFit/>
          </a:bodyPr>
          <a:lstStyle/>
          <a:p>
            <a:r>
              <a:rPr lang="en-US" sz="1200" dirty="0"/>
              <a:t>The Surgical Path Report is usually done on the peripheral blood and bone marrow. The information I find most useful in the report are:</a:t>
            </a:r>
          </a:p>
          <a:p>
            <a:pPr marL="171450" indent="-171450">
              <a:buFont typeface="Arial" panose="020B0604020202020204" pitchFamily="34" charset="0"/>
              <a:buChar char="•"/>
            </a:pPr>
            <a:r>
              <a:rPr lang="en-US" sz="1200" dirty="0"/>
              <a:t>The Final diagnosis</a:t>
            </a:r>
          </a:p>
          <a:p>
            <a:pPr marL="171450" indent="-171450">
              <a:buFont typeface="Arial" panose="020B0604020202020204" pitchFamily="34" charset="0"/>
              <a:buChar char="•"/>
            </a:pPr>
            <a:r>
              <a:rPr lang="en-US" sz="1200" dirty="0"/>
              <a:t>Flow cytometry analysis</a:t>
            </a:r>
          </a:p>
          <a:p>
            <a:pPr marL="171450" indent="-171450">
              <a:buFont typeface="Arial" panose="020B0604020202020204" pitchFamily="34" charset="0"/>
              <a:buChar char="•"/>
            </a:pPr>
            <a:r>
              <a:rPr lang="en-US" sz="1200" dirty="0"/>
              <a:t>Microscopic Description: morphology and 100-cell diff. </a:t>
            </a:r>
            <a:endParaRPr lang="en-US" sz="1200" dirty="0">
              <a:solidFill>
                <a:srgbClr val="000000"/>
              </a:solidFill>
            </a:endParaRPr>
          </a:p>
        </p:txBody>
      </p:sp>
      <p:sp>
        <p:nvSpPr>
          <p:cNvPr id="15" name="Rectangle 14">
            <a:extLst>
              <a:ext uri="{FF2B5EF4-FFF2-40B4-BE49-F238E27FC236}">
                <a16:creationId xmlns:a16="http://schemas.microsoft.com/office/drawing/2014/main" xmlns="" id="{3498F68D-BEDD-405E-A127-D24B91297AA2}"/>
              </a:ext>
            </a:extLst>
          </p:cNvPr>
          <p:cNvSpPr/>
          <p:nvPr/>
        </p:nvSpPr>
        <p:spPr>
          <a:xfrm>
            <a:off x="0" y="0"/>
            <a:ext cx="5293362" cy="830997"/>
          </a:xfrm>
          <a:prstGeom prst="rect">
            <a:avLst/>
          </a:prstGeom>
          <a:solidFill>
            <a:srgbClr val="0070C0"/>
          </a:solidFill>
        </p:spPr>
        <p:txBody>
          <a:bodyPr wrap="square" lIns="91440" tIns="45720" rIns="91440" bIns="45720">
            <a:spAutoFit/>
          </a:bodyPr>
          <a:lstStyle/>
          <a:p>
            <a:r>
              <a:rPr lang="en-US" sz="24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Where to find flow cytometry results in EPIC/Beaker</a:t>
            </a:r>
          </a:p>
        </p:txBody>
      </p:sp>
    </p:spTree>
    <p:extLst>
      <p:ext uri="{BB962C8B-B14F-4D97-AF65-F5344CB8AC3E}">
        <p14:creationId xmlns:p14="http://schemas.microsoft.com/office/powerpoint/2010/main" val="12640159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30486" y="61695"/>
            <a:ext cx="1762028" cy="412750"/>
          </a:xfrm>
          <a:prstGeom prst="rect">
            <a:avLst/>
          </a:prstGeom>
        </p:spPr>
      </p:pic>
      <p:sp>
        <p:nvSpPr>
          <p:cNvPr id="6" name="Rectangle 5">
            <a:extLst>
              <a:ext uri="{FF2B5EF4-FFF2-40B4-BE49-F238E27FC236}">
                <a16:creationId xmlns:a16="http://schemas.microsoft.com/office/drawing/2014/main" xmlns="" id="{01C5DD23-F3F1-4F02-9104-66DA92B1146D}"/>
              </a:ext>
            </a:extLst>
          </p:cNvPr>
          <p:cNvSpPr/>
          <p:nvPr/>
        </p:nvSpPr>
        <p:spPr>
          <a:xfrm>
            <a:off x="3093721" y="6473909"/>
            <a:ext cx="6287857" cy="388696"/>
          </a:xfrm>
          <a:prstGeom prst="rect">
            <a:avLst/>
          </a:prstGeom>
          <a:ln w="38100">
            <a:solidFill>
              <a:srgbClr val="00B050"/>
            </a:solidFill>
          </a:ln>
        </p:spPr>
        <p:txBody>
          <a:bodyPr wrap="square">
            <a:spAutoFit/>
          </a:bodyPr>
          <a:lstStyle/>
          <a:p>
            <a:pPr>
              <a:lnSpc>
                <a:spcPct val="107000"/>
              </a:lnSpc>
            </a:pPr>
            <a:r>
              <a:rPr lang="en-US" b="1" dirty="0"/>
              <a:t>Special thanks to Kati for creating this wonderful presentation! </a:t>
            </a:r>
          </a:p>
        </p:txBody>
      </p:sp>
      <p:sp>
        <p:nvSpPr>
          <p:cNvPr id="7" name="Rectangle 6">
            <a:extLst>
              <a:ext uri="{FF2B5EF4-FFF2-40B4-BE49-F238E27FC236}">
                <a16:creationId xmlns:a16="http://schemas.microsoft.com/office/drawing/2014/main" xmlns="" id="{605684B2-0544-4FE6-8965-C75C32C8306E}"/>
              </a:ext>
            </a:extLst>
          </p:cNvPr>
          <p:cNvSpPr/>
          <p:nvPr/>
        </p:nvSpPr>
        <p:spPr>
          <a:xfrm>
            <a:off x="3481654" y="144872"/>
            <a:ext cx="5376386" cy="646331"/>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Notes from Dr. Keylock</a:t>
            </a:r>
          </a:p>
        </p:txBody>
      </p:sp>
      <p:sp>
        <p:nvSpPr>
          <p:cNvPr id="8" name="Rectangle 7">
            <a:extLst>
              <a:ext uri="{FF2B5EF4-FFF2-40B4-BE49-F238E27FC236}">
                <a16:creationId xmlns:a16="http://schemas.microsoft.com/office/drawing/2014/main" xmlns="" id="{980190C1-B286-4B01-AE0F-8DAC6DE77B11}"/>
              </a:ext>
            </a:extLst>
          </p:cNvPr>
          <p:cNvSpPr/>
          <p:nvPr/>
        </p:nvSpPr>
        <p:spPr>
          <a:xfrm>
            <a:off x="146583" y="940452"/>
            <a:ext cx="11936061" cy="1277786"/>
          </a:xfrm>
          <a:prstGeom prst="rect">
            <a:avLst/>
          </a:prstGeom>
          <a:ln w="38100">
            <a:solidFill>
              <a:srgbClr val="00359E"/>
            </a:solidFill>
          </a:ln>
        </p:spPr>
        <p:txBody>
          <a:bodyPr wrap="square">
            <a:spAutoFit/>
          </a:bodyPr>
          <a:lstStyle/>
          <a:p>
            <a:pPr>
              <a:lnSpc>
                <a:spcPct val="107000"/>
              </a:lnSpc>
            </a:pPr>
            <a:r>
              <a:rPr lang="en-US" b="1" dirty="0">
                <a:solidFill>
                  <a:srgbClr val="FF3399"/>
                </a:solidFill>
              </a:rPr>
              <a:t>GOALS OF THE CHANGES:</a:t>
            </a:r>
          </a:p>
          <a:p>
            <a:pPr marL="285750" indent="-285750">
              <a:lnSpc>
                <a:spcPct val="107000"/>
              </a:lnSpc>
              <a:buFontTx/>
              <a:buChar char="-"/>
            </a:pPr>
            <a:r>
              <a:rPr lang="en-US" b="1" dirty="0"/>
              <a:t>Less interobserver variation and more consistency</a:t>
            </a:r>
          </a:p>
          <a:p>
            <a:pPr marL="285750" indent="-285750">
              <a:lnSpc>
                <a:spcPct val="107000"/>
              </a:lnSpc>
              <a:buFontTx/>
              <a:buChar char="-"/>
            </a:pPr>
            <a:r>
              <a:rPr lang="en-US" b="1" dirty="0"/>
              <a:t>Simplicity with less confusion – less categories for lymphocytes</a:t>
            </a:r>
          </a:p>
          <a:p>
            <a:pPr marL="285750" indent="-285750">
              <a:lnSpc>
                <a:spcPct val="107000"/>
              </a:lnSpc>
              <a:buFontTx/>
              <a:buChar char="-"/>
            </a:pPr>
            <a:r>
              <a:rPr lang="en-US" b="1" dirty="0"/>
              <a:t>Be more comfortable with reactive lymphocytes – can probably find reactive lymphocytes on any peripheral smear</a:t>
            </a:r>
          </a:p>
        </p:txBody>
      </p:sp>
      <p:sp>
        <p:nvSpPr>
          <p:cNvPr id="9" name="Rectangle 8">
            <a:extLst>
              <a:ext uri="{FF2B5EF4-FFF2-40B4-BE49-F238E27FC236}">
                <a16:creationId xmlns:a16="http://schemas.microsoft.com/office/drawing/2014/main" xmlns="" id="{C5B098EF-5149-4559-BFBD-B5A4DD55B238}"/>
              </a:ext>
            </a:extLst>
          </p:cNvPr>
          <p:cNvSpPr/>
          <p:nvPr/>
        </p:nvSpPr>
        <p:spPr>
          <a:xfrm>
            <a:off x="1677510" y="2354342"/>
            <a:ext cx="8984674" cy="3970318"/>
          </a:xfrm>
          <a:prstGeom prst="rect">
            <a:avLst/>
          </a:prstGeom>
          <a:ln w="38100">
            <a:solidFill>
              <a:srgbClr val="00359E"/>
            </a:solidFill>
          </a:ln>
        </p:spPr>
        <p:txBody>
          <a:bodyPr wrap="square">
            <a:spAutoFit/>
          </a:bodyPr>
          <a:lstStyle/>
          <a:p>
            <a:r>
              <a:rPr lang="en-US" b="1" dirty="0">
                <a:solidFill>
                  <a:srgbClr val="FF3399"/>
                </a:solidFill>
              </a:rPr>
              <a:t>THINGS TO DO:</a:t>
            </a:r>
          </a:p>
          <a:p>
            <a:pPr marL="171450" indent="-171450">
              <a:buFont typeface="Arial" panose="020B0604020202020204" pitchFamily="34" charset="0"/>
              <a:buChar char="•"/>
            </a:pPr>
            <a:r>
              <a:rPr lang="en-US" dirty="0"/>
              <a:t>Review lymphocyte morphology – wide range of changes can be seen with normal and reactive lymphocytes, and these are all very common</a:t>
            </a:r>
          </a:p>
          <a:p>
            <a:pPr marL="171450" indent="-171450">
              <a:buFont typeface="Arial" panose="020B0604020202020204" pitchFamily="34" charset="0"/>
              <a:buChar char="•"/>
            </a:pPr>
            <a:r>
              <a:rPr lang="en-US" dirty="0"/>
              <a:t>Look at the entire picture – use all the information on the peripheral smear, other cell counts (like platelets and RBCs), clinical history, and other lab tests – use your resources</a:t>
            </a:r>
          </a:p>
          <a:p>
            <a:pPr marL="171450" indent="-171450">
              <a:buFont typeface="Arial" panose="020B0604020202020204" pitchFamily="34" charset="0"/>
              <a:buChar char="•"/>
            </a:pPr>
            <a:r>
              <a:rPr lang="en-US" dirty="0"/>
              <a:t>We are worried about leukemia/lymphoma – BUT most of these new leukemia cases have lots of abnormal cells and also cytopenias (like low platelets, anemia, and/or neutropenia)</a:t>
            </a:r>
          </a:p>
          <a:p>
            <a:pPr marL="171450" indent="-171450">
              <a:buFont typeface="Arial" panose="020B0604020202020204" pitchFamily="34" charset="0"/>
              <a:buChar char="•"/>
            </a:pPr>
            <a:r>
              <a:rPr lang="en-US" dirty="0"/>
              <a:t>Work as a team - ask for help if you have trouble classifying certain cells – if you are not confident, ask your colleagues and/or ask your local friendly pathologist, use the “other” category if you don’t know</a:t>
            </a:r>
          </a:p>
          <a:p>
            <a:pPr marL="171450" indent="-171450">
              <a:buFont typeface="Arial" panose="020B0604020202020204" pitchFamily="34" charset="0"/>
              <a:buChar char="•"/>
            </a:pPr>
            <a:r>
              <a:rPr lang="en-US" dirty="0"/>
              <a:t>Please do </a:t>
            </a:r>
            <a:r>
              <a:rPr lang="en-US" u="sng" dirty="0"/>
              <a:t>not</a:t>
            </a:r>
            <a:r>
              <a:rPr lang="en-US" dirty="0"/>
              <a:t> be afraid to submit slides for path review that you are struggling with or that you are worried about – we are here to help and some of these cases can be very challenging (even for the pathologist) – please include the reason for the path review on the review sheet</a:t>
            </a:r>
          </a:p>
        </p:txBody>
      </p:sp>
    </p:spTree>
    <p:extLst>
      <p:ext uri="{BB962C8B-B14F-4D97-AF65-F5344CB8AC3E}">
        <p14:creationId xmlns:p14="http://schemas.microsoft.com/office/powerpoint/2010/main" val="3346918002"/>
      </p:ext>
    </p:extLst>
  </p:cSld>
  <p:clrMapOvr>
    <a:masterClrMapping/>
  </p:clrMapOvr>
  <p:transition spd="slow" advTm="610">
    <p:wip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88C9B83F-64CD-41C1-925F-A08801FFD0B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xmlns="" id="{E1655065-0BD7-4422-BEC0-4401E998090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xmlns="" id="{4DDD90AC-ABEC-4A76-9C9C-AD0A5F8FC7F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xmlns="" id="{21A8AFEF-EC50-4C0B-9C64-814B76C820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xmlns="" id="{CAFAA800-E117-4357-84E4-56B63EA03E3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xmlns="" id="{8DDFC9F4-3B45-402D-8AD7-60B3F08ED75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xmlns="" id="{F26A0854-FBE4-4587-B349-06BE192BD7F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xmlns="" id="{54A9C4C6-FF7D-470E-BFCA-CE4F60A1F0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xmlns="" id="{B1721EA8-4871-45D4-B78F-AE805A3004B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xmlns="" id="{E5763971-E3A3-45C6-9BA8-2E032C7A55E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xmlns="" id="{32752E94-0E01-4AF5-A43A-F2FAD8737C2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7" name="Picture 6">
            <a:extLst>
              <a:ext uri="{FF2B5EF4-FFF2-40B4-BE49-F238E27FC236}">
                <a16:creationId xmlns:a16="http://schemas.microsoft.com/office/drawing/2014/main" xmlns="" id="{70F61913-B5D5-426B-9692-623D209EFEC8}"/>
              </a:ext>
            </a:extLst>
          </p:cNvPr>
          <p:cNvPicPr>
            <a:picLocks noChangeAspect="1"/>
          </p:cNvPicPr>
          <p:nvPr/>
        </p:nvPicPr>
        <p:blipFill rotWithShape="1">
          <a:blip r:embed="rId2"/>
          <a:srcRect l="19948" r="2105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Title 1">
            <a:extLst>
              <a:ext uri="{FF2B5EF4-FFF2-40B4-BE49-F238E27FC236}">
                <a16:creationId xmlns:a16="http://schemas.microsoft.com/office/drawing/2014/main" xmlns="" id="{2333747C-E92C-4043-9851-0316CC7CEA4E}"/>
              </a:ext>
            </a:extLst>
          </p:cNvPr>
          <p:cNvSpPr>
            <a:spLocks noGrp="1"/>
          </p:cNvSpPr>
          <p:nvPr>
            <p:ph type="title"/>
          </p:nvPr>
        </p:nvSpPr>
        <p:spPr>
          <a:xfrm>
            <a:off x="4708603" y="4737463"/>
            <a:ext cx="3887839" cy="1925942"/>
          </a:xfrm>
        </p:spPr>
        <p:txBody>
          <a:bodyPr vert="horz" lIns="91440" tIns="45720" rIns="91440" bIns="45720" rtlCol="0" anchor="b">
            <a:normAutofit/>
          </a:bodyPr>
          <a:lstStyle/>
          <a:p>
            <a:pPr algn="ctr">
              <a:lnSpc>
                <a:spcPct val="90000"/>
              </a:lnSpc>
            </a:pPr>
            <a:r>
              <a:rPr lang="en-US" sz="4200" b="1" dirty="0"/>
              <a:t>Created and Narrated by Kati Schwartz</a:t>
            </a:r>
          </a:p>
        </p:txBody>
      </p:sp>
      <p:sp>
        <p:nvSpPr>
          <p:cNvPr id="4" name="Rectangle 3">
            <a:extLst>
              <a:ext uri="{FF2B5EF4-FFF2-40B4-BE49-F238E27FC236}">
                <a16:creationId xmlns:a16="http://schemas.microsoft.com/office/drawing/2014/main" xmlns="" id="{A82BA14F-081F-451B-AF91-1E94B1E55ECC}"/>
              </a:ext>
            </a:extLst>
          </p:cNvPr>
          <p:cNvSpPr/>
          <p:nvPr/>
        </p:nvSpPr>
        <p:spPr>
          <a:xfrm>
            <a:off x="3766335" y="1768393"/>
            <a:ext cx="4659319" cy="923330"/>
          </a:xfrm>
          <a:prstGeom prst="rect">
            <a:avLst/>
          </a:prstGeom>
          <a:solidFill>
            <a:srgbClr val="0070C0"/>
          </a:solidFill>
        </p:spPr>
        <p:txBody>
          <a:bodyPr wrap="square" lIns="91440" tIns="45720" rIns="91440" bIns="45720">
            <a:spAutoFit/>
          </a:bodyPr>
          <a:lstStyle/>
          <a:p>
            <a:pPr algn="ctr">
              <a:spcAft>
                <a:spcPts val="600"/>
              </a:spcAft>
            </a:pPr>
            <a:r>
              <a:rPr lang="en-US" sz="5400" b="1" cap="none" spc="0" dirty="0">
                <a:ln w="12700">
                  <a:solidFill>
                    <a:srgbClr val="00B05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Lymphocytes</a:t>
            </a:r>
            <a:endParaRPr lang="en-US" sz="5400" b="1" cap="none" spc="0">
              <a:ln w="12700">
                <a:solidFill>
                  <a:srgbClr val="00B05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Subtitle 2">
            <a:extLst>
              <a:ext uri="{FF2B5EF4-FFF2-40B4-BE49-F238E27FC236}">
                <a16:creationId xmlns:a16="http://schemas.microsoft.com/office/drawing/2014/main" xmlns="" id="{E4C81D50-149D-43A5-876C-AC0AD300BFDC}"/>
              </a:ext>
            </a:extLst>
          </p:cNvPr>
          <p:cNvSpPr txBox="1">
            <a:spLocks/>
          </p:cNvSpPr>
          <p:nvPr/>
        </p:nvSpPr>
        <p:spPr>
          <a:xfrm>
            <a:off x="4268078" y="2782587"/>
            <a:ext cx="3655835" cy="390175"/>
          </a:xfrm>
          <a:prstGeom prst="rect">
            <a:avLst/>
          </a:prstGeom>
          <a:solidFill>
            <a:schemeClr val="bg1"/>
          </a:solidFill>
          <a:ln w="38100">
            <a:solidFill>
              <a:schemeClr val="tx1"/>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dirty="0"/>
              <a:t>How do we classify them?</a:t>
            </a:r>
          </a:p>
        </p:txBody>
      </p:sp>
      <p:pic>
        <p:nvPicPr>
          <p:cNvPr id="28" name="Picture 27">
            <a:extLst>
              <a:ext uri="{FF2B5EF4-FFF2-40B4-BE49-F238E27FC236}">
                <a16:creationId xmlns:a16="http://schemas.microsoft.com/office/drawing/2014/main" xmlns="" id="{B4B07AFF-86FB-4FAC-B70F-753142A63EB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18403" y="95516"/>
            <a:ext cx="2000250" cy="412750"/>
          </a:xfrm>
          <a:prstGeom prst="rect">
            <a:avLst/>
          </a:prstGeom>
          <a:solidFill>
            <a:schemeClr val="bg1"/>
          </a:solidFill>
          <a:effectLst>
            <a:outerShdw blurRad="50800" dist="50800" dir="3000000" sx="1000" sy="1000" algn="ctr" rotWithShape="0">
              <a:srgbClr val="000000">
                <a:alpha val="43137"/>
              </a:srgbClr>
            </a:outerShdw>
            <a:reflection stA="68000" endPos="65000" dist="50800" dir="5400000" sy="-100000" algn="bl" rotWithShape="0"/>
            <a:softEdge rad="0"/>
          </a:effectLst>
          <a:scene3d>
            <a:camera prst="orthographicFront"/>
            <a:lightRig rig="freezing" dir="t"/>
          </a:scene3d>
          <a:sp3d extrusionH="101600">
            <a:extrusionClr>
              <a:srgbClr val="FF3399"/>
            </a:extrusionClr>
          </a:sp3d>
        </p:spPr>
      </p:pic>
    </p:spTree>
    <p:extLst>
      <p:ext uri="{BB962C8B-B14F-4D97-AF65-F5344CB8AC3E}">
        <p14:creationId xmlns:p14="http://schemas.microsoft.com/office/powerpoint/2010/main" val="1977897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4850559"/>
            <a:ext cx="12192000" cy="2007442"/>
          </a:xfrm>
          <a:prstGeom prst="rect">
            <a:avLst/>
          </a:prstGeom>
          <a:solidFill>
            <a:srgbClr val="99FF33"/>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2790115"/>
            <a:ext cx="12192000" cy="20955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F7B9E853-D210-428D-AEE9-AEB5BF0FDC5D}"/>
              </a:ext>
            </a:extLst>
          </p:cNvPr>
          <p:cNvSpPr/>
          <p:nvPr/>
        </p:nvSpPr>
        <p:spPr>
          <a:xfrm>
            <a:off x="0" y="566988"/>
            <a:ext cx="12192000" cy="2153731"/>
          </a:xfrm>
          <a:prstGeom prst="rect">
            <a:avLst/>
          </a:prstGeom>
          <a:solidFill>
            <a:srgbClr val="7030A0"/>
          </a:solidFill>
          <a:ln>
            <a:solidFill>
              <a:srgbClr val="00359E"/>
            </a:solidFill>
          </a:ln>
        </p:spPr>
        <p:txBody>
          <a:bodyPr wrap="square">
            <a:spAutoFit/>
          </a:bodyPr>
          <a:lstStyle/>
          <a:p>
            <a:pPr>
              <a:lnSpc>
                <a:spcPct val="107000"/>
              </a:lnSpc>
            </a:pPr>
            <a:r>
              <a:rPr lang="en-US"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Characteristics: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US"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Size: </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7 – 20 µm, round to ovoid, N/C ratio of 5:1 – 2:1</a:t>
            </a:r>
          </a:p>
          <a:p>
            <a:pPr marL="342900" marR="0" lvl="0" indent="-342900">
              <a:lnSpc>
                <a:spcPct val="107000"/>
              </a:lnSpc>
              <a:spcBef>
                <a:spcPts val="0"/>
              </a:spcBef>
              <a:spcAft>
                <a:spcPts val="0"/>
              </a:spcAft>
              <a:buFont typeface="Symbol" panose="05050102010706020507" pitchFamily="18" charset="2"/>
              <a:buChar char=""/>
            </a:pPr>
            <a:r>
              <a:rPr lang="en-US"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Nucleus: </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Round to oval, may be slightly indented or notched. Chromatin is diffusely dense or coarse and clumped. </a:t>
            </a:r>
          </a:p>
          <a:p>
            <a:pPr marL="342900" marR="0" lvl="0" indent="-342900">
              <a:lnSpc>
                <a:spcPct val="107000"/>
              </a:lnSpc>
              <a:spcBef>
                <a:spcPts val="0"/>
              </a:spcBef>
              <a:spcAft>
                <a:spcPts val="0"/>
              </a:spcAft>
              <a:buFont typeface="Symbol" panose="05050102010706020507" pitchFamily="18" charset="2"/>
              <a:buChar char=""/>
            </a:pPr>
            <a:r>
              <a:rPr lang="en-US" b="1" dirty="0">
                <a:solidFill>
                  <a:srgbClr val="00B0F0"/>
                </a:solidFill>
              </a:rPr>
              <a:t>Nucleoli: </a:t>
            </a:r>
            <a:r>
              <a:rPr lang="en-US" dirty="0">
                <a:solidFill>
                  <a:schemeClr val="bg1"/>
                </a:solidFill>
              </a:rPr>
              <a:t>Not visible, although some cells may exhibit a small, pale chromocenter that may be mistaken for a nucleolus.</a:t>
            </a:r>
            <a:endParaRPr lang="en-US" dirty="0">
              <a:solidFill>
                <a:schemeClr val="bg1"/>
              </a:solidFill>
              <a:latin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Cytoplasm: </a:t>
            </a:r>
            <a:r>
              <a:rPr lang="en-US" i="1" dirty="0">
                <a:solidFill>
                  <a:schemeClr val="bg1"/>
                </a:solidFill>
                <a:latin typeface="Calibri" panose="020F0502020204030204" pitchFamily="34" charset="0"/>
                <a:ea typeface="Calibri" panose="020F0502020204030204" pitchFamily="34" charset="0"/>
                <a:cs typeface="Times New Roman" panose="02020603050405020304" pitchFamily="18" charset="0"/>
              </a:rPr>
              <a:t>Typically</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scant amount, pale blue to moderately basophilic. </a:t>
            </a:r>
            <a:r>
              <a:rPr lang="en-US" dirty="0">
                <a:solidFill>
                  <a:srgbClr val="FFC000"/>
                </a:solidFill>
                <a:latin typeface="Calibri" panose="020F0502020204030204" pitchFamily="34" charset="0"/>
                <a:ea typeface="Calibri" panose="020F0502020204030204" pitchFamily="34" charset="0"/>
                <a:cs typeface="Times New Roman" panose="02020603050405020304" pitchFamily="18" charset="0"/>
              </a:rPr>
              <a:t>E</a:t>
            </a:r>
            <a:r>
              <a:rPr lang="en-US" dirty="0">
                <a:solidFill>
                  <a:srgbClr val="FFC000"/>
                </a:solidFill>
              </a:rPr>
              <a:t>dges may be slightly frayed or pointed </a:t>
            </a:r>
            <a:r>
              <a:rPr lang="en-US" dirty="0">
                <a:solidFill>
                  <a:schemeClr val="bg1"/>
                </a:solidFill>
              </a:rPr>
              <a:t>due to </a:t>
            </a:r>
            <a:r>
              <a:rPr lang="en-US" dirty="0">
                <a:solidFill>
                  <a:srgbClr val="FFC000"/>
                </a:solidFill>
              </a:rPr>
              <a:t>artifacts induced during smear preparation </a:t>
            </a:r>
            <a:r>
              <a:rPr lang="en-US" dirty="0">
                <a:solidFill>
                  <a:schemeClr val="bg1"/>
                </a:solidFill>
              </a:rPr>
              <a:t>(Images line 1).</a:t>
            </a:r>
            <a:r>
              <a:rPr lang="en-US" dirty="0">
                <a:solidFill>
                  <a:srgbClr val="99FF33"/>
                </a:solidFill>
              </a:rPr>
              <a:t> Usually nongranular, though a few azurophilic granules may be present </a:t>
            </a:r>
            <a:r>
              <a:rPr lang="en-US" dirty="0">
                <a:solidFill>
                  <a:schemeClr val="bg1"/>
                </a:solidFill>
              </a:rPr>
              <a:t>(Images line 2) especially in association with reactive lymphocytes. </a:t>
            </a:r>
            <a:endPar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xmlns="" id="{062EBF41-ACE6-45CE-8F41-BB5EAEB886BA}"/>
              </a:ext>
            </a:extLst>
          </p:cNvPr>
          <p:cNvPicPr>
            <a:picLocks noChangeAspect="1"/>
          </p:cNvPicPr>
          <p:nvPr/>
        </p:nvPicPr>
        <p:blipFill>
          <a:blip r:embed="rId5"/>
          <a:stretch>
            <a:fillRect/>
          </a:stretch>
        </p:blipFill>
        <p:spPr>
          <a:xfrm>
            <a:off x="2485630" y="2978896"/>
            <a:ext cx="2800350" cy="1685925"/>
          </a:xfrm>
          <a:prstGeom prst="rect">
            <a:avLst/>
          </a:prstGeom>
        </p:spPr>
      </p:pic>
      <p:pic>
        <p:nvPicPr>
          <p:cNvPr id="5" name="Picture 4">
            <a:extLst>
              <a:ext uri="{FF2B5EF4-FFF2-40B4-BE49-F238E27FC236}">
                <a16:creationId xmlns:a16="http://schemas.microsoft.com/office/drawing/2014/main" xmlns="" id="{AD6FD815-1C49-43B5-B0C8-6CF72979242E}"/>
              </a:ext>
            </a:extLst>
          </p:cNvPr>
          <p:cNvPicPr>
            <a:picLocks noChangeAspect="1"/>
          </p:cNvPicPr>
          <p:nvPr/>
        </p:nvPicPr>
        <p:blipFill>
          <a:blip r:embed="rId6"/>
          <a:stretch>
            <a:fillRect/>
          </a:stretch>
        </p:blipFill>
        <p:spPr>
          <a:xfrm>
            <a:off x="6629216" y="2793159"/>
            <a:ext cx="2390775" cy="2057400"/>
          </a:xfrm>
          <a:prstGeom prst="rect">
            <a:avLst/>
          </a:prstGeom>
        </p:spPr>
      </p:pic>
      <p:pic>
        <p:nvPicPr>
          <p:cNvPr id="6" name="Picture 5">
            <a:extLst>
              <a:ext uri="{FF2B5EF4-FFF2-40B4-BE49-F238E27FC236}">
                <a16:creationId xmlns:a16="http://schemas.microsoft.com/office/drawing/2014/main" xmlns="" id="{8D2A5976-05FF-4969-B4D7-5C750499B90D}"/>
              </a:ext>
            </a:extLst>
          </p:cNvPr>
          <p:cNvPicPr>
            <a:picLocks noChangeAspect="1"/>
          </p:cNvPicPr>
          <p:nvPr/>
        </p:nvPicPr>
        <p:blipFill>
          <a:blip r:embed="rId7"/>
          <a:stretch>
            <a:fillRect/>
          </a:stretch>
        </p:blipFill>
        <p:spPr>
          <a:xfrm>
            <a:off x="4885958" y="2956783"/>
            <a:ext cx="2162175" cy="1752600"/>
          </a:xfrm>
          <a:prstGeom prst="rect">
            <a:avLst/>
          </a:prstGeom>
        </p:spPr>
      </p:pic>
      <p:pic>
        <p:nvPicPr>
          <p:cNvPr id="7" name="Picture 6">
            <a:extLst>
              <a:ext uri="{FF2B5EF4-FFF2-40B4-BE49-F238E27FC236}">
                <a16:creationId xmlns:a16="http://schemas.microsoft.com/office/drawing/2014/main" xmlns="" id="{0E96C577-7B26-456D-8E3C-F5C4E2F815CE}"/>
              </a:ext>
            </a:extLst>
          </p:cNvPr>
          <p:cNvPicPr>
            <a:picLocks noChangeAspect="1"/>
          </p:cNvPicPr>
          <p:nvPr/>
        </p:nvPicPr>
        <p:blipFill>
          <a:blip r:embed="rId8"/>
          <a:stretch>
            <a:fillRect/>
          </a:stretch>
        </p:blipFill>
        <p:spPr>
          <a:xfrm>
            <a:off x="8968176" y="2924002"/>
            <a:ext cx="2476500" cy="1809750"/>
          </a:xfrm>
          <a:prstGeom prst="rect">
            <a:avLst/>
          </a:prstGeom>
        </p:spPr>
      </p:pic>
      <p:pic>
        <p:nvPicPr>
          <p:cNvPr id="12" name="Picture 11">
            <a:extLst>
              <a:ext uri="{FF2B5EF4-FFF2-40B4-BE49-F238E27FC236}">
                <a16:creationId xmlns:a16="http://schemas.microsoft.com/office/drawing/2014/main" xmlns="" id="{AEAAF1C0-4512-41FF-A5E1-9DB9E4A40356}"/>
              </a:ext>
            </a:extLst>
          </p:cNvPr>
          <p:cNvPicPr>
            <a:picLocks noChangeAspect="1"/>
          </p:cNvPicPr>
          <p:nvPr/>
        </p:nvPicPr>
        <p:blipFill>
          <a:blip r:embed="rId9"/>
          <a:stretch>
            <a:fillRect/>
          </a:stretch>
        </p:blipFill>
        <p:spPr>
          <a:xfrm>
            <a:off x="1700254" y="5155036"/>
            <a:ext cx="1743075" cy="1514475"/>
          </a:xfrm>
          <a:prstGeom prst="rect">
            <a:avLst/>
          </a:prstGeom>
        </p:spPr>
      </p:pic>
      <p:pic>
        <p:nvPicPr>
          <p:cNvPr id="11" name="Picture 10"/>
          <p:cNvPicPr>
            <a:picLocks noChangeAspect="1"/>
          </p:cNvPicPr>
          <p:nvPr/>
        </p:nvPicPr>
        <p:blipFill>
          <a:blip r:embed="rId10"/>
          <a:stretch>
            <a:fillRect/>
          </a:stretch>
        </p:blipFill>
        <p:spPr>
          <a:xfrm>
            <a:off x="1240804" y="2790115"/>
            <a:ext cx="1847850" cy="2095500"/>
          </a:xfrm>
          <a:prstGeom prst="rect">
            <a:avLst/>
          </a:prstGeom>
        </p:spPr>
      </p:pic>
      <p:sp>
        <p:nvSpPr>
          <p:cNvPr id="18" name="Rectangle 17">
            <a:extLst>
              <a:ext uri="{FF2B5EF4-FFF2-40B4-BE49-F238E27FC236}">
                <a16:creationId xmlns:a16="http://schemas.microsoft.com/office/drawing/2014/main" xmlns="" id="{560C2FAB-2FD1-4608-A8BC-AD872563219B}"/>
              </a:ext>
            </a:extLst>
          </p:cNvPr>
          <p:cNvSpPr/>
          <p:nvPr/>
        </p:nvSpPr>
        <p:spPr>
          <a:xfrm>
            <a:off x="4360102" y="-11484"/>
            <a:ext cx="3213886" cy="646331"/>
          </a:xfrm>
          <a:prstGeom prst="rect">
            <a:avLst/>
          </a:prstGeom>
          <a:solidFill>
            <a:srgbClr val="0070C0"/>
          </a:solidFill>
        </p:spPr>
        <p:txBody>
          <a:bodyPr wrap="squar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Benign Lymphs</a:t>
            </a:r>
          </a:p>
        </p:txBody>
      </p:sp>
      <p:sp>
        <p:nvSpPr>
          <p:cNvPr id="21" name="Rectangle 20">
            <a:extLst>
              <a:ext uri="{FF2B5EF4-FFF2-40B4-BE49-F238E27FC236}">
                <a16:creationId xmlns:a16="http://schemas.microsoft.com/office/drawing/2014/main" xmlns="" id="{2F7C5482-A65B-4E05-8846-870C9FC748DF}"/>
              </a:ext>
            </a:extLst>
          </p:cNvPr>
          <p:cNvSpPr/>
          <p:nvPr/>
        </p:nvSpPr>
        <p:spPr>
          <a:xfrm>
            <a:off x="8634871" y="-11484"/>
            <a:ext cx="3557129" cy="461665"/>
          </a:xfrm>
          <a:prstGeom prst="rect">
            <a:avLst/>
          </a:prstGeom>
          <a:solidFill>
            <a:srgbClr val="FFFF00"/>
          </a:solidFill>
          <a:ln w="38100">
            <a:solidFill>
              <a:srgbClr val="00359E"/>
            </a:solidFill>
          </a:ln>
        </p:spPr>
        <p:txBody>
          <a:bodyPr wrap="none" lIns="91440" tIns="45720" rIns="91440" bIns="45720">
            <a:spAutoFit/>
          </a:bodyPr>
          <a:lstStyle/>
          <a:p>
            <a:pPr algn="ctr"/>
            <a:r>
              <a:rPr lang="en-US" sz="2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Classification: </a:t>
            </a:r>
            <a:r>
              <a:rPr lang="en-US" sz="2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Lymphocyte</a:t>
            </a:r>
          </a:p>
        </p:txBody>
      </p:sp>
      <p:sp>
        <p:nvSpPr>
          <p:cNvPr id="22" name="Rectangle 21">
            <a:extLst>
              <a:ext uri="{FF2B5EF4-FFF2-40B4-BE49-F238E27FC236}">
                <a16:creationId xmlns:a16="http://schemas.microsoft.com/office/drawing/2014/main" xmlns="" id="{18C52150-C1F8-439A-9103-A866D208815F}"/>
              </a:ext>
            </a:extLst>
          </p:cNvPr>
          <p:cNvSpPr/>
          <p:nvPr/>
        </p:nvSpPr>
        <p:spPr>
          <a:xfrm>
            <a:off x="9910926" y="451410"/>
            <a:ext cx="2281074" cy="461665"/>
          </a:xfrm>
          <a:prstGeom prst="rect">
            <a:avLst/>
          </a:prstGeom>
          <a:solidFill>
            <a:srgbClr val="FFFF00"/>
          </a:solidFill>
          <a:ln w="38100">
            <a:solidFill>
              <a:schemeClr val="tx1"/>
            </a:solidFill>
          </a:ln>
        </p:spPr>
        <p:txBody>
          <a:bodyPr wrap="none" lIns="91440" tIns="45720" rIns="91440" bIns="45720">
            <a:spAutoFit/>
          </a:bodyPr>
          <a:lstStyle/>
          <a:p>
            <a:pPr algn="ctr"/>
            <a:r>
              <a:rPr lang="en-US" sz="2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Path Review: </a:t>
            </a:r>
            <a:r>
              <a:rPr lang="en-US" sz="2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No</a:t>
            </a:r>
          </a:p>
        </p:txBody>
      </p:sp>
      <p:pic>
        <p:nvPicPr>
          <p:cNvPr id="2" name="Recorded Sound">
            <a:hlinkClick r:id="" action="ppaction://media"/>
            <a:extLst>
              <a:ext uri="{FF2B5EF4-FFF2-40B4-BE49-F238E27FC236}">
                <a16:creationId xmlns:a16="http://schemas.microsoft.com/office/drawing/2014/main" xmlns="" id="{0CB2D5A8-16F6-4598-823A-762F285C96E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83610" y="-3004"/>
            <a:ext cx="406400" cy="406400"/>
          </a:xfrm>
          <a:prstGeom prst="rect">
            <a:avLst/>
          </a:prstGeom>
        </p:spPr>
      </p:pic>
      <p:pic>
        <p:nvPicPr>
          <p:cNvPr id="8" name="Picture 7">
            <a:extLst>
              <a:ext uri="{FF2B5EF4-FFF2-40B4-BE49-F238E27FC236}">
                <a16:creationId xmlns:a16="http://schemas.microsoft.com/office/drawing/2014/main" xmlns="" id="{5AFEC1C0-6169-4287-90A4-F0C3160BC6EE}"/>
              </a:ext>
            </a:extLst>
          </p:cNvPr>
          <p:cNvPicPr>
            <a:picLocks noChangeAspect="1"/>
          </p:cNvPicPr>
          <p:nvPr/>
        </p:nvPicPr>
        <p:blipFill>
          <a:blip r:embed="rId12"/>
          <a:stretch>
            <a:fillRect/>
          </a:stretch>
        </p:blipFill>
        <p:spPr>
          <a:xfrm>
            <a:off x="8559905" y="5036297"/>
            <a:ext cx="2009775" cy="1743075"/>
          </a:xfrm>
          <a:prstGeom prst="rect">
            <a:avLst/>
          </a:prstGeom>
        </p:spPr>
      </p:pic>
      <p:pic>
        <p:nvPicPr>
          <p:cNvPr id="9" name="Picture 8">
            <a:extLst>
              <a:ext uri="{FF2B5EF4-FFF2-40B4-BE49-F238E27FC236}">
                <a16:creationId xmlns:a16="http://schemas.microsoft.com/office/drawing/2014/main" xmlns="" id="{E676F0E8-62CB-4AEE-8930-834E451A1307}"/>
              </a:ext>
            </a:extLst>
          </p:cNvPr>
          <p:cNvPicPr>
            <a:picLocks noChangeAspect="1"/>
          </p:cNvPicPr>
          <p:nvPr/>
        </p:nvPicPr>
        <p:blipFill>
          <a:blip r:embed="rId13"/>
          <a:stretch>
            <a:fillRect/>
          </a:stretch>
        </p:blipFill>
        <p:spPr>
          <a:xfrm>
            <a:off x="10569680" y="4958930"/>
            <a:ext cx="1609725" cy="1790700"/>
          </a:xfrm>
          <a:prstGeom prst="rect">
            <a:avLst/>
          </a:prstGeom>
        </p:spPr>
      </p:pic>
      <p:pic>
        <p:nvPicPr>
          <p:cNvPr id="10" name="Picture 9">
            <a:extLst>
              <a:ext uri="{FF2B5EF4-FFF2-40B4-BE49-F238E27FC236}">
                <a16:creationId xmlns:a16="http://schemas.microsoft.com/office/drawing/2014/main" xmlns="" id="{4ABEA7CC-215C-4B84-BB45-A7D64BC1F400}"/>
              </a:ext>
            </a:extLst>
          </p:cNvPr>
          <p:cNvPicPr>
            <a:picLocks noChangeAspect="1"/>
          </p:cNvPicPr>
          <p:nvPr/>
        </p:nvPicPr>
        <p:blipFill>
          <a:blip r:embed="rId14"/>
          <a:stretch>
            <a:fillRect/>
          </a:stretch>
        </p:blipFill>
        <p:spPr>
          <a:xfrm>
            <a:off x="0" y="4914545"/>
            <a:ext cx="1743075" cy="1914525"/>
          </a:xfrm>
          <a:prstGeom prst="rect">
            <a:avLst/>
          </a:prstGeom>
        </p:spPr>
      </p:pic>
      <p:pic>
        <p:nvPicPr>
          <p:cNvPr id="23" name="Picture 22">
            <a:extLst>
              <a:ext uri="{FF2B5EF4-FFF2-40B4-BE49-F238E27FC236}">
                <a16:creationId xmlns:a16="http://schemas.microsoft.com/office/drawing/2014/main" xmlns="" id="{A2FF1449-6BC1-40E3-90BE-2E0136A3C887}"/>
              </a:ext>
            </a:extLst>
          </p:cNvPr>
          <p:cNvPicPr>
            <a:picLocks noChangeAspect="1"/>
          </p:cNvPicPr>
          <p:nvPr/>
        </p:nvPicPr>
        <p:blipFill>
          <a:blip r:embed="rId15"/>
          <a:stretch>
            <a:fillRect/>
          </a:stretch>
        </p:blipFill>
        <p:spPr>
          <a:xfrm>
            <a:off x="4781692" y="5049207"/>
            <a:ext cx="2028825" cy="1714500"/>
          </a:xfrm>
          <a:prstGeom prst="rect">
            <a:avLst/>
          </a:prstGeom>
        </p:spPr>
      </p:pic>
      <p:pic>
        <p:nvPicPr>
          <p:cNvPr id="19" name="Picture 18">
            <a:extLst>
              <a:ext uri="{FF2B5EF4-FFF2-40B4-BE49-F238E27FC236}">
                <a16:creationId xmlns:a16="http://schemas.microsoft.com/office/drawing/2014/main" xmlns="" id="{ADDF3608-9D56-4218-B7F5-6924DD29B88B}"/>
              </a:ext>
            </a:extLst>
          </p:cNvPr>
          <p:cNvPicPr>
            <a:picLocks noChangeAspect="1"/>
          </p:cNvPicPr>
          <p:nvPr/>
        </p:nvPicPr>
        <p:blipFill>
          <a:blip r:embed="rId16"/>
          <a:stretch>
            <a:fillRect/>
          </a:stretch>
        </p:blipFill>
        <p:spPr>
          <a:xfrm>
            <a:off x="6665094" y="4920830"/>
            <a:ext cx="1952625" cy="1866900"/>
          </a:xfrm>
          <a:prstGeom prst="rect">
            <a:avLst/>
          </a:prstGeom>
        </p:spPr>
      </p:pic>
      <p:pic>
        <p:nvPicPr>
          <p:cNvPr id="15" name="Picture 14">
            <a:extLst>
              <a:ext uri="{FF2B5EF4-FFF2-40B4-BE49-F238E27FC236}">
                <a16:creationId xmlns:a16="http://schemas.microsoft.com/office/drawing/2014/main" xmlns="" id="{E074ED3D-29FB-4B66-A0FF-4257339A2476}"/>
              </a:ext>
            </a:extLst>
          </p:cNvPr>
          <p:cNvPicPr>
            <a:picLocks noChangeAspect="1"/>
          </p:cNvPicPr>
          <p:nvPr/>
        </p:nvPicPr>
        <p:blipFill>
          <a:blip r:embed="rId17"/>
          <a:stretch>
            <a:fillRect/>
          </a:stretch>
        </p:blipFill>
        <p:spPr>
          <a:xfrm>
            <a:off x="3345964" y="5119478"/>
            <a:ext cx="1581150" cy="1647825"/>
          </a:xfrm>
          <a:prstGeom prst="rect">
            <a:avLst/>
          </a:prstGeom>
        </p:spPr>
      </p:pic>
    </p:spTree>
    <p:extLst>
      <p:ext uri="{BB962C8B-B14F-4D97-AF65-F5344CB8AC3E}">
        <p14:creationId xmlns:p14="http://schemas.microsoft.com/office/powerpoint/2010/main" val="1870591180"/>
      </p:ext>
    </p:extLst>
  </p:cSld>
  <p:clrMapOvr>
    <a:masterClrMapping/>
  </p:clrMapOvr>
  <mc:AlternateContent xmlns:mc="http://schemas.openxmlformats.org/markup-compatibility/2006" xmlns:p14="http://schemas.microsoft.com/office/powerpoint/2010/main">
    <mc:Choice Requires="p14">
      <p:transition spd="slow" p14:dur="2000" advTm="510"/>
    </mc:Choice>
    <mc:Fallback xmlns="">
      <p:transition spd="slow" advTm="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8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2" descr="https://webmail.catholichealth.net/owa/service.svc/s/GetFileAttachment?id=AAMkAGUyOWRiNGVlLTRmMTEtNDA4MC1iMjE2LWZiMDRlNTJiMDQxMABGAAAAAACGFU5swDmpQbopydCRrNjGBwD3M9kdzMorTaGUEeq9IsmtAAAAofmUAAAnk5hytrvBRrttK1EbVgrJAADTmzyGAAABEgAQAI9eJiYFVndJjnLPAua%2Bn8o%3D&amp;X-OWA-CANARY=AG18wQc1V0eTpqFhOF5zRueolwI-wdcIRkyYPIFpNKkgMgOFUMxhCfCNsvAx5uFeUt6cEE7I3H0."/>
          <p:cNvSpPr>
            <a:spLocks noChangeAspect="1" noChangeArrowheads="1"/>
          </p:cNvSpPr>
          <p:nvPr/>
        </p:nvSpPr>
        <p:spPr bwMode="auto">
          <a:xfrm>
            <a:off x="6025720" y="65308"/>
            <a:ext cx="3429000" cy="3429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16"/>
          <p:cNvPicPr/>
          <p:nvPr/>
        </p:nvPicPr>
        <p:blipFill>
          <a:blip r:embed="rId6">
            <a:extLst>
              <a:ext uri="{28A0092B-C50C-407E-A947-70E740481C1C}">
                <a14:useLocalDpi xmlns:a14="http://schemas.microsoft.com/office/drawing/2010/main" val="0"/>
              </a:ext>
            </a:extLst>
          </a:blip>
          <a:srcRect/>
          <a:stretch>
            <a:fillRect/>
          </a:stretch>
        </p:blipFill>
        <p:spPr bwMode="auto">
          <a:xfrm>
            <a:off x="-16322" y="5372720"/>
            <a:ext cx="1478280" cy="1333500"/>
          </a:xfrm>
          <a:prstGeom prst="rect">
            <a:avLst/>
          </a:prstGeom>
          <a:noFill/>
          <a:ln>
            <a:noFill/>
          </a:ln>
        </p:spPr>
      </p:pic>
      <p:graphicFrame>
        <p:nvGraphicFramePr>
          <p:cNvPr id="27" name="Object 26"/>
          <p:cNvGraphicFramePr>
            <a:graphicFrameLocks noChangeAspect="1"/>
          </p:cNvGraphicFramePr>
          <p:nvPr/>
        </p:nvGraphicFramePr>
        <p:xfrm>
          <a:off x="8043573" y="5441292"/>
          <a:ext cx="1524000" cy="1266825"/>
        </p:xfrm>
        <a:graphic>
          <a:graphicData uri="http://schemas.openxmlformats.org/presentationml/2006/ole">
            <mc:AlternateContent xmlns:mc="http://schemas.openxmlformats.org/markup-compatibility/2006">
              <mc:Choice xmlns:v="urn:schemas-microsoft-com:vml" Requires="v">
                <p:oleObj spid="_x0000_s1834" name="Bitmap Image" r:id="rId7" imgW="2285714" imgH="1905266" progId="Paint.Picture">
                  <p:embed/>
                </p:oleObj>
              </mc:Choice>
              <mc:Fallback>
                <p:oleObj name="Bitmap Image" r:id="rId7" imgW="2285714" imgH="1905266" progId="Paint.Pictur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43573" y="5441292"/>
                        <a:ext cx="1524000" cy="1266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 name="Object 28"/>
          <p:cNvGraphicFramePr>
            <a:graphicFrameLocks noChangeAspect="1"/>
          </p:cNvGraphicFramePr>
          <p:nvPr/>
        </p:nvGraphicFramePr>
        <p:xfrm>
          <a:off x="4349875" y="5566424"/>
          <a:ext cx="1009650" cy="1304925"/>
        </p:xfrm>
        <a:graphic>
          <a:graphicData uri="http://schemas.openxmlformats.org/presentationml/2006/ole">
            <mc:AlternateContent xmlns:mc="http://schemas.openxmlformats.org/markup-compatibility/2006">
              <mc:Choice xmlns:v="urn:schemas-microsoft-com:vml" Requires="v">
                <p:oleObj spid="_x0000_s1835" name="Bitmap Image" r:id="rId9" imgW="1514686" imgH="1952898" progId="Paint.Picture">
                  <p:embed/>
                </p:oleObj>
              </mc:Choice>
              <mc:Fallback>
                <p:oleObj name="Bitmap Image" r:id="rId9" imgW="1514686" imgH="1952898" progId="Paint.Picture">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9875" y="5566424"/>
                        <a:ext cx="1009650" cy="1304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1" name="Picture 30"/>
          <p:cNvPicPr/>
          <p:nvPr/>
        </p:nvPicPr>
        <p:blipFill>
          <a:blip r:embed="rId11">
            <a:extLst>
              <a:ext uri="{28A0092B-C50C-407E-A947-70E740481C1C}">
                <a14:useLocalDpi xmlns:a14="http://schemas.microsoft.com/office/drawing/2010/main" val="0"/>
              </a:ext>
            </a:extLst>
          </a:blip>
          <a:srcRect/>
          <a:stretch>
            <a:fillRect/>
          </a:stretch>
        </p:blipFill>
        <p:spPr bwMode="auto">
          <a:xfrm>
            <a:off x="9452392" y="5510212"/>
            <a:ext cx="1028700" cy="1314450"/>
          </a:xfrm>
          <a:prstGeom prst="rect">
            <a:avLst/>
          </a:prstGeom>
          <a:noFill/>
          <a:ln>
            <a:noFill/>
          </a:ln>
        </p:spPr>
      </p:pic>
      <p:sp>
        <p:nvSpPr>
          <p:cNvPr id="26" name="Rectangle 25">
            <a:extLst>
              <a:ext uri="{FF2B5EF4-FFF2-40B4-BE49-F238E27FC236}">
                <a16:creationId xmlns:a16="http://schemas.microsoft.com/office/drawing/2014/main" xmlns="" id="{424040AF-BBD5-4FC1-8ED6-AF575ED77563}"/>
              </a:ext>
            </a:extLst>
          </p:cNvPr>
          <p:cNvSpPr/>
          <p:nvPr/>
        </p:nvSpPr>
        <p:spPr>
          <a:xfrm>
            <a:off x="4939" y="2010472"/>
            <a:ext cx="6050495" cy="2153731"/>
          </a:xfrm>
          <a:prstGeom prst="rect">
            <a:avLst/>
          </a:prstGeom>
          <a:solidFill>
            <a:srgbClr val="7030A0"/>
          </a:solidFill>
        </p:spPr>
        <p:txBody>
          <a:bodyPr wrap="square">
            <a:spAutoFit/>
          </a:bodyPr>
          <a:lstStyle/>
          <a:p>
            <a:pPr>
              <a:lnSpc>
                <a:spcPct val="107000"/>
              </a:lnSpc>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Size</a:t>
            </a:r>
            <a:r>
              <a:rPr lang="en-US" dirty="0">
                <a:solidFill>
                  <a:srgbClr val="00B0F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10 – 25 µm, N:C ratio of 3:1 – 1:2</a:t>
            </a:r>
          </a:p>
          <a:p>
            <a:pPr marL="342900" marR="0" lvl="0" indent="-342900">
              <a:lnSpc>
                <a:spcPct val="107000"/>
              </a:lnSpc>
              <a:spcBef>
                <a:spcPts val="0"/>
              </a:spcBef>
              <a:spcAft>
                <a:spcPts val="0"/>
              </a:spcAft>
              <a:buFont typeface="Symbol" panose="05050102010706020507" pitchFamily="18" charset="2"/>
              <a:buChar char=""/>
            </a:pPr>
            <a:r>
              <a:rPr lang="en-US"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Nucleus</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variable size, shape, and chromatin density</a:t>
            </a:r>
          </a:p>
          <a:p>
            <a:pPr marL="342900" marR="0" lvl="0" indent="-342900">
              <a:lnSpc>
                <a:spcPct val="107000"/>
              </a:lnSpc>
              <a:spcBef>
                <a:spcPts val="0"/>
              </a:spcBef>
              <a:spcAft>
                <a:spcPts val="0"/>
              </a:spcAft>
              <a:buFont typeface="Symbol" panose="05050102010706020507" pitchFamily="18" charset="2"/>
              <a:buChar char=""/>
            </a:pPr>
            <a:r>
              <a:rPr lang="en-US"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Cytoplasm</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Abundant blue. Frequently amoeboid, partially surrounding adjacent RBCs. Basophilia radiating out from the nucleus may also be present. </a:t>
            </a:r>
          </a:p>
        </p:txBody>
      </p:sp>
      <p:pic>
        <p:nvPicPr>
          <p:cNvPr id="6" name="Picture 5"/>
          <p:cNvPicPr>
            <a:picLocks noChangeAspect="1"/>
          </p:cNvPicPr>
          <p:nvPr/>
        </p:nvPicPr>
        <p:blipFill>
          <a:blip r:embed="rId12"/>
          <a:stretch>
            <a:fillRect/>
          </a:stretch>
        </p:blipFill>
        <p:spPr>
          <a:xfrm>
            <a:off x="6494965" y="5298418"/>
            <a:ext cx="1647825" cy="1552575"/>
          </a:xfrm>
          <a:prstGeom prst="rect">
            <a:avLst/>
          </a:prstGeom>
        </p:spPr>
      </p:pic>
      <p:pic>
        <p:nvPicPr>
          <p:cNvPr id="8" name="Picture 7"/>
          <p:cNvPicPr>
            <a:picLocks noChangeAspect="1"/>
          </p:cNvPicPr>
          <p:nvPr/>
        </p:nvPicPr>
        <p:blipFill>
          <a:blip r:embed="rId13"/>
          <a:stretch>
            <a:fillRect/>
          </a:stretch>
        </p:blipFill>
        <p:spPr>
          <a:xfrm>
            <a:off x="10418052" y="5223524"/>
            <a:ext cx="1790700" cy="1600200"/>
          </a:xfrm>
          <a:prstGeom prst="rect">
            <a:avLst/>
          </a:prstGeom>
        </p:spPr>
      </p:pic>
      <p:pic>
        <p:nvPicPr>
          <p:cNvPr id="16" name="Picture 15"/>
          <p:cNvPicPr>
            <a:picLocks noChangeAspect="1"/>
          </p:cNvPicPr>
          <p:nvPr/>
        </p:nvPicPr>
        <p:blipFill>
          <a:blip r:embed="rId14"/>
          <a:stretch>
            <a:fillRect/>
          </a:stretch>
        </p:blipFill>
        <p:spPr>
          <a:xfrm>
            <a:off x="2727709" y="5175899"/>
            <a:ext cx="1676400" cy="1695450"/>
          </a:xfrm>
          <a:prstGeom prst="rect">
            <a:avLst/>
          </a:prstGeom>
        </p:spPr>
      </p:pic>
      <p:sp>
        <p:nvSpPr>
          <p:cNvPr id="25" name="Rectangle 24"/>
          <p:cNvSpPr/>
          <p:nvPr/>
        </p:nvSpPr>
        <p:spPr>
          <a:xfrm>
            <a:off x="3565909" y="25290"/>
            <a:ext cx="4417107" cy="646331"/>
          </a:xfrm>
          <a:prstGeom prst="rect">
            <a:avLst/>
          </a:prstGeom>
          <a:solidFill>
            <a:srgbClr val="0070C0"/>
          </a:solidFill>
        </p:spPr>
        <p:txBody>
          <a:bodyPr wrap="none" lIns="91440" tIns="45720" rIns="91440" bIns="45720">
            <a:spAutoFit/>
          </a:bodyPr>
          <a:lstStyle/>
          <a:p>
            <a:pPr algn="ctr"/>
            <a:r>
              <a:rPr lang="en-US" sz="3600" b="1" dirty="0">
                <a:ln w="9525">
                  <a:solidFill>
                    <a:schemeClr val="bg1"/>
                  </a:solidFill>
                  <a:prstDash val="solid"/>
                </a:ln>
                <a:solidFill>
                  <a:srgbClr val="EB1D98"/>
                </a:solidFill>
                <a:effectLst>
                  <a:outerShdw blurRad="12700" dist="38100" dir="2700000" algn="tl" rotWithShape="0">
                    <a:schemeClr val="accent5">
                      <a:lumMod val="60000"/>
                      <a:lumOff val="40000"/>
                    </a:schemeClr>
                  </a:outerShdw>
                </a:effectLst>
              </a:rPr>
              <a:t>Reactive Lymphocytes</a:t>
            </a:r>
          </a:p>
        </p:txBody>
      </p:sp>
      <p:sp>
        <p:nvSpPr>
          <p:cNvPr id="3" name="Rectangle 2"/>
          <p:cNvSpPr/>
          <p:nvPr/>
        </p:nvSpPr>
        <p:spPr>
          <a:xfrm>
            <a:off x="6407104" y="1758886"/>
            <a:ext cx="5367979" cy="2746457"/>
          </a:xfrm>
          <a:prstGeom prst="rect">
            <a:avLst/>
          </a:prstGeom>
          <a:solidFill>
            <a:srgbClr val="7030A0"/>
          </a:solidFill>
        </p:spPr>
        <p:txBody>
          <a:bodyPr wrap="square">
            <a:spAutoFit/>
          </a:bodyPr>
          <a:lstStyle/>
          <a:p>
            <a:pPr>
              <a:lnSpc>
                <a:spcPct val="107000"/>
              </a:lnSpc>
            </a:pPr>
            <a:endParaRPr lang="en-US"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solidFill>
                  <a:srgbClr val="FFFFFF"/>
                </a:solidFill>
                <a:latin typeface="Calibri" panose="020F0502020204030204" pitchFamily="34" charset="0"/>
                <a:ea typeface="Calibri" panose="020F0502020204030204" pitchFamily="34" charset="0"/>
                <a:cs typeface="Times New Roman" panose="02020603050405020304" pitchFamily="18" charset="0"/>
              </a:rPr>
              <a:t>Viral illnesses (e.g. Mono, CMV, adenovirus, viral hepatitis, or acute HIV infection)</a:t>
            </a:r>
          </a:p>
          <a:p>
            <a:pPr marL="342900" marR="0" lvl="0" indent="-342900">
              <a:lnSpc>
                <a:spcPct val="107000"/>
              </a:lnSpc>
              <a:spcBef>
                <a:spcPts val="0"/>
              </a:spcBef>
              <a:spcAft>
                <a:spcPts val="0"/>
              </a:spcAft>
              <a:buFont typeface="Symbol" panose="05050102010706020507" pitchFamily="18" charset="2"/>
              <a:buChar char=""/>
            </a:pPr>
            <a:r>
              <a:rPr lang="en-US" dirty="0">
                <a:solidFill>
                  <a:srgbClr val="FFFFFF"/>
                </a:solidFill>
                <a:latin typeface="Calibri" panose="020F0502020204030204" pitchFamily="34" charset="0"/>
                <a:cs typeface="Times New Roman" panose="02020603050405020304" pitchFamily="18" charset="0"/>
              </a:rPr>
              <a:t>Protozoal infections (e.g. Toxoplasmosis)</a:t>
            </a:r>
          </a:p>
          <a:p>
            <a:pPr marL="342900" marR="0" lvl="0" indent="-342900">
              <a:lnSpc>
                <a:spcPct val="107000"/>
              </a:lnSpc>
              <a:spcBef>
                <a:spcPts val="0"/>
              </a:spcBef>
              <a:spcAft>
                <a:spcPts val="0"/>
              </a:spcAft>
              <a:buFont typeface="Symbol" panose="05050102010706020507" pitchFamily="18" charset="2"/>
              <a:buChar char=""/>
            </a:pPr>
            <a:r>
              <a:rPr lang="en-US" dirty="0">
                <a:solidFill>
                  <a:srgbClr val="FFFFFF"/>
                </a:solidFill>
                <a:latin typeface="Calibri" panose="020F0502020204030204" pitchFamily="34" charset="0"/>
                <a:cs typeface="Times New Roman" panose="02020603050405020304" pitchFamily="18" charset="0"/>
              </a:rPr>
              <a:t>Drug reactions</a:t>
            </a:r>
          </a:p>
          <a:p>
            <a:pPr marL="342900" marR="0" lvl="0" indent="-342900">
              <a:lnSpc>
                <a:spcPct val="107000"/>
              </a:lnSpc>
              <a:spcBef>
                <a:spcPts val="0"/>
              </a:spcBef>
              <a:spcAft>
                <a:spcPts val="0"/>
              </a:spcAft>
              <a:buFont typeface="Symbol" panose="05050102010706020507" pitchFamily="18" charset="2"/>
              <a:buChar char=""/>
            </a:pPr>
            <a:r>
              <a:rPr lang="en-US" dirty="0">
                <a:solidFill>
                  <a:srgbClr val="FFFFFF"/>
                </a:solidFill>
                <a:latin typeface="Calibri" panose="020F0502020204030204" pitchFamily="34" charset="0"/>
                <a:cs typeface="Times New Roman" panose="02020603050405020304" pitchFamily="18" charset="0"/>
              </a:rPr>
              <a:t>Connective tissue diseases</a:t>
            </a:r>
          </a:p>
          <a:p>
            <a:pPr marL="342900" marR="0" lvl="0" indent="-342900">
              <a:lnSpc>
                <a:spcPct val="107000"/>
              </a:lnSpc>
              <a:spcBef>
                <a:spcPts val="0"/>
              </a:spcBef>
              <a:spcAft>
                <a:spcPts val="0"/>
              </a:spcAft>
              <a:buFont typeface="Symbol" panose="05050102010706020507" pitchFamily="18" charset="2"/>
              <a:buChar char=""/>
            </a:pPr>
            <a:r>
              <a:rPr lang="en-US" dirty="0">
                <a:solidFill>
                  <a:srgbClr val="FFFFFF"/>
                </a:solidFill>
                <a:latin typeface="Calibri" panose="020F0502020204030204" pitchFamily="34" charset="0"/>
                <a:cs typeface="Times New Roman" panose="02020603050405020304" pitchFamily="18" charset="0"/>
              </a:rPr>
              <a:t>After major stress to the body’s immune system</a:t>
            </a:r>
          </a:p>
          <a:p>
            <a:pPr marL="342900" marR="0" lvl="0" indent="-342900">
              <a:lnSpc>
                <a:spcPct val="107000"/>
              </a:lnSpc>
              <a:spcBef>
                <a:spcPts val="0"/>
              </a:spcBef>
              <a:spcAft>
                <a:spcPts val="0"/>
              </a:spcAft>
              <a:buFont typeface="Symbol" panose="05050102010706020507" pitchFamily="18" charset="2"/>
              <a:buChar char=""/>
            </a:pPr>
            <a:endParaRPr lang="en-US" dirty="0"/>
          </a:p>
        </p:txBody>
      </p:sp>
      <p:sp>
        <p:nvSpPr>
          <p:cNvPr id="40" name="Rectangle 39">
            <a:extLst>
              <a:ext uri="{FF2B5EF4-FFF2-40B4-BE49-F238E27FC236}">
                <a16:creationId xmlns:a16="http://schemas.microsoft.com/office/drawing/2014/main" xmlns="" id="{AF8FE30D-21BC-4EE0-988D-221603C6A9D8}"/>
              </a:ext>
            </a:extLst>
          </p:cNvPr>
          <p:cNvSpPr/>
          <p:nvPr/>
        </p:nvSpPr>
        <p:spPr>
          <a:xfrm>
            <a:off x="97698" y="674455"/>
            <a:ext cx="4692016" cy="1200329"/>
          </a:xfrm>
          <a:prstGeom prst="rect">
            <a:avLst/>
          </a:prstGeom>
          <a:ln w="28575">
            <a:solidFill>
              <a:srgbClr val="00B050"/>
            </a:solidFill>
          </a:ln>
        </p:spPr>
        <p:txBody>
          <a:bodyPr wrap="square">
            <a:spAutoFit/>
          </a:bodyPr>
          <a:lstStyle/>
          <a:p>
            <a:r>
              <a:rPr lang="en-US" dirty="0">
                <a:latin typeface="Times New Roman" panose="02020603050405020304" pitchFamily="18" charset="0"/>
              </a:rPr>
              <a:t>Key distinguishing feature: </a:t>
            </a:r>
          </a:p>
          <a:p>
            <a:r>
              <a:rPr lang="en-US" dirty="0">
                <a:latin typeface="Times New Roman" panose="02020603050405020304" pitchFamily="18" charset="0"/>
              </a:rPr>
              <a:t>Wide range of cellular sizes and shapes, as well as nuclear sizes, shapes, and chromatin patterns.</a:t>
            </a:r>
            <a:endParaRPr lang="en-US" dirty="0"/>
          </a:p>
          <a:p>
            <a:endParaRPr lang="en-US" dirty="0"/>
          </a:p>
        </p:txBody>
      </p:sp>
      <p:sp>
        <p:nvSpPr>
          <p:cNvPr id="41" name="Rectangle 40">
            <a:extLst>
              <a:ext uri="{FF2B5EF4-FFF2-40B4-BE49-F238E27FC236}">
                <a16:creationId xmlns:a16="http://schemas.microsoft.com/office/drawing/2014/main" xmlns="" id="{1D600606-0E15-4D0E-8207-299A602D9669}"/>
              </a:ext>
            </a:extLst>
          </p:cNvPr>
          <p:cNvSpPr/>
          <p:nvPr/>
        </p:nvSpPr>
        <p:spPr>
          <a:xfrm>
            <a:off x="97698" y="4280381"/>
            <a:ext cx="4692016" cy="923330"/>
          </a:xfrm>
          <a:prstGeom prst="rect">
            <a:avLst/>
          </a:prstGeom>
          <a:ln w="28575">
            <a:solidFill>
              <a:srgbClr val="00B050"/>
            </a:solidFill>
          </a:ln>
        </p:spPr>
        <p:txBody>
          <a:bodyPr wrap="square">
            <a:spAutoFit/>
          </a:bodyPr>
          <a:lstStyle/>
          <a:p>
            <a:r>
              <a:rPr lang="en-US" dirty="0">
                <a:latin typeface="Times New Roman" panose="02020603050405020304" pitchFamily="18" charset="0"/>
              </a:rPr>
              <a:t>Up to 5% of reactive lymph’s may be seen in clinically normal persons. </a:t>
            </a:r>
            <a:endParaRPr lang="en-US" dirty="0"/>
          </a:p>
          <a:p>
            <a:endParaRPr lang="en-US" dirty="0"/>
          </a:p>
        </p:txBody>
      </p:sp>
      <p:sp>
        <p:nvSpPr>
          <p:cNvPr id="42" name="Rectangle 41">
            <a:extLst>
              <a:ext uri="{FF2B5EF4-FFF2-40B4-BE49-F238E27FC236}">
                <a16:creationId xmlns:a16="http://schemas.microsoft.com/office/drawing/2014/main" xmlns="" id="{093D1F31-3EF4-4E7C-9D40-C0DE91CC6B77}"/>
              </a:ext>
            </a:extLst>
          </p:cNvPr>
          <p:cNvSpPr/>
          <p:nvPr/>
        </p:nvSpPr>
        <p:spPr>
          <a:xfrm>
            <a:off x="97698" y="2137802"/>
            <a:ext cx="1637756" cy="388696"/>
          </a:xfrm>
          <a:prstGeom prst="rect">
            <a:avLst/>
          </a:prstGeom>
          <a:solidFill>
            <a:schemeClr val="bg1"/>
          </a:solidFill>
        </p:spPr>
        <p:txBody>
          <a:bodyPr wrap="none">
            <a:spAutoFit/>
          </a:bodyPr>
          <a:lstStyle/>
          <a:p>
            <a:pPr>
              <a:lnSpc>
                <a:spcPct val="107000"/>
              </a:lnSpc>
            </a:pPr>
            <a:r>
              <a:rPr lang="en-US"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Characteristics:</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3" name="Rectangle 42">
            <a:extLst>
              <a:ext uri="{FF2B5EF4-FFF2-40B4-BE49-F238E27FC236}">
                <a16:creationId xmlns:a16="http://schemas.microsoft.com/office/drawing/2014/main" xmlns="" id="{F20FFBD3-8DB9-4764-B4FD-4964F045FE1E}"/>
              </a:ext>
            </a:extLst>
          </p:cNvPr>
          <p:cNvSpPr/>
          <p:nvPr/>
        </p:nvSpPr>
        <p:spPr>
          <a:xfrm>
            <a:off x="6490823" y="1880138"/>
            <a:ext cx="1938608" cy="375552"/>
          </a:xfrm>
          <a:prstGeom prst="rect">
            <a:avLst/>
          </a:prstGeom>
          <a:solidFill>
            <a:schemeClr val="bg1"/>
          </a:solidFill>
        </p:spPr>
        <p:txBody>
          <a:bodyPr wrap="none">
            <a:spAutoFit/>
          </a:bodyPr>
          <a:lstStyle/>
          <a:p>
            <a:pPr>
              <a:lnSpc>
                <a:spcPct val="107000"/>
              </a:lnSpc>
            </a:pPr>
            <a:r>
              <a:rPr lang="en-US"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latin typeface="Calibri" panose="020F0502020204030204" pitchFamily="34" charset="0"/>
                <a:ea typeface="Calibri" panose="020F0502020204030204" pitchFamily="34" charset="0"/>
                <a:cs typeface="Times New Roman" panose="02020603050405020304" pitchFamily="18" charset="0"/>
              </a:rPr>
              <a:t>Clinical Conditions</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19">
            <a:extLst>
              <a:ext uri="{FF2B5EF4-FFF2-40B4-BE49-F238E27FC236}">
                <a16:creationId xmlns:a16="http://schemas.microsoft.com/office/drawing/2014/main" xmlns="" id="{84659BBC-D383-4967-B265-910C63ACF711}"/>
              </a:ext>
            </a:extLst>
          </p:cNvPr>
          <p:cNvPicPr>
            <a:picLocks noChangeAspect="1"/>
          </p:cNvPicPr>
          <p:nvPr/>
        </p:nvPicPr>
        <p:blipFill>
          <a:blip r:embed="rId15"/>
          <a:stretch>
            <a:fillRect/>
          </a:stretch>
        </p:blipFill>
        <p:spPr>
          <a:xfrm>
            <a:off x="1412963" y="5476875"/>
            <a:ext cx="1447800" cy="1381125"/>
          </a:xfrm>
          <a:prstGeom prst="rect">
            <a:avLst/>
          </a:prstGeom>
        </p:spPr>
      </p:pic>
      <p:pic>
        <p:nvPicPr>
          <p:cNvPr id="21" name="Picture 20">
            <a:extLst>
              <a:ext uri="{FF2B5EF4-FFF2-40B4-BE49-F238E27FC236}">
                <a16:creationId xmlns:a16="http://schemas.microsoft.com/office/drawing/2014/main" xmlns="" id="{CC91C11D-4721-4977-8433-6F1033265017}"/>
              </a:ext>
            </a:extLst>
          </p:cNvPr>
          <p:cNvPicPr>
            <a:picLocks noChangeAspect="1"/>
          </p:cNvPicPr>
          <p:nvPr/>
        </p:nvPicPr>
        <p:blipFill>
          <a:blip r:embed="rId16"/>
          <a:stretch>
            <a:fillRect/>
          </a:stretch>
        </p:blipFill>
        <p:spPr>
          <a:xfrm>
            <a:off x="5310581" y="5175899"/>
            <a:ext cx="1304925" cy="1343025"/>
          </a:xfrm>
          <a:prstGeom prst="rect">
            <a:avLst/>
          </a:prstGeom>
        </p:spPr>
      </p:pic>
      <p:pic>
        <p:nvPicPr>
          <p:cNvPr id="2" name="Recorded Sound">
            <a:hlinkClick r:id="" action="ppaction://media"/>
            <a:extLst>
              <a:ext uri="{FF2B5EF4-FFF2-40B4-BE49-F238E27FC236}">
                <a16:creationId xmlns:a16="http://schemas.microsoft.com/office/drawing/2014/main" xmlns="" id="{C7074724-3EC3-45CD-BAD2-390019925BE4}"/>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802352" y="4742046"/>
            <a:ext cx="406400" cy="406400"/>
          </a:xfrm>
          <a:prstGeom prst="rect">
            <a:avLst/>
          </a:prstGeom>
        </p:spPr>
      </p:pic>
      <p:sp>
        <p:nvSpPr>
          <p:cNvPr id="22" name="Rectangle 21">
            <a:extLst>
              <a:ext uri="{FF2B5EF4-FFF2-40B4-BE49-F238E27FC236}">
                <a16:creationId xmlns:a16="http://schemas.microsoft.com/office/drawing/2014/main" xmlns="" id="{E4AFDEFB-EA1D-4E21-A7BD-38AEC53EDE0E}"/>
              </a:ext>
            </a:extLst>
          </p:cNvPr>
          <p:cNvSpPr/>
          <p:nvPr/>
        </p:nvSpPr>
        <p:spPr>
          <a:xfrm>
            <a:off x="8429431" y="25290"/>
            <a:ext cx="3759583" cy="461665"/>
          </a:xfrm>
          <a:prstGeom prst="rect">
            <a:avLst/>
          </a:prstGeom>
          <a:solidFill>
            <a:srgbClr val="FFFF00"/>
          </a:solidFill>
          <a:ln w="38100">
            <a:solidFill>
              <a:srgbClr val="00359E"/>
            </a:solidFill>
          </a:ln>
        </p:spPr>
        <p:txBody>
          <a:bodyPr wrap="square" lIns="91440" tIns="45720" rIns="91440" bIns="45720">
            <a:spAutoFit/>
          </a:bodyPr>
          <a:lstStyle/>
          <a:p>
            <a:r>
              <a:rPr lang="en-US" sz="2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Classification: </a:t>
            </a:r>
            <a:r>
              <a:rPr lang="en-US" sz="2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Lymphocytes</a:t>
            </a:r>
          </a:p>
        </p:txBody>
      </p:sp>
      <p:sp>
        <p:nvSpPr>
          <p:cNvPr id="23" name="Rectangle 22">
            <a:extLst>
              <a:ext uri="{FF2B5EF4-FFF2-40B4-BE49-F238E27FC236}">
                <a16:creationId xmlns:a16="http://schemas.microsoft.com/office/drawing/2014/main" xmlns="" id="{81459342-C302-4BF3-96C8-A933AAA78626}"/>
              </a:ext>
            </a:extLst>
          </p:cNvPr>
          <p:cNvSpPr/>
          <p:nvPr/>
        </p:nvSpPr>
        <p:spPr>
          <a:xfrm>
            <a:off x="8087233" y="485674"/>
            <a:ext cx="4100481" cy="461665"/>
          </a:xfrm>
          <a:prstGeom prst="rect">
            <a:avLst/>
          </a:prstGeom>
          <a:solidFill>
            <a:srgbClr val="FFFF00"/>
          </a:solidFill>
          <a:ln w="38100">
            <a:solidFill>
              <a:srgbClr val="00359E"/>
            </a:solidFill>
          </a:ln>
        </p:spPr>
        <p:txBody>
          <a:bodyPr wrap="none" lIns="91440" tIns="45720" rIns="91440" bIns="45720">
            <a:spAutoFit/>
          </a:bodyPr>
          <a:lstStyle/>
          <a:p>
            <a:pPr algn="ctr"/>
            <a:r>
              <a:rPr lang="en-US" sz="2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Path Review: </a:t>
            </a:r>
            <a:r>
              <a:rPr lang="en-US" sz="2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Depends on Case</a:t>
            </a:r>
          </a:p>
        </p:txBody>
      </p:sp>
    </p:spTree>
    <p:extLst>
      <p:ext uri="{BB962C8B-B14F-4D97-AF65-F5344CB8AC3E}">
        <p14:creationId xmlns:p14="http://schemas.microsoft.com/office/powerpoint/2010/main" val="369320723"/>
      </p:ext>
    </p:extLst>
  </p:cSld>
  <p:clrMapOvr>
    <a:masterClrMapping/>
  </p:clrMapOvr>
  <mc:AlternateContent xmlns:mc="http://schemas.openxmlformats.org/markup-compatibility/2006" xmlns:p14="http://schemas.microsoft.com/office/powerpoint/2010/main">
    <mc:Choice Requires="p14">
      <p:transition spd="slow" p14:dur="2000" advTm="460"/>
    </mc:Choice>
    <mc:Fallback xmlns="">
      <p:transition spd="slow" advTm="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916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10397828" y="215107"/>
            <a:ext cx="1790700" cy="1600200"/>
          </a:xfrm>
          <a:prstGeom prst="rect">
            <a:avLst/>
          </a:prstGeom>
        </p:spPr>
      </p:pic>
      <p:pic>
        <p:nvPicPr>
          <p:cNvPr id="16" name="Picture 15"/>
          <p:cNvPicPr>
            <a:picLocks noChangeAspect="1"/>
          </p:cNvPicPr>
          <p:nvPr/>
        </p:nvPicPr>
        <p:blipFill>
          <a:blip r:embed="rId6"/>
          <a:stretch>
            <a:fillRect/>
          </a:stretch>
        </p:blipFill>
        <p:spPr>
          <a:xfrm>
            <a:off x="9446191" y="1577097"/>
            <a:ext cx="1676400" cy="1695450"/>
          </a:xfrm>
          <a:prstGeom prst="rect">
            <a:avLst/>
          </a:prstGeom>
        </p:spPr>
      </p:pic>
      <p:pic>
        <p:nvPicPr>
          <p:cNvPr id="12" name="Picture 11"/>
          <p:cNvPicPr>
            <a:picLocks noChangeAspect="1"/>
          </p:cNvPicPr>
          <p:nvPr/>
        </p:nvPicPr>
        <p:blipFill>
          <a:blip r:embed="rId7"/>
          <a:stretch>
            <a:fillRect/>
          </a:stretch>
        </p:blipFill>
        <p:spPr>
          <a:xfrm>
            <a:off x="1383385" y="1191419"/>
            <a:ext cx="1752600" cy="1695450"/>
          </a:xfrm>
          <a:prstGeom prst="rect">
            <a:avLst/>
          </a:prstGeom>
        </p:spPr>
      </p:pic>
      <p:pic>
        <p:nvPicPr>
          <p:cNvPr id="10" name="Picture 9"/>
          <p:cNvPicPr>
            <a:picLocks noChangeAspect="1"/>
          </p:cNvPicPr>
          <p:nvPr/>
        </p:nvPicPr>
        <p:blipFill>
          <a:blip r:embed="rId8"/>
          <a:stretch>
            <a:fillRect/>
          </a:stretch>
        </p:blipFill>
        <p:spPr>
          <a:xfrm>
            <a:off x="2957894" y="665994"/>
            <a:ext cx="1581150" cy="1657350"/>
          </a:xfrm>
          <a:prstGeom prst="rect">
            <a:avLst/>
          </a:prstGeom>
        </p:spPr>
      </p:pic>
      <p:pic>
        <p:nvPicPr>
          <p:cNvPr id="5" name="Picture 4"/>
          <p:cNvPicPr>
            <a:picLocks noChangeAspect="1"/>
          </p:cNvPicPr>
          <p:nvPr/>
        </p:nvPicPr>
        <p:blipFill>
          <a:blip r:embed="rId9"/>
          <a:stretch>
            <a:fillRect/>
          </a:stretch>
        </p:blipFill>
        <p:spPr>
          <a:xfrm>
            <a:off x="-21192" y="669595"/>
            <a:ext cx="1628775" cy="1724025"/>
          </a:xfrm>
          <a:prstGeom prst="rect">
            <a:avLst/>
          </a:prstGeom>
        </p:spPr>
      </p:pic>
      <p:pic>
        <p:nvPicPr>
          <p:cNvPr id="6" name="Picture 5"/>
          <p:cNvPicPr>
            <a:picLocks noChangeAspect="1"/>
          </p:cNvPicPr>
          <p:nvPr/>
        </p:nvPicPr>
        <p:blipFill>
          <a:blip r:embed="rId10"/>
          <a:stretch>
            <a:fillRect/>
          </a:stretch>
        </p:blipFill>
        <p:spPr>
          <a:xfrm>
            <a:off x="8184249" y="380209"/>
            <a:ext cx="1647825" cy="1552575"/>
          </a:xfrm>
          <a:prstGeom prst="rect">
            <a:avLst/>
          </a:prstGeom>
        </p:spPr>
      </p:pic>
      <p:pic>
        <p:nvPicPr>
          <p:cNvPr id="13" name="Picture 12"/>
          <p:cNvPicPr>
            <a:picLocks noChangeAspect="1"/>
          </p:cNvPicPr>
          <p:nvPr/>
        </p:nvPicPr>
        <p:blipFill>
          <a:blip r:embed="rId11"/>
          <a:stretch>
            <a:fillRect/>
          </a:stretch>
        </p:blipFill>
        <p:spPr>
          <a:xfrm>
            <a:off x="5616992" y="215107"/>
            <a:ext cx="1771650" cy="1704975"/>
          </a:xfrm>
          <a:prstGeom prst="rect">
            <a:avLst/>
          </a:prstGeom>
        </p:spPr>
      </p:pic>
      <p:pic>
        <p:nvPicPr>
          <p:cNvPr id="9" name="Picture 8"/>
          <p:cNvPicPr>
            <a:picLocks noChangeAspect="1"/>
          </p:cNvPicPr>
          <p:nvPr/>
        </p:nvPicPr>
        <p:blipFill>
          <a:blip r:embed="rId12"/>
          <a:stretch>
            <a:fillRect/>
          </a:stretch>
        </p:blipFill>
        <p:spPr>
          <a:xfrm>
            <a:off x="4388296" y="1348487"/>
            <a:ext cx="1409700" cy="1514475"/>
          </a:xfrm>
          <a:prstGeom prst="rect">
            <a:avLst/>
          </a:prstGeom>
        </p:spPr>
      </p:pic>
      <p:pic>
        <p:nvPicPr>
          <p:cNvPr id="11" name="Picture 10"/>
          <p:cNvPicPr>
            <a:picLocks noChangeAspect="1"/>
          </p:cNvPicPr>
          <p:nvPr/>
        </p:nvPicPr>
        <p:blipFill>
          <a:blip r:embed="rId13"/>
          <a:stretch>
            <a:fillRect/>
          </a:stretch>
        </p:blipFill>
        <p:spPr>
          <a:xfrm>
            <a:off x="7040521" y="1531607"/>
            <a:ext cx="1609725" cy="1619250"/>
          </a:xfrm>
          <a:prstGeom prst="rect">
            <a:avLst/>
          </a:prstGeom>
        </p:spPr>
      </p:pic>
      <p:sp>
        <p:nvSpPr>
          <p:cNvPr id="34" name="Rectangle 33">
            <a:extLst>
              <a:ext uri="{FF2B5EF4-FFF2-40B4-BE49-F238E27FC236}">
                <a16:creationId xmlns:a16="http://schemas.microsoft.com/office/drawing/2014/main" xmlns="" id="{F1C892B9-6361-4EA8-8463-064EBFAC419D}"/>
              </a:ext>
            </a:extLst>
          </p:cNvPr>
          <p:cNvSpPr/>
          <p:nvPr/>
        </p:nvSpPr>
        <p:spPr>
          <a:xfrm>
            <a:off x="0" y="-84569"/>
            <a:ext cx="1276311" cy="584775"/>
          </a:xfrm>
          <a:prstGeom prst="rect">
            <a:avLst/>
          </a:prstGeom>
          <a:noFill/>
        </p:spPr>
        <p:txBody>
          <a:bodyPr wrap="none" lIns="91440" tIns="45720" rIns="91440" bIns="45720">
            <a:spAutoFit/>
          </a:bodyPr>
          <a:lstStyle/>
          <a:p>
            <a:pPr algn="ctr"/>
            <a:r>
              <a:rPr lang="en-US" sz="3200"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Case 1</a:t>
            </a:r>
            <a:endParaRPr lang="en-US" sz="3200" b="1" cap="none" spc="0"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endParaRPr>
          </a:p>
        </p:txBody>
      </p:sp>
      <p:sp>
        <p:nvSpPr>
          <p:cNvPr id="40" name="Rectangle 39">
            <a:extLst>
              <a:ext uri="{FF2B5EF4-FFF2-40B4-BE49-F238E27FC236}">
                <a16:creationId xmlns:a16="http://schemas.microsoft.com/office/drawing/2014/main" xmlns="" id="{7DC15738-80F3-4868-9B79-15668F8DE693}"/>
              </a:ext>
            </a:extLst>
          </p:cNvPr>
          <p:cNvSpPr/>
          <p:nvPr/>
        </p:nvSpPr>
        <p:spPr>
          <a:xfrm>
            <a:off x="108953" y="3542995"/>
            <a:ext cx="2670534" cy="369332"/>
          </a:xfrm>
          <a:prstGeom prst="rect">
            <a:avLst/>
          </a:prstGeom>
          <a:ln w="28575">
            <a:solidFill>
              <a:srgbClr val="00B050"/>
            </a:solidFill>
          </a:ln>
        </p:spPr>
        <p:txBody>
          <a:bodyPr wrap="square">
            <a:spAutoFit/>
          </a:bodyPr>
          <a:lstStyle/>
          <a:p>
            <a:r>
              <a:rPr lang="en-US" dirty="0"/>
              <a:t>WBC count: 9.7 x 10</a:t>
            </a:r>
            <a:r>
              <a:rPr lang="en-US" baseline="30000" dirty="0"/>
              <a:t>3</a:t>
            </a:r>
            <a:r>
              <a:rPr lang="en-US" dirty="0"/>
              <a:t>/µL</a:t>
            </a:r>
          </a:p>
        </p:txBody>
      </p:sp>
      <p:sp>
        <p:nvSpPr>
          <p:cNvPr id="41" name="Rectangle 40">
            <a:extLst>
              <a:ext uri="{FF2B5EF4-FFF2-40B4-BE49-F238E27FC236}">
                <a16:creationId xmlns:a16="http://schemas.microsoft.com/office/drawing/2014/main" xmlns="" id="{22620505-48A5-475A-AA0E-A53627B5FFE9}"/>
              </a:ext>
            </a:extLst>
          </p:cNvPr>
          <p:cNvSpPr/>
          <p:nvPr/>
        </p:nvSpPr>
        <p:spPr>
          <a:xfrm>
            <a:off x="2779487" y="3545455"/>
            <a:ext cx="2670534" cy="369332"/>
          </a:xfrm>
          <a:prstGeom prst="rect">
            <a:avLst/>
          </a:prstGeom>
          <a:ln w="28575">
            <a:solidFill>
              <a:srgbClr val="00B050"/>
            </a:solidFill>
          </a:ln>
        </p:spPr>
        <p:txBody>
          <a:bodyPr wrap="square">
            <a:spAutoFit/>
          </a:bodyPr>
          <a:lstStyle/>
          <a:p>
            <a:r>
              <a:rPr lang="en-US" dirty="0"/>
              <a:t>Lymph#: 3.8 x 10</a:t>
            </a:r>
            <a:r>
              <a:rPr lang="en-US" baseline="30000" dirty="0"/>
              <a:t>3</a:t>
            </a:r>
            <a:r>
              <a:rPr lang="en-US" dirty="0"/>
              <a:t>/µL</a:t>
            </a:r>
          </a:p>
        </p:txBody>
      </p:sp>
      <p:sp>
        <p:nvSpPr>
          <p:cNvPr id="42" name="Rectangle 41">
            <a:extLst>
              <a:ext uri="{FF2B5EF4-FFF2-40B4-BE49-F238E27FC236}">
                <a16:creationId xmlns:a16="http://schemas.microsoft.com/office/drawing/2014/main" xmlns="" id="{959995B4-B8D2-40A1-BE3E-12F613EFE458}"/>
              </a:ext>
            </a:extLst>
          </p:cNvPr>
          <p:cNvSpPr/>
          <p:nvPr/>
        </p:nvSpPr>
        <p:spPr>
          <a:xfrm>
            <a:off x="108953" y="3918525"/>
            <a:ext cx="1944818" cy="369332"/>
          </a:xfrm>
          <a:prstGeom prst="rect">
            <a:avLst/>
          </a:prstGeom>
          <a:ln w="28575">
            <a:solidFill>
              <a:srgbClr val="00B050"/>
            </a:solidFill>
          </a:ln>
        </p:spPr>
        <p:txBody>
          <a:bodyPr wrap="square">
            <a:spAutoFit/>
          </a:bodyPr>
          <a:lstStyle/>
          <a:p>
            <a:r>
              <a:rPr lang="en-US" dirty="0"/>
              <a:t>3+ smudge cells</a:t>
            </a:r>
          </a:p>
        </p:txBody>
      </p:sp>
      <p:sp>
        <p:nvSpPr>
          <p:cNvPr id="44" name="Rectangle 43">
            <a:extLst>
              <a:ext uri="{FF2B5EF4-FFF2-40B4-BE49-F238E27FC236}">
                <a16:creationId xmlns:a16="http://schemas.microsoft.com/office/drawing/2014/main" xmlns="" id="{7627C306-D81E-4842-9A6F-E82F51AC6F14}"/>
              </a:ext>
            </a:extLst>
          </p:cNvPr>
          <p:cNvSpPr/>
          <p:nvPr/>
        </p:nvSpPr>
        <p:spPr>
          <a:xfrm>
            <a:off x="108953" y="3168792"/>
            <a:ext cx="919340" cy="369332"/>
          </a:xfrm>
          <a:prstGeom prst="rect">
            <a:avLst/>
          </a:prstGeom>
          <a:ln w="28575">
            <a:solidFill>
              <a:srgbClr val="00B050"/>
            </a:solidFill>
          </a:ln>
        </p:spPr>
        <p:txBody>
          <a:bodyPr wrap="square">
            <a:spAutoFit/>
          </a:bodyPr>
          <a:lstStyle/>
          <a:p>
            <a:r>
              <a:rPr lang="en-US" dirty="0"/>
              <a:t>Age: 16</a:t>
            </a:r>
          </a:p>
        </p:txBody>
      </p:sp>
      <p:sp>
        <p:nvSpPr>
          <p:cNvPr id="45" name="Rectangle 44">
            <a:extLst>
              <a:ext uri="{FF2B5EF4-FFF2-40B4-BE49-F238E27FC236}">
                <a16:creationId xmlns:a16="http://schemas.microsoft.com/office/drawing/2014/main" xmlns="" id="{6BA324CE-9182-471C-87A4-2EE058CAF5F5}"/>
              </a:ext>
            </a:extLst>
          </p:cNvPr>
          <p:cNvSpPr/>
          <p:nvPr/>
        </p:nvSpPr>
        <p:spPr>
          <a:xfrm>
            <a:off x="108953" y="4502833"/>
            <a:ext cx="4571904" cy="369332"/>
          </a:xfrm>
          <a:prstGeom prst="rect">
            <a:avLst/>
          </a:prstGeom>
          <a:ln w="28575">
            <a:solidFill>
              <a:srgbClr val="00B050"/>
            </a:solidFill>
          </a:ln>
        </p:spPr>
        <p:txBody>
          <a:bodyPr wrap="square">
            <a:spAutoFit/>
          </a:bodyPr>
          <a:lstStyle/>
          <a:p>
            <a:r>
              <a:rPr lang="en-US" dirty="0"/>
              <a:t>Chart Review: </a:t>
            </a:r>
            <a:r>
              <a:rPr lang="en-US" dirty="0">
                <a:highlight>
                  <a:srgbClr val="00FF00"/>
                </a:highlight>
              </a:rPr>
              <a:t>Mononucleosis Screen POSITIVE</a:t>
            </a:r>
          </a:p>
        </p:txBody>
      </p:sp>
      <p:pic>
        <p:nvPicPr>
          <p:cNvPr id="3" name="Recorded Sound">
            <a:hlinkClick r:id="" action="ppaction://media"/>
            <a:extLst>
              <a:ext uri="{FF2B5EF4-FFF2-40B4-BE49-F238E27FC236}">
                <a16:creationId xmlns:a16="http://schemas.microsoft.com/office/drawing/2014/main" xmlns="" id="{40D7DAE7-B244-415A-BB07-AF369A58BC3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763655" y="6338455"/>
            <a:ext cx="406400" cy="406400"/>
          </a:xfrm>
          <a:prstGeom prst="rect">
            <a:avLst/>
          </a:prstGeom>
        </p:spPr>
      </p:pic>
      <p:sp>
        <p:nvSpPr>
          <p:cNvPr id="24" name="Rectangle 23">
            <a:extLst>
              <a:ext uri="{FF2B5EF4-FFF2-40B4-BE49-F238E27FC236}">
                <a16:creationId xmlns:a16="http://schemas.microsoft.com/office/drawing/2014/main" xmlns="" id="{888C5F09-452E-4BF0-AB6B-75EB5085D13A}"/>
              </a:ext>
            </a:extLst>
          </p:cNvPr>
          <p:cNvSpPr/>
          <p:nvPr/>
        </p:nvSpPr>
        <p:spPr>
          <a:xfrm>
            <a:off x="113831" y="6235712"/>
            <a:ext cx="2281074" cy="461665"/>
          </a:xfrm>
          <a:prstGeom prst="rect">
            <a:avLst/>
          </a:prstGeom>
          <a:solidFill>
            <a:srgbClr val="FFFF00"/>
          </a:solidFill>
          <a:ln w="38100">
            <a:solidFill>
              <a:srgbClr val="00359E"/>
            </a:solidFill>
          </a:ln>
        </p:spPr>
        <p:txBody>
          <a:bodyPr wrap="none" lIns="91440" tIns="45720" rIns="91440" bIns="45720">
            <a:spAutoFit/>
          </a:bodyPr>
          <a:lstStyle/>
          <a:p>
            <a:pPr algn="ctr"/>
            <a:r>
              <a:rPr lang="en-US" sz="2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Path Review: </a:t>
            </a:r>
            <a:r>
              <a:rPr lang="en-US" sz="2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No</a:t>
            </a:r>
          </a:p>
        </p:txBody>
      </p:sp>
      <p:sp>
        <p:nvSpPr>
          <p:cNvPr id="22" name="Rectangle 21">
            <a:extLst>
              <a:ext uri="{FF2B5EF4-FFF2-40B4-BE49-F238E27FC236}">
                <a16:creationId xmlns:a16="http://schemas.microsoft.com/office/drawing/2014/main" xmlns="" id="{C35FFC0C-A5DD-4D77-8D9E-3C5D0DB96BF5}"/>
              </a:ext>
            </a:extLst>
          </p:cNvPr>
          <p:cNvSpPr/>
          <p:nvPr/>
        </p:nvSpPr>
        <p:spPr>
          <a:xfrm>
            <a:off x="108952" y="5186347"/>
            <a:ext cx="6733282" cy="923330"/>
          </a:xfrm>
          <a:prstGeom prst="rect">
            <a:avLst/>
          </a:prstGeom>
          <a:ln w="38100">
            <a:solidFill>
              <a:schemeClr val="tx1"/>
            </a:solidFill>
          </a:ln>
        </p:spPr>
        <p:txBody>
          <a:bodyPr wrap="square">
            <a:spAutoFit/>
          </a:bodyPr>
          <a:lstStyle/>
          <a:p>
            <a:r>
              <a:rPr lang="en-US" b="1" dirty="0">
                <a:highlight>
                  <a:srgbClr val="00FF00"/>
                </a:highlight>
              </a:rPr>
              <a:t>CLASSIFICATION</a:t>
            </a:r>
            <a:r>
              <a:rPr lang="en-US" dirty="0">
                <a:highlight>
                  <a:srgbClr val="00FF00"/>
                </a:highlight>
              </a:rPr>
              <a:t>: Lymphocytes </a:t>
            </a:r>
            <a:r>
              <a:rPr lang="en-US" dirty="0"/>
              <a:t>		</a:t>
            </a:r>
          </a:p>
          <a:p>
            <a:pPr lvl="0">
              <a:defRPr/>
            </a:pPr>
            <a:r>
              <a:rPr lang="en-US" b="1" dirty="0">
                <a:highlight>
                  <a:srgbClr val="00FF00"/>
                </a:highlight>
              </a:rPr>
              <a:t>Component/Parameter Comment</a:t>
            </a:r>
            <a:r>
              <a:rPr lang="en-US" dirty="0">
                <a:highlight>
                  <a:srgbClr val="00FF00"/>
                </a:highlight>
              </a:rPr>
              <a:t>: </a:t>
            </a:r>
            <a:r>
              <a:rPr lang="en-US" i="1" dirty="0">
                <a:highlight>
                  <a:srgbClr val="00FF00"/>
                </a:highlight>
              </a:rPr>
              <a:t>“Reactive lymphocytes present” </a:t>
            </a:r>
            <a:r>
              <a:rPr lang="en-US" dirty="0">
                <a:highlight>
                  <a:srgbClr val="00FF00"/>
                </a:highlight>
              </a:rPr>
              <a:t>(.REACT)</a:t>
            </a:r>
            <a:endParaRPr lang="en-US" dirty="0"/>
          </a:p>
        </p:txBody>
      </p:sp>
      <p:sp>
        <p:nvSpPr>
          <p:cNvPr id="25" name="Rectangle 24">
            <a:extLst>
              <a:ext uri="{FF2B5EF4-FFF2-40B4-BE49-F238E27FC236}">
                <a16:creationId xmlns:a16="http://schemas.microsoft.com/office/drawing/2014/main" xmlns="" id="{376E2FFE-1518-4CEE-B49D-4895C4F71E15}"/>
              </a:ext>
            </a:extLst>
          </p:cNvPr>
          <p:cNvSpPr/>
          <p:nvPr/>
        </p:nvSpPr>
        <p:spPr>
          <a:xfrm>
            <a:off x="7178126" y="3503082"/>
            <a:ext cx="4585529" cy="1477328"/>
          </a:xfrm>
          <a:prstGeom prst="rect">
            <a:avLst/>
          </a:prstGeom>
          <a:ln w="28575">
            <a:solidFill>
              <a:srgbClr val="0000FF"/>
            </a:solidFill>
          </a:ln>
        </p:spPr>
        <p:txBody>
          <a:bodyPr wrap="square">
            <a:spAutoFit/>
          </a:bodyPr>
          <a:lstStyle/>
          <a:p>
            <a:r>
              <a:rPr lang="en-US" u="sng" dirty="0"/>
              <a:t>Mono Diagnostic Scheme:</a:t>
            </a:r>
          </a:p>
          <a:p>
            <a:r>
              <a:rPr lang="en-US" dirty="0"/>
              <a:t>WBC &amp; Lymph# count within reference range</a:t>
            </a:r>
          </a:p>
          <a:p>
            <a:r>
              <a:rPr lang="en-US" dirty="0"/>
              <a:t>Smudge cells</a:t>
            </a:r>
          </a:p>
          <a:p>
            <a:r>
              <a:rPr lang="en-US" dirty="0"/>
              <a:t>Age: 16-24</a:t>
            </a:r>
          </a:p>
          <a:p>
            <a:r>
              <a:rPr lang="en-US" dirty="0"/>
              <a:t>Typically &gt;20% Reactive lymphs</a:t>
            </a:r>
          </a:p>
        </p:txBody>
      </p:sp>
    </p:spTree>
    <p:extLst>
      <p:ext uri="{BB962C8B-B14F-4D97-AF65-F5344CB8AC3E}">
        <p14:creationId xmlns:p14="http://schemas.microsoft.com/office/powerpoint/2010/main" val="3958760242"/>
      </p:ext>
    </p:extLst>
  </p:cSld>
  <p:clrMapOvr>
    <a:masterClrMapping/>
  </p:clrMapOvr>
  <mc:AlternateContent xmlns:mc="http://schemas.openxmlformats.org/markup-compatibility/2006" xmlns:p14="http://schemas.microsoft.com/office/powerpoint/2010/main">
    <mc:Choice Requires="p14">
      <p:transition spd="slow" p14:dur="2000" advTm="360"/>
    </mc:Choice>
    <mc:Fallback xmlns="">
      <p:transition spd="slow" advTm="3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ppt_x"/>
                                          </p:val>
                                        </p:tav>
                                        <p:tav tm="100000">
                                          <p:val>
                                            <p:strVal val="#ppt_x"/>
                                          </p:val>
                                        </p:tav>
                                      </p:tavLst>
                                    </p:anim>
                                    <p:anim calcmode="lin" valueType="num">
                                      <p:cBhvr additive="base">
                                        <p:cTn id="1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fill="hold"/>
                                        <p:tgtEl>
                                          <p:spTgt spid="41"/>
                                        </p:tgtEl>
                                        <p:attrNameLst>
                                          <p:attrName>ppt_x</p:attrName>
                                        </p:attrNameLst>
                                      </p:cBhvr>
                                      <p:tavLst>
                                        <p:tav tm="0">
                                          <p:val>
                                            <p:strVal val="#ppt_x"/>
                                          </p:val>
                                        </p:tav>
                                        <p:tav tm="100000">
                                          <p:val>
                                            <p:strVal val="#ppt_x"/>
                                          </p:val>
                                        </p:tav>
                                      </p:tavLst>
                                    </p:anim>
                                    <p:anim calcmode="lin" valueType="num">
                                      <p:cBhvr additive="base">
                                        <p:cTn id="20"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500" fill="hold"/>
                                        <p:tgtEl>
                                          <p:spTgt spid="44"/>
                                        </p:tgtEl>
                                        <p:attrNameLst>
                                          <p:attrName>ppt_x</p:attrName>
                                        </p:attrNameLst>
                                      </p:cBhvr>
                                      <p:tavLst>
                                        <p:tav tm="0">
                                          <p:val>
                                            <p:strVal val="#ppt_x"/>
                                          </p:val>
                                        </p:tav>
                                        <p:tav tm="100000">
                                          <p:val>
                                            <p:strVal val="#ppt_x"/>
                                          </p:val>
                                        </p:tav>
                                      </p:tavLst>
                                    </p:anim>
                                    <p:anim calcmode="lin" valueType="num">
                                      <p:cBhvr additive="base">
                                        <p:cTn id="2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anim calcmode="lin" valueType="num">
                                      <p:cBhvr additive="base">
                                        <p:cTn id="31" dur="500" fill="hold"/>
                                        <p:tgtEl>
                                          <p:spTgt spid="45"/>
                                        </p:tgtEl>
                                        <p:attrNameLst>
                                          <p:attrName>ppt_x</p:attrName>
                                        </p:attrNameLst>
                                      </p:cBhvr>
                                      <p:tavLst>
                                        <p:tav tm="0">
                                          <p:val>
                                            <p:strVal val="#ppt_x"/>
                                          </p:val>
                                        </p:tav>
                                        <p:tav tm="100000">
                                          <p:val>
                                            <p:strVal val="#ppt_x"/>
                                          </p:val>
                                        </p:tav>
                                      </p:tavLst>
                                    </p:anim>
                                    <p:anim calcmode="lin" valueType="num">
                                      <p:cBhvr additive="base">
                                        <p:cTn id="32" dur="500" fill="hold"/>
                                        <p:tgtEl>
                                          <p:spTgt spid="45"/>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1" presetClass="mediacall" presetSubtype="0" fill="hold" nodeType="afterEffect">
                                  <p:stCondLst>
                                    <p:cond delay="0"/>
                                  </p:stCondLst>
                                  <p:childTnLst>
                                    <p:cmd type="call" cmd="playFrom(0.0)">
                                      <p:cBhvr>
                                        <p:cTn id="35" dur="37301" fill="hold"/>
                                        <p:tgtEl>
                                          <p:spTgt spid="3"/>
                                        </p:tgtEl>
                                      </p:cBhvr>
                                    </p:cmd>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additive="base">
                                        <p:cTn id="40" dur="500" fill="hold"/>
                                        <p:tgtEl>
                                          <p:spTgt spid="24"/>
                                        </p:tgtEl>
                                        <p:attrNameLst>
                                          <p:attrName>ppt_x</p:attrName>
                                        </p:attrNameLst>
                                      </p:cBhvr>
                                      <p:tavLst>
                                        <p:tav tm="0">
                                          <p:val>
                                            <p:strVal val="#ppt_x"/>
                                          </p:val>
                                        </p:tav>
                                        <p:tav tm="100000">
                                          <p:val>
                                            <p:strVal val="#ppt_x"/>
                                          </p:val>
                                        </p:tav>
                                      </p:tavLst>
                                    </p:anim>
                                    <p:anim calcmode="lin" valueType="num">
                                      <p:cBhvr additive="base">
                                        <p:cTn id="4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6" fill="hold" display="0">
                  <p:stCondLst>
                    <p:cond delay="indefinite"/>
                  </p:stCondLst>
                  <p:endCondLst>
                    <p:cond evt="onStopAudio" delay="0">
                      <p:tgtEl>
                        <p:sldTgt/>
                      </p:tgtEl>
                    </p:cond>
                  </p:endCondLst>
                </p:cTn>
                <p:tgtEl>
                  <p:spTgt spid="3"/>
                </p:tgtEl>
              </p:cMediaNode>
            </p:audio>
          </p:childTnLst>
        </p:cTn>
      </p:par>
    </p:tnLst>
    <p:bldLst>
      <p:bldP spid="40" grpId="0" animBg="1"/>
      <p:bldP spid="41" grpId="0" animBg="1"/>
      <p:bldP spid="42" grpId="0" animBg="1"/>
      <p:bldP spid="44" grpId="0" animBg="1"/>
      <p:bldP spid="45" grpId="0" animBg="1"/>
      <p:bldP spid="24"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4A489F2-1D9C-448D-B1AE-7C5885334A76}"/>
              </a:ext>
            </a:extLst>
          </p:cNvPr>
          <p:cNvPicPr>
            <a:picLocks noChangeAspect="1"/>
          </p:cNvPicPr>
          <p:nvPr/>
        </p:nvPicPr>
        <p:blipFill>
          <a:blip r:embed="rId5"/>
          <a:stretch>
            <a:fillRect/>
          </a:stretch>
        </p:blipFill>
        <p:spPr>
          <a:xfrm>
            <a:off x="0" y="0"/>
            <a:ext cx="5505450" cy="6838950"/>
          </a:xfrm>
          <a:prstGeom prst="rect">
            <a:avLst/>
          </a:prstGeom>
        </p:spPr>
      </p:pic>
      <p:sp>
        <p:nvSpPr>
          <p:cNvPr id="8" name="Rectangle 7">
            <a:extLst>
              <a:ext uri="{FF2B5EF4-FFF2-40B4-BE49-F238E27FC236}">
                <a16:creationId xmlns:a16="http://schemas.microsoft.com/office/drawing/2014/main" xmlns="" id="{6DFC8BCE-E42B-4C0F-A3BF-E1B239F6EEBE}"/>
              </a:ext>
            </a:extLst>
          </p:cNvPr>
          <p:cNvSpPr/>
          <p:nvPr/>
        </p:nvSpPr>
        <p:spPr>
          <a:xfrm>
            <a:off x="5700639" y="91996"/>
            <a:ext cx="919340" cy="369332"/>
          </a:xfrm>
          <a:prstGeom prst="rect">
            <a:avLst/>
          </a:prstGeom>
          <a:ln w="28575">
            <a:solidFill>
              <a:srgbClr val="00B050"/>
            </a:solidFill>
          </a:ln>
        </p:spPr>
        <p:txBody>
          <a:bodyPr wrap="square">
            <a:spAutoFit/>
          </a:bodyPr>
          <a:lstStyle/>
          <a:p>
            <a:r>
              <a:rPr lang="en-US" dirty="0"/>
              <a:t>Age: 24</a:t>
            </a:r>
          </a:p>
        </p:txBody>
      </p:sp>
      <p:sp>
        <p:nvSpPr>
          <p:cNvPr id="10" name="Rectangle 9">
            <a:extLst>
              <a:ext uri="{FF2B5EF4-FFF2-40B4-BE49-F238E27FC236}">
                <a16:creationId xmlns:a16="http://schemas.microsoft.com/office/drawing/2014/main" xmlns="" id="{91CE9084-8469-49BC-B7B1-B8B30BDBB973}"/>
              </a:ext>
            </a:extLst>
          </p:cNvPr>
          <p:cNvSpPr/>
          <p:nvPr/>
        </p:nvSpPr>
        <p:spPr>
          <a:xfrm>
            <a:off x="10869675" y="-42291"/>
            <a:ext cx="1276311" cy="584775"/>
          </a:xfrm>
          <a:prstGeom prst="rect">
            <a:avLst/>
          </a:prstGeom>
          <a:noFill/>
        </p:spPr>
        <p:txBody>
          <a:bodyPr wrap="none" lIns="91440" tIns="45720" rIns="91440" bIns="45720">
            <a:spAutoFit/>
          </a:bodyPr>
          <a:lstStyle/>
          <a:p>
            <a:pPr algn="ctr"/>
            <a:r>
              <a:rPr lang="en-US" sz="3200"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Case 2</a:t>
            </a:r>
            <a:endParaRPr lang="en-US" sz="3200" b="1" cap="none" spc="0"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endParaRPr>
          </a:p>
        </p:txBody>
      </p:sp>
      <p:sp>
        <p:nvSpPr>
          <p:cNvPr id="4" name="Rectangle 3">
            <a:extLst>
              <a:ext uri="{FF2B5EF4-FFF2-40B4-BE49-F238E27FC236}">
                <a16:creationId xmlns:a16="http://schemas.microsoft.com/office/drawing/2014/main" xmlns="" id="{D2D8B841-8D08-4218-851E-572D1B073DBF}"/>
              </a:ext>
            </a:extLst>
          </p:cNvPr>
          <p:cNvSpPr/>
          <p:nvPr/>
        </p:nvSpPr>
        <p:spPr>
          <a:xfrm>
            <a:off x="33528" y="1353872"/>
            <a:ext cx="5531964" cy="477054"/>
          </a:xfrm>
          <a:prstGeom prst="rect">
            <a:avLst/>
          </a:prstGeom>
          <a:solidFill>
            <a:srgbClr val="D60093"/>
          </a:solidFill>
        </p:spPr>
        <p:txBody>
          <a:bodyPr wrap="none" lIns="91440" tIns="45720" rIns="91440" bIns="45720">
            <a:spAutoFit/>
          </a:bodyPr>
          <a:lstStyle/>
          <a:p>
            <a:pPr algn="ctr"/>
            <a:r>
              <a:rPr lang="en-US" sz="2500"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Reactive Lymphs can look Plasmactyoid!</a:t>
            </a:r>
            <a:endParaRPr lang="en-US" sz="2500" b="1" cap="none" spc="0"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endParaRPr>
          </a:p>
        </p:txBody>
      </p:sp>
      <p:sp>
        <p:nvSpPr>
          <p:cNvPr id="24" name="Rectangle 23">
            <a:extLst>
              <a:ext uri="{FF2B5EF4-FFF2-40B4-BE49-F238E27FC236}">
                <a16:creationId xmlns:a16="http://schemas.microsoft.com/office/drawing/2014/main" xmlns="" id="{C8A58210-1316-482E-A27D-B31AC56511B7}"/>
              </a:ext>
            </a:extLst>
          </p:cNvPr>
          <p:cNvSpPr/>
          <p:nvPr/>
        </p:nvSpPr>
        <p:spPr>
          <a:xfrm>
            <a:off x="6031411" y="3119368"/>
            <a:ext cx="5182214" cy="3539430"/>
          </a:xfrm>
          <a:prstGeom prst="rect">
            <a:avLst/>
          </a:prstGeom>
          <a:ln w="38100">
            <a:solidFill>
              <a:schemeClr val="tx1"/>
            </a:solidFill>
          </a:ln>
        </p:spPr>
        <p:txBody>
          <a:bodyPr wrap="square">
            <a:spAutoFit/>
          </a:bodyPr>
          <a:lstStyle/>
          <a:p>
            <a:r>
              <a:rPr lang="en-US" sz="1600" b="1" u="sng" dirty="0"/>
              <a:t>1</a:t>
            </a:r>
            <a:r>
              <a:rPr lang="en-US" sz="1600" b="1" u="sng" baseline="30000" dirty="0"/>
              <a:t>st</a:t>
            </a:r>
            <a:r>
              <a:rPr lang="en-US" sz="1600" b="1" u="sng" dirty="0"/>
              <a:t> Presentation </a:t>
            </a:r>
            <a:r>
              <a:rPr lang="en-US" sz="1600" dirty="0"/>
              <a:t>– </a:t>
            </a:r>
          </a:p>
          <a:p>
            <a:r>
              <a:rPr lang="en-US" sz="1600" dirty="0"/>
              <a:t>Given the Dx of </a:t>
            </a:r>
            <a:r>
              <a:rPr lang="en-US" sz="1600" dirty="0">
                <a:highlight>
                  <a:srgbClr val="FFFF00"/>
                </a:highlight>
              </a:rPr>
              <a:t>Mono</a:t>
            </a:r>
            <a:r>
              <a:rPr lang="en-US" sz="1600" dirty="0"/>
              <a:t> (therefore, reactive lymphs)</a:t>
            </a:r>
          </a:p>
          <a:p>
            <a:r>
              <a:rPr lang="en-US" sz="1600" b="1" dirty="0">
                <a:highlight>
                  <a:srgbClr val="FFFF00"/>
                </a:highlight>
              </a:rPr>
              <a:t>CLASSIFICATION</a:t>
            </a:r>
            <a:r>
              <a:rPr lang="en-US" sz="1600" dirty="0">
                <a:highlight>
                  <a:srgbClr val="FFFF00"/>
                </a:highlight>
              </a:rPr>
              <a:t>: Lymphocytes 	</a:t>
            </a:r>
          </a:p>
          <a:p>
            <a:r>
              <a:rPr lang="en-US" sz="1600" b="1" dirty="0" smtClean="0">
                <a:highlight>
                  <a:srgbClr val="FFFF00"/>
                </a:highlight>
              </a:rPr>
              <a:t>Component/Parameter comment</a:t>
            </a:r>
            <a:r>
              <a:rPr lang="en-US" sz="1600" dirty="0" smtClean="0">
                <a:highlight>
                  <a:srgbClr val="FFFF00"/>
                </a:highlight>
              </a:rPr>
              <a:t>: </a:t>
            </a:r>
            <a:r>
              <a:rPr lang="en-US" sz="1600" dirty="0">
                <a:highlight>
                  <a:srgbClr val="FFFF00"/>
                </a:highlight>
              </a:rPr>
              <a:t>“</a:t>
            </a:r>
            <a:r>
              <a:rPr lang="en-US" sz="1600" i="1" dirty="0">
                <a:highlight>
                  <a:srgbClr val="FFFF00"/>
                </a:highlight>
              </a:rPr>
              <a:t>Reactive lymphocytes present</a:t>
            </a:r>
            <a:r>
              <a:rPr lang="en-US" sz="1600" i="1" dirty="0" smtClean="0">
                <a:highlight>
                  <a:srgbClr val="FFFF00"/>
                </a:highlight>
              </a:rPr>
              <a:t>.” </a:t>
            </a:r>
            <a:r>
              <a:rPr lang="en-US" sz="1600" dirty="0" smtClean="0">
                <a:highlight>
                  <a:srgbClr val="FFFF00"/>
                </a:highlight>
              </a:rPr>
              <a:t>(.REACT)</a:t>
            </a:r>
            <a:endParaRPr lang="en-US" sz="1600" i="1" dirty="0">
              <a:highlight>
                <a:srgbClr val="FFFF00"/>
              </a:highlight>
            </a:endParaRPr>
          </a:p>
          <a:p>
            <a:r>
              <a:rPr lang="en-US" sz="1600" dirty="0"/>
              <a:t>If no Dx:</a:t>
            </a:r>
            <a:r>
              <a:rPr lang="en-US" sz="1600" i="1" dirty="0"/>
              <a:t>    </a:t>
            </a:r>
          </a:p>
          <a:p>
            <a:r>
              <a:rPr lang="en-US" sz="1600" b="1" dirty="0"/>
              <a:t>CLASSIFICATION</a:t>
            </a:r>
            <a:r>
              <a:rPr lang="en-US" sz="1600" dirty="0"/>
              <a:t>: Other Cells	</a:t>
            </a:r>
            <a:endParaRPr lang="en-US" sz="1600" dirty="0" smtClean="0"/>
          </a:p>
          <a:p>
            <a:r>
              <a:rPr lang="en-US" sz="1600" b="1" dirty="0" smtClean="0"/>
              <a:t>Component/Parameter comment</a:t>
            </a:r>
            <a:r>
              <a:rPr lang="en-US" sz="1600" dirty="0" smtClean="0"/>
              <a:t>: </a:t>
            </a:r>
            <a:r>
              <a:rPr lang="en-US" sz="1600" i="1" dirty="0" smtClean="0"/>
              <a:t>“Immature or abnormal cells present. Pathologist Review to follow.” </a:t>
            </a:r>
            <a:r>
              <a:rPr lang="en-US" sz="1600" dirty="0" smtClean="0"/>
              <a:t>(.IMPRPATH)</a:t>
            </a:r>
          </a:p>
          <a:p>
            <a:endParaRPr lang="en-US" sz="1600" dirty="0"/>
          </a:p>
          <a:p>
            <a:pPr lvl="0">
              <a:defRPr/>
            </a:pPr>
            <a:r>
              <a:rPr lang="en-US" sz="1600" b="1" u="sng" dirty="0"/>
              <a:t>After </a:t>
            </a:r>
            <a:r>
              <a:rPr lang="en-US" sz="1600" b="1" u="sng" dirty="0" smtClean="0"/>
              <a:t>Path </a:t>
            </a:r>
            <a:r>
              <a:rPr lang="en-US" sz="1600" b="1" u="sng" dirty="0"/>
              <a:t>Review</a:t>
            </a:r>
            <a:r>
              <a:rPr lang="en-US" sz="1600" b="1" dirty="0"/>
              <a:t> –</a:t>
            </a:r>
            <a:endParaRPr lang="en-US" sz="1600" dirty="0"/>
          </a:p>
          <a:p>
            <a:pPr lvl="0">
              <a:defRPr/>
            </a:pPr>
            <a:r>
              <a:rPr lang="en-US" sz="1600" b="1" dirty="0">
                <a:highlight>
                  <a:srgbClr val="00FF00"/>
                </a:highlight>
              </a:rPr>
              <a:t>CLASSIFICATION</a:t>
            </a:r>
            <a:r>
              <a:rPr lang="en-US" sz="1600" dirty="0">
                <a:highlight>
                  <a:srgbClr val="00FF00"/>
                </a:highlight>
              </a:rPr>
              <a:t>: Lymphocytes </a:t>
            </a:r>
            <a:r>
              <a:rPr lang="en-US" sz="1600" dirty="0"/>
              <a:t>		</a:t>
            </a:r>
          </a:p>
          <a:p>
            <a:pPr lvl="0">
              <a:defRPr/>
            </a:pPr>
            <a:r>
              <a:rPr lang="en-US" sz="1600" b="1" dirty="0">
                <a:highlight>
                  <a:srgbClr val="00FF00"/>
                </a:highlight>
              </a:rPr>
              <a:t>Component/Parameter </a:t>
            </a:r>
            <a:r>
              <a:rPr lang="en-US" sz="1600" b="1" dirty="0" smtClean="0">
                <a:highlight>
                  <a:srgbClr val="00FF00"/>
                </a:highlight>
              </a:rPr>
              <a:t>comment</a:t>
            </a:r>
            <a:r>
              <a:rPr lang="en-US" sz="1600" dirty="0">
                <a:highlight>
                  <a:srgbClr val="00FF00"/>
                </a:highlight>
              </a:rPr>
              <a:t>: </a:t>
            </a:r>
            <a:r>
              <a:rPr lang="en-US" sz="1600" i="1" dirty="0">
                <a:highlight>
                  <a:srgbClr val="00FF00"/>
                </a:highlight>
              </a:rPr>
              <a:t>“Reactive lymphocytes present” </a:t>
            </a:r>
            <a:r>
              <a:rPr lang="en-US" sz="1600" dirty="0">
                <a:highlight>
                  <a:srgbClr val="00FF00"/>
                </a:highlight>
              </a:rPr>
              <a:t>(.REACT)</a:t>
            </a:r>
            <a:endParaRPr lang="en-US" sz="1600" dirty="0"/>
          </a:p>
        </p:txBody>
      </p:sp>
      <p:sp>
        <p:nvSpPr>
          <p:cNvPr id="27" name="Rectangle 26">
            <a:extLst>
              <a:ext uri="{FF2B5EF4-FFF2-40B4-BE49-F238E27FC236}">
                <a16:creationId xmlns:a16="http://schemas.microsoft.com/office/drawing/2014/main" xmlns="" id="{25F3B2CE-BA2E-4EC9-8531-F76011CF5B68}"/>
              </a:ext>
            </a:extLst>
          </p:cNvPr>
          <p:cNvSpPr/>
          <p:nvPr/>
        </p:nvSpPr>
        <p:spPr>
          <a:xfrm>
            <a:off x="5771653" y="676764"/>
            <a:ext cx="5986406" cy="2308324"/>
          </a:xfrm>
          <a:prstGeom prst="rect">
            <a:avLst/>
          </a:prstGeom>
          <a:ln w="38100">
            <a:solidFill>
              <a:srgbClr val="FF3399"/>
            </a:solidFill>
          </a:ln>
        </p:spPr>
        <p:txBody>
          <a:bodyPr wrap="square">
            <a:spAutoFit/>
          </a:bodyPr>
          <a:lstStyle/>
          <a:p>
            <a:r>
              <a:rPr lang="en-US" sz="1600" dirty="0"/>
              <a:t>WBC: 12.2</a:t>
            </a:r>
          </a:p>
          <a:p>
            <a:r>
              <a:rPr lang="en-US" sz="1600" dirty="0">
                <a:highlight>
                  <a:srgbClr val="FFFF00"/>
                </a:highlight>
              </a:rPr>
              <a:t>Lymph#: 8.3</a:t>
            </a:r>
          </a:p>
          <a:p>
            <a:r>
              <a:rPr lang="en-US" sz="1600" dirty="0"/>
              <a:t>2+ Smudge Cells</a:t>
            </a:r>
          </a:p>
          <a:p>
            <a:r>
              <a:rPr lang="en-US" sz="1600" dirty="0"/>
              <a:t>Dx: </a:t>
            </a:r>
            <a:r>
              <a:rPr lang="en-US" sz="1600" dirty="0">
                <a:highlight>
                  <a:srgbClr val="FFFF00"/>
                </a:highlight>
              </a:rPr>
              <a:t>Infectious Mono</a:t>
            </a:r>
          </a:p>
          <a:p>
            <a:endParaRPr lang="en-US" sz="1600" dirty="0">
              <a:highlight>
                <a:srgbClr val="FFFF00"/>
              </a:highlight>
            </a:endParaRPr>
          </a:p>
          <a:p>
            <a:r>
              <a:rPr lang="en-US" sz="1600" b="1" dirty="0"/>
              <a:t>Path Review: </a:t>
            </a:r>
          </a:p>
          <a:p>
            <a:r>
              <a:rPr lang="en-US" sz="1600" i="1" dirty="0">
                <a:highlight>
                  <a:srgbClr val="00FF00"/>
                </a:highlight>
              </a:rPr>
              <a:t>“Reactive lymphocytosis </a:t>
            </a:r>
            <a:r>
              <a:rPr lang="en-US" sz="1600" i="1" dirty="0"/>
              <a:t>noted. May be seen in viral infections, including mononucleosis, drug reaction, etc. Thrombocytopenia noted.” </a:t>
            </a:r>
          </a:p>
        </p:txBody>
      </p:sp>
      <p:pic>
        <p:nvPicPr>
          <p:cNvPr id="3" name="Recorded Sound">
            <a:hlinkClick r:id="" action="ppaction://media"/>
            <a:extLst>
              <a:ext uri="{FF2B5EF4-FFF2-40B4-BE49-F238E27FC236}">
                <a16:creationId xmlns:a16="http://schemas.microsoft.com/office/drawing/2014/main" xmlns="" id="{35B3CE27-A6C6-453F-BD32-CE1F0BB897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9586" y="6388677"/>
            <a:ext cx="406400" cy="406400"/>
          </a:xfrm>
          <a:prstGeom prst="rect">
            <a:avLst/>
          </a:prstGeom>
        </p:spPr>
      </p:pic>
    </p:spTree>
    <p:extLst>
      <p:ext uri="{BB962C8B-B14F-4D97-AF65-F5344CB8AC3E}">
        <p14:creationId xmlns:p14="http://schemas.microsoft.com/office/powerpoint/2010/main" val="2201484523"/>
      </p:ext>
    </p:extLst>
  </p:cSld>
  <p:clrMapOvr>
    <a:masterClrMapping/>
  </p:clrMapOvr>
  <mc:AlternateContent xmlns:mc="http://schemas.openxmlformats.org/markup-compatibility/2006" xmlns:p14="http://schemas.microsoft.com/office/powerpoint/2010/main">
    <mc:Choice Requires="p14">
      <p:transition spd="slow" p14:dur="2000" advTm="1010"/>
    </mc:Choice>
    <mc:Fallback xmlns="">
      <p:transition spd="slow" advTm="10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0"/>
                            </p:stCondLst>
                            <p:childTnLst>
                              <p:par>
                                <p:cTn id="14" presetID="1" presetClass="mediacall" presetSubtype="0" fill="hold" nodeType="afterEffect">
                                  <p:stCondLst>
                                    <p:cond delay="0"/>
                                  </p:stCondLst>
                                  <p:childTnLst>
                                    <p:cmd type="call" cmd="playFrom(0.0)">
                                      <p:cBhvr>
                                        <p:cTn id="15" dur="1241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StopAudio" delay="0">
                      <p:tgtEl>
                        <p:sldTgt/>
                      </p:tgtEl>
                    </p:cond>
                  </p:endCondLst>
                </p:cTn>
                <p:tgtEl>
                  <p:spTgt spid="3"/>
                </p:tgtEl>
              </p:cMediaNode>
            </p:audio>
          </p:childTnLst>
        </p:cTn>
      </p:par>
    </p:tnLst>
    <p:bldLst>
      <p:bldP spid="8"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xmlns="" id="{7EB1A6DC-D35E-428B-97CD-40A744BAE075}"/>
              </a:ext>
            </a:extLst>
          </p:cNvPr>
          <p:cNvSpPr/>
          <p:nvPr/>
        </p:nvSpPr>
        <p:spPr>
          <a:xfrm>
            <a:off x="60081" y="4875950"/>
            <a:ext cx="4134971" cy="1815882"/>
          </a:xfrm>
          <a:prstGeom prst="rect">
            <a:avLst/>
          </a:prstGeom>
          <a:ln w="38100">
            <a:solidFill>
              <a:srgbClr val="FF3399"/>
            </a:solidFill>
          </a:ln>
        </p:spPr>
        <p:txBody>
          <a:bodyPr wrap="square">
            <a:spAutoFit/>
          </a:bodyPr>
          <a:lstStyle/>
          <a:p>
            <a:r>
              <a:rPr lang="en-US" sz="1600" dirty="0"/>
              <a:t>WBC: 14.0</a:t>
            </a:r>
          </a:p>
          <a:p>
            <a:r>
              <a:rPr lang="en-US" sz="1600" dirty="0">
                <a:highlight>
                  <a:srgbClr val="FFFF00"/>
                </a:highlight>
              </a:rPr>
              <a:t>Lymph#: 9.4</a:t>
            </a:r>
          </a:p>
          <a:p>
            <a:r>
              <a:rPr lang="en-US" sz="1600" dirty="0"/>
              <a:t>3+ Smudge Cells</a:t>
            </a:r>
          </a:p>
          <a:p>
            <a:r>
              <a:rPr lang="en-US" sz="1600" dirty="0"/>
              <a:t>Dx: FUO for 2 weeks, Postpartum</a:t>
            </a:r>
          </a:p>
          <a:p>
            <a:r>
              <a:rPr lang="en-US" sz="1600" b="1" dirty="0"/>
              <a:t>Path Review: </a:t>
            </a:r>
          </a:p>
          <a:p>
            <a:r>
              <a:rPr lang="en-US" sz="1600" i="1" dirty="0"/>
              <a:t>“</a:t>
            </a:r>
            <a:r>
              <a:rPr lang="en-US" sz="1600" i="1" dirty="0">
                <a:highlight>
                  <a:srgbClr val="00FF00"/>
                </a:highlight>
              </a:rPr>
              <a:t>Reactive lymphocytosis</a:t>
            </a:r>
            <a:r>
              <a:rPr lang="en-US" sz="1600" i="1" dirty="0"/>
              <a:t> noted. May be seen in viral infections, including mononucleosis.“</a:t>
            </a:r>
          </a:p>
        </p:txBody>
      </p:sp>
      <p:sp>
        <p:nvSpPr>
          <p:cNvPr id="62" name="Rectangle 61">
            <a:extLst>
              <a:ext uri="{FF2B5EF4-FFF2-40B4-BE49-F238E27FC236}">
                <a16:creationId xmlns:a16="http://schemas.microsoft.com/office/drawing/2014/main" xmlns="" id="{31EC6837-0AA6-4D86-B804-99B158EB4FAF}"/>
              </a:ext>
            </a:extLst>
          </p:cNvPr>
          <p:cNvSpPr/>
          <p:nvPr/>
        </p:nvSpPr>
        <p:spPr>
          <a:xfrm>
            <a:off x="64811" y="1146714"/>
            <a:ext cx="4134971" cy="2308324"/>
          </a:xfrm>
          <a:prstGeom prst="rect">
            <a:avLst/>
          </a:prstGeom>
          <a:ln w="38100">
            <a:solidFill>
              <a:srgbClr val="FF3399"/>
            </a:solidFill>
          </a:ln>
        </p:spPr>
        <p:txBody>
          <a:bodyPr wrap="square">
            <a:spAutoFit/>
          </a:bodyPr>
          <a:lstStyle/>
          <a:p>
            <a:r>
              <a:rPr lang="en-US" sz="1600" dirty="0"/>
              <a:t>WBC: 18.5</a:t>
            </a:r>
          </a:p>
          <a:p>
            <a:r>
              <a:rPr lang="en-US" sz="1600" dirty="0">
                <a:highlight>
                  <a:srgbClr val="FFFF00"/>
                </a:highlight>
              </a:rPr>
              <a:t>Lymph#: 10.7</a:t>
            </a:r>
          </a:p>
          <a:p>
            <a:r>
              <a:rPr lang="en-US" sz="1600" dirty="0"/>
              <a:t>3+ Smudge Cells</a:t>
            </a:r>
          </a:p>
          <a:p>
            <a:r>
              <a:rPr lang="en-US" sz="1600" dirty="0">
                <a:highlight>
                  <a:srgbClr val="FFFF00"/>
                </a:highlight>
              </a:rPr>
              <a:t>Dx: Ebstein-Barr Virus</a:t>
            </a:r>
          </a:p>
          <a:p>
            <a:r>
              <a:rPr lang="en-US" sz="1600" dirty="0"/>
              <a:t>(Causative agent for Mono, some Lymphoma’s)</a:t>
            </a:r>
          </a:p>
          <a:p>
            <a:r>
              <a:rPr lang="en-US" sz="1600" b="1" dirty="0"/>
              <a:t>Path Review: </a:t>
            </a:r>
          </a:p>
          <a:p>
            <a:r>
              <a:rPr lang="en-US" sz="1600" i="1" dirty="0"/>
              <a:t>“Abnormal lymphocytosis noted. Suspicious for lymphoproliferative disorder. Consider flow cytometry of peripheral blood.”</a:t>
            </a:r>
          </a:p>
        </p:txBody>
      </p:sp>
      <p:sp>
        <p:nvSpPr>
          <p:cNvPr id="60" name="Rectangle 59">
            <a:extLst>
              <a:ext uri="{FF2B5EF4-FFF2-40B4-BE49-F238E27FC236}">
                <a16:creationId xmlns:a16="http://schemas.microsoft.com/office/drawing/2014/main" xmlns="" id="{EFBA48E8-69E4-4AEC-848B-6A239EB1B005}"/>
              </a:ext>
            </a:extLst>
          </p:cNvPr>
          <p:cNvSpPr/>
          <p:nvPr/>
        </p:nvSpPr>
        <p:spPr>
          <a:xfrm>
            <a:off x="6386026" y="1035262"/>
            <a:ext cx="5760459" cy="2462213"/>
          </a:xfrm>
          <a:prstGeom prst="rect">
            <a:avLst/>
          </a:prstGeom>
          <a:ln w="38100">
            <a:solidFill>
              <a:schemeClr val="tx1"/>
            </a:solidFill>
          </a:ln>
        </p:spPr>
        <p:txBody>
          <a:bodyPr wrap="square">
            <a:spAutoFit/>
          </a:bodyPr>
          <a:lstStyle/>
          <a:p>
            <a:r>
              <a:rPr lang="en-US" sz="1400" b="1" u="sng" dirty="0"/>
              <a:t>1</a:t>
            </a:r>
            <a:r>
              <a:rPr lang="en-US" sz="1400" b="1" u="sng" baseline="30000" dirty="0"/>
              <a:t>st</a:t>
            </a:r>
            <a:r>
              <a:rPr lang="en-US" sz="1400" b="1" u="sng" dirty="0"/>
              <a:t> Presentation </a:t>
            </a:r>
            <a:r>
              <a:rPr lang="en-US" sz="1400" dirty="0"/>
              <a:t>– </a:t>
            </a:r>
          </a:p>
          <a:p>
            <a:r>
              <a:rPr lang="en-US" sz="1400" b="1" dirty="0">
                <a:highlight>
                  <a:srgbClr val="00FF00"/>
                </a:highlight>
              </a:rPr>
              <a:t>CLASSIFICATION</a:t>
            </a:r>
            <a:r>
              <a:rPr lang="en-US" sz="1400" dirty="0">
                <a:highlight>
                  <a:srgbClr val="00FF00"/>
                </a:highlight>
              </a:rPr>
              <a:t>: Lymphocytes </a:t>
            </a:r>
            <a:r>
              <a:rPr lang="en-US" sz="1400" dirty="0">
                <a:highlight>
                  <a:srgbClr val="FFFF00"/>
                </a:highlight>
              </a:rPr>
              <a:t>	</a:t>
            </a:r>
          </a:p>
          <a:p>
            <a:r>
              <a:rPr lang="en-US" sz="1400" b="1" dirty="0" smtClean="0">
                <a:highlight>
                  <a:srgbClr val="FFFF00"/>
                </a:highlight>
              </a:rPr>
              <a:t>Component/Parameter Comment</a:t>
            </a:r>
            <a:r>
              <a:rPr lang="en-US" sz="1400" dirty="0" smtClean="0">
                <a:highlight>
                  <a:srgbClr val="FFFF00"/>
                </a:highlight>
              </a:rPr>
              <a:t>: </a:t>
            </a:r>
            <a:r>
              <a:rPr lang="en-US" sz="1400" i="1" dirty="0" smtClean="0">
                <a:highlight>
                  <a:srgbClr val="FFFF00"/>
                </a:highlight>
              </a:rPr>
              <a:t>“Abnormal lymphocytes present. Pathologist review to follow.” </a:t>
            </a:r>
            <a:r>
              <a:rPr lang="en-US" sz="1400" dirty="0" smtClean="0">
                <a:highlight>
                  <a:srgbClr val="FFFF00"/>
                </a:highlight>
              </a:rPr>
              <a:t>(.ABNLYMPH)</a:t>
            </a:r>
            <a:endParaRPr lang="en-US" sz="1400" i="1" dirty="0" smtClean="0">
              <a:highlight>
                <a:srgbClr val="FFFF00"/>
              </a:highlight>
            </a:endParaRPr>
          </a:p>
          <a:p>
            <a:pPr lvl="0">
              <a:defRPr/>
            </a:pPr>
            <a:r>
              <a:rPr lang="en-US" sz="1400" b="1" dirty="0" smtClean="0"/>
              <a:t>After Initial Path Review: </a:t>
            </a:r>
          </a:p>
          <a:p>
            <a:pPr lvl="0">
              <a:defRPr/>
            </a:pPr>
            <a:r>
              <a:rPr lang="en-US" sz="1400" b="1" dirty="0">
                <a:highlight>
                  <a:srgbClr val="00FF00"/>
                </a:highlight>
              </a:rPr>
              <a:t>CLASSIFICATION</a:t>
            </a:r>
            <a:r>
              <a:rPr lang="en-US" sz="1400" dirty="0">
                <a:highlight>
                  <a:srgbClr val="00FF00"/>
                </a:highlight>
              </a:rPr>
              <a:t>: Lymphocytes </a:t>
            </a:r>
            <a:endParaRPr lang="en-US" sz="1400" dirty="0" smtClean="0">
              <a:highlight>
                <a:srgbClr val="00FF00"/>
              </a:highlight>
            </a:endParaRPr>
          </a:p>
          <a:p>
            <a:pPr lvl="0">
              <a:defRPr/>
            </a:pPr>
            <a:r>
              <a:rPr lang="en-US" sz="1400" b="1" dirty="0">
                <a:highlight>
                  <a:srgbClr val="FFFF00"/>
                </a:highlight>
              </a:rPr>
              <a:t>Component/Parameter Comment</a:t>
            </a:r>
            <a:r>
              <a:rPr lang="en-US" sz="1400" dirty="0">
                <a:highlight>
                  <a:srgbClr val="FFFF00"/>
                </a:highlight>
              </a:rPr>
              <a:t>: </a:t>
            </a:r>
            <a:r>
              <a:rPr lang="en-US" sz="1400" i="1" dirty="0">
                <a:highlight>
                  <a:srgbClr val="FFFF00"/>
                </a:highlight>
              </a:rPr>
              <a:t>“Abnormal lymphocytes </a:t>
            </a:r>
            <a:r>
              <a:rPr lang="en-US" sz="1400" i="1" dirty="0" smtClean="0">
                <a:highlight>
                  <a:srgbClr val="FFFF00"/>
                </a:highlight>
              </a:rPr>
              <a:t>present, pending flow cytometry.”</a:t>
            </a:r>
            <a:endParaRPr lang="en-US" sz="1400" dirty="0" smtClean="0">
              <a:highlight>
                <a:srgbClr val="00FF00"/>
              </a:highlight>
            </a:endParaRPr>
          </a:p>
          <a:p>
            <a:pPr lvl="0">
              <a:defRPr/>
            </a:pPr>
            <a:r>
              <a:rPr lang="en-US" sz="1400" b="1" u="sng" dirty="0" smtClean="0"/>
              <a:t>After </a:t>
            </a:r>
            <a:r>
              <a:rPr lang="en-US" sz="1400" b="1" u="sng" dirty="0"/>
              <a:t>FLOW</a:t>
            </a:r>
            <a:r>
              <a:rPr lang="en-US" sz="1400" b="1" dirty="0"/>
              <a:t> </a:t>
            </a:r>
            <a:r>
              <a:rPr lang="en-US" sz="1400" b="1" dirty="0" smtClean="0"/>
              <a:t>–</a:t>
            </a:r>
          </a:p>
          <a:p>
            <a:pPr lvl="0">
              <a:defRPr/>
            </a:pPr>
            <a:r>
              <a:rPr lang="en-US" sz="1400" b="1" dirty="0" smtClean="0">
                <a:highlight>
                  <a:srgbClr val="00FF00"/>
                </a:highlight>
              </a:rPr>
              <a:t>CLASSIFICATION</a:t>
            </a:r>
            <a:r>
              <a:rPr lang="en-US" sz="1400" dirty="0">
                <a:highlight>
                  <a:srgbClr val="00FF00"/>
                </a:highlight>
              </a:rPr>
              <a:t>: Lymphocytes </a:t>
            </a:r>
            <a:r>
              <a:rPr lang="en-US" sz="1400" dirty="0"/>
              <a:t>	</a:t>
            </a:r>
          </a:p>
          <a:p>
            <a:pPr lvl="0">
              <a:defRPr/>
            </a:pPr>
            <a:r>
              <a:rPr lang="en-US" sz="1400" b="1" dirty="0">
                <a:highlight>
                  <a:srgbClr val="FFFF00"/>
                </a:highlight>
              </a:rPr>
              <a:t>Component/Parameter </a:t>
            </a:r>
            <a:r>
              <a:rPr lang="en-US" sz="1400" b="1" dirty="0" smtClean="0">
                <a:highlight>
                  <a:srgbClr val="FFFF00"/>
                </a:highlight>
              </a:rPr>
              <a:t>Comment: </a:t>
            </a:r>
            <a:r>
              <a:rPr lang="en-US" sz="1400" i="1" dirty="0" smtClean="0">
                <a:highlight>
                  <a:srgbClr val="FFFF00"/>
                </a:highlight>
              </a:rPr>
              <a:t>“Reactive lymphocytes present” </a:t>
            </a:r>
            <a:r>
              <a:rPr lang="en-US" sz="1400" dirty="0" smtClean="0">
                <a:highlight>
                  <a:srgbClr val="FFFF00"/>
                </a:highlight>
              </a:rPr>
              <a:t>(.REACT)</a:t>
            </a:r>
            <a:endParaRPr lang="en-US" sz="1400" dirty="0"/>
          </a:p>
        </p:txBody>
      </p:sp>
      <p:pic>
        <p:nvPicPr>
          <p:cNvPr id="56" name="Picture 55">
            <a:extLst>
              <a:ext uri="{FF2B5EF4-FFF2-40B4-BE49-F238E27FC236}">
                <a16:creationId xmlns:a16="http://schemas.microsoft.com/office/drawing/2014/main" xmlns="" id="{DE25EF27-CADC-4F66-A7B5-571EDD7E1BAB}"/>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1055260" y="-24710"/>
            <a:ext cx="1133475" cy="1304925"/>
          </a:xfrm>
          <a:prstGeom prst="rect">
            <a:avLst/>
          </a:prstGeom>
          <a:noFill/>
          <a:ln>
            <a:noFill/>
          </a:ln>
        </p:spPr>
      </p:pic>
      <p:graphicFrame>
        <p:nvGraphicFramePr>
          <p:cNvPr id="52" name="Object 51">
            <a:extLst>
              <a:ext uri="{FF2B5EF4-FFF2-40B4-BE49-F238E27FC236}">
                <a16:creationId xmlns:a16="http://schemas.microsoft.com/office/drawing/2014/main" xmlns="" id="{7465D21E-1712-409B-A3EF-F785444B7992}"/>
              </a:ext>
            </a:extLst>
          </p:cNvPr>
          <p:cNvGraphicFramePr>
            <a:graphicFrameLocks noChangeAspect="1"/>
          </p:cNvGraphicFramePr>
          <p:nvPr>
            <p:extLst>
              <p:ext uri="{D42A27DB-BD31-4B8C-83A1-F6EECF244321}">
                <p14:modId xmlns:p14="http://schemas.microsoft.com/office/powerpoint/2010/main" val="2041713143"/>
              </p:ext>
            </p:extLst>
          </p:nvPr>
        </p:nvGraphicFramePr>
        <p:xfrm>
          <a:off x="4814282" y="48217"/>
          <a:ext cx="1524000" cy="1266825"/>
        </p:xfrm>
        <a:graphic>
          <a:graphicData uri="http://schemas.openxmlformats.org/presentationml/2006/ole">
            <mc:AlternateContent xmlns:mc="http://schemas.openxmlformats.org/markup-compatibility/2006">
              <mc:Choice xmlns:v="urn:schemas-microsoft-com:vml" Requires="v">
                <p:oleObj spid="_x0000_s6746" name="Bitmap Image" r:id="rId7" imgW="2285714" imgH="1905266" progId="Paint.Picture">
                  <p:embed/>
                </p:oleObj>
              </mc:Choice>
              <mc:Fallback>
                <p:oleObj name="Bitmap Image" r:id="rId7" imgW="2285714" imgH="1905266" progId="Paint.Pictur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14282" y="48217"/>
                        <a:ext cx="1524000" cy="1266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5" name="Picture 54">
            <a:extLst>
              <a:ext uri="{FF2B5EF4-FFF2-40B4-BE49-F238E27FC236}">
                <a16:creationId xmlns:a16="http://schemas.microsoft.com/office/drawing/2014/main" xmlns="" id="{DEA059D7-1924-43B8-9DA3-B3F5F5FBB96E}"/>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4891326" y="1295888"/>
            <a:ext cx="1459865" cy="1314450"/>
          </a:xfrm>
          <a:prstGeom prst="rect">
            <a:avLst/>
          </a:prstGeom>
          <a:noFill/>
          <a:ln>
            <a:noFill/>
          </a:ln>
        </p:spPr>
      </p:pic>
      <p:sp>
        <p:nvSpPr>
          <p:cNvPr id="34" name="Rectangle 33">
            <a:extLst>
              <a:ext uri="{FF2B5EF4-FFF2-40B4-BE49-F238E27FC236}">
                <a16:creationId xmlns:a16="http://schemas.microsoft.com/office/drawing/2014/main" xmlns="" id="{F1C892B9-6361-4EA8-8463-064EBFAC419D}"/>
              </a:ext>
            </a:extLst>
          </p:cNvPr>
          <p:cNvSpPr/>
          <p:nvPr/>
        </p:nvSpPr>
        <p:spPr>
          <a:xfrm>
            <a:off x="-18506" y="-15870"/>
            <a:ext cx="1276311" cy="584775"/>
          </a:xfrm>
          <a:prstGeom prst="rect">
            <a:avLst/>
          </a:prstGeom>
          <a:noFill/>
        </p:spPr>
        <p:txBody>
          <a:bodyPr wrap="none" lIns="91440" tIns="45720" rIns="91440" bIns="45720">
            <a:spAutoFit/>
          </a:bodyPr>
          <a:lstStyle/>
          <a:p>
            <a:pPr algn="ctr"/>
            <a:r>
              <a:rPr lang="en-US" sz="3200"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Case 3</a:t>
            </a:r>
            <a:endParaRPr lang="en-US" sz="3200" b="1" cap="none" spc="0"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endParaRPr>
          </a:p>
        </p:txBody>
      </p:sp>
      <p:sp>
        <p:nvSpPr>
          <p:cNvPr id="44" name="Rectangle 43">
            <a:extLst>
              <a:ext uri="{FF2B5EF4-FFF2-40B4-BE49-F238E27FC236}">
                <a16:creationId xmlns:a16="http://schemas.microsoft.com/office/drawing/2014/main" xmlns="" id="{7627C306-D81E-4842-9A6F-E82F51AC6F14}"/>
              </a:ext>
            </a:extLst>
          </p:cNvPr>
          <p:cNvSpPr/>
          <p:nvPr/>
        </p:nvSpPr>
        <p:spPr>
          <a:xfrm>
            <a:off x="79655" y="646162"/>
            <a:ext cx="1000999" cy="369332"/>
          </a:xfrm>
          <a:prstGeom prst="rect">
            <a:avLst/>
          </a:prstGeom>
          <a:ln w="28575">
            <a:solidFill>
              <a:srgbClr val="00B050"/>
            </a:solidFill>
          </a:ln>
        </p:spPr>
        <p:txBody>
          <a:bodyPr wrap="square">
            <a:spAutoFit/>
          </a:bodyPr>
          <a:lstStyle/>
          <a:p>
            <a:r>
              <a:rPr lang="en-US" dirty="0"/>
              <a:t>F, 24 yrs</a:t>
            </a:r>
          </a:p>
        </p:txBody>
      </p:sp>
      <p:cxnSp>
        <p:nvCxnSpPr>
          <p:cNvPr id="4" name="Straight Connector 3">
            <a:extLst>
              <a:ext uri="{FF2B5EF4-FFF2-40B4-BE49-F238E27FC236}">
                <a16:creationId xmlns:a16="http://schemas.microsoft.com/office/drawing/2014/main" xmlns="" id="{593FF94E-259A-4234-A691-D3FDE87E3879}"/>
              </a:ext>
            </a:extLst>
          </p:cNvPr>
          <p:cNvCxnSpPr/>
          <p:nvPr/>
        </p:nvCxnSpPr>
        <p:spPr>
          <a:xfrm>
            <a:off x="-3265" y="3562201"/>
            <a:ext cx="1219200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xmlns="" id="{95857050-F05B-48B0-8675-3A89AAC191D4}"/>
              </a:ext>
            </a:extLst>
          </p:cNvPr>
          <p:cNvSpPr/>
          <p:nvPr/>
        </p:nvSpPr>
        <p:spPr>
          <a:xfrm>
            <a:off x="-18505" y="3727727"/>
            <a:ext cx="1276311" cy="584775"/>
          </a:xfrm>
          <a:prstGeom prst="rect">
            <a:avLst/>
          </a:prstGeom>
          <a:noFill/>
        </p:spPr>
        <p:txBody>
          <a:bodyPr wrap="none" lIns="91440" tIns="45720" rIns="91440" bIns="45720">
            <a:spAutoFit/>
          </a:bodyPr>
          <a:lstStyle/>
          <a:p>
            <a:pPr algn="ctr"/>
            <a:r>
              <a:rPr lang="en-US" sz="3200" b="1"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Case 4</a:t>
            </a:r>
            <a:endParaRPr lang="en-US" sz="3200" b="1" cap="none" spc="0"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endParaRPr>
          </a:p>
        </p:txBody>
      </p:sp>
      <p:pic>
        <p:nvPicPr>
          <p:cNvPr id="19" name="Picture 18">
            <a:extLst>
              <a:ext uri="{FF2B5EF4-FFF2-40B4-BE49-F238E27FC236}">
                <a16:creationId xmlns:a16="http://schemas.microsoft.com/office/drawing/2014/main" xmlns="" id="{B8294D43-D6E0-4E2E-BC99-5D961AC42E56}"/>
              </a:ext>
            </a:extLst>
          </p:cNvPr>
          <p:cNvPicPr>
            <a:picLocks noChangeAspect="1"/>
          </p:cNvPicPr>
          <p:nvPr/>
        </p:nvPicPr>
        <p:blipFill>
          <a:blip r:embed="rId10"/>
          <a:stretch>
            <a:fillRect/>
          </a:stretch>
        </p:blipFill>
        <p:spPr>
          <a:xfrm>
            <a:off x="7999431" y="3620829"/>
            <a:ext cx="1266825" cy="1171575"/>
          </a:xfrm>
          <a:prstGeom prst="rect">
            <a:avLst/>
          </a:prstGeom>
        </p:spPr>
      </p:pic>
      <p:pic>
        <p:nvPicPr>
          <p:cNvPr id="20" name="Picture 19">
            <a:extLst>
              <a:ext uri="{FF2B5EF4-FFF2-40B4-BE49-F238E27FC236}">
                <a16:creationId xmlns:a16="http://schemas.microsoft.com/office/drawing/2014/main" xmlns="" id="{DFF4AB86-9FB9-4EB0-A6DB-BAD70D917A3A}"/>
              </a:ext>
            </a:extLst>
          </p:cNvPr>
          <p:cNvPicPr>
            <a:picLocks noChangeAspect="1"/>
          </p:cNvPicPr>
          <p:nvPr/>
        </p:nvPicPr>
        <p:blipFill>
          <a:blip r:embed="rId11"/>
          <a:stretch>
            <a:fillRect/>
          </a:stretch>
        </p:blipFill>
        <p:spPr>
          <a:xfrm>
            <a:off x="9266256" y="3618883"/>
            <a:ext cx="1304925" cy="1228725"/>
          </a:xfrm>
          <a:prstGeom prst="rect">
            <a:avLst/>
          </a:prstGeom>
        </p:spPr>
      </p:pic>
      <p:pic>
        <p:nvPicPr>
          <p:cNvPr id="38" name="Picture 37">
            <a:extLst>
              <a:ext uri="{FF2B5EF4-FFF2-40B4-BE49-F238E27FC236}">
                <a16:creationId xmlns:a16="http://schemas.microsoft.com/office/drawing/2014/main" xmlns="" id="{7FEBE576-4CA3-450C-BFC9-2B7EC702539F}"/>
              </a:ext>
            </a:extLst>
          </p:cNvPr>
          <p:cNvPicPr>
            <a:picLocks noChangeAspect="1"/>
          </p:cNvPicPr>
          <p:nvPr/>
        </p:nvPicPr>
        <p:blipFill>
          <a:blip r:embed="rId12"/>
          <a:stretch>
            <a:fillRect/>
          </a:stretch>
        </p:blipFill>
        <p:spPr>
          <a:xfrm>
            <a:off x="5067703" y="3618178"/>
            <a:ext cx="1552575" cy="1343025"/>
          </a:xfrm>
          <a:prstGeom prst="rect">
            <a:avLst/>
          </a:prstGeom>
        </p:spPr>
      </p:pic>
      <p:pic>
        <p:nvPicPr>
          <p:cNvPr id="43" name="Picture 42">
            <a:extLst>
              <a:ext uri="{FF2B5EF4-FFF2-40B4-BE49-F238E27FC236}">
                <a16:creationId xmlns:a16="http://schemas.microsoft.com/office/drawing/2014/main" xmlns="" id="{794D47E4-7119-4DD8-AFCF-E0134CDD96D8}"/>
              </a:ext>
            </a:extLst>
          </p:cNvPr>
          <p:cNvPicPr>
            <a:picLocks noChangeAspect="1"/>
          </p:cNvPicPr>
          <p:nvPr/>
        </p:nvPicPr>
        <p:blipFill>
          <a:blip r:embed="rId13"/>
          <a:stretch>
            <a:fillRect/>
          </a:stretch>
        </p:blipFill>
        <p:spPr>
          <a:xfrm>
            <a:off x="3897397" y="3651495"/>
            <a:ext cx="1285875" cy="1838325"/>
          </a:xfrm>
          <a:prstGeom prst="rect">
            <a:avLst/>
          </a:prstGeom>
        </p:spPr>
      </p:pic>
      <p:pic>
        <p:nvPicPr>
          <p:cNvPr id="47" name="Picture 46">
            <a:extLst>
              <a:ext uri="{FF2B5EF4-FFF2-40B4-BE49-F238E27FC236}">
                <a16:creationId xmlns:a16="http://schemas.microsoft.com/office/drawing/2014/main" xmlns="" id="{3FB69DE6-D6D0-43F0-A94F-8F69862868D0}"/>
              </a:ext>
            </a:extLst>
          </p:cNvPr>
          <p:cNvPicPr>
            <a:picLocks noChangeAspect="1"/>
          </p:cNvPicPr>
          <p:nvPr/>
        </p:nvPicPr>
        <p:blipFill>
          <a:blip r:embed="rId14"/>
          <a:stretch>
            <a:fillRect/>
          </a:stretch>
        </p:blipFill>
        <p:spPr>
          <a:xfrm>
            <a:off x="6586835" y="3621939"/>
            <a:ext cx="1447800" cy="1381125"/>
          </a:xfrm>
          <a:prstGeom prst="rect">
            <a:avLst/>
          </a:prstGeom>
        </p:spPr>
      </p:pic>
      <p:pic>
        <p:nvPicPr>
          <p:cNvPr id="48" name="Picture 47">
            <a:extLst>
              <a:ext uri="{FF2B5EF4-FFF2-40B4-BE49-F238E27FC236}">
                <a16:creationId xmlns:a16="http://schemas.microsoft.com/office/drawing/2014/main" xmlns="" id="{0BA47C26-B50C-4157-AEB5-C2EB54839B5C}"/>
              </a:ext>
            </a:extLst>
          </p:cNvPr>
          <p:cNvPicPr>
            <a:picLocks noChangeAspect="1"/>
          </p:cNvPicPr>
          <p:nvPr/>
        </p:nvPicPr>
        <p:blipFill>
          <a:blip r:embed="rId15"/>
          <a:stretch>
            <a:fillRect/>
          </a:stretch>
        </p:blipFill>
        <p:spPr>
          <a:xfrm>
            <a:off x="1379644" y="3698262"/>
            <a:ext cx="1304925" cy="1343025"/>
          </a:xfrm>
          <a:prstGeom prst="rect">
            <a:avLst/>
          </a:prstGeom>
        </p:spPr>
      </p:pic>
      <p:pic>
        <p:nvPicPr>
          <p:cNvPr id="49" name="Picture 48">
            <a:extLst>
              <a:ext uri="{FF2B5EF4-FFF2-40B4-BE49-F238E27FC236}">
                <a16:creationId xmlns:a16="http://schemas.microsoft.com/office/drawing/2014/main" xmlns="" id="{2C327DCB-CDF6-46D4-9211-968AD2C41CD2}"/>
              </a:ext>
            </a:extLst>
          </p:cNvPr>
          <p:cNvPicPr>
            <a:picLocks noChangeAspect="1"/>
          </p:cNvPicPr>
          <p:nvPr/>
        </p:nvPicPr>
        <p:blipFill>
          <a:blip r:embed="rId16"/>
          <a:stretch>
            <a:fillRect/>
          </a:stretch>
        </p:blipFill>
        <p:spPr>
          <a:xfrm>
            <a:off x="2613992" y="3651495"/>
            <a:ext cx="1295400" cy="1543050"/>
          </a:xfrm>
          <a:prstGeom prst="rect">
            <a:avLst/>
          </a:prstGeom>
        </p:spPr>
      </p:pic>
      <p:pic>
        <p:nvPicPr>
          <p:cNvPr id="50" name="Picture 49">
            <a:extLst>
              <a:ext uri="{FF2B5EF4-FFF2-40B4-BE49-F238E27FC236}">
                <a16:creationId xmlns:a16="http://schemas.microsoft.com/office/drawing/2014/main" xmlns="" id="{786A9733-D908-4D17-9262-0E21288205FB}"/>
              </a:ext>
            </a:extLst>
          </p:cNvPr>
          <p:cNvPicPr/>
          <p:nvPr/>
        </p:nvPicPr>
        <p:blipFill>
          <a:blip r:embed="rId17">
            <a:extLst>
              <a:ext uri="{28A0092B-C50C-407E-A947-70E740481C1C}">
                <a14:useLocalDpi xmlns:a14="http://schemas.microsoft.com/office/drawing/2010/main" val="0"/>
              </a:ext>
            </a:extLst>
          </a:blip>
          <a:srcRect/>
          <a:stretch>
            <a:fillRect/>
          </a:stretch>
        </p:blipFill>
        <p:spPr bwMode="auto">
          <a:xfrm>
            <a:off x="1265854" y="99893"/>
            <a:ext cx="1478280" cy="1333500"/>
          </a:xfrm>
          <a:prstGeom prst="rect">
            <a:avLst/>
          </a:prstGeom>
          <a:noFill/>
          <a:ln>
            <a:noFill/>
          </a:ln>
        </p:spPr>
      </p:pic>
      <p:graphicFrame>
        <p:nvGraphicFramePr>
          <p:cNvPr id="51" name="Object 50">
            <a:extLst>
              <a:ext uri="{FF2B5EF4-FFF2-40B4-BE49-F238E27FC236}">
                <a16:creationId xmlns:a16="http://schemas.microsoft.com/office/drawing/2014/main" xmlns="" id="{0708F155-4733-4AB3-9E7E-894A6A3A777C}"/>
              </a:ext>
            </a:extLst>
          </p:cNvPr>
          <p:cNvGraphicFramePr>
            <a:graphicFrameLocks noChangeAspect="1"/>
          </p:cNvGraphicFramePr>
          <p:nvPr>
            <p:extLst>
              <p:ext uri="{D42A27DB-BD31-4B8C-83A1-F6EECF244321}">
                <p14:modId xmlns:p14="http://schemas.microsoft.com/office/powerpoint/2010/main" val="2559070503"/>
              </p:ext>
            </p:extLst>
          </p:nvPr>
        </p:nvGraphicFramePr>
        <p:xfrm>
          <a:off x="2598773" y="917653"/>
          <a:ext cx="1009650" cy="1266825"/>
        </p:xfrm>
        <a:graphic>
          <a:graphicData uri="http://schemas.openxmlformats.org/presentationml/2006/ole">
            <mc:AlternateContent xmlns:mc="http://schemas.openxmlformats.org/markup-compatibility/2006">
              <mc:Choice xmlns:v="urn:schemas-microsoft-com:vml" Requires="v">
                <p:oleObj spid="_x0000_s6747" name="Bitmap Image" r:id="rId18" imgW="1943371" imgH="2419048" progId="Paint.Picture">
                  <p:embed/>
                </p:oleObj>
              </mc:Choice>
              <mc:Fallback>
                <p:oleObj name="Bitmap Image" r:id="rId18" imgW="1943371" imgH="2419048" progId="Paint.Picture">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98773" y="917653"/>
                        <a:ext cx="1009650" cy="1266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4" name="Picture 53">
            <a:extLst>
              <a:ext uri="{FF2B5EF4-FFF2-40B4-BE49-F238E27FC236}">
                <a16:creationId xmlns:a16="http://schemas.microsoft.com/office/drawing/2014/main" xmlns="" id="{B9EDBC85-C113-4428-9A35-4964CB454E34}"/>
              </a:ext>
            </a:extLst>
          </p:cNvPr>
          <p:cNvPicPr/>
          <p:nvPr/>
        </p:nvPicPr>
        <p:blipFill>
          <a:blip r:embed="rId20">
            <a:extLst>
              <a:ext uri="{28A0092B-C50C-407E-A947-70E740481C1C}">
                <a14:useLocalDpi xmlns:a14="http://schemas.microsoft.com/office/drawing/2010/main" val="0"/>
              </a:ext>
            </a:extLst>
          </a:blip>
          <a:srcRect/>
          <a:stretch>
            <a:fillRect/>
          </a:stretch>
        </p:blipFill>
        <p:spPr bwMode="auto">
          <a:xfrm>
            <a:off x="4050936" y="1196077"/>
            <a:ext cx="1028700" cy="1314450"/>
          </a:xfrm>
          <a:prstGeom prst="rect">
            <a:avLst/>
          </a:prstGeom>
          <a:noFill/>
          <a:ln>
            <a:noFill/>
          </a:ln>
        </p:spPr>
      </p:pic>
      <p:pic>
        <p:nvPicPr>
          <p:cNvPr id="57" name="Picture 56">
            <a:extLst>
              <a:ext uri="{FF2B5EF4-FFF2-40B4-BE49-F238E27FC236}">
                <a16:creationId xmlns:a16="http://schemas.microsoft.com/office/drawing/2014/main" xmlns="" id="{54D26643-8FFD-460F-8AFE-7AEFF39A1869}"/>
              </a:ext>
            </a:extLst>
          </p:cNvPr>
          <p:cNvPicPr/>
          <p:nvPr/>
        </p:nvPicPr>
        <p:blipFill>
          <a:blip r:embed="rId21">
            <a:extLst>
              <a:ext uri="{28A0092B-C50C-407E-A947-70E740481C1C}">
                <a14:useLocalDpi xmlns:a14="http://schemas.microsoft.com/office/drawing/2010/main" val="0"/>
              </a:ext>
            </a:extLst>
          </a:blip>
          <a:srcRect/>
          <a:stretch>
            <a:fillRect/>
          </a:stretch>
        </p:blipFill>
        <p:spPr bwMode="auto">
          <a:xfrm>
            <a:off x="8549633" y="5294"/>
            <a:ext cx="1349375" cy="1295400"/>
          </a:xfrm>
          <a:prstGeom prst="rect">
            <a:avLst/>
          </a:prstGeom>
          <a:noFill/>
          <a:ln>
            <a:noFill/>
          </a:ln>
        </p:spPr>
      </p:pic>
      <p:graphicFrame>
        <p:nvGraphicFramePr>
          <p:cNvPr id="58" name="Object 57">
            <a:extLst>
              <a:ext uri="{FF2B5EF4-FFF2-40B4-BE49-F238E27FC236}">
                <a16:creationId xmlns:a16="http://schemas.microsoft.com/office/drawing/2014/main" xmlns="" id="{8C1F3D6F-FCA3-4574-BC0C-9365B898AB8B}"/>
              </a:ext>
            </a:extLst>
          </p:cNvPr>
          <p:cNvGraphicFramePr>
            <a:graphicFrameLocks noChangeAspect="1"/>
          </p:cNvGraphicFramePr>
          <p:nvPr>
            <p:extLst>
              <p:ext uri="{D42A27DB-BD31-4B8C-83A1-F6EECF244321}">
                <p14:modId xmlns:p14="http://schemas.microsoft.com/office/powerpoint/2010/main" val="3828548951"/>
              </p:ext>
            </p:extLst>
          </p:nvPr>
        </p:nvGraphicFramePr>
        <p:xfrm>
          <a:off x="9900655" y="-3179"/>
          <a:ext cx="1154605" cy="1468478"/>
        </p:xfrm>
        <a:graphic>
          <a:graphicData uri="http://schemas.openxmlformats.org/presentationml/2006/ole">
            <mc:AlternateContent xmlns:mc="http://schemas.openxmlformats.org/markup-compatibility/2006">
              <mc:Choice xmlns:v="urn:schemas-microsoft-com:vml" Requires="v">
                <p:oleObj spid="_x0000_s6748" name="Bitmap Image" r:id="rId22" imgW="1781424" imgH="2257740" progId="Paint.Picture">
                  <p:embed/>
                </p:oleObj>
              </mc:Choice>
              <mc:Fallback>
                <p:oleObj name="Bitmap Image" r:id="rId22" imgW="1781424" imgH="2257740" progId="Paint.Picture">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900655" y="-3179"/>
                        <a:ext cx="1154605" cy="1468478"/>
                      </a:xfrm>
                      <a:prstGeom prst="rect">
                        <a:avLst/>
                      </a:prstGeom>
                      <a:noFill/>
                    </p:spPr>
                  </p:pic>
                </p:oleObj>
              </mc:Fallback>
            </mc:AlternateContent>
          </a:graphicData>
        </a:graphic>
      </p:graphicFrame>
      <p:pic>
        <p:nvPicPr>
          <p:cNvPr id="59" name="Picture 58">
            <a:extLst>
              <a:ext uri="{FF2B5EF4-FFF2-40B4-BE49-F238E27FC236}">
                <a16:creationId xmlns:a16="http://schemas.microsoft.com/office/drawing/2014/main" xmlns="" id="{D72C34FB-3617-4CE5-A871-482834D05DC2}"/>
              </a:ext>
            </a:extLst>
          </p:cNvPr>
          <p:cNvPicPr>
            <a:picLocks noChangeAspect="1"/>
          </p:cNvPicPr>
          <p:nvPr/>
        </p:nvPicPr>
        <p:blipFill>
          <a:blip r:embed="rId24"/>
          <a:stretch>
            <a:fillRect/>
          </a:stretch>
        </p:blipFill>
        <p:spPr>
          <a:xfrm>
            <a:off x="10571181" y="3635730"/>
            <a:ext cx="1228725" cy="1314450"/>
          </a:xfrm>
          <a:prstGeom prst="rect">
            <a:avLst/>
          </a:prstGeom>
        </p:spPr>
      </p:pic>
      <p:sp>
        <p:nvSpPr>
          <p:cNvPr id="67" name="Rectangle 66">
            <a:extLst>
              <a:ext uri="{FF2B5EF4-FFF2-40B4-BE49-F238E27FC236}">
                <a16:creationId xmlns:a16="http://schemas.microsoft.com/office/drawing/2014/main" xmlns="" id="{9AA317DB-C03D-4238-898C-2DE72FEA0D76}"/>
              </a:ext>
            </a:extLst>
          </p:cNvPr>
          <p:cNvSpPr/>
          <p:nvPr/>
        </p:nvSpPr>
        <p:spPr>
          <a:xfrm>
            <a:off x="79655" y="4310161"/>
            <a:ext cx="1119980" cy="369332"/>
          </a:xfrm>
          <a:prstGeom prst="rect">
            <a:avLst/>
          </a:prstGeom>
          <a:ln w="28575">
            <a:solidFill>
              <a:srgbClr val="00B050"/>
            </a:solidFill>
          </a:ln>
        </p:spPr>
        <p:txBody>
          <a:bodyPr wrap="square">
            <a:spAutoFit/>
          </a:bodyPr>
          <a:lstStyle/>
          <a:p>
            <a:r>
              <a:rPr lang="en-US" dirty="0"/>
              <a:t>F, 25 yrs</a:t>
            </a:r>
          </a:p>
        </p:txBody>
      </p:sp>
      <p:sp>
        <p:nvSpPr>
          <p:cNvPr id="2" name="Rectangle 1">
            <a:extLst>
              <a:ext uri="{FF2B5EF4-FFF2-40B4-BE49-F238E27FC236}">
                <a16:creationId xmlns:a16="http://schemas.microsoft.com/office/drawing/2014/main" xmlns="" id="{9191F2BD-BCC9-4076-BBA5-99AE174B7ABB}"/>
              </a:ext>
            </a:extLst>
          </p:cNvPr>
          <p:cNvSpPr/>
          <p:nvPr/>
        </p:nvSpPr>
        <p:spPr>
          <a:xfrm>
            <a:off x="10586776" y="3615581"/>
            <a:ext cx="1217276" cy="131376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3" name="Object 52">
            <a:extLst>
              <a:ext uri="{FF2B5EF4-FFF2-40B4-BE49-F238E27FC236}">
                <a16:creationId xmlns:a16="http://schemas.microsoft.com/office/drawing/2014/main" xmlns="" id="{62C28051-1655-4644-83BA-2C5834434F70}"/>
              </a:ext>
            </a:extLst>
          </p:cNvPr>
          <p:cNvGraphicFramePr>
            <a:graphicFrameLocks noChangeAspect="1"/>
          </p:cNvGraphicFramePr>
          <p:nvPr>
            <p:extLst>
              <p:ext uri="{D42A27DB-BD31-4B8C-83A1-F6EECF244321}">
                <p14:modId xmlns:p14="http://schemas.microsoft.com/office/powerpoint/2010/main" val="3786424344"/>
              </p:ext>
            </p:extLst>
          </p:nvPr>
        </p:nvGraphicFramePr>
        <p:xfrm>
          <a:off x="3458860" y="5769"/>
          <a:ext cx="1009650" cy="1304925"/>
        </p:xfrm>
        <a:graphic>
          <a:graphicData uri="http://schemas.openxmlformats.org/presentationml/2006/ole">
            <mc:AlternateContent xmlns:mc="http://schemas.openxmlformats.org/markup-compatibility/2006">
              <mc:Choice xmlns:v="urn:schemas-microsoft-com:vml" Requires="v">
                <p:oleObj spid="_x0000_s6749" name="Bitmap Image" r:id="rId25" imgW="1514686" imgH="1952898" progId="Paint.Picture">
                  <p:embed/>
                </p:oleObj>
              </mc:Choice>
              <mc:Fallback>
                <p:oleObj name="Bitmap Image" r:id="rId25" imgW="1514686" imgH="1952898" progId="Paint.Picture">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458860" y="5769"/>
                        <a:ext cx="1009650" cy="1304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Recorded Sound">
            <a:hlinkClick r:id="" action="ppaction://media"/>
            <a:extLst>
              <a:ext uri="{FF2B5EF4-FFF2-40B4-BE49-F238E27FC236}">
                <a16:creationId xmlns:a16="http://schemas.microsoft.com/office/drawing/2014/main" xmlns="" id="{5B3C9F69-3E67-4647-9C16-80947F8D7615}"/>
              </a:ext>
            </a:extLst>
          </p:cNvPr>
          <p:cNvPicPr>
            <a:picLocks noChangeAspect="1"/>
          </p:cNvPicPr>
          <p:nvPr>
            <a:audioFile r:link="rId3"/>
            <p:extLst>
              <p:ext uri="{DAA4B4D4-6D71-4841-9C94-3DE7FCFB9230}">
                <p14:media xmlns:p14="http://schemas.microsoft.com/office/powerpoint/2010/main" r:embed="rId2"/>
              </p:ext>
            </p:extLst>
          </p:nvPr>
        </p:nvPicPr>
        <p:blipFill>
          <a:blip r:embed="rId27"/>
          <a:stretch>
            <a:fillRect/>
          </a:stretch>
        </p:blipFill>
        <p:spPr>
          <a:xfrm>
            <a:off x="11742020" y="6428807"/>
            <a:ext cx="406400" cy="406400"/>
          </a:xfrm>
          <a:prstGeom prst="rect">
            <a:avLst/>
          </a:prstGeom>
        </p:spPr>
      </p:pic>
      <p:sp>
        <p:nvSpPr>
          <p:cNvPr id="69" name="Rectangle 68">
            <a:extLst>
              <a:ext uri="{FF2B5EF4-FFF2-40B4-BE49-F238E27FC236}">
                <a16:creationId xmlns:a16="http://schemas.microsoft.com/office/drawing/2014/main" xmlns="" id="{402FB878-C1E8-409C-B70F-EABF49E43996}"/>
              </a:ext>
            </a:extLst>
          </p:cNvPr>
          <p:cNvSpPr/>
          <p:nvPr/>
        </p:nvSpPr>
        <p:spPr>
          <a:xfrm>
            <a:off x="4299191" y="2641911"/>
            <a:ext cx="1897683" cy="830997"/>
          </a:xfrm>
          <a:prstGeom prst="rect">
            <a:avLst/>
          </a:prstGeom>
          <a:ln w="38100">
            <a:solidFill>
              <a:srgbClr val="FF3399"/>
            </a:solidFill>
          </a:ln>
        </p:spPr>
        <p:txBody>
          <a:bodyPr wrap="square">
            <a:spAutoFit/>
          </a:bodyPr>
          <a:lstStyle/>
          <a:p>
            <a:r>
              <a:rPr lang="en-US" sz="1600" b="1" dirty="0"/>
              <a:t>FLOW CYTOMETRY: </a:t>
            </a:r>
          </a:p>
          <a:p>
            <a:r>
              <a:rPr lang="en-US" sz="1600" dirty="0">
                <a:highlight>
                  <a:srgbClr val="00FF00"/>
                </a:highlight>
              </a:rPr>
              <a:t>No abnormal B- or T- cells identified. </a:t>
            </a:r>
            <a:endParaRPr lang="en-US" sz="1600" b="1" dirty="0">
              <a:highlight>
                <a:srgbClr val="00FF00"/>
              </a:highlight>
            </a:endParaRPr>
          </a:p>
        </p:txBody>
      </p:sp>
      <p:sp>
        <p:nvSpPr>
          <p:cNvPr id="32" name="Rectangle 31">
            <a:extLst>
              <a:ext uri="{FF2B5EF4-FFF2-40B4-BE49-F238E27FC236}">
                <a16:creationId xmlns:a16="http://schemas.microsoft.com/office/drawing/2014/main" xmlns="" id="{EFBA48E8-69E4-4AEC-848B-6A239EB1B005}"/>
              </a:ext>
            </a:extLst>
          </p:cNvPr>
          <p:cNvSpPr/>
          <p:nvPr/>
        </p:nvSpPr>
        <p:spPr>
          <a:xfrm>
            <a:off x="5576282" y="5002878"/>
            <a:ext cx="5707171" cy="1815882"/>
          </a:xfrm>
          <a:prstGeom prst="rect">
            <a:avLst/>
          </a:prstGeom>
          <a:ln w="38100">
            <a:solidFill>
              <a:schemeClr val="tx1"/>
            </a:solidFill>
          </a:ln>
        </p:spPr>
        <p:txBody>
          <a:bodyPr wrap="square">
            <a:spAutoFit/>
          </a:bodyPr>
          <a:lstStyle/>
          <a:p>
            <a:r>
              <a:rPr lang="en-US" sz="1400" b="1" u="sng" dirty="0"/>
              <a:t>1</a:t>
            </a:r>
            <a:r>
              <a:rPr lang="en-US" sz="1400" b="1" u="sng" baseline="30000" dirty="0"/>
              <a:t>st</a:t>
            </a:r>
            <a:r>
              <a:rPr lang="en-US" sz="1400" b="1" u="sng" dirty="0"/>
              <a:t> Presentation </a:t>
            </a:r>
            <a:r>
              <a:rPr lang="en-US" sz="1400" dirty="0"/>
              <a:t>– </a:t>
            </a:r>
          </a:p>
          <a:p>
            <a:r>
              <a:rPr lang="en-US" sz="1400" b="1" dirty="0">
                <a:highlight>
                  <a:srgbClr val="FFFF00"/>
                </a:highlight>
              </a:rPr>
              <a:t>CLASSIFICATION</a:t>
            </a:r>
            <a:r>
              <a:rPr lang="en-US" sz="1400" dirty="0">
                <a:highlight>
                  <a:srgbClr val="FFFF00"/>
                </a:highlight>
              </a:rPr>
              <a:t>: Lymphocytes 	</a:t>
            </a:r>
          </a:p>
          <a:p>
            <a:r>
              <a:rPr lang="en-US" sz="1400" b="1" dirty="0">
                <a:highlight>
                  <a:srgbClr val="FFFF00"/>
                </a:highlight>
              </a:rPr>
              <a:t>Component/Parameter Comment</a:t>
            </a:r>
            <a:r>
              <a:rPr lang="en-US" sz="1400" dirty="0">
                <a:highlight>
                  <a:srgbClr val="FFFF00"/>
                </a:highlight>
              </a:rPr>
              <a:t>: </a:t>
            </a:r>
            <a:r>
              <a:rPr lang="en-US" sz="1400" i="1" dirty="0">
                <a:highlight>
                  <a:srgbClr val="FFFF00"/>
                </a:highlight>
              </a:rPr>
              <a:t>“Abnormal lymphocytes present. Pathologist review to follow.” </a:t>
            </a:r>
            <a:r>
              <a:rPr lang="en-US" sz="1400" dirty="0">
                <a:highlight>
                  <a:srgbClr val="FFFF00"/>
                </a:highlight>
              </a:rPr>
              <a:t>(.ABNLYMPH)</a:t>
            </a:r>
            <a:endParaRPr lang="en-US" sz="1400" i="1" dirty="0">
              <a:highlight>
                <a:srgbClr val="FFFF00"/>
              </a:highlight>
            </a:endParaRPr>
          </a:p>
          <a:p>
            <a:endParaRPr lang="en-US" sz="1400" dirty="0" smtClean="0">
              <a:highlight>
                <a:srgbClr val="FFFF00"/>
              </a:highlight>
            </a:endParaRPr>
          </a:p>
          <a:p>
            <a:pPr lvl="0">
              <a:defRPr/>
            </a:pPr>
            <a:r>
              <a:rPr lang="en-US" sz="1400" b="1" u="sng" dirty="0" smtClean="0"/>
              <a:t>After initial Path Review:</a:t>
            </a:r>
            <a:endParaRPr lang="en-US" sz="1400" dirty="0" smtClean="0"/>
          </a:p>
          <a:p>
            <a:pPr lvl="0">
              <a:defRPr/>
            </a:pPr>
            <a:r>
              <a:rPr lang="en-US" sz="1400" b="1" dirty="0" smtClean="0">
                <a:highlight>
                  <a:srgbClr val="00FF00"/>
                </a:highlight>
              </a:rPr>
              <a:t>CLASSIFICATION</a:t>
            </a:r>
            <a:r>
              <a:rPr lang="en-US" sz="1400" dirty="0">
                <a:highlight>
                  <a:srgbClr val="00FF00"/>
                </a:highlight>
              </a:rPr>
              <a:t>: Lymphocytes </a:t>
            </a:r>
            <a:r>
              <a:rPr lang="en-US" sz="1400" dirty="0"/>
              <a:t>		</a:t>
            </a:r>
          </a:p>
          <a:p>
            <a:pPr lvl="0">
              <a:defRPr/>
            </a:pPr>
            <a:r>
              <a:rPr lang="en-US" sz="1400" b="1" dirty="0" smtClean="0">
                <a:highlight>
                  <a:srgbClr val="00FF00"/>
                </a:highlight>
              </a:rPr>
              <a:t>Component/Parameter Comment</a:t>
            </a:r>
            <a:r>
              <a:rPr lang="en-US" sz="1400" dirty="0" smtClean="0">
                <a:highlight>
                  <a:srgbClr val="00FF00"/>
                </a:highlight>
              </a:rPr>
              <a:t>: </a:t>
            </a:r>
            <a:r>
              <a:rPr lang="en-US" sz="1400" i="1" dirty="0">
                <a:highlight>
                  <a:srgbClr val="00FF00"/>
                </a:highlight>
              </a:rPr>
              <a:t>“Reactive lymphocytes present</a:t>
            </a:r>
            <a:r>
              <a:rPr lang="en-US" sz="1400" i="1" dirty="0" smtClean="0">
                <a:highlight>
                  <a:srgbClr val="00FF00"/>
                </a:highlight>
              </a:rPr>
              <a:t>” </a:t>
            </a:r>
            <a:r>
              <a:rPr lang="en-US" sz="1400" dirty="0" smtClean="0">
                <a:highlight>
                  <a:srgbClr val="00FF00"/>
                </a:highlight>
              </a:rPr>
              <a:t>(.REACT)</a:t>
            </a:r>
            <a:endParaRPr lang="en-US" sz="1400" dirty="0"/>
          </a:p>
        </p:txBody>
      </p:sp>
    </p:spTree>
    <p:extLst>
      <p:ext uri="{BB962C8B-B14F-4D97-AF65-F5344CB8AC3E}">
        <p14:creationId xmlns:p14="http://schemas.microsoft.com/office/powerpoint/2010/main" val="4041461559"/>
      </p:ext>
    </p:extLst>
  </p:cSld>
  <p:clrMapOvr>
    <a:masterClrMapping/>
  </p:clrMapOvr>
  <mc:AlternateContent xmlns:mc="http://schemas.openxmlformats.org/markup-compatibility/2006" xmlns:p14="http://schemas.microsoft.com/office/powerpoint/2010/main">
    <mc:Choice Requires="p14">
      <p:transition spd="slow" p14:dur="2000" advTm="1370"/>
    </mc:Choice>
    <mc:Fallback xmlns="">
      <p:transition spd="slow" advTm="13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1000"/>
                                        <p:tgtEl>
                                          <p:spTgt spid="67"/>
                                        </p:tgtEl>
                                      </p:cBhvr>
                                    </p:animEffect>
                                    <p:anim calcmode="lin" valueType="num">
                                      <p:cBhvr>
                                        <p:cTn id="14" dur="1000" fill="hold"/>
                                        <p:tgtEl>
                                          <p:spTgt spid="67"/>
                                        </p:tgtEl>
                                        <p:attrNameLst>
                                          <p:attrName>ppt_x</p:attrName>
                                        </p:attrNameLst>
                                      </p:cBhvr>
                                      <p:tavLst>
                                        <p:tav tm="0">
                                          <p:val>
                                            <p:strVal val="#ppt_x"/>
                                          </p:val>
                                        </p:tav>
                                        <p:tav tm="100000">
                                          <p:val>
                                            <p:strVal val="#ppt_x"/>
                                          </p:val>
                                        </p:tav>
                                      </p:tavLst>
                                    </p:anim>
                                    <p:anim calcmode="lin" valueType="num">
                                      <p:cBhvr>
                                        <p:cTn id="15" dur="1000" fill="hold"/>
                                        <p:tgtEl>
                                          <p:spTgt spid="6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 presetClass="mediacall" presetSubtype="0" fill="hold" nodeType="afterEffect">
                                  <p:stCondLst>
                                    <p:cond delay="0"/>
                                  </p:stCondLst>
                                  <p:childTnLst>
                                    <p:cmd type="call" cmd="playFrom(0.0)">
                                      <p:cBhvr>
                                        <p:cTn id="18" dur="18848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8"/>
                </p:tgtEl>
              </p:cMediaNode>
            </p:audio>
          </p:childTnLst>
        </p:cTn>
      </p:par>
    </p:tnLst>
    <p:bldLst>
      <p:bldP spid="44" grpId="0" animBg="1"/>
      <p:bldP spid="6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E977A2E-38F8-46ED-877A-DA04D3FF13FE}"/>
              </a:ext>
            </a:extLst>
          </p:cNvPr>
          <p:cNvPicPr>
            <a:picLocks noChangeAspect="1"/>
          </p:cNvPicPr>
          <p:nvPr/>
        </p:nvPicPr>
        <p:blipFill>
          <a:blip r:embed="rId5"/>
          <a:stretch>
            <a:fillRect/>
          </a:stretch>
        </p:blipFill>
        <p:spPr>
          <a:xfrm>
            <a:off x="0" y="0"/>
            <a:ext cx="12192000" cy="6034513"/>
          </a:xfrm>
          <a:prstGeom prst="rect">
            <a:avLst/>
          </a:prstGeom>
        </p:spPr>
      </p:pic>
      <p:pic>
        <p:nvPicPr>
          <p:cNvPr id="5" name="Picture 4">
            <a:extLst>
              <a:ext uri="{FF2B5EF4-FFF2-40B4-BE49-F238E27FC236}">
                <a16:creationId xmlns:a16="http://schemas.microsoft.com/office/drawing/2014/main" xmlns="" id="{BB85B57F-34C5-4552-8428-F7D35602A05B}"/>
              </a:ext>
            </a:extLst>
          </p:cNvPr>
          <p:cNvPicPr>
            <a:picLocks noChangeAspect="1"/>
          </p:cNvPicPr>
          <p:nvPr/>
        </p:nvPicPr>
        <p:blipFill>
          <a:blip r:embed="rId6"/>
          <a:stretch>
            <a:fillRect/>
          </a:stretch>
        </p:blipFill>
        <p:spPr>
          <a:xfrm>
            <a:off x="8807306" y="6034513"/>
            <a:ext cx="3019425" cy="790575"/>
          </a:xfrm>
          <a:prstGeom prst="rect">
            <a:avLst/>
          </a:prstGeom>
        </p:spPr>
      </p:pic>
      <p:sp>
        <p:nvSpPr>
          <p:cNvPr id="6" name="Rectangle 5">
            <a:extLst>
              <a:ext uri="{FF2B5EF4-FFF2-40B4-BE49-F238E27FC236}">
                <a16:creationId xmlns:a16="http://schemas.microsoft.com/office/drawing/2014/main" xmlns="" id="{0AD30099-A337-4F7C-9B85-6D893FEE5FA5}"/>
              </a:ext>
            </a:extLst>
          </p:cNvPr>
          <p:cNvSpPr/>
          <p:nvPr/>
        </p:nvSpPr>
        <p:spPr>
          <a:xfrm>
            <a:off x="7337" y="6014302"/>
            <a:ext cx="1445445" cy="830997"/>
          </a:xfrm>
          <a:prstGeom prst="rect">
            <a:avLst/>
          </a:prstGeom>
          <a:ln w="38100">
            <a:solidFill>
              <a:srgbClr val="FF3399"/>
            </a:solidFill>
          </a:ln>
        </p:spPr>
        <p:txBody>
          <a:bodyPr wrap="square">
            <a:spAutoFit/>
          </a:bodyPr>
          <a:lstStyle/>
          <a:p>
            <a:r>
              <a:rPr lang="en-US" sz="1600" dirty="0"/>
              <a:t>WBC: 15.40</a:t>
            </a:r>
          </a:p>
          <a:p>
            <a:r>
              <a:rPr lang="en-US" sz="1600" dirty="0">
                <a:highlight>
                  <a:srgbClr val="FFFF00"/>
                </a:highlight>
              </a:rPr>
              <a:t>Lymph#: 5.51</a:t>
            </a:r>
            <a:endParaRPr lang="en-US" sz="1600" dirty="0"/>
          </a:p>
          <a:p>
            <a:r>
              <a:rPr lang="en-US" sz="1600" dirty="0">
                <a:highlight>
                  <a:srgbClr val="00FF00"/>
                </a:highlight>
              </a:rPr>
              <a:t>Dx: COVID-19</a:t>
            </a:r>
          </a:p>
        </p:txBody>
      </p:sp>
      <p:sp>
        <p:nvSpPr>
          <p:cNvPr id="7" name="Rectangle 6">
            <a:extLst>
              <a:ext uri="{FF2B5EF4-FFF2-40B4-BE49-F238E27FC236}">
                <a16:creationId xmlns:a16="http://schemas.microsoft.com/office/drawing/2014/main" xmlns="" id="{29EB3728-EE54-4C9D-92A6-3CD73B0848A9}"/>
              </a:ext>
            </a:extLst>
          </p:cNvPr>
          <p:cNvSpPr/>
          <p:nvPr/>
        </p:nvSpPr>
        <p:spPr>
          <a:xfrm>
            <a:off x="1549939" y="6086424"/>
            <a:ext cx="4769342" cy="738664"/>
          </a:xfrm>
          <a:prstGeom prst="rect">
            <a:avLst/>
          </a:prstGeom>
          <a:ln w="38100">
            <a:solidFill>
              <a:schemeClr val="tx1"/>
            </a:solidFill>
          </a:ln>
        </p:spPr>
        <p:txBody>
          <a:bodyPr wrap="square">
            <a:spAutoFit/>
          </a:bodyPr>
          <a:lstStyle/>
          <a:p>
            <a:r>
              <a:rPr lang="en-US" sz="1400" b="1" dirty="0">
                <a:highlight>
                  <a:srgbClr val="00FF00"/>
                </a:highlight>
              </a:rPr>
              <a:t>CLASSIFICATION</a:t>
            </a:r>
            <a:r>
              <a:rPr lang="en-US" sz="1400" dirty="0">
                <a:highlight>
                  <a:srgbClr val="00FF00"/>
                </a:highlight>
              </a:rPr>
              <a:t>: Lymphocytes </a:t>
            </a:r>
            <a:r>
              <a:rPr lang="en-US" sz="1400" dirty="0"/>
              <a:t>		</a:t>
            </a:r>
          </a:p>
          <a:p>
            <a:pPr lvl="0">
              <a:defRPr/>
            </a:pPr>
            <a:r>
              <a:rPr lang="en-US" sz="1400" b="1" dirty="0" smtClean="0">
                <a:highlight>
                  <a:srgbClr val="00FF00"/>
                </a:highlight>
              </a:rPr>
              <a:t>Component/Parameter Comment </a:t>
            </a:r>
            <a:r>
              <a:rPr lang="en-US" sz="1400" dirty="0" smtClean="0">
                <a:highlight>
                  <a:srgbClr val="00FF00"/>
                </a:highlight>
              </a:rPr>
              <a:t>(Result comment if reporting auto diff): </a:t>
            </a:r>
            <a:r>
              <a:rPr lang="en-US" sz="1400" i="1" dirty="0">
                <a:highlight>
                  <a:srgbClr val="00FF00"/>
                </a:highlight>
              </a:rPr>
              <a:t>“Reactive lymphocytes present” </a:t>
            </a:r>
            <a:r>
              <a:rPr lang="en-US" sz="1400" dirty="0">
                <a:highlight>
                  <a:srgbClr val="00FF00"/>
                </a:highlight>
              </a:rPr>
              <a:t>(.REACT</a:t>
            </a:r>
            <a:r>
              <a:rPr lang="en-US" sz="1400" dirty="0" smtClean="0">
                <a:highlight>
                  <a:srgbClr val="00FF00"/>
                </a:highlight>
              </a:rPr>
              <a:t>) </a:t>
            </a:r>
            <a:endParaRPr lang="en-US" sz="1400" dirty="0"/>
          </a:p>
        </p:txBody>
      </p:sp>
      <p:sp>
        <p:nvSpPr>
          <p:cNvPr id="8" name="Rectangle 7">
            <a:extLst>
              <a:ext uri="{FF2B5EF4-FFF2-40B4-BE49-F238E27FC236}">
                <a16:creationId xmlns:a16="http://schemas.microsoft.com/office/drawing/2014/main" xmlns="" id="{4C724727-2EE7-4719-ACD7-8DF5A51DB7B5}"/>
              </a:ext>
            </a:extLst>
          </p:cNvPr>
          <p:cNvSpPr/>
          <p:nvPr/>
        </p:nvSpPr>
        <p:spPr>
          <a:xfrm>
            <a:off x="6612424" y="6110076"/>
            <a:ext cx="1901739" cy="461665"/>
          </a:xfrm>
          <a:prstGeom prst="rect">
            <a:avLst/>
          </a:prstGeom>
          <a:solidFill>
            <a:srgbClr val="FFFF00"/>
          </a:solidFill>
          <a:ln w="38100">
            <a:solidFill>
              <a:srgbClr val="00359E"/>
            </a:solidFill>
          </a:ln>
        </p:spPr>
        <p:txBody>
          <a:bodyPr wrap="none" lIns="91440" tIns="45720" rIns="91440" bIns="45720">
            <a:spAutoFit/>
          </a:bodyPr>
          <a:lstStyle/>
          <a:p>
            <a:pPr algn="ctr"/>
            <a:r>
              <a:rPr lang="en-US" sz="2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Path Rvw: </a:t>
            </a:r>
            <a:r>
              <a:rPr lang="en-US" sz="2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No</a:t>
            </a:r>
          </a:p>
        </p:txBody>
      </p:sp>
      <p:pic>
        <p:nvPicPr>
          <p:cNvPr id="9" name="Recorded Sound">
            <a:hlinkClick r:id="" action="ppaction://media"/>
            <a:extLst>
              <a:ext uri="{FF2B5EF4-FFF2-40B4-BE49-F238E27FC236}">
                <a16:creationId xmlns:a16="http://schemas.microsoft.com/office/drawing/2014/main" xmlns="" id="{6AF250C4-AA91-417C-B37B-513927BE13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78263" y="6418688"/>
            <a:ext cx="406400" cy="406400"/>
          </a:xfrm>
          <a:prstGeom prst="rect">
            <a:avLst/>
          </a:prstGeom>
        </p:spPr>
      </p:pic>
    </p:spTree>
    <p:extLst>
      <p:ext uri="{BB962C8B-B14F-4D97-AF65-F5344CB8AC3E}">
        <p14:creationId xmlns:p14="http://schemas.microsoft.com/office/powerpoint/2010/main" val="2415127745"/>
      </p:ext>
    </p:extLst>
  </p:cSld>
  <p:clrMapOvr>
    <a:masterClrMapping/>
  </p:clrMapOvr>
  <mc:AlternateContent xmlns:mc="http://schemas.openxmlformats.org/markup-compatibility/2006" xmlns:p14="http://schemas.microsoft.com/office/powerpoint/2010/main">
    <mc:Choice Requires="p14">
      <p:transition spd="slow" p14:dur="2000" advTm="270"/>
    </mc:Choice>
    <mc:Fallback xmlns="">
      <p:transition spd="slow" advTm="2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299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9"/>
                </p:tgtEl>
              </p:cMediaNode>
            </p:audio>
          </p:childTnLst>
        </p:cTn>
      </p:par>
    </p:tnLst>
    <p:bldLst>
      <p:bldP spid="8" grpId="0" animBg="1"/>
    </p:bld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1478</TotalTime>
  <Words>3791</Words>
  <Application>Microsoft Office PowerPoint</Application>
  <PresentationFormat>Widescreen</PresentationFormat>
  <Paragraphs>622</Paragraphs>
  <Slides>39</Slides>
  <Notes>38</Notes>
  <HiddenSlides>0</HiddenSlides>
  <MMClips>32</MMClips>
  <ScaleCrop>false</ScaleCrop>
  <HeadingPairs>
    <vt:vector size="8" baseType="variant">
      <vt:variant>
        <vt:lpstr>Fonts Used</vt:lpstr>
      </vt:variant>
      <vt:variant>
        <vt:i4>11</vt:i4>
      </vt:variant>
      <vt:variant>
        <vt:lpstr>Theme</vt:lpstr>
      </vt:variant>
      <vt:variant>
        <vt:i4>5</vt:i4>
      </vt:variant>
      <vt:variant>
        <vt:lpstr>Embedded OLE Servers</vt:lpstr>
      </vt:variant>
      <vt:variant>
        <vt:i4>1</vt:i4>
      </vt:variant>
      <vt:variant>
        <vt:lpstr>Slide Titles</vt:lpstr>
      </vt:variant>
      <vt:variant>
        <vt:i4>39</vt:i4>
      </vt:variant>
    </vt:vector>
  </HeadingPairs>
  <TitlesOfParts>
    <vt:vector size="56" baseType="lpstr">
      <vt:lpstr>Arial</vt:lpstr>
      <vt:lpstr>Arial Black</vt:lpstr>
      <vt:lpstr>Arial Narrow</vt:lpstr>
      <vt:lpstr>Calibri</vt:lpstr>
      <vt:lpstr>Calibri Light</vt:lpstr>
      <vt:lpstr>Century Gothic</vt:lpstr>
      <vt:lpstr>Symbol</vt:lpstr>
      <vt:lpstr>Times New Roman</vt:lpstr>
      <vt:lpstr>Trebuchet MS</vt:lpstr>
      <vt:lpstr>Wingdings 2</vt:lpstr>
      <vt:lpstr>Wingdings 3</vt:lpstr>
      <vt:lpstr>Office Theme</vt:lpstr>
      <vt:lpstr>Facet</vt:lpstr>
      <vt:lpstr>Quotable</vt:lpstr>
      <vt:lpstr>1_Office Theme</vt:lpstr>
      <vt:lpstr>2_Office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Created and Narrated by Kati Schwartz</vt:lpstr>
    </vt:vector>
  </TitlesOfParts>
  <Company>Catholic Health Initiatives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Schwartz, Kati Lee (Tacoma)</dc:creator>
  <cp:lastModifiedBy>Schwartz, Kati Lee (Tacoma)</cp:lastModifiedBy>
  <cp:revision>328</cp:revision>
  <cp:lastPrinted>2020-09-02T21:14:30Z</cp:lastPrinted>
  <dcterms:created xsi:type="dcterms:W3CDTF">2020-05-06T21:44:06Z</dcterms:created>
  <dcterms:modified xsi:type="dcterms:W3CDTF">2020-09-03T20:59:50Z</dcterms:modified>
</cp:coreProperties>
</file>