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6858000" cx="9144000"/>
  <p:notesSz cx="7010400" cy="9296400"/>
  <p:embeddedFontLst>
    <p:embeddedFont>
      <p:font typeface="Lilita One"/>
      <p:regular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47" roundtripDataSignature="AMtx7mhWEEZ9iLJbCJw5QoMacwyLDpe7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928" orient="horz"/>
        <p:guide pos="2208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46" Type="http://schemas.openxmlformats.org/officeDocument/2006/relationships/font" Target="fonts/LilitaOne-regular.fntdata"/><Relationship Id="rId23" Type="http://schemas.openxmlformats.org/officeDocument/2006/relationships/slide" Target="slides/slide18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47" Type="http://customschemas.google.com/relationships/presentationmetadata" Target="meta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FF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FF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FF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FFF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‹#›</a:t>
            </a:fld>
            <a:endParaRPr b="0" i="0" sz="1200" u="none" cap="none" strike="noStrike">
              <a:solidFill>
                <a:srgbClr val="FFFF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02" name="Google Shape;302;p1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0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3" name="Google Shape;363;p30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1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71" name="Google Shape;371;p31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Techs- Read proficiency testing policy and sign attestation form for PT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p32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0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8" name="Google Shape;388;p40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7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94" name="Google Shape;394;p47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Even if other depts. are not enforcing the dress code, if there is an issue we will enforce what is written in that policy.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8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1" name="Google Shape;401;p48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0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0" name="Google Shape;410;p50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2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7" name="Google Shape;417;p62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3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3" name="Google Shape;423;p63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6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1" name="Google Shape;431;p66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09" name="Google Shape;309;p2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4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9" name="Google Shape;439;p64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Pre-program faxes for frequent numbers; if manually entering a fax double check before sending; always use a cover sheet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Document your activities in Epic related to releasing records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Fair Warning- Epic monitors for inappropriate (potentially) inquiries; your manager would be notified to ask you what the business purpose was for the inquiry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7" name="Google Shape;447;p67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68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3" name="Google Shape;453;p68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2 approved identifiers for use at Franciscan are:  name and date of birth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69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9" name="Google Shape;459;p69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70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7" name="Google Shape;467;p70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71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4" name="Google Shape;474;p71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52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52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73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8" name="Google Shape;488;p73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74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96" name="Google Shape;496;p74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Go to PolicyStat and find your Job Title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75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06" name="Google Shape;506;p75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If you are opening a sample tube, a splash shield must be used to prevent splash to eyes, mouth, etc.   Certain maintenance procedures may pose a splash hazard. 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p3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76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3" name="Google Shape;513;p76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77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3" name="Google Shape;523;p77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78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7" name="Google Shape;537;p78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79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6" name="Google Shape;546;p79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80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54" name="Google Shape;554;p80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82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3" name="Google Shape;563;p82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83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5" name="Google Shape;575;p83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86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3" name="Google Shape;583;p86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87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90" name="Google Shape;590;p87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Accreditation requires that staff can call around existing chain of command to report quality or patient safety issues that are not being responded to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1eed28edf46_0_0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3" name="Google Shape;603;g1eed28edf46_0_0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4" name="Google Shape;604;g1eed28edf46_0_0:notes"/>
          <p:cNvSpPr txBox="1"/>
          <p:nvPr>
            <p:ph idx="12" type="sldNum"/>
          </p:nvPr>
        </p:nvSpPr>
        <p:spPr>
          <a:xfrm>
            <a:off x="3970338" y="8829675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3" name="Google Shape;323;p5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-Forms are stand-alone forms that are part of the presentation and must be completed today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-medtraining is an internet based safety program for all staff.  Great CE opportunities under the training library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89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10" name="Google Shape;610;p89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Medtraining can be completed at home lab within 2 weeks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4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14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6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6" name="Google Shape;336;p16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7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p27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8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46" name="Google Shape;346;p28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Toyota-  revolutionized how cars are made.  High quality:  standardized processes and efficient workflows to reduce cost.  Remove wasted steps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9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53" name="Google Shape;353;p29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FHS Performance Improvement Methodology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gif"/><Relationship Id="rId3" Type="http://schemas.openxmlformats.org/officeDocument/2006/relationships/image" Target="../media/image11.gif"/><Relationship Id="rId4" Type="http://schemas.openxmlformats.org/officeDocument/2006/relationships/image" Target="../media/image1.gif"/><Relationship Id="rId5" Type="http://schemas.openxmlformats.org/officeDocument/2006/relationships/image" Target="../media/image13.gif"/><Relationship Id="rId6" Type="http://schemas.openxmlformats.org/officeDocument/2006/relationships/image" Target="../media/image5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gif"/><Relationship Id="rId3" Type="http://schemas.openxmlformats.org/officeDocument/2006/relationships/image" Target="../media/image11.gif"/><Relationship Id="rId4" Type="http://schemas.openxmlformats.org/officeDocument/2006/relationships/image" Target="../media/image1.gif"/><Relationship Id="rId5" Type="http://schemas.openxmlformats.org/officeDocument/2006/relationships/image" Target="../media/image13.gif"/><Relationship Id="rId6" Type="http://schemas.openxmlformats.org/officeDocument/2006/relationships/image" Target="../media/image5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gif"/><Relationship Id="rId3" Type="http://schemas.openxmlformats.org/officeDocument/2006/relationships/image" Target="../media/image11.gif"/><Relationship Id="rId4" Type="http://schemas.openxmlformats.org/officeDocument/2006/relationships/image" Target="../media/image1.gif"/><Relationship Id="rId5" Type="http://schemas.openxmlformats.org/officeDocument/2006/relationships/image" Target="../media/image13.gif"/><Relationship Id="rId6" Type="http://schemas.openxmlformats.org/officeDocument/2006/relationships/image" Target="../media/image5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gif"/><Relationship Id="rId3" Type="http://schemas.openxmlformats.org/officeDocument/2006/relationships/image" Target="../media/image11.gif"/><Relationship Id="rId4" Type="http://schemas.openxmlformats.org/officeDocument/2006/relationships/image" Target="../media/image1.gif"/><Relationship Id="rId5" Type="http://schemas.openxmlformats.org/officeDocument/2006/relationships/image" Target="../media/image13.gif"/><Relationship Id="rId6" Type="http://schemas.openxmlformats.org/officeDocument/2006/relationships/image" Target="../media/image5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gif"/><Relationship Id="rId3" Type="http://schemas.openxmlformats.org/officeDocument/2006/relationships/image" Target="../media/image11.gif"/><Relationship Id="rId4" Type="http://schemas.openxmlformats.org/officeDocument/2006/relationships/image" Target="../media/image1.gif"/><Relationship Id="rId5" Type="http://schemas.openxmlformats.org/officeDocument/2006/relationships/image" Target="../media/image13.gif"/><Relationship Id="rId6" Type="http://schemas.openxmlformats.org/officeDocument/2006/relationships/image" Target="../media/image5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gif"/><Relationship Id="rId3" Type="http://schemas.openxmlformats.org/officeDocument/2006/relationships/image" Target="../media/image11.gif"/><Relationship Id="rId4" Type="http://schemas.openxmlformats.org/officeDocument/2006/relationships/image" Target="../media/image1.gif"/><Relationship Id="rId5" Type="http://schemas.openxmlformats.org/officeDocument/2006/relationships/image" Target="../media/image13.gif"/><Relationship Id="rId6" Type="http://schemas.openxmlformats.org/officeDocument/2006/relationships/image" Target="../media/image5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gif"/><Relationship Id="rId3" Type="http://schemas.openxmlformats.org/officeDocument/2006/relationships/image" Target="../media/image11.gif"/><Relationship Id="rId4" Type="http://schemas.openxmlformats.org/officeDocument/2006/relationships/image" Target="../media/image1.gif"/><Relationship Id="rId5" Type="http://schemas.openxmlformats.org/officeDocument/2006/relationships/image" Target="../media/image13.gif"/><Relationship Id="rId6" Type="http://schemas.openxmlformats.org/officeDocument/2006/relationships/image" Target="../media/image5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gif"/><Relationship Id="rId3" Type="http://schemas.openxmlformats.org/officeDocument/2006/relationships/image" Target="../media/image11.gif"/><Relationship Id="rId4" Type="http://schemas.openxmlformats.org/officeDocument/2006/relationships/image" Target="../media/image1.gif"/><Relationship Id="rId5" Type="http://schemas.openxmlformats.org/officeDocument/2006/relationships/image" Target="../media/image13.gif"/><Relationship Id="rId6" Type="http://schemas.openxmlformats.org/officeDocument/2006/relationships/image" Target="../media/image5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gif"/><Relationship Id="rId3" Type="http://schemas.openxmlformats.org/officeDocument/2006/relationships/image" Target="../media/image11.gif"/><Relationship Id="rId4" Type="http://schemas.openxmlformats.org/officeDocument/2006/relationships/image" Target="../media/image1.gif"/><Relationship Id="rId5" Type="http://schemas.openxmlformats.org/officeDocument/2006/relationships/image" Target="../media/image13.gif"/><Relationship Id="rId6" Type="http://schemas.openxmlformats.org/officeDocument/2006/relationships/image" Target="../media/image5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gif"/><Relationship Id="rId3" Type="http://schemas.openxmlformats.org/officeDocument/2006/relationships/image" Target="../media/image11.gif"/><Relationship Id="rId4" Type="http://schemas.openxmlformats.org/officeDocument/2006/relationships/image" Target="../media/image1.gif"/><Relationship Id="rId5" Type="http://schemas.openxmlformats.org/officeDocument/2006/relationships/image" Target="../media/image13.gif"/><Relationship Id="rId6" Type="http://schemas.openxmlformats.org/officeDocument/2006/relationships/image" Target="../media/image5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gif"/><Relationship Id="rId3" Type="http://schemas.openxmlformats.org/officeDocument/2006/relationships/image" Target="../media/image21.gif"/><Relationship Id="rId4" Type="http://schemas.openxmlformats.org/officeDocument/2006/relationships/image" Target="../media/image22.gif"/><Relationship Id="rId11" Type="http://schemas.openxmlformats.org/officeDocument/2006/relationships/image" Target="../media/image28.gif"/><Relationship Id="rId10" Type="http://schemas.openxmlformats.org/officeDocument/2006/relationships/image" Target="../media/image79.jpg"/><Relationship Id="rId9" Type="http://schemas.openxmlformats.org/officeDocument/2006/relationships/image" Target="../media/image19.gif"/><Relationship Id="rId5" Type="http://schemas.openxmlformats.org/officeDocument/2006/relationships/image" Target="../media/image49.png"/><Relationship Id="rId6" Type="http://schemas.openxmlformats.org/officeDocument/2006/relationships/image" Target="../media/image26.png"/><Relationship Id="rId7" Type="http://schemas.openxmlformats.org/officeDocument/2006/relationships/image" Target="../media/image12.png"/><Relationship Id="rId8" Type="http://schemas.openxmlformats.org/officeDocument/2006/relationships/image" Target="../media/image20.gif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gif"/><Relationship Id="rId3" Type="http://schemas.openxmlformats.org/officeDocument/2006/relationships/image" Target="../media/image6.gif"/><Relationship Id="rId4" Type="http://schemas.openxmlformats.org/officeDocument/2006/relationships/image" Target="../media/image11.gif"/><Relationship Id="rId5" Type="http://schemas.openxmlformats.org/officeDocument/2006/relationships/image" Target="../media/image1.gif"/><Relationship Id="rId6" Type="http://schemas.openxmlformats.org/officeDocument/2006/relationships/image" Target="../media/image13.gif"/><Relationship Id="rId7" Type="http://schemas.openxmlformats.org/officeDocument/2006/relationships/image" Target="../media/image5.jpg"/></Relationships>
</file>

<file path=ppt/slideLayouts/_rels/slideLayout2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10.png"/><Relationship Id="rId13" Type="http://schemas.openxmlformats.org/officeDocument/2006/relationships/image" Target="../media/image7.png"/><Relationship Id="rId1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Relationship Id="rId3" Type="http://schemas.openxmlformats.org/officeDocument/2006/relationships/image" Target="../media/image30.gif"/><Relationship Id="rId4" Type="http://schemas.openxmlformats.org/officeDocument/2006/relationships/image" Target="../media/image21.gif"/><Relationship Id="rId9" Type="http://schemas.openxmlformats.org/officeDocument/2006/relationships/image" Target="../media/image20.gif"/><Relationship Id="rId14" Type="http://schemas.openxmlformats.org/officeDocument/2006/relationships/image" Target="../media/image53.png"/><Relationship Id="rId5" Type="http://schemas.openxmlformats.org/officeDocument/2006/relationships/image" Target="../media/image22.gif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46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gif"/><Relationship Id="rId3" Type="http://schemas.openxmlformats.org/officeDocument/2006/relationships/image" Target="../media/image11.gif"/><Relationship Id="rId4" Type="http://schemas.openxmlformats.org/officeDocument/2006/relationships/image" Target="../media/image1.gif"/><Relationship Id="rId5" Type="http://schemas.openxmlformats.org/officeDocument/2006/relationships/image" Target="../media/image13.gif"/><Relationship Id="rId6" Type="http://schemas.openxmlformats.org/officeDocument/2006/relationships/image" Target="../media/image5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1.gif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19.gif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5.png"/><Relationship Id="rId4" Type="http://schemas.openxmlformats.org/officeDocument/2006/relationships/image" Target="../media/image12.png"/><Relationship Id="rId5" Type="http://schemas.openxmlformats.org/officeDocument/2006/relationships/image" Target="../media/image7.png"/><Relationship Id="rId6" Type="http://schemas.openxmlformats.org/officeDocument/2006/relationships/image" Target="../media/image53.png"/><Relationship Id="rId7" Type="http://schemas.openxmlformats.org/officeDocument/2006/relationships/image" Target="../media/image20.gif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rgbClr val="EAE8E8"/>
            </a:gs>
            <a:gs pos="50000">
              <a:srgbClr val="E3E1E1"/>
            </a:gs>
            <a:gs pos="100000">
              <a:srgbClr val="BBB9B9"/>
            </a:gs>
          </a:gsLst>
          <a:lin ang="5400000" scaled="0"/>
        </a:gra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1"/>
          <p:cNvSpPr/>
          <p:nvPr/>
        </p:nvSpPr>
        <p:spPr>
          <a:xfrm>
            <a:off x="0" y="4572000"/>
            <a:ext cx="9144000" cy="16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9" name="Google Shape;19;p91"/>
          <p:cNvCxnSpPr/>
          <p:nvPr/>
        </p:nvCxnSpPr>
        <p:spPr>
          <a:xfrm>
            <a:off x="0" y="6210300"/>
            <a:ext cx="91440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" name="Google Shape;20;p91"/>
          <p:cNvSpPr txBox="1"/>
          <p:nvPr>
            <p:ph type="ctrTitle"/>
          </p:nvPr>
        </p:nvSpPr>
        <p:spPr>
          <a:xfrm>
            <a:off x="457200" y="4740333"/>
            <a:ext cx="8229600" cy="1263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50"/>
              <a:buFont typeface="Twentieth Century"/>
              <a:buNone/>
              <a:defRPr sz="435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1"/>
          <p:cNvSpPr txBox="1"/>
          <p:nvPr>
            <p:ph idx="1" type="subTitle"/>
          </p:nvPr>
        </p:nvSpPr>
        <p:spPr>
          <a:xfrm>
            <a:off x="457200" y="628650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sz="135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pic>
        <p:nvPicPr>
          <p:cNvPr descr="Closeup of test tubes" id="22" name="Google Shape;22;p91" title="Science picture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3" y="1"/>
            <a:ext cx="9141714" cy="457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lank" showMasterSp="0">
  <p:cSld name="2_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9888" y="3905321"/>
            <a:ext cx="819149" cy="813297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019"/>
              </a:srgbClr>
            </a:outerShdw>
          </a:effectLst>
        </p:spPr>
      </p:pic>
      <p:pic>
        <p:nvPicPr>
          <p:cNvPr id="97" name="Google Shape;97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526" y="4927600"/>
            <a:ext cx="838200" cy="83820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019"/>
              </a:srgbClr>
            </a:outerShdw>
          </a:effectLst>
        </p:spPr>
      </p:pic>
      <p:pic>
        <p:nvPicPr>
          <p:cNvPr id="98" name="Google Shape;98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4591" y="2680339"/>
            <a:ext cx="990600" cy="99060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019"/>
              </a:srgbClr>
            </a:outerShdw>
          </a:effectLst>
        </p:spPr>
      </p:pic>
      <p:pic>
        <p:nvPicPr>
          <p:cNvPr id="99" name="Google Shape;99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7854" y="1613842"/>
            <a:ext cx="821498" cy="821498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019"/>
              </a:srgbClr>
            </a:outerShdw>
          </a:effectLst>
        </p:spPr>
      </p:pic>
      <p:pic>
        <p:nvPicPr>
          <p:cNvPr id="100" name="Google Shape;100;p10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0526" y="5986990"/>
            <a:ext cx="777875" cy="518583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019"/>
              </a:srgbClr>
            </a:outerShdw>
          </a:effectLst>
        </p:spPr>
      </p:pic>
      <p:cxnSp>
        <p:nvCxnSpPr>
          <p:cNvPr id="101" name="Google Shape;101;p100"/>
          <p:cNvCxnSpPr/>
          <p:nvPr/>
        </p:nvCxnSpPr>
        <p:spPr>
          <a:xfrm>
            <a:off x="0" y="1371600"/>
            <a:ext cx="9144000" cy="0"/>
          </a:xfrm>
          <a:prstGeom prst="straightConnector1">
            <a:avLst/>
          </a:prstGeom>
          <a:noFill/>
          <a:ln cap="flat" cmpd="sng" w="76200">
            <a:solidFill>
              <a:srgbClr val="021DA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2" name="Google Shape;102;p100"/>
          <p:cNvSpPr txBox="1"/>
          <p:nvPr>
            <p:ph idx="1" type="body"/>
          </p:nvPr>
        </p:nvSpPr>
        <p:spPr>
          <a:xfrm>
            <a:off x="1301344" y="1714500"/>
            <a:ext cx="7556906" cy="44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55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302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048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429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100"/>
          <p:cNvSpPr txBox="1"/>
          <p:nvPr>
            <p:ph type="title"/>
          </p:nvPr>
        </p:nvSpPr>
        <p:spPr>
          <a:xfrm>
            <a:off x="685801" y="127000"/>
            <a:ext cx="817245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Blank" showMasterSp="0">
  <p:cSld name="4_Blank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01"/>
          <p:cNvSpPr/>
          <p:nvPr/>
        </p:nvSpPr>
        <p:spPr>
          <a:xfrm flipH="1" rot="-5400000">
            <a:off x="-2965550" y="2508349"/>
            <a:ext cx="7162802" cy="1993700"/>
          </a:xfrm>
          <a:prstGeom prst="doubleWave">
            <a:avLst>
              <a:gd fmla="val 8995" name="adj1"/>
              <a:gd fmla="val -88" name="adj2"/>
            </a:avLst>
          </a:prstGeom>
          <a:gradFill>
            <a:gsLst>
              <a:gs pos="0">
                <a:srgbClr val="7D878F"/>
              </a:gs>
              <a:gs pos="50000">
                <a:srgbClr val="B6C3CE"/>
              </a:gs>
              <a:gs pos="100000">
                <a:srgbClr val="DBEAF7"/>
              </a:gs>
            </a:gsLst>
            <a:lin ang="5400000" scaled="0"/>
          </a:gradFill>
          <a:ln>
            <a:noFill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06" name="Google Shape;106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6251" y="3120303"/>
            <a:ext cx="819149" cy="813297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019"/>
              </a:srgbClr>
            </a:outerShdw>
          </a:effectLst>
        </p:spPr>
      </p:pic>
      <p:pic>
        <p:nvPicPr>
          <p:cNvPr id="107" name="Google Shape;107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0581" y="4434101"/>
            <a:ext cx="838200" cy="83820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019"/>
              </a:srgbClr>
            </a:outerShdw>
          </a:effectLst>
        </p:spPr>
      </p:pic>
      <p:pic>
        <p:nvPicPr>
          <p:cNvPr id="108" name="Google Shape;108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" y="1629202"/>
            <a:ext cx="990600" cy="99060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019"/>
              </a:srgbClr>
            </a:outerShdw>
          </a:effectLst>
        </p:spPr>
      </p:pic>
      <p:pic>
        <p:nvPicPr>
          <p:cNvPr id="109" name="Google Shape;109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6251" y="307114"/>
            <a:ext cx="821498" cy="821498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019"/>
              </a:srgbClr>
            </a:outerShdw>
          </a:effectLst>
        </p:spPr>
      </p:pic>
      <p:pic>
        <p:nvPicPr>
          <p:cNvPr id="110" name="Google Shape;110;p10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0581" y="5867400"/>
            <a:ext cx="777875" cy="518583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019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2"/>
          <p:cNvSpPr/>
          <p:nvPr/>
        </p:nvSpPr>
        <p:spPr>
          <a:xfrm flipH="1" rot="-5400000">
            <a:off x="-2965550" y="2508349"/>
            <a:ext cx="7162802" cy="1993700"/>
          </a:xfrm>
          <a:prstGeom prst="doubleWave">
            <a:avLst>
              <a:gd fmla="val 8995" name="adj1"/>
              <a:gd fmla="val -88" name="adj2"/>
            </a:avLst>
          </a:prstGeom>
          <a:gradFill>
            <a:gsLst>
              <a:gs pos="0">
                <a:srgbClr val="7D878F"/>
              </a:gs>
              <a:gs pos="50000">
                <a:srgbClr val="B6C3CE"/>
              </a:gs>
              <a:gs pos="100000">
                <a:srgbClr val="DBEAF7"/>
              </a:gs>
            </a:gsLst>
            <a:lin ang="5400000" scaled="0"/>
          </a:gradFill>
          <a:ln>
            <a:noFill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113" name="Google Shape;113;p102"/>
          <p:cNvCxnSpPr/>
          <p:nvPr/>
        </p:nvCxnSpPr>
        <p:spPr>
          <a:xfrm flipH="1">
            <a:off x="3200400" y="0"/>
            <a:ext cx="1" cy="6858000"/>
          </a:xfrm>
          <a:prstGeom prst="straightConnector1">
            <a:avLst/>
          </a:prstGeom>
          <a:noFill/>
          <a:ln cap="flat" cmpd="sng" w="76200">
            <a:solidFill>
              <a:srgbClr val="1C498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4" name="Google Shape;114;p102"/>
          <p:cNvSpPr txBox="1"/>
          <p:nvPr>
            <p:ph type="title"/>
          </p:nvPr>
        </p:nvSpPr>
        <p:spPr>
          <a:xfrm>
            <a:off x="333487" y="115559"/>
            <a:ext cx="2629622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 b="0"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02"/>
          <p:cNvSpPr txBox="1"/>
          <p:nvPr>
            <p:ph idx="1" type="body"/>
          </p:nvPr>
        </p:nvSpPr>
        <p:spPr>
          <a:xfrm>
            <a:off x="3524250" y="465513"/>
            <a:ext cx="5286375" cy="5935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2385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00"/>
              <a:buChar char="•"/>
              <a:defRPr sz="1500"/>
            </a:lvl2pPr>
            <a:lvl3pPr indent="-314325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350"/>
              <a:buChar char="•"/>
              <a:defRPr sz="1350"/>
            </a:lvl3pPr>
            <a:lvl4pPr indent="-3048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16" name="Google Shape;116;p102"/>
          <p:cNvSpPr txBox="1"/>
          <p:nvPr>
            <p:ph idx="2" type="body"/>
          </p:nvPr>
        </p:nvSpPr>
        <p:spPr>
          <a:xfrm>
            <a:off x="285389" y="3746500"/>
            <a:ext cx="2629622" cy="24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750"/>
              <a:buNone/>
              <a:defRPr sz="750"/>
            </a:lvl3pPr>
            <a:lvl4pPr indent="-2286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675"/>
            </a:lvl5pPr>
            <a:lvl6pPr indent="-2286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675"/>
              <a:buNone/>
              <a:defRPr sz="675"/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675"/>
              <a:buNone/>
              <a:defRPr sz="675"/>
            </a:lvl7pPr>
            <a:lvl8pPr indent="-2286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675"/>
              <a:buNone/>
              <a:defRPr sz="675"/>
            </a:lvl8pPr>
            <a:lvl9pPr indent="-228600" lvl="8" marL="4114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675"/>
              <a:buNone/>
              <a:defRPr sz="675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pos="2688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orient="horz" pos="4032">
          <p15:clr>
            <a:srgbClr val="FBAE40"/>
          </p15:clr>
        </p15:guide>
        <p15:guide id="4" pos="29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3"/>
          <p:cNvSpPr txBox="1"/>
          <p:nvPr>
            <p:ph type="title"/>
          </p:nvPr>
        </p:nvSpPr>
        <p:spPr>
          <a:xfrm>
            <a:off x="800100" y="127000"/>
            <a:ext cx="754380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03"/>
          <p:cNvSpPr txBox="1"/>
          <p:nvPr>
            <p:ph idx="1" type="body"/>
          </p:nvPr>
        </p:nvSpPr>
        <p:spPr>
          <a:xfrm>
            <a:off x="800100" y="1714501"/>
            <a:ext cx="3564082" cy="44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500"/>
              <a:buChar char="•"/>
              <a:defRPr sz="1500"/>
            </a:lvl1pPr>
            <a:lvl2pPr indent="-314325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50"/>
              <a:buChar char="•"/>
              <a:defRPr sz="1350"/>
            </a:lvl2pPr>
            <a:lvl3pPr indent="-3048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295275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50"/>
              <a:buChar char="•"/>
              <a:defRPr sz="1050"/>
            </a:lvl4pPr>
            <a:lvl5pPr indent="-29527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Char char="•"/>
              <a:defRPr sz="1050"/>
            </a:lvl5pPr>
            <a:lvl6pPr indent="-295275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050"/>
              <a:buChar char="•"/>
              <a:defRPr sz="1050"/>
            </a:lvl6pPr>
            <a:lvl7pPr indent="-295275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050"/>
              <a:buChar char="•"/>
              <a:defRPr sz="1050"/>
            </a:lvl7pPr>
            <a:lvl8pPr indent="-295275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050"/>
              <a:buChar char="•"/>
              <a:defRPr sz="1050"/>
            </a:lvl8pPr>
            <a:lvl9pPr indent="-295275" lvl="8" marL="4114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050"/>
              <a:buChar char="•"/>
              <a:defRPr sz="1050"/>
            </a:lvl9pPr>
          </a:lstStyle>
          <a:p/>
        </p:txBody>
      </p:sp>
      <p:sp>
        <p:nvSpPr>
          <p:cNvPr id="120" name="Google Shape;120;p103"/>
          <p:cNvSpPr txBox="1"/>
          <p:nvPr>
            <p:ph idx="2" type="body"/>
          </p:nvPr>
        </p:nvSpPr>
        <p:spPr>
          <a:xfrm>
            <a:off x="4779819" y="1714501"/>
            <a:ext cx="3564082" cy="44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500"/>
              <a:buChar char="•"/>
              <a:defRPr sz="1500"/>
            </a:lvl1pPr>
            <a:lvl2pPr indent="-314325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50"/>
              <a:buChar char="•"/>
              <a:defRPr sz="1350"/>
            </a:lvl2pPr>
            <a:lvl3pPr indent="-3048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295275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50"/>
              <a:buChar char="•"/>
              <a:defRPr sz="1050"/>
            </a:lvl4pPr>
            <a:lvl5pPr indent="-29527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Char char="•"/>
              <a:defRPr sz="1050"/>
            </a:lvl5pPr>
            <a:lvl6pPr indent="-295275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050"/>
              <a:buChar char="•"/>
              <a:defRPr sz="1050"/>
            </a:lvl6pPr>
            <a:lvl7pPr indent="-295275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050"/>
              <a:buChar char="•"/>
              <a:defRPr sz="1050"/>
            </a:lvl7pPr>
            <a:lvl8pPr indent="-295275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050"/>
              <a:buChar char="•"/>
              <a:defRPr sz="1050"/>
            </a:lvl8pPr>
            <a:lvl9pPr indent="-295275" lvl="8" marL="4114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050"/>
              <a:buChar char="•"/>
              <a:defRPr sz="1050"/>
            </a:lvl9pPr>
          </a:lstStyle>
          <a:p/>
        </p:txBody>
      </p:sp>
      <p:sp>
        <p:nvSpPr>
          <p:cNvPr id="121" name="Google Shape;121;p103"/>
          <p:cNvSpPr txBox="1"/>
          <p:nvPr>
            <p:ph idx="10" type="dt"/>
          </p:nvPr>
        </p:nvSpPr>
        <p:spPr>
          <a:xfrm>
            <a:off x="7115175" y="6394450"/>
            <a:ext cx="1743075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03"/>
          <p:cNvSpPr txBox="1"/>
          <p:nvPr>
            <p:ph idx="11" type="ftr"/>
          </p:nvPr>
        </p:nvSpPr>
        <p:spPr>
          <a:xfrm>
            <a:off x="607219" y="6394450"/>
            <a:ext cx="610076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03"/>
          <p:cNvSpPr txBox="1"/>
          <p:nvPr>
            <p:ph idx="12" type="sldNum"/>
          </p:nvPr>
        </p:nvSpPr>
        <p:spPr>
          <a:xfrm>
            <a:off x="64294" y="6394450"/>
            <a:ext cx="39290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>
  <p:cSld name="Section Header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4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6" name="Google Shape;126;p104"/>
          <p:cNvCxnSpPr/>
          <p:nvPr/>
        </p:nvCxnSpPr>
        <p:spPr>
          <a:xfrm>
            <a:off x="0" y="5753100"/>
            <a:ext cx="91440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7" name="Google Shape;127;p104"/>
          <p:cNvSpPr txBox="1"/>
          <p:nvPr>
            <p:ph type="title"/>
          </p:nvPr>
        </p:nvSpPr>
        <p:spPr>
          <a:xfrm>
            <a:off x="1354522" y="155971"/>
            <a:ext cx="7420737" cy="11592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50"/>
              <a:buFont typeface="Twentieth Century"/>
              <a:buNone/>
              <a:defRPr b="0" sz="435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04"/>
          <p:cNvSpPr txBox="1"/>
          <p:nvPr>
            <p:ph idx="1" type="body"/>
          </p:nvPr>
        </p:nvSpPr>
        <p:spPr>
          <a:xfrm>
            <a:off x="1266062" y="5864054"/>
            <a:ext cx="7415976" cy="4500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9" name="Google Shape;129;p104"/>
          <p:cNvSpPr txBox="1"/>
          <p:nvPr>
            <p:ph idx="2" type="body"/>
          </p:nvPr>
        </p:nvSpPr>
        <p:spPr>
          <a:xfrm>
            <a:off x="1498392" y="1528380"/>
            <a:ext cx="6641659" cy="3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104"/>
          <p:cNvSpPr/>
          <p:nvPr/>
        </p:nvSpPr>
        <p:spPr>
          <a:xfrm flipH="1" rot="-5400000">
            <a:off x="-2965550" y="2508349"/>
            <a:ext cx="7162802" cy="1993700"/>
          </a:xfrm>
          <a:prstGeom prst="doubleWave">
            <a:avLst>
              <a:gd fmla="val 8995" name="adj1"/>
              <a:gd fmla="val -88" name="adj2"/>
            </a:avLst>
          </a:prstGeom>
          <a:gradFill>
            <a:gsLst>
              <a:gs pos="0">
                <a:srgbClr val="7D878F"/>
              </a:gs>
              <a:gs pos="50000">
                <a:srgbClr val="B6C3CE"/>
              </a:gs>
              <a:gs pos="100000">
                <a:srgbClr val="DBEAF7"/>
              </a:gs>
            </a:gsLst>
            <a:lin ang="5400000" scaled="0"/>
          </a:gradFill>
          <a:ln>
            <a:noFill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31" name="Google Shape;131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6251" y="3120303"/>
            <a:ext cx="819149" cy="813297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019"/>
              </a:srgbClr>
            </a:outerShdw>
          </a:effectLst>
        </p:spPr>
      </p:pic>
      <p:pic>
        <p:nvPicPr>
          <p:cNvPr id="132" name="Google Shape;132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0581" y="4434101"/>
            <a:ext cx="838200" cy="83820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019"/>
              </a:srgbClr>
            </a:outerShdw>
          </a:effectLst>
        </p:spPr>
      </p:pic>
      <p:pic>
        <p:nvPicPr>
          <p:cNvPr id="133" name="Google Shape;133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" y="1629202"/>
            <a:ext cx="990600" cy="99060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019"/>
              </a:srgbClr>
            </a:outerShdw>
          </a:effectLst>
        </p:spPr>
      </p:pic>
      <p:pic>
        <p:nvPicPr>
          <p:cNvPr id="134" name="Google Shape;134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6251" y="307114"/>
            <a:ext cx="821498" cy="821498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019"/>
              </a:srgbClr>
            </a:outerShdw>
          </a:effectLst>
        </p:spPr>
      </p:pic>
      <p:pic>
        <p:nvPicPr>
          <p:cNvPr id="135" name="Google Shape;135;p10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0581" y="5867400"/>
            <a:ext cx="777875" cy="518583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019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Only">
  <p:cSld name="2_Title Only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5"/>
          <p:cNvSpPr txBox="1"/>
          <p:nvPr>
            <p:ph type="title"/>
          </p:nvPr>
        </p:nvSpPr>
        <p:spPr>
          <a:xfrm>
            <a:off x="914400" y="1986340"/>
            <a:ext cx="7543800" cy="28142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05"/>
          <p:cNvSpPr txBox="1"/>
          <p:nvPr>
            <p:ph idx="10" type="dt"/>
          </p:nvPr>
        </p:nvSpPr>
        <p:spPr>
          <a:xfrm>
            <a:off x="7115175" y="6394450"/>
            <a:ext cx="1743075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05"/>
          <p:cNvSpPr txBox="1"/>
          <p:nvPr>
            <p:ph idx="11" type="ftr"/>
          </p:nvPr>
        </p:nvSpPr>
        <p:spPr>
          <a:xfrm>
            <a:off x="607219" y="6394450"/>
            <a:ext cx="610076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05"/>
          <p:cNvSpPr txBox="1"/>
          <p:nvPr>
            <p:ph idx="12" type="sldNum"/>
          </p:nvPr>
        </p:nvSpPr>
        <p:spPr>
          <a:xfrm>
            <a:off x="64294" y="6394450"/>
            <a:ext cx="39290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1" name="Google Shape;141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2000" y="4724400"/>
            <a:ext cx="1643063" cy="146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Section Header" showMasterSp="0">
  <p:cSld name="4_Section Header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44" name="Google Shape;144;p106"/>
          <p:cNvCxnSpPr/>
          <p:nvPr/>
        </p:nvCxnSpPr>
        <p:spPr>
          <a:xfrm>
            <a:off x="0" y="1294025"/>
            <a:ext cx="91440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5" name="Google Shape;145;p106"/>
          <p:cNvSpPr txBox="1"/>
          <p:nvPr>
            <p:ph type="title"/>
          </p:nvPr>
        </p:nvSpPr>
        <p:spPr>
          <a:xfrm>
            <a:off x="1354522" y="155971"/>
            <a:ext cx="7420737" cy="11592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50"/>
              <a:buFont typeface="Twentieth Century"/>
              <a:buNone/>
              <a:defRPr b="0" sz="435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106"/>
          <p:cNvSpPr txBox="1"/>
          <p:nvPr>
            <p:ph idx="1" type="body"/>
          </p:nvPr>
        </p:nvSpPr>
        <p:spPr>
          <a:xfrm>
            <a:off x="1329122" y="5952875"/>
            <a:ext cx="7415976" cy="4500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7" name="Google Shape;147;p106"/>
          <p:cNvSpPr txBox="1"/>
          <p:nvPr>
            <p:ph idx="2" type="body"/>
          </p:nvPr>
        </p:nvSpPr>
        <p:spPr>
          <a:xfrm>
            <a:off x="1498392" y="1528380"/>
            <a:ext cx="6641659" cy="3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grpSp>
        <p:nvGrpSpPr>
          <p:cNvPr id="148" name="Google Shape;148;p106"/>
          <p:cNvGrpSpPr/>
          <p:nvPr/>
        </p:nvGrpSpPr>
        <p:grpSpPr>
          <a:xfrm>
            <a:off x="-380999" y="-76202"/>
            <a:ext cx="1993700" cy="7162802"/>
            <a:chOff x="-380999" y="-76202"/>
            <a:chExt cx="1993700" cy="7162802"/>
          </a:xfrm>
        </p:grpSpPr>
        <p:sp>
          <p:nvSpPr>
            <p:cNvPr id="149" name="Google Shape;149;p106"/>
            <p:cNvSpPr/>
            <p:nvPr/>
          </p:nvSpPr>
          <p:spPr>
            <a:xfrm flipH="1" rot="-5400000">
              <a:off x="-2965550" y="2508349"/>
              <a:ext cx="7162802" cy="1993700"/>
            </a:xfrm>
            <a:prstGeom prst="doubleWave">
              <a:avLst>
                <a:gd fmla="val 8995" name="adj1"/>
                <a:gd fmla="val -88" name="adj2"/>
              </a:avLst>
            </a:prstGeom>
            <a:gradFill>
              <a:gsLst>
                <a:gs pos="0">
                  <a:srgbClr val="7D878F"/>
                </a:gs>
                <a:gs pos="50000">
                  <a:srgbClr val="B6C3CE"/>
                </a:gs>
                <a:gs pos="100000">
                  <a:srgbClr val="DBEAF7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36575" lIns="36575" spcFirstLastPara="1" rIns="36575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FFF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50" name="Google Shape;150;p10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26251" y="3120303"/>
              <a:ext cx="819149" cy="813297"/>
            </a:xfrm>
            <a:prstGeom prst="rect">
              <a:avLst/>
            </a:prstGeom>
            <a:noFill/>
            <a:ln>
              <a:noFill/>
            </a:ln>
            <a:effectLst>
              <a:outerShdw blurRad="190500" rotWithShape="0" algn="tl">
                <a:srgbClr val="000000">
                  <a:alpha val="69019"/>
                </a:srgbClr>
              </a:outerShdw>
            </a:effectLst>
          </p:spPr>
        </p:pic>
        <p:pic>
          <p:nvPicPr>
            <p:cNvPr id="151" name="Google Shape;151;p10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30581" y="4434101"/>
              <a:ext cx="838200" cy="838200"/>
            </a:xfrm>
            <a:prstGeom prst="rect">
              <a:avLst/>
            </a:prstGeom>
            <a:noFill/>
            <a:ln>
              <a:noFill/>
            </a:ln>
            <a:effectLst>
              <a:outerShdw blurRad="190500" rotWithShape="0" algn="tl">
                <a:srgbClr val="000000">
                  <a:alpha val="69019"/>
                </a:srgbClr>
              </a:outerShdw>
            </a:effectLst>
          </p:spPr>
        </p:pic>
        <p:pic>
          <p:nvPicPr>
            <p:cNvPr id="152" name="Google Shape;152;p10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28600" y="1629202"/>
              <a:ext cx="990600" cy="990600"/>
            </a:xfrm>
            <a:prstGeom prst="rect">
              <a:avLst/>
            </a:prstGeom>
            <a:noFill/>
            <a:ln>
              <a:noFill/>
            </a:ln>
            <a:effectLst>
              <a:outerShdw blurRad="190500" rotWithShape="0" algn="tl">
                <a:srgbClr val="000000">
                  <a:alpha val="69019"/>
                </a:srgbClr>
              </a:outerShdw>
            </a:effectLst>
          </p:spPr>
        </p:pic>
        <p:pic>
          <p:nvPicPr>
            <p:cNvPr id="153" name="Google Shape;153;p10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26251" y="307114"/>
              <a:ext cx="821498" cy="821498"/>
            </a:xfrm>
            <a:prstGeom prst="rect">
              <a:avLst/>
            </a:prstGeom>
            <a:noFill/>
            <a:ln>
              <a:noFill/>
            </a:ln>
            <a:effectLst>
              <a:outerShdw blurRad="190500" rotWithShape="0" algn="tl">
                <a:srgbClr val="000000">
                  <a:alpha val="69019"/>
                </a:srgbClr>
              </a:outerShdw>
            </a:effectLst>
          </p:spPr>
        </p:pic>
        <p:pic>
          <p:nvPicPr>
            <p:cNvPr id="154" name="Google Shape;154;p10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30581" y="5867400"/>
              <a:ext cx="777875" cy="518583"/>
            </a:xfrm>
            <a:prstGeom prst="rect">
              <a:avLst/>
            </a:prstGeom>
            <a:noFill/>
            <a:ln>
              <a:noFill/>
            </a:ln>
            <a:effectLst>
              <a:outerShdw blurRad="190500" rotWithShape="0" algn="tl">
                <a:srgbClr val="000000">
                  <a:alpha val="69019"/>
                </a:srgbClr>
              </a:outerShdw>
            </a:effectLst>
          </p:spPr>
        </p:pic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2 Content" type="txAndTwoObj">
  <p:cSld name="TEXT_AND_TWO_OBJECTS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7"/>
          <p:cNvSpPr txBox="1"/>
          <p:nvPr>
            <p:ph type="title"/>
          </p:nvPr>
        </p:nvSpPr>
        <p:spPr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107"/>
          <p:cNvSpPr txBox="1"/>
          <p:nvPr>
            <p:ph idx="1" type="body"/>
          </p:nvPr>
        </p:nvSpPr>
        <p:spPr>
          <a:xfrm>
            <a:off x="1173163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107"/>
          <p:cNvSpPr txBox="1"/>
          <p:nvPr>
            <p:ph idx="2" type="body"/>
          </p:nvPr>
        </p:nvSpPr>
        <p:spPr>
          <a:xfrm>
            <a:off x="5135563" y="19812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9" name="Google Shape;159;p107"/>
          <p:cNvSpPr txBox="1"/>
          <p:nvPr>
            <p:ph idx="3" type="body"/>
          </p:nvPr>
        </p:nvSpPr>
        <p:spPr>
          <a:xfrm>
            <a:off x="5135563" y="41148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60" name="Google Shape;160;p107"/>
          <p:cNvSpPr txBox="1"/>
          <p:nvPr>
            <p:ph idx="10" type="dt"/>
          </p:nvPr>
        </p:nvSpPr>
        <p:spPr>
          <a:xfrm>
            <a:off x="7115175" y="6394450"/>
            <a:ext cx="1743075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107"/>
          <p:cNvSpPr txBox="1"/>
          <p:nvPr>
            <p:ph idx="11" type="ftr"/>
          </p:nvPr>
        </p:nvSpPr>
        <p:spPr>
          <a:xfrm>
            <a:off x="607219" y="6394450"/>
            <a:ext cx="610076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107"/>
          <p:cNvSpPr txBox="1"/>
          <p:nvPr>
            <p:ph idx="12" type="sldNum"/>
          </p:nvPr>
        </p:nvSpPr>
        <p:spPr>
          <a:xfrm>
            <a:off x="64294" y="6394450"/>
            <a:ext cx="39290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 showMasterSp="0">
  <p:cSld name="1_Blank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108"/>
          <p:cNvGrpSpPr/>
          <p:nvPr/>
        </p:nvGrpSpPr>
        <p:grpSpPr>
          <a:xfrm>
            <a:off x="152401" y="304799"/>
            <a:ext cx="1460299" cy="6242050"/>
            <a:chOff x="2035685" y="244063"/>
            <a:chExt cx="1460299" cy="6242050"/>
          </a:xfrm>
        </p:grpSpPr>
        <p:sp>
          <p:nvSpPr>
            <p:cNvPr id="165" name="Google Shape;165;p108"/>
            <p:cNvSpPr/>
            <p:nvPr/>
          </p:nvSpPr>
          <p:spPr>
            <a:xfrm flipH="1" rot="-5400000">
              <a:off x="-355191" y="2634938"/>
              <a:ext cx="6242050" cy="1460299"/>
            </a:xfrm>
            <a:prstGeom prst="doubleWave">
              <a:avLst>
                <a:gd fmla="val 8995" name="adj1"/>
                <a:gd fmla="val -88" name="adj2"/>
              </a:avLst>
            </a:prstGeom>
            <a:gradFill>
              <a:gsLst>
                <a:gs pos="0">
                  <a:srgbClr val="7D878F"/>
                </a:gs>
                <a:gs pos="50000">
                  <a:srgbClr val="B6C3CE"/>
                </a:gs>
                <a:gs pos="100000">
                  <a:srgbClr val="DBEAF7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36575" lIns="36575" spcFirstLastPara="1" rIns="36575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FFF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66" name="Google Shape;166;p10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28708" y="2936028"/>
              <a:ext cx="819149" cy="813297"/>
            </a:xfrm>
            <a:prstGeom prst="rect">
              <a:avLst/>
            </a:prstGeom>
            <a:noFill/>
            <a:ln>
              <a:noFill/>
            </a:ln>
            <a:effectLst>
              <a:outerShdw blurRad="190500" rotWithShape="0" algn="tl">
                <a:srgbClr val="000000">
                  <a:alpha val="69019"/>
                </a:srgbClr>
              </a:outerShdw>
            </a:effectLst>
          </p:spPr>
        </p:pic>
        <p:pic>
          <p:nvPicPr>
            <p:cNvPr id="167" name="Google Shape;167;p10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434533" y="4143389"/>
              <a:ext cx="838200" cy="838200"/>
            </a:xfrm>
            <a:prstGeom prst="rect">
              <a:avLst/>
            </a:prstGeom>
            <a:noFill/>
            <a:ln>
              <a:noFill/>
            </a:ln>
            <a:effectLst>
              <a:outerShdw blurRad="190500" rotWithShape="0" algn="tl">
                <a:srgbClr val="000000">
                  <a:alpha val="69019"/>
                </a:srgbClr>
              </a:outerShdw>
            </a:effectLst>
          </p:spPr>
        </p:pic>
        <p:pic>
          <p:nvPicPr>
            <p:cNvPr id="168" name="Google Shape;168;p10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328708" y="1568465"/>
              <a:ext cx="990600" cy="990600"/>
            </a:xfrm>
            <a:prstGeom prst="rect">
              <a:avLst/>
            </a:prstGeom>
            <a:noFill/>
            <a:ln>
              <a:noFill/>
            </a:ln>
            <a:effectLst>
              <a:outerShdw blurRad="190500" rotWithShape="0" algn="tl">
                <a:srgbClr val="000000">
                  <a:alpha val="69019"/>
                </a:srgbClr>
              </a:outerShdw>
            </a:effectLst>
          </p:spPr>
        </p:pic>
        <p:pic>
          <p:nvPicPr>
            <p:cNvPr id="169" name="Google Shape;169;p10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275418" y="398777"/>
              <a:ext cx="821498" cy="821498"/>
            </a:xfrm>
            <a:prstGeom prst="rect">
              <a:avLst/>
            </a:prstGeom>
            <a:noFill/>
            <a:ln>
              <a:noFill/>
            </a:ln>
            <a:effectLst>
              <a:outerShdw blurRad="190500" rotWithShape="0" algn="tl">
                <a:srgbClr val="000000">
                  <a:alpha val="69019"/>
                </a:srgbClr>
              </a:outerShdw>
            </a:effectLst>
          </p:spPr>
        </p:pic>
        <p:pic>
          <p:nvPicPr>
            <p:cNvPr id="170" name="Google Shape;170;p10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402652" y="5482179"/>
              <a:ext cx="777875" cy="518583"/>
            </a:xfrm>
            <a:prstGeom prst="rect">
              <a:avLst/>
            </a:prstGeom>
            <a:noFill/>
            <a:ln>
              <a:noFill/>
            </a:ln>
            <a:effectLst>
              <a:outerShdw blurRad="190500" rotWithShape="0" algn="tl">
                <a:srgbClr val="000000">
                  <a:alpha val="69019"/>
                </a:srgbClr>
              </a:outerShdw>
            </a:effectLst>
          </p:spPr>
        </p:pic>
      </p:grpSp>
      <p:sp>
        <p:nvSpPr>
          <p:cNvPr id="171" name="Google Shape;171;p108"/>
          <p:cNvSpPr txBox="1"/>
          <p:nvPr>
            <p:ph type="title"/>
          </p:nvPr>
        </p:nvSpPr>
        <p:spPr>
          <a:xfrm>
            <a:off x="1852434" y="1172427"/>
            <a:ext cx="6648451" cy="38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Twentieth Century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ection Header" showMasterSp="0">
  <p:cSld name="2_Section Header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3" name="Google Shape;173;p109"/>
          <p:cNvCxnSpPr/>
          <p:nvPr/>
        </p:nvCxnSpPr>
        <p:spPr>
          <a:xfrm>
            <a:off x="0" y="1228513"/>
            <a:ext cx="9982200" cy="0"/>
          </a:xfrm>
          <a:prstGeom prst="straightConnector1">
            <a:avLst/>
          </a:prstGeom>
          <a:noFill/>
          <a:ln cap="flat" cmpd="sng" w="76200">
            <a:solidFill>
              <a:srgbClr val="0326D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4" name="Google Shape;174;p109"/>
          <p:cNvSpPr/>
          <p:nvPr/>
        </p:nvSpPr>
        <p:spPr>
          <a:xfrm rot="5400000">
            <a:off x="5156060" y="2352774"/>
            <a:ext cx="7162802" cy="1993700"/>
          </a:xfrm>
          <a:prstGeom prst="doubleWave">
            <a:avLst>
              <a:gd fmla="val 8995" name="adj1"/>
              <a:gd fmla="val -88" name="adj2"/>
            </a:avLst>
          </a:prstGeom>
          <a:gradFill>
            <a:gsLst>
              <a:gs pos="0">
                <a:srgbClr val="7D878F"/>
              </a:gs>
              <a:gs pos="50000">
                <a:srgbClr val="B6C3CE"/>
              </a:gs>
              <a:gs pos="100000">
                <a:srgbClr val="DBEAF7"/>
              </a:gs>
            </a:gsLst>
            <a:lin ang="5400000" scaled="0"/>
          </a:gradFill>
          <a:ln>
            <a:noFill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5" name="Google Shape;175;p109"/>
          <p:cNvSpPr txBox="1"/>
          <p:nvPr>
            <p:ph type="title"/>
          </p:nvPr>
        </p:nvSpPr>
        <p:spPr>
          <a:xfrm>
            <a:off x="609600" y="131233"/>
            <a:ext cx="7579776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76" name="Google Shape;176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8201470" y="3112445"/>
            <a:ext cx="819149" cy="813297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019"/>
              </a:srgbClr>
            </a:outerShdw>
          </a:effectLst>
        </p:spPr>
      </p:pic>
      <p:pic>
        <p:nvPicPr>
          <p:cNvPr id="177" name="Google Shape;177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8182419" y="4412923"/>
            <a:ext cx="838200" cy="83820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019"/>
              </a:srgbClr>
            </a:outerShdw>
          </a:effectLst>
        </p:spPr>
      </p:pic>
      <p:pic>
        <p:nvPicPr>
          <p:cNvPr id="178" name="Google Shape;178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53400" y="1561516"/>
            <a:ext cx="990600" cy="99060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019"/>
              </a:srgbClr>
            </a:outerShdw>
          </a:effectLst>
        </p:spPr>
      </p:pic>
      <p:pic>
        <p:nvPicPr>
          <p:cNvPr id="179" name="Google Shape;179;p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8201470" y="321931"/>
            <a:ext cx="821498" cy="821498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019"/>
              </a:srgbClr>
            </a:outerShdw>
          </a:effectLst>
        </p:spPr>
      </p:pic>
      <p:pic>
        <p:nvPicPr>
          <p:cNvPr id="180" name="Google Shape;180;p10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8305800" y="5882217"/>
            <a:ext cx="777875" cy="518583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019"/>
              </a:srgbClr>
            </a:outerShdw>
          </a:effectLst>
        </p:spPr>
      </p:pic>
      <p:sp>
        <p:nvSpPr>
          <p:cNvPr id="181" name="Google Shape;181;p109"/>
          <p:cNvSpPr txBox="1"/>
          <p:nvPr>
            <p:ph idx="1" type="body"/>
          </p:nvPr>
        </p:nvSpPr>
        <p:spPr>
          <a:xfrm>
            <a:off x="609600" y="1528380"/>
            <a:ext cx="6781801" cy="4415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SzPts val="2400"/>
              <a:buChar char="•"/>
              <a:defRPr b="0" sz="2400"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 b="0" sz="1800"/>
            </a:lvl2pPr>
            <a:lvl3pPr indent="-314325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350"/>
              <a:buChar char="•"/>
              <a:defRPr b="0"/>
            </a:lvl3pPr>
            <a:lvl4pPr indent="-3429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82" name="Google Shape;182;p109"/>
          <p:cNvSpPr txBox="1"/>
          <p:nvPr>
            <p:ph idx="2" type="body"/>
          </p:nvPr>
        </p:nvSpPr>
        <p:spPr>
          <a:xfrm>
            <a:off x="541495" y="6180666"/>
            <a:ext cx="7415976" cy="4500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92"/>
          <p:cNvGrpSpPr/>
          <p:nvPr/>
        </p:nvGrpSpPr>
        <p:grpSpPr>
          <a:xfrm>
            <a:off x="-380999" y="-76202"/>
            <a:ext cx="1993700" cy="7162802"/>
            <a:chOff x="-380999" y="-76202"/>
            <a:chExt cx="1993700" cy="7162802"/>
          </a:xfrm>
        </p:grpSpPr>
        <p:sp>
          <p:nvSpPr>
            <p:cNvPr id="25" name="Google Shape;25;p92"/>
            <p:cNvSpPr/>
            <p:nvPr/>
          </p:nvSpPr>
          <p:spPr>
            <a:xfrm flipH="1" rot="-5400000">
              <a:off x="-2965550" y="2508349"/>
              <a:ext cx="7162802" cy="1993700"/>
            </a:xfrm>
            <a:prstGeom prst="doubleWave">
              <a:avLst>
                <a:gd fmla="val 8995" name="adj1"/>
                <a:gd fmla="val -88" name="adj2"/>
              </a:avLst>
            </a:prstGeom>
            <a:gradFill>
              <a:gsLst>
                <a:gs pos="0">
                  <a:srgbClr val="7D878F"/>
                </a:gs>
                <a:gs pos="50000">
                  <a:srgbClr val="B6C3CE"/>
                </a:gs>
                <a:gs pos="100000">
                  <a:srgbClr val="DBEAF7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36575" lIns="36575" spcFirstLastPara="1" rIns="36575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FFF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26" name="Google Shape;26;p9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26251" y="3120303"/>
              <a:ext cx="819149" cy="813297"/>
            </a:xfrm>
            <a:prstGeom prst="rect">
              <a:avLst/>
            </a:prstGeom>
            <a:noFill/>
            <a:ln>
              <a:noFill/>
            </a:ln>
            <a:effectLst>
              <a:outerShdw blurRad="190500" rotWithShape="0" algn="tl">
                <a:srgbClr val="000000">
                  <a:alpha val="69019"/>
                </a:srgbClr>
              </a:outerShdw>
            </a:effectLst>
          </p:spPr>
        </p:pic>
        <p:pic>
          <p:nvPicPr>
            <p:cNvPr id="27" name="Google Shape;27;p9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30581" y="4434101"/>
              <a:ext cx="838200" cy="838200"/>
            </a:xfrm>
            <a:prstGeom prst="rect">
              <a:avLst/>
            </a:prstGeom>
            <a:noFill/>
            <a:ln>
              <a:noFill/>
            </a:ln>
            <a:effectLst>
              <a:outerShdw blurRad="190500" rotWithShape="0" algn="tl">
                <a:srgbClr val="000000">
                  <a:alpha val="69019"/>
                </a:srgbClr>
              </a:outerShdw>
            </a:effectLst>
          </p:spPr>
        </p:pic>
        <p:pic>
          <p:nvPicPr>
            <p:cNvPr id="28" name="Google Shape;28;p9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28600" y="1629202"/>
              <a:ext cx="990600" cy="990600"/>
            </a:xfrm>
            <a:prstGeom prst="rect">
              <a:avLst/>
            </a:prstGeom>
            <a:noFill/>
            <a:ln>
              <a:noFill/>
            </a:ln>
            <a:effectLst>
              <a:outerShdw blurRad="190500" rotWithShape="0" algn="tl">
                <a:srgbClr val="000000">
                  <a:alpha val="69019"/>
                </a:srgbClr>
              </a:outerShdw>
            </a:effectLst>
          </p:spPr>
        </p:pic>
        <p:pic>
          <p:nvPicPr>
            <p:cNvPr id="29" name="Google Shape;29;p9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26251" y="307114"/>
              <a:ext cx="821498" cy="821498"/>
            </a:xfrm>
            <a:prstGeom prst="rect">
              <a:avLst/>
            </a:prstGeom>
            <a:noFill/>
            <a:ln>
              <a:noFill/>
            </a:ln>
            <a:effectLst>
              <a:outerShdw blurRad="190500" rotWithShape="0" algn="tl">
                <a:srgbClr val="000000">
                  <a:alpha val="69019"/>
                </a:srgbClr>
              </a:outerShdw>
            </a:effectLst>
          </p:spPr>
        </p:pic>
        <p:pic>
          <p:nvPicPr>
            <p:cNvPr id="30" name="Google Shape;30;p9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30581" y="5867400"/>
              <a:ext cx="777875" cy="518583"/>
            </a:xfrm>
            <a:prstGeom prst="rect">
              <a:avLst/>
            </a:prstGeom>
            <a:noFill/>
            <a:ln>
              <a:noFill/>
            </a:ln>
            <a:effectLst>
              <a:outerShdw blurRad="190500" rotWithShape="0" algn="tl">
                <a:srgbClr val="000000">
                  <a:alpha val="69019"/>
                </a:srgbClr>
              </a:outerShdw>
            </a:effectLst>
          </p:spPr>
        </p:pic>
      </p:grpSp>
      <p:sp>
        <p:nvSpPr>
          <p:cNvPr id="31" name="Google Shape;31;p92"/>
          <p:cNvSpPr txBox="1"/>
          <p:nvPr>
            <p:ph idx="10" type="dt"/>
          </p:nvPr>
        </p:nvSpPr>
        <p:spPr>
          <a:xfrm>
            <a:off x="7115175" y="6394450"/>
            <a:ext cx="1743075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2"/>
          <p:cNvSpPr txBox="1"/>
          <p:nvPr>
            <p:ph idx="11" type="ftr"/>
          </p:nvPr>
        </p:nvSpPr>
        <p:spPr>
          <a:xfrm>
            <a:off x="607219" y="6394450"/>
            <a:ext cx="610076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92"/>
          <p:cNvSpPr txBox="1"/>
          <p:nvPr>
            <p:ph idx="12" type="sldNum"/>
          </p:nvPr>
        </p:nvSpPr>
        <p:spPr>
          <a:xfrm>
            <a:off x="64294" y="6394450"/>
            <a:ext cx="39290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92"/>
          <p:cNvSpPr txBox="1"/>
          <p:nvPr>
            <p:ph type="title"/>
          </p:nvPr>
        </p:nvSpPr>
        <p:spPr>
          <a:xfrm>
            <a:off x="1301343" y="127000"/>
            <a:ext cx="7556907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2"/>
          <p:cNvSpPr txBox="1"/>
          <p:nvPr>
            <p:ph idx="1" type="body"/>
          </p:nvPr>
        </p:nvSpPr>
        <p:spPr>
          <a:xfrm>
            <a:off x="1530251" y="1704750"/>
            <a:ext cx="7410450" cy="44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55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302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048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429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Blank" showMasterSp="0">
  <p:cSld name="6_Blank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0"/>
          <p:cNvSpPr/>
          <p:nvPr/>
        </p:nvSpPr>
        <p:spPr>
          <a:xfrm flipH="1" rot="-5400000">
            <a:off x="-2965550" y="2508349"/>
            <a:ext cx="7162802" cy="1993700"/>
          </a:xfrm>
          <a:prstGeom prst="doubleWave">
            <a:avLst>
              <a:gd fmla="val 8995" name="adj1"/>
              <a:gd fmla="val -88" name="adj2"/>
            </a:avLst>
          </a:prstGeom>
          <a:gradFill>
            <a:gsLst>
              <a:gs pos="0">
                <a:srgbClr val="7D878F"/>
              </a:gs>
              <a:gs pos="50000">
                <a:srgbClr val="B6C3CE"/>
              </a:gs>
              <a:gs pos="100000">
                <a:srgbClr val="DBEAF7"/>
              </a:gs>
            </a:gsLst>
            <a:lin ang="5400000" scaled="0"/>
          </a:gradFill>
          <a:ln>
            <a:noFill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85" name="Google Shape;185;p1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6251" y="3120303"/>
            <a:ext cx="819149" cy="813297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019"/>
              </a:srgbClr>
            </a:outerShdw>
          </a:effectLst>
        </p:spPr>
      </p:pic>
      <p:pic>
        <p:nvPicPr>
          <p:cNvPr id="186" name="Google Shape;186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0581" y="4434101"/>
            <a:ext cx="838200" cy="83820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019"/>
              </a:srgbClr>
            </a:outerShdw>
          </a:effectLst>
        </p:spPr>
      </p:pic>
      <p:pic>
        <p:nvPicPr>
          <p:cNvPr id="187" name="Google Shape;187;p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" y="1629202"/>
            <a:ext cx="990600" cy="99060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019"/>
              </a:srgbClr>
            </a:outerShdw>
          </a:effectLst>
        </p:spPr>
      </p:pic>
      <p:pic>
        <p:nvPicPr>
          <p:cNvPr id="188" name="Google Shape;188;p1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6251" y="307114"/>
            <a:ext cx="821498" cy="821498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019"/>
              </a:srgbClr>
            </a:outerShdw>
          </a:effectLst>
        </p:spPr>
      </p:pic>
      <p:pic>
        <p:nvPicPr>
          <p:cNvPr id="189" name="Google Shape;189;p1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0581" y="5867400"/>
            <a:ext cx="777875" cy="518583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019"/>
              </a:srgbClr>
            </a:outerShdw>
          </a:effectLst>
        </p:spPr>
      </p:pic>
      <p:sp>
        <p:nvSpPr>
          <p:cNvPr id="190" name="Google Shape;190;p110"/>
          <p:cNvSpPr txBox="1"/>
          <p:nvPr>
            <p:ph type="title"/>
          </p:nvPr>
        </p:nvSpPr>
        <p:spPr>
          <a:xfrm>
            <a:off x="1852434" y="1172427"/>
            <a:ext cx="6648451" cy="38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Twentieth Century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ection Header" showMasterSp="0" type="secHead">
  <p:cSld name="SECTION_HEADER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2" name="Google Shape;192;p111"/>
          <p:cNvCxnSpPr/>
          <p:nvPr/>
        </p:nvCxnSpPr>
        <p:spPr>
          <a:xfrm>
            <a:off x="0" y="5753100"/>
            <a:ext cx="9144000" cy="0"/>
          </a:xfrm>
          <a:prstGeom prst="straightConnector1">
            <a:avLst/>
          </a:prstGeom>
          <a:noFill/>
          <a:ln cap="flat" cmpd="sng" w="76200">
            <a:solidFill>
              <a:srgbClr val="1C498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3" name="Google Shape;193;p111"/>
          <p:cNvSpPr/>
          <p:nvPr/>
        </p:nvSpPr>
        <p:spPr>
          <a:xfrm flipH="1" rot="-5400000">
            <a:off x="-2965550" y="2508349"/>
            <a:ext cx="7162802" cy="1993700"/>
          </a:xfrm>
          <a:prstGeom prst="doubleWave">
            <a:avLst>
              <a:gd fmla="val 8995" name="adj1"/>
              <a:gd fmla="val -88" name="adj2"/>
            </a:avLst>
          </a:prstGeom>
          <a:gradFill>
            <a:gsLst>
              <a:gs pos="0">
                <a:srgbClr val="7D878F"/>
              </a:gs>
              <a:gs pos="50000">
                <a:srgbClr val="B6C3CE"/>
              </a:gs>
              <a:gs pos="100000">
                <a:srgbClr val="DBEAF7"/>
              </a:gs>
            </a:gsLst>
            <a:lin ang="5400000" scaled="0"/>
          </a:gradFill>
          <a:ln>
            <a:noFill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4" name="Google Shape;194;p111"/>
          <p:cNvSpPr txBox="1"/>
          <p:nvPr>
            <p:ph type="title"/>
          </p:nvPr>
        </p:nvSpPr>
        <p:spPr>
          <a:xfrm>
            <a:off x="1612702" y="3153095"/>
            <a:ext cx="7074097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50"/>
              <a:buFont typeface="Twentieth Century"/>
              <a:buNone/>
              <a:defRPr b="0" sz="435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111"/>
          <p:cNvSpPr txBox="1"/>
          <p:nvPr>
            <p:ph idx="1" type="body"/>
          </p:nvPr>
        </p:nvSpPr>
        <p:spPr>
          <a:xfrm>
            <a:off x="1612702" y="5864054"/>
            <a:ext cx="7069336" cy="4500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196" name="Google Shape;196;p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6251" y="3120303"/>
            <a:ext cx="819149" cy="813297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019"/>
              </a:srgbClr>
            </a:outerShdw>
          </a:effectLst>
        </p:spPr>
      </p:pic>
      <p:pic>
        <p:nvPicPr>
          <p:cNvPr id="197" name="Google Shape;197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0581" y="4434101"/>
            <a:ext cx="838200" cy="83820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019"/>
              </a:srgbClr>
            </a:outerShdw>
          </a:effectLst>
        </p:spPr>
      </p:pic>
      <p:pic>
        <p:nvPicPr>
          <p:cNvPr id="198" name="Google Shape;198;p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" y="1629202"/>
            <a:ext cx="990600" cy="99060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019"/>
              </a:srgbClr>
            </a:outerShdw>
          </a:effectLst>
        </p:spPr>
      </p:pic>
      <p:pic>
        <p:nvPicPr>
          <p:cNvPr id="199" name="Google Shape;199;p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6251" y="307114"/>
            <a:ext cx="821498" cy="821498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019"/>
              </a:srgbClr>
            </a:outerShdw>
          </a:effectLst>
        </p:spPr>
      </p:pic>
      <p:pic>
        <p:nvPicPr>
          <p:cNvPr id="200" name="Google Shape;200;p1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0581" y="5867400"/>
            <a:ext cx="777875" cy="518583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019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Blank" showMasterSp="0">
  <p:cSld name="5_Blank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112"/>
          <p:cNvGrpSpPr/>
          <p:nvPr/>
        </p:nvGrpSpPr>
        <p:grpSpPr>
          <a:xfrm>
            <a:off x="152401" y="304799"/>
            <a:ext cx="1460299" cy="6242050"/>
            <a:chOff x="2035685" y="244063"/>
            <a:chExt cx="1460299" cy="6242050"/>
          </a:xfrm>
        </p:grpSpPr>
        <p:sp>
          <p:nvSpPr>
            <p:cNvPr id="203" name="Google Shape;203;p112"/>
            <p:cNvSpPr/>
            <p:nvPr/>
          </p:nvSpPr>
          <p:spPr>
            <a:xfrm flipH="1" rot="-5400000">
              <a:off x="-355191" y="2634938"/>
              <a:ext cx="6242050" cy="1460299"/>
            </a:xfrm>
            <a:prstGeom prst="doubleWave">
              <a:avLst>
                <a:gd fmla="val 8995" name="adj1"/>
                <a:gd fmla="val -88" name="adj2"/>
              </a:avLst>
            </a:prstGeom>
            <a:gradFill>
              <a:gsLst>
                <a:gs pos="0">
                  <a:srgbClr val="7D878F"/>
                </a:gs>
                <a:gs pos="50000">
                  <a:srgbClr val="B6C3CE"/>
                </a:gs>
                <a:gs pos="100000">
                  <a:srgbClr val="DBEAF7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36575" lIns="36575" spcFirstLastPara="1" rIns="36575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FFF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204" name="Google Shape;204;p11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28708" y="2936028"/>
              <a:ext cx="819149" cy="813297"/>
            </a:xfrm>
            <a:prstGeom prst="rect">
              <a:avLst/>
            </a:prstGeom>
            <a:noFill/>
            <a:ln>
              <a:noFill/>
            </a:ln>
            <a:effectLst>
              <a:outerShdw blurRad="190500" rotWithShape="0" algn="tl">
                <a:srgbClr val="000000">
                  <a:alpha val="69019"/>
                </a:srgbClr>
              </a:outerShdw>
            </a:effectLst>
          </p:spPr>
        </p:pic>
        <p:pic>
          <p:nvPicPr>
            <p:cNvPr id="205" name="Google Shape;205;p1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434533" y="4143389"/>
              <a:ext cx="838200" cy="838200"/>
            </a:xfrm>
            <a:prstGeom prst="rect">
              <a:avLst/>
            </a:prstGeom>
            <a:noFill/>
            <a:ln>
              <a:noFill/>
            </a:ln>
            <a:effectLst>
              <a:outerShdw blurRad="190500" rotWithShape="0" algn="tl">
                <a:srgbClr val="000000">
                  <a:alpha val="69019"/>
                </a:srgbClr>
              </a:outerShdw>
            </a:effectLst>
          </p:spPr>
        </p:pic>
        <p:pic>
          <p:nvPicPr>
            <p:cNvPr id="206" name="Google Shape;206;p1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328708" y="1568465"/>
              <a:ext cx="990600" cy="990600"/>
            </a:xfrm>
            <a:prstGeom prst="rect">
              <a:avLst/>
            </a:prstGeom>
            <a:noFill/>
            <a:ln>
              <a:noFill/>
            </a:ln>
            <a:effectLst>
              <a:outerShdw blurRad="190500" rotWithShape="0" algn="tl">
                <a:srgbClr val="000000">
                  <a:alpha val="69019"/>
                </a:srgbClr>
              </a:outerShdw>
            </a:effectLst>
          </p:spPr>
        </p:pic>
        <p:pic>
          <p:nvPicPr>
            <p:cNvPr id="207" name="Google Shape;207;p11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275418" y="398777"/>
              <a:ext cx="821498" cy="821498"/>
            </a:xfrm>
            <a:prstGeom prst="rect">
              <a:avLst/>
            </a:prstGeom>
            <a:noFill/>
            <a:ln>
              <a:noFill/>
            </a:ln>
            <a:effectLst>
              <a:outerShdw blurRad="190500" rotWithShape="0" algn="tl">
                <a:srgbClr val="000000">
                  <a:alpha val="69019"/>
                </a:srgbClr>
              </a:outerShdw>
            </a:effectLst>
          </p:spPr>
        </p:pic>
        <p:pic>
          <p:nvPicPr>
            <p:cNvPr id="208" name="Google Shape;208;p11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402652" y="5482179"/>
              <a:ext cx="777875" cy="518583"/>
            </a:xfrm>
            <a:prstGeom prst="rect">
              <a:avLst/>
            </a:prstGeom>
            <a:noFill/>
            <a:ln>
              <a:noFill/>
            </a:ln>
            <a:effectLst>
              <a:outerShdw blurRad="190500" rotWithShape="0" algn="tl">
                <a:srgbClr val="000000">
                  <a:alpha val="69019"/>
                </a:srgbClr>
              </a:outerShdw>
            </a:effectLst>
          </p:spPr>
        </p:pic>
      </p:grpSp>
      <p:sp>
        <p:nvSpPr>
          <p:cNvPr id="209" name="Google Shape;209;p112"/>
          <p:cNvSpPr txBox="1"/>
          <p:nvPr>
            <p:ph type="title"/>
          </p:nvPr>
        </p:nvSpPr>
        <p:spPr>
          <a:xfrm>
            <a:off x="1852434" y="1172427"/>
            <a:ext cx="6648451" cy="38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Twentieth Century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3"/>
          <p:cNvSpPr txBox="1"/>
          <p:nvPr>
            <p:ph type="title"/>
          </p:nvPr>
        </p:nvSpPr>
        <p:spPr>
          <a:xfrm>
            <a:off x="800100" y="127000"/>
            <a:ext cx="754380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113"/>
          <p:cNvSpPr txBox="1"/>
          <p:nvPr>
            <p:ph idx="1" type="body"/>
          </p:nvPr>
        </p:nvSpPr>
        <p:spPr>
          <a:xfrm>
            <a:off x="800100" y="1714500"/>
            <a:ext cx="7543800" cy="44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13" name="Google Shape;213;p113"/>
          <p:cNvSpPr txBox="1"/>
          <p:nvPr>
            <p:ph idx="10" type="dt"/>
          </p:nvPr>
        </p:nvSpPr>
        <p:spPr>
          <a:xfrm>
            <a:off x="7115175" y="6394450"/>
            <a:ext cx="1743075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113"/>
          <p:cNvSpPr txBox="1"/>
          <p:nvPr>
            <p:ph idx="11" type="ftr"/>
          </p:nvPr>
        </p:nvSpPr>
        <p:spPr>
          <a:xfrm>
            <a:off x="607219" y="6394450"/>
            <a:ext cx="610076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113"/>
          <p:cNvSpPr txBox="1"/>
          <p:nvPr>
            <p:ph idx="12" type="sldNum"/>
          </p:nvPr>
        </p:nvSpPr>
        <p:spPr>
          <a:xfrm>
            <a:off x="64294" y="6394450"/>
            <a:ext cx="39290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6" name="Google Shape;216;p1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35382" y="443063"/>
            <a:ext cx="771256" cy="695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1790" y="5693876"/>
            <a:ext cx="673852" cy="681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73738" y="5768493"/>
            <a:ext cx="589061" cy="5561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croscope_icon" id="219" name="Google Shape;219;p1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8119" y="5575798"/>
            <a:ext cx="901407" cy="90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tr_Lab_icon_4" id="220" name="Google Shape;220;p1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1395228">
            <a:off x="2343404" y="5776838"/>
            <a:ext cx="440712" cy="6194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yringe" id="221" name="Google Shape;221;p1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6731028">
            <a:off x="4882315" y="5577111"/>
            <a:ext cx="413140" cy="8128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2" name="Google Shape;222;p113"/>
          <p:cNvCxnSpPr/>
          <p:nvPr/>
        </p:nvCxnSpPr>
        <p:spPr>
          <a:xfrm>
            <a:off x="0" y="5590257"/>
            <a:ext cx="9120164" cy="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3" name="Google Shape;223;p1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97463" y="3423551"/>
            <a:ext cx="744141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783770" y="1880810"/>
            <a:ext cx="3074480" cy="2320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477854" y="3198058"/>
            <a:ext cx="2562733" cy="1934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540355" y="5561773"/>
            <a:ext cx="419809" cy="859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1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85750" y="1492250"/>
            <a:ext cx="1028700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4"/>
          <p:cNvSpPr txBox="1"/>
          <p:nvPr>
            <p:ph type="title"/>
          </p:nvPr>
        </p:nvSpPr>
        <p:spPr>
          <a:xfrm>
            <a:off x="800100" y="127000"/>
            <a:ext cx="754380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114"/>
          <p:cNvSpPr txBox="1"/>
          <p:nvPr>
            <p:ph idx="1" type="body"/>
          </p:nvPr>
        </p:nvSpPr>
        <p:spPr>
          <a:xfrm>
            <a:off x="800100" y="1529541"/>
            <a:ext cx="3566160" cy="8115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sz="1800"/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231" name="Google Shape;231;p114"/>
          <p:cNvSpPr txBox="1"/>
          <p:nvPr>
            <p:ph idx="2" type="body"/>
          </p:nvPr>
        </p:nvSpPr>
        <p:spPr>
          <a:xfrm>
            <a:off x="800100" y="2484692"/>
            <a:ext cx="3566160" cy="3687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500"/>
              <a:buChar char="•"/>
              <a:defRPr sz="1500"/>
            </a:lvl1pPr>
            <a:lvl2pPr indent="-32385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00"/>
              <a:buChar char="•"/>
              <a:defRPr sz="1500"/>
            </a:lvl2pPr>
            <a:lvl3pPr indent="-314325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350"/>
              <a:buChar char="•"/>
              <a:defRPr sz="1350"/>
            </a:lvl3pPr>
            <a:lvl4pPr indent="-3048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232" name="Google Shape;232;p114"/>
          <p:cNvSpPr txBox="1"/>
          <p:nvPr>
            <p:ph idx="3" type="body"/>
          </p:nvPr>
        </p:nvSpPr>
        <p:spPr>
          <a:xfrm>
            <a:off x="4777740" y="1529541"/>
            <a:ext cx="3566160" cy="8115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sz="1800"/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233" name="Google Shape;233;p114"/>
          <p:cNvSpPr txBox="1"/>
          <p:nvPr>
            <p:ph idx="4" type="body"/>
          </p:nvPr>
        </p:nvSpPr>
        <p:spPr>
          <a:xfrm>
            <a:off x="4777740" y="2484692"/>
            <a:ext cx="3566160" cy="3687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500"/>
              <a:buChar char="•"/>
              <a:defRPr sz="1500"/>
            </a:lvl1pPr>
            <a:lvl2pPr indent="-32385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00"/>
              <a:buChar char="•"/>
              <a:defRPr sz="1500"/>
            </a:lvl2pPr>
            <a:lvl3pPr indent="-314325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350"/>
              <a:buChar char="•"/>
              <a:defRPr sz="1350"/>
            </a:lvl3pPr>
            <a:lvl4pPr indent="-3048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234" name="Google Shape;234;p114"/>
          <p:cNvSpPr txBox="1"/>
          <p:nvPr>
            <p:ph idx="10" type="dt"/>
          </p:nvPr>
        </p:nvSpPr>
        <p:spPr>
          <a:xfrm>
            <a:off x="7115175" y="6394450"/>
            <a:ext cx="1743075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114"/>
          <p:cNvSpPr txBox="1"/>
          <p:nvPr>
            <p:ph idx="11" type="ftr"/>
          </p:nvPr>
        </p:nvSpPr>
        <p:spPr>
          <a:xfrm>
            <a:off x="607219" y="6394450"/>
            <a:ext cx="610076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114"/>
          <p:cNvSpPr txBox="1"/>
          <p:nvPr>
            <p:ph idx="12" type="sldNum"/>
          </p:nvPr>
        </p:nvSpPr>
        <p:spPr>
          <a:xfrm>
            <a:off x="64294" y="6394450"/>
            <a:ext cx="39290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>
  <p:cSld name="Picture with Caption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115"/>
          <p:cNvGrpSpPr/>
          <p:nvPr/>
        </p:nvGrpSpPr>
        <p:grpSpPr>
          <a:xfrm>
            <a:off x="260744" y="110064"/>
            <a:ext cx="1187053" cy="6242050"/>
            <a:chOff x="111456988" y="105613199"/>
            <a:chExt cx="1275009" cy="9144001"/>
          </a:xfrm>
        </p:grpSpPr>
        <p:sp>
          <p:nvSpPr>
            <p:cNvPr id="239" name="Google Shape;239;p115"/>
            <p:cNvSpPr/>
            <p:nvPr/>
          </p:nvSpPr>
          <p:spPr>
            <a:xfrm rot="-5400000">
              <a:off x="107522492" y="109547695"/>
              <a:ext cx="9144000" cy="1275009"/>
            </a:xfrm>
            <a:prstGeom prst="doubleWave">
              <a:avLst>
                <a:gd fmla="val 8995" name="adj1"/>
                <a:gd fmla="val -88" name="adj2"/>
              </a:avLst>
            </a:prstGeom>
            <a:solidFill>
              <a:srgbClr val="DDEAF6">
                <a:alpha val="38039"/>
              </a:srgbClr>
            </a:solidFill>
            <a:ln>
              <a:noFill/>
            </a:ln>
          </p:spPr>
          <p:txBody>
            <a:bodyPr anchorCtr="0" anchor="t" bIns="36575" lIns="36575" spcFirstLastPara="1" rIns="36575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FFF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0" name="Google Shape;240;p115"/>
            <p:cNvSpPr/>
            <p:nvPr/>
          </p:nvSpPr>
          <p:spPr>
            <a:xfrm>
              <a:off x="111456988" y="105613200"/>
              <a:ext cx="576329" cy="914400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txBody>
            <a:bodyPr anchorCtr="0" anchor="t" bIns="36575" lIns="36575" spcFirstLastPara="1" rIns="36575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FFF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pic>
        <p:nvPicPr>
          <p:cNvPr id="241" name="Google Shape;241;p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0" y="914400"/>
            <a:ext cx="10287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1016" y="2983839"/>
            <a:ext cx="819149" cy="813297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019"/>
              </a:srgbClr>
            </a:outerShdw>
          </a:effectLst>
        </p:spPr>
      </p:pic>
      <p:pic>
        <p:nvPicPr>
          <p:cNvPr id="243" name="Google Shape;243;p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8746" y="4145326"/>
            <a:ext cx="838200" cy="83820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019"/>
              </a:srgbClr>
            </a:outerShdw>
          </a:effectLst>
        </p:spPr>
      </p:pic>
      <p:pic>
        <p:nvPicPr>
          <p:cNvPr id="244" name="Google Shape;244;p1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7967" y="1645049"/>
            <a:ext cx="990600" cy="99060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019"/>
              </a:srgbClr>
            </a:outerShdw>
          </a:effectLst>
        </p:spPr>
      </p:pic>
      <p:pic>
        <p:nvPicPr>
          <p:cNvPr id="245" name="Google Shape;245;p1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6020" y="398777"/>
            <a:ext cx="821498" cy="821498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019"/>
              </a:srgbClr>
            </a:outerShdw>
          </a:effectLst>
        </p:spPr>
      </p:pic>
      <p:pic>
        <p:nvPicPr>
          <p:cNvPr id="246" name="Google Shape;246;p1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6217" y="5501217"/>
            <a:ext cx="777875" cy="518583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019"/>
              </a:srgbClr>
            </a:outerShdw>
          </a:effectLst>
        </p:spPr>
      </p:pic>
      <p:grpSp>
        <p:nvGrpSpPr>
          <p:cNvPr id="247" name="Google Shape;247;p115"/>
          <p:cNvGrpSpPr/>
          <p:nvPr/>
        </p:nvGrpSpPr>
        <p:grpSpPr>
          <a:xfrm>
            <a:off x="2035685" y="244063"/>
            <a:ext cx="1460299" cy="6242050"/>
            <a:chOff x="2035685" y="244063"/>
            <a:chExt cx="1460299" cy="6242050"/>
          </a:xfrm>
        </p:grpSpPr>
        <p:sp>
          <p:nvSpPr>
            <p:cNvPr id="248" name="Google Shape;248;p115"/>
            <p:cNvSpPr/>
            <p:nvPr/>
          </p:nvSpPr>
          <p:spPr>
            <a:xfrm flipH="1" rot="-5400000">
              <a:off x="-355191" y="2634938"/>
              <a:ext cx="6242050" cy="1460299"/>
            </a:xfrm>
            <a:prstGeom prst="doubleWave">
              <a:avLst>
                <a:gd fmla="val 8995" name="adj1"/>
                <a:gd fmla="val -88" name="adj2"/>
              </a:avLst>
            </a:prstGeom>
            <a:gradFill>
              <a:gsLst>
                <a:gs pos="0">
                  <a:srgbClr val="7D878F"/>
                </a:gs>
                <a:gs pos="50000">
                  <a:srgbClr val="B6C3CE"/>
                </a:gs>
                <a:gs pos="100000">
                  <a:srgbClr val="DBEAF7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36575" lIns="36575" spcFirstLastPara="1" rIns="36575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FFF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249" name="Google Shape;249;p1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328708" y="2936028"/>
              <a:ext cx="819149" cy="813297"/>
            </a:xfrm>
            <a:prstGeom prst="rect">
              <a:avLst/>
            </a:prstGeom>
            <a:noFill/>
            <a:ln>
              <a:noFill/>
            </a:ln>
            <a:effectLst>
              <a:outerShdw blurRad="190500" rotWithShape="0" algn="tl">
                <a:srgbClr val="000000">
                  <a:alpha val="69019"/>
                </a:srgbClr>
              </a:outerShdw>
            </a:effectLst>
          </p:spPr>
        </p:pic>
        <p:pic>
          <p:nvPicPr>
            <p:cNvPr id="250" name="Google Shape;250;p1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34533" y="4143389"/>
              <a:ext cx="838200" cy="838200"/>
            </a:xfrm>
            <a:prstGeom prst="rect">
              <a:avLst/>
            </a:prstGeom>
            <a:noFill/>
            <a:ln>
              <a:noFill/>
            </a:ln>
            <a:effectLst>
              <a:outerShdw blurRad="190500" rotWithShape="0" algn="tl">
                <a:srgbClr val="000000">
                  <a:alpha val="69019"/>
                </a:srgbClr>
              </a:outerShdw>
            </a:effectLst>
          </p:spPr>
        </p:pic>
        <p:pic>
          <p:nvPicPr>
            <p:cNvPr id="251" name="Google Shape;251;p1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328708" y="1568465"/>
              <a:ext cx="990600" cy="990600"/>
            </a:xfrm>
            <a:prstGeom prst="rect">
              <a:avLst/>
            </a:prstGeom>
            <a:noFill/>
            <a:ln>
              <a:noFill/>
            </a:ln>
            <a:effectLst>
              <a:outerShdw blurRad="190500" rotWithShape="0" algn="tl">
                <a:srgbClr val="000000">
                  <a:alpha val="69019"/>
                </a:srgbClr>
              </a:outerShdw>
            </a:effectLst>
          </p:spPr>
        </p:pic>
        <p:pic>
          <p:nvPicPr>
            <p:cNvPr id="252" name="Google Shape;252;p11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275418" y="398777"/>
              <a:ext cx="821498" cy="821498"/>
            </a:xfrm>
            <a:prstGeom prst="rect">
              <a:avLst/>
            </a:prstGeom>
            <a:noFill/>
            <a:ln>
              <a:noFill/>
            </a:ln>
            <a:effectLst>
              <a:outerShdw blurRad="190500" rotWithShape="0" algn="tl">
                <a:srgbClr val="000000">
                  <a:alpha val="69019"/>
                </a:srgbClr>
              </a:outerShdw>
            </a:effectLst>
          </p:spPr>
        </p:pic>
        <p:pic>
          <p:nvPicPr>
            <p:cNvPr id="253" name="Google Shape;253;p11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402652" y="5482179"/>
              <a:ext cx="777875" cy="518583"/>
            </a:xfrm>
            <a:prstGeom prst="rect">
              <a:avLst/>
            </a:prstGeom>
            <a:noFill/>
            <a:ln>
              <a:noFill/>
            </a:ln>
            <a:effectLst>
              <a:outerShdw blurRad="190500" rotWithShape="0" algn="tl">
                <a:srgbClr val="000000">
                  <a:alpha val="69019"/>
                </a:srgbClr>
              </a:outerShdw>
            </a:effectLst>
          </p:spPr>
        </p:pic>
      </p:grpSp>
      <p:sp>
        <p:nvSpPr>
          <p:cNvPr id="254" name="Google Shape;254;p115"/>
          <p:cNvSpPr/>
          <p:nvPr/>
        </p:nvSpPr>
        <p:spPr>
          <a:xfrm rot="-5400000">
            <a:off x="5127451" y="2796961"/>
            <a:ext cx="6242050" cy="1187053"/>
          </a:xfrm>
          <a:prstGeom prst="doubleWave">
            <a:avLst>
              <a:gd fmla="val 8995" name="adj1"/>
              <a:gd fmla="val -88" name="adj2"/>
            </a:avLst>
          </a:prstGeom>
          <a:solidFill>
            <a:srgbClr val="DDEAF6">
              <a:alpha val="38039"/>
            </a:srgbClr>
          </a:solidFill>
          <a:ln>
            <a:noFill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6"/>
          <p:cNvSpPr txBox="1"/>
          <p:nvPr>
            <p:ph idx="10" type="dt"/>
          </p:nvPr>
        </p:nvSpPr>
        <p:spPr>
          <a:xfrm>
            <a:off x="7115175" y="6394450"/>
            <a:ext cx="1743075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116"/>
          <p:cNvSpPr txBox="1"/>
          <p:nvPr>
            <p:ph idx="11" type="ftr"/>
          </p:nvPr>
        </p:nvSpPr>
        <p:spPr>
          <a:xfrm>
            <a:off x="607219" y="6394450"/>
            <a:ext cx="610076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116"/>
          <p:cNvSpPr txBox="1"/>
          <p:nvPr>
            <p:ph idx="12" type="sldNum"/>
          </p:nvPr>
        </p:nvSpPr>
        <p:spPr>
          <a:xfrm>
            <a:off x="64294" y="6394450"/>
            <a:ext cx="39290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Lab guy" id="259" name="Google Shape;259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555451" y="3355470"/>
            <a:ext cx="943158" cy="79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61260" y="307929"/>
            <a:ext cx="950614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60392" y="1386614"/>
            <a:ext cx="891668" cy="902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75572" y="2510332"/>
            <a:ext cx="797066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76482" y="3357303"/>
            <a:ext cx="1081768" cy="1200365"/>
          </a:xfrm>
          <a:prstGeom prst="rect">
            <a:avLst/>
          </a:prstGeom>
          <a:noFill/>
          <a:ln>
            <a:noFill/>
          </a:ln>
          <a:effectLst>
            <a:outerShdw blurRad="152400" sx="90000" rotWithShape="0" dir="5400000" dist="317500" sy="-19000">
              <a:srgbClr val="000000">
                <a:alpha val="14117"/>
              </a:srgbClr>
            </a:outerShdw>
          </a:effectLst>
        </p:spPr>
      </p:pic>
      <p:pic>
        <p:nvPicPr>
          <p:cNvPr descr="Microscope_icon" id="264" name="Google Shape;264;p1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78252" y="4557668"/>
            <a:ext cx="1278228" cy="12779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tr_Lab_icon_4" id="265" name="Google Shape;265;p1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1395228">
            <a:off x="6857444" y="347361"/>
            <a:ext cx="493181" cy="693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096000" y="1219200"/>
            <a:ext cx="459451" cy="940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16"/>
          <p:cNvPicPr preferRelativeResize="0"/>
          <p:nvPr/>
        </p:nvPicPr>
        <p:blipFill rotWithShape="1">
          <a:blip r:embed="rId9">
            <a:alphaModFix/>
          </a:blip>
          <a:srcRect b="27819" l="0" r="0" t="0"/>
          <a:stretch/>
        </p:blipFill>
        <p:spPr>
          <a:xfrm>
            <a:off x="6979359" y="4693213"/>
            <a:ext cx="744141" cy="1100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8" name="Google Shape;268;p116"/>
          <p:cNvGrpSpPr/>
          <p:nvPr/>
        </p:nvGrpSpPr>
        <p:grpSpPr>
          <a:xfrm>
            <a:off x="260744" y="152402"/>
            <a:ext cx="1187053" cy="6242050"/>
            <a:chOff x="260744" y="152402"/>
            <a:chExt cx="1187053" cy="6242050"/>
          </a:xfrm>
        </p:grpSpPr>
        <p:grpSp>
          <p:nvGrpSpPr>
            <p:cNvPr id="269" name="Google Shape;269;p116"/>
            <p:cNvGrpSpPr/>
            <p:nvPr/>
          </p:nvGrpSpPr>
          <p:grpSpPr>
            <a:xfrm>
              <a:off x="260744" y="152402"/>
              <a:ext cx="1187053" cy="6242050"/>
              <a:chOff x="111456988" y="105613199"/>
              <a:chExt cx="1275009" cy="9144001"/>
            </a:xfrm>
          </p:grpSpPr>
          <p:sp>
            <p:nvSpPr>
              <p:cNvPr id="270" name="Google Shape;270;p116"/>
              <p:cNvSpPr/>
              <p:nvPr/>
            </p:nvSpPr>
            <p:spPr>
              <a:xfrm rot="-5400000">
                <a:off x="107522492" y="109547695"/>
                <a:ext cx="9144000" cy="1275009"/>
              </a:xfrm>
              <a:prstGeom prst="doubleWave">
                <a:avLst>
                  <a:gd fmla="val 8995" name="adj1"/>
                  <a:gd fmla="val -88" name="adj2"/>
                </a:avLst>
              </a:prstGeom>
              <a:solidFill>
                <a:srgbClr val="DDEAF6">
                  <a:alpha val="38039"/>
                </a:srgbClr>
              </a:solidFill>
              <a:ln>
                <a:noFill/>
              </a:ln>
            </p:spPr>
            <p:txBody>
              <a:bodyPr anchorCtr="0" anchor="t" bIns="36575" lIns="36575" spcFirstLastPara="1" rIns="36575" wrap="square" tIns="36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FFFF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71" name="Google Shape;271;p116"/>
              <p:cNvSpPr/>
              <p:nvPr/>
            </p:nvSpPr>
            <p:spPr>
              <a:xfrm>
                <a:off x="111456988" y="105613200"/>
                <a:ext cx="576329" cy="9144000"/>
              </a:xfrm>
              <a:prstGeom prst="rect">
                <a:avLst/>
              </a:prstGeom>
              <a:solidFill>
                <a:srgbClr val="5B9BD5"/>
              </a:solidFill>
              <a:ln>
                <a:noFill/>
              </a:ln>
            </p:spPr>
            <p:txBody>
              <a:bodyPr anchorCtr="0" anchor="t" bIns="36575" lIns="36575" spcFirstLastPara="1" rIns="36575" wrap="square" tIns="36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FFFF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pic>
          <p:nvPicPr>
            <p:cNvPr descr="Microscope_icon" id="272" name="Google Shape;272;p116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60746" y="222733"/>
              <a:ext cx="1010482" cy="9424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itr_Lab_icon_4" id="273" name="Google Shape;273;p116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 rot="-1395228">
              <a:off x="516134" y="3453915"/>
              <a:ext cx="670257" cy="878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yringe" id="274" name="Google Shape;274;p116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 rot="-6731028">
              <a:off x="607446" y="4431720"/>
              <a:ext cx="432915" cy="9146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est tubes" id="275" name="Google Shape;275;p116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430154" y="5465808"/>
              <a:ext cx="693929" cy="6549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and and test tube" id="276" name="Google Shape;276;p116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 rot="2383109">
              <a:off x="430154" y="1471228"/>
              <a:ext cx="716100" cy="63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7" name="Google Shape;277;p116"/>
            <p:cNvPicPr preferRelativeResize="0"/>
            <p:nvPr/>
          </p:nvPicPr>
          <p:blipFill rotWithShape="1">
            <a:blip r:embed="rId9">
              <a:alphaModFix/>
            </a:blip>
            <a:srcRect b="27819" l="0" r="0" t="0"/>
            <a:stretch/>
          </p:blipFill>
          <p:spPr>
            <a:xfrm>
              <a:off x="473938" y="2407797"/>
              <a:ext cx="547511" cy="8093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8" name="Google Shape;278;p1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76400" y="1086585"/>
            <a:ext cx="1081768" cy="1200365"/>
          </a:xfrm>
          <a:prstGeom prst="rect">
            <a:avLst/>
          </a:prstGeom>
          <a:noFill/>
          <a:ln>
            <a:noFill/>
          </a:ln>
          <a:effectLst>
            <a:outerShdw blurRad="152400" sx="90000" rotWithShape="0" dir="5400000" dist="317500" sy="-19000">
              <a:srgbClr val="000000">
                <a:alpha val="14117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 showMasterSp="0">
  <p:cSld name="1_Content with Caption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17"/>
          <p:cNvSpPr/>
          <p:nvPr/>
        </p:nvSpPr>
        <p:spPr>
          <a:xfrm>
            <a:off x="0" y="0"/>
            <a:ext cx="32004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81" name="Google Shape;281;p117"/>
          <p:cNvCxnSpPr/>
          <p:nvPr/>
        </p:nvCxnSpPr>
        <p:spPr>
          <a:xfrm flipH="1">
            <a:off x="3200400" y="0"/>
            <a:ext cx="1" cy="685800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2" name="Google Shape;282;p117"/>
          <p:cNvSpPr txBox="1"/>
          <p:nvPr>
            <p:ph type="title"/>
          </p:nvPr>
        </p:nvSpPr>
        <p:spPr>
          <a:xfrm>
            <a:off x="285389" y="465512"/>
            <a:ext cx="2629622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wentieth Century"/>
              <a:buNone/>
              <a:defRPr b="0"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117"/>
          <p:cNvSpPr txBox="1"/>
          <p:nvPr>
            <p:ph idx="1" type="body"/>
          </p:nvPr>
        </p:nvSpPr>
        <p:spPr>
          <a:xfrm>
            <a:off x="3524250" y="465513"/>
            <a:ext cx="5286375" cy="5935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375" lvl="0" marL="457200" algn="l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SzPts val="1650"/>
              <a:buChar char="•"/>
              <a:defRPr sz="1650"/>
            </a:lvl1pPr>
            <a:lvl2pPr indent="-32385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00"/>
              <a:buChar char="•"/>
              <a:defRPr sz="1500"/>
            </a:lvl2pPr>
            <a:lvl3pPr indent="-314325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350"/>
              <a:buChar char="•"/>
              <a:defRPr sz="1350"/>
            </a:lvl3pPr>
            <a:lvl4pPr indent="-3048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284" name="Google Shape;284;p117"/>
          <p:cNvSpPr txBox="1"/>
          <p:nvPr>
            <p:ph idx="2" type="body"/>
          </p:nvPr>
        </p:nvSpPr>
        <p:spPr>
          <a:xfrm>
            <a:off x="285389" y="3746500"/>
            <a:ext cx="2629622" cy="24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750"/>
              <a:buNone/>
              <a:defRPr sz="750"/>
            </a:lvl3pPr>
            <a:lvl4pPr indent="-2286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75"/>
              <a:buNone/>
              <a:defRPr sz="675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675"/>
            </a:lvl5pPr>
            <a:lvl6pPr indent="-2286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675"/>
              <a:buNone/>
              <a:defRPr sz="675"/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675"/>
              <a:buNone/>
              <a:defRPr sz="675"/>
            </a:lvl7pPr>
            <a:lvl8pPr indent="-2286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675"/>
              <a:buNone/>
              <a:defRPr sz="675"/>
            </a:lvl8pPr>
            <a:lvl9pPr indent="-228600" lvl="8" marL="4114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675"/>
              <a:buNone/>
              <a:defRPr sz="675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pos="2688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orient="horz" pos="4032">
          <p15:clr>
            <a:srgbClr val="FBAE40"/>
          </p15:clr>
        </p15:guide>
        <p15:guide id="4" pos="295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18"/>
          <p:cNvSpPr/>
          <p:nvPr/>
        </p:nvSpPr>
        <p:spPr>
          <a:xfrm>
            <a:off x="6982691" y="0"/>
            <a:ext cx="216130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87" name="Google Shape;287;p118"/>
          <p:cNvCxnSpPr/>
          <p:nvPr/>
        </p:nvCxnSpPr>
        <p:spPr>
          <a:xfrm flipH="1">
            <a:off x="6982691" y="0"/>
            <a:ext cx="1" cy="685800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8" name="Google Shape;288;p118"/>
          <p:cNvSpPr txBox="1"/>
          <p:nvPr>
            <p:ph type="title"/>
          </p:nvPr>
        </p:nvSpPr>
        <p:spPr>
          <a:xfrm rot="5400000">
            <a:off x="5243513" y="2557463"/>
            <a:ext cx="5486399" cy="1743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118"/>
          <p:cNvSpPr txBox="1"/>
          <p:nvPr>
            <p:ph idx="1" type="body"/>
          </p:nvPr>
        </p:nvSpPr>
        <p:spPr>
          <a:xfrm rot="5400000">
            <a:off x="925116" y="389335"/>
            <a:ext cx="5486399" cy="6079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90" name="Google Shape;290;p118"/>
          <p:cNvSpPr txBox="1"/>
          <p:nvPr>
            <p:ph idx="10" type="dt"/>
          </p:nvPr>
        </p:nvSpPr>
        <p:spPr>
          <a:xfrm>
            <a:off x="7115175" y="6394450"/>
            <a:ext cx="1743075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118"/>
          <p:cNvSpPr txBox="1"/>
          <p:nvPr>
            <p:ph idx="11" type="ftr"/>
          </p:nvPr>
        </p:nvSpPr>
        <p:spPr>
          <a:xfrm>
            <a:off x="607219" y="6394450"/>
            <a:ext cx="610076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118"/>
          <p:cNvSpPr txBox="1"/>
          <p:nvPr>
            <p:ph idx="12" type="sldNum"/>
          </p:nvPr>
        </p:nvSpPr>
        <p:spPr>
          <a:xfrm>
            <a:off x="64294" y="6394450"/>
            <a:ext cx="39290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B - 1 Column">
  <p:cSld name="Content B - 1 Column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19"/>
          <p:cNvSpPr/>
          <p:nvPr/>
        </p:nvSpPr>
        <p:spPr>
          <a:xfrm>
            <a:off x="0" y="0"/>
            <a:ext cx="9144000" cy="1255889"/>
          </a:xfrm>
          <a:prstGeom prst="rect">
            <a:avLst/>
          </a:prstGeom>
          <a:solidFill>
            <a:srgbClr val="2450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HI_FH_2line_Rev_RGB.eps" id="295" name="Google Shape;295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09292" y="285044"/>
            <a:ext cx="2085975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19"/>
          <p:cNvSpPr txBox="1"/>
          <p:nvPr>
            <p:ph type="title"/>
          </p:nvPr>
        </p:nvSpPr>
        <p:spPr>
          <a:xfrm>
            <a:off x="457200" y="255012"/>
            <a:ext cx="4572000" cy="402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p119"/>
          <p:cNvSpPr txBox="1"/>
          <p:nvPr>
            <p:ph idx="1" type="body"/>
          </p:nvPr>
        </p:nvSpPr>
        <p:spPr>
          <a:xfrm>
            <a:off x="457200" y="629916"/>
            <a:ext cx="4572000" cy="402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SzPts val="1800"/>
              <a:buChar char="•"/>
              <a:defRPr i="1" sz="1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98" name="Google Shape;298;p119"/>
          <p:cNvSpPr txBox="1"/>
          <p:nvPr>
            <p:ph idx="12" type="sldNum"/>
          </p:nvPr>
        </p:nvSpPr>
        <p:spPr>
          <a:xfrm>
            <a:off x="8177872" y="6449108"/>
            <a:ext cx="508928" cy="2230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3565A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3565A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3565A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3565A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3565A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3565A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3565A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3565A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3565A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9" name="Google Shape;299;p119"/>
          <p:cNvSpPr txBox="1"/>
          <p:nvPr>
            <p:ph idx="2" type="body"/>
          </p:nvPr>
        </p:nvSpPr>
        <p:spPr>
          <a:xfrm>
            <a:off x="457200" y="1709928"/>
            <a:ext cx="75438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375" lvl="0" marL="457200" algn="l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SzPts val="1650"/>
              <a:buFont typeface="Arial"/>
              <a:buChar char="•"/>
              <a:defRPr>
                <a:solidFill>
                  <a:srgbClr val="53565A"/>
                </a:solidFill>
              </a:defRPr>
            </a:lvl1pPr>
            <a:lvl2pPr indent="-32385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Merriweather Sans"/>
              <a:buChar char="–"/>
              <a:defRPr>
                <a:solidFill>
                  <a:srgbClr val="53565A"/>
                </a:solidFill>
              </a:defRPr>
            </a:lvl2pPr>
            <a:lvl3pPr indent="-314325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350"/>
              <a:buFont typeface="Arial"/>
              <a:buChar char="•"/>
              <a:defRPr>
                <a:solidFill>
                  <a:srgbClr val="53565A"/>
                </a:solidFill>
              </a:defRPr>
            </a:lvl3pPr>
            <a:lvl4pPr indent="-3048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Font typeface="Merriweather Sans"/>
              <a:buChar char="–"/>
              <a:defRPr>
                <a:solidFill>
                  <a:srgbClr val="53565A"/>
                </a:solidFill>
              </a:defRPr>
            </a:lvl4pPr>
            <a:lvl5pPr indent="-3048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Merriweather Sans"/>
              <a:buChar char="»"/>
              <a:defRPr>
                <a:solidFill>
                  <a:srgbClr val="53565A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93"/>
          <p:cNvGrpSpPr/>
          <p:nvPr/>
        </p:nvGrpSpPr>
        <p:grpSpPr>
          <a:xfrm>
            <a:off x="-380999" y="-76202"/>
            <a:ext cx="1993700" cy="7162802"/>
            <a:chOff x="-380999" y="-76202"/>
            <a:chExt cx="1993700" cy="7162802"/>
          </a:xfrm>
        </p:grpSpPr>
        <p:sp>
          <p:nvSpPr>
            <p:cNvPr id="38" name="Google Shape;38;p93"/>
            <p:cNvSpPr/>
            <p:nvPr/>
          </p:nvSpPr>
          <p:spPr>
            <a:xfrm flipH="1" rot="-5400000">
              <a:off x="-2965550" y="2508349"/>
              <a:ext cx="7162802" cy="1993700"/>
            </a:xfrm>
            <a:prstGeom prst="doubleWave">
              <a:avLst>
                <a:gd fmla="val 8995" name="adj1"/>
                <a:gd fmla="val -88" name="adj2"/>
              </a:avLst>
            </a:prstGeom>
            <a:gradFill>
              <a:gsLst>
                <a:gs pos="0">
                  <a:srgbClr val="7D878F"/>
                </a:gs>
                <a:gs pos="50000">
                  <a:srgbClr val="B6C3CE"/>
                </a:gs>
                <a:gs pos="100000">
                  <a:srgbClr val="DBEAF7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36575" lIns="36575" spcFirstLastPara="1" rIns="36575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FFF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9" name="Google Shape;39;p9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26251" y="3120303"/>
              <a:ext cx="819149" cy="813297"/>
            </a:xfrm>
            <a:prstGeom prst="rect">
              <a:avLst/>
            </a:prstGeom>
            <a:noFill/>
            <a:ln>
              <a:noFill/>
            </a:ln>
            <a:effectLst>
              <a:outerShdw blurRad="190500" rotWithShape="0" algn="tl">
                <a:srgbClr val="000000">
                  <a:alpha val="69019"/>
                </a:srgbClr>
              </a:outerShdw>
            </a:effectLst>
          </p:spPr>
        </p:pic>
        <p:pic>
          <p:nvPicPr>
            <p:cNvPr id="40" name="Google Shape;40;p9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30581" y="4434101"/>
              <a:ext cx="838200" cy="838200"/>
            </a:xfrm>
            <a:prstGeom prst="rect">
              <a:avLst/>
            </a:prstGeom>
            <a:noFill/>
            <a:ln>
              <a:noFill/>
            </a:ln>
            <a:effectLst>
              <a:outerShdw blurRad="190500" rotWithShape="0" algn="tl">
                <a:srgbClr val="000000">
                  <a:alpha val="69019"/>
                </a:srgbClr>
              </a:outerShdw>
            </a:effectLst>
          </p:spPr>
        </p:pic>
        <p:pic>
          <p:nvPicPr>
            <p:cNvPr id="41" name="Google Shape;41;p9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28600" y="1629202"/>
              <a:ext cx="990600" cy="990600"/>
            </a:xfrm>
            <a:prstGeom prst="rect">
              <a:avLst/>
            </a:prstGeom>
            <a:noFill/>
            <a:ln>
              <a:noFill/>
            </a:ln>
            <a:effectLst>
              <a:outerShdw blurRad="190500" rotWithShape="0" algn="tl">
                <a:srgbClr val="000000">
                  <a:alpha val="69019"/>
                </a:srgbClr>
              </a:outerShdw>
            </a:effectLst>
          </p:spPr>
        </p:pic>
        <p:pic>
          <p:nvPicPr>
            <p:cNvPr id="42" name="Google Shape;42;p9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26251" y="307114"/>
              <a:ext cx="821498" cy="821498"/>
            </a:xfrm>
            <a:prstGeom prst="rect">
              <a:avLst/>
            </a:prstGeom>
            <a:noFill/>
            <a:ln>
              <a:noFill/>
            </a:ln>
            <a:effectLst>
              <a:outerShdw blurRad="190500" rotWithShape="0" algn="tl">
                <a:srgbClr val="000000">
                  <a:alpha val="69019"/>
                </a:srgbClr>
              </a:outerShdw>
            </a:effectLst>
          </p:spPr>
        </p:pic>
        <p:pic>
          <p:nvPicPr>
            <p:cNvPr id="43" name="Google Shape;43;p9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30581" y="5867400"/>
              <a:ext cx="777875" cy="518583"/>
            </a:xfrm>
            <a:prstGeom prst="rect">
              <a:avLst/>
            </a:prstGeom>
            <a:noFill/>
            <a:ln>
              <a:noFill/>
            </a:ln>
            <a:effectLst>
              <a:outerShdw blurRad="190500" rotWithShape="0" algn="tl">
                <a:srgbClr val="000000">
                  <a:alpha val="69019"/>
                </a:srgbClr>
              </a:outerShdw>
            </a:effectLst>
          </p:spPr>
        </p:pic>
      </p:grpSp>
      <p:sp>
        <p:nvSpPr>
          <p:cNvPr id="44" name="Google Shape;44;p93"/>
          <p:cNvSpPr txBox="1"/>
          <p:nvPr>
            <p:ph idx="10" type="dt"/>
          </p:nvPr>
        </p:nvSpPr>
        <p:spPr>
          <a:xfrm>
            <a:off x="7115175" y="6394450"/>
            <a:ext cx="1743075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93"/>
          <p:cNvSpPr txBox="1"/>
          <p:nvPr>
            <p:ph idx="11" type="ftr"/>
          </p:nvPr>
        </p:nvSpPr>
        <p:spPr>
          <a:xfrm>
            <a:off x="607219" y="6394450"/>
            <a:ext cx="610076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93"/>
          <p:cNvSpPr txBox="1"/>
          <p:nvPr>
            <p:ph idx="12" type="sldNum"/>
          </p:nvPr>
        </p:nvSpPr>
        <p:spPr>
          <a:xfrm>
            <a:off x="64294" y="6394450"/>
            <a:ext cx="39290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93"/>
          <p:cNvSpPr txBox="1"/>
          <p:nvPr>
            <p:ph type="title"/>
          </p:nvPr>
        </p:nvSpPr>
        <p:spPr>
          <a:xfrm>
            <a:off x="1301343" y="127000"/>
            <a:ext cx="7556907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3"/>
          <p:cNvSpPr txBox="1"/>
          <p:nvPr>
            <p:ph idx="1" type="body"/>
          </p:nvPr>
        </p:nvSpPr>
        <p:spPr>
          <a:xfrm>
            <a:off x="1447800" y="1714500"/>
            <a:ext cx="7410450" cy="44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55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302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048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429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4"/>
          <p:cNvSpPr txBox="1"/>
          <p:nvPr>
            <p:ph type="title"/>
          </p:nvPr>
        </p:nvSpPr>
        <p:spPr>
          <a:xfrm>
            <a:off x="914400" y="1986340"/>
            <a:ext cx="7543800" cy="28142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4"/>
          <p:cNvSpPr txBox="1"/>
          <p:nvPr>
            <p:ph idx="10" type="dt"/>
          </p:nvPr>
        </p:nvSpPr>
        <p:spPr>
          <a:xfrm>
            <a:off x="7115175" y="6394450"/>
            <a:ext cx="1743075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4"/>
          <p:cNvSpPr txBox="1"/>
          <p:nvPr>
            <p:ph idx="11" type="ftr"/>
          </p:nvPr>
        </p:nvSpPr>
        <p:spPr>
          <a:xfrm>
            <a:off x="607219" y="6394450"/>
            <a:ext cx="610076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4"/>
          <p:cNvSpPr txBox="1"/>
          <p:nvPr>
            <p:ph idx="12" type="sldNum"/>
          </p:nvPr>
        </p:nvSpPr>
        <p:spPr>
          <a:xfrm>
            <a:off x="64294" y="6394450"/>
            <a:ext cx="39290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4" name="Google Shape;54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2000" y="4724400"/>
            <a:ext cx="1643063" cy="14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1387" y="392490"/>
            <a:ext cx="1524000" cy="152400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019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5"/>
          <p:cNvSpPr txBox="1"/>
          <p:nvPr>
            <p:ph type="title"/>
          </p:nvPr>
        </p:nvSpPr>
        <p:spPr>
          <a:xfrm>
            <a:off x="800100" y="127000"/>
            <a:ext cx="754380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5"/>
          <p:cNvSpPr txBox="1"/>
          <p:nvPr>
            <p:ph idx="1" type="body"/>
          </p:nvPr>
        </p:nvSpPr>
        <p:spPr>
          <a:xfrm rot="5400000">
            <a:off x="2343150" y="171450"/>
            <a:ext cx="4457700" cy="75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95"/>
          <p:cNvSpPr txBox="1"/>
          <p:nvPr>
            <p:ph idx="10" type="dt"/>
          </p:nvPr>
        </p:nvSpPr>
        <p:spPr>
          <a:xfrm>
            <a:off x="7115175" y="6394450"/>
            <a:ext cx="1743075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5"/>
          <p:cNvSpPr txBox="1"/>
          <p:nvPr>
            <p:ph idx="11" type="ftr"/>
          </p:nvPr>
        </p:nvSpPr>
        <p:spPr>
          <a:xfrm>
            <a:off x="607219" y="6394450"/>
            <a:ext cx="610076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5"/>
          <p:cNvSpPr txBox="1"/>
          <p:nvPr>
            <p:ph idx="12" type="sldNum"/>
          </p:nvPr>
        </p:nvSpPr>
        <p:spPr>
          <a:xfrm>
            <a:off x="64294" y="6394450"/>
            <a:ext cx="39290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6"/>
          <p:cNvSpPr txBox="1"/>
          <p:nvPr>
            <p:ph type="title"/>
          </p:nvPr>
        </p:nvSpPr>
        <p:spPr>
          <a:xfrm>
            <a:off x="36891" y="0"/>
            <a:ext cx="7543800" cy="1442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6"/>
          <p:cNvSpPr txBox="1"/>
          <p:nvPr>
            <p:ph idx="10" type="dt"/>
          </p:nvPr>
        </p:nvSpPr>
        <p:spPr>
          <a:xfrm>
            <a:off x="7115175" y="6394450"/>
            <a:ext cx="1743075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6"/>
          <p:cNvSpPr txBox="1"/>
          <p:nvPr>
            <p:ph idx="11" type="ftr"/>
          </p:nvPr>
        </p:nvSpPr>
        <p:spPr>
          <a:xfrm>
            <a:off x="607219" y="6394450"/>
            <a:ext cx="610076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6"/>
          <p:cNvSpPr txBox="1"/>
          <p:nvPr>
            <p:ph idx="12" type="sldNum"/>
          </p:nvPr>
        </p:nvSpPr>
        <p:spPr>
          <a:xfrm>
            <a:off x="64294" y="6394450"/>
            <a:ext cx="39290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7" name="Google Shape;67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6880" y="5334000"/>
            <a:ext cx="990600" cy="880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3642" y="457200"/>
            <a:ext cx="1514158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Section Header" showMasterSp="0">
  <p:cSld name="5_Section Head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7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1" name="Google Shape;71;p97"/>
          <p:cNvCxnSpPr/>
          <p:nvPr/>
        </p:nvCxnSpPr>
        <p:spPr>
          <a:xfrm>
            <a:off x="0" y="1306725"/>
            <a:ext cx="91440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2" name="Google Shape;72;p97"/>
          <p:cNvSpPr txBox="1"/>
          <p:nvPr>
            <p:ph type="title"/>
          </p:nvPr>
        </p:nvSpPr>
        <p:spPr>
          <a:xfrm>
            <a:off x="1354522" y="155971"/>
            <a:ext cx="7420737" cy="11592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50"/>
              <a:buFont typeface="Twentieth Century"/>
              <a:buNone/>
              <a:defRPr b="0" sz="435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97"/>
          <p:cNvSpPr txBox="1"/>
          <p:nvPr>
            <p:ph idx="1" type="body"/>
          </p:nvPr>
        </p:nvSpPr>
        <p:spPr>
          <a:xfrm>
            <a:off x="1325416" y="5987666"/>
            <a:ext cx="7415976" cy="4500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  <p:grpSp>
        <p:nvGrpSpPr>
          <p:cNvPr id="74" name="Google Shape;74;p97"/>
          <p:cNvGrpSpPr/>
          <p:nvPr/>
        </p:nvGrpSpPr>
        <p:grpSpPr>
          <a:xfrm>
            <a:off x="260744" y="152402"/>
            <a:ext cx="1187053" cy="6242050"/>
            <a:chOff x="260744" y="152402"/>
            <a:chExt cx="1187053" cy="6242050"/>
          </a:xfrm>
        </p:grpSpPr>
        <p:grpSp>
          <p:nvGrpSpPr>
            <p:cNvPr id="75" name="Google Shape;75;p97"/>
            <p:cNvGrpSpPr/>
            <p:nvPr/>
          </p:nvGrpSpPr>
          <p:grpSpPr>
            <a:xfrm>
              <a:off x="260744" y="152402"/>
              <a:ext cx="1187053" cy="6242050"/>
              <a:chOff x="111456988" y="105613199"/>
              <a:chExt cx="1275009" cy="9144001"/>
            </a:xfrm>
          </p:grpSpPr>
          <p:sp>
            <p:nvSpPr>
              <p:cNvPr id="76" name="Google Shape;76;p97"/>
              <p:cNvSpPr/>
              <p:nvPr/>
            </p:nvSpPr>
            <p:spPr>
              <a:xfrm rot="-5400000">
                <a:off x="107522492" y="109547695"/>
                <a:ext cx="9144000" cy="1275009"/>
              </a:xfrm>
              <a:prstGeom prst="doubleWave">
                <a:avLst>
                  <a:gd fmla="val 8995" name="adj1"/>
                  <a:gd fmla="val -88" name="adj2"/>
                </a:avLst>
              </a:prstGeom>
              <a:solidFill>
                <a:srgbClr val="9933FF">
                  <a:alpha val="38039"/>
                </a:srgbClr>
              </a:solidFill>
              <a:ln>
                <a:noFill/>
              </a:ln>
            </p:spPr>
            <p:txBody>
              <a:bodyPr anchorCtr="0" anchor="t" bIns="36575" lIns="36575" spcFirstLastPara="1" rIns="36575" wrap="square" tIns="36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FFFF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7" name="Google Shape;77;p97"/>
              <p:cNvSpPr/>
              <p:nvPr/>
            </p:nvSpPr>
            <p:spPr>
              <a:xfrm>
                <a:off x="111456988" y="105613200"/>
                <a:ext cx="576329" cy="9144000"/>
              </a:xfrm>
              <a:prstGeom prst="rect">
                <a:avLst/>
              </a:prstGeom>
              <a:solidFill>
                <a:srgbClr val="5B9BD5"/>
              </a:solidFill>
              <a:ln>
                <a:noFill/>
              </a:ln>
            </p:spPr>
            <p:txBody>
              <a:bodyPr anchorCtr="0" anchor="t" bIns="36575" lIns="36575" spcFirstLastPara="1" rIns="36575" wrap="square" tIns="36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FFFF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pic>
          <p:nvPicPr>
            <p:cNvPr descr="Microscope_icon" id="78" name="Google Shape;78;p9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60746" y="222733"/>
              <a:ext cx="1010482" cy="9424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itr_Lab_icon_4" id="79" name="Google Shape;79;p9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1395228">
              <a:off x="516134" y="3453915"/>
              <a:ext cx="670257" cy="878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yringe" id="80" name="Google Shape;80;p9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6731028">
              <a:off x="607446" y="4431720"/>
              <a:ext cx="432915" cy="9146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est tubes" id="81" name="Google Shape;81;p9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30154" y="5465808"/>
              <a:ext cx="693929" cy="6549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and and test tube" id="82" name="Google Shape;82;p9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2383109">
              <a:off x="430154" y="1471228"/>
              <a:ext cx="716100" cy="63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97"/>
            <p:cNvPicPr preferRelativeResize="0"/>
            <p:nvPr/>
          </p:nvPicPr>
          <p:blipFill rotWithShape="1">
            <a:blip r:embed="rId7">
              <a:alphaModFix/>
            </a:blip>
            <a:srcRect b="27819" l="0" r="0" t="0"/>
            <a:stretch/>
          </p:blipFill>
          <p:spPr>
            <a:xfrm>
              <a:off x="473938" y="2407797"/>
              <a:ext cx="547511" cy="809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4" name="Google Shape;84;p97"/>
          <p:cNvSpPr txBox="1"/>
          <p:nvPr>
            <p:ph idx="2" type="body"/>
          </p:nvPr>
        </p:nvSpPr>
        <p:spPr>
          <a:xfrm>
            <a:off x="1498392" y="1528380"/>
            <a:ext cx="6641659" cy="1367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SzPts val="2400"/>
              <a:buNone/>
              <a:defRPr sz="2400"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97"/>
          <p:cNvSpPr txBox="1"/>
          <p:nvPr>
            <p:ph idx="3" type="body"/>
          </p:nvPr>
        </p:nvSpPr>
        <p:spPr>
          <a:xfrm>
            <a:off x="1498392" y="3521842"/>
            <a:ext cx="6641659" cy="1367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SzPts val="2400"/>
              <a:buNone/>
              <a:defRPr sz="2400"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Only">
  <p:cSld name="3_Title 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8"/>
          <p:cNvSpPr txBox="1"/>
          <p:nvPr>
            <p:ph type="title"/>
          </p:nvPr>
        </p:nvSpPr>
        <p:spPr>
          <a:xfrm>
            <a:off x="762000" y="228600"/>
            <a:ext cx="7543800" cy="1061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99"/>
          <p:cNvSpPr txBox="1"/>
          <p:nvPr>
            <p:ph type="title"/>
          </p:nvPr>
        </p:nvSpPr>
        <p:spPr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99"/>
          <p:cNvSpPr txBox="1"/>
          <p:nvPr>
            <p:ph idx="1" type="body"/>
          </p:nvPr>
        </p:nvSpPr>
        <p:spPr>
          <a:xfrm>
            <a:off x="1173163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99"/>
          <p:cNvSpPr txBox="1"/>
          <p:nvPr>
            <p:ph idx="2" type="body"/>
          </p:nvPr>
        </p:nvSpPr>
        <p:spPr>
          <a:xfrm>
            <a:off x="5135563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99"/>
          <p:cNvSpPr txBox="1"/>
          <p:nvPr>
            <p:ph idx="10" type="dt"/>
          </p:nvPr>
        </p:nvSpPr>
        <p:spPr>
          <a:xfrm>
            <a:off x="7115175" y="6394450"/>
            <a:ext cx="1743075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99"/>
          <p:cNvSpPr txBox="1"/>
          <p:nvPr>
            <p:ph idx="11" type="ftr"/>
          </p:nvPr>
        </p:nvSpPr>
        <p:spPr>
          <a:xfrm>
            <a:off x="607219" y="6394450"/>
            <a:ext cx="610076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99"/>
          <p:cNvSpPr txBox="1"/>
          <p:nvPr>
            <p:ph idx="12" type="sldNum"/>
          </p:nvPr>
        </p:nvSpPr>
        <p:spPr>
          <a:xfrm>
            <a:off x="64294" y="6394450"/>
            <a:ext cx="39290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0" Type="http://schemas.openxmlformats.org/officeDocument/2006/relationships/theme" Target="../theme/theme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0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" name="Google Shape;11;p90"/>
          <p:cNvCxnSpPr/>
          <p:nvPr/>
        </p:nvCxnSpPr>
        <p:spPr>
          <a:xfrm>
            <a:off x="0" y="1371600"/>
            <a:ext cx="9144000" cy="0"/>
          </a:xfrm>
          <a:prstGeom prst="straightConnector1">
            <a:avLst/>
          </a:prstGeom>
          <a:noFill/>
          <a:ln cap="flat" cmpd="sng" w="76200">
            <a:solidFill>
              <a:srgbClr val="021DA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" name="Google Shape;12;p90"/>
          <p:cNvSpPr txBox="1"/>
          <p:nvPr>
            <p:ph type="title"/>
          </p:nvPr>
        </p:nvSpPr>
        <p:spPr>
          <a:xfrm>
            <a:off x="800100" y="127000"/>
            <a:ext cx="754380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 b="0" i="0" sz="3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90"/>
          <p:cNvSpPr txBox="1"/>
          <p:nvPr>
            <p:ph idx="1" type="body"/>
          </p:nvPr>
        </p:nvSpPr>
        <p:spPr>
          <a:xfrm>
            <a:off x="800100" y="1714500"/>
            <a:ext cx="7543800" cy="44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375" lvl="0" marL="457200" marR="0" rtl="0" algn="l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Char char="•"/>
              <a:defRPr b="0" i="0" sz="16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14325" lvl="2" marL="13716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4" name="Google Shape;14;p90"/>
          <p:cNvSpPr txBox="1"/>
          <p:nvPr>
            <p:ph idx="10" type="dt"/>
          </p:nvPr>
        </p:nvSpPr>
        <p:spPr>
          <a:xfrm>
            <a:off x="7115175" y="6394450"/>
            <a:ext cx="1743075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" name="Google Shape;15;p90"/>
          <p:cNvSpPr txBox="1"/>
          <p:nvPr>
            <p:ph idx="11" type="ftr"/>
          </p:nvPr>
        </p:nvSpPr>
        <p:spPr>
          <a:xfrm>
            <a:off x="607219" y="6394450"/>
            <a:ext cx="610076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" name="Google Shape;16;p90"/>
          <p:cNvSpPr txBox="1"/>
          <p:nvPr>
            <p:ph idx="12" type="sldNum"/>
          </p:nvPr>
        </p:nvSpPr>
        <p:spPr>
          <a:xfrm>
            <a:off x="64294" y="6394450"/>
            <a:ext cx="39290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imahttps/chifranciscan.policystat.com/policy_search/category/?terms=35800&amp;search_query=Quality" TargetMode="External"/><Relationship Id="rId4" Type="http://schemas.openxmlformats.org/officeDocument/2006/relationships/image" Target="../media/image6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8.jpg"/><Relationship Id="rId4" Type="http://schemas.openxmlformats.org/officeDocument/2006/relationships/image" Target="../media/image54.png"/><Relationship Id="rId5" Type="http://schemas.openxmlformats.org/officeDocument/2006/relationships/image" Target="../media/image3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2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5.jpg"/><Relationship Id="rId4" Type="http://schemas.openxmlformats.org/officeDocument/2006/relationships/image" Target="../media/image5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8.png"/><Relationship Id="rId4" Type="http://schemas.openxmlformats.org/officeDocument/2006/relationships/image" Target="../media/image5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4.jpg"/><Relationship Id="rId4" Type="http://schemas.openxmlformats.org/officeDocument/2006/relationships/image" Target="../media/image6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www.medtraining.org/" TargetMode="External"/><Relationship Id="rId4" Type="http://schemas.openxmlformats.org/officeDocument/2006/relationships/hyperlink" Target="mailto:bla.blablabla@chifranciscan.org" TargetMode="External"/><Relationship Id="rId5" Type="http://schemas.openxmlformats.org/officeDocument/2006/relationships/image" Target="../media/image5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9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8.gif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vaccinelocator.doh.wa.gov/" TargetMode="External"/><Relationship Id="rId4" Type="http://schemas.openxmlformats.org/officeDocument/2006/relationships/image" Target="../media/image52.png"/><Relationship Id="rId5" Type="http://schemas.openxmlformats.org/officeDocument/2006/relationships/image" Target="../media/image5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7.png"/><Relationship Id="rId4" Type="http://schemas.openxmlformats.org/officeDocument/2006/relationships/image" Target="../media/image60.gif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6.png"/><Relationship Id="rId4" Type="http://schemas.openxmlformats.org/officeDocument/2006/relationships/image" Target="../media/image65.jpg"/><Relationship Id="rId5" Type="http://schemas.openxmlformats.org/officeDocument/2006/relationships/image" Target="../media/image61.jpg"/><Relationship Id="rId6" Type="http://schemas.openxmlformats.org/officeDocument/2006/relationships/image" Target="../media/image60.gif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71.png"/><Relationship Id="rId4" Type="http://schemas.openxmlformats.org/officeDocument/2006/relationships/image" Target="../media/image6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1.png"/><Relationship Id="rId4" Type="http://schemas.openxmlformats.org/officeDocument/2006/relationships/image" Target="../media/image6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8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7.png"/><Relationship Id="rId4" Type="http://schemas.openxmlformats.org/officeDocument/2006/relationships/image" Target="../media/image86.png"/><Relationship Id="rId5" Type="http://schemas.openxmlformats.org/officeDocument/2006/relationships/image" Target="../media/image83.png"/><Relationship Id="rId6" Type="http://schemas.openxmlformats.org/officeDocument/2006/relationships/image" Target="../media/image7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7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s://docs.google.com/forms/d/1xfqpN5TFzdK3Qw-Pc4fFO06NyPkFjo2mpKow8dPcMko/edit?usp=sharing" TargetMode="External"/><Relationship Id="rId4" Type="http://schemas.openxmlformats.org/officeDocument/2006/relationships/hyperlink" Target="https://commonspirit.xmatters.com/" TargetMode="External"/><Relationship Id="rId5" Type="http://schemas.openxmlformats.org/officeDocument/2006/relationships/image" Target="../media/image7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82.png"/><Relationship Id="rId4" Type="http://schemas.openxmlformats.org/officeDocument/2006/relationships/image" Target="../media/image73.gif"/><Relationship Id="rId5" Type="http://schemas.openxmlformats.org/officeDocument/2006/relationships/image" Target="../media/image7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7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3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0.png"/><Relationship Id="rId4" Type="http://schemas.openxmlformats.org/officeDocument/2006/relationships/image" Target="../media/image4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"/>
          <p:cNvSpPr txBox="1"/>
          <p:nvPr>
            <p:ph type="ctrTitle"/>
          </p:nvPr>
        </p:nvSpPr>
        <p:spPr>
          <a:xfrm>
            <a:off x="-41250" y="4221621"/>
            <a:ext cx="91440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Twentieth Century"/>
              <a:buNone/>
            </a:pPr>
            <a:br>
              <a:rPr lang="en-US" sz="5400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r>
              <a:rPr lang="en-US" sz="5400">
                <a:solidFill>
                  <a:srgbClr val="002060"/>
                </a:solidFill>
              </a:rPr>
              <a:t>     </a:t>
            </a:r>
            <a:br>
              <a:rPr lang="en-US" sz="5400">
                <a:solidFill>
                  <a:srgbClr val="002060"/>
                </a:solidFill>
              </a:rPr>
            </a:br>
            <a:r>
              <a:rPr lang="en-US" sz="5400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Lab New Employee Safety Orientation</a:t>
            </a:r>
            <a:endParaRPr/>
          </a:p>
        </p:txBody>
      </p:sp>
      <p:sp>
        <p:nvSpPr>
          <p:cNvPr id="305" name="Google Shape;305;p1"/>
          <p:cNvSpPr txBox="1"/>
          <p:nvPr>
            <p:ph idx="1" type="subTitle"/>
          </p:nvPr>
        </p:nvSpPr>
        <p:spPr>
          <a:xfrm>
            <a:off x="228600" y="6286500"/>
            <a:ext cx="8458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1200">
                <a:solidFill>
                  <a:srgbClr val="1F3864"/>
                </a:solidFill>
              </a:rPr>
              <a:t>Welcome to the Lab at VMFH!   This is your safety and regulatory Orientation</a:t>
            </a:r>
            <a:endParaRPr b="1" sz="1200">
              <a:solidFill>
                <a:srgbClr val="1F3864"/>
              </a:solidFill>
            </a:endParaRPr>
          </a:p>
        </p:txBody>
      </p:sp>
      <p:pic>
        <p:nvPicPr>
          <p:cNvPr id="306" name="Google Shape;30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1285" y="5645059"/>
            <a:ext cx="2690191" cy="477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0"/>
          <p:cNvSpPr txBox="1"/>
          <p:nvPr>
            <p:ph type="title"/>
          </p:nvPr>
        </p:nvSpPr>
        <p:spPr>
          <a:xfrm>
            <a:off x="1301343" y="127000"/>
            <a:ext cx="6928257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Twentieth Century"/>
              <a:buNone/>
            </a:pPr>
            <a:r>
              <a:rPr b="1" lang="en-US" sz="4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The Laboratory Quality Plan </a:t>
            </a:r>
            <a:endParaRPr/>
          </a:p>
        </p:txBody>
      </p:sp>
      <p:sp>
        <p:nvSpPr>
          <p:cNvPr id="366" name="Google Shape;366;p30"/>
          <p:cNvSpPr txBox="1"/>
          <p:nvPr>
            <p:ph idx="1" type="body"/>
          </p:nvPr>
        </p:nvSpPr>
        <p:spPr>
          <a:xfrm>
            <a:off x="1704819" y="2053001"/>
            <a:ext cx="7410450" cy="4619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5740" lvl="0" marL="2057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3"/>
              </a:rPr>
              <a:t>Plan Introduction and 12 Quality Policies </a:t>
            </a: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                (or QSE: Quality Service Essentials) which define      the Lab Quality Program</a:t>
            </a:r>
            <a:endParaRPr/>
          </a:p>
          <a:p>
            <a:pPr indent="-205739" lvl="1" marL="445769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In addition to Quality Plan policies: Laboratory Critical Values Policy, Records Retention, Training, Competency, and Customer Service and Safety Policies, and other high-level system lab quality policies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05739" lvl="1" marL="445769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All found in PolicyStat</a:t>
            </a:r>
            <a:endParaRPr/>
          </a:p>
          <a:p>
            <a:pPr indent="-171450" lvl="2" marL="65151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Policy Area =  Lab/Quality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For the work we do, these quality standards are the backbone of our laboratory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See the source image" id="367" name="Google Shape;367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42700" y="903125"/>
            <a:ext cx="1215550" cy="121555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30"/>
          <p:cNvSpPr txBox="1"/>
          <p:nvPr/>
        </p:nvSpPr>
        <p:spPr>
          <a:xfrm>
            <a:off x="1613379" y="1249290"/>
            <a:ext cx="4796565" cy="9540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1E4E7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Our Lab’s Quality Plan consists of: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1"/>
          <p:cNvSpPr txBox="1"/>
          <p:nvPr>
            <p:ph type="title"/>
          </p:nvPr>
        </p:nvSpPr>
        <p:spPr>
          <a:xfrm>
            <a:off x="1301343" y="127000"/>
            <a:ext cx="7556907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b="1" lang="en-US">
                <a:latin typeface="Twentieth Century"/>
                <a:ea typeface="Twentieth Century"/>
                <a:cs typeface="Twentieth Century"/>
                <a:sym typeface="Twentieth Century"/>
              </a:rPr>
              <a:t>What does the Laboratory Quality Plan do?</a:t>
            </a:r>
            <a:endParaRPr/>
          </a:p>
        </p:txBody>
      </p:sp>
      <p:sp>
        <p:nvSpPr>
          <p:cNvPr id="374" name="Google Shape;374;p31"/>
          <p:cNvSpPr txBox="1"/>
          <p:nvPr>
            <p:ph idx="1" type="body"/>
          </p:nvPr>
        </p:nvSpPr>
        <p:spPr>
          <a:xfrm>
            <a:off x="1676399" y="1704750"/>
            <a:ext cx="7264301" cy="401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05740" lvl="0" marL="2057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To build quality we document how things should be done in order to create a standard</a:t>
            </a:r>
            <a:endParaRPr/>
          </a:p>
          <a:p>
            <a:pPr indent="-205740" lvl="0" marL="205740" rtl="0" algn="l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SzPct val="100000"/>
              <a:buChar char="•"/>
            </a:pP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We monitor our work to make sure we follow our policies</a:t>
            </a:r>
            <a:endParaRPr/>
          </a:p>
          <a:p>
            <a:pPr indent="-205740" lvl="0" marL="205740" rtl="0" algn="l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SzPct val="100000"/>
              <a:buChar char="•"/>
            </a:pP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Our process is improved by documenting quality issues (w/ the Quality Form),  performing self-audits, and responding to customer feedback</a:t>
            </a:r>
            <a:endParaRPr/>
          </a:p>
          <a:p>
            <a:pPr indent="-205740" lvl="0" marL="205740" rtl="0" algn="l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SzPct val="100000"/>
              <a:buChar char="•"/>
            </a:pP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We hold each other accountable for producing lab test results of high quality</a:t>
            </a:r>
            <a:endParaRPr sz="28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75" name="Google Shape;375;p31"/>
          <p:cNvSpPr txBox="1"/>
          <p:nvPr/>
        </p:nvSpPr>
        <p:spPr>
          <a:xfrm>
            <a:off x="1879396" y="5823892"/>
            <a:ext cx="6400800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US" sz="2400" u="sng" cap="none" strike="noStrike">
                <a:solidFill>
                  <a:srgbClr val="0326D7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You</a:t>
            </a:r>
            <a:r>
              <a:rPr b="0" i="1" lang="en-US" sz="2400" u="none" cap="none" strike="noStrike">
                <a:solidFill>
                  <a:srgbClr val="0326D7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are responsible for Quality in the Lab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/>
          <p:cNvSpPr txBox="1"/>
          <p:nvPr>
            <p:ph type="title"/>
          </p:nvPr>
        </p:nvSpPr>
        <p:spPr>
          <a:xfrm>
            <a:off x="1301343" y="127000"/>
            <a:ext cx="6318657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Twentieth Century"/>
              <a:buNone/>
            </a:pPr>
            <a:r>
              <a:rPr b="1" lang="en-US" u="sng"/>
              <a:t>Hospital</a:t>
            </a:r>
            <a:r>
              <a:rPr lang="en-US"/>
              <a:t> Quality Monitoring: </a:t>
            </a:r>
            <a:br>
              <a:rPr lang="en-US"/>
            </a:br>
            <a:r>
              <a:rPr lang="en-US"/>
              <a:t>Incident Reporting - through  IRIS</a:t>
            </a:r>
            <a:endParaRPr/>
          </a:p>
        </p:txBody>
      </p:sp>
      <p:pic>
        <p:nvPicPr>
          <p:cNvPr id="381" name="Google Shape;381;p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11110" t="0"/>
          <a:stretch/>
        </p:blipFill>
        <p:spPr>
          <a:xfrm>
            <a:off x="7793175" y="313574"/>
            <a:ext cx="1161000" cy="11733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32"/>
          <p:cNvSpPr txBox="1"/>
          <p:nvPr/>
        </p:nvSpPr>
        <p:spPr>
          <a:xfrm>
            <a:off x="2286000" y="1773472"/>
            <a:ext cx="6172200" cy="34163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712E77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The </a:t>
            </a:r>
            <a:r>
              <a:rPr b="0" i="0" lang="en-US" sz="2400" u="sng" cap="none" strike="noStrike">
                <a:solidFill>
                  <a:srgbClr val="712E77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HOSPITAL</a:t>
            </a:r>
            <a:r>
              <a:rPr b="0" i="0" lang="en-US" sz="2400" u="none" cap="none" strike="noStrike">
                <a:solidFill>
                  <a:srgbClr val="712E77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’s Incident reporting system, for: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Noto Sans"/>
              <a:buNone/>
            </a:pPr>
            <a:r>
              <a:t/>
            </a:r>
            <a:endParaRPr b="0" i="0" sz="2400" u="none" cap="none" strike="noStrike">
              <a:solidFill>
                <a:srgbClr val="712E77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2E77"/>
              </a:buClr>
              <a:buSzPts val="2400"/>
              <a:buFont typeface="Noto Sans"/>
              <a:buChar char="❖"/>
            </a:pPr>
            <a:r>
              <a:rPr b="0" i="0" lang="en-US" sz="2400" u="none" cap="none" strike="noStrike">
                <a:solidFill>
                  <a:srgbClr val="712E77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Patient Safety, Injuries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Noto Sans"/>
              <a:buNone/>
            </a:pPr>
            <a:r>
              <a:t/>
            </a:r>
            <a:endParaRPr b="0" i="0" sz="2400" u="none" cap="none" strike="noStrike">
              <a:solidFill>
                <a:srgbClr val="712E77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2E77"/>
              </a:buClr>
              <a:buSzPts val="2400"/>
              <a:buFont typeface="Noto Sans"/>
              <a:buChar char="❖"/>
            </a:pPr>
            <a:r>
              <a:rPr b="0" i="0" lang="en-US" sz="2400" u="none" cap="none" strike="noStrike">
                <a:solidFill>
                  <a:srgbClr val="712E77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Employee Safety, Injuries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Noto Sans"/>
              <a:buNone/>
            </a:pPr>
            <a:r>
              <a:t/>
            </a:r>
            <a:endParaRPr b="0" i="0" sz="2400" u="none" cap="none" strike="noStrike">
              <a:solidFill>
                <a:srgbClr val="712E77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2E77"/>
              </a:buClr>
              <a:buSzPts val="2400"/>
              <a:buFont typeface="Noto Sans"/>
              <a:buChar char="❖"/>
            </a:pPr>
            <a:r>
              <a:rPr b="0" i="0" lang="en-US" sz="2400" u="none" cap="none" strike="noStrike">
                <a:solidFill>
                  <a:srgbClr val="712E77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Security (breaches in)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Noto Sans"/>
              <a:buNone/>
            </a:pPr>
            <a:r>
              <a:t/>
            </a:r>
            <a:endParaRPr b="0" i="0" sz="2400" u="none" cap="none" strike="noStrike">
              <a:solidFill>
                <a:srgbClr val="712E77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2E77"/>
              </a:buClr>
              <a:buSzPts val="2400"/>
              <a:buFont typeface="Noto Sans"/>
              <a:buChar char="❖"/>
            </a:pPr>
            <a:r>
              <a:rPr b="0" i="0" lang="en-US" sz="2400" u="none" cap="none" strike="noStrike">
                <a:solidFill>
                  <a:srgbClr val="712E77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Find under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3" name="Google Shape;383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4400" y="5715000"/>
            <a:ext cx="18478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32"/>
          <p:cNvPicPr preferRelativeResize="0"/>
          <p:nvPr/>
        </p:nvPicPr>
        <p:blipFill rotWithShape="1">
          <a:blip r:embed="rId5">
            <a:alphaModFix/>
          </a:blip>
          <a:srcRect b="0" l="0" r="14416" t="0"/>
          <a:stretch/>
        </p:blipFill>
        <p:spPr>
          <a:xfrm>
            <a:off x="4694583" y="5181600"/>
            <a:ext cx="1858617" cy="533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5" name="Google Shape;385;p32"/>
          <p:cNvCxnSpPr>
            <a:endCxn id="384" idx="1"/>
          </p:cNvCxnSpPr>
          <p:nvPr/>
        </p:nvCxnSpPr>
        <p:spPr>
          <a:xfrm>
            <a:off x="4038483" y="5029200"/>
            <a:ext cx="656100" cy="4191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0"/>
          <p:cNvSpPr txBox="1"/>
          <p:nvPr>
            <p:ph type="title"/>
          </p:nvPr>
        </p:nvSpPr>
        <p:spPr>
          <a:xfrm>
            <a:off x="800100" y="1322265"/>
            <a:ext cx="7543800" cy="28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</a:pPr>
            <a:r>
              <a:rPr lang="en-US"/>
              <a:t>General Lab Rules</a:t>
            </a:r>
            <a:endParaRPr/>
          </a:p>
        </p:txBody>
      </p:sp>
      <p:sp>
        <p:nvSpPr>
          <p:cNvPr id="391" name="Google Shape;391;p40"/>
          <p:cNvSpPr txBox="1"/>
          <p:nvPr/>
        </p:nvSpPr>
        <p:spPr>
          <a:xfrm>
            <a:off x="-126175" y="2123175"/>
            <a:ext cx="2667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7"/>
          <p:cNvSpPr txBox="1"/>
          <p:nvPr>
            <p:ph type="title"/>
          </p:nvPr>
        </p:nvSpPr>
        <p:spPr>
          <a:xfrm>
            <a:off x="1301343" y="127000"/>
            <a:ext cx="6471057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wentieth Century"/>
              <a:buNone/>
            </a:pPr>
            <a:r>
              <a:rPr b="1" lang="en-US" sz="4800">
                <a:latin typeface="Twentieth Century"/>
                <a:ea typeface="Twentieth Century"/>
                <a:cs typeface="Twentieth Century"/>
                <a:sym typeface="Twentieth Century"/>
              </a:rPr>
              <a:t>Dress Code and </a:t>
            </a:r>
            <a:br>
              <a:rPr b="1" lang="en-US" sz="4800">
                <a:latin typeface="Twentieth Century"/>
                <a:ea typeface="Twentieth Century"/>
                <a:cs typeface="Twentieth Century"/>
                <a:sym typeface="Twentieth Century"/>
              </a:rPr>
            </a:br>
            <a:r>
              <a:rPr b="1" lang="en-US" sz="4800">
                <a:latin typeface="Twentieth Century"/>
                <a:ea typeface="Twentieth Century"/>
                <a:cs typeface="Twentieth Century"/>
                <a:sym typeface="Twentieth Century"/>
              </a:rPr>
              <a:t>Lab Scent Policy</a:t>
            </a:r>
            <a:endParaRPr/>
          </a:p>
        </p:txBody>
      </p:sp>
      <p:sp>
        <p:nvSpPr>
          <p:cNvPr id="397" name="Google Shape;397;p47"/>
          <p:cNvSpPr txBox="1"/>
          <p:nvPr>
            <p:ph idx="1" type="body"/>
          </p:nvPr>
        </p:nvSpPr>
        <p:spPr>
          <a:xfrm>
            <a:off x="1676400" y="1704750"/>
            <a:ext cx="7340501" cy="49640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205740" lvl="0" marL="2057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-US" sz="2400">
                <a:latin typeface="Twentieth Century"/>
                <a:ea typeface="Twentieth Century"/>
                <a:cs typeface="Twentieth Century"/>
                <a:sym typeface="Twentieth Century"/>
              </a:rPr>
              <a:t>HR Policy takeaways: Specifics on dress are listed; badge is required, </a:t>
            </a:r>
            <a:r>
              <a:rPr i="1" lang="en-US" sz="2400">
                <a:latin typeface="Twentieth Century"/>
                <a:ea typeface="Twentieth Century"/>
                <a:cs typeface="Twentieth Century"/>
                <a:sym typeface="Twentieth Century"/>
              </a:rPr>
              <a:t>visible</a:t>
            </a:r>
            <a:r>
              <a:rPr lang="en-US" sz="2400">
                <a:latin typeface="Twentieth Century"/>
                <a:ea typeface="Twentieth Century"/>
                <a:cs typeface="Twentieth Century"/>
                <a:sym typeface="Twentieth Century"/>
              </a:rPr>
              <a:t> tattoos must be discreet and approved by your manager. Natural hair color - only.  </a:t>
            </a:r>
            <a:endParaRPr sz="24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05740" lvl="0" marL="205740" rtl="0" algn="l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SzPct val="108108"/>
              <a:buChar char="•"/>
            </a:pPr>
            <a:r>
              <a:rPr lang="en-US" sz="2400">
                <a:latin typeface="Twentieth Century"/>
                <a:ea typeface="Twentieth Century"/>
                <a:cs typeface="Twentieth Century"/>
                <a:sym typeface="Twentieth Century"/>
              </a:rPr>
              <a:t>Lab Policy for Scent discourages scents of all types: lotions, hair product, body wash, colognes.</a:t>
            </a:r>
            <a:endParaRPr/>
          </a:p>
          <a:p>
            <a:pPr indent="-205740" lvl="0" marL="205740" rtl="0" algn="l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SzPct val="108108"/>
              <a:buChar char="•"/>
            </a:pPr>
            <a:r>
              <a:rPr lang="en-US" sz="2400">
                <a:latin typeface="Twentieth Century"/>
                <a:ea typeface="Twentieth Century"/>
                <a:cs typeface="Twentieth Century"/>
                <a:sym typeface="Twentieth Century"/>
              </a:rPr>
              <a:t>Scent complaints are handled on a case-by-case basis.</a:t>
            </a:r>
            <a:endParaRPr/>
          </a:p>
          <a:p>
            <a:pPr indent="-205740" lvl="0" marL="205740" rtl="0" algn="l">
              <a:lnSpc>
                <a:spcPct val="80000"/>
              </a:lnSpc>
              <a:spcBef>
                <a:spcPts val="1650"/>
              </a:spcBef>
              <a:spcAft>
                <a:spcPts val="0"/>
              </a:spcAft>
              <a:buSzPct val="108108"/>
              <a:buChar char="•"/>
            </a:pP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Smell of smoke is not allowed per Dress Code</a:t>
            </a:r>
            <a:endParaRPr/>
          </a:p>
          <a:p>
            <a:pPr indent="-205739" lvl="1" marL="445769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75075"/>
              <a:buChar char="•"/>
            </a:pP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Non-smoking campus</a:t>
            </a:r>
            <a:endParaRPr sz="24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05740" lvl="0" marL="205740" rtl="0" algn="l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SzPct val="108108"/>
              <a:buChar char="•"/>
            </a:pPr>
            <a:r>
              <a:rPr lang="en-US" sz="2400">
                <a:latin typeface="Twentieth Century"/>
                <a:ea typeface="Twentieth Century"/>
                <a:cs typeface="Twentieth Century"/>
                <a:sym typeface="Twentieth Century"/>
              </a:rPr>
              <a:t>If someone is bothered by your perfume, cologne or other smell we will bring it to your attention and we ask for your consideration and compassion.</a:t>
            </a:r>
            <a:endParaRPr/>
          </a:p>
        </p:txBody>
      </p:sp>
      <p:pic>
        <p:nvPicPr>
          <p:cNvPr descr="MMj02840470000[1]" id="398" name="Google Shape;398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57255" y="245482"/>
            <a:ext cx="1458913" cy="995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8"/>
          <p:cNvSpPr txBox="1"/>
          <p:nvPr>
            <p:ph type="title"/>
          </p:nvPr>
        </p:nvSpPr>
        <p:spPr>
          <a:xfrm>
            <a:off x="1524000" y="228600"/>
            <a:ext cx="733425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Twentieth Century"/>
              <a:buNone/>
            </a:pPr>
            <a:r>
              <a:rPr b="1" lang="en-US" sz="4300">
                <a:latin typeface="Twentieth Century"/>
                <a:ea typeface="Twentieth Century"/>
                <a:cs typeface="Twentieth Century"/>
                <a:sym typeface="Twentieth Century"/>
              </a:rPr>
              <a:t>Dress Code and Badge Policy</a:t>
            </a:r>
            <a:endParaRPr sz="4300"/>
          </a:p>
        </p:txBody>
      </p:sp>
      <p:sp>
        <p:nvSpPr>
          <p:cNvPr id="404" name="Google Shape;404;p48"/>
          <p:cNvSpPr txBox="1"/>
          <p:nvPr>
            <p:ph idx="1" type="body"/>
          </p:nvPr>
        </p:nvSpPr>
        <p:spPr>
          <a:xfrm>
            <a:off x="1676400" y="1524000"/>
            <a:ext cx="710565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05740" lvl="0" marL="20574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-US" sz="2800">
                <a:latin typeface="Twentieth Century"/>
                <a:ea typeface="Twentieth Century"/>
                <a:cs typeface="Twentieth Century"/>
                <a:sym typeface="Twentieth Century"/>
              </a:rPr>
              <a:t>Badge</a:t>
            </a:r>
            <a:endParaRPr/>
          </a:p>
          <a:p>
            <a:pPr indent="-205739" lvl="1" marL="445769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08107"/>
              <a:buChar char="•"/>
            </a:pP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Don’t add pins or stickers – unless directed by hospital authorities.  (security issue)</a:t>
            </a:r>
            <a:endParaRPr/>
          </a:p>
          <a:p>
            <a:pPr indent="-205739" lvl="1" marL="445769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08107"/>
              <a:buChar char="•"/>
            </a:pP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Wear on upper half of body, near the face</a:t>
            </a:r>
            <a:endParaRPr/>
          </a:p>
          <a:p>
            <a:pPr indent="-205739" lvl="1" marL="445769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08107"/>
              <a:buChar char="•"/>
            </a:pP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If you lose or forget your badge, go to the ER security desk, and bring your ID for a temporary badge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05740" lvl="0" marL="205740" rtl="0" algn="l">
              <a:lnSpc>
                <a:spcPct val="80000"/>
              </a:lnSpc>
              <a:spcBef>
                <a:spcPts val="1650"/>
              </a:spcBef>
              <a:spcAft>
                <a:spcPts val="0"/>
              </a:spcAft>
              <a:buSzPct val="108108"/>
              <a:buChar char="•"/>
            </a:pPr>
            <a:r>
              <a:rPr lang="en-US" sz="2800">
                <a:latin typeface="Twentieth Century"/>
                <a:ea typeface="Twentieth Century"/>
                <a:cs typeface="Twentieth Century"/>
                <a:sym typeface="Twentieth Century"/>
              </a:rPr>
              <a:t>Nails</a:t>
            </a:r>
            <a:endParaRPr sz="28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445769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26126"/>
              <a:buNone/>
            </a:pPr>
            <a:r>
              <a:rPr lang="en-US" sz="2400">
                <a:latin typeface="Twentieth Century"/>
                <a:ea typeface="Twentieth Century"/>
                <a:cs typeface="Twentieth Century"/>
                <a:sym typeface="Twentieth Century"/>
              </a:rPr>
              <a:t>Phlebotomists or staff with direct patient contact:      </a:t>
            </a:r>
            <a:endParaRPr sz="24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445769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26126"/>
              <a:buNone/>
            </a:pPr>
            <a:r>
              <a:rPr lang="en-US" sz="24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</a:t>
            </a:r>
            <a:r>
              <a:rPr lang="en-US" sz="2400"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-US" sz="24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Artificial Nails </a:t>
            </a:r>
            <a:endParaRPr sz="2400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2" marL="445769" rtl="0" algn="l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SzPct val="108108"/>
              <a:buNone/>
            </a:pPr>
            <a:r>
              <a:rPr lang="en-US" sz="24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 Very Long Nails</a:t>
            </a:r>
            <a:endParaRPr/>
          </a:p>
          <a:p>
            <a:pPr indent="0" lvl="2" marL="445769" rtl="0" algn="l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SzPct val="108108"/>
              <a:buNone/>
            </a:pPr>
            <a:r>
              <a:rPr lang="en-US" sz="24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 Gel Nails</a:t>
            </a:r>
            <a:endParaRPr/>
          </a:p>
          <a:p>
            <a:pPr indent="-342900" lvl="2" marL="788670" rtl="0" algn="l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SzPct val="108108"/>
              <a:buFont typeface="Twentieth Century"/>
              <a:buChar char="-"/>
            </a:pPr>
            <a:r>
              <a:rPr lang="en-US" sz="2400">
                <a:latin typeface="Twentieth Century"/>
                <a:ea typeface="Twentieth Century"/>
                <a:cs typeface="Twentieth Century"/>
                <a:sym typeface="Twentieth Century"/>
              </a:rPr>
              <a:t>per Infection Prevention policy</a:t>
            </a:r>
            <a:endParaRPr/>
          </a:p>
          <a:p>
            <a:pPr indent="-190500" lvl="2" marL="788670" rtl="0" algn="l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SzPct val="108108"/>
              <a:buFont typeface="Twentieth Century"/>
              <a:buNone/>
            </a:pPr>
            <a:r>
              <a:t/>
            </a:r>
            <a:endParaRPr sz="24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2" marL="445769" rtl="0" algn="l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SzPct val="108108"/>
              <a:buNone/>
            </a:pPr>
            <a:r>
              <a:rPr lang="en-US" sz="24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Nothing Dangling or Long (it’s a safety issue!)</a:t>
            </a:r>
            <a:endParaRPr/>
          </a:p>
          <a:p>
            <a:pPr indent="-27940" lvl="0" marL="205740" rtl="0" algn="l">
              <a:lnSpc>
                <a:spcPct val="80000"/>
              </a:lnSpc>
              <a:spcBef>
                <a:spcPts val="165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 sz="2800"/>
          </a:p>
        </p:txBody>
      </p:sp>
      <p:grpSp>
        <p:nvGrpSpPr>
          <p:cNvPr id="405" name="Google Shape;405;p48"/>
          <p:cNvGrpSpPr/>
          <p:nvPr/>
        </p:nvGrpSpPr>
        <p:grpSpPr>
          <a:xfrm>
            <a:off x="7406640" y="4343400"/>
            <a:ext cx="1375402" cy="1286320"/>
            <a:chOff x="7115175" y="3657600"/>
            <a:chExt cx="1865376" cy="1865376"/>
          </a:xfrm>
        </p:grpSpPr>
        <p:pic>
          <p:nvPicPr>
            <p:cNvPr id="406" name="Google Shape;406;p4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115175" y="3657600"/>
              <a:ext cx="1865376" cy="1865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7" name="Google Shape;407;p4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620000" y="4495800"/>
              <a:ext cx="220342" cy="4572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0"/>
          <p:cNvSpPr txBox="1"/>
          <p:nvPr>
            <p:ph type="title"/>
          </p:nvPr>
        </p:nvSpPr>
        <p:spPr>
          <a:xfrm>
            <a:off x="1301343" y="127000"/>
            <a:ext cx="6242457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Twentieth Century"/>
              <a:buNone/>
            </a:pPr>
            <a:r>
              <a:rPr b="1" lang="en-US" sz="4300">
                <a:latin typeface="Twentieth Century"/>
                <a:ea typeface="Twentieth Century"/>
                <a:cs typeface="Twentieth Century"/>
                <a:sym typeface="Twentieth Century"/>
              </a:rPr>
              <a:t>Cell Phone Policy</a:t>
            </a:r>
            <a:endParaRPr/>
          </a:p>
        </p:txBody>
      </p:sp>
      <p:sp>
        <p:nvSpPr>
          <p:cNvPr id="413" name="Google Shape;413;p50"/>
          <p:cNvSpPr txBox="1"/>
          <p:nvPr>
            <p:ph idx="1" type="body"/>
          </p:nvPr>
        </p:nvSpPr>
        <p:spPr>
          <a:xfrm>
            <a:off x="1600200" y="1730477"/>
            <a:ext cx="7410450" cy="44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205740" lvl="0" marL="2057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b="1" lang="en-US">
                <a:latin typeface="Twentieth Century"/>
                <a:ea typeface="Twentieth Century"/>
                <a:cs typeface="Twentieth Century"/>
                <a:sym typeface="Twentieth Century"/>
              </a:rPr>
              <a:t>Don’t</a:t>
            </a: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 use your phone during work.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05740" lvl="0" marL="205740" rtl="0" algn="l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SzPct val="108108"/>
              <a:buChar char="•"/>
            </a:pPr>
            <a:r>
              <a:rPr i="1" lang="en-US">
                <a:latin typeface="Twentieth Century"/>
                <a:ea typeface="Twentieth Century"/>
                <a:cs typeface="Twentieth Century"/>
                <a:sym typeface="Twentieth Century"/>
              </a:rPr>
              <a:t>Phlebotomists:</a:t>
            </a: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b="1" lang="en-US">
                <a:latin typeface="Twentieth Century"/>
                <a:ea typeface="Twentieth Century"/>
                <a:cs typeface="Twentieth Century"/>
                <a:sym typeface="Twentieth Century"/>
              </a:rPr>
              <a:t>Don’t</a:t>
            </a: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 use your phone on your way to a draw, waiting for the elevator, etc.</a:t>
            </a:r>
            <a:endParaRPr i="1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05739" lvl="1" marL="445769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8107"/>
              <a:buChar char="•"/>
            </a:pP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The issue is the perception to visitors and patients of texts/calls/emails, and it’s distraction from detailed work</a:t>
            </a:r>
            <a:endParaRPr/>
          </a:p>
          <a:p>
            <a:pPr indent="-205740" lvl="0" marL="205740" rtl="0" algn="l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SzPct val="108108"/>
              <a:buChar char="•"/>
            </a:pP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Listening to music/media content in off-stage areas may be acceptable in some situations. 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05740" lvl="0" marL="205740" rtl="0" algn="l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SzPct val="108108"/>
              <a:buChar char="•"/>
            </a:pP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Using your phone while on break is ok.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05740" lvl="0" marL="205740" rtl="0" algn="l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SzPct val="108108"/>
              <a:buFont typeface="Noto Sans"/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7940" lvl="0" marL="205740" rtl="0" algn="l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descr="MCj04298950000[1]" id="414" name="Google Shape;414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1800" y="435077"/>
            <a:ext cx="1295400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2"/>
          <p:cNvSpPr txBox="1"/>
          <p:nvPr>
            <p:ph type="title"/>
          </p:nvPr>
        </p:nvSpPr>
        <p:spPr>
          <a:xfrm>
            <a:off x="914400" y="1986340"/>
            <a:ext cx="7543800" cy="28142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</a:pPr>
            <a:r>
              <a:rPr lang="en-US"/>
              <a:t>Laboratory Safety &amp; Compliance</a:t>
            </a:r>
            <a:endParaRPr/>
          </a:p>
        </p:txBody>
      </p:sp>
      <p:sp>
        <p:nvSpPr>
          <p:cNvPr id="420" name="Google Shape;420;p62"/>
          <p:cNvSpPr txBox="1"/>
          <p:nvPr/>
        </p:nvSpPr>
        <p:spPr>
          <a:xfrm>
            <a:off x="3352800" y="2209800"/>
            <a:ext cx="2667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3"/>
          <p:cNvSpPr txBox="1"/>
          <p:nvPr>
            <p:ph type="title"/>
          </p:nvPr>
        </p:nvSpPr>
        <p:spPr>
          <a:xfrm>
            <a:off x="1301343" y="127000"/>
            <a:ext cx="6623457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Twentieth Century"/>
              <a:buNone/>
            </a:pPr>
            <a:r>
              <a:rPr b="1" lang="en-US" sz="4300">
                <a:latin typeface="Twentieth Century"/>
                <a:ea typeface="Twentieth Century"/>
                <a:cs typeface="Twentieth Century"/>
                <a:sym typeface="Twentieth Century"/>
              </a:rPr>
              <a:t>Compliance is ….</a:t>
            </a:r>
            <a:endParaRPr/>
          </a:p>
        </p:txBody>
      </p:sp>
      <p:sp>
        <p:nvSpPr>
          <p:cNvPr id="426" name="Google Shape;426;p63"/>
          <p:cNvSpPr txBox="1"/>
          <p:nvPr>
            <p:ph idx="1" type="body"/>
          </p:nvPr>
        </p:nvSpPr>
        <p:spPr>
          <a:xfrm>
            <a:off x="1905000" y="1828800"/>
            <a:ext cx="68580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b="1" lang="en-US">
                <a:latin typeface="Twentieth Century"/>
                <a:ea typeface="Twentieth Century"/>
                <a:cs typeface="Twentieth Century"/>
                <a:sym typeface="Twentieth Century"/>
              </a:rPr>
              <a:t>…at it’s core, following established                 Lab Policy and Procedure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SzPct val="100000"/>
              <a:buNone/>
            </a:pP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Our Values and Ethics at Work:</a:t>
            </a:r>
            <a:endParaRPr/>
          </a:p>
          <a:p>
            <a:pPr indent="-205740" lvl="0" marL="205740" rtl="0" algn="l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SzPct val="100000"/>
              <a:buChar char="•"/>
            </a:pP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Staff are </a:t>
            </a:r>
            <a:r>
              <a:rPr lang="en-US" u="sng">
                <a:latin typeface="Twentieth Century"/>
                <a:ea typeface="Twentieth Century"/>
                <a:cs typeface="Twentieth Century"/>
                <a:sym typeface="Twentieth Century"/>
              </a:rPr>
              <a:t>audited</a:t>
            </a: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 to ensure safety and procedural standards are followed, such as:</a:t>
            </a:r>
            <a:endParaRPr/>
          </a:p>
          <a:p>
            <a:pPr indent="-205739" lvl="1" marL="445769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•"/>
            </a:pPr>
            <a:r>
              <a:rPr lang="en-US" sz="2400">
                <a:latin typeface="Twentieth Century"/>
                <a:ea typeface="Twentieth Century"/>
                <a:cs typeface="Twentieth Century"/>
                <a:sym typeface="Twentieth Century"/>
              </a:rPr>
              <a:t>Appropriate Use of PPE </a:t>
            </a:r>
            <a:endParaRPr/>
          </a:p>
          <a:p>
            <a:pPr indent="-205739" lvl="1" marL="445769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•"/>
            </a:pPr>
            <a:r>
              <a:rPr lang="en-US" sz="2400">
                <a:latin typeface="Twentieth Century"/>
                <a:ea typeface="Twentieth Century"/>
                <a:cs typeface="Twentieth Century"/>
                <a:sym typeface="Twentieth Century"/>
              </a:rPr>
              <a:t>Appropriate ID methods </a:t>
            </a:r>
            <a:endParaRPr sz="24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05739" lvl="1" marL="445769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•"/>
            </a:pPr>
            <a:r>
              <a:rPr lang="en-US" sz="2400">
                <a:latin typeface="Twentieth Century"/>
                <a:ea typeface="Twentieth Century"/>
                <a:cs typeface="Twentieth Century"/>
                <a:sym typeface="Twentieth Century"/>
              </a:rPr>
              <a:t>Performing procedures without shortcuts</a:t>
            </a:r>
            <a:endParaRPr/>
          </a:p>
          <a:p>
            <a:pPr indent="-205739" lvl="1" marL="445769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•"/>
            </a:pPr>
            <a:r>
              <a:rPr lang="en-US" sz="2400">
                <a:latin typeface="Twentieth Century"/>
                <a:ea typeface="Twentieth Century"/>
                <a:cs typeface="Twentieth Century"/>
                <a:sym typeface="Twentieth Century"/>
              </a:rPr>
              <a:t>HIPAA compliance</a:t>
            </a:r>
            <a:endParaRPr/>
          </a:p>
        </p:txBody>
      </p:sp>
      <p:pic>
        <p:nvPicPr>
          <p:cNvPr id="427" name="Google Shape;427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2032" y="4572000"/>
            <a:ext cx="1381125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15175" y="416282"/>
            <a:ext cx="1894840" cy="2220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66"/>
          <p:cNvSpPr txBox="1"/>
          <p:nvPr>
            <p:ph type="title"/>
          </p:nvPr>
        </p:nvSpPr>
        <p:spPr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</a:pPr>
            <a:r>
              <a:rPr b="1" lang="en-US" sz="4000">
                <a:latin typeface="Twentieth Century"/>
                <a:ea typeface="Twentieth Century"/>
                <a:cs typeface="Twentieth Century"/>
                <a:sym typeface="Twentieth Century"/>
              </a:rPr>
              <a:t>Employee and Patient Safety</a:t>
            </a:r>
            <a:endParaRPr/>
          </a:p>
        </p:txBody>
      </p:sp>
      <p:sp>
        <p:nvSpPr>
          <p:cNvPr id="434" name="Google Shape;434;p66"/>
          <p:cNvSpPr txBox="1"/>
          <p:nvPr>
            <p:ph idx="1" type="body"/>
          </p:nvPr>
        </p:nvSpPr>
        <p:spPr>
          <a:xfrm>
            <a:off x="1173163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5740" lvl="0" marL="2057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latin typeface="Twentieth Century"/>
                <a:ea typeface="Twentieth Century"/>
                <a:cs typeface="Twentieth Century"/>
                <a:sym typeface="Twentieth Century"/>
              </a:rPr>
              <a:t>National Patient Safety Goals - NPSGs</a:t>
            </a:r>
            <a:endParaRPr/>
          </a:p>
          <a:p>
            <a:pPr indent="-205740" lvl="0" marL="205740" rtl="0" algn="l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latin typeface="Twentieth Century"/>
                <a:ea typeface="Twentieth Century"/>
                <a:cs typeface="Twentieth Century"/>
                <a:sym typeface="Twentieth Century"/>
              </a:rPr>
              <a:t>Laboratory Safety Policies</a:t>
            </a:r>
            <a:endParaRPr/>
          </a:p>
        </p:txBody>
      </p:sp>
      <p:pic>
        <p:nvPicPr>
          <p:cNvPr descr="MPj04227020000[1]" id="435" name="Google Shape;435;p6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42025" y="1774518"/>
            <a:ext cx="2484438" cy="2103438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019"/>
              </a:srgbClr>
            </a:outerShdw>
          </a:effectLst>
        </p:spPr>
      </p:pic>
      <p:pic>
        <p:nvPicPr>
          <p:cNvPr descr="MPj04017390000[1]" id="436" name="Google Shape;436;p66"/>
          <p:cNvPicPr preferRelativeResize="0"/>
          <p:nvPr>
            <p:ph idx="3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1200" y="4275042"/>
            <a:ext cx="2735263" cy="1820958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019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"/>
          <p:cNvSpPr txBox="1"/>
          <p:nvPr>
            <p:ph type="title"/>
          </p:nvPr>
        </p:nvSpPr>
        <p:spPr>
          <a:xfrm>
            <a:off x="1301343" y="127000"/>
            <a:ext cx="7556907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b="1" lang="en-US"/>
              <a:t>NEW EMPLOYEE LAB ORIENTATION- Welcome!!</a:t>
            </a:r>
            <a:endParaRPr/>
          </a:p>
        </p:txBody>
      </p:sp>
      <p:sp>
        <p:nvSpPr>
          <p:cNvPr id="312" name="Google Shape;312;p2"/>
          <p:cNvSpPr txBox="1"/>
          <p:nvPr>
            <p:ph idx="1" type="body"/>
          </p:nvPr>
        </p:nvSpPr>
        <p:spPr>
          <a:xfrm>
            <a:off x="1530251" y="1704750"/>
            <a:ext cx="7410450" cy="44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05740" lvl="0" marL="2057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None/>
            </a:pPr>
            <a:r>
              <a:rPr i="1" lang="en-US" sz="2800"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b="1" lang="en-US" sz="2800">
                <a:latin typeface="Twentieth Century"/>
                <a:ea typeface="Twentieth Century"/>
                <a:cs typeface="Twentieth Century"/>
                <a:sym typeface="Twentieth Century"/>
              </a:rPr>
              <a:t>Purpose</a:t>
            </a:r>
            <a:endParaRPr/>
          </a:p>
          <a:p>
            <a:pPr indent="-205740" lvl="0" marL="205740" rtl="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latin typeface="Twentieth Century"/>
                <a:ea typeface="Twentieth Century"/>
                <a:cs typeface="Twentieth Century"/>
                <a:sym typeface="Twentieth Century"/>
              </a:rPr>
              <a:t>To provide you a standard introduction to the lab </a:t>
            </a:r>
            <a:endParaRPr/>
          </a:p>
          <a:p>
            <a:pPr indent="-205740" lvl="0" marL="205740" rtl="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To provide lab regulatory information related to Safety and Quality</a:t>
            </a:r>
            <a:endParaRPr sz="28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04788" lvl="0" marL="204788" rtl="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latin typeface="Twentieth Century"/>
                <a:ea typeface="Twentieth Century"/>
                <a:cs typeface="Twentieth Century"/>
                <a:sym typeface="Twentieth Century"/>
              </a:rPr>
              <a:t>	To assure that mandatory lab general education is performed, documented, and placed in lab file</a:t>
            </a:r>
            <a:endParaRPr/>
          </a:p>
          <a:p>
            <a:pPr indent="-205740" lvl="0" marL="205740" rtl="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latin typeface="Twentieth Century"/>
                <a:ea typeface="Twentieth Century"/>
                <a:cs typeface="Twentieth Century"/>
                <a:sym typeface="Twentieth Century"/>
              </a:rPr>
              <a:t>To review available intranet resources for Lab Staff </a:t>
            </a:r>
            <a:endParaRPr/>
          </a:p>
          <a:p>
            <a:pPr indent="-205740" lvl="0" marL="205740" rtl="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None/>
            </a:pPr>
            <a:r>
              <a:t/>
            </a:r>
            <a:endParaRPr sz="28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05740" lvl="0" marL="205740" rtl="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None/>
            </a:pPr>
            <a:r>
              <a:t/>
            </a:r>
            <a:endParaRPr sz="28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64"/>
          <p:cNvSpPr txBox="1"/>
          <p:nvPr>
            <p:ph type="title"/>
          </p:nvPr>
        </p:nvSpPr>
        <p:spPr>
          <a:xfrm>
            <a:off x="0" y="152400"/>
            <a:ext cx="892212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wentieth Century"/>
              <a:buNone/>
            </a:pPr>
            <a:r>
              <a:rPr b="1" lang="en-US" sz="3400"/>
              <a:t>Protected Health Information and HIPAA</a:t>
            </a:r>
            <a:endParaRPr sz="3400"/>
          </a:p>
        </p:txBody>
      </p:sp>
      <p:sp>
        <p:nvSpPr>
          <p:cNvPr id="442" name="Google Shape;442;p64"/>
          <p:cNvSpPr txBox="1"/>
          <p:nvPr>
            <p:ph idx="4294967295" type="body"/>
          </p:nvPr>
        </p:nvSpPr>
        <p:spPr>
          <a:xfrm>
            <a:off x="2448640" y="1472184"/>
            <a:ext cx="6585632" cy="5294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b="1" lang="en-US" sz="2200"/>
              <a:t>What does HIPAA compliance pertain to? </a:t>
            </a:r>
            <a:endParaRPr b="1" sz="2200"/>
          </a:p>
          <a:p>
            <a:pPr indent="-205740" lvl="0" marL="205740" rtl="0" algn="l">
              <a:lnSpc>
                <a:spcPct val="80000"/>
              </a:lnSpc>
              <a:spcBef>
                <a:spcPts val="165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Patient name, address, SSN, billing info, diagnosis info, etc. anything dealing with a patient and care</a:t>
            </a:r>
            <a:endParaRPr sz="2200"/>
          </a:p>
          <a:p>
            <a:pPr indent="-205740" lvl="0" marL="205740" rtl="0" algn="l">
              <a:lnSpc>
                <a:spcPct val="80000"/>
              </a:lnSpc>
              <a:spcBef>
                <a:spcPts val="165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Confidential disposal of PHI</a:t>
            </a:r>
            <a:endParaRPr sz="2200"/>
          </a:p>
          <a:p>
            <a:pPr indent="-205740" lvl="0" marL="205740" rtl="0" algn="l">
              <a:lnSpc>
                <a:spcPct val="80000"/>
              </a:lnSpc>
              <a:spcBef>
                <a:spcPts val="165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Faxing PHI with a cover sheet; verifying the fax# before sending</a:t>
            </a:r>
            <a:endParaRPr sz="2200"/>
          </a:p>
          <a:p>
            <a:pPr indent="-205740" lvl="0" marL="205740" rtl="0" algn="l">
              <a:lnSpc>
                <a:spcPct val="80000"/>
              </a:lnSpc>
              <a:spcBef>
                <a:spcPts val="165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Documentation of release of lab results in Epic</a:t>
            </a:r>
            <a:endParaRPr sz="2200"/>
          </a:p>
          <a:p>
            <a:pPr indent="-205740" lvl="0" marL="205740" rtl="0" algn="l">
              <a:lnSpc>
                <a:spcPct val="80000"/>
              </a:lnSpc>
              <a:spcBef>
                <a:spcPts val="165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Release of PHI over the phone</a:t>
            </a:r>
            <a:endParaRPr sz="2200"/>
          </a:p>
          <a:p>
            <a:pPr indent="-205740" lvl="0" marL="205740" rtl="0" algn="l">
              <a:lnSpc>
                <a:spcPct val="80000"/>
              </a:lnSpc>
              <a:spcBef>
                <a:spcPts val="165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Confidentiality – Talking about a patient condition; does the person “need to know” the information to do their job</a:t>
            </a:r>
            <a:endParaRPr sz="2200"/>
          </a:p>
          <a:p>
            <a:pPr indent="-205740" lvl="0" marL="205740" rtl="0" algn="l">
              <a:lnSpc>
                <a:spcPct val="80000"/>
              </a:lnSpc>
              <a:spcBef>
                <a:spcPts val="1650"/>
              </a:spcBef>
              <a:spcAft>
                <a:spcPts val="0"/>
              </a:spcAft>
              <a:buSzPts val="2200"/>
              <a:buChar char="•"/>
            </a:pPr>
            <a:r>
              <a:rPr lang="en-US" sz="2200">
                <a:solidFill>
                  <a:srgbClr val="FF0000"/>
                </a:solidFill>
              </a:rPr>
              <a:t>Fair Warning </a:t>
            </a:r>
            <a:r>
              <a:rPr lang="en-US" sz="2200"/>
              <a:t>and username monitoring</a:t>
            </a:r>
            <a:endParaRPr sz="2200"/>
          </a:p>
        </p:txBody>
      </p:sp>
      <p:pic>
        <p:nvPicPr>
          <p:cNvPr descr="MPj04223920000[1]" id="443" name="Google Shape;443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1828800"/>
            <a:ext cx="1409502" cy="2747718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1960"/>
              </a:srgbClr>
            </a:outerShdw>
          </a:effectLst>
        </p:spPr>
      </p:pic>
      <p:sp>
        <p:nvSpPr>
          <p:cNvPr id="444" name="Google Shape;444;p64"/>
          <p:cNvSpPr/>
          <p:nvPr/>
        </p:nvSpPr>
        <p:spPr>
          <a:xfrm rot="-578514">
            <a:off x="997377" y="6393878"/>
            <a:ext cx="1447800" cy="16347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7"/>
          <p:cNvSpPr txBox="1"/>
          <p:nvPr>
            <p:ph type="title"/>
          </p:nvPr>
        </p:nvSpPr>
        <p:spPr>
          <a:xfrm>
            <a:off x="1301343" y="127000"/>
            <a:ext cx="7556907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b="1" lang="en-US">
                <a:latin typeface="Twentieth Century"/>
                <a:ea typeface="Twentieth Century"/>
                <a:cs typeface="Twentieth Century"/>
                <a:sym typeface="Twentieth Century"/>
              </a:rPr>
              <a:t>National Patient Safety Goals [NPSG]</a:t>
            </a:r>
            <a:endParaRPr/>
          </a:p>
        </p:txBody>
      </p:sp>
      <p:sp>
        <p:nvSpPr>
          <p:cNvPr id="450" name="Google Shape;450;p67"/>
          <p:cNvSpPr txBox="1"/>
          <p:nvPr>
            <p:ph idx="1" type="body"/>
          </p:nvPr>
        </p:nvSpPr>
        <p:spPr>
          <a:xfrm>
            <a:off x="1728216" y="1531014"/>
            <a:ext cx="7276492" cy="35896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5740" lvl="0" marL="2057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Twentieth Century"/>
                <a:ea typeface="Twentieth Century"/>
                <a:cs typeface="Twentieth Century"/>
                <a:sym typeface="Twentieth Century"/>
              </a:rPr>
              <a:t>The Joint Commission (TJC) sets NPSGs</a:t>
            </a:r>
            <a:endParaRPr/>
          </a:p>
          <a:p>
            <a:pPr indent="-205740" lvl="0" marL="205740" rtl="0" algn="l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Twentieth Century"/>
                <a:ea typeface="Twentieth Century"/>
                <a:cs typeface="Twentieth Century"/>
                <a:sym typeface="Twentieth Century"/>
              </a:rPr>
              <a:t>Each department orients staff on the NPSGs that impact their staff</a:t>
            </a:r>
            <a:endParaRPr/>
          </a:p>
          <a:p>
            <a:pPr indent="-205740" lvl="0" marL="205740" rtl="0" algn="l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Twentieth Century"/>
                <a:ea typeface="Twentieth Century"/>
                <a:cs typeface="Twentieth Century"/>
                <a:sym typeface="Twentieth Century"/>
              </a:rPr>
              <a:t>Staff need to be able describe what their department does for patient safety!</a:t>
            </a:r>
            <a:endParaRPr b="1" sz="24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05740" lvl="0" marL="205740" rtl="0" algn="l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SzPts val="2400"/>
              <a:buChar char="•"/>
            </a:pPr>
            <a:r>
              <a:rPr b="1" lang="en-US" sz="2400" u="sng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 NPSG goals</a:t>
            </a:r>
            <a:r>
              <a:rPr b="1" lang="en-US" sz="24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apply to the LAB :</a:t>
            </a:r>
            <a:endParaRPr b="1" sz="2400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1" marL="24003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sz="2400">
                <a:latin typeface="Twentieth Century"/>
                <a:ea typeface="Twentieth Century"/>
                <a:cs typeface="Twentieth Century"/>
                <a:sym typeface="Twentieth Century"/>
              </a:rPr>
              <a:t>(Implemented to keep patients safe.)</a:t>
            </a:r>
            <a:endParaRPr sz="24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68"/>
          <p:cNvSpPr txBox="1"/>
          <p:nvPr>
            <p:ph type="title"/>
          </p:nvPr>
        </p:nvSpPr>
        <p:spPr>
          <a:xfrm>
            <a:off x="685801" y="127000"/>
            <a:ext cx="817245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Twentieth Century"/>
              <a:buNone/>
            </a:pPr>
            <a:r>
              <a:rPr b="1" lang="en-US" sz="4300"/>
              <a:t>Joint Commission NPSGs          </a:t>
            </a:r>
            <a:r>
              <a:rPr b="1" lang="en-US" sz="4300">
                <a:solidFill>
                  <a:srgbClr val="021DA2"/>
                </a:solidFill>
              </a:rPr>
              <a:t>for 2023</a:t>
            </a:r>
            <a:endParaRPr b="1" sz="4300">
              <a:solidFill>
                <a:srgbClr val="021DA2"/>
              </a:solidFill>
            </a:endParaRPr>
          </a:p>
        </p:txBody>
      </p:sp>
      <p:sp>
        <p:nvSpPr>
          <p:cNvPr id="456" name="Google Shape;456;p68"/>
          <p:cNvSpPr txBox="1"/>
          <p:nvPr>
            <p:ph idx="1" type="body"/>
          </p:nvPr>
        </p:nvSpPr>
        <p:spPr>
          <a:xfrm>
            <a:off x="1581150" y="1524000"/>
            <a:ext cx="7007400" cy="50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7"/>
              <a:buNone/>
            </a:pPr>
            <a:r>
              <a:t/>
            </a:r>
            <a:endParaRPr b="1" sz="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b="1" lang="en-US">
                <a:solidFill>
                  <a:srgbClr val="FF0000"/>
                </a:solidFill>
              </a:rPr>
              <a:t>Goal 1</a:t>
            </a:r>
            <a:r>
              <a:rPr b="1" lang="en-US">
                <a:solidFill>
                  <a:srgbClr val="1E4E79"/>
                </a:solidFill>
              </a:rPr>
              <a:t>: Identify patients correctly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en-US">
                <a:solidFill>
                  <a:srgbClr val="1E4E79"/>
                </a:solidFill>
              </a:rPr>
              <a:t>Use 2 identifiers - </a:t>
            </a:r>
            <a:r>
              <a:rPr i="1" lang="en-US">
                <a:solidFill>
                  <a:srgbClr val="1E4E79"/>
                </a:solidFill>
              </a:rPr>
              <a:t>at least</a:t>
            </a:r>
            <a:r>
              <a:rPr lang="en-US">
                <a:solidFill>
                  <a:srgbClr val="1E4E79"/>
                </a:solidFill>
              </a:rPr>
              <a:t> - to assure patients get the correct medicine and treatment.</a:t>
            </a:r>
            <a:r>
              <a:rPr b="1" lang="en-US">
                <a:solidFill>
                  <a:srgbClr val="1E4E79"/>
                </a:solidFill>
              </a:rPr>
              <a:t> 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650"/>
              </a:spcBef>
              <a:spcAft>
                <a:spcPts val="0"/>
              </a:spcAft>
              <a:buSzPct val="108108"/>
              <a:buNone/>
            </a:pPr>
            <a:r>
              <a:rPr b="1" lang="en-US">
                <a:solidFill>
                  <a:srgbClr val="FFC000"/>
                </a:solidFill>
              </a:rPr>
              <a:t>Goal 2</a:t>
            </a:r>
            <a:r>
              <a:rPr b="1" lang="en-US">
                <a:solidFill>
                  <a:srgbClr val="1E4E79"/>
                </a:solidFill>
              </a:rPr>
              <a:t>: Improve Staff Communication</a:t>
            </a:r>
            <a:endParaRPr b="1">
              <a:solidFill>
                <a:srgbClr val="1E4E79"/>
              </a:solidFill>
            </a:endParaRPr>
          </a:p>
          <a:p>
            <a:pPr indent="457200" lvl="0" marL="457200" rtl="0" algn="l">
              <a:lnSpc>
                <a:spcPct val="110000"/>
              </a:lnSpc>
              <a:spcBef>
                <a:spcPts val="1650"/>
              </a:spcBef>
              <a:spcAft>
                <a:spcPts val="0"/>
              </a:spcAft>
              <a:buSzPct val="108108"/>
              <a:buNone/>
            </a:pPr>
            <a:r>
              <a:rPr lang="en-US">
                <a:solidFill>
                  <a:srgbClr val="1E4E79"/>
                </a:solidFill>
              </a:rPr>
              <a:t>Communicate test results ….</a:t>
            </a:r>
            <a:endParaRPr/>
          </a:p>
          <a:p>
            <a:pPr indent="-204787" lvl="0" marL="1262063" rtl="0" algn="l">
              <a:lnSpc>
                <a:spcPct val="110000"/>
              </a:lnSpc>
              <a:spcBef>
                <a:spcPts val="1650"/>
              </a:spcBef>
              <a:spcAft>
                <a:spcPts val="0"/>
              </a:spcAft>
              <a:buSzPct val="108108"/>
              <a:buFont typeface="Noto Sans"/>
              <a:buChar char="✔"/>
            </a:pPr>
            <a:r>
              <a:rPr b="1" lang="en-US">
                <a:solidFill>
                  <a:srgbClr val="1E4E79"/>
                </a:solidFill>
              </a:rPr>
              <a:t> to the right staff person </a:t>
            </a:r>
            <a:endParaRPr/>
          </a:p>
          <a:p>
            <a:pPr indent="-204787" lvl="0" marL="1262063" rtl="0" algn="l">
              <a:lnSpc>
                <a:spcPct val="110000"/>
              </a:lnSpc>
              <a:spcBef>
                <a:spcPts val="1650"/>
              </a:spcBef>
              <a:spcAft>
                <a:spcPts val="0"/>
              </a:spcAft>
              <a:buSzPct val="108108"/>
              <a:buFont typeface="Noto Sans"/>
              <a:buChar char="✔"/>
            </a:pPr>
            <a:r>
              <a:rPr b="1" lang="en-US">
                <a:solidFill>
                  <a:srgbClr val="1E4E79"/>
                </a:solidFill>
              </a:rPr>
              <a:t>on time</a:t>
            </a:r>
            <a:endParaRPr b="1">
              <a:solidFill>
                <a:srgbClr val="1E4E7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SzPct val="108108"/>
              <a:buNone/>
            </a:pPr>
            <a:r>
              <a:rPr b="1" lang="en-US">
                <a:solidFill>
                  <a:srgbClr val="7030A0"/>
                </a:solidFill>
              </a:rPr>
              <a:t>Goal 3</a:t>
            </a:r>
            <a:r>
              <a:rPr b="1" lang="en-US">
                <a:solidFill>
                  <a:srgbClr val="1E4E79"/>
                </a:solidFill>
              </a:rPr>
              <a:t>:  Prevent Infection</a:t>
            </a:r>
            <a:r>
              <a:rPr lang="en-US">
                <a:solidFill>
                  <a:srgbClr val="1E4E79"/>
                </a:solidFill>
              </a:rPr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en-US">
                <a:solidFill>
                  <a:srgbClr val="1E4E79"/>
                </a:solidFill>
              </a:rPr>
              <a:t>Use hand cleaning guidelines from the WHO   and set goals to improve hand cleaning</a:t>
            </a:r>
            <a:endParaRPr b="1">
              <a:solidFill>
                <a:srgbClr val="1E4E79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9"/>
          <p:cNvSpPr txBox="1"/>
          <p:nvPr>
            <p:ph type="title"/>
          </p:nvPr>
        </p:nvSpPr>
        <p:spPr>
          <a:xfrm>
            <a:off x="1751323" y="152400"/>
            <a:ext cx="5023257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b="1" lang="en-US" sz="3600">
                <a:latin typeface="Twentieth Century"/>
                <a:ea typeface="Twentieth Century"/>
                <a:cs typeface="Twentieth Century"/>
                <a:sym typeface="Twentieth Century"/>
              </a:rPr>
              <a:t>NPSG </a:t>
            </a:r>
            <a:r>
              <a:rPr b="1" lang="en-US" sz="36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#1</a:t>
            </a:r>
            <a:r>
              <a:rPr b="1" lang="en-US" sz="3600">
                <a:latin typeface="Twentieth Century"/>
                <a:ea typeface="Twentieth Century"/>
                <a:cs typeface="Twentieth Century"/>
                <a:sym typeface="Twentieth Century"/>
              </a:rPr>
              <a:t>  Improve </a:t>
            </a:r>
            <a:r>
              <a:rPr b="1" lang="en-US" sz="3600">
                <a:solidFill>
                  <a:srgbClr val="255D9E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Patient Identification</a:t>
            </a:r>
            <a:endParaRPr/>
          </a:p>
        </p:txBody>
      </p:sp>
      <p:sp>
        <p:nvSpPr>
          <p:cNvPr id="462" name="Google Shape;462;p69"/>
          <p:cNvSpPr txBox="1"/>
          <p:nvPr>
            <p:ph idx="1" type="body"/>
          </p:nvPr>
        </p:nvSpPr>
        <p:spPr>
          <a:xfrm>
            <a:off x="1600199" y="1704750"/>
            <a:ext cx="7340501" cy="44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205740" lvl="0" marL="2057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-US" sz="2800" u="sng">
                <a:solidFill>
                  <a:srgbClr val="CC33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 Identifiers </a:t>
            </a:r>
            <a:r>
              <a:rPr lang="en-US" sz="2800">
                <a:solidFill>
                  <a:srgbClr val="CC33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at all times</a:t>
            </a:r>
            <a:r>
              <a:rPr lang="en-US" sz="2800">
                <a:latin typeface="Twentieth Century"/>
                <a:ea typeface="Twentieth Century"/>
                <a:cs typeface="Twentieth Century"/>
                <a:sym typeface="Twentieth Century"/>
              </a:rPr>
              <a:t> for specimen collection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SzPct val="108108"/>
              <a:buNone/>
            </a:pP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Approved</a:t>
            </a:r>
            <a:r>
              <a:rPr lang="en-US" sz="2800">
                <a:latin typeface="Twentieth Century"/>
                <a:ea typeface="Twentieth Century"/>
                <a:cs typeface="Twentieth Century"/>
                <a:sym typeface="Twentieth Century"/>
              </a:rPr>
              <a:t> Identifiers are: </a:t>
            </a:r>
            <a:endParaRPr/>
          </a:p>
          <a:p>
            <a:pPr indent="-514350" lvl="1" marL="75438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8107"/>
              <a:buFont typeface="Twentieth Century"/>
              <a:buAutoNum type="arabicPeriod"/>
            </a:pPr>
            <a:r>
              <a:rPr lang="en-US" sz="2200">
                <a:latin typeface="Twentieth Century"/>
                <a:ea typeface="Twentieth Century"/>
                <a:cs typeface="Twentieth Century"/>
                <a:sym typeface="Twentieth Century"/>
              </a:rPr>
              <a:t>Patient Full Name </a:t>
            </a:r>
            <a:r>
              <a:rPr b="1" i="1" lang="en-US" sz="2200" u="sng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and</a:t>
            </a:r>
            <a:r>
              <a:rPr lang="en-US" sz="22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</a:t>
            </a:r>
            <a:r>
              <a:rPr lang="en-US" sz="2200">
                <a:latin typeface="Twentieth Century"/>
                <a:ea typeface="Twentieth Century"/>
                <a:cs typeface="Twentieth Century"/>
                <a:sym typeface="Twentieth Century"/>
              </a:rPr>
              <a:t>DOB (can count as one)</a:t>
            </a:r>
            <a:endParaRPr/>
          </a:p>
          <a:p>
            <a:pPr indent="-514350" lvl="1" marL="75438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8107"/>
              <a:buFont typeface="Twentieth Century"/>
              <a:buAutoNum type="arabicPeriod"/>
            </a:pPr>
            <a:r>
              <a:rPr lang="en-US" sz="2200">
                <a:latin typeface="Twentieth Century"/>
                <a:ea typeface="Twentieth Century"/>
                <a:cs typeface="Twentieth Century"/>
                <a:sym typeface="Twentieth Century"/>
              </a:rPr>
              <a:t>_____________ </a:t>
            </a:r>
            <a:endParaRPr sz="22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05740" lvl="0" marL="205740" rtl="0" algn="l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SzPct val="108108"/>
              <a:buChar char="•"/>
            </a:pPr>
            <a:r>
              <a:rPr lang="en-US" u="sng">
                <a:solidFill>
                  <a:srgbClr val="CC33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 identifiers</a:t>
            </a:r>
            <a:r>
              <a:rPr lang="en-US">
                <a:solidFill>
                  <a:srgbClr val="CC33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used when communicating </a:t>
            </a:r>
            <a:r>
              <a:rPr lang="en-US" sz="2800">
                <a:latin typeface="Twentieth Century"/>
                <a:ea typeface="Twentieth Century"/>
                <a:cs typeface="Twentieth Century"/>
                <a:sym typeface="Twentieth Century"/>
              </a:rPr>
              <a:t>about a patient: in phone calls or comparing </a:t>
            </a: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paperwork</a:t>
            </a:r>
            <a:r>
              <a:rPr lang="en-US" sz="2800">
                <a:latin typeface="Twentieth Century"/>
                <a:ea typeface="Twentieth Century"/>
                <a:cs typeface="Twentieth Century"/>
                <a:sym typeface="Twentieth Century"/>
              </a:rPr>
              <a:t> to LIS (Beaker info) while working</a:t>
            </a:r>
            <a:endParaRPr/>
          </a:p>
          <a:p>
            <a:pPr indent="-205740" lvl="0" marL="205740" rtl="0" algn="l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SzPct val="108108"/>
              <a:buChar char="•"/>
            </a:pPr>
            <a:r>
              <a:rPr b="1" lang="en-US" sz="2800">
                <a:solidFill>
                  <a:srgbClr val="CC33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Active</a:t>
            </a:r>
            <a:r>
              <a:rPr lang="en-US" sz="2800">
                <a:solidFill>
                  <a:srgbClr val="CC33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ly compare</a:t>
            </a:r>
            <a:r>
              <a:rPr lang="en-US" sz="2800">
                <a:latin typeface="Twentieth Century"/>
                <a:ea typeface="Twentieth Century"/>
                <a:cs typeface="Twentieth Century"/>
                <a:sym typeface="Twentieth Century"/>
              </a:rPr>
              <a:t> identifiers</a:t>
            </a:r>
            <a:endParaRPr/>
          </a:p>
        </p:txBody>
      </p:sp>
      <p:pic>
        <p:nvPicPr>
          <p:cNvPr descr="MCj03265760000[1]" id="463" name="Google Shape;463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0400" y="304800"/>
            <a:ext cx="1435989" cy="1515556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69"/>
          <p:cNvSpPr txBox="1"/>
          <p:nvPr/>
        </p:nvSpPr>
        <p:spPr>
          <a:xfrm>
            <a:off x="2706624" y="3127248"/>
            <a:ext cx="1066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2F549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70"/>
          <p:cNvSpPr txBox="1"/>
          <p:nvPr>
            <p:ph type="title"/>
          </p:nvPr>
        </p:nvSpPr>
        <p:spPr>
          <a:xfrm>
            <a:off x="1301343" y="127000"/>
            <a:ext cx="7556907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Twentieth Century"/>
              <a:buNone/>
            </a:pPr>
            <a:r>
              <a:rPr b="1" lang="en-US" sz="4000">
                <a:latin typeface="Twentieth Century"/>
                <a:ea typeface="Twentieth Century"/>
                <a:cs typeface="Twentieth Century"/>
                <a:sym typeface="Twentieth Century"/>
              </a:rPr>
              <a:t>NPSG</a:t>
            </a:r>
            <a:r>
              <a:rPr b="1" lang="en-US" sz="4000">
                <a:solidFill>
                  <a:srgbClr val="FFC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#2</a:t>
            </a:r>
            <a:r>
              <a:rPr b="1" lang="en-US" sz="4000"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b="1" lang="en-US" sz="4000">
                <a:solidFill>
                  <a:srgbClr val="255D9E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Effective Communication</a:t>
            </a:r>
            <a:br>
              <a:rPr b="1" lang="en-US" sz="4000">
                <a:latin typeface="Twentieth Century"/>
                <a:ea typeface="Twentieth Century"/>
                <a:cs typeface="Twentieth Century"/>
                <a:sym typeface="Twentieth Century"/>
              </a:rPr>
            </a:br>
            <a:r>
              <a:rPr b="1" lang="en-US" sz="3100">
                <a:solidFill>
                  <a:srgbClr val="255D9E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Critical Value Read-Back </a:t>
            </a:r>
            <a:r>
              <a:rPr b="1" lang="en-US" sz="3100">
                <a:latin typeface="Twentieth Century"/>
                <a:ea typeface="Twentieth Century"/>
                <a:cs typeface="Twentieth Century"/>
                <a:sym typeface="Twentieth Century"/>
              </a:rPr>
              <a:t>(Hospital Policy)  </a:t>
            </a:r>
            <a:endParaRPr/>
          </a:p>
        </p:txBody>
      </p:sp>
      <p:sp>
        <p:nvSpPr>
          <p:cNvPr id="470" name="Google Shape;470;p70"/>
          <p:cNvSpPr txBox="1"/>
          <p:nvPr>
            <p:ph idx="1" type="body"/>
          </p:nvPr>
        </p:nvSpPr>
        <p:spPr>
          <a:xfrm>
            <a:off x="1676400" y="1828800"/>
            <a:ext cx="6645147" cy="44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5740" lvl="0" marL="2057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latin typeface="Twentieth Century"/>
                <a:ea typeface="Twentieth Century"/>
                <a:cs typeface="Twentieth Century"/>
                <a:sym typeface="Twentieth Century"/>
              </a:rPr>
              <a:t>Lab Techs:  Critical values must be </a:t>
            </a:r>
            <a:r>
              <a:rPr lang="en-US" sz="2800" u="sng">
                <a:solidFill>
                  <a:srgbClr val="255D9E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called</a:t>
            </a:r>
            <a:r>
              <a:rPr lang="en-US" sz="2800">
                <a:solidFill>
                  <a:srgbClr val="255D9E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-US" sz="2800">
                <a:latin typeface="Twentieth Century"/>
                <a:ea typeface="Twentieth Century"/>
                <a:cs typeface="Twentieth Century"/>
                <a:sym typeface="Twentieth Century"/>
              </a:rPr>
              <a:t>to specific unit staff </a:t>
            </a:r>
            <a:endParaRPr sz="28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05740" lvl="0" marL="205740" rtl="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latin typeface="Twentieth Century"/>
                <a:ea typeface="Twentieth Century"/>
                <a:cs typeface="Twentieth Century"/>
                <a:sym typeface="Twentieth Century"/>
              </a:rPr>
              <a:t>After giving the result, the nursing staff should </a:t>
            </a:r>
            <a:r>
              <a:rPr lang="en-US" sz="2800" u="sng">
                <a:solidFill>
                  <a:srgbClr val="255D9E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Read Back</a:t>
            </a:r>
            <a:r>
              <a:rPr lang="en-US" sz="2800">
                <a:latin typeface="Twentieth Century"/>
                <a:ea typeface="Twentieth Century"/>
                <a:cs typeface="Twentieth Century"/>
                <a:sym typeface="Twentieth Century"/>
              </a:rPr>
              <a:t> what they wrote down</a:t>
            </a:r>
            <a:endParaRPr/>
          </a:p>
          <a:p>
            <a:pPr indent="-205740" lvl="0" marL="205740" rtl="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latin typeface="Twentieth Century"/>
                <a:ea typeface="Twentieth Century"/>
                <a:cs typeface="Twentieth Century"/>
                <a:sym typeface="Twentieth Century"/>
              </a:rPr>
              <a:t>The Lab Tech </a:t>
            </a:r>
            <a:r>
              <a:rPr lang="en-US" sz="2800">
                <a:solidFill>
                  <a:srgbClr val="255D9E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documents the call </a:t>
            </a:r>
            <a:r>
              <a:rPr lang="en-US" sz="2800" u="sng">
                <a:solidFill>
                  <a:srgbClr val="255D9E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and</a:t>
            </a:r>
            <a:r>
              <a:rPr lang="en-US" sz="2800">
                <a:solidFill>
                  <a:srgbClr val="255D9E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the read-back</a:t>
            </a:r>
            <a:r>
              <a:rPr lang="en-US" sz="2800">
                <a:latin typeface="Twentieth Century"/>
                <a:ea typeface="Twentieth Century"/>
                <a:cs typeface="Twentieth Century"/>
                <a:sym typeface="Twentieth Century"/>
              </a:rPr>
              <a:t> in LIS, along with: time/date, and who was given the result</a:t>
            </a:r>
            <a:endParaRPr/>
          </a:p>
        </p:txBody>
      </p:sp>
      <p:pic>
        <p:nvPicPr>
          <p:cNvPr id="471" name="Google Shape;471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096000" y="4648200"/>
            <a:ext cx="2305436" cy="1860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71"/>
          <p:cNvSpPr txBox="1"/>
          <p:nvPr>
            <p:ph type="title"/>
          </p:nvPr>
        </p:nvSpPr>
        <p:spPr>
          <a:xfrm>
            <a:off x="1301343" y="127000"/>
            <a:ext cx="7556907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</a:pPr>
            <a:r>
              <a:rPr b="1" lang="en-US" sz="3200">
                <a:latin typeface="Twentieth Century"/>
                <a:ea typeface="Twentieth Century"/>
                <a:cs typeface="Twentieth Century"/>
                <a:sym typeface="Twentieth Century"/>
              </a:rPr>
              <a:t>NPSG</a:t>
            </a:r>
            <a:r>
              <a:rPr b="1" lang="en-US" sz="3200">
                <a:solidFill>
                  <a:srgbClr val="7030A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#3</a:t>
            </a:r>
            <a:r>
              <a:rPr b="1" lang="en-US" sz="3200">
                <a:latin typeface="Twentieth Century"/>
                <a:ea typeface="Twentieth Century"/>
                <a:cs typeface="Twentieth Century"/>
                <a:sym typeface="Twentieth Century"/>
              </a:rPr>
              <a:t>  Reduce Hospital Acquired Infections - by proper </a:t>
            </a:r>
            <a:r>
              <a:rPr b="1" lang="en-US" sz="3200">
                <a:solidFill>
                  <a:srgbClr val="7030A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Hand Washing</a:t>
            </a:r>
            <a:endParaRPr/>
          </a:p>
        </p:txBody>
      </p:sp>
      <p:sp>
        <p:nvSpPr>
          <p:cNvPr id="477" name="Google Shape;477;p71"/>
          <p:cNvSpPr txBox="1"/>
          <p:nvPr>
            <p:ph idx="1" type="body"/>
          </p:nvPr>
        </p:nvSpPr>
        <p:spPr>
          <a:xfrm>
            <a:off x="1530251" y="1704750"/>
            <a:ext cx="7410450" cy="44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05740" lvl="0" marL="20574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20</a:t>
            </a:r>
            <a:r>
              <a:rPr lang="en-US" sz="2800">
                <a:latin typeface="Twentieth Century"/>
                <a:ea typeface="Twentieth Century"/>
                <a:cs typeface="Twentieth Century"/>
                <a:sym typeface="Twentieth Century"/>
              </a:rPr>
              <a:t> seconds in warm water with soap, or with gel</a:t>
            </a:r>
            <a:endParaRPr/>
          </a:p>
          <a:p>
            <a:pPr indent="-205740" lvl="0" marL="205740" rtl="0" algn="l">
              <a:lnSpc>
                <a:spcPct val="80000"/>
              </a:lnSpc>
              <a:spcBef>
                <a:spcPts val="1650"/>
              </a:spcBef>
              <a:spcAft>
                <a:spcPts val="0"/>
              </a:spcAft>
              <a:buSzPct val="100000"/>
              <a:buChar char="•"/>
            </a:pPr>
            <a:r>
              <a:rPr lang="en-US" sz="2800">
                <a:latin typeface="Twentieth Century"/>
                <a:ea typeface="Twentieth Century"/>
                <a:cs typeface="Twentieth Century"/>
                <a:sym typeface="Twentieth Century"/>
              </a:rPr>
              <a:t>When do we wash hands?</a:t>
            </a:r>
            <a:endParaRPr/>
          </a:p>
          <a:p>
            <a:pPr indent="-457200" lvl="1" marL="69723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Twentieth Century"/>
              <a:buAutoNum type="arabicPeriod"/>
            </a:pPr>
            <a:r>
              <a:rPr lang="en-US" sz="2400">
                <a:latin typeface="Twentieth Century"/>
                <a:ea typeface="Twentieth Century"/>
                <a:cs typeface="Twentieth Century"/>
                <a:sym typeface="Twentieth Century"/>
              </a:rPr>
              <a:t>Between patients</a:t>
            </a:r>
            <a:endParaRPr/>
          </a:p>
          <a:p>
            <a:pPr indent="-457200" lvl="1" marL="69723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Twentieth Century"/>
              <a:buAutoNum type="arabicPeriod"/>
            </a:pPr>
            <a:r>
              <a:rPr lang="en-US" sz="2400">
                <a:latin typeface="Twentieth Century"/>
                <a:ea typeface="Twentieth Century"/>
                <a:cs typeface="Twentieth Century"/>
                <a:sym typeface="Twentieth Century"/>
              </a:rPr>
              <a:t>When removing gloves</a:t>
            </a:r>
            <a:endParaRPr/>
          </a:p>
          <a:p>
            <a:pPr indent="-457200" lvl="1" marL="69723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Twentieth Century"/>
              <a:buAutoNum type="arabicPeriod"/>
            </a:pPr>
            <a:r>
              <a:rPr lang="en-US" sz="2400">
                <a:latin typeface="Twentieth Century"/>
                <a:ea typeface="Twentieth Century"/>
                <a:cs typeface="Twentieth Century"/>
                <a:sym typeface="Twentieth Century"/>
              </a:rPr>
              <a:t>When leaving work area </a:t>
            </a:r>
            <a:endParaRPr/>
          </a:p>
          <a:p>
            <a:pPr indent="0" lvl="1" marL="24003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rPr lang="en-US" sz="2400">
                <a:latin typeface="Twentieth Century"/>
                <a:ea typeface="Twentieth Century"/>
                <a:cs typeface="Twentieth Century"/>
                <a:sym typeface="Twentieth Century"/>
              </a:rPr>
              <a:t>	(bio-hazardous)</a:t>
            </a:r>
            <a:endParaRPr/>
          </a:p>
          <a:p>
            <a:pPr indent="-457200" lvl="1" marL="69723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Twentieth Century"/>
              <a:buAutoNum type="arabicPeriod" startAt="4"/>
            </a:pPr>
            <a:r>
              <a:rPr lang="en-US" sz="2400">
                <a:latin typeface="Twentieth Century"/>
                <a:ea typeface="Twentieth Century"/>
                <a:cs typeface="Twentieth Century"/>
                <a:sym typeface="Twentieth Century"/>
              </a:rPr>
              <a:t>Before eating, after restroom</a:t>
            </a:r>
            <a:endParaRPr/>
          </a:p>
          <a:p>
            <a:pPr indent="-457200" lvl="1" marL="69723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Twentieth Century"/>
              <a:buAutoNum type="arabicPeriod" startAt="4"/>
            </a:pPr>
            <a:r>
              <a:rPr lang="en-US" sz="2400">
                <a:latin typeface="Twentieth Century"/>
                <a:ea typeface="Twentieth Century"/>
                <a:cs typeface="Twentieth Century"/>
                <a:sym typeface="Twentieth Century"/>
              </a:rPr>
              <a:t>When visibly soiled</a:t>
            </a:r>
            <a:endParaRPr/>
          </a:p>
          <a:p>
            <a:pPr indent="-76200" lvl="1" marL="445769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4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05740" lvl="0" marL="205740" rtl="0" algn="l">
              <a:lnSpc>
                <a:spcPct val="120000"/>
              </a:lnSpc>
              <a:spcBef>
                <a:spcPts val="1650"/>
              </a:spcBef>
              <a:spcAft>
                <a:spcPts val="0"/>
              </a:spcAft>
              <a:buSzPct val="100000"/>
              <a:buChar char="•"/>
            </a:pPr>
            <a:r>
              <a:rPr lang="en-US" sz="2400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TAKEAWAY:  If you have patient contact, make your hand hygiene process visible to them. Our policy is to do so whenever possible. </a:t>
            </a:r>
            <a:endParaRPr/>
          </a:p>
          <a:p>
            <a:pPr indent="-205739" lvl="1" marL="445769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Twentieth Century"/>
              <a:buNone/>
            </a:pPr>
            <a:r>
              <a:t/>
            </a:r>
            <a:endParaRPr sz="24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descr="MCBD20109_0000[1]" id="478" name="Google Shape;478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4600" y="2286748"/>
            <a:ext cx="1709738" cy="2285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2"/>
          <p:cNvSpPr txBox="1"/>
          <p:nvPr>
            <p:ph idx="1" type="body"/>
          </p:nvPr>
        </p:nvSpPr>
        <p:spPr>
          <a:xfrm>
            <a:off x="1530250" y="1704750"/>
            <a:ext cx="7613749" cy="49640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5740" lvl="0" marL="2057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3"/>
              </a:rPr>
              <a:t>www.medtraining.org</a:t>
            </a: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05740" lvl="0" marL="205740" rtl="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Login = your work email address </a:t>
            </a:r>
            <a:r>
              <a:rPr lang="en-US" sz="1800">
                <a:latin typeface="Twentieth Century"/>
                <a:ea typeface="Twentieth Century"/>
                <a:cs typeface="Twentieth Century"/>
                <a:sym typeface="Twentieth Century"/>
              </a:rPr>
              <a:t>(</a:t>
            </a:r>
            <a:r>
              <a:rPr lang="en-US" sz="1800">
                <a:solidFill>
                  <a:schemeClr val="hlink"/>
                </a:solidFill>
                <a:uFill>
                  <a:noFill/>
                </a:uFill>
                <a:latin typeface="Twentieth Century"/>
                <a:ea typeface="Twentieth Century"/>
                <a:cs typeface="Twentieth Century"/>
                <a:sym typeface="Twentieth Century"/>
                <a:hlinkClick r:id="rId4"/>
              </a:rPr>
              <a:t>first.lastname@commonspirit.org</a:t>
            </a:r>
            <a:r>
              <a:rPr lang="en-US" sz="1800">
                <a:latin typeface="Twentieth Century"/>
                <a:ea typeface="Twentieth Century"/>
                <a:cs typeface="Twentieth Century"/>
                <a:sym typeface="Twentieth Century"/>
              </a:rPr>
              <a:t>) </a:t>
            </a:r>
            <a:r>
              <a:rPr lang="en-US" sz="1800">
                <a:solidFill>
                  <a:schemeClr val="accent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(...@vmfh.org)</a:t>
            </a:r>
            <a:endParaRPr>
              <a:solidFill>
                <a:schemeClr val="accent5"/>
              </a:solidFill>
            </a:endParaRPr>
          </a:p>
          <a:p>
            <a:pPr indent="-205740" lvl="0" marL="205740" rtl="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Password</a:t>
            </a:r>
            <a:r>
              <a:rPr lang="en-US"/>
              <a:t> is  </a:t>
            </a:r>
            <a:r>
              <a:rPr i="1" lang="en-US">
                <a:solidFill>
                  <a:srgbClr val="0326D7"/>
                </a:solidFill>
              </a:rPr>
              <a:t>password</a:t>
            </a:r>
            <a:endParaRPr sz="2200">
              <a:solidFill>
                <a:srgbClr val="0326D7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05740" lvl="0" marL="205740" rtl="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Phlebotomists:  basic phlebotomy is also on        this website</a:t>
            </a:r>
            <a:endParaRPr/>
          </a:p>
          <a:p>
            <a:pPr indent="-205740" lvl="0" marL="205740" rtl="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Some modules can count toward                      </a:t>
            </a:r>
            <a:r>
              <a:rPr lang="en-US" u="sng">
                <a:latin typeface="Twentieth Century"/>
                <a:ea typeface="Twentieth Century"/>
                <a:cs typeface="Twentieth Century"/>
                <a:sym typeface="Twentieth Century"/>
              </a:rPr>
              <a:t>Continuing Education</a:t>
            </a: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. Check                                with your manager to decide                              on courses.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84" name="Google Shape;484;p52"/>
          <p:cNvSpPr txBox="1"/>
          <p:nvPr>
            <p:ph type="title"/>
          </p:nvPr>
        </p:nvSpPr>
        <p:spPr>
          <a:xfrm>
            <a:off x="1219199" y="127000"/>
            <a:ext cx="7639051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Twentieth Century"/>
              <a:buNone/>
            </a:pPr>
            <a:r>
              <a:rPr b="1" lang="en-US" sz="4300">
                <a:latin typeface="Twentieth Century"/>
                <a:ea typeface="Twentieth Century"/>
                <a:cs typeface="Twentieth Century"/>
                <a:sym typeface="Twentieth Century"/>
              </a:rPr>
              <a:t>Safety Training Modules Online</a:t>
            </a:r>
            <a:endParaRPr b="1" sz="43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descr="j0195384" id="485" name="Google Shape;485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07350" y="4582750"/>
            <a:ext cx="1795463" cy="1833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73"/>
          <p:cNvSpPr txBox="1"/>
          <p:nvPr>
            <p:ph type="title"/>
          </p:nvPr>
        </p:nvSpPr>
        <p:spPr>
          <a:xfrm>
            <a:off x="1301343" y="127000"/>
            <a:ext cx="7556907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Twentieth Century"/>
              <a:buNone/>
            </a:pPr>
            <a:r>
              <a:rPr b="1" lang="en-US" sz="4300">
                <a:latin typeface="Twentieth Century"/>
                <a:ea typeface="Twentieth Century"/>
                <a:cs typeface="Twentieth Century"/>
                <a:sym typeface="Twentieth Century"/>
              </a:rPr>
              <a:t>Laboratory Safety Policies</a:t>
            </a:r>
            <a:endParaRPr/>
          </a:p>
        </p:txBody>
      </p:sp>
      <p:pic>
        <p:nvPicPr>
          <p:cNvPr id="491" name="Google Shape;491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65988" y="4511525"/>
            <a:ext cx="1561137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73"/>
          <p:cNvSpPr txBox="1"/>
          <p:nvPr>
            <p:ph idx="1" type="body"/>
          </p:nvPr>
        </p:nvSpPr>
        <p:spPr>
          <a:xfrm>
            <a:off x="1971750" y="1984425"/>
            <a:ext cx="6945900" cy="47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05782" lvl="0" marL="2057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oto Sans"/>
              <a:buChar char="❑"/>
            </a:pPr>
            <a:r>
              <a:rPr lang="en-US" sz="2317"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-US" sz="2317">
                <a:highlight>
                  <a:srgbClr val="FCE5CD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Chemical Hygiene Plan</a:t>
            </a:r>
            <a:endParaRPr sz="2917">
              <a:highlight>
                <a:srgbClr val="FCE5CD"/>
              </a:highlight>
            </a:endParaRPr>
          </a:p>
          <a:p>
            <a:pPr indent="-205780" lvl="0" marL="205740" rtl="0" algn="l">
              <a:lnSpc>
                <a:spcPct val="80000"/>
              </a:lnSpc>
              <a:spcBef>
                <a:spcPts val="1650"/>
              </a:spcBef>
              <a:spcAft>
                <a:spcPts val="0"/>
              </a:spcAft>
              <a:buSzPct val="95326"/>
              <a:buFont typeface="Noto Sans"/>
              <a:buChar char="❑"/>
            </a:pPr>
            <a:r>
              <a:rPr lang="en-US" sz="2517"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-US" sz="2317">
                <a:highlight>
                  <a:srgbClr val="FCE5CD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Hazardous Materials Spill Response Procedure</a:t>
            </a:r>
            <a:endParaRPr sz="2317">
              <a:highlight>
                <a:srgbClr val="FCE5CD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05782" lvl="0" marL="205740" rtl="0" algn="l">
              <a:lnSpc>
                <a:spcPct val="80000"/>
              </a:lnSpc>
              <a:spcBef>
                <a:spcPts val="1650"/>
              </a:spcBef>
              <a:spcAft>
                <a:spcPts val="0"/>
              </a:spcAft>
              <a:buSzPct val="100000"/>
              <a:buFont typeface="Noto Sans"/>
              <a:buChar char="❑"/>
            </a:pPr>
            <a:r>
              <a:rPr lang="en-US" sz="2317"/>
              <a:t> </a:t>
            </a:r>
            <a:r>
              <a:rPr lang="en-US" sz="2317">
                <a:highlight>
                  <a:srgbClr val="FCE5CD"/>
                </a:highlight>
              </a:rPr>
              <a:t>Infectious Waste Management Plan: Storage and Disposal</a:t>
            </a:r>
            <a:endParaRPr sz="2917">
              <a:highlight>
                <a:srgbClr val="FCE5CD"/>
              </a:highlight>
            </a:endParaRPr>
          </a:p>
          <a:p>
            <a:pPr indent="-205782" lvl="0" marL="205740" rtl="0" algn="l">
              <a:lnSpc>
                <a:spcPct val="80000"/>
              </a:lnSpc>
              <a:spcBef>
                <a:spcPts val="1650"/>
              </a:spcBef>
              <a:spcAft>
                <a:spcPts val="0"/>
              </a:spcAft>
              <a:buSzPct val="100000"/>
              <a:buFont typeface="Noto Sans"/>
              <a:buChar char="❑"/>
            </a:pPr>
            <a:r>
              <a:rPr lang="en-US" sz="2317"/>
              <a:t> </a:t>
            </a:r>
            <a:r>
              <a:rPr lang="en-US" sz="2317">
                <a:highlight>
                  <a:srgbClr val="FCE5CD"/>
                </a:highlight>
              </a:rPr>
              <a:t>Biohazard, Sharps, and Waste Designation Tool</a:t>
            </a:r>
            <a:endParaRPr sz="2317">
              <a:highlight>
                <a:srgbClr val="FCE5CD"/>
              </a:highlight>
            </a:endParaRPr>
          </a:p>
          <a:p>
            <a:pPr indent="-205782" lvl="0" marL="205740" rtl="0" algn="l">
              <a:lnSpc>
                <a:spcPct val="80000"/>
              </a:lnSpc>
              <a:spcBef>
                <a:spcPts val="1650"/>
              </a:spcBef>
              <a:spcAft>
                <a:spcPts val="0"/>
              </a:spcAft>
              <a:buSzPct val="100000"/>
              <a:buFont typeface="Noto Sans"/>
              <a:buChar char="❑"/>
            </a:pPr>
            <a:r>
              <a:rPr lang="en-US" sz="2317"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-US" sz="2317">
                <a:highlight>
                  <a:srgbClr val="CFE2F3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Laboratory Infection and Exposure Con</a:t>
            </a:r>
            <a:r>
              <a:rPr lang="en-US" sz="2317">
                <a:highlight>
                  <a:srgbClr val="CFE2F3"/>
                </a:highlight>
              </a:rPr>
              <a:t>trol Plan</a:t>
            </a:r>
            <a:endParaRPr sz="2317">
              <a:highlight>
                <a:srgbClr val="CFE2F3"/>
              </a:highlight>
            </a:endParaRPr>
          </a:p>
          <a:p>
            <a:pPr indent="-205782" lvl="0" marL="205740" rtl="0" algn="l">
              <a:lnSpc>
                <a:spcPct val="80000"/>
              </a:lnSpc>
              <a:spcBef>
                <a:spcPts val="1650"/>
              </a:spcBef>
              <a:spcAft>
                <a:spcPts val="0"/>
              </a:spcAft>
              <a:buSzPct val="100000"/>
              <a:buFont typeface="Noto Sans"/>
              <a:buChar char="❑"/>
            </a:pPr>
            <a:r>
              <a:rPr lang="en-US" sz="2317"/>
              <a:t> </a:t>
            </a:r>
            <a:r>
              <a:rPr lang="en-US" sz="2317">
                <a:highlight>
                  <a:srgbClr val="CFE2F3"/>
                </a:highlight>
              </a:rPr>
              <a:t>Infection and Exposure Lab </a:t>
            </a:r>
            <a:r>
              <a:rPr lang="en-US" sz="2317">
                <a:highlight>
                  <a:srgbClr val="CFE2F3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Standard Operating Procedures</a:t>
            </a:r>
            <a:endParaRPr sz="2317">
              <a:highlight>
                <a:srgbClr val="CFE2F3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05782" lvl="0" marL="205740" rtl="0" algn="l">
              <a:lnSpc>
                <a:spcPct val="80000"/>
              </a:lnSpc>
              <a:spcBef>
                <a:spcPts val="1650"/>
              </a:spcBef>
              <a:spcAft>
                <a:spcPts val="0"/>
              </a:spcAft>
              <a:buSzPct val="100000"/>
              <a:buChar char="❑"/>
            </a:pPr>
            <a:r>
              <a:rPr lang="en-US" sz="2317"/>
              <a:t> </a:t>
            </a:r>
            <a:r>
              <a:rPr lang="en-US" sz="2317">
                <a:highlight>
                  <a:srgbClr val="CFE2F3"/>
                </a:highlight>
              </a:rPr>
              <a:t>Bloodborne Pathogen Exposure Control Plan</a:t>
            </a:r>
            <a:endParaRPr sz="2317">
              <a:highlight>
                <a:srgbClr val="CFE2F3"/>
              </a:highlight>
            </a:endParaRPr>
          </a:p>
          <a:p>
            <a:pPr indent="-205782" lvl="0" marL="205740" rtl="0" algn="l">
              <a:lnSpc>
                <a:spcPct val="80000"/>
              </a:lnSpc>
              <a:spcBef>
                <a:spcPts val="1650"/>
              </a:spcBef>
              <a:spcAft>
                <a:spcPts val="0"/>
              </a:spcAft>
              <a:buSzPct val="100000"/>
              <a:buFont typeface="Noto Sans"/>
              <a:buChar char="❑"/>
            </a:pPr>
            <a:r>
              <a:rPr lang="en-US" sz="2317"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-US" sz="2317">
                <a:highlight>
                  <a:srgbClr val="CFE2F3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Tasks Requiring Personal Protective Equipment (PPE)</a:t>
            </a:r>
            <a:endParaRPr sz="2317">
              <a:highlight>
                <a:srgbClr val="CFE2F3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05782" lvl="0" marL="205740" rtl="0" algn="l">
              <a:lnSpc>
                <a:spcPct val="80000"/>
              </a:lnSpc>
              <a:spcBef>
                <a:spcPts val="1650"/>
              </a:spcBef>
              <a:spcAft>
                <a:spcPts val="0"/>
              </a:spcAft>
              <a:buSzPct val="100000"/>
              <a:buFont typeface="Noto Sans"/>
              <a:buChar char="❑"/>
            </a:pPr>
            <a:r>
              <a:rPr lang="en-US" sz="2317"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-US" sz="2317">
                <a:highlight>
                  <a:srgbClr val="D9EAD3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Code Triage Lab Disaster Response Plan</a:t>
            </a:r>
            <a:endParaRPr sz="2317">
              <a:highlight>
                <a:srgbClr val="D9EAD3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05782" lvl="0" marL="205740" rtl="0" algn="l">
              <a:lnSpc>
                <a:spcPct val="80000"/>
              </a:lnSpc>
              <a:spcBef>
                <a:spcPts val="1650"/>
              </a:spcBef>
              <a:spcAft>
                <a:spcPts val="0"/>
              </a:spcAft>
              <a:buSzPct val="100000"/>
              <a:buFont typeface="Noto Sans"/>
              <a:buChar char="❑"/>
            </a:pPr>
            <a:r>
              <a:rPr lang="en-US" sz="2317">
                <a:latin typeface="Twentieth Century"/>
                <a:ea typeface="Twentieth Century"/>
                <a:cs typeface="Twentieth Century"/>
                <a:sym typeface="Twentieth Century"/>
              </a:rPr>
              <a:t> Fire Emergency and Evacuation Policy</a:t>
            </a:r>
            <a:endParaRPr sz="2517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05782" lvl="0" marL="205740" rtl="0" algn="l">
              <a:lnSpc>
                <a:spcPct val="80000"/>
              </a:lnSpc>
              <a:spcBef>
                <a:spcPts val="1650"/>
              </a:spcBef>
              <a:spcAft>
                <a:spcPts val="0"/>
              </a:spcAft>
              <a:buSzPct val="100000"/>
              <a:buFont typeface="Noto Sans"/>
              <a:buChar char="❑"/>
            </a:pPr>
            <a:r>
              <a:rPr lang="en-US" sz="2317">
                <a:latin typeface="Twentieth Century"/>
                <a:ea typeface="Twentieth Century"/>
                <a:cs typeface="Twentieth Century"/>
                <a:sym typeface="Twentieth Century"/>
              </a:rPr>
              <a:t> Incident Reporting (IRIS)/Accident Reporting for employees</a:t>
            </a:r>
            <a:endParaRPr sz="2917"/>
          </a:p>
          <a:p>
            <a:pPr indent="-205782" lvl="0" marL="205740" rtl="0" algn="l">
              <a:lnSpc>
                <a:spcPct val="80000"/>
              </a:lnSpc>
              <a:spcBef>
                <a:spcPts val="1650"/>
              </a:spcBef>
              <a:spcAft>
                <a:spcPts val="0"/>
              </a:spcAft>
              <a:buSzPct val="100000"/>
              <a:buFont typeface="Noto Sans"/>
              <a:buChar char="❑"/>
            </a:pPr>
            <a:r>
              <a:rPr lang="en-US" sz="2317">
                <a:latin typeface="Twentieth Century"/>
                <a:ea typeface="Twentieth Century"/>
                <a:cs typeface="Twentieth Century"/>
                <a:sym typeface="Twentieth Century"/>
              </a:rPr>
              <a:t> Hand Hygiene Policy</a:t>
            </a:r>
            <a:endParaRPr sz="2317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93" name="Google Shape;493;p73"/>
          <p:cNvSpPr txBox="1"/>
          <p:nvPr/>
        </p:nvSpPr>
        <p:spPr>
          <a:xfrm>
            <a:off x="1407125" y="1307357"/>
            <a:ext cx="7620000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2F549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b="1" i="0" lang="en-US" sz="1200" u="none" cap="none" strike="noStrike">
                <a:solidFill>
                  <a:srgbClr val="2F549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 Policy Stat - </a:t>
            </a:r>
            <a:r>
              <a:rPr b="1" i="0" lang="en-US" sz="1200" u="none" cap="none" strike="noStrike">
                <a:solidFill>
                  <a:srgbClr val="2E75B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Find and Read </a:t>
            </a:r>
            <a:r>
              <a:rPr b="1" i="0" lang="en-US" sz="1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these policies: (</a:t>
            </a:r>
            <a:r>
              <a:rPr b="0" i="0" lang="en-US" sz="1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check off when done)</a:t>
            </a:r>
            <a:endParaRPr b="0" i="0" sz="12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74"/>
          <p:cNvSpPr txBox="1"/>
          <p:nvPr>
            <p:ph type="title"/>
          </p:nvPr>
        </p:nvSpPr>
        <p:spPr>
          <a:xfrm>
            <a:off x="1301343" y="127000"/>
            <a:ext cx="6242457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Twentieth Century"/>
              <a:buNone/>
            </a:pPr>
            <a:r>
              <a:rPr b="1" lang="en-US" sz="4300">
                <a:latin typeface="Twentieth Century"/>
                <a:ea typeface="Twentieth Century"/>
                <a:cs typeface="Twentieth Century"/>
                <a:sym typeface="Twentieth Century"/>
              </a:rPr>
              <a:t>Review Your </a:t>
            </a:r>
            <a:r>
              <a:rPr b="1" lang="en-US" sz="4300">
                <a:highlight>
                  <a:srgbClr val="D9EAD3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ROLE</a:t>
            </a:r>
            <a:endParaRPr sz="4300">
              <a:highlight>
                <a:srgbClr val="D9EAD3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99" name="Google Shape;499;p74"/>
          <p:cNvSpPr txBox="1"/>
          <p:nvPr/>
        </p:nvSpPr>
        <p:spPr>
          <a:xfrm>
            <a:off x="1523999" y="1447800"/>
            <a:ext cx="719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(by Job title) in a </a:t>
            </a:r>
            <a:r>
              <a:rPr b="1" i="0" lang="en-US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CODE TRIAGE </a:t>
            </a:r>
            <a:endParaRPr b="0" i="0" sz="24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500" name="Google Shape;500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4815" y="258722"/>
            <a:ext cx="1591985" cy="1531977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74"/>
          <p:cNvSpPr/>
          <p:nvPr/>
        </p:nvSpPr>
        <p:spPr>
          <a:xfrm>
            <a:off x="15095815" y="3117910"/>
            <a:ext cx="1447800" cy="174900"/>
          </a:xfrm>
          <a:prstGeom prst="rect">
            <a:avLst/>
          </a:prstGeom>
          <a:solidFill>
            <a:srgbClr val="FFFF00">
              <a:alpha val="3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2" name="Google Shape;502;p74"/>
          <p:cNvSpPr/>
          <p:nvPr/>
        </p:nvSpPr>
        <p:spPr>
          <a:xfrm>
            <a:off x="15909820" y="3242336"/>
            <a:ext cx="633900" cy="198300"/>
          </a:xfrm>
          <a:prstGeom prst="rect">
            <a:avLst/>
          </a:prstGeom>
          <a:solidFill>
            <a:srgbClr val="FFFF00">
              <a:alpha val="3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3" name="Google Shape;503;p74"/>
          <p:cNvSpPr txBox="1"/>
          <p:nvPr/>
        </p:nvSpPr>
        <p:spPr>
          <a:xfrm>
            <a:off x="1523999" y="1909500"/>
            <a:ext cx="7540800" cy="42780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Laboratory Manager or Supervisor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will assume the role of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Laboratory Unit Leader</a:t>
            </a:r>
            <a:r>
              <a:rPr b="0" i="0" lang="en-US" sz="14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. In the absence of a Laboratory Manager or Supervisor, the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Tech-in-Charge</a:t>
            </a:r>
            <a:r>
              <a:rPr b="0" i="0" lang="en-US" sz="14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will assume the responsibility.  </a:t>
            </a:r>
            <a:endParaRPr b="0" i="0" sz="1400" u="none" cap="none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highlight>
                  <a:srgbClr val="FFF2CC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Specimen Coordinator</a:t>
            </a:r>
            <a:r>
              <a:rPr b="0" i="0" lang="en-US" sz="14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has the responsibility for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directing the duties of the Laboratory Assistants and/or Specimen Processors</a:t>
            </a:r>
            <a:r>
              <a:rPr b="0" i="0" lang="en-US" sz="14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and handling all incoming phone calls to the area. At sites without a coordinator, the most senior lab assistant will assume this role.</a:t>
            </a:r>
            <a:endParaRPr b="0" i="0" sz="1400" u="none" cap="none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highlight>
                  <a:srgbClr val="FFF2CC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Laboratory Assistants</a:t>
            </a:r>
            <a:r>
              <a:rPr b="1" i="0" lang="en-US" sz="14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reporting to the Immediate treatment area</a:t>
            </a:r>
            <a:r>
              <a:rPr b="0" i="0" lang="en-US" sz="14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/Emergency Department, have the overall responsibility of </a:t>
            </a:r>
            <a:r>
              <a:rPr b="0" i="0" lang="en-US" sz="1400" u="sng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performing venipuncture as instructed on ED</a:t>
            </a:r>
            <a:r>
              <a:rPr b="0" i="0" lang="en-US" sz="14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patients, and </a:t>
            </a:r>
            <a:r>
              <a:rPr b="0" i="0" lang="en-US" sz="1400" u="sng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labeling tubes from ED</a:t>
            </a:r>
            <a:r>
              <a:rPr b="0" i="0" lang="en-US" sz="14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triage tags or patient identification bands. </a:t>
            </a:r>
            <a:r>
              <a:rPr b="0" i="0" lang="en-US" sz="1400" u="sng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Specimens must then be transported</a:t>
            </a:r>
            <a:r>
              <a:rPr b="0" i="0" lang="en-US" sz="14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to the testing lab for the site using </a:t>
            </a:r>
            <a:r>
              <a:rPr b="0" i="0" lang="en-US" sz="1400" u="sng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"runner"</a:t>
            </a:r>
            <a:r>
              <a:rPr b="0" i="0" lang="en-US" sz="14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or the pneumatic tube system. </a:t>
            </a:r>
            <a:r>
              <a:rPr b="0" i="0" lang="en-US" sz="1400" u="sng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Manual test requisitions</a:t>
            </a:r>
            <a:r>
              <a:rPr b="0" i="0" lang="en-US" sz="14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may need to accompany samples to lab for testing. A runner is obtained through the Labor Pool.</a:t>
            </a:r>
            <a:endParaRPr b="0" i="0" sz="1400" u="none" cap="none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highlight>
                  <a:srgbClr val="FFF2CC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Lab Assistants</a:t>
            </a:r>
            <a:r>
              <a:rPr b="1" i="0" lang="en-US" sz="14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reporting to the delayed treatment area</a:t>
            </a:r>
            <a:r>
              <a:rPr b="0" i="0" lang="en-US" sz="14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have the responsibility of performing venipuncture as instructed. </a:t>
            </a:r>
            <a:r>
              <a:rPr b="0" i="0" lang="en-US" sz="1400" u="sng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Specimens will be given to runners for delivery</a:t>
            </a:r>
            <a:r>
              <a:rPr b="0" i="0" lang="en-US" sz="14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to the main Laboratory.</a:t>
            </a:r>
            <a:endParaRPr b="0" i="0" sz="1400" u="none" cap="none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highlight>
                  <a:srgbClr val="FFF2CC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Specimen Processors/Lab Technical Assistants</a:t>
            </a:r>
            <a:r>
              <a:rPr b="0" i="0" lang="en-US" sz="14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have the responsibility to </a:t>
            </a:r>
            <a:r>
              <a:rPr b="0" i="0" lang="en-US" sz="1400" u="sng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triage samples for testing based on priority</a:t>
            </a:r>
            <a:r>
              <a:rPr b="0" i="0" lang="en-US" sz="14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and utilize the Epic Beaker Laboratory </a:t>
            </a:r>
            <a:r>
              <a:rPr b="0" i="0" lang="en-US" sz="1400" u="sng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Downtime Process</a:t>
            </a:r>
            <a:r>
              <a:rPr b="0" i="0" lang="en-US" sz="14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if required. </a:t>
            </a:r>
            <a:endParaRPr b="0" i="0" sz="1400" u="none" cap="none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75"/>
          <p:cNvSpPr txBox="1"/>
          <p:nvPr>
            <p:ph type="title"/>
          </p:nvPr>
        </p:nvSpPr>
        <p:spPr>
          <a:xfrm>
            <a:off x="1301343" y="127000"/>
            <a:ext cx="7556907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wentieth Century"/>
              <a:buNone/>
            </a:pPr>
            <a:r>
              <a:rPr b="1" lang="en-US" sz="4000">
                <a:latin typeface="Twentieth Century"/>
                <a:ea typeface="Twentieth Century"/>
                <a:cs typeface="Twentieth Century"/>
                <a:sym typeface="Twentieth Century"/>
              </a:rPr>
              <a:t>Personal Protective Equipment (PPE)</a:t>
            </a:r>
            <a:endParaRPr/>
          </a:p>
        </p:txBody>
      </p:sp>
      <p:sp>
        <p:nvSpPr>
          <p:cNvPr id="509" name="Google Shape;509;p75"/>
          <p:cNvSpPr txBox="1"/>
          <p:nvPr>
            <p:ph idx="1" type="body"/>
          </p:nvPr>
        </p:nvSpPr>
        <p:spPr>
          <a:xfrm>
            <a:off x="1480930" y="1524000"/>
            <a:ext cx="7410450" cy="3221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5739" lvl="1" marL="44576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PPE needs are determined by the task being performed</a:t>
            </a:r>
            <a:endParaRPr/>
          </a:p>
          <a:p>
            <a:pPr indent="-171450" lvl="2" marL="65151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</a:pPr>
            <a:r>
              <a:rPr lang="en-US" sz="2000"/>
              <a:t>Your Trainer will instruct you on the appropriate PPE to use</a:t>
            </a:r>
            <a:endParaRPr sz="2000"/>
          </a:p>
          <a:p>
            <a:pPr indent="-205739" lvl="1" marL="445769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The basics in the Lab: Gloves and a buttoned lab coat</a:t>
            </a:r>
            <a:endParaRPr/>
          </a:p>
          <a:p>
            <a:pPr indent="-205739" lvl="1" marL="445769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When indicated: Splash shields, disposable face shields,  CAPR for potential infectious disease/virus transmission</a:t>
            </a:r>
            <a:endParaRPr/>
          </a:p>
          <a:p>
            <a:pPr indent="-205739" lvl="1" marL="445769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Only Techs - TRAINED IN CHEMICAL SPILLS - should clean up a hazardous spill</a:t>
            </a:r>
            <a:endParaRPr/>
          </a:p>
          <a:p>
            <a:pPr indent="0" lvl="1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Twentieth Century"/>
              <a:buNone/>
            </a:pPr>
            <a:r>
              <a:t/>
            </a:r>
            <a:endParaRPr sz="24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510" name="Google Shape;510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1553" y="4855464"/>
            <a:ext cx="5352288" cy="2002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"/>
          <p:cNvSpPr txBox="1"/>
          <p:nvPr>
            <p:ph type="title"/>
          </p:nvPr>
        </p:nvSpPr>
        <p:spPr>
          <a:xfrm>
            <a:off x="1371600" y="381000"/>
            <a:ext cx="7543800" cy="657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b="1" lang="en-US">
                <a:latin typeface="Twentieth Century"/>
                <a:ea typeface="Twentieth Century"/>
                <a:cs typeface="Twentieth Century"/>
                <a:sym typeface="Twentieth Century"/>
              </a:rPr>
              <a:t>Housekeeping</a:t>
            </a:r>
            <a:r>
              <a:rPr b="1" lang="en-US" sz="4000">
                <a:latin typeface="Twentieth Century"/>
                <a:ea typeface="Twentieth Century"/>
                <a:cs typeface="Twentieth Century"/>
                <a:sym typeface="Twentieth Century"/>
              </a:rPr>
              <a:t> Items</a:t>
            </a:r>
            <a:endParaRPr/>
          </a:p>
        </p:txBody>
      </p:sp>
      <p:sp>
        <p:nvSpPr>
          <p:cNvPr id="318" name="Google Shape;318;p3"/>
          <p:cNvSpPr txBox="1"/>
          <p:nvPr>
            <p:ph idx="1" type="body"/>
          </p:nvPr>
        </p:nvSpPr>
        <p:spPr>
          <a:xfrm>
            <a:off x="1626700" y="1948077"/>
            <a:ext cx="6679200" cy="43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0340" lvl="0" marL="2057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Wear your badge – near your face </a:t>
            </a:r>
            <a:endParaRPr sz="2400"/>
          </a:p>
          <a:p>
            <a:pPr indent="-205740" lvl="0" marL="2057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>
                <a:latin typeface="Twentieth Century"/>
                <a:ea typeface="Twentieth Century"/>
                <a:cs typeface="Twentieth Century"/>
                <a:sym typeface="Twentieth Century"/>
              </a:rPr>
              <a:t>Log your time on the Kronos Exception Log  (explanation=“education”).  Punch in if possible at a Kronos time-clock. </a:t>
            </a:r>
            <a:endParaRPr/>
          </a:p>
          <a:p>
            <a:pPr indent="-205740" lvl="0" marL="205740" rtl="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SzPts val="2200"/>
              <a:buChar char="•"/>
            </a:pPr>
            <a:r>
              <a:rPr lang="en-US" sz="2200">
                <a:latin typeface="Twentieth Century"/>
                <a:ea typeface="Twentieth Century"/>
                <a:cs typeface="Twentieth Century"/>
                <a:sym typeface="Twentieth Century"/>
              </a:rPr>
              <a:t>Do you know where the closest restroom is?</a:t>
            </a:r>
            <a:endParaRPr sz="22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05740" lvl="0" marL="205740" rtl="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SzPts val="2200"/>
              <a:buChar char="•"/>
            </a:pPr>
            <a:r>
              <a:rPr lang="en-US" sz="2200">
                <a:latin typeface="Twentieth Century"/>
                <a:ea typeface="Twentieth Century"/>
                <a:cs typeface="Twentieth Century"/>
                <a:sym typeface="Twentieth Century"/>
              </a:rPr>
              <a:t>COVID VACCINES – REQUIRED AT CHI-Franciscan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https://vaccinelocator.doh.wa.gov</a:t>
            </a:r>
            <a:endParaRPr sz="22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19" name="Google Shape;31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86999" y="102854"/>
            <a:ext cx="1588714" cy="1632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20000" y="848236"/>
            <a:ext cx="1409160" cy="1099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2651855"/>
            <a:ext cx="7543800" cy="341908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76"/>
          <p:cNvSpPr txBox="1"/>
          <p:nvPr/>
        </p:nvSpPr>
        <p:spPr>
          <a:xfrm>
            <a:off x="152028" y="471850"/>
            <a:ext cx="8991972" cy="1226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Twentieth Century"/>
              <a:buNone/>
            </a:pPr>
            <a:r>
              <a:rPr b="1" i="0" lang="en-US" sz="43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Safety Data Sheets (SDS) Review</a:t>
            </a:r>
            <a:endParaRPr b="1" i="0" sz="43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500"/>
              <a:buFont typeface="Noto Sans"/>
              <a:buNone/>
            </a:pPr>
            <a:r>
              <a:t/>
            </a:r>
            <a:endParaRPr b="1" i="0" sz="3500" u="none" cap="none" strike="noStrike">
              <a:solidFill>
                <a:srgbClr val="2F549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17" name="Google Shape;517;p76"/>
          <p:cNvSpPr txBox="1"/>
          <p:nvPr/>
        </p:nvSpPr>
        <p:spPr>
          <a:xfrm>
            <a:off x="1790700" y="1451526"/>
            <a:ext cx="67818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*** the SDS Window defaults to </a:t>
            </a:r>
            <a:r>
              <a:rPr b="0" i="0" lang="en-US" sz="2400" u="none" cap="none" strike="noStrike">
                <a:solidFill>
                  <a:srgbClr val="2F549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Inventory</a:t>
            </a:r>
            <a:r>
              <a:rPr b="0" i="0" lang="en-US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tab.   Change to the </a:t>
            </a:r>
            <a:r>
              <a:rPr b="0" i="0" lang="en-US" sz="2400" u="none" cap="none" strike="noStrike">
                <a:solidFill>
                  <a:srgbClr val="D92B2B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SDS tab </a:t>
            </a:r>
            <a:r>
              <a:rPr b="0" i="0" lang="en-US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to search for chemicals by </a:t>
            </a:r>
            <a:r>
              <a:rPr b="1" i="0" lang="en-US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Product Name</a:t>
            </a:r>
            <a:r>
              <a:rPr b="0" i="0" lang="en-US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. ***</a:t>
            </a:r>
            <a:endParaRPr b="1" i="0" sz="24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18" name="Google Shape;518;p76"/>
          <p:cNvSpPr/>
          <p:nvPr/>
        </p:nvSpPr>
        <p:spPr>
          <a:xfrm>
            <a:off x="1854488" y="2989697"/>
            <a:ext cx="866468" cy="578877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19" name="Google Shape;519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20956" y="4548250"/>
            <a:ext cx="253425" cy="2905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0" name="Google Shape;520;p76"/>
          <p:cNvCxnSpPr>
            <a:endCxn id="518" idx="7"/>
          </p:cNvCxnSpPr>
          <p:nvPr/>
        </p:nvCxnSpPr>
        <p:spPr>
          <a:xfrm flipH="1">
            <a:off x="2594065" y="2209872"/>
            <a:ext cx="2130300" cy="8646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77"/>
          <p:cNvSpPr txBox="1"/>
          <p:nvPr>
            <p:ph type="title"/>
          </p:nvPr>
        </p:nvSpPr>
        <p:spPr>
          <a:xfrm>
            <a:off x="685801" y="127000"/>
            <a:ext cx="817245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300"/>
              <a:buFont typeface="Twentieth Century"/>
              <a:buNone/>
            </a:pPr>
            <a:r>
              <a:rPr b="1" lang="en-US" sz="4300">
                <a:solidFill>
                  <a:srgbClr val="2F549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SDS Online </a:t>
            </a:r>
            <a:r>
              <a:rPr b="1" lang="en-US" sz="4300">
                <a:latin typeface="Twentieth Century"/>
                <a:ea typeface="Twentieth Century"/>
                <a:cs typeface="Twentieth Century"/>
                <a:sym typeface="Twentieth Century"/>
              </a:rPr>
              <a:t>SEARCH</a:t>
            </a:r>
            <a:endParaRPr/>
          </a:p>
        </p:txBody>
      </p:sp>
      <p:sp>
        <p:nvSpPr>
          <p:cNvPr id="526" name="Google Shape;526;p77"/>
          <p:cNvSpPr txBox="1"/>
          <p:nvPr/>
        </p:nvSpPr>
        <p:spPr>
          <a:xfrm>
            <a:off x="1268369" y="1529605"/>
            <a:ext cx="1511710" cy="4154984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Enter</a:t>
            </a:r>
            <a:r>
              <a:rPr b="0" i="0" lang="en-US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a chemical product name and search for results.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…or </a:t>
            </a:r>
            <a:r>
              <a:rPr b="1" i="0" lang="en-US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add</a:t>
            </a:r>
            <a:r>
              <a:rPr b="0" i="0" lang="en-US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criteria to narrow your search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7" name="Google Shape;527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1196" y="6139763"/>
            <a:ext cx="183582" cy="240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77"/>
          <p:cNvPicPr preferRelativeResize="0"/>
          <p:nvPr/>
        </p:nvPicPr>
        <p:blipFill rotWithShape="1">
          <a:blip r:embed="rId4">
            <a:alphaModFix/>
          </a:blip>
          <a:srcRect b="0" l="0" r="31667" t="0"/>
          <a:stretch/>
        </p:blipFill>
        <p:spPr>
          <a:xfrm>
            <a:off x="2780079" y="1523848"/>
            <a:ext cx="6248400" cy="4850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65174" y="4376252"/>
            <a:ext cx="1359701" cy="1182657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77"/>
          <p:cNvSpPr/>
          <p:nvPr/>
        </p:nvSpPr>
        <p:spPr>
          <a:xfrm>
            <a:off x="4636561" y="4185752"/>
            <a:ext cx="744411" cy="3810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31" name="Google Shape;531;p7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82000" y="4312089"/>
            <a:ext cx="253425" cy="290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7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61447" y="5125766"/>
            <a:ext cx="253425" cy="290512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77"/>
          <p:cNvSpPr txBox="1"/>
          <p:nvPr/>
        </p:nvSpPr>
        <p:spPr>
          <a:xfrm>
            <a:off x="1377725" y="6345505"/>
            <a:ext cx="7629499" cy="307736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Click on “Action” next to the product to list the ingredients and other useful information</a:t>
            </a:r>
            <a:endParaRPr b="0" i="0" sz="14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534" name="Google Shape;534;p77"/>
          <p:cNvCxnSpPr/>
          <p:nvPr/>
        </p:nvCxnSpPr>
        <p:spPr>
          <a:xfrm flipH="1" rot="10800000">
            <a:off x="2887038" y="4566752"/>
            <a:ext cx="1749523" cy="1844323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78"/>
          <p:cNvSpPr txBox="1"/>
          <p:nvPr>
            <p:ph idx="4294967295" type="body"/>
          </p:nvPr>
        </p:nvSpPr>
        <p:spPr>
          <a:xfrm>
            <a:off x="304800" y="1600200"/>
            <a:ext cx="6172200" cy="3798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5740" lvl="0" marL="2057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SDS Online is the </a:t>
            </a:r>
            <a:r>
              <a:rPr b="1" lang="en-US">
                <a:latin typeface="Twentieth Century"/>
                <a:ea typeface="Twentieth Century"/>
                <a:cs typeface="Twentieth Century"/>
                <a:sym typeface="Twentieth Century"/>
              </a:rPr>
              <a:t>primary source</a:t>
            </a: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 of information on any chemical present in the lab.  Find a pictograms chart in your Lab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SzPts val="1600"/>
              <a:buNone/>
            </a:pP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They Explain: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05739" lvl="1" marL="445769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•"/>
            </a:pPr>
            <a:r>
              <a:rPr lang="en-US" sz="1600">
                <a:latin typeface="Twentieth Century"/>
                <a:ea typeface="Twentieth Century"/>
                <a:cs typeface="Twentieth Century"/>
                <a:sym typeface="Twentieth Century"/>
              </a:rPr>
              <a:t>Hazards</a:t>
            </a:r>
            <a:endParaRPr/>
          </a:p>
          <a:p>
            <a:pPr indent="-205739" lvl="1" marL="445769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•"/>
            </a:pPr>
            <a:r>
              <a:rPr lang="en-US" sz="1600">
                <a:latin typeface="Twentieth Century"/>
                <a:ea typeface="Twentieth Century"/>
                <a:cs typeface="Twentieth Century"/>
                <a:sym typeface="Twentieth Century"/>
              </a:rPr>
              <a:t>PPE recommended </a:t>
            </a:r>
            <a:endParaRPr/>
          </a:p>
          <a:p>
            <a:pPr indent="-205739" lvl="1" marL="445769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•"/>
            </a:pPr>
            <a:r>
              <a:rPr lang="en-US" sz="1600">
                <a:latin typeface="Twentieth Century"/>
                <a:ea typeface="Twentieth Century"/>
                <a:cs typeface="Twentieth Century"/>
                <a:sym typeface="Twentieth Century"/>
              </a:rPr>
              <a:t>Clean up procedures</a:t>
            </a:r>
            <a:endParaRPr/>
          </a:p>
          <a:p>
            <a:pPr indent="-100965" lvl="0" marL="205740" rtl="0" algn="l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SzPts val="1650"/>
              <a:buNone/>
            </a:pPr>
            <a:r>
              <a:t/>
            </a:r>
            <a:endParaRPr/>
          </a:p>
        </p:txBody>
      </p:sp>
      <p:sp>
        <p:nvSpPr>
          <p:cNvPr id="540" name="Google Shape;540;p78"/>
          <p:cNvSpPr txBox="1"/>
          <p:nvPr>
            <p:ph idx="4294967295" type="body"/>
          </p:nvPr>
        </p:nvSpPr>
        <p:spPr>
          <a:xfrm>
            <a:off x="2831655" y="6166398"/>
            <a:ext cx="5313362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5740" lvl="0" marL="20574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US" sz="1950">
                <a:solidFill>
                  <a:srgbClr val="9900CC"/>
                </a:solidFill>
              </a:rPr>
              <a:t>Familiarize yourself with these signs!</a:t>
            </a:r>
            <a:endParaRPr sz="1950"/>
          </a:p>
        </p:txBody>
      </p:sp>
      <p:pic>
        <p:nvPicPr>
          <p:cNvPr descr="A close up of a logo&#10;&#10;Description generated with very high confidence" id="541" name="Google Shape;541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1385" y="2249548"/>
            <a:ext cx="4603632" cy="33070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1045460000[1]" id="542" name="Google Shape;542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56622" y="3554508"/>
            <a:ext cx="641413" cy="512488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78"/>
          <p:cNvSpPr txBox="1"/>
          <p:nvPr>
            <p:ph type="title"/>
          </p:nvPr>
        </p:nvSpPr>
        <p:spPr>
          <a:xfrm>
            <a:off x="304799" y="0"/>
            <a:ext cx="7275891" cy="1442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Twentieth Century"/>
              <a:buNone/>
            </a:pPr>
            <a:r>
              <a:rPr b="1" lang="en-US" sz="4000">
                <a:latin typeface="Twentieth Century"/>
                <a:ea typeface="Twentieth Century"/>
                <a:cs typeface="Twentieth Century"/>
                <a:sym typeface="Twentieth Century"/>
              </a:rPr>
              <a:t>Let’s Review our Hazard Pictograms for Chemical Safety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79"/>
          <p:cNvSpPr txBox="1"/>
          <p:nvPr>
            <p:ph type="title"/>
          </p:nvPr>
        </p:nvSpPr>
        <p:spPr>
          <a:xfrm>
            <a:off x="1600200" y="228600"/>
            <a:ext cx="734536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Twentieth Century"/>
              <a:buNone/>
            </a:pPr>
            <a:r>
              <a:rPr b="1" lang="en-US" sz="4300">
                <a:latin typeface="Twentieth Century"/>
                <a:ea typeface="Twentieth Century"/>
                <a:cs typeface="Twentieth Century"/>
                <a:sym typeface="Twentieth Century"/>
              </a:rPr>
              <a:t>Spill Clean-up</a:t>
            </a:r>
            <a:endParaRPr/>
          </a:p>
        </p:txBody>
      </p:sp>
      <p:sp>
        <p:nvSpPr>
          <p:cNvPr id="549" name="Google Shape;549;p79"/>
          <p:cNvSpPr txBox="1"/>
          <p:nvPr>
            <p:ph idx="1" type="body"/>
          </p:nvPr>
        </p:nvSpPr>
        <p:spPr>
          <a:xfrm>
            <a:off x="1501654" y="1653811"/>
            <a:ext cx="7662333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514350" lvl="0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wentieth Century"/>
              <a:buAutoNum type="arabicPeriod"/>
            </a:pP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Locate Universal Spill Clean-Up Kit in the Lab</a:t>
            </a:r>
            <a:endParaRPr/>
          </a:p>
          <a:p>
            <a:pPr indent="-205739" lvl="1" marL="445769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Bright yellow bag or bucket in safety clean-up kits area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05739" lvl="1" marL="445769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Hazardous Spill </a:t>
            </a:r>
            <a:r>
              <a:rPr lang="en-US" u="sng">
                <a:latin typeface="Twentieth Century"/>
                <a:ea typeface="Twentieth Century"/>
                <a:cs typeface="Twentieth Century"/>
                <a:sym typeface="Twentieth Century"/>
              </a:rPr>
              <a:t>Report</a:t>
            </a: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 required for </a:t>
            </a:r>
            <a:r>
              <a:rPr lang="en-US" u="sng">
                <a:latin typeface="Twentieth Century"/>
                <a:ea typeface="Twentieth Century"/>
                <a:cs typeface="Twentieth Century"/>
                <a:sym typeface="Twentieth Century"/>
              </a:rPr>
              <a:t>all chemical spills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SzPts val="2800"/>
              <a:buFont typeface="Twentieth Century"/>
              <a:buAutoNum type="arabicPeriod"/>
            </a:pPr>
            <a:r>
              <a:rPr lang="en-US">
                <a:solidFill>
                  <a:srgbClr val="0326D7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What is the </a:t>
            </a:r>
            <a:r>
              <a:rPr b="1" lang="en-US">
                <a:solidFill>
                  <a:srgbClr val="0326D7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Pictogram</a:t>
            </a:r>
            <a:r>
              <a:rPr lang="en-US">
                <a:solidFill>
                  <a:srgbClr val="0326D7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on the Spilled Substance?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SzPts val="2800"/>
              <a:buFont typeface="Twentieth Century"/>
              <a:buAutoNum type="arabicPeriod"/>
            </a:pP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Formalin, Acid, Base, and Solvent spill kits also located in the safety area or where the chemical is used</a:t>
            </a:r>
            <a:endParaRPr/>
          </a:p>
        </p:txBody>
      </p:sp>
      <p:pic>
        <p:nvPicPr>
          <p:cNvPr descr="MCIN00414_0000[1]" id="550" name="Google Shape;550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05600" y="685800"/>
            <a:ext cx="1884363" cy="10683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2503810000[1]" id="551" name="Google Shape;551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54537" y="5280025"/>
            <a:ext cx="1591026" cy="157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80"/>
          <p:cNvSpPr txBox="1"/>
          <p:nvPr>
            <p:ph type="title"/>
          </p:nvPr>
        </p:nvSpPr>
        <p:spPr>
          <a:xfrm>
            <a:off x="1143000" y="304800"/>
            <a:ext cx="7556907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Twentieth Century"/>
              <a:buNone/>
            </a:pPr>
            <a:r>
              <a:rPr b="1" lang="en-US" sz="4000">
                <a:latin typeface="Twentieth Century"/>
                <a:ea typeface="Twentieth Century"/>
                <a:cs typeface="Twentieth Century"/>
                <a:sym typeface="Twentieth Century"/>
              </a:rPr>
              <a:t>Employee Incident or Accidents</a:t>
            </a:r>
            <a:endParaRPr/>
          </a:p>
        </p:txBody>
      </p:sp>
      <p:sp>
        <p:nvSpPr>
          <p:cNvPr id="557" name="Google Shape;557;p80"/>
          <p:cNvSpPr txBox="1"/>
          <p:nvPr>
            <p:ph idx="1" type="body"/>
          </p:nvPr>
        </p:nvSpPr>
        <p:spPr>
          <a:xfrm>
            <a:off x="1530251" y="1600200"/>
            <a:ext cx="741045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457200" lvl="1" marL="69723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wentieth Century"/>
              <a:buAutoNum type="arabicPeriod"/>
            </a:pPr>
            <a:r>
              <a:rPr lang="en-US" sz="2400">
                <a:latin typeface="Twentieth Century"/>
                <a:ea typeface="Twentieth Century"/>
                <a:cs typeface="Twentieth Century"/>
                <a:sym typeface="Twentieth Century"/>
              </a:rPr>
              <a:t>Seek </a:t>
            </a:r>
            <a:r>
              <a:rPr b="1" lang="en-US" sz="2400">
                <a:latin typeface="Twentieth Century"/>
                <a:ea typeface="Twentieth Century"/>
                <a:cs typeface="Twentieth Century"/>
                <a:sym typeface="Twentieth Century"/>
              </a:rPr>
              <a:t>First Aid</a:t>
            </a:r>
            <a:r>
              <a:rPr lang="en-US" sz="2400">
                <a:latin typeface="Twentieth Century"/>
                <a:ea typeface="Twentieth Century"/>
                <a:cs typeface="Twentieth Century"/>
                <a:sym typeface="Twentieth Century"/>
              </a:rPr>
              <a:t> treatment</a:t>
            </a:r>
            <a:endParaRPr/>
          </a:p>
          <a:p>
            <a:pPr indent="-457200" lvl="1" marL="69723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Twentieth Century"/>
              <a:buAutoNum type="arabicPeriod"/>
            </a:pPr>
            <a:r>
              <a:rPr lang="en-US" sz="2400">
                <a:latin typeface="Twentieth Century"/>
                <a:ea typeface="Twentieth Century"/>
                <a:cs typeface="Twentieth Century"/>
                <a:sym typeface="Twentieth Century"/>
              </a:rPr>
              <a:t>Tell your immediate supervisor.</a:t>
            </a:r>
            <a:endParaRPr/>
          </a:p>
          <a:p>
            <a:pPr indent="-457200" lvl="1" marL="69723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Twentieth Century"/>
              <a:buAutoNum type="arabicPeriod"/>
            </a:pPr>
            <a:r>
              <a:rPr lang="en-US" sz="2400">
                <a:latin typeface="Twentieth Century"/>
                <a:ea typeface="Twentieth Century"/>
                <a:cs typeface="Twentieth Century"/>
                <a:sym typeface="Twentieth Century"/>
              </a:rPr>
              <a:t>File an IRIS report: </a:t>
            </a:r>
            <a:endParaRPr/>
          </a:p>
          <a:p>
            <a:pPr indent="0" lvl="2" marL="48006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ct val="100000"/>
              <a:buNone/>
            </a:pP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Go to the Connect home page and log an </a:t>
            </a:r>
            <a:r>
              <a:rPr b="1" lang="en-US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IRIS (hospital) </a:t>
            </a: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for employee incident </a:t>
            </a:r>
            <a:endParaRPr/>
          </a:p>
          <a:p>
            <a:pPr indent="0" lvl="1" marL="24003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rPr i="1" lang="en-US" sz="2400">
                <a:latin typeface="Twentieth Century"/>
                <a:ea typeface="Twentieth Century"/>
                <a:cs typeface="Twentieth Century"/>
                <a:sym typeface="Twentieth Century"/>
              </a:rPr>
              <a:t>In case of </a:t>
            </a:r>
            <a:r>
              <a:rPr b="1" i="1" lang="en-US" sz="2400">
                <a:latin typeface="Twentieth Century"/>
                <a:ea typeface="Twentieth Century"/>
                <a:cs typeface="Twentieth Century"/>
                <a:sym typeface="Twentieth Century"/>
              </a:rPr>
              <a:t>Exposure:</a:t>
            </a:r>
            <a:endParaRPr i="1" sz="24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171450" lvl="2" marL="65151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ct val="100000"/>
              <a:buChar char="•"/>
            </a:pPr>
            <a:r>
              <a:rPr lang="en-US" sz="2000">
                <a:latin typeface="Twentieth Century"/>
                <a:ea typeface="Twentieth Century"/>
                <a:cs typeface="Twentieth Century"/>
                <a:sym typeface="Twentieth Century"/>
              </a:rPr>
              <a:t>If Bloodborne Pathogen exposure, you must</a:t>
            </a:r>
            <a:endParaRPr/>
          </a:p>
          <a:p>
            <a:pPr indent="-342899" lvl="3" marL="106299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ct val="100000"/>
              <a:buFont typeface="Twentieth Century"/>
              <a:buAutoNum type="arabicPeriod"/>
            </a:pPr>
            <a:r>
              <a:rPr lang="en-US" sz="1800">
                <a:latin typeface="Twentieth Century"/>
                <a:ea typeface="Twentieth Century"/>
                <a:cs typeface="Twentieth Century"/>
                <a:sym typeface="Twentieth Century"/>
              </a:rPr>
              <a:t>Give first aid</a:t>
            </a:r>
            <a:endParaRPr/>
          </a:p>
          <a:p>
            <a:pPr indent="-342899" lvl="3" marL="106299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ct val="100000"/>
              <a:buFont typeface="Twentieth Century"/>
              <a:buAutoNum type="arabicPeriod"/>
            </a:pPr>
            <a:r>
              <a:rPr lang="en-US" sz="1800">
                <a:latin typeface="Twentieth Century"/>
                <a:ea typeface="Twentieth Century"/>
                <a:cs typeface="Twentieth Century"/>
                <a:sym typeface="Twentieth Century"/>
              </a:rPr>
              <a:t>Notify your Supervisor/Manager</a:t>
            </a:r>
            <a:endParaRPr/>
          </a:p>
          <a:p>
            <a:pPr indent="-342899" lvl="3" marL="106299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ct val="100000"/>
              <a:buFont typeface="Twentieth Century"/>
              <a:buAutoNum type="arabicPeriod"/>
            </a:pPr>
            <a:r>
              <a:rPr lang="en-US" sz="1800" u="sng">
                <a:latin typeface="Twentieth Century"/>
                <a:ea typeface="Twentieth Century"/>
                <a:cs typeface="Twentieth Century"/>
                <a:sym typeface="Twentieth Century"/>
              </a:rPr>
              <a:t>Report to the ED!</a:t>
            </a:r>
            <a:r>
              <a:rPr lang="en-US" sz="1800">
                <a:latin typeface="Twentieth Century"/>
                <a:ea typeface="Twentieth Century"/>
                <a:cs typeface="Twentieth Century"/>
                <a:sym typeface="Twentieth Century"/>
              </a:rPr>
              <a:t>  The ED has a set procedure to follow.</a:t>
            </a:r>
            <a:endParaRPr sz="1800" u="sng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171450" lvl="2" marL="65151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ct val="100000"/>
              <a:buChar char="•"/>
            </a:pPr>
            <a:r>
              <a:rPr lang="en-US" sz="2000">
                <a:latin typeface="Twentieth Century"/>
                <a:ea typeface="Twentieth Century"/>
                <a:cs typeface="Twentieth Century"/>
                <a:sym typeface="Twentieth Century"/>
              </a:rPr>
              <a:t>For other exposure: Report to ED or your primary doctor ASAP</a:t>
            </a:r>
            <a:endParaRPr/>
          </a:p>
          <a:p>
            <a:pPr indent="-205739" lvl="1" marL="445769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Twentieth Century"/>
              <a:buNone/>
            </a:pPr>
            <a:r>
              <a:rPr lang="en-US" sz="2400" u="sng">
                <a:solidFill>
                  <a:srgbClr val="0326D7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Safety</a:t>
            </a:r>
            <a:r>
              <a:rPr lang="en-US" sz="2400">
                <a:solidFill>
                  <a:srgbClr val="0326D7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issues are considered a </a:t>
            </a:r>
            <a:r>
              <a:rPr lang="en-US" sz="2400" u="sng">
                <a:solidFill>
                  <a:srgbClr val="0326D7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quality</a:t>
            </a:r>
            <a:r>
              <a:rPr lang="en-US" sz="2400">
                <a:solidFill>
                  <a:srgbClr val="0326D7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issue and are investigated to prevent reoccurrence</a:t>
            </a:r>
            <a:endParaRPr/>
          </a:p>
          <a:p>
            <a:pPr indent="-205739" lvl="1" marL="445769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•"/>
            </a:pPr>
            <a:r>
              <a:rPr b="1" lang="en-US" sz="2400">
                <a:latin typeface="Twentieth Century"/>
                <a:ea typeface="Twentieth Century"/>
                <a:cs typeface="Twentieth Century"/>
                <a:sym typeface="Twentieth Century"/>
              </a:rPr>
              <a:t>For injuries requiring hospital/clinic treatment </a:t>
            </a:r>
            <a:r>
              <a:rPr lang="en-US" sz="2400">
                <a:latin typeface="Twentieth Century"/>
                <a:ea typeface="Twentieth Century"/>
                <a:cs typeface="Twentieth Century"/>
                <a:sym typeface="Twentieth Century"/>
              </a:rPr>
              <a:t>(Locate and file a Self Insured Injury Claim from Quick Links)</a:t>
            </a:r>
            <a:endParaRPr/>
          </a:p>
        </p:txBody>
      </p:sp>
      <p:pic>
        <p:nvPicPr>
          <p:cNvPr descr="MCj03404420000[1]" id="558" name="Google Shape;558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7457663" y="812351"/>
            <a:ext cx="1371600" cy="1070198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80"/>
          <p:cNvSpPr/>
          <p:nvPr/>
        </p:nvSpPr>
        <p:spPr>
          <a:xfrm rot="-1804427">
            <a:off x="7522009" y="1686942"/>
            <a:ext cx="1435189" cy="39121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>
                  <a:noFill/>
                </a:ln>
                <a:solidFill>
                  <a:srgbClr val="F9C9B2"/>
                </a:solidFill>
                <a:latin typeface="Schoolbell"/>
              </a:rPr>
              <a:t>they happen!</a:t>
            </a:r>
          </a:p>
        </p:txBody>
      </p:sp>
      <p:sp>
        <p:nvSpPr>
          <p:cNvPr id="560" name="Google Shape;560;p80"/>
          <p:cNvSpPr txBox="1"/>
          <p:nvPr/>
        </p:nvSpPr>
        <p:spPr>
          <a:xfrm>
            <a:off x="1530251" y="73967"/>
            <a:ext cx="6324600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-US" sz="2400" u="none" cap="none" strike="noStrike">
                <a:solidFill>
                  <a:srgbClr val="2F549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 the event of….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82"/>
          <p:cNvSpPr txBox="1"/>
          <p:nvPr>
            <p:ph type="title"/>
          </p:nvPr>
        </p:nvSpPr>
        <p:spPr>
          <a:xfrm>
            <a:off x="1354522" y="155971"/>
            <a:ext cx="7420737" cy="9870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570"/>
              <a:buFont typeface="Twentieth Century"/>
              <a:buNone/>
            </a:pPr>
            <a:r>
              <a:rPr b="1" lang="en-US"/>
              <a:t>Life Safety: </a:t>
            </a:r>
            <a:r>
              <a:rPr b="1" lang="en-US">
                <a:solidFill>
                  <a:srgbClr val="D92B2B"/>
                </a:solidFill>
              </a:rPr>
              <a:t>Emergency </a:t>
            </a:r>
            <a:r>
              <a:rPr b="1" lang="en-US"/>
              <a:t>Codes</a:t>
            </a:r>
            <a:endParaRPr/>
          </a:p>
        </p:txBody>
      </p:sp>
      <p:sp>
        <p:nvSpPr>
          <p:cNvPr id="566" name="Google Shape;566;p82"/>
          <p:cNvSpPr txBox="1"/>
          <p:nvPr>
            <p:ph idx="2" type="body"/>
          </p:nvPr>
        </p:nvSpPr>
        <p:spPr>
          <a:xfrm>
            <a:off x="1587396" y="1252086"/>
            <a:ext cx="7036008" cy="4186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205740" lvl="0" marL="20574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17646"/>
              <a:buChar char="•"/>
            </a:pP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Find and Review</a:t>
            </a:r>
            <a:r>
              <a:rPr lang="en-US" u="sng">
                <a:latin typeface="Twentieth Century"/>
                <a:ea typeface="Twentieth Century"/>
                <a:cs typeface="Twentieth Century"/>
                <a:sym typeface="Twentieth Century"/>
              </a:rPr>
              <a:t> Emergency Codes Chart</a:t>
            </a: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 posted in Lab</a:t>
            </a:r>
            <a:endParaRPr/>
          </a:p>
          <a:p>
            <a:pPr indent="-205740" lvl="0" marL="205740" rtl="0" algn="l">
              <a:lnSpc>
                <a:spcPct val="80000"/>
              </a:lnSpc>
              <a:spcBef>
                <a:spcPts val="1650"/>
              </a:spcBef>
              <a:spcAft>
                <a:spcPts val="0"/>
              </a:spcAft>
              <a:buSzPct val="117646"/>
              <a:buChar char="•"/>
            </a:pP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Lab employees must know the required </a:t>
            </a:r>
            <a:r>
              <a:rPr lang="en-US" u="sng">
                <a:latin typeface="Twentieth Century"/>
                <a:ea typeface="Twentieth Century"/>
                <a:cs typeface="Twentieth Century"/>
                <a:sym typeface="Twentieth Century"/>
              </a:rPr>
              <a:t>staff response</a:t>
            </a:r>
            <a:endParaRPr/>
          </a:p>
          <a:p>
            <a:pPr indent="-205739" lvl="1" marL="445769" rtl="0" algn="l">
              <a:lnSpc>
                <a:spcPct val="160000"/>
              </a:lnSpc>
              <a:spcBef>
                <a:spcPts val="1200"/>
              </a:spcBef>
              <a:spcAft>
                <a:spcPts val="0"/>
              </a:spcAft>
              <a:buSzPct val="117647"/>
              <a:buFont typeface="Noto Sans"/>
              <a:buChar char="⮚"/>
            </a:pP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To </a:t>
            </a:r>
            <a:r>
              <a:rPr lang="en-US" u="sng">
                <a:latin typeface="Twentieth Century"/>
                <a:ea typeface="Twentieth Century"/>
                <a:cs typeface="Twentieth Century"/>
                <a:sym typeface="Twentieth Century"/>
              </a:rPr>
              <a:t>call</a:t>
            </a: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 a Code, dial </a:t>
            </a:r>
            <a:r>
              <a:rPr lang="en-US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5555 and announce your location and the Code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650"/>
              </a:spcBef>
              <a:spcAft>
                <a:spcPts val="0"/>
              </a:spcAft>
              <a:buSzPct val="117646"/>
              <a:buNone/>
            </a:pPr>
            <a:r>
              <a:rPr b="1" lang="en-US"/>
              <a:t>Codes that INVOLVE THE LAB Directly:</a:t>
            </a:r>
            <a:endParaRPr>
              <a:solidFill>
                <a:srgbClr val="0070C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05740" lvl="0" marL="205740" rtl="0" algn="l">
              <a:lnSpc>
                <a:spcPct val="80000"/>
              </a:lnSpc>
              <a:spcBef>
                <a:spcPts val="1650"/>
              </a:spcBef>
              <a:spcAft>
                <a:spcPts val="0"/>
              </a:spcAft>
              <a:buSzPct val="117646"/>
              <a:buChar char="•"/>
            </a:pPr>
            <a:r>
              <a:rPr lang="en-US" sz="2800">
                <a:solidFill>
                  <a:srgbClr val="0070C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Code Blue- </a:t>
            </a:r>
            <a:r>
              <a:rPr lang="en-US" sz="2800">
                <a:solidFill>
                  <a:srgbClr val="99999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Cardiac or Respiratory Arrest</a:t>
            </a:r>
            <a:endParaRPr>
              <a:solidFill>
                <a:srgbClr val="999999"/>
              </a:solidFill>
            </a:endParaRPr>
          </a:p>
          <a:p>
            <a:pPr indent="-171450" lvl="2" marL="651510" rtl="0" algn="l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SzPct val="117647"/>
              <a:buChar char="•"/>
            </a:pPr>
            <a:r>
              <a:rPr lang="en-US" sz="2000" u="sng">
                <a:latin typeface="Twentieth Century"/>
                <a:ea typeface="Twentieth Century"/>
                <a:cs typeface="Twentieth Century"/>
                <a:sym typeface="Twentieth Century"/>
              </a:rPr>
              <a:t>a Lab Assistant</a:t>
            </a:r>
            <a:r>
              <a:rPr lang="en-US" sz="2000">
                <a:latin typeface="Twentieth Century"/>
                <a:ea typeface="Twentieth Century"/>
                <a:cs typeface="Twentieth Century"/>
                <a:sym typeface="Twentieth Century"/>
              </a:rPr>
              <a:t> Responds</a:t>
            </a:r>
            <a:endParaRPr/>
          </a:p>
          <a:p>
            <a:pPr indent="-205740" lvl="0" marL="205740" rtl="0" algn="l">
              <a:lnSpc>
                <a:spcPct val="80000"/>
              </a:lnSpc>
              <a:spcBef>
                <a:spcPts val="1650"/>
              </a:spcBef>
              <a:spcAft>
                <a:spcPts val="0"/>
              </a:spcAft>
              <a:buSzPct val="117646"/>
              <a:buChar char="•"/>
            </a:pPr>
            <a:r>
              <a:rPr lang="en-US" sz="28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Code Red-</a:t>
            </a:r>
            <a:r>
              <a:rPr lang="en-US" sz="2800"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-US" sz="2800">
                <a:solidFill>
                  <a:srgbClr val="99999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Fire</a:t>
            </a:r>
            <a:endParaRPr>
              <a:solidFill>
                <a:srgbClr val="999999"/>
              </a:solidFill>
            </a:endParaRPr>
          </a:p>
          <a:p>
            <a:pPr indent="-171450" lvl="4" marL="106299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ct val="117647"/>
              <a:buChar char="•"/>
            </a:pPr>
            <a:r>
              <a:rPr lang="en-US" sz="1800">
                <a:latin typeface="Twentieth Century"/>
                <a:ea typeface="Twentieth Century"/>
                <a:cs typeface="Twentieth Century"/>
                <a:sym typeface="Twentieth Century"/>
              </a:rPr>
              <a:t>RACE: </a:t>
            </a:r>
            <a:r>
              <a:rPr lang="en-US" sz="1800" u="sng">
                <a:latin typeface="Twentieth Century"/>
                <a:ea typeface="Twentieth Century"/>
                <a:cs typeface="Twentieth Century"/>
                <a:sym typeface="Twentieth Century"/>
              </a:rPr>
              <a:t>R</a:t>
            </a:r>
            <a:r>
              <a:rPr lang="en-US" sz="1800">
                <a:latin typeface="Twentieth Century"/>
                <a:ea typeface="Twentieth Century"/>
                <a:cs typeface="Twentieth Century"/>
                <a:sym typeface="Twentieth Century"/>
              </a:rPr>
              <a:t>escue, </a:t>
            </a:r>
            <a:r>
              <a:rPr lang="en-US" sz="1800" u="sng">
                <a:latin typeface="Twentieth Century"/>
                <a:ea typeface="Twentieth Century"/>
                <a:cs typeface="Twentieth Century"/>
                <a:sym typeface="Twentieth Century"/>
              </a:rPr>
              <a:t>A</a:t>
            </a:r>
            <a:r>
              <a:rPr lang="en-US" sz="1800">
                <a:latin typeface="Twentieth Century"/>
                <a:ea typeface="Twentieth Century"/>
                <a:cs typeface="Twentieth Century"/>
                <a:sym typeface="Twentieth Century"/>
              </a:rPr>
              <a:t>larm, </a:t>
            </a:r>
            <a:r>
              <a:rPr lang="en-US" sz="1800" u="sng">
                <a:latin typeface="Twentieth Century"/>
                <a:ea typeface="Twentieth Century"/>
                <a:cs typeface="Twentieth Century"/>
                <a:sym typeface="Twentieth Century"/>
              </a:rPr>
              <a:t>C</a:t>
            </a:r>
            <a:r>
              <a:rPr lang="en-US" sz="1800">
                <a:latin typeface="Twentieth Century"/>
                <a:ea typeface="Twentieth Century"/>
                <a:cs typeface="Twentieth Century"/>
                <a:sym typeface="Twentieth Century"/>
              </a:rPr>
              <a:t>ontain, </a:t>
            </a:r>
            <a:r>
              <a:rPr lang="en-US" sz="1800" u="sng">
                <a:latin typeface="Twentieth Century"/>
                <a:ea typeface="Twentieth Century"/>
                <a:cs typeface="Twentieth Century"/>
                <a:sym typeface="Twentieth Century"/>
              </a:rPr>
              <a:t>E</a:t>
            </a:r>
            <a:r>
              <a:rPr lang="en-US" sz="1800">
                <a:latin typeface="Twentieth Century"/>
                <a:ea typeface="Twentieth Century"/>
                <a:cs typeface="Twentieth Century"/>
                <a:sym typeface="Twentieth Century"/>
              </a:rPr>
              <a:t>xtinguish</a:t>
            </a:r>
            <a:endParaRPr/>
          </a:p>
          <a:p>
            <a:pPr indent="-171450" lvl="4" marL="106299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ct val="117647"/>
              <a:buChar char="•"/>
            </a:pPr>
            <a:r>
              <a:rPr lang="en-US" sz="1800">
                <a:latin typeface="Twentieth Century"/>
                <a:ea typeface="Twentieth Century"/>
                <a:cs typeface="Twentieth Century"/>
                <a:sym typeface="Twentieth Century"/>
              </a:rPr>
              <a:t>PASS: </a:t>
            </a:r>
            <a:r>
              <a:rPr lang="en-US" sz="1800" u="sng">
                <a:latin typeface="Twentieth Century"/>
                <a:ea typeface="Twentieth Century"/>
                <a:cs typeface="Twentieth Century"/>
                <a:sym typeface="Twentieth Century"/>
              </a:rPr>
              <a:t>P</a:t>
            </a:r>
            <a:r>
              <a:rPr lang="en-US" sz="1800">
                <a:latin typeface="Twentieth Century"/>
                <a:ea typeface="Twentieth Century"/>
                <a:cs typeface="Twentieth Century"/>
                <a:sym typeface="Twentieth Century"/>
              </a:rPr>
              <a:t>oint, </a:t>
            </a:r>
            <a:r>
              <a:rPr lang="en-US" sz="1800" u="sng">
                <a:latin typeface="Twentieth Century"/>
                <a:ea typeface="Twentieth Century"/>
                <a:cs typeface="Twentieth Century"/>
                <a:sym typeface="Twentieth Century"/>
              </a:rPr>
              <a:t>A</a:t>
            </a:r>
            <a:r>
              <a:rPr lang="en-US" sz="1800">
                <a:latin typeface="Twentieth Century"/>
                <a:ea typeface="Twentieth Century"/>
                <a:cs typeface="Twentieth Century"/>
                <a:sym typeface="Twentieth Century"/>
              </a:rPr>
              <a:t>im, </a:t>
            </a:r>
            <a:r>
              <a:rPr lang="en-US" sz="1800" u="sng">
                <a:latin typeface="Twentieth Century"/>
                <a:ea typeface="Twentieth Century"/>
                <a:cs typeface="Twentieth Century"/>
                <a:sym typeface="Twentieth Century"/>
              </a:rPr>
              <a:t>S</a:t>
            </a:r>
            <a:r>
              <a:rPr lang="en-US" sz="1800">
                <a:latin typeface="Twentieth Century"/>
                <a:ea typeface="Twentieth Century"/>
                <a:cs typeface="Twentieth Century"/>
                <a:sym typeface="Twentieth Century"/>
              </a:rPr>
              <a:t>queeze, </a:t>
            </a:r>
            <a:r>
              <a:rPr lang="en-US" sz="1800" u="sng">
                <a:latin typeface="Twentieth Century"/>
                <a:ea typeface="Twentieth Century"/>
                <a:cs typeface="Twentieth Century"/>
                <a:sym typeface="Twentieth Century"/>
              </a:rPr>
              <a:t>S</a:t>
            </a:r>
            <a:r>
              <a:rPr lang="en-US" sz="1800">
                <a:latin typeface="Twentieth Century"/>
                <a:ea typeface="Twentieth Century"/>
                <a:cs typeface="Twentieth Century"/>
                <a:sym typeface="Twentieth Century"/>
              </a:rPr>
              <a:t>weep  (the fire extinguisher     )</a:t>
            </a:r>
            <a:endParaRPr/>
          </a:p>
          <a:p>
            <a:pPr indent="-171450" lvl="4" marL="106299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ct val="117647"/>
              <a:buChar char="•"/>
            </a:pPr>
            <a:r>
              <a:rPr lang="en-US" sz="1800">
                <a:latin typeface="Twentieth Century"/>
                <a:ea typeface="Twentieth Century"/>
                <a:cs typeface="Twentieth Century"/>
                <a:sym typeface="Twentieth Century"/>
              </a:rPr>
              <a:t>Stop, Drop, Cover face, Roll for clothing fire</a:t>
            </a:r>
            <a:endParaRPr/>
          </a:p>
        </p:txBody>
      </p:sp>
      <p:pic>
        <p:nvPicPr>
          <p:cNvPr id="567" name="Google Shape;567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143000" y="4930856"/>
            <a:ext cx="14478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BD20053_0000[1]" id="568" name="Google Shape;568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7346735" y="3469701"/>
            <a:ext cx="1398155" cy="113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7772400" y="4609526"/>
            <a:ext cx="469128" cy="666612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82"/>
          <p:cNvSpPr txBox="1"/>
          <p:nvPr/>
        </p:nvSpPr>
        <p:spPr>
          <a:xfrm>
            <a:off x="1530251" y="73967"/>
            <a:ext cx="2355949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-US" sz="2400" u="none" cap="none" strike="noStrike">
                <a:solidFill>
                  <a:srgbClr val="2F549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Let’s Review: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82"/>
          <p:cNvSpPr txBox="1"/>
          <p:nvPr/>
        </p:nvSpPr>
        <p:spPr>
          <a:xfrm>
            <a:off x="2590800" y="5867400"/>
            <a:ext cx="6032604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Code 5 – Shelter in Place</a:t>
            </a:r>
            <a:endParaRPr b="0" i="0" sz="24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572" name="Google Shape;572;p8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268243">
            <a:off x="6516705" y="5520100"/>
            <a:ext cx="1095087" cy="109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83"/>
          <p:cNvSpPr txBox="1"/>
          <p:nvPr>
            <p:ph type="title"/>
          </p:nvPr>
        </p:nvSpPr>
        <p:spPr>
          <a:xfrm>
            <a:off x="1301343" y="274320"/>
            <a:ext cx="7556907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2B2B"/>
              </a:buClr>
              <a:buSzPts val="4400"/>
              <a:buFont typeface="Twentieth Century"/>
              <a:buNone/>
            </a:pPr>
            <a:r>
              <a:rPr b="1" lang="en-US" sz="4400">
                <a:solidFill>
                  <a:srgbClr val="D92B2B"/>
                </a:solidFill>
              </a:rPr>
              <a:t>Emergency </a:t>
            </a:r>
            <a:r>
              <a:rPr b="1" lang="en-US" sz="4400"/>
              <a:t>Codes </a:t>
            </a:r>
            <a:r>
              <a:rPr b="1" lang="en-US" sz="4300">
                <a:latin typeface="Twentieth Century"/>
                <a:ea typeface="Twentieth Century"/>
                <a:cs typeface="Twentieth Century"/>
                <a:sym typeface="Twentieth Century"/>
              </a:rPr>
              <a:t>cont.</a:t>
            </a:r>
            <a:endParaRPr/>
          </a:p>
        </p:txBody>
      </p:sp>
      <p:sp>
        <p:nvSpPr>
          <p:cNvPr id="578" name="Google Shape;578;p83"/>
          <p:cNvSpPr txBox="1"/>
          <p:nvPr>
            <p:ph idx="1" type="body"/>
          </p:nvPr>
        </p:nvSpPr>
        <p:spPr>
          <a:xfrm>
            <a:off x="1716617" y="1555020"/>
            <a:ext cx="7410450" cy="5105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205740" lvl="0" marL="2057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400">
                <a:solidFill>
                  <a:srgbClr val="C55A1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Amber Alert - infant, child or vulnerable adult</a:t>
            </a:r>
            <a:endParaRPr/>
          </a:p>
          <a:p>
            <a:pPr indent="-205739" lvl="1" marL="445769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60000"/>
              <a:buFont typeface="Courier New"/>
              <a:buChar char="o"/>
            </a:pPr>
            <a:r>
              <a:rPr lang="en-US" sz="2000">
                <a:latin typeface="Twentieth Century"/>
                <a:ea typeface="Twentieth Century"/>
                <a:cs typeface="Twentieth Century"/>
                <a:sym typeface="Twentieth Century"/>
              </a:rPr>
              <a:t>Identify your lab’s assigned location in Policy 548.00</a:t>
            </a:r>
            <a:endParaRPr/>
          </a:p>
          <a:p>
            <a:pPr indent="-205740" lvl="0" marL="205740" rtl="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SzPct val="100000"/>
              <a:buChar char="•"/>
            </a:pPr>
            <a:r>
              <a:rPr lang="en-US" sz="2400">
                <a:solidFill>
                  <a:srgbClr val="FF99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Code Orange -  internal or external chemical spill</a:t>
            </a:r>
            <a:endParaRPr/>
          </a:p>
          <a:p>
            <a:pPr indent="-205740" lvl="0" marL="205740" rtl="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SzPct val="100000"/>
              <a:buChar char="•"/>
            </a:pPr>
            <a:r>
              <a:rPr lang="en-US" sz="2400">
                <a:solidFill>
                  <a:srgbClr val="54813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Code Triage - disaster</a:t>
            </a:r>
            <a:endParaRPr/>
          </a:p>
          <a:p>
            <a:pPr indent="-205739" lvl="1" marL="445769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•"/>
            </a:pPr>
            <a:r>
              <a:rPr lang="en-US" sz="2000">
                <a:latin typeface="Twentieth Century"/>
                <a:ea typeface="Twentieth Century"/>
                <a:cs typeface="Twentieth Century"/>
                <a:sym typeface="Twentieth Century"/>
              </a:rPr>
              <a:t>Know the Code Triage response, and </a:t>
            </a:r>
            <a:r>
              <a:rPr lang="en-US" sz="2000" u="sng">
                <a:latin typeface="Twentieth Century"/>
                <a:ea typeface="Twentieth Century"/>
                <a:cs typeface="Twentieth Century"/>
                <a:sym typeface="Twentieth Century"/>
              </a:rPr>
              <a:t>your role</a:t>
            </a:r>
            <a:endParaRPr/>
          </a:p>
          <a:p>
            <a:pPr indent="-205740" lvl="0" marL="205740" rtl="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SzPct val="100000"/>
              <a:buChar char="•"/>
            </a:pPr>
            <a:r>
              <a:rPr lang="en-US" sz="2400">
                <a:solidFill>
                  <a:srgbClr val="75707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Code Gray - Patient out of control</a:t>
            </a:r>
            <a:endParaRPr/>
          </a:p>
          <a:p>
            <a:pPr indent="-205740" lvl="0" marL="205740" rtl="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SzPct val="100000"/>
              <a:buChar char="•"/>
            </a:pPr>
            <a:r>
              <a:rPr lang="en-US" sz="2400">
                <a:solidFill>
                  <a:srgbClr val="7030A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Code 5 - s</a:t>
            </a:r>
            <a:r>
              <a:rPr lang="en-US" sz="2000">
                <a:solidFill>
                  <a:srgbClr val="7030A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helter in place and monitor/ situation unsafe</a:t>
            </a:r>
            <a:endParaRPr/>
          </a:p>
          <a:p>
            <a:pPr indent="-205740" lvl="0" marL="205740" rtl="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SzPct val="100000"/>
              <a:buChar char="•"/>
            </a:pPr>
            <a:r>
              <a:rPr lang="en-US" sz="2400">
                <a:solidFill>
                  <a:srgbClr val="B2B2B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Code Silver -</a:t>
            </a:r>
            <a:r>
              <a:rPr lang="en-US" sz="2400">
                <a:latin typeface="Twentieth Century"/>
                <a:ea typeface="Twentieth Century"/>
                <a:cs typeface="Twentieth Century"/>
                <a:sym typeface="Twentieth Century"/>
              </a:rPr>
              <a:t> weapon or hostage situation.  “silent”</a:t>
            </a:r>
            <a:endParaRPr/>
          </a:p>
          <a:p>
            <a:pPr indent="-205740" lvl="0" marL="205740" rtl="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SzPct val="100000"/>
              <a:buChar char="•"/>
            </a:pPr>
            <a:r>
              <a:rPr lang="en-US" sz="2400">
                <a:solidFill>
                  <a:srgbClr val="00B0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Code ‘Rapid Response’ – team response to safety risk situation</a:t>
            </a:r>
            <a:endParaRPr/>
          </a:p>
          <a:p>
            <a:pPr indent="-205740" lvl="0" marL="205740" rtl="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SzPct val="100000"/>
              <a:buChar char="•"/>
            </a:pPr>
            <a:r>
              <a:rPr lang="en-US" sz="2400">
                <a:latin typeface="Twentieth Century"/>
                <a:ea typeface="Twentieth Century"/>
                <a:cs typeface="Twentieth Century"/>
                <a:sym typeface="Twentieth Century"/>
              </a:rPr>
              <a:t>Call Security:  (SJMC)127-</a:t>
            </a:r>
            <a:r>
              <a:rPr lang="en-US" sz="2400"/>
              <a:t>4</a:t>
            </a:r>
            <a:r>
              <a:rPr lang="en-US" sz="2400">
                <a:latin typeface="Twentieth Century"/>
                <a:ea typeface="Twentieth Century"/>
                <a:cs typeface="Twentieth Century"/>
                <a:sym typeface="Twentieth Century"/>
              </a:rPr>
              <a:t>888, (SFH)125-3033,          (SCH)188-2274, (SAH)130-2130, (SEH) 102-3079,        SMMC-Brem x6520, SMMC-Silv x8942, SANH 106-5589</a:t>
            </a:r>
            <a:endParaRPr/>
          </a:p>
        </p:txBody>
      </p:sp>
      <p:sp>
        <p:nvSpPr>
          <p:cNvPr id="579" name="Google Shape;579;p83"/>
          <p:cNvSpPr txBox="1"/>
          <p:nvPr/>
        </p:nvSpPr>
        <p:spPr>
          <a:xfrm>
            <a:off x="1530251" y="73967"/>
            <a:ext cx="235594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-US" sz="2400" u="none" cap="none" strike="noStrike">
                <a:solidFill>
                  <a:srgbClr val="2F549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Let’s Review: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0" name="Google Shape;580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68243">
            <a:off x="7962800" y="4263801"/>
            <a:ext cx="615022" cy="615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86"/>
          <p:cNvSpPr txBox="1"/>
          <p:nvPr>
            <p:ph type="title"/>
          </p:nvPr>
        </p:nvSpPr>
        <p:spPr>
          <a:xfrm>
            <a:off x="1301343" y="127000"/>
            <a:ext cx="4870857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en-US"/>
              <a:t>Emergency Contact:  </a:t>
            </a:r>
            <a:endParaRPr/>
          </a:p>
        </p:txBody>
      </p:sp>
      <p:sp>
        <p:nvSpPr>
          <p:cNvPr id="586" name="Google Shape;586;p86"/>
          <p:cNvSpPr txBox="1"/>
          <p:nvPr>
            <p:ph idx="1" type="body"/>
          </p:nvPr>
        </p:nvSpPr>
        <p:spPr>
          <a:xfrm>
            <a:off x="1530251" y="1704750"/>
            <a:ext cx="7410450" cy="44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5740" lvl="0" marL="2057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Emergency Info Communication tool for STAFF</a:t>
            </a:r>
            <a:endParaRPr/>
          </a:p>
          <a:p>
            <a:pPr indent="-205740" lvl="0" marL="205740" rtl="0" algn="l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Google Hub where several RESOURCES (training sessions &amp; support information) can be accessed at: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(x)Matters GO-Live Hub</a:t>
            </a:r>
            <a:r>
              <a:rPr lang="en-US"/>
              <a:t> </a:t>
            </a:r>
            <a:endParaRPr/>
          </a:p>
          <a:p>
            <a:pPr indent="-205740" lvl="0" marL="205740" rtl="0" algn="l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SzPts val="2800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https://CommonSpirit.xmatters.com</a:t>
            </a:r>
            <a:r>
              <a:rPr lang="en-US"/>
              <a:t> TO SIGN UP and edit your personal Info</a:t>
            </a:r>
            <a:endParaRPr/>
          </a:p>
          <a:p>
            <a:pPr indent="-27940" lvl="0" marL="205740" rtl="0" algn="l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587" name="Google Shape;587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72200" y="404177"/>
            <a:ext cx="2133600" cy="54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87"/>
          <p:cNvSpPr txBox="1"/>
          <p:nvPr>
            <p:ph type="title"/>
          </p:nvPr>
        </p:nvSpPr>
        <p:spPr>
          <a:xfrm>
            <a:off x="1301343" y="127000"/>
            <a:ext cx="7556907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wentieth Century"/>
              <a:buNone/>
            </a:pPr>
            <a:r>
              <a:rPr b="1" lang="en-US" sz="4000">
                <a:latin typeface="Twentieth Century"/>
                <a:ea typeface="Twentieth Century"/>
                <a:cs typeface="Twentieth Century"/>
                <a:sym typeface="Twentieth Century"/>
              </a:rPr>
              <a:t>Patient and Employee Safety Signage</a:t>
            </a:r>
            <a:endParaRPr/>
          </a:p>
        </p:txBody>
      </p:sp>
      <p:sp>
        <p:nvSpPr>
          <p:cNvPr id="593" name="Google Shape;593;p87"/>
          <p:cNvSpPr txBox="1"/>
          <p:nvPr>
            <p:ph idx="1" type="body"/>
          </p:nvPr>
        </p:nvSpPr>
        <p:spPr>
          <a:xfrm>
            <a:off x="1554419" y="1982088"/>
            <a:ext cx="3200400" cy="3301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05740" lvl="0" marL="2057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solidFill>
                  <a:srgbClr val="9900C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Patient Safety</a:t>
            </a:r>
            <a:r>
              <a:rPr lang="en-US">
                <a:solidFill>
                  <a:srgbClr val="1C4984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Hotline (SJMC) </a:t>
            </a: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behind your badge</a:t>
            </a:r>
            <a:endParaRPr/>
          </a:p>
          <a:p>
            <a:pPr indent="-205740" lvl="0" marL="205740" rtl="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solidFill>
                  <a:srgbClr val="9900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CAP </a:t>
            </a:r>
            <a:r>
              <a:rPr lang="en-US">
                <a:solidFill>
                  <a:srgbClr val="1C4984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hotline </a:t>
            </a: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for test quality or employee safety issues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descr="MCBS00589_0000[1]" id="594" name="Google Shape;594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1200" y="5442861"/>
            <a:ext cx="940437" cy="80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07219" y="1600200"/>
            <a:ext cx="3933825" cy="24439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6" name="Google Shape;596;p87"/>
          <p:cNvCxnSpPr/>
          <p:nvPr/>
        </p:nvCxnSpPr>
        <p:spPr>
          <a:xfrm>
            <a:off x="3886200" y="3124200"/>
            <a:ext cx="868619" cy="435691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597" name="Google Shape;597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07219" y="4572458"/>
            <a:ext cx="3352800" cy="5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87"/>
          <p:cNvSpPr txBox="1"/>
          <p:nvPr/>
        </p:nvSpPr>
        <p:spPr>
          <a:xfrm>
            <a:off x="4907219" y="5212029"/>
            <a:ext cx="3550981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9900C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(866) 236-7212</a:t>
            </a:r>
            <a:endParaRPr b="0" i="0" sz="1400" u="none" cap="none" strike="noStrike">
              <a:solidFill>
                <a:srgbClr val="99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9" name="Google Shape;599;p87"/>
          <p:cNvCxnSpPr/>
          <p:nvPr/>
        </p:nvCxnSpPr>
        <p:spPr>
          <a:xfrm>
            <a:off x="3733800" y="4656761"/>
            <a:ext cx="1173419" cy="601039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600" name="Google Shape;600;p87"/>
          <p:cNvSpPr txBox="1"/>
          <p:nvPr/>
        </p:nvSpPr>
        <p:spPr>
          <a:xfrm>
            <a:off x="1828800" y="6200670"/>
            <a:ext cx="7415976" cy="4500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1" lang="en-US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Look for this Hot Line info on </a:t>
            </a:r>
            <a:r>
              <a:rPr b="0" i="1" lang="en-US" sz="2800" u="sng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Bulletin Boards</a:t>
            </a:r>
            <a:r>
              <a:rPr b="0" i="1" lang="en-US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in the Lab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1eed28edf46_0_0"/>
          <p:cNvSpPr txBox="1"/>
          <p:nvPr>
            <p:ph idx="1" type="body"/>
          </p:nvPr>
        </p:nvSpPr>
        <p:spPr>
          <a:xfrm>
            <a:off x="1530251" y="1434800"/>
            <a:ext cx="7410600" cy="44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0050" lvl="0" marL="457200" rtl="0" algn="l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All new hires are invited to take a MyVoice 90-Day New Hire Survey.</a:t>
            </a:r>
            <a:endParaRPr sz="2700"/>
          </a:p>
          <a:p>
            <a:pPr indent="-4000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The survey takes about 10 minutes to complete and responses are confidential.</a:t>
            </a:r>
            <a:endParaRPr sz="2700"/>
          </a:p>
          <a:p>
            <a:pPr indent="-4000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If employees have questions about the survey please contact employee.surveys@commonspirit.org</a:t>
            </a:r>
            <a:endParaRPr sz="2700"/>
          </a:p>
        </p:txBody>
      </p:sp>
      <p:pic>
        <p:nvPicPr>
          <p:cNvPr id="607" name="Google Shape;607;g1eed28edf46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7675" y="59050"/>
            <a:ext cx="7355751" cy="122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"/>
          <p:cNvSpPr txBox="1"/>
          <p:nvPr>
            <p:ph type="title"/>
          </p:nvPr>
        </p:nvSpPr>
        <p:spPr>
          <a:xfrm>
            <a:off x="1301343" y="127000"/>
            <a:ext cx="7556907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b="1" lang="en-US">
                <a:latin typeface="Twentieth Century"/>
                <a:ea typeface="Twentieth Century"/>
                <a:cs typeface="Twentieth Century"/>
                <a:sym typeface="Twentieth Century"/>
              </a:rPr>
              <a:t>Documentation to be Completed</a:t>
            </a:r>
            <a:endParaRPr/>
          </a:p>
        </p:txBody>
      </p:sp>
      <p:pic>
        <p:nvPicPr>
          <p:cNvPr id="326" name="Google Shape;32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0400" y="4267200"/>
            <a:ext cx="1524000" cy="1141476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5"/>
          <p:cNvSpPr txBox="1"/>
          <p:nvPr>
            <p:ph idx="1" type="body"/>
          </p:nvPr>
        </p:nvSpPr>
        <p:spPr>
          <a:xfrm>
            <a:off x="1530251" y="1371600"/>
            <a:ext cx="741045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05740" lvl="0" marL="2057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Key Elements of NELO presentation</a:t>
            </a:r>
            <a:endParaRPr/>
          </a:p>
          <a:p>
            <a:pPr indent="-205740" lvl="0" marL="205740" rtl="0" algn="l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Lab Tour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05740" lvl="0" marL="205740" rtl="0" algn="l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Employee Safety Product Usage Agreement</a:t>
            </a:r>
            <a:endParaRPr/>
          </a:p>
          <a:p>
            <a:pPr indent="-205740" lvl="0" marL="205740" rtl="0" algn="l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Hazardous Chemical Communication Form</a:t>
            </a:r>
            <a:endParaRPr/>
          </a:p>
          <a:p>
            <a:pPr indent="-205740" lvl="0" marL="205740" rtl="0" algn="l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Competency Quiz for Quality Plan </a:t>
            </a:r>
            <a:endParaRPr/>
          </a:p>
          <a:p>
            <a:pPr indent="-205740" lvl="0" marL="205740" rtl="0" algn="l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Techs: PT Attestation form</a:t>
            </a:r>
            <a:endParaRPr/>
          </a:p>
          <a:p>
            <a:pPr indent="-205740" lvl="0" marL="205740" rtl="0" algn="l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Medtraining Safety Modules Quizzes           (pass &gt;80%) </a:t>
            </a:r>
            <a:endParaRPr>
              <a:solidFill>
                <a:srgbClr val="0070C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89"/>
          <p:cNvSpPr txBox="1"/>
          <p:nvPr>
            <p:ph type="title"/>
          </p:nvPr>
        </p:nvSpPr>
        <p:spPr>
          <a:xfrm>
            <a:off x="1301343" y="127000"/>
            <a:ext cx="7556907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b="1" lang="en-US">
                <a:latin typeface="Twentieth Century"/>
                <a:ea typeface="Twentieth Century"/>
                <a:cs typeface="Twentieth Century"/>
                <a:sym typeface="Twentieth Century"/>
              </a:rPr>
              <a:t>You are finished IF…</a:t>
            </a:r>
            <a:endParaRPr/>
          </a:p>
        </p:txBody>
      </p:sp>
      <p:sp>
        <p:nvSpPr>
          <p:cNvPr id="613" name="Google Shape;613;p89"/>
          <p:cNvSpPr txBox="1"/>
          <p:nvPr>
            <p:ph idx="1" type="body"/>
          </p:nvPr>
        </p:nvSpPr>
        <p:spPr>
          <a:xfrm>
            <a:off x="1600200" y="1518056"/>
            <a:ext cx="7410450" cy="4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wentieth Century"/>
              <a:buChar char="❏"/>
            </a:pPr>
            <a:r>
              <a:rPr lang="en-US" sz="2400">
                <a:latin typeface="Twentieth Century"/>
                <a:ea typeface="Twentieth Century"/>
                <a:cs typeface="Twentieth Century"/>
                <a:sym typeface="Twentieth Century"/>
              </a:rPr>
              <a:t>ALL forms are filled out and signed with today’s date, and related all policies have been read 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wentieth Century"/>
              <a:buChar char="❏"/>
            </a:pPr>
            <a:r>
              <a:rPr lang="en-US" sz="2400">
                <a:latin typeface="Twentieth Century"/>
                <a:ea typeface="Twentieth Century"/>
                <a:cs typeface="Twentieth Century"/>
                <a:sym typeface="Twentieth Century"/>
              </a:rPr>
              <a:t>Dept Orientation (tour guide): Each line item is Signed/Dated </a:t>
            </a:r>
            <a:endParaRPr sz="24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wentieth Century"/>
              <a:buChar char="❏"/>
            </a:pPr>
            <a:r>
              <a:rPr lang="en-US" sz="2400">
                <a:latin typeface="Twentieth Century"/>
                <a:ea typeface="Twentieth Century"/>
                <a:cs typeface="Twentieth Century"/>
                <a:sym typeface="Twentieth Century"/>
              </a:rPr>
              <a:t>Key Elements checklist: Each line item is Signed/Dated </a:t>
            </a:r>
            <a:endParaRPr sz="24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wentieth Century"/>
              <a:buChar char="❏"/>
            </a:pPr>
            <a:r>
              <a:rPr lang="en-US" sz="2400">
                <a:latin typeface="Twentieth Century"/>
                <a:ea typeface="Twentieth Century"/>
                <a:cs typeface="Twentieth Century"/>
                <a:sym typeface="Twentieth Century"/>
              </a:rPr>
              <a:t>Quality Competency post quiz:  Passed &gt; 80%</a:t>
            </a:r>
            <a:endParaRPr sz="24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wentieth Century"/>
              <a:buChar char="❏"/>
            </a:pPr>
            <a:r>
              <a:rPr lang="en-US" sz="2400">
                <a:latin typeface="Twentieth Century"/>
                <a:ea typeface="Twentieth Century"/>
                <a:cs typeface="Twentieth Century"/>
                <a:sym typeface="Twentieth Century"/>
              </a:rPr>
              <a:t>Employee Safety Product Usage Agreement: Completed 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wentieth Century"/>
              <a:buChar char="❏"/>
            </a:pPr>
            <a:r>
              <a:rPr lang="en-US" sz="2400">
                <a:latin typeface="Twentieth Century"/>
                <a:ea typeface="Twentieth Century"/>
                <a:cs typeface="Twentieth Century"/>
                <a:sym typeface="Twentieth Century"/>
              </a:rPr>
              <a:t>Hazardous Chemical Communication: Completed 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wentieth Century"/>
              <a:buChar char="❏"/>
            </a:pPr>
            <a:r>
              <a:rPr lang="en-US" sz="2400">
                <a:latin typeface="Twentieth Century"/>
                <a:ea typeface="Twentieth Century"/>
                <a:cs typeface="Twentieth Century"/>
                <a:sym typeface="Twentieth Century"/>
              </a:rPr>
              <a:t>Techs- PT attestation form: Read, Signed, Dated</a:t>
            </a:r>
            <a:endParaRPr sz="24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wentieth Century"/>
              <a:buChar char="❏"/>
            </a:pPr>
            <a:r>
              <a:rPr lang="en-US" sz="2400">
                <a:latin typeface="Twentieth Century"/>
                <a:ea typeface="Twentieth Century"/>
                <a:cs typeface="Twentieth Century"/>
                <a:sym typeface="Twentieth Century"/>
              </a:rPr>
              <a:t>MedTraining modules: completed and Quizzes &gt; 80%</a:t>
            </a:r>
            <a:endParaRPr/>
          </a:p>
          <a:p>
            <a:pPr indent="-205739" lvl="1" marL="445769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Twentieth Century"/>
              <a:buNone/>
            </a:pPr>
            <a:r>
              <a:t/>
            </a:r>
            <a:endParaRPr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14" name="Google Shape;614;p89"/>
          <p:cNvSpPr txBox="1"/>
          <p:nvPr/>
        </p:nvSpPr>
        <p:spPr>
          <a:xfrm>
            <a:off x="1948000" y="6033400"/>
            <a:ext cx="70104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70C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Turn in your documents to your </a:t>
            </a:r>
            <a:r>
              <a:rPr lang="en-US" sz="2400">
                <a:solidFill>
                  <a:srgbClr val="0070C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trainer or manager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/>
          <p:nvPr>
            <p:ph type="title"/>
          </p:nvPr>
        </p:nvSpPr>
        <p:spPr>
          <a:xfrm>
            <a:off x="914400" y="1986340"/>
            <a:ext cx="7543800" cy="28142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</a:pPr>
            <a:r>
              <a:rPr lang="en-US"/>
              <a:t>Organizational </a:t>
            </a:r>
            <a:br>
              <a:rPr lang="en-US"/>
            </a:br>
            <a:r>
              <a:rPr lang="en-US"/>
              <a:t>Structure</a:t>
            </a:r>
            <a:endParaRPr/>
          </a:p>
        </p:txBody>
      </p:sp>
      <p:sp>
        <p:nvSpPr>
          <p:cNvPr id="333" name="Google Shape;333;p14"/>
          <p:cNvSpPr txBox="1"/>
          <p:nvPr/>
        </p:nvSpPr>
        <p:spPr>
          <a:xfrm>
            <a:off x="3352800" y="2209800"/>
            <a:ext cx="2667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2E75B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Section 2</a:t>
            </a:r>
            <a:endParaRPr b="0" i="0" sz="2400" u="none" cap="none" strike="noStrike">
              <a:solidFill>
                <a:srgbClr val="2E75B5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565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7"/>
          <p:cNvSpPr txBox="1"/>
          <p:nvPr>
            <p:ph type="title"/>
          </p:nvPr>
        </p:nvSpPr>
        <p:spPr>
          <a:xfrm>
            <a:off x="914400" y="1986340"/>
            <a:ext cx="7543800" cy="28142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</a:pPr>
            <a:r>
              <a:rPr lang="en-US"/>
              <a:t>Laboratory </a:t>
            </a:r>
            <a:r>
              <a:rPr lang="en-US">
                <a:solidFill>
                  <a:srgbClr val="0326D7"/>
                </a:solidFill>
              </a:rPr>
              <a:t>Quality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8"/>
          <p:cNvSpPr txBox="1"/>
          <p:nvPr>
            <p:ph type="title"/>
          </p:nvPr>
        </p:nvSpPr>
        <p:spPr>
          <a:xfrm>
            <a:off x="1301343" y="127000"/>
            <a:ext cx="7556907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b="1" lang="en-US" sz="3600">
                <a:latin typeface="Twentieth Century"/>
                <a:ea typeface="Twentieth Century"/>
                <a:cs typeface="Twentieth Century"/>
                <a:sym typeface="Twentieth Century"/>
              </a:rPr>
              <a:t>A Culture of Consistent Quality &amp; Safety Improvement</a:t>
            </a:r>
            <a:endParaRPr/>
          </a:p>
        </p:txBody>
      </p:sp>
      <p:pic>
        <p:nvPicPr>
          <p:cNvPr id="349" name="Google Shape;34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76872" y="5239512"/>
            <a:ext cx="2167128" cy="1618488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28"/>
          <p:cNvSpPr txBox="1"/>
          <p:nvPr>
            <p:ph idx="1" type="body"/>
          </p:nvPr>
        </p:nvSpPr>
        <p:spPr>
          <a:xfrm>
            <a:off x="1678244" y="1817683"/>
            <a:ext cx="7162800" cy="4944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05740" lvl="0" marL="20574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2800">
                <a:latin typeface="Twentieth Century"/>
                <a:ea typeface="Twentieth Century"/>
                <a:cs typeface="Twentieth Century"/>
                <a:sym typeface="Twentieth Century"/>
              </a:rPr>
              <a:t>We strive for a Culture of </a:t>
            </a:r>
            <a:r>
              <a:rPr b="1" lang="en-US" sz="2800" u="sng">
                <a:latin typeface="Twentieth Century"/>
                <a:ea typeface="Twentieth Century"/>
                <a:cs typeface="Twentieth Century"/>
                <a:sym typeface="Twentieth Century"/>
              </a:rPr>
              <a:t>Survey-Readiness</a:t>
            </a:r>
            <a:r>
              <a:rPr b="1" lang="en-US" sz="2800">
                <a:latin typeface="Twentieth Century"/>
                <a:ea typeface="Twentieth Century"/>
                <a:cs typeface="Twentieth Century"/>
                <a:sym typeface="Twentieth Century"/>
              </a:rPr>
              <a:t> and to be Excellent Everyday</a:t>
            </a:r>
            <a:endParaRPr/>
          </a:p>
          <a:p>
            <a:pPr indent="-205740" lvl="0" marL="205740" rtl="0" algn="l">
              <a:lnSpc>
                <a:spcPct val="80000"/>
              </a:lnSpc>
              <a:spcBef>
                <a:spcPts val="165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latin typeface="Twentieth Century"/>
                <a:ea typeface="Twentieth Century"/>
                <a:cs typeface="Twentieth Century"/>
                <a:sym typeface="Twentieth Century"/>
              </a:rPr>
              <a:t>We Monitor errors, audit our processes, find ways to improve</a:t>
            </a: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!</a:t>
            </a:r>
            <a:endParaRPr/>
          </a:p>
          <a:p>
            <a:pPr indent="-205740" lvl="0" marL="205740" rtl="0" algn="l">
              <a:lnSpc>
                <a:spcPct val="80000"/>
              </a:lnSpc>
              <a:spcBef>
                <a:spcPts val="1650"/>
              </a:spcBef>
              <a:spcAft>
                <a:spcPts val="0"/>
              </a:spcAft>
              <a:buSzPts val="2800"/>
              <a:buChar char="•"/>
            </a:pPr>
            <a:r>
              <a:rPr lang="en-US" u="sng">
                <a:latin typeface="Twentieth Century"/>
                <a:ea typeface="Twentieth Century"/>
                <a:cs typeface="Twentieth Century"/>
                <a:sym typeface="Twentieth Century"/>
              </a:rPr>
              <a:t>In the LAB</a:t>
            </a: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: We conduct ongoing Audits for compliance with:</a:t>
            </a:r>
            <a:endParaRPr/>
          </a:p>
          <a:p>
            <a:pPr indent="-205739" lvl="1" marL="445769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hand washing standards</a:t>
            </a:r>
            <a:endParaRPr/>
          </a:p>
          <a:p>
            <a:pPr indent="-205739" lvl="1" marL="445769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patient identification</a:t>
            </a:r>
            <a:endParaRPr/>
          </a:p>
          <a:p>
            <a:pPr indent="-205738" lvl="1" marL="445768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critical values process</a:t>
            </a:r>
            <a:endParaRPr/>
          </a:p>
          <a:p>
            <a:pPr indent="-205739" lvl="1" marL="445769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en-US">
                <a:latin typeface="Twentieth Century"/>
                <a:ea typeface="Twentieth Century"/>
                <a:cs typeface="Twentieth Century"/>
                <a:sym typeface="Twentieth Century"/>
              </a:rPr>
              <a:t>Safety</a:t>
            </a:r>
            <a:r>
              <a:rPr lang="en-US"/>
              <a:t> Training		</a:t>
            </a:r>
            <a:endParaRPr/>
          </a:p>
          <a:p>
            <a:pPr indent="-27940" lvl="0" marL="205740" rtl="0" algn="l">
              <a:lnSpc>
                <a:spcPct val="80000"/>
              </a:lnSpc>
              <a:spcBef>
                <a:spcPts val="165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7940" lvl="0" marL="205740" rtl="0" algn="l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29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5194" l="5925" r="2621" t="43425"/>
          <a:stretch/>
        </p:blipFill>
        <p:spPr>
          <a:xfrm>
            <a:off x="1403099" y="1071158"/>
            <a:ext cx="7557000" cy="3499489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29"/>
          <p:cNvSpPr txBox="1"/>
          <p:nvPr/>
        </p:nvSpPr>
        <p:spPr>
          <a:xfrm>
            <a:off x="1322769" y="113413"/>
            <a:ext cx="7556907" cy="84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How we maintain quality:</a:t>
            </a:r>
            <a:endParaRPr b="1" i="0" sz="32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OUR METHOD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29"/>
          <p:cNvSpPr txBox="1"/>
          <p:nvPr/>
        </p:nvSpPr>
        <p:spPr>
          <a:xfrm>
            <a:off x="3317076" y="4878799"/>
            <a:ext cx="5562600" cy="137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utilize </a:t>
            </a:r>
            <a:r>
              <a:rPr b="1" i="1" lang="en-US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Lean</a:t>
            </a:r>
            <a:r>
              <a:rPr b="1" i="0" lang="en-US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Principles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sng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Rapid</a:t>
            </a:r>
            <a:r>
              <a:rPr b="0" i="0" lang="en-US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Process Improvement Projects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sng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Standardization</a:t>
            </a:r>
            <a:r>
              <a:rPr b="0" i="0" lang="en-US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of processes to simplify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sng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Waste identification and removal</a:t>
            </a:r>
            <a:r>
              <a:rPr b="0" i="0" lang="en-US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from the process to save time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8" name="Google Shape;358;p29"/>
          <p:cNvCxnSpPr/>
          <p:nvPr/>
        </p:nvCxnSpPr>
        <p:spPr>
          <a:xfrm>
            <a:off x="1752600" y="4724728"/>
            <a:ext cx="6858000" cy="0"/>
          </a:xfrm>
          <a:prstGeom prst="straightConnector1">
            <a:avLst/>
          </a:prstGeom>
          <a:noFill/>
          <a:ln cap="flat" cmpd="sng" w="28575">
            <a:solidFill>
              <a:srgbClr val="255D9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9" name="Google Shape;35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19248" y="4610263"/>
            <a:ext cx="1909752" cy="1909752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29"/>
          <p:cNvSpPr txBox="1"/>
          <p:nvPr/>
        </p:nvSpPr>
        <p:spPr>
          <a:xfrm>
            <a:off x="1676400" y="2782295"/>
            <a:ext cx="217335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Lilita One"/>
                <a:ea typeface="Lilita One"/>
                <a:cs typeface="Lilita One"/>
                <a:sym typeface="Lilita One"/>
              </a:rPr>
              <a:t>P. D. C. A .</a:t>
            </a:r>
            <a:endParaRPr b="0" i="0" sz="1400" u="none" cap="none" strike="noStrike">
              <a:solidFill>
                <a:srgbClr val="000000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cademic Science 16x9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Teeter, Brittany - FTW</dc:creator>
</cp:coreProperties>
</file>