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3"/>
  </p:notesMasterIdLst>
  <p:sldIdLst>
    <p:sldId id="256" r:id="rId2"/>
    <p:sldId id="257" r:id="rId3"/>
    <p:sldId id="297" r:id="rId4"/>
    <p:sldId id="331" r:id="rId5"/>
    <p:sldId id="298" r:id="rId6"/>
    <p:sldId id="299" r:id="rId7"/>
    <p:sldId id="300" r:id="rId8"/>
    <p:sldId id="269" r:id="rId9"/>
    <p:sldId id="303" r:id="rId10"/>
    <p:sldId id="296" r:id="rId11"/>
    <p:sldId id="260" r:id="rId12"/>
    <p:sldId id="304" r:id="rId13"/>
    <p:sldId id="266" r:id="rId14"/>
    <p:sldId id="265" r:id="rId15"/>
    <p:sldId id="263" r:id="rId16"/>
    <p:sldId id="264" r:id="rId17"/>
    <p:sldId id="305" r:id="rId18"/>
    <p:sldId id="261" r:id="rId19"/>
    <p:sldId id="307" r:id="rId20"/>
    <p:sldId id="317" r:id="rId21"/>
    <p:sldId id="309" r:id="rId22"/>
    <p:sldId id="319" r:id="rId23"/>
    <p:sldId id="318" r:id="rId24"/>
    <p:sldId id="320" r:id="rId25"/>
    <p:sldId id="308" r:id="rId26"/>
    <p:sldId id="321" r:id="rId27"/>
    <p:sldId id="310" r:id="rId28"/>
    <p:sldId id="322" r:id="rId29"/>
    <p:sldId id="323" r:id="rId30"/>
    <p:sldId id="311" r:id="rId31"/>
    <p:sldId id="324" r:id="rId32"/>
    <p:sldId id="325" r:id="rId33"/>
    <p:sldId id="326" r:id="rId34"/>
    <p:sldId id="267" r:id="rId35"/>
    <p:sldId id="312" r:id="rId36"/>
    <p:sldId id="327" r:id="rId37"/>
    <p:sldId id="313" r:id="rId38"/>
    <p:sldId id="328" r:id="rId39"/>
    <p:sldId id="314" r:id="rId40"/>
    <p:sldId id="329" r:id="rId41"/>
    <p:sldId id="330" r:id="rId42"/>
    <p:sldId id="315" r:id="rId43"/>
    <p:sldId id="332" r:id="rId44"/>
    <p:sldId id="275" r:id="rId45"/>
    <p:sldId id="316" r:id="rId46"/>
    <p:sldId id="333" r:id="rId47"/>
    <p:sldId id="273" r:id="rId48"/>
    <p:sldId id="272" r:id="rId49"/>
    <p:sldId id="274" r:id="rId50"/>
    <p:sldId id="276" r:id="rId51"/>
    <p:sldId id="277" r:id="rId52"/>
    <p:sldId id="278" r:id="rId53"/>
    <p:sldId id="279" r:id="rId54"/>
    <p:sldId id="280" r:id="rId55"/>
    <p:sldId id="281" r:id="rId56"/>
    <p:sldId id="282" r:id="rId57"/>
    <p:sldId id="287" r:id="rId58"/>
    <p:sldId id="290" r:id="rId59"/>
    <p:sldId id="336" r:id="rId60"/>
    <p:sldId id="291" r:id="rId61"/>
    <p:sldId id="334" r:id="rId62"/>
    <p:sldId id="284" r:id="rId63"/>
    <p:sldId id="285" r:id="rId64"/>
    <p:sldId id="286" r:id="rId65"/>
    <p:sldId id="288" r:id="rId66"/>
    <p:sldId id="289" r:id="rId67"/>
    <p:sldId id="292" r:id="rId68"/>
    <p:sldId id="293" r:id="rId69"/>
    <p:sldId id="294" r:id="rId70"/>
    <p:sldId id="259" r:id="rId71"/>
    <p:sldId id="295" r:id="rId72"/>
  </p:sldIdLst>
  <p:sldSz cx="9144000" cy="6858000" type="screen4x3"/>
  <p:notesSz cx="7010400" cy="9296400"/>
  <p:embeddedFontLst>
    <p:embeddedFont>
      <p:font typeface="Lilita One" panose="020B0604020202020204" charset="0"/>
      <p:regular r:id="rId74"/>
    </p:embeddedFont>
    <p:embeddedFont>
      <p:font typeface="Calibri" panose="020F0502020204030204" pitchFamily="34" charset="0"/>
      <p:regular r:id="rId75"/>
      <p:bold r:id="rId76"/>
      <p:italic r:id="rId77"/>
      <p:boldItalic r:id="rId78"/>
    </p:embeddedFont>
    <p:embeddedFont>
      <p:font typeface="Aclonica" panose="020B0604020202020204" charset="0"/>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0" roundtripDataSignature="AMtx7mhWEEZ9iLJbCJw5QoMacwyLDpe76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6" d="100"/>
          <a:sy n="116" d="100"/>
        </p:scale>
        <p:origin x="978" y="13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FFF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00"/>
                </a:solidFill>
                <a:latin typeface="Twentieth Century"/>
                <a:ea typeface="Twentieth Century"/>
                <a:cs typeface="Twentieth Century"/>
                <a:sym typeface="Twentieth Century"/>
              </a:rPr>
              <a:t>‹#›</a:t>
            </a:fld>
            <a:endParaRPr sz="1200" b="0" i="0" u="none" strike="noStrike" cap="none">
              <a:solidFill>
                <a:srgbClr val="FFFF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5793069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2" name="Google Shape;302;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4085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3498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55886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9533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0436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14141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7746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rgbClr val="FFFF00"/>
                </a:solidFill>
                <a:latin typeface="Twentieth Century"/>
                <a:ea typeface="Twentieth Century"/>
                <a:cs typeface="Twentieth Century"/>
                <a:sym typeface="Twentieth Century"/>
              </a:rPr>
              <a:t>29</a:t>
            </a:fld>
            <a:endParaRPr lang="en-US" sz="1200" b="0" i="0" u="none" strike="noStrike" cap="none">
              <a:solidFill>
                <a:srgbClr val="FFFF00"/>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801465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7200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17293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97151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9" name="Google Shape;309;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72640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86791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283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1937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6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Pre-program faxes for frequent numbers; if manually entering a fax double check before sending; always use a cover sheet</a:t>
            </a:r>
            <a:endParaRPr/>
          </a:p>
          <a:p>
            <a:pPr marL="0" lvl="0" indent="0" algn="l" rtl="0">
              <a:lnSpc>
                <a:spcPct val="100000"/>
              </a:lnSpc>
              <a:spcBef>
                <a:spcPts val="360"/>
              </a:spcBef>
              <a:spcAft>
                <a:spcPts val="0"/>
              </a:spcAft>
              <a:buSzPts val="1400"/>
              <a:buNone/>
            </a:pPr>
            <a:r>
              <a:rPr lang="en-US"/>
              <a:t>Document your activities in Epic related to releasing records </a:t>
            </a:r>
            <a:endParaRPr/>
          </a:p>
          <a:p>
            <a:pPr marL="0" lvl="0" indent="0" algn="l" rtl="0">
              <a:lnSpc>
                <a:spcPct val="100000"/>
              </a:lnSpc>
              <a:spcBef>
                <a:spcPts val="360"/>
              </a:spcBef>
              <a:spcAft>
                <a:spcPts val="0"/>
              </a:spcAft>
              <a:buSzPts val="1400"/>
              <a:buNone/>
            </a:pPr>
            <a:r>
              <a:rPr lang="en-US"/>
              <a:t>Fair Warning- Epic monitors for inappropriate (potentially) inquiries; your manager would be notified to ask you what the business purpose was for the inquiry</a:t>
            </a:r>
            <a:endParaRPr/>
          </a:p>
        </p:txBody>
      </p:sp>
    </p:spTree>
    <p:extLst>
      <p:ext uri="{BB962C8B-B14F-4D97-AF65-F5344CB8AC3E}">
        <p14:creationId xmlns:p14="http://schemas.microsoft.com/office/powerpoint/2010/main" val="2527095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21843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6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10806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6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83590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6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73565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6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84943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6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2 approved identifiers for use at Franciscan are:  name and date of birth</a:t>
            </a:r>
            <a:endParaRPr/>
          </a:p>
        </p:txBody>
      </p:sp>
    </p:spTree>
    <p:extLst>
      <p:ext uri="{BB962C8B-B14F-4D97-AF65-F5344CB8AC3E}">
        <p14:creationId xmlns:p14="http://schemas.microsoft.com/office/powerpoint/2010/main" val="30178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4" name="Google Shape;394;p4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Even if other depts. are not enforcing the dress code, if there is an issue we will enforce what is written in that policy.</a:t>
            </a:r>
            <a:endParaRPr/>
          </a:p>
        </p:txBody>
      </p:sp>
    </p:spTree>
    <p:extLst>
      <p:ext uri="{BB962C8B-B14F-4D97-AF65-F5344CB8AC3E}">
        <p14:creationId xmlns:p14="http://schemas.microsoft.com/office/powerpoint/2010/main" val="929750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6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27171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7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4893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7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76117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5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350323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8" name="Google Shape;488;p7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1105579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7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96824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8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02672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8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517229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8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8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660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6" name="Google Shape;506;p7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are opening a sample tube, a splash shield must be used to prevent splash to eyes, mouth, etc.   Certain maintenance procedures may pose a splash hazard.  </a:t>
            </a:r>
            <a:endParaRPr/>
          </a:p>
        </p:txBody>
      </p:sp>
    </p:spTree>
    <p:extLst>
      <p:ext uri="{BB962C8B-B14F-4D97-AF65-F5344CB8AC3E}">
        <p14:creationId xmlns:p14="http://schemas.microsoft.com/office/powerpoint/2010/main" val="125710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94669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7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62119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7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94259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p7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0523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4" name="Google Shape;554;p8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740416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8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80453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0" name="Google Shape;590;p8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Accreditation requires that staff can call around existing chain of command to report quality or patient safety issues that are not being responded to </a:t>
            </a:r>
            <a:endParaRPr/>
          </a:p>
        </p:txBody>
      </p:sp>
    </p:spTree>
    <p:extLst>
      <p:ext uri="{BB962C8B-B14F-4D97-AF65-F5344CB8AC3E}">
        <p14:creationId xmlns:p14="http://schemas.microsoft.com/office/powerpoint/2010/main" val="3041620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ed28edf46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1eed28edf46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04" name="Google Shape;604;g1eed28edf46_0_0:notes"/>
          <p:cNvSpPr txBox="1">
            <a:spLocks noGrp="1"/>
          </p:cNvSpPr>
          <p:nvPr>
            <p:ph type="sldNum" idx="12"/>
          </p:nvPr>
        </p:nvSpPr>
        <p:spPr>
          <a:xfrm>
            <a:off x="3970338" y="8829675"/>
            <a:ext cx="30384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69</a:t>
            </a:fld>
            <a:endParaRPr/>
          </a:p>
        </p:txBody>
      </p:sp>
    </p:spTree>
    <p:extLst>
      <p:ext uri="{BB962C8B-B14F-4D97-AF65-F5344CB8AC3E}">
        <p14:creationId xmlns:p14="http://schemas.microsoft.com/office/powerpoint/2010/main" val="10487244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-Forms are stand-alone forms that are part of the presentation and must be completed today</a:t>
            </a:r>
            <a:endParaRPr/>
          </a:p>
          <a:p>
            <a:pPr marL="0" lvl="0" indent="0" algn="l" rtl="0">
              <a:lnSpc>
                <a:spcPct val="100000"/>
              </a:lnSpc>
              <a:spcBef>
                <a:spcPts val="360"/>
              </a:spcBef>
              <a:spcAft>
                <a:spcPts val="0"/>
              </a:spcAft>
              <a:buSzPts val="1400"/>
              <a:buNone/>
            </a:pPr>
            <a:r>
              <a:rPr lang="en-US"/>
              <a:t>-medtraining is an internet based safety program for all staff.  Great CE opportunities under the training library</a:t>
            </a:r>
            <a:endParaRPr/>
          </a:p>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1876383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0" name="Google Shape;610;p8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Medtraining can be completed at home lab within 2 weeks</a:t>
            </a:r>
            <a:endParaRPr/>
          </a:p>
        </p:txBody>
      </p:sp>
    </p:spTree>
    <p:extLst>
      <p:ext uri="{BB962C8B-B14F-4D97-AF65-F5344CB8AC3E}">
        <p14:creationId xmlns:p14="http://schemas.microsoft.com/office/powerpoint/2010/main" val="226691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1" name="Google Shape;371;p3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Techs- Read proficiency testing policy and sign attestation form for PT </a:t>
            </a:r>
            <a:endParaRPr/>
          </a:p>
        </p:txBody>
      </p:sp>
    </p:spTree>
    <p:extLst>
      <p:ext uri="{BB962C8B-B14F-4D97-AF65-F5344CB8AC3E}">
        <p14:creationId xmlns:p14="http://schemas.microsoft.com/office/powerpoint/2010/main" val="1785000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3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01828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46" name="Google Shape;346;p2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Toyota-  revolutionized how cars are made.  High quality:  standardized processes and efficient workflows to reduce cost.  Remove wasted steps</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9299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3" name="Google Shape;353;p2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FHS Performance Improvement Methodology</a:t>
            </a:r>
            <a:endParaRPr/>
          </a:p>
        </p:txBody>
      </p:sp>
    </p:spTree>
    <p:extLst>
      <p:ext uri="{BB962C8B-B14F-4D97-AF65-F5344CB8AC3E}">
        <p14:creationId xmlns:p14="http://schemas.microsoft.com/office/powerpoint/2010/main" val="61553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18302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7.gif"/><Relationship Id="rId7" Type="http://schemas.openxmlformats.org/officeDocument/2006/relationships/image" Target="../media/image12.png"/><Relationship Id="rId2" Type="http://schemas.openxmlformats.org/officeDocument/2006/relationships/image" Target="../media/image16.gif"/><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2.gif"/><Relationship Id="rId5" Type="http://schemas.openxmlformats.org/officeDocument/2006/relationships/image" Target="../media/image19.png"/><Relationship Id="rId10" Type="http://schemas.openxmlformats.org/officeDocument/2006/relationships/image" Target="../media/image21.jpg"/><Relationship Id="rId4" Type="http://schemas.openxmlformats.org/officeDocument/2006/relationships/image" Target="../media/image18.gif"/><Relationship Id="rId9" Type="http://schemas.openxmlformats.org/officeDocument/2006/relationships/image" Target="../media/image9.gi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image" Target="../media/image22.gif"/><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3.png"/><Relationship Id="rId3" Type="http://schemas.openxmlformats.org/officeDocument/2006/relationships/image" Target="../media/image16.gif"/><Relationship Id="rId7" Type="http://schemas.openxmlformats.org/officeDocument/2006/relationships/image" Target="../media/image25.png"/><Relationship Id="rId12"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11.png"/><Relationship Id="rId5" Type="http://schemas.openxmlformats.org/officeDocument/2006/relationships/image" Target="../media/image18.gif"/><Relationship Id="rId10" Type="http://schemas.openxmlformats.org/officeDocument/2006/relationships/image" Target="../media/image10.png"/><Relationship Id="rId4" Type="http://schemas.openxmlformats.org/officeDocument/2006/relationships/image" Target="../media/image17.gif"/><Relationship Id="rId9" Type="http://schemas.openxmlformats.org/officeDocument/2006/relationships/image" Target="../media/image15.gif"/><Relationship Id="rId1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EAE8E8"/>
            </a:gs>
            <a:gs pos="50000">
              <a:srgbClr val="E3E1E1"/>
            </a:gs>
            <a:gs pos="100000">
              <a:srgbClr val="BBB9B9"/>
            </a:gs>
          </a:gsLst>
          <a:lin ang="5400000" scaled="0"/>
        </a:gradFill>
        <a:effectLst/>
      </p:bgPr>
    </p:bg>
    <p:spTree>
      <p:nvGrpSpPr>
        <p:cNvPr id="1" name="Shape 17"/>
        <p:cNvGrpSpPr/>
        <p:nvPr/>
      </p:nvGrpSpPr>
      <p:grpSpPr>
        <a:xfrm>
          <a:off x="0" y="0"/>
          <a:ext cx="0" cy="0"/>
          <a:chOff x="0" y="0"/>
          <a:chExt cx="0" cy="0"/>
        </a:xfrm>
      </p:grpSpPr>
      <p:sp>
        <p:nvSpPr>
          <p:cNvPr id="18" name="Google Shape;18;p91"/>
          <p:cNvSpPr/>
          <p:nvPr/>
        </p:nvSpPr>
        <p:spPr>
          <a:xfrm>
            <a:off x="0" y="4572000"/>
            <a:ext cx="9144000" cy="1600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9" name="Google Shape;19;p91"/>
          <p:cNvCxnSpPr/>
          <p:nvPr/>
        </p:nvCxnSpPr>
        <p:spPr>
          <a:xfrm>
            <a:off x="0" y="6210300"/>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20" name="Google Shape;20;p91"/>
          <p:cNvSpPr txBox="1">
            <a:spLocks noGrp="1"/>
          </p:cNvSpPr>
          <p:nvPr>
            <p:ph type="ctrTitle"/>
          </p:nvPr>
        </p:nvSpPr>
        <p:spPr>
          <a:xfrm>
            <a:off x="457200" y="4740333"/>
            <a:ext cx="8229600" cy="12635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350"/>
              <a:buFont typeface="Twentieth Century"/>
              <a:buNone/>
              <a:defRPr sz="43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1"/>
          <p:cNvSpPr txBox="1">
            <a:spLocks noGrp="1"/>
          </p:cNvSpPr>
          <p:nvPr>
            <p:ph type="subTitle" idx="1"/>
          </p:nvPr>
        </p:nvSpPr>
        <p:spPr>
          <a:xfrm>
            <a:off x="457200" y="6286500"/>
            <a:ext cx="8229600" cy="4572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350"/>
              <a:buNone/>
              <a:defRPr sz="1350">
                <a:solidFill>
                  <a:schemeClr val="dk1"/>
                </a:solidFill>
              </a:defRPr>
            </a:lvl1pPr>
            <a:lvl2pPr lvl="1" algn="ctr">
              <a:lnSpc>
                <a:spcPct val="100000"/>
              </a:lnSpc>
              <a:spcBef>
                <a:spcPts val="1200"/>
              </a:spcBef>
              <a:spcAft>
                <a:spcPts val="0"/>
              </a:spcAft>
              <a:buSzPts val="2100"/>
              <a:buNone/>
              <a:defRPr sz="2100"/>
            </a:lvl2pPr>
            <a:lvl3pPr lvl="2" algn="ctr">
              <a:lnSpc>
                <a:spcPct val="100000"/>
              </a:lnSpc>
              <a:spcBef>
                <a:spcPts val="900"/>
              </a:spcBef>
              <a:spcAft>
                <a:spcPts val="0"/>
              </a:spcAft>
              <a:buSzPts val="1800"/>
              <a:buNone/>
              <a:defRPr sz="1800"/>
            </a:lvl3pPr>
            <a:lvl4pPr lvl="3" algn="ctr">
              <a:lnSpc>
                <a:spcPct val="100000"/>
              </a:lnSpc>
              <a:spcBef>
                <a:spcPts val="750"/>
              </a:spcBef>
              <a:spcAft>
                <a:spcPts val="0"/>
              </a:spcAft>
              <a:buSzPts val="1500"/>
              <a:buNone/>
              <a:defRPr sz="1500"/>
            </a:lvl4pPr>
            <a:lvl5pPr lvl="4" algn="ctr">
              <a:lnSpc>
                <a:spcPct val="100000"/>
              </a:lnSpc>
              <a:spcBef>
                <a:spcPts val="600"/>
              </a:spcBef>
              <a:spcAft>
                <a:spcPts val="0"/>
              </a:spcAft>
              <a:buSzPts val="1500"/>
              <a:buNone/>
              <a:defRPr sz="1500"/>
            </a:lvl5pPr>
            <a:lvl6pPr lvl="5" algn="ctr">
              <a:lnSpc>
                <a:spcPct val="100000"/>
              </a:lnSpc>
              <a:spcBef>
                <a:spcPts val="450"/>
              </a:spcBef>
              <a:spcAft>
                <a:spcPts val="0"/>
              </a:spcAft>
              <a:buSzPts val="1500"/>
              <a:buNone/>
              <a:defRPr sz="1500"/>
            </a:lvl6pPr>
            <a:lvl7pPr lvl="6" algn="ctr">
              <a:lnSpc>
                <a:spcPct val="100000"/>
              </a:lnSpc>
              <a:spcBef>
                <a:spcPts val="450"/>
              </a:spcBef>
              <a:spcAft>
                <a:spcPts val="0"/>
              </a:spcAft>
              <a:buSzPts val="1500"/>
              <a:buNone/>
              <a:defRPr sz="1500"/>
            </a:lvl7pPr>
            <a:lvl8pPr lvl="7" algn="ctr">
              <a:lnSpc>
                <a:spcPct val="100000"/>
              </a:lnSpc>
              <a:spcBef>
                <a:spcPts val="450"/>
              </a:spcBef>
              <a:spcAft>
                <a:spcPts val="0"/>
              </a:spcAft>
              <a:buSzPts val="1500"/>
              <a:buNone/>
              <a:defRPr sz="1500"/>
            </a:lvl8pPr>
            <a:lvl9pPr lvl="8" algn="ctr">
              <a:lnSpc>
                <a:spcPct val="100000"/>
              </a:lnSpc>
              <a:spcBef>
                <a:spcPts val="450"/>
              </a:spcBef>
              <a:spcAft>
                <a:spcPts val="0"/>
              </a:spcAft>
              <a:buSzPts val="1500"/>
              <a:buNone/>
              <a:defRPr sz="1500"/>
            </a:lvl9pPr>
          </a:lstStyle>
          <a:p>
            <a:endParaRPr/>
          </a:p>
        </p:txBody>
      </p:sp>
      <p:pic>
        <p:nvPicPr>
          <p:cNvPr id="22" name="Google Shape;22;p91" descr="Closeup of test tubes" title="Science picture"/>
          <p:cNvPicPr preferRelativeResize="0"/>
          <p:nvPr/>
        </p:nvPicPr>
        <p:blipFill rotWithShape="1">
          <a:blip r:embed="rId2">
            <a:alphaModFix/>
          </a:blip>
          <a:srcRect/>
          <a:stretch/>
        </p:blipFill>
        <p:spPr>
          <a:xfrm>
            <a:off x="1143" y="1"/>
            <a:ext cx="9141714" cy="45719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95"/>
        <p:cNvGrpSpPr/>
        <p:nvPr/>
      </p:nvGrpSpPr>
      <p:grpSpPr>
        <a:xfrm>
          <a:off x="0" y="0"/>
          <a:ext cx="0" cy="0"/>
          <a:chOff x="0" y="0"/>
          <a:chExt cx="0" cy="0"/>
        </a:xfrm>
      </p:grpSpPr>
      <p:pic>
        <p:nvPicPr>
          <p:cNvPr id="96" name="Google Shape;96;p100"/>
          <p:cNvPicPr preferRelativeResize="0"/>
          <p:nvPr/>
        </p:nvPicPr>
        <p:blipFill rotWithShape="1">
          <a:blip r:embed="rId2">
            <a:alphaModFix/>
          </a:blip>
          <a:srcRect/>
          <a:stretch/>
        </p:blipFill>
        <p:spPr>
          <a:xfrm>
            <a:off x="369888" y="3905321"/>
            <a:ext cx="819149" cy="813297"/>
          </a:xfrm>
          <a:prstGeom prst="rect">
            <a:avLst/>
          </a:prstGeom>
          <a:noFill/>
          <a:ln>
            <a:noFill/>
          </a:ln>
          <a:effectLst>
            <a:outerShdw blurRad="190500" algn="tl" rotWithShape="0">
              <a:srgbClr val="000000">
                <a:alpha val="69019"/>
              </a:srgbClr>
            </a:outerShdw>
          </a:effectLst>
        </p:spPr>
      </p:pic>
      <p:pic>
        <p:nvPicPr>
          <p:cNvPr id="97" name="Google Shape;97;p100"/>
          <p:cNvPicPr preferRelativeResize="0"/>
          <p:nvPr/>
        </p:nvPicPr>
        <p:blipFill rotWithShape="1">
          <a:blip r:embed="rId3">
            <a:alphaModFix/>
          </a:blip>
          <a:srcRect/>
          <a:stretch/>
        </p:blipFill>
        <p:spPr>
          <a:xfrm>
            <a:off x="390526" y="4927600"/>
            <a:ext cx="838200" cy="838200"/>
          </a:xfrm>
          <a:prstGeom prst="rect">
            <a:avLst/>
          </a:prstGeom>
          <a:noFill/>
          <a:ln>
            <a:noFill/>
          </a:ln>
          <a:effectLst>
            <a:outerShdw blurRad="190500" algn="tl" rotWithShape="0">
              <a:srgbClr val="000000">
                <a:alpha val="69019"/>
              </a:srgbClr>
            </a:outerShdw>
          </a:effectLst>
        </p:spPr>
      </p:pic>
      <p:pic>
        <p:nvPicPr>
          <p:cNvPr id="98" name="Google Shape;98;p100"/>
          <p:cNvPicPr preferRelativeResize="0"/>
          <p:nvPr/>
        </p:nvPicPr>
        <p:blipFill rotWithShape="1">
          <a:blip r:embed="rId4">
            <a:alphaModFix/>
          </a:blip>
          <a:srcRect/>
          <a:stretch/>
        </p:blipFill>
        <p:spPr>
          <a:xfrm>
            <a:off x="254591" y="2680339"/>
            <a:ext cx="990600" cy="990600"/>
          </a:xfrm>
          <a:prstGeom prst="rect">
            <a:avLst/>
          </a:prstGeom>
          <a:noFill/>
          <a:ln>
            <a:noFill/>
          </a:ln>
          <a:effectLst>
            <a:outerShdw blurRad="190500" algn="tl" rotWithShape="0">
              <a:srgbClr val="000000">
                <a:alpha val="69019"/>
              </a:srgbClr>
            </a:outerShdw>
          </a:effectLst>
        </p:spPr>
      </p:pic>
      <p:pic>
        <p:nvPicPr>
          <p:cNvPr id="99" name="Google Shape;99;p100"/>
          <p:cNvPicPr preferRelativeResize="0"/>
          <p:nvPr/>
        </p:nvPicPr>
        <p:blipFill rotWithShape="1">
          <a:blip r:embed="rId5">
            <a:alphaModFix/>
          </a:blip>
          <a:srcRect/>
          <a:stretch/>
        </p:blipFill>
        <p:spPr>
          <a:xfrm>
            <a:off x="327854" y="1613842"/>
            <a:ext cx="821498" cy="821498"/>
          </a:xfrm>
          <a:prstGeom prst="rect">
            <a:avLst/>
          </a:prstGeom>
          <a:noFill/>
          <a:ln>
            <a:noFill/>
          </a:ln>
          <a:effectLst>
            <a:outerShdw blurRad="190500" algn="tl" rotWithShape="0">
              <a:srgbClr val="000000">
                <a:alpha val="69019"/>
              </a:srgbClr>
            </a:outerShdw>
          </a:effectLst>
        </p:spPr>
      </p:pic>
      <p:pic>
        <p:nvPicPr>
          <p:cNvPr id="100" name="Google Shape;100;p100"/>
          <p:cNvPicPr preferRelativeResize="0"/>
          <p:nvPr/>
        </p:nvPicPr>
        <p:blipFill rotWithShape="1">
          <a:blip r:embed="rId6">
            <a:alphaModFix/>
          </a:blip>
          <a:srcRect/>
          <a:stretch/>
        </p:blipFill>
        <p:spPr>
          <a:xfrm>
            <a:off x="390526" y="5986990"/>
            <a:ext cx="777875" cy="518583"/>
          </a:xfrm>
          <a:prstGeom prst="rect">
            <a:avLst/>
          </a:prstGeom>
          <a:noFill/>
          <a:ln>
            <a:noFill/>
          </a:ln>
          <a:effectLst>
            <a:outerShdw blurRad="190500" algn="tl" rotWithShape="0">
              <a:srgbClr val="000000">
                <a:alpha val="69019"/>
              </a:srgbClr>
            </a:outerShdw>
          </a:effectLst>
        </p:spPr>
      </p:pic>
      <p:cxnSp>
        <p:nvCxnSpPr>
          <p:cNvPr id="101" name="Google Shape;101;p100"/>
          <p:cNvCxnSpPr/>
          <p:nvPr/>
        </p:nvCxnSpPr>
        <p:spPr>
          <a:xfrm>
            <a:off x="0" y="1371600"/>
            <a:ext cx="9144000" cy="0"/>
          </a:xfrm>
          <a:prstGeom prst="straightConnector1">
            <a:avLst/>
          </a:prstGeom>
          <a:noFill/>
          <a:ln w="76200" cap="flat" cmpd="sng">
            <a:solidFill>
              <a:srgbClr val="021DA2"/>
            </a:solidFill>
            <a:prstDash val="solid"/>
            <a:miter lim="800000"/>
            <a:headEnd type="none" w="sm" len="sm"/>
            <a:tailEnd type="none" w="sm" len="sm"/>
          </a:ln>
        </p:spPr>
      </p:cxnSp>
      <p:sp>
        <p:nvSpPr>
          <p:cNvPr id="102" name="Google Shape;102;p100"/>
          <p:cNvSpPr txBox="1">
            <a:spLocks noGrp="1"/>
          </p:cNvSpPr>
          <p:nvPr>
            <p:ph type="body" idx="1"/>
          </p:nvPr>
        </p:nvSpPr>
        <p:spPr>
          <a:xfrm>
            <a:off x="1301344" y="1714500"/>
            <a:ext cx="7556906" cy="44577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650"/>
              </a:spcBef>
              <a:spcAft>
                <a:spcPts val="0"/>
              </a:spcAft>
              <a:buSzPts val="2800"/>
              <a:buChar char="•"/>
              <a:defRPr sz="2800"/>
            </a:lvl1pPr>
            <a:lvl2pPr marL="914400" lvl="1" indent="-355600" algn="l">
              <a:lnSpc>
                <a:spcPct val="100000"/>
              </a:lnSpc>
              <a:spcBef>
                <a:spcPts val="1200"/>
              </a:spcBef>
              <a:spcAft>
                <a:spcPts val="0"/>
              </a:spcAft>
              <a:buSzPts val="2000"/>
              <a:buChar char="•"/>
              <a:defRPr sz="2000"/>
            </a:lvl2pPr>
            <a:lvl3pPr marL="1371600" lvl="2" indent="-330200" algn="l">
              <a:lnSpc>
                <a:spcPct val="100000"/>
              </a:lnSpc>
              <a:spcBef>
                <a:spcPts val="900"/>
              </a:spcBef>
              <a:spcAft>
                <a:spcPts val="0"/>
              </a:spcAft>
              <a:buSzPts val="1600"/>
              <a:buChar char="•"/>
              <a:defRPr sz="1600"/>
            </a:lvl3pPr>
            <a:lvl4pPr marL="1828800" lvl="3" indent="-317500" algn="l">
              <a:lnSpc>
                <a:spcPct val="100000"/>
              </a:lnSpc>
              <a:spcBef>
                <a:spcPts val="750"/>
              </a:spcBef>
              <a:spcAft>
                <a:spcPts val="0"/>
              </a:spcAft>
              <a:buSzPts val="1400"/>
              <a:buChar char="•"/>
              <a:defRPr sz="1400"/>
            </a:lvl4pPr>
            <a:lvl5pPr marL="2286000" lvl="4" indent="-304800" algn="l">
              <a:lnSpc>
                <a:spcPct val="100000"/>
              </a:lnSpc>
              <a:spcBef>
                <a:spcPts val="600"/>
              </a:spcBef>
              <a:spcAft>
                <a:spcPts val="0"/>
              </a:spcAft>
              <a:buSzPts val="1200"/>
              <a:buChar char="•"/>
              <a:defRPr sz="1200"/>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03" name="Google Shape;103;p100"/>
          <p:cNvSpPr txBox="1">
            <a:spLocks noGrp="1"/>
          </p:cNvSpPr>
          <p:nvPr>
            <p:ph type="title"/>
          </p:nvPr>
        </p:nvSpPr>
        <p:spPr>
          <a:xfrm>
            <a:off x="685801" y="127000"/>
            <a:ext cx="8172450" cy="1097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4_Blank">
  <p:cSld name="4_Blank">
    <p:spTree>
      <p:nvGrpSpPr>
        <p:cNvPr id="1" name="Shape 104"/>
        <p:cNvGrpSpPr/>
        <p:nvPr/>
      </p:nvGrpSpPr>
      <p:grpSpPr>
        <a:xfrm>
          <a:off x="0" y="0"/>
          <a:ext cx="0" cy="0"/>
          <a:chOff x="0" y="0"/>
          <a:chExt cx="0" cy="0"/>
        </a:xfrm>
      </p:grpSpPr>
      <p:sp>
        <p:nvSpPr>
          <p:cNvPr id="105" name="Google Shape;105;p101"/>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06" name="Google Shape;106;p101"/>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07" name="Google Shape;107;p101"/>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08" name="Google Shape;108;p101"/>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09" name="Google Shape;109;p101"/>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10" name="Google Shape;110;p101"/>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02"/>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cxnSp>
        <p:nvCxnSpPr>
          <p:cNvPr id="113" name="Google Shape;113;p102"/>
          <p:cNvCxnSpPr/>
          <p:nvPr/>
        </p:nvCxnSpPr>
        <p:spPr>
          <a:xfrm flipH="1">
            <a:off x="3200400" y="0"/>
            <a:ext cx="1" cy="6858000"/>
          </a:xfrm>
          <a:prstGeom prst="straightConnector1">
            <a:avLst/>
          </a:prstGeom>
          <a:noFill/>
          <a:ln w="76200" cap="flat" cmpd="sng">
            <a:solidFill>
              <a:srgbClr val="1C4984"/>
            </a:solidFill>
            <a:prstDash val="solid"/>
            <a:miter lim="800000"/>
            <a:headEnd type="none" w="sm" len="sm"/>
            <a:tailEnd type="none" w="sm" len="sm"/>
          </a:ln>
        </p:spPr>
      </p:cxnSp>
      <p:sp>
        <p:nvSpPr>
          <p:cNvPr id="114" name="Google Shape;114;p102"/>
          <p:cNvSpPr txBox="1">
            <a:spLocks noGrp="1"/>
          </p:cNvSpPr>
          <p:nvPr>
            <p:ph type="title"/>
          </p:nvPr>
        </p:nvSpPr>
        <p:spPr>
          <a:xfrm>
            <a:off x="333487" y="115559"/>
            <a:ext cx="2629622" cy="16002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dk1"/>
              </a:buClr>
              <a:buSzPts val="3600"/>
              <a:buFont typeface="Twentieth Century"/>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02"/>
          <p:cNvSpPr txBox="1">
            <a:spLocks noGrp="1"/>
          </p:cNvSpPr>
          <p:nvPr>
            <p:ph type="body" idx="1"/>
          </p:nvPr>
        </p:nvSpPr>
        <p:spPr>
          <a:xfrm>
            <a:off x="3524250" y="465513"/>
            <a:ext cx="5286375" cy="593528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116" name="Google Shape;116;p102"/>
          <p:cNvSpPr txBox="1">
            <a:spLocks noGrp="1"/>
          </p:cNvSpPr>
          <p:nvPr>
            <p:ph type="body" idx="2"/>
          </p:nvPr>
        </p:nvSpPr>
        <p:spPr>
          <a:xfrm>
            <a:off x="285389" y="3746500"/>
            <a:ext cx="2629622" cy="2425700"/>
          </a:xfrm>
          <a:prstGeom prst="rect">
            <a:avLst/>
          </a:prstGeom>
          <a:noFill/>
          <a:ln>
            <a:noFill/>
          </a:ln>
        </p:spPr>
        <p:txBody>
          <a:bodyPr spcFirstLastPara="1" wrap="square" lIns="91425" tIns="45700" rIns="91425" bIns="45700" anchor="b" anchorCtr="0">
            <a:normAutofit/>
          </a:bodyPr>
          <a:lstStyle>
            <a:lvl1pPr marL="457200" lvl="0" indent="-228600" algn="r">
              <a:lnSpc>
                <a:spcPct val="100000"/>
              </a:lnSpc>
              <a:spcBef>
                <a:spcPts val="900"/>
              </a:spcBef>
              <a:spcAft>
                <a:spcPts val="0"/>
              </a:spcAft>
              <a:buSzPts val="1200"/>
              <a:buNone/>
              <a:defRPr sz="1200"/>
            </a:lvl1pPr>
            <a:lvl2pPr marL="914400" lvl="1" indent="-228600" algn="l">
              <a:lnSpc>
                <a:spcPct val="100000"/>
              </a:lnSpc>
              <a:spcBef>
                <a:spcPts val="1200"/>
              </a:spcBef>
              <a:spcAft>
                <a:spcPts val="0"/>
              </a:spcAft>
              <a:buSzPts val="900"/>
              <a:buNone/>
              <a:defRPr sz="900"/>
            </a:lvl2pPr>
            <a:lvl3pPr marL="1371600" lvl="2" indent="-228600" algn="l">
              <a:lnSpc>
                <a:spcPct val="100000"/>
              </a:lnSpc>
              <a:spcBef>
                <a:spcPts val="900"/>
              </a:spcBef>
              <a:spcAft>
                <a:spcPts val="0"/>
              </a:spcAft>
              <a:buSzPts val="750"/>
              <a:buNone/>
              <a:defRPr sz="750"/>
            </a:lvl3pPr>
            <a:lvl4pPr marL="1828800" lvl="3" indent="-228600" algn="l">
              <a:lnSpc>
                <a:spcPct val="100000"/>
              </a:lnSpc>
              <a:spcBef>
                <a:spcPts val="750"/>
              </a:spcBef>
              <a:spcAft>
                <a:spcPts val="0"/>
              </a:spcAft>
              <a:buSzPts val="675"/>
              <a:buNone/>
              <a:defRPr sz="675"/>
            </a:lvl4pPr>
            <a:lvl5pPr marL="2286000" lvl="4" indent="-228600" algn="l">
              <a:lnSpc>
                <a:spcPct val="100000"/>
              </a:lnSpc>
              <a:spcBef>
                <a:spcPts val="600"/>
              </a:spcBef>
              <a:spcAft>
                <a:spcPts val="0"/>
              </a:spcAft>
              <a:buSzPts val="675"/>
              <a:buNone/>
              <a:defRPr sz="675"/>
            </a:lvl5pPr>
            <a:lvl6pPr marL="2743200" lvl="5" indent="-228600" algn="l">
              <a:lnSpc>
                <a:spcPct val="100000"/>
              </a:lnSpc>
              <a:spcBef>
                <a:spcPts val="450"/>
              </a:spcBef>
              <a:spcAft>
                <a:spcPts val="0"/>
              </a:spcAft>
              <a:buSzPts val="675"/>
              <a:buNone/>
              <a:defRPr sz="675"/>
            </a:lvl6pPr>
            <a:lvl7pPr marL="3200400" lvl="6" indent="-228600" algn="l">
              <a:lnSpc>
                <a:spcPct val="100000"/>
              </a:lnSpc>
              <a:spcBef>
                <a:spcPts val="450"/>
              </a:spcBef>
              <a:spcAft>
                <a:spcPts val="0"/>
              </a:spcAft>
              <a:buSzPts val="675"/>
              <a:buNone/>
              <a:defRPr sz="675"/>
            </a:lvl7pPr>
            <a:lvl8pPr marL="3657600" lvl="7" indent="-228600" algn="l">
              <a:lnSpc>
                <a:spcPct val="100000"/>
              </a:lnSpc>
              <a:spcBef>
                <a:spcPts val="450"/>
              </a:spcBef>
              <a:spcAft>
                <a:spcPts val="0"/>
              </a:spcAft>
              <a:buSzPts val="675"/>
              <a:buNone/>
              <a:defRPr sz="675"/>
            </a:lvl8pPr>
            <a:lvl9pPr marL="4114800" lvl="8" indent="-228600" algn="l">
              <a:lnSpc>
                <a:spcPct val="100000"/>
              </a:lnSpc>
              <a:spcBef>
                <a:spcPts val="450"/>
              </a:spcBef>
              <a:spcAft>
                <a:spcPts val="0"/>
              </a:spcAft>
              <a:buSzPts val="675"/>
              <a:buNone/>
              <a:defRPr sz="675"/>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103"/>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03"/>
          <p:cNvSpPr txBox="1">
            <a:spLocks noGrp="1"/>
          </p:cNvSpPr>
          <p:nvPr>
            <p:ph type="body" idx="1"/>
          </p:nvPr>
        </p:nvSpPr>
        <p:spPr>
          <a:xfrm>
            <a:off x="800100" y="1714501"/>
            <a:ext cx="3564082" cy="44577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14325" algn="l">
              <a:lnSpc>
                <a:spcPct val="100000"/>
              </a:lnSpc>
              <a:spcBef>
                <a:spcPts val="1200"/>
              </a:spcBef>
              <a:spcAft>
                <a:spcPts val="0"/>
              </a:spcAft>
              <a:buSzPts val="1350"/>
              <a:buChar char="•"/>
              <a:defRPr sz="1350"/>
            </a:lvl2pPr>
            <a:lvl3pPr marL="1371600" lvl="2" indent="-304800" algn="l">
              <a:lnSpc>
                <a:spcPct val="100000"/>
              </a:lnSpc>
              <a:spcBef>
                <a:spcPts val="900"/>
              </a:spcBef>
              <a:spcAft>
                <a:spcPts val="0"/>
              </a:spcAft>
              <a:buSzPts val="1200"/>
              <a:buChar char="•"/>
              <a:defRPr sz="1200"/>
            </a:lvl3pPr>
            <a:lvl4pPr marL="1828800" lvl="3" indent="-295275" algn="l">
              <a:lnSpc>
                <a:spcPct val="100000"/>
              </a:lnSpc>
              <a:spcBef>
                <a:spcPts val="75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95275" algn="l">
              <a:lnSpc>
                <a:spcPct val="100000"/>
              </a:lnSpc>
              <a:spcBef>
                <a:spcPts val="450"/>
              </a:spcBef>
              <a:spcAft>
                <a:spcPts val="0"/>
              </a:spcAft>
              <a:buSzPts val="1050"/>
              <a:buChar char="•"/>
              <a:defRPr sz="1050"/>
            </a:lvl6pPr>
            <a:lvl7pPr marL="3200400" lvl="6" indent="-295275" algn="l">
              <a:lnSpc>
                <a:spcPct val="100000"/>
              </a:lnSpc>
              <a:spcBef>
                <a:spcPts val="450"/>
              </a:spcBef>
              <a:spcAft>
                <a:spcPts val="0"/>
              </a:spcAft>
              <a:buSzPts val="1050"/>
              <a:buChar char="•"/>
              <a:defRPr sz="1050"/>
            </a:lvl7pPr>
            <a:lvl8pPr marL="3657600" lvl="7" indent="-295275" algn="l">
              <a:lnSpc>
                <a:spcPct val="100000"/>
              </a:lnSpc>
              <a:spcBef>
                <a:spcPts val="450"/>
              </a:spcBef>
              <a:spcAft>
                <a:spcPts val="0"/>
              </a:spcAft>
              <a:buSzPts val="1050"/>
              <a:buChar char="•"/>
              <a:defRPr sz="1050"/>
            </a:lvl8pPr>
            <a:lvl9pPr marL="4114800" lvl="8" indent="-295275" algn="l">
              <a:lnSpc>
                <a:spcPct val="100000"/>
              </a:lnSpc>
              <a:spcBef>
                <a:spcPts val="450"/>
              </a:spcBef>
              <a:spcAft>
                <a:spcPts val="0"/>
              </a:spcAft>
              <a:buSzPts val="1050"/>
              <a:buChar char="•"/>
              <a:defRPr sz="1050"/>
            </a:lvl9pPr>
          </a:lstStyle>
          <a:p>
            <a:endParaRPr/>
          </a:p>
        </p:txBody>
      </p:sp>
      <p:sp>
        <p:nvSpPr>
          <p:cNvPr id="120" name="Google Shape;120;p103"/>
          <p:cNvSpPr txBox="1">
            <a:spLocks noGrp="1"/>
          </p:cNvSpPr>
          <p:nvPr>
            <p:ph type="body" idx="2"/>
          </p:nvPr>
        </p:nvSpPr>
        <p:spPr>
          <a:xfrm>
            <a:off x="4779819" y="1714501"/>
            <a:ext cx="3564082" cy="445770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14325" algn="l">
              <a:lnSpc>
                <a:spcPct val="100000"/>
              </a:lnSpc>
              <a:spcBef>
                <a:spcPts val="1200"/>
              </a:spcBef>
              <a:spcAft>
                <a:spcPts val="0"/>
              </a:spcAft>
              <a:buSzPts val="1350"/>
              <a:buChar char="•"/>
              <a:defRPr sz="1350"/>
            </a:lvl2pPr>
            <a:lvl3pPr marL="1371600" lvl="2" indent="-304800" algn="l">
              <a:lnSpc>
                <a:spcPct val="100000"/>
              </a:lnSpc>
              <a:spcBef>
                <a:spcPts val="900"/>
              </a:spcBef>
              <a:spcAft>
                <a:spcPts val="0"/>
              </a:spcAft>
              <a:buSzPts val="1200"/>
              <a:buChar char="•"/>
              <a:defRPr sz="1200"/>
            </a:lvl3pPr>
            <a:lvl4pPr marL="1828800" lvl="3" indent="-295275" algn="l">
              <a:lnSpc>
                <a:spcPct val="100000"/>
              </a:lnSpc>
              <a:spcBef>
                <a:spcPts val="750"/>
              </a:spcBef>
              <a:spcAft>
                <a:spcPts val="0"/>
              </a:spcAft>
              <a:buSzPts val="1050"/>
              <a:buChar char="•"/>
              <a:defRPr sz="1050"/>
            </a:lvl4pPr>
            <a:lvl5pPr marL="2286000" lvl="4" indent="-295275" algn="l">
              <a:lnSpc>
                <a:spcPct val="100000"/>
              </a:lnSpc>
              <a:spcBef>
                <a:spcPts val="600"/>
              </a:spcBef>
              <a:spcAft>
                <a:spcPts val="0"/>
              </a:spcAft>
              <a:buSzPts val="1050"/>
              <a:buChar char="•"/>
              <a:defRPr sz="1050"/>
            </a:lvl5pPr>
            <a:lvl6pPr marL="2743200" lvl="5" indent="-295275" algn="l">
              <a:lnSpc>
                <a:spcPct val="100000"/>
              </a:lnSpc>
              <a:spcBef>
                <a:spcPts val="450"/>
              </a:spcBef>
              <a:spcAft>
                <a:spcPts val="0"/>
              </a:spcAft>
              <a:buSzPts val="1050"/>
              <a:buChar char="•"/>
              <a:defRPr sz="1050"/>
            </a:lvl6pPr>
            <a:lvl7pPr marL="3200400" lvl="6" indent="-295275" algn="l">
              <a:lnSpc>
                <a:spcPct val="100000"/>
              </a:lnSpc>
              <a:spcBef>
                <a:spcPts val="450"/>
              </a:spcBef>
              <a:spcAft>
                <a:spcPts val="0"/>
              </a:spcAft>
              <a:buSzPts val="1050"/>
              <a:buChar char="•"/>
              <a:defRPr sz="1050"/>
            </a:lvl7pPr>
            <a:lvl8pPr marL="3657600" lvl="7" indent="-295275" algn="l">
              <a:lnSpc>
                <a:spcPct val="100000"/>
              </a:lnSpc>
              <a:spcBef>
                <a:spcPts val="450"/>
              </a:spcBef>
              <a:spcAft>
                <a:spcPts val="0"/>
              </a:spcAft>
              <a:buSzPts val="1050"/>
              <a:buChar char="•"/>
              <a:defRPr sz="1050"/>
            </a:lvl8pPr>
            <a:lvl9pPr marL="4114800" lvl="8" indent="-295275" algn="l">
              <a:lnSpc>
                <a:spcPct val="100000"/>
              </a:lnSpc>
              <a:spcBef>
                <a:spcPts val="450"/>
              </a:spcBef>
              <a:spcAft>
                <a:spcPts val="0"/>
              </a:spcAft>
              <a:buSzPts val="1050"/>
              <a:buChar char="•"/>
              <a:defRPr sz="1050"/>
            </a:lvl9pPr>
          </a:lstStyle>
          <a:p>
            <a:endParaRPr/>
          </a:p>
        </p:txBody>
      </p:sp>
      <p:sp>
        <p:nvSpPr>
          <p:cNvPr id="121" name="Google Shape;121;p103"/>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03"/>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03"/>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124"/>
        <p:cNvGrpSpPr/>
        <p:nvPr/>
      </p:nvGrpSpPr>
      <p:grpSpPr>
        <a:xfrm>
          <a:off x="0" y="0"/>
          <a:ext cx="0" cy="0"/>
          <a:chOff x="0" y="0"/>
          <a:chExt cx="0" cy="0"/>
        </a:xfrm>
      </p:grpSpPr>
      <p:sp>
        <p:nvSpPr>
          <p:cNvPr id="125" name="Google Shape;125;p104"/>
          <p:cNvSpPr/>
          <p:nvPr/>
        </p:nvSpPr>
        <p:spPr>
          <a:xfrm>
            <a:off x="0" y="0"/>
            <a:ext cx="9144000" cy="571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26" name="Google Shape;126;p104"/>
          <p:cNvCxnSpPr/>
          <p:nvPr/>
        </p:nvCxnSpPr>
        <p:spPr>
          <a:xfrm>
            <a:off x="0" y="5753100"/>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127" name="Google Shape;127;p104"/>
          <p:cNvSpPr txBox="1">
            <a:spLocks noGrp="1"/>
          </p:cNvSpPr>
          <p:nvPr>
            <p:ph type="title"/>
          </p:nvPr>
        </p:nvSpPr>
        <p:spPr>
          <a:xfrm>
            <a:off x="1354522" y="155971"/>
            <a:ext cx="7420737" cy="1159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04"/>
          <p:cNvSpPr txBox="1">
            <a:spLocks noGrp="1"/>
          </p:cNvSpPr>
          <p:nvPr>
            <p:ph type="body" idx="1"/>
          </p:nvPr>
        </p:nvSpPr>
        <p:spPr>
          <a:xfrm>
            <a:off x="1266062" y="5864054"/>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sp>
        <p:nvSpPr>
          <p:cNvPr id="129" name="Google Shape;129;p104"/>
          <p:cNvSpPr txBox="1">
            <a:spLocks noGrp="1"/>
          </p:cNvSpPr>
          <p:nvPr>
            <p:ph type="body" idx="2"/>
          </p:nvPr>
        </p:nvSpPr>
        <p:spPr>
          <a:xfrm>
            <a:off x="1498392" y="1528380"/>
            <a:ext cx="6641659" cy="37338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30" name="Google Shape;130;p104"/>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FFFF00"/>
              </a:solidFill>
              <a:latin typeface="Twentieth Century"/>
              <a:ea typeface="Twentieth Century"/>
              <a:cs typeface="Twentieth Century"/>
              <a:sym typeface="Twentieth Century"/>
            </a:endParaRPr>
          </a:p>
        </p:txBody>
      </p:sp>
      <p:pic>
        <p:nvPicPr>
          <p:cNvPr id="131" name="Google Shape;131;p104"/>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32" name="Google Shape;132;p104"/>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33" name="Google Shape;133;p104"/>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34" name="Google Shape;134;p104"/>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35" name="Google Shape;135;p104"/>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36"/>
        <p:cNvGrpSpPr/>
        <p:nvPr/>
      </p:nvGrpSpPr>
      <p:grpSpPr>
        <a:xfrm>
          <a:off x="0" y="0"/>
          <a:ext cx="0" cy="0"/>
          <a:chOff x="0" y="0"/>
          <a:chExt cx="0" cy="0"/>
        </a:xfrm>
      </p:grpSpPr>
      <p:sp>
        <p:nvSpPr>
          <p:cNvPr id="137" name="Google Shape;137;p105"/>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105"/>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05"/>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05"/>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141" name="Google Shape;141;p105"/>
          <p:cNvPicPr preferRelativeResize="0"/>
          <p:nvPr/>
        </p:nvPicPr>
        <p:blipFill rotWithShape="1">
          <a:blip r:embed="rId2">
            <a:alphaModFix/>
          </a:blip>
          <a:srcRect/>
          <a:stretch/>
        </p:blipFill>
        <p:spPr>
          <a:xfrm>
            <a:off x="762000" y="4724400"/>
            <a:ext cx="1643063" cy="1460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4_Section Header">
  <p:cSld name="4_Section Header">
    <p:spTree>
      <p:nvGrpSpPr>
        <p:cNvPr id="1" name="Shape 142"/>
        <p:cNvGrpSpPr/>
        <p:nvPr/>
      </p:nvGrpSpPr>
      <p:grpSpPr>
        <a:xfrm>
          <a:off x="0" y="0"/>
          <a:ext cx="0" cy="0"/>
          <a:chOff x="0" y="0"/>
          <a:chExt cx="0" cy="0"/>
        </a:xfrm>
      </p:grpSpPr>
      <p:sp>
        <p:nvSpPr>
          <p:cNvPr id="143" name="Google Shape;143;p106"/>
          <p:cNvSpPr/>
          <p:nvPr/>
        </p:nvSpPr>
        <p:spPr>
          <a:xfrm>
            <a:off x="0" y="0"/>
            <a:ext cx="9144000" cy="571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44" name="Google Shape;144;p106"/>
          <p:cNvCxnSpPr/>
          <p:nvPr/>
        </p:nvCxnSpPr>
        <p:spPr>
          <a:xfrm>
            <a:off x="0" y="1294025"/>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145" name="Google Shape;145;p106"/>
          <p:cNvSpPr txBox="1">
            <a:spLocks noGrp="1"/>
          </p:cNvSpPr>
          <p:nvPr>
            <p:ph type="title"/>
          </p:nvPr>
        </p:nvSpPr>
        <p:spPr>
          <a:xfrm>
            <a:off x="1354522" y="155971"/>
            <a:ext cx="7420737" cy="1159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06"/>
          <p:cNvSpPr txBox="1">
            <a:spLocks noGrp="1"/>
          </p:cNvSpPr>
          <p:nvPr>
            <p:ph type="body" idx="1"/>
          </p:nvPr>
        </p:nvSpPr>
        <p:spPr>
          <a:xfrm>
            <a:off x="1329122" y="5952875"/>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sp>
        <p:nvSpPr>
          <p:cNvPr id="147" name="Google Shape;147;p106"/>
          <p:cNvSpPr txBox="1">
            <a:spLocks noGrp="1"/>
          </p:cNvSpPr>
          <p:nvPr>
            <p:ph type="body" idx="2"/>
          </p:nvPr>
        </p:nvSpPr>
        <p:spPr>
          <a:xfrm>
            <a:off x="1498392" y="1528380"/>
            <a:ext cx="6641659" cy="37338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grpSp>
        <p:nvGrpSpPr>
          <p:cNvPr id="148" name="Google Shape;148;p106"/>
          <p:cNvGrpSpPr/>
          <p:nvPr/>
        </p:nvGrpSpPr>
        <p:grpSpPr>
          <a:xfrm>
            <a:off x="-380999" y="-76202"/>
            <a:ext cx="1993700" cy="7162802"/>
            <a:chOff x="-380999" y="-76202"/>
            <a:chExt cx="1993700" cy="7162802"/>
          </a:xfrm>
        </p:grpSpPr>
        <p:sp>
          <p:nvSpPr>
            <p:cNvPr id="149" name="Google Shape;149;p106"/>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50" name="Google Shape;150;p106"/>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51" name="Google Shape;151;p106"/>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52" name="Google Shape;152;p106"/>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53" name="Google Shape;153;p106"/>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54" name="Google Shape;154;p106"/>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55"/>
        <p:cNvGrpSpPr/>
        <p:nvPr/>
      </p:nvGrpSpPr>
      <p:grpSpPr>
        <a:xfrm>
          <a:off x="0" y="0"/>
          <a:ext cx="0" cy="0"/>
          <a:chOff x="0" y="0"/>
          <a:chExt cx="0" cy="0"/>
        </a:xfrm>
      </p:grpSpPr>
      <p:sp>
        <p:nvSpPr>
          <p:cNvPr id="156" name="Google Shape;156;p107"/>
          <p:cNvSpPr txBox="1">
            <a:spLocks noGrp="1"/>
          </p:cNvSpPr>
          <p:nvPr>
            <p:ph type="title"/>
          </p:nvPr>
        </p:nvSpPr>
        <p:spPr>
          <a:xfrm>
            <a:off x="1173163" y="457200"/>
            <a:ext cx="77724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107"/>
          <p:cNvSpPr txBox="1">
            <a:spLocks noGrp="1"/>
          </p:cNvSpPr>
          <p:nvPr>
            <p:ph type="body" idx="1"/>
          </p:nvPr>
        </p:nvSpPr>
        <p:spPr>
          <a:xfrm>
            <a:off x="1173163" y="1981200"/>
            <a:ext cx="381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58" name="Google Shape;158;p107"/>
          <p:cNvSpPr txBox="1">
            <a:spLocks noGrp="1"/>
          </p:cNvSpPr>
          <p:nvPr>
            <p:ph type="body" idx="2"/>
          </p:nvPr>
        </p:nvSpPr>
        <p:spPr>
          <a:xfrm>
            <a:off x="5135563" y="1981200"/>
            <a:ext cx="3810000"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59" name="Google Shape;159;p107"/>
          <p:cNvSpPr txBox="1">
            <a:spLocks noGrp="1"/>
          </p:cNvSpPr>
          <p:nvPr>
            <p:ph type="body" idx="3"/>
          </p:nvPr>
        </p:nvSpPr>
        <p:spPr>
          <a:xfrm>
            <a:off x="5135563" y="4114800"/>
            <a:ext cx="3810000" cy="1981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60" name="Google Shape;160;p107"/>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07"/>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107"/>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63"/>
        <p:cNvGrpSpPr/>
        <p:nvPr/>
      </p:nvGrpSpPr>
      <p:grpSpPr>
        <a:xfrm>
          <a:off x="0" y="0"/>
          <a:ext cx="0" cy="0"/>
          <a:chOff x="0" y="0"/>
          <a:chExt cx="0" cy="0"/>
        </a:xfrm>
      </p:grpSpPr>
      <p:grpSp>
        <p:nvGrpSpPr>
          <p:cNvPr id="164" name="Google Shape;164;p108"/>
          <p:cNvGrpSpPr/>
          <p:nvPr/>
        </p:nvGrpSpPr>
        <p:grpSpPr>
          <a:xfrm>
            <a:off x="152401" y="304799"/>
            <a:ext cx="1460299" cy="6242050"/>
            <a:chOff x="2035685" y="244063"/>
            <a:chExt cx="1460299" cy="6242050"/>
          </a:xfrm>
        </p:grpSpPr>
        <p:sp>
          <p:nvSpPr>
            <p:cNvPr id="165" name="Google Shape;165;p108"/>
            <p:cNvSpPr/>
            <p:nvPr/>
          </p:nvSpPr>
          <p:spPr>
            <a:xfrm rot="-5400000" flipH="1">
              <a:off x="-355191" y="2634938"/>
              <a:ext cx="6242050" cy="1460299"/>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66" name="Google Shape;166;p108"/>
            <p:cNvPicPr preferRelativeResize="0"/>
            <p:nvPr/>
          </p:nvPicPr>
          <p:blipFill rotWithShape="1">
            <a:blip r:embed="rId2">
              <a:alphaModFix/>
            </a:blip>
            <a:srcRect/>
            <a:stretch/>
          </p:blipFill>
          <p:spPr>
            <a:xfrm>
              <a:off x="2328708" y="2936028"/>
              <a:ext cx="819149" cy="813297"/>
            </a:xfrm>
            <a:prstGeom prst="rect">
              <a:avLst/>
            </a:prstGeom>
            <a:noFill/>
            <a:ln>
              <a:noFill/>
            </a:ln>
            <a:effectLst>
              <a:outerShdw blurRad="190500" algn="tl" rotWithShape="0">
                <a:srgbClr val="000000">
                  <a:alpha val="69019"/>
                </a:srgbClr>
              </a:outerShdw>
            </a:effectLst>
          </p:spPr>
        </p:pic>
        <p:pic>
          <p:nvPicPr>
            <p:cNvPr id="167" name="Google Shape;167;p108"/>
            <p:cNvPicPr preferRelativeResize="0"/>
            <p:nvPr/>
          </p:nvPicPr>
          <p:blipFill rotWithShape="1">
            <a:blip r:embed="rId3">
              <a:alphaModFix/>
            </a:blip>
            <a:srcRect/>
            <a:stretch/>
          </p:blipFill>
          <p:spPr>
            <a:xfrm>
              <a:off x="2434533" y="4143389"/>
              <a:ext cx="838200" cy="838200"/>
            </a:xfrm>
            <a:prstGeom prst="rect">
              <a:avLst/>
            </a:prstGeom>
            <a:noFill/>
            <a:ln>
              <a:noFill/>
            </a:ln>
            <a:effectLst>
              <a:outerShdw blurRad="190500" algn="tl" rotWithShape="0">
                <a:srgbClr val="000000">
                  <a:alpha val="69019"/>
                </a:srgbClr>
              </a:outerShdw>
            </a:effectLst>
          </p:spPr>
        </p:pic>
        <p:pic>
          <p:nvPicPr>
            <p:cNvPr id="168" name="Google Shape;168;p108"/>
            <p:cNvPicPr preferRelativeResize="0"/>
            <p:nvPr/>
          </p:nvPicPr>
          <p:blipFill rotWithShape="1">
            <a:blip r:embed="rId4">
              <a:alphaModFix/>
            </a:blip>
            <a:srcRect/>
            <a:stretch/>
          </p:blipFill>
          <p:spPr>
            <a:xfrm>
              <a:off x="2328708" y="1568465"/>
              <a:ext cx="990600" cy="990600"/>
            </a:xfrm>
            <a:prstGeom prst="rect">
              <a:avLst/>
            </a:prstGeom>
            <a:noFill/>
            <a:ln>
              <a:noFill/>
            </a:ln>
            <a:effectLst>
              <a:outerShdw blurRad="190500" algn="tl" rotWithShape="0">
                <a:srgbClr val="000000">
                  <a:alpha val="69019"/>
                </a:srgbClr>
              </a:outerShdw>
            </a:effectLst>
          </p:spPr>
        </p:pic>
        <p:pic>
          <p:nvPicPr>
            <p:cNvPr id="169" name="Google Shape;169;p108"/>
            <p:cNvPicPr preferRelativeResize="0"/>
            <p:nvPr/>
          </p:nvPicPr>
          <p:blipFill rotWithShape="1">
            <a:blip r:embed="rId5">
              <a:alphaModFix/>
            </a:blip>
            <a:srcRect/>
            <a:stretch/>
          </p:blipFill>
          <p:spPr>
            <a:xfrm>
              <a:off x="2275418" y="398777"/>
              <a:ext cx="821498" cy="821498"/>
            </a:xfrm>
            <a:prstGeom prst="rect">
              <a:avLst/>
            </a:prstGeom>
            <a:noFill/>
            <a:ln>
              <a:noFill/>
            </a:ln>
            <a:effectLst>
              <a:outerShdw blurRad="190500" algn="tl" rotWithShape="0">
                <a:srgbClr val="000000">
                  <a:alpha val="69019"/>
                </a:srgbClr>
              </a:outerShdw>
            </a:effectLst>
          </p:spPr>
        </p:pic>
        <p:pic>
          <p:nvPicPr>
            <p:cNvPr id="170" name="Google Shape;170;p108"/>
            <p:cNvPicPr preferRelativeResize="0"/>
            <p:nvPr/>
          </p:nvPicPr>
          <p:blipFill rotWithShape="1">
            <a:blip r:embed="rId6">
              <a:alphaModFix/>
            </a:blip>
            <a:srcRect/>
            <a:stretch/>
          </p:blipFill>
          <p:spPr>
            <a:xfrm>
              <a:off x="2402652" y="5482179"/>
              <a:ext cx="777875" cy="518583"/>
            </a:xfrm>
            <a:prstGeom prst="rect">
              <a:avLst/>
            </a:prstGeom>
            <a:noFill/>
            <a:ln>
              <a:noFill/>
            </a:ln>
            <a:effectLst>
              <a:outerShdw blurRad="190500" algn="tl" rotWithShape="0">
                <a:srgbClr val="000000">
                  <a:alpha val="69019"/>
                </a:srgbClr>
              </a:outerShdw>
            </a:effectLst>
          </p:spPr>
        </p:pic>
      </p:grpSp>
      <p:sp>
        <p:nvSpPr>
          <p:cNvPr id="171" name="Google Shape;171;p108"/>
          <p:cNvSpPr txBox="1">
            <a:spLocks noGrp="1"/>
          </p:cNvSpPr>
          <p:nvPr>
            <p:ph type="title"/>
          </p:nvPr>
        </p:nvSpPr>
        <p:spPr>
          <a:xfrm>
            <a:off x="1852434" y="1172427"/>
            <a:ext cx="6648451" cy="3835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172"/>
        <p:cNvGrpSpPr/>
        <p:nvPr/>
      </p:nvGrpSpPr>
      <p:grpSpPr>
        <a:xfrm>
          <a:off x="0" y="0"/>
          <a:ext cx="0" cy="0"/>
          <a:chOff x="0" y="0"/>
          <a:chExt cx="0" cy="0"/>
        </a:xfrm>
      </p:grpSpPr>
      <p:cxnSp>
        <p:nvCxnSpPr>
          <p:cNvPr id="173" name="Google Shape;173;p109"/>
          <p:cNvCxnSpPr/>
          <p:nvPr/>
        </p:nvCxnSpPr>
        <p:spPr>
          <a:xfrm>
            <a:off x="0" y="1228513"/>
            <a:ext cx="9982200" cy="0"/>
          </a:xfrm>
          <a:prstGeom prst="straightConnector1">
            <a:avLst/>
          </a:prstGeom>
          <a:noFill/>
          <a:ln w="76200" cap="flat" cmpd="sng">
            <a:solidFill>
              <a:srgbClr val="0326D7"/>
            </a:solidFill>
            <a:prstDash val="solid"/>
            <a:miter lim="800000"/>
            <a:headEnd type="none" w="sm" len="sm"/>
            <a:tailEnd type="none" w="sm" len="sm"/>
          </a:ln>
        </p:spPr>
      </p:cxnSp>
      <p:sp>
        <p:nvSpPr>
          <p:cNvPr id="174" name="Google Shape;174;p109"/>
          <p:cNvSpPr/>
          <p:nvPr/>
        </p:nvSpPr>
        <p:spPr>
          <a:xfrm rot="5400000">
            <a:off x="5156060" y="2352774"/>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175" name="Google Shape;175;p109"/>
          <p:cNvSpPr txBox="1">
            <a:spLocks noGrp="1"/>
          </p:cNvSpPr>
          <p:nvPr>
            <p:ph type="title"/>
          </p:nvPr>
        </p:nvSpPr>
        <p:spPr>
          <a:xfrm>
            <a:off x="609600" y="131233"/>
            <a:ext cx="7579776"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6" name="Google Shape;176;p109"/>
          <p:cNvPicPr preferRelativeResize="0"/>
          <p:nvPr/>
        </p:nvPicPr>
        <p:blipFill rotWithShape="1">
          <a:blip r:embed="rId2">
            <a:alphaModFix/>
          </a:blip>
          <a:srcRect/>
          <a:stretch/>
        </p:blipFill>
        <p:spPr>
          <a:xfrm flipH="1">
            <a:off x="8201470" y="3112445"/>
            <a:ext cx="819149" cy="813297"/>
          </a:xfrm>
          <a:prstGeom prst="rect">
            <a:avLst/>
          </a:prstGeom>
          <a:noFill/>
          <a:ln>
            <a:noFill/>
          </a:ln>
          <a:effectLst>
            <a:outerShdw blurRad="190500" algn="tl" rotWithShape="0">
              <a:srgbClr val="000000">
                <a:alpha val="69019"/>
              </a:srgbClr>
            </a:outerShdw>
          </a:effectLst>
        </p:spPr>
      </p:pic>
      <p:pic>
        <p:nvPicPr>
          <p:cNvPr id="177" name="Google Shape;177;p109"/>
          <p:cNvPicPr preferRelativeResize="0"/>
          <p:nvPr/>
        </p:nvPicPr>
        <p:blipFill rotWithShape="1">
          <a:blip r:embed="rId3">
            <a:alphaModFix/>
          </a:blip>
          <a:srcRect/>
          <a:stretch/>
        </p:blipFill>
        <p:spPr>
          <a:xfrm flipH="1">
            <a:off x="8182419" y="4412923"/>
            <a:ext cx="838200" cy="838200"/>
          </a:xfrm>
          <a:prstGeom prst="rect">
            <a:avLst/>
          </a:prstGeom>
          <a:noFill/>
          <a:ln>
            <a:noFill/>
          </a:ln>
          <a:effectLst>
            <a:outerShdw blurRad="190500" algn="tl" rotWithShape="0">
              <a:srgbClr val="000000">
                <a:alpha val="69019"/>
              </a:srgbClr>
            </a:outerShdw>
          </a:effectLst>
        </p:spPr>
      </p:pic>
      <p:pic>
        <p:nvPicPr>
          <p:cNvPr id="178" name="Google Shape;178;p109"/>
          <p:cNvPicPr preferRelativeResize="0"/>
          <p:nvPr/>
        </p:nvPicPr>
        <p:blipFill rotWithShape="1">
          <a:blip r:embed="rId4">
            <a:alphaModFix/>
          </a:blip>
          <a:srcRect/>
          <a:stretch/>
        </p:blipFill>
        <p:spPr>
          <a:xfrm>
            <a:off x="8153400" y="1561516"/>
            <a:ext cx="990600" cy="990600"/>
          </a:xfrm>
          <a:prstGeom prst="rect">
            <a:avLst/>
          </a:prstGeom>
          <a:noFill/>
          <a:ln>
            <a:noFill/>
          </a:ln>
          <a:effectLst>
            <a:outerShdw blurRad="190500" algn="tl" rotWithShape="0">
              <a:srgbClr val="000000">
                <a:alpha val="69019"/>
              </a:srgbClr>
            </a:outerShdw>
          </a:effectLst>
        </p:spPr>
      </p:pic>
      <p:pic>
        <p:nvPicPr>
          <p:cNvPr id="179" name="Google Shape;179;p109"/>
          <p:cNvPicPr preferRelativeResize="0"/>
          <p:nvPr/>
        </p:nvPicPr>
        <p:blipFill rotWithShape="1">
          <a:blip r:embed="rId5">
            <a:alphaModFix/>
          </a:blip>
          <a:srcRect/>
          <a:stretch/>
        </p:blipFill>
        <p:spPr>
          <a:xfrm flipH="1">
            <a:off x="8201470" y="321931"/>
            <a:ext cx="821498" cy="821498"/>
          </a:xfrm>
          <a:prstGeom prst="rect">
            <a:avLst/>
          </a:prstGeom>
          <a:noFill/>
          <a:ln>
            <a:noFill/>
          </a:ln>
          <a:effectLst>
            <a:outerShdw blurRad="190500" algn="tl" rotWithShape="0">
              <a:srgbClr val="000000">
                <a:alpha val="69019"/>
              </a:srgbClr>
            </a:outerShdw>
          </a:effectLst>
        </p:spPr>
      </p:pic>
      <p:pic>
        <p:nvPicPr>
          <p:cNvPr id="180" name="Google Shape;180;p109"/>
          <p:cNvPicPr preferRelativeResize="0"/>
          <p:nvPr/>
        </p:nvPicPr>
        <p:blipFill rotWithShape="1">
          <a:blip r:embed="rId6">
            <a:alphaModFix/>
          </a:blip>
          <a:srcRect/>
          <a:stretch/>
        </p:blipFill>
        <p:spPr>
          <a:xfrm flipH="1">
            <a:off x="8305800" y="5882217"/>
            <a:ext cx="777875" cy="518583"/>
          </a:xfrm>
          <a:prstGeom prst="rect">
            <a:avLst/>
          </a:prstGeom>
          <a:noFill/>
          <a:ln>
            <a:noFill/>
          </a:ln>
          <a:effectLst>
            <a:outerShdw blurRad="190500" algn="tl" rotWithShape="0">
              <a:srgbClr val="000000">
                <a:alpha val="69019"/>
              </a:srgbClr>
            </a:outerShdw>
          </a:effectLst>
        </p:spPr>
      </p:pic>
      <p:sp>
        <p:nvSpPr>
          <p:cNvPr id="181" name="Google Shape;181;p109"/>
          <p:cNvSpPr txBox="1">
            <a:spLocks noGrp="1"/>
          </p:cNvSpPr>
          <p:nvPr>
            <p:ph type="body" idx="1"/>
          </p:nvPr>
        </p:nvSpPr>
        <p:spPr>
          <a:xfrm>
            <a:off x="609600" y="1528380"/>
            <a:ext cx="6781801" cy="441522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650"/>
              </a:spcBef>
              <a:spcAft>
                <a:spcPts val="0"/>
              </a:spcAft>
              <a:buSzPts val="2400"/>
              <a:buChar char="•"/>
              <a:defRPr sz="2400" b="0"/>
            </a:lvl1pPr>
            <a:lvl2pPr marL="914400" lvl="1" indent="-342900" algn="l">
              <a:lnSpc>
                <a:spcPct val="100000"/>
              </a:lnSpc>
              <a:spcBef>
                <a:spcPts val="1200"/>
              </a:spcBef>
              <a:spcAft>
                <a:spcPts val="0"/>
              </a:spcAft>
              <a:buSzPts val="1800"/>
              <a:buChar char="•"/>
              <a:defRPr sz="1800" b="0"/>
            </a:lvl2pPr>
            <a:lvl3pPr marL="1371600" lvl="2" indent="-314325" algn="l">
              <a:lnSpc>
                <a:spcPct val="100000"/>
              </a:lnSpc>
              <a:spcBef>
                <a:spcPts val="900"/>
              </a:spcBef>
              <a:spcAft>
                <a:spcPts val="0"/>
              </a:spcAft>
              <a:buSzPts val="1350"/>
              <a:buChar char="•"/>
              <a:defRPr b="0"/>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182" name="Google Shape;182;p109"/>
          <p:cNvSpPr txBox="1">
            <a:spLocks noGrp="1"/>
          </p:cNvSpPr>
          <p:nvPr>
            <p:ph type="body" idx="2"/>
          </p:nvPr>
        </p:nvSpPr>
        <p:spPr>
          <a:xfrm>
            <a:off x="541495" y="6180666"/>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23"/>
        <p:cNvGrpSpPr/>
        <p:nvPr/>
      </p:nvGrpSpPr>
      <p:grpSpPr>
        <a:xfrm>
          <a:off x="0" y="0"/>
          <a:ext cx="0" cy="0"/>
          <a:chOff x="0" y="0"/>
          <a:chExt cx="0" cy="0"/>
        </a:xfrm>
      </p:grpSpPr>
      <p:grpSp>
        <p:nvGrpSpPr>
          <p:cNvPr id="24" name="Google Shape;24;p92"/>
          <p:cNvGrpSpPr/>
          <p:nvPr/>
        </p:nvGrpSpPr>
        <p:grpSpPr>
          <a:xfrm>
            <a:off x="-380999" y="-76202"/>
            <a:ext cx="1993700" cy="7162802"/>
            <a:chOff x="-380999" y="-76202"/>
            <a:chExt cx="1993700" cy="7162802"/>
          </a:xfrm>
        </p:grpSpPr>
        <p:sp>
          <p:nvSpPr>
            <p:cNvPr id="25" name="Google Shape;25;p92"/>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26" name="Google Shape;26;p92"/>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27" name="Google Shape;27;p92"/>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28" name="Google Shape;28;p92"/>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29" name="Google Shape;29;p92"/>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30" name="Google Shape;30;p92"/>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grpSp>
      <p:sp>
        <p:nvSpPr>
          <p:cNvPr id="31" name="Google Shape;31;p92"/>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2"/>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2"/>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92"/>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2"/>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650"/>
              </a:spcBef>
              <a:spcAft>
                <a:spcPts val="0"/>
              </a:spcAft>
              <a:buSzPts val="2800"/>
              <a:buChar char="•"/>
              <a:defRPr sz="2800"/>
            </a:lvl1pPr>
            <a:lvl2pPr marL="914400" lvl="1" indent="-355600" algn="l">
              <a:lnSpc>
                <a:spcPct val="100000"/>
              </a:lnSpc>
              <a:spcBef>
                <a:spcPts val="1200"/>
              </a:spcBef>
              <a:spcAft>
                <a:spcPts val="0"/>
              </a:spcAft>
              <a:buSzPts val="2000"/>
              <a:buChar char="•"/>
              <a:defRPr sz="2000"/>
            </a:lvl2pPr>
            <a:lvl3pPr marL="1371600" lvl="2" indent="-330200" algn="l">
              <a:lnSpc>
                <a:spcPct val="100000"/>
              </a:lnSpc>
              <a:spcBef>
                <a:spcPts val="900"/>
              </a:spcBef>
              <a:spcAft>
                <a:spcPts val="0"/>
              </a:spcAft>
              <a:buSzPts val="1600"/>
              <a:buChar char="•"/>
              <a:defRPr sz="1600"/>
            </a:lvl3pPr>
            <a:lvl4pPr marL="1828800" lvl="3" indent="-317500" algn="l">
              <a:lnSpc>
                <a:spcPct val="100000"/>
              </a:lnSpc>
              <a:spcBef>
                <a:spcPts val="750"/>
              </a:spcBef>
              <a:spcAft>
                <a:spcPts val="0"/>
              </a:spcAft>
              <a:buSzPts val="1400"/>
              <a:buChar char="•"/>
              <a:defRPr sz="1400"/>
            </a:lvl4pPr>
            <a:lvl5pPr marL="2286000" lvl="4" indent="-304800" algn="l">
              <a:lnSpc>
                <a:spcPct val="100000"/>
              </a:lnSpc>
              <a:spcBef>
                <a:spcPts val="600"/>
              </a:spcBef>
              <a:spcAft>
                <a:spcPts val="0"/>
              </a:spcAft>
              <a:buSzPts val="1200"/>
              <a:buChar char="•"/>
              <a:defRPr sz="1200"/>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6_Blank">
  <p:cSld name="6_Blank">
    <p:spTree>
      <p:nvGrpSpPr>
        <p:cNvPr id="1" name="Shape 183"/>
        <p:cNvGrpSpPr/>
        <p:nvPr/>
      </p:nvGrpSpPr>
      <p:grpSpPr>
        <a:xfrm>
          <a:off x="0" y="0"/>
          <a:ext cx="0" cy="0"/>
          <a:chOff x="0" y="0"/>
          <a:chExt cx="0" cy="0"/>
        </a:xfrm>
      </p:grpSpPr>
      <p:sp>
        <p:nvSpPr>
          <p:cNvPr id="184" name="Google Shape;184;p110"/>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185" name="Google Shape;185;p110"/>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86" name="Google Shape;186;p110"/>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87" name="Google Shape;187;p110"/>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88" name="Google Shape;188;p110"/>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189" name="Google Shape;189;p110"/>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
        <p:nvSpPr>
          <p:cNvPr id="190" name="Google Shape;190;p110"/>
          <p:cNvSpPr txBox="1">
            <a:spLocks noGrp="1"/>
          </p:cNvSpPr>
          <p:nvPr>
            <p:ph type="title"/>
          </p:nvPr>
        </p:nvSpPr>
        <p:spPr>
          <a:xfrm>
            <a:off x="1852434" y="1172427"/>
            <a:ext cx="6648451" cy="3835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3_Section Header" type="secHead">
  <p:cSld name="SECTION_HEADER">
    <p:spTree>
      <p:nvGrpSpPr>
        <p:cNvPr id="1" name="Shape 191"/>
        <p:cNvGrpSpPr/>
        <p:nvPr/>
      </p:nvGrpSpPr>
      <p:grpSpPr>
        <a:xfrm>
          <a:off x="0" y="0"/>
          <a:ext cx="0" cy="0"/>
          <a:chOff x="0" y="0"/>
          <a:chExt cx="0" cy="0"/>
        </a:xfrm>
      </p:grpSpPr>
      <p:cxnSp>
        <p:nvCxnSpPr>
          <p:cNvPr id="192" name="Google Shape;192;p111"/>
          <p:cNvCxnSpPr/>
          <p:nvPr/>
        </p:nvCxnSpPr>
        <p:spPr>
          <a:xfrm>
            <a:off x="0" y="5753100"/>
            <a:ext cx="9144000" cy="0"/>
          </a:xfrm>
          <a:prstGeom prst="straightConnector1">
            <a:avLst/>
          </a:prstGeom>
          <a:noFill/>
          <a:ln w="76200" cap="flat" cmpd="sng">
            <a:solidFill>
              <a:srgbClr val="1C4984"/>
            </a:solidFill>
            <a:prstDash val="solid"/>
            <a:miter lim="800000"/>
            <a:headEnd type="none" w="sm" len="sm"/>
            <a:tailEnd type="none" w="sm" len="sm"/>
          </a:ln>
        </p:spPr>
      </p:cxnSp>
      <p:sp>
        <p:nvSpPr>
          <p:cNvPr id="193" name="Google Shape;193;p111"/>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194" name="Google Shape;194;p111"/>
          <p:cNvSpPr txBox="1">
            <a:spLocks noGrp="1"/>
          </p:cNvSpPr>
          <p:nvPr>
            <p:ph type="title"/>
          </p:nvPr>
        </p:nvSpPr>
        <p:spPr>
          <a:xfrm>
            <a:off x="1612702" y="3153095"/>
            <a:ext cx="7074097" cy="22860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111"/>
          <p:cNvSpPr txBox="1">
            <a:spLocks noGrp="1"/>
          </p:cNvSpPr>
          <p:nvPr>
            <p:ph type="body" idx="1"/>
          </p:nvPr>
        </p:nvSpPr>
        <p:spPr>
          <a:xfrm>
            <a:off x="1612702" y="5864054"/>
            <a:ext cx="706933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pic>
        <p:nvPicPr>
          <p:cNvPr id="196" name="Google Shape;196;p111"/>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197" name="Google Shape;197;p111"/>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198" name="Google Shape;198;p111"/>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199" name="Google Shape;199;p111"/>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200" name="Google Shape;200;p111"/>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5_Blank">
  <p:cSld name="5_Blank">
    <p:spTree>
      <p:nvGrpSpPr>
        <p:cNvPr id="1" name="Shape 201"/>
        <p:cNvGrpSpPr/>
        <p:nvPr/>
      </p:nvGrpSpPr>
      <p:grpSpPr>
        <a:xfrm>
          <a:off x="0" y="0"/>
          <a:ext cx="0" cy="0"/>
          <a:chOff x="0" y="0"/>
          <a:chExt cx="0" cy="0"/>
        </a:xfrm>
      </p:grpSpPr>
      <p:grpSp>
        <p:nvGrpSpPr>
          <p:cNvPr id="202" name="Google Shape;202;p112"/>
          <p:cNvGrpSpPr/>
          <p:nvPr/>
        </p:nvGrpSpPr>
        <p:grpSpPr>
          <a:xfrm>
            <a:off x="152401" y="304799"/>
            <a:ext cx="1460299" cy="6242050"/>
            <a:chOff x="2035685" y="244063"/>
            <a:chExt cx="1460299" cy="6242050"/>
          </a:xfrm>
        </p:grpSpPr>
        <p:sp>
          <p:nvSpPr>
            <p:cNvPr id="203" name="Google Shape;203;p112"/>
            <p:cNvSpPr/>
            <p:nvPr/>
          </p:nvSpPr>
          <p:spPr>
            <a:xfrm rot="-5400000" flipH="1">
              <a:off x="-355191" y="2634938"/>
              <a:ext cx="6242050" cy="1460299"/>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204" name="Google Shape;204;p112"/>
            <p:cNvPicPr preferRelativeResize="0"/>
            <p:nvPr/>
          </p:nvPicPr>
          <p:blipFill rotWithShape="1">
            <a:blip r:embed="rId2">
              <a:alphaModFix/>
            </a:blip>
            <a:srcRect/>
            <a:stretch/>
          </p:blipFill>
          <p:spPr>
            <a:xfrm>
              <a:off x="2328708" y="2936028"/>
              <a:ext cx="819149" cy="813297"/>
            </a:xfrm>
            <a:prstGeom prst="rect">
              <a:avLst/>
            </a:prstGeom>
            <a:noFill/>
            <a:ln>
              <a:noFill/>
            </a:ln>
            <a:effectLst>
              <a:outerShdw blurRad="190500" algn="tl" rotWithShape="0">
                <a:srgbClr val="000000">
                  <a:alpha val="69019"/>
                </a:srgbClr>
              </a:outerShdw>
            </a:effectLst>
          </p:spPr>
        </p:pic>
        <p:pic>
          <p:nvPicPr>
            <p:cNvPr id="205" name="Google Shape;205;p112"/>
            <p:cNvPicPr preferRelativeResize="0"/>
            <p:nvPr/>
          </p:nvPicPr>
          <p:blipFill rotWithShape="1">
            <a:blip r:embed="rId3">
              <a:alphaModFix/>
            </a:blip>
            <a:srcRect/>
            <a:stretch/>
          </p:blipFill>
          <p:spPr>
            <a:xfrm>
              <a:off x="2434533" y="4143389"/>
              <a:ext cx="838200" cy="838200"/>
            </a:xfrm>
            <a:prstGeom prst="rect">
              <a:avLst/>
            </a:prstGeom>
            <a:noFill/>
            <a:ln>
              <a:noFill/>
            </a:ln>
            <a:effectLst>
              <a:outerShdw blurRad="190500" algn="tl" rotWithShape="0">
                <a:srgbClr val="000000">
                  <a:alpha val="69019"/>
                </a:srgbClr>
              </a:outerShdw>
            </a:effectLst>
          </p:spPr>
        </p:pic>
        <p:pic>
          <p:nvPicPr>
            <p:cNvPr id="206" name="Google Shape;206;p112"/>
            <p:cNvPicPr preferRelativeResize="0"/>
            <p:nvPr/>
          </p:nvPicPr>
          <p:blipFill rotWithShape="1">
            <a:blip r:embed="rId4">
              <a:alphaModFix/>
            </a:blip>
            <a:srcRect/>
            <a:stretch/>
          </p:blipFill>
          <p:spPr>
            <a:xfrm>
              <a:off x="2328708" y="1568465"/>
              <a:ext cx="990600" cy="990600"/>
            </a:xfrm>
            <a:prstGeom prst="rect">
              <a:avLst/>
            </a:prstGeom>
            <a:noFill/>
            <a:ln>
              <a:noFill/>
            </a:ln>
            <a:effectLst>
              <a:outerShdw blurRad="190500" algn="tl" rotWithShape="0">
                <a:srgbClr val="000000">
                  <a:alpha val="69019"/>
                </a:srgbClr>
              </a:outerShdw>
            </a:effectLst>
          </p:spPr>
        </p:pic>
        <p:pic>
          <p:nvPicPr>
            <p:cNvPr id="207" name="Google Shape;207;p112"/>
            <p:cNvPicPr preferRelativeResize="0"/>
            <p:nvPr/>
          </p:nvPicPr>
          <p:blipFill rotWithShape="1">
            <a:blip r:embed="rId5">
              <a:alphaModFix/>
            </a:blip>
            <a:srcRect/>
            <a:stretch/>
          </p:blipFill>
          <p:spPr>
            <a:xfrm>
              <a:off x="2275418" y="398777"/>
              <a:ext cx="821498" cy="821498"/>
            </a:xfrm>
            <a:prstGeom prst="rect">
              <a:avLst/>
            </a:prstGeom>
            <a:noFill/>
            <a:ln>
              <a:noFill/>
            </a:ln>
            <a:effectLst>
              <a:outerShdw blurRad="190500" algn="tl" rotWithShape="0">
                <a:srgbClr val="000000">
                  <a:alpha val="69019"/>
                </a:srgbClr>
              </a:outerShdw>
            </a:effectLst>
          </p:spPr>
        </p:pic>
        <p:pic>
          <p:nvPicPr>
            <p:cNvPr id="208" name="Google Shape;208;p112"/>
            <p:cNvPicPr preferRelativeResize="0"/>
            <p:nvPr/>
          </p:nvPicPr>
          <p:blipFill rotWithShape="1">
            <a:blip r:embed="rId6">
              <a:alphaModFix/>
            </a:blip>
            <a:srcRect/>
            <a:stretch/>
          </p:blipFill>
          <p:spPr>
            <a:xfrm>
              <a:off x="2402652" y="5482179"/>
              <a:ext cx="777875" cy="518583"/>
            </a:xfrm>
            <a:prstGeom prst="rect">
              <a:avLst/>
            </a:prstGeom>
            <a:noFill/>
            <a:ln>
              <a:noFill/>
            </a:ln>
            <a:effectLst>
              <a:outerShdw blurRad="190500" algn="tl" rotWithShape="0">
                <a:srgbClr val="000000">
                  <a:alpha val="69019"/>
                </a:srgbClr>
              </a:outerShdw>
            </a:effectLst>
          </p:spPr>
        </p:pic>
      </p:grpSp>
      <p:sp>
        <p:nvSpPr>
          <p:cNvPr id="209" name="Google Shape;209;p112"/>
          <p:cNvSpPr txBox="1">
            <a:spLocks noGrp="1"/>
          </p:cNvSpPr>
          <p:nvPr>
            <p:ph type="title"/>
          </p:nvPr>
        </p:nvSpPr>
        <p:spPr>
          <a:xfrm>
            <a:off x="1852434" y="1172427"/>
            <a:ext cx="6648451" cy="38354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000"/>
              <a:buFont typeface="Twentieth Century"/>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0"/>
        <p:cNvGrpSpPr/>
        <p:nvPr/>
      </p:nvGrpSpPr>
      <p:grpSpPr>
        <a:xfrm>
          <a:off x="0" y="0"/>
          <a:ext cx="0" cy="0"/>
          <a:chOff x="0" y="0"/>
          <a:chExt cx="0" cy="0"/>
        </a:xfrm>
      </p:grpSpPr>
      <p:sp>
        <p:nvSpPr>
          <p:cNvPr id="211" name="Google Shape;211;p113"/>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113"/>
          <p:cNvSpPr txBox="1">
            <a:spLocks noGrp="1"/>
          </p:cNvSpPr>
          <p:nvPr>
            <p:ph type="body" idx="1"/>
          </p:nvPr>
        </p:nvSpPr>
        <p:spPr>
          <a:xfrm>
            <a:off x="800100" y="1714500"/>
            <a:ext cx="7543800" cy="4457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213" name="Google Shape;213;p113"/>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113"/>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113"/>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216" name="Google Shape;216;p113"/>
          <p:cNvPicPr preferRelativeResize="0"/>
          <p:nvPr/>
        </p:nvPicPr>
        <p:blipFill rotWithShape="1">
          <a:blip r:embed="rId2">
            <a:alphaModFix/>
          </a:blip>
          <a:srcRect/>
          <a:stretch/>
        </p:blipFill>
        <p:spPr>
          <a:xfrm>
            <a:off x="6935382" y="443063"/>
            <a:ext cx="771256" cy="695507"/>
          </a:xfrm>
          <a:prstGeom prst="rect">
            <a:avLst/>
          </a:prstGeom>
          <a:noFill/>
          <a:ln>
            <a:noFill/>
          </a:ln>
        </p:spPr>
      </p:pic>
      <p:pic>
        <p:nvPicPr>
          <p:cNvPr id="217" name="Google Shape;217;p113"/>
          <p:cNvPicPr preferRelativeResize="0"/>
          <p:nvPr/>
        </p:nvPicPr>
        <p:blipFill rotWithShape="1">
          <a:blip r:embed="rId3">
            <a:alphaModFix/>
          </a:blip>
          <a:srcRect/>
          <a:stretch/>
        </p:blipFill>
        <p:spPr>
          <a:xfrm>
            <a:off x="7121790" y="5693876"/>
            <a:ext cx="673852" cy="681874"/>
          </a:xfrm>
          <a:prstGeom prst="rect">
            <a:avLst/>
          </a:prstGeom>
          <a:noFill/>
          <a:ln>
            <a:noFill/>
          </a:ln>
        </p:spPr>
      </p:pic>
      <p:pic>
        <p:nvPicPr>
          <p:cNvPr id="218" name="Google Shape;218;p113"/>
          <p:cNvPicPr preferRelativeResize="0"/>
          <p:nvPr/>
        </p:nvPicPr>
        <p:blipFill rotWithShape="1">
          <a:blip r:embed="rId4">
            <a:alphaModFix/>
          </a:blip>
          <a:srcRect/>
          <a:stretch/>
        </p:blipFill>
        <p:spPr>
          <a:xfrm>
            <a:off x="5973738" y="5768493"/>
            <a:ext cx="589061" cy="556107"/>
          </a:xfrm>
          <a:prstGeom prst="rect">
            <a:avLst/>
          </a:prstGeom>
          <a:noFill/>
          <a:ln>
            <a:noFill/>
          </a:ln>
        </p:spPr>
      </p:pic>
      <p:pic>
        <p:nvPicPr>
          <p:cNvPr id="219" name="Google Shape;219;p113" descr="Microscope_icon"/>
          <p:cNvPicPr preferRelativeResize="0"/>
          <p:nvPr/>
        </p:nvPicPr>
        <p:blipFill rotWithShape="1">
          <a:blip r:embed="rId5">
            <a:alphaModFix/>
          </a:blip>
          <a:srcRect/>
          <a:stretch/>
        </p:blipFill>
        <p:spPr>
          <a:xfrm>
            <a:off x="988119" y="5575798"/>
            <a:ext cx="901407" cy="901202"/>
          </a:xfrm>
          <a:prstGeom prst="rect">
            <a:avLst/>
          </a:prstGeom>
          <a:noFill/>
          <a:ln>
            <a:noFill/>
          </a:ln>
        </p:spPr>
      </p:pic>
      <p:pic>
        <p:nvPicPr>
          <p:cNvPr id="220" name="Google Shape;220;p113" descr="pitr_Lab_icon_4"/>
          <p:cNvPicPr preferRelativeResize="0"/>
          <p:nvPr/>
        </p:nvPicPr>
        <p:blipFill rotWithShape="1">
          <a:blip r:embed="rId6">
            <a:alphaModFix/>
          </a:blip>
          <a:srcRect/>
          <a:stretch/>
        </p:blipFill>
        <p:spPr>
          <a:xfrm rot="-1395228">
            <a:off x="2343404" y="5776838"/>
            <a:ext cx="440712" cy="619441"/>
          </a:xfrm>
          <a:prstGeom prst="rect">
            <a:avLst/>
          </a:prstGeom>
          <a:noFill/>
          <a:ln>
            <a:noFill/>
          </a:ln>
        </p:spPr>
      </p:pic>
      <p:pic>
        <p:nvPicPr>
          <p:cNvPr id="221" name="Google Shape;221;p113" descr="syringe"/>
          <p:cNvPicPr preferRelativeResize="0"/>
          <p:nvPr/>
        </p:nvPicPr>
        <p:blipFill rotWithShape="1">
          <a:blip r:embed="rId7">
            <a:alphaModFix/>
          </a:blip>
          <a:srcRect/>
          <a:stretch/>
        </p:blipFill>
        <p:spPr>
          <a:xfrm rot="-6731028">
            <a:off x="4882315" y="5577111"/>
            <a:ext cx="413140" cy="812854"/>
          </a:xfrm>
          <a:prstGeom prst="rect">
            <a:avLst/>
          </a:prstGeom>
          <a:noFill/>
          <a:ln>
            <a:noFill/>
          </a:ln>
        </p:spPr>
      </p:pic>
      <p:cxnSp>
        <p:nvCxnSpPr>
          <p:cNvPr id="222" name="Google Shape;222;p113"/>
          <p:cNvCxnSpPr/>
          <p:nvPr/>
        </p:nvCxnSpPr>
        <p:spPr>
          <a:xfrm>
            <a:off x="0" y="5590257"/>
            <a:ext cx="9120164" cy="0"/>
          </a:xfrm>
          <a:prstGeom prst="straightConnector1">
            <a:avLst/>
          </a:prstGeom>
          <a:noFill/>
          <a:ln w="57150" cap="flat" cmpd="sng">
            <a:solidFill>
              <a:schemeClr val="accent1"/>
            </a:solidFill>
            <a:prstDash val="solid"/>
            <a:miter lim="800000"/>
            <a:headEnd type="none" w="sm" len="sm"/>
            <a:tailEnd type="none" w="sm" len="sm"/>
          </a:ln>
        </p:spPr>
      </p:cxnSp>
      <p:pic>
        <p:nvPicPr>
          <p:cNvPr id="223" name="Google Shape;223;p113"/>
          <p:cNvPicPr preferRelativeResize="0"/>
          <p:nvPr/>
        </p:nvPicPr>
        <p:blipFill rotWithShape="1">
          <a:blip r:embed="rId8">
            <a:alphaModFix/>
          </a:blip>
          <a:srcRect/>
          <a:stretch/>
        </p:blipFill>
        <p:spPr>
          <a:xfrm>
            <a:off x="1097463" y="3423551"/>
            <a:ext cx="744141" cy="1524000"/>
          </a:xfrm>
          <a:prstGeom prst="rect">
            <a:avLst/>
          </a:prstGeom>
          <a:noFill/>
          <a:ln>
            <a:noFill/>
          </a:ln>
        </p:spPr>
      </p:pic>
      <p:pic>
        <p:nvPicPr>
          <p:cNvPr id="224" name="Google Shape;224;p113"/>
          <p:cNvPicPr preferRelativeResize="0"/>
          <p:nvPr/>
        </p:nvPicPr>
        <p:blipFill rotWithShape="1">
          <a:blip r:embed="rId9">
            <a:alphaModFix/>
          </a:blip>
          <a:srcRect/>
          <a:stretch/>
        </p:blipFill>
        <p:spPr>
          <a:xfrm>
            <a:off x="5783770" y="1880810"/>
            <a:ext cx="3074480" cy="2320847"/>
          </a:xfrm>
          <a:prstGeom prst="rect">
            <a:avLst/>
          </a:prstGeom>
          <a:noFill/>
          <a:ln>
            <a:noFill/>
          </a:ln>
        </p:spPr>
      </p:pic>
      <p:pic>
        <p:nvPicPr>
          <p:cNvPr id="225" name="Google Shape;225;p113"/>
          <p:cNvPicPr preferRelativeResize="0"/>
          <p:nvPr/>
        </p:nvPicPr>
        <p:blipFill rotWithShape="1">
          <a:blip r:embed="rId10">
            <a:alphaModFix/>
          </a:blip>
          <a:srcRect/>
          <a:stretch/>
        </p:blipFill>
        <p:spPr>
          <a:xfrm>
            <a:off x="2477854" y="3198058"/>
            <a:ext cx="2562733" cy="1934543"/>
          </a:xfrm>
          <a:prstGeom prst="rect">
            <a:avLst/>
          </a:prstGeom>
          <a:noFill/>
          <a:ln>
            <a:noFill/>
          </a:ln>
        </p:spPr>
      </p:pic>
      <p:pic>
        <p:nvPicPr>
          <p:cNvPr id="226" name="Google Shape;226;p113"/>
          <p:cNvPicPr preferRelativeResize="0"/>
          <p:nvPr/>
        </p:nvPicPr>
        <p:blipFill rotWithShape="1">
          <a:blip r:embed="rId8">
            <a:alphaModFix/>
          </a:blip>
          <a:srcRect/>
          <a:stretch/>
        </p:blipFill>
        <p:spPr>
          <a:xfrm>
            <a:off x="3540355" y="5561773"/>
            <a:ext cx="419809" cy="859768"/>
          </a:xfrm>
          <a:prstGeom prst="rect">
            <a:avLst/>
          </a:prstGeom>
          <a:noFill/>
          <a:ln>
            <a:noFill/>
          </a:ln>
        </p:spPr>
      </p:pic>
      <p:pic>
        <p:nvPicPr>
          <p:cNvPr id="227" name="Google Shape;227;p113"/>
          <p:cNvPicPr preferRelativeResize="0"/>
          <p:nvPr/>
        </p:nvPicPr>
        <p:blipFill rotWithShape="1">
          <a:blip r:embed="rId11">
            <a:alphaModFix/>
          </a:blip>
          <a:srcRect/>
          <a:stretch/>
        </p:blipFill>
        <p:spPr>
          <a:xfrm>
            <a:off x="285750" y="1492250"/>
            <a:ext cx="1028700" cy="102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8"/>
        <p:cNvGrpSpPr/>
        <p:nvPr/>
      </p:nvGrpSpPr>
      <p:grpSpPr>
        <a:xfrm>
          <a:off x="0" y="0"/>
          <a:ext cx="0" cy="0"/>
          <a:chOff x="0" y="0"/>
          <a:chExt cx="0" cy="0"/>
        </a:xfrm>
      </p:grpSpPr>
      <p:sp>
        <p:nvSpPr>
          <p:cNvPr id="229" name="Google Shape;229;p114"/>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114"/>
          <p:cNvSpPr txBox="1">
            <a:spLocks noGrp="1"/>
          </p:cNvSpPr>
          <p:nvPr>
            <p:ph type="body" idx="1"/>
          </p:nvPr>
        </p:nvSpPr>
        <p:spPr>
          <a:xfrm>
            <a:off x="800100" y="1529541"/>
            <a:ext cx="3566160" cy="81158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800"/>
              <a:buNone/>
              <a:defRPr sz="1800" b="0"/>
            </a:lvl1pPr>
            <a:lvl2pPr marL="914400" lvl="1" indent="-228600" algn="l">
              <a:lnSpc>
                <a:spcPct val="100000"/>
              </a:lnSpc>
              <a:spcBef>
                <a:spcPts val="1200"/>
              </a:spcBef>
              <a:spcAft>
                <a:spcPts val="0"/>
              </a:spcAft>
              <a:buSzPts val="1500"/>
              <a:buNone/>
              <a:defRPr sz="1500" b="1"/>
            </a:lvl2pPr>
            <a:lvl3pPr marL="1371600" lvl="2" indent="-228600" algn="l">
              <a:lnSpc>
                <a:spcPct val="100000"/>
              </a:lnSpc>
              <a:spcBef>
                <a:spcPts val="90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450"/>
              </a:spcBef>
              <a:spcAft>
                <a:spcPts val="0"/>
              </a:spcAft>
              <a:buSzPts val="1200"/>
              <a:buNone/>
              <a:defRPr sz="1200" b="1"/>
            </a:lvl6pPr>
            <a:lvl7pPr marL="3200400" lvl="6" indent="-228600" algn="l">
              <a:lnSpc>
                <a:spcPct val="100000"/>
              </a:lnSpc>
              <a:spcBef>
                <a:spcPts val="450"/>
              </a:spcBef>
              <a:spcAft>
                <a:spcPts val="0"/>
              </a:spcAft>
              <a:buSzPts val="1200"/>
              <a:buNone/>
              <a:defRPr sz="1200" b="1"/>
            </a:lvl7pPr>
            <a:lvl8pPr marL="3657600" lvl="7" indent="-228600" algn="l">
              <a:lnSpc>
                <a:spcPct val="100000"/>
              </a:lnSpc>
              <a:spcBef>
                <a:spcPts val="450"/>
              </a:spcBef>
              <a:spcAft>
                <a:spcPts val="0"/>
              </a:spcAft>
              <a:buSzPts val="1200"/>
              <a:buNone/>
              <a:defRPr sz="1200" b="1"/>
            </a:lvl8pPr>
            <a:lvl9pPr marL="4114800" lvl="8" indent="-228600" algn="l">
              <a:lnSpc>
                <a:spcPct val="100000"/>
              </a:lnSpc>
              <a:spcBef>
                <a:spcPts val="450"/>
              </a:spcBef>
              <a:spcAft>
                <a:spcPts val="0"/>
              </a:spcAft>
              <a:buSzPts val="1200"/>
              <a:buNone/>
              <a:defRPr sz="1200" b="1"/>
            </a:lvl9pPr>
          </a:lstStyle>
          <a:p>
            <a:endParaRPr/>
          </a:p>
        </p:txBody>
      </p:sp>
      <p:sp>
        <p:nvSpPr>
          <p:cNvPr id="231" name="Google Shape;231;p114"/>
          <p:cNvSpPr txBox="1">
            <a:spLocks noGrp="1"/>
          </p:cNvSpPr>
          <p:nvPr>
            <p:ph type="body" idx="2"/>
          </p:nvPr>
        </p:nvSpPr>
        <p:spPr>
          <a:xfrm>
            <a:off x="800100" y="2484692"/>
            <a:ext cx="3566160" cy="3687508"/>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232" name="Google Shape;232;p114"/>
          <p:cNvSpPr txBox="1">
            <a:spLocks noGrp="1"/>
          </p:cNvSpPr>
          <p:nvPr>
            <p:ph type="body" idx="3"/>
          </p:nvPr>
        </p:nvSpPr>
        <p:spPr>
          <a:xfrm>
            <a:off x="4777740" y="1529541"/>
            <a:ext cx="3566160" cy="81158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0"/>
              </a:spcBef>
              <a:spcAft>
                <a:spcPts val="0"/>
              </a:spcAft>
              <a:buSzPts val="1800"/>
              <a:buNone/>
              <a:defRPr sz="1800" b="0"/>
            </a:lvl1pPr>
            <a:lvl2pPr marL="914400" lvl="1" indent="-228600" algn="l">
              <a:lnSpc>
                <a:spcPct val="100000"/>
              </a:lnSpc>
              <a:spcBef>
                <a:spcPts val="1200"/>
              </a:spcBef>
              <a:spcAft>
                <a:spcPts val="0"/>
              </a:spcAft>
              <a:buSzPts val="1500"/>
              <a:buNone/>
              <a:defRPr sz="1500" b="1"/>
            </a:lvl2pPr>
            <a:lvl3pPr marL="1371600" lvl="2" indent="-228600" algn="l">
              <a:lnSpc>
                <a:spcPct val="100000"/>
              </a:lnSpc>
              <a:spcBef>
                <a:spcPts val="900"/>
              </a:spcBef>
              <a:spcAft>
                <a:spcPts val="0"/>
              </a:spcAft>
              <a:buSzPts val="1350"/>
              <a:buNone/>
              <a:defRPr sz="1350" b="1"/>
            </a:lvl3pPr>
            <a:lvl4pPr marL="1828800" lvl="3" indent="-228600" algn="l">
              <a:lnSpc>
                <a:spcPct val="100000"/>
              </a:lnSpc>
              <a:spcBef>
                <a:spcPts val="750"/>
              </a:spcBef>
              <a:spcAft>
                <a:spcPts val="0"/>
              </a:spcAft>
              <a:buSzPts val="1200"/>
              <a:buNone/>
              <a:defRPr sz="1200" b="1"/>
            </a:lvl4pPr>
            <a:lvl5pPr marL="2286000" lvl="4" indent="-228600" algn="l">
              <a:lnSpc>
                <a:spcPct val="100000"/>
              </a:lnSpc>
              <a:spcBef>
                <a:spcPts val="600"/>
              </a:spcBef>
              <a:spcAft>
                <a:spcPts val="0"/>
              </a:spcAft>
              <a:buSzPts val="1200"/>
              <a:buNone/>
              <a:defRPr sz="1200" b="1"/>
            </a:lvl5pPr>
            <a:lvl6pPr marL="2743200" lvl="5" indent="-228600" algn="l">
              <a:lnSpc>
                <a:spcPct val="100000"/>
              </a:lnSpc>
              <a:spcBef>
                <a:spcPts val="450"/>
              </a:spcBef>
              <a:spcAft>
                <a:spcPts val="0"/>
              </a:spcAft>
              <a:buSzPts val="1200"/>
              <a:buNone/>
              <a:defRPr sz="1200" b="1"/>
            </a:lvl6pPr>
            <a:lvl7pPr marL="3200400" lvl="6" indent="-228600" algn="l">
              <a:lnSpc>
                <a:spcPct val="100000"/>
              </a:lnSpc>
              <a:spcBef>
                <a:spcPts val="450"/>
              </a:spcBef>
              <a:spcAft>
                <a:spcPts val="0"/>
              </a:spcAft>
              <a:buSzPts val="1200"/>
              <a:buNone/>
              <a:defRPr sz="1200" b="1"/>
            </a:lvl7pPr>
            <a:lvl8pPr marL="3657600" lvl="7" indent="-228600" algn="l">
              <a:lnSpc>
                <a:spcPct val="100000"/>
              </a:lnSpc>
              <a:spcBef>
                <a:spcPts val="450"/>
              </a:spcBef>
              <a:spcAft>
                <a:spcPts val="0"/>
              </a:spcAft>
              <a:buSzPts val="1200"/>
              <a:buNone/>
              <a:defRPr sz="1200" b="1"/>
            </a:lvl8pPr>
            <a:lvl9pPr marL="4114800" lvl="8" indent="-228600" algn="l">
              <a:lnSpc>
                <a:spcPct val="100000"/>
              </a:lnSpc>
              <a:spcBef>
                <a:spcPts val="450"/>
              </a:spcBef>
              <a:spcAft>
                <a:spcPts val="0"/>
              </a:spcAft>
              <a:buSzPts val="1200"/>
              <a:buNone/>
              <a:defRPr sz="1200" b="1"/>
            </a:lvl9pPr>
          </a:lstStyle>
          <a:p>
            <a:endParaRPr/>
          </a:p>
        </p:txBody>
      </p:sp>
      <p:sp>
        <p:nvSpPr>
          <p:cNvPr id="233" name="Google Shape;233;p114"/>
          <p:cNvSpPr txBox="1">
            <a:spLocks noGrp="1"/>
          </p:cNvSpPr>
          <p:nvPr>
            <p:ph type="body" idx="4"/>
          </p:nvPr>
        </p:nvSpPr>
        <p:spPr>
          <a:xfrm>
            <a:off x="4777740" y="2484692"/>
            <a:ext cx="3566160" cy="3687508"/>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1500"/>
              </a:spcBef>
              <a:spcAft>
                <a:spcPts val="0"/>
              </a:spcAft>
              <a:buSzPts val="1500"/>
              <a:buChar char="•"/>
              <a:defRPr sz="150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234" name="Google Shape;234;p114"/>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14"/>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114"/>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p:spTree>
      <p:nvGrpSpPr>
        <p:cNvPr id="1" name="Shape 237"/>
        <p:cNvGrpSpPr/>
        <p:nvPr/>
      </p:nvGrpSpPr>
      <p:grpSpPr>
        <a:xfrm>
          <a:off x="0" y="0"/>
          <a:ext cx="0" cy="0"/>
          <a:chOff x="0" y="0"/>
          <a:chExt cx="0" cy="0"/>
        </a:xfrm>
      </p:grpSpPr>
      <p:grpSp>
        <p:nvGrpSpPr>
          <p:cNvPr id="238" name="Google Shape;238;p115"/>
          <p:cNvGrpSpPr/>
          <p:nvPr/>
        </p:nvGrpSpPr>
        <p:grpSpPr>
          <a:xfrm>
            <a:off x="260744" y="110064"/>
            <a:ext cx="1187053" cy="6242050"/>
            <a:chOff x="111456988" y="105613199"/>
            <a:chExt cx="1275009" cy="9144001"/>
          </a:xfrm>
        </p:grpSpPr>
        <p:sp>
          <p:nvSpPr>
            <p:cNvPr id="239" name="Google Shape;239;p115"/>
            <p:cNvSpPr/>
            <p:nvPr/>
          </p:nvSpPr>
          <p:spPr>
            <a:xfrm rot="-5400000">
              <a:off x="107522492" y="109547695"/>
              <a:ext cx="9144000" cy="1275009"/>
            </a:xfrm>
            <a:prstGeom prst="doubleWave">
              <a:avLst>
                <a:gd name="adj1" fmla="val 8995"/>
                <a:gd name="adj2" fmla="val -88"/>
              </a:avLst>
            </a:prstGeom>
            <a:solidFill>
              <a:srgbClr val="DDEAF6">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240" name="Google Shape;240;p115"/>
            <p:cNvSpPr/>
            <p:nvPr/>
          </p:nvSpPr>
          <p:spPr>
            <a:xfrm>
              <a:off x="111456988" y="105613200"/>
              <a:ext cx="576329" cy="9144000"/>
            </a:xfrm>
            <a:prstGeom prst="rect">
              <a:avLst/>
            </a:prstGeom>
            <a:solidFill>
              <a:srgbClr val="5B9BD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grpSp>
      <p:pic>
        <p:nvPicPr>
          <p:cNvPr id="241" name="Google Shape;241;p115"/>
          <p:cNvPicPr preferRelativeResize="0"/>
          <p:nvPr/>
        </p:nvPicPr>
        <p:blipFill rotWithShape="1">
          <a:blip r:embed="rId2">
            <a:alphaModFix/>
          </a:blip>
          <a:srcRect/>
          <a:stretch/>
        </p:blipFill>
        <p:spPr>
          <a:xfrm>
            <a:off x="6248400" y="914400"/>
            <a:ext cx="1028700" cy="1028700"/>
          </a:xfrm>
          <a:prstGeom prst="rect">
            <a:avLst/>
          </a:prstGeom>
          <a:noFill/>
          <a:ln>
            <a:noFill/>
          </a:ln>
        </p:spPr>
      </p:pic>
      <p:pic>
        <p:nvPicPr>
          <p:cNvPr id="242" name="Google Shape;242;p115"/>
          <p:cNvPicPr preferRelativeResize="0"/>
          <p:nvPr/>
        </p:nvPicPr>
        <p:blipFill rotWithShape="1">
          <a:blip r:embed="rId3">
            <a:alphaModFix/>
          </a:blip>
          <a:srcRect/>
          <a:stretch/>
        </p:blipFill>
        <p:spPr>
          <a:xfrm>
            <a:off x="351016" y="2983839"/>
            <a:ext cx="819149" cy="813297"/>
          </a:xfrm>
          <a:prstGeom prst="rect">
            <a:avLst/>
          </a:prstGeom>
          <a:noFill/>
          <a:ln>
            <a:noFill/>
          </a:ln>
          <a:effectLst>
            <a:outerShdw blurRad="190500" algn="tl" rotWithShape="0">
              <a:srgbClr val="000000">
                <a:alpha val="69019"/>
              </a:srgbClr>
            </a:outerShdw>
          </a:effectLst>
        </p:spPr>
      </p:pic>
      <p:pic>
        <p:nvPicPr>
          <p:cNvPr id="243" name="Google Shape;243;p115"/>
          <p:cNvPicPr preferRelativeResize="0"/>
          <p:nvPr/>
        </p:nvPicPr>
        <p:blipFill rotWithShape="1">
          <a:blip r:embed="rId4">
            <a:alphaModFix/>
          </a:blip>
          <a:srcRect/>
          <a:stretch/>
        </p:blipFill>
        <p:spPr>
          <a:xfrm>
            <a:off x="418746" y="4145326"/>
            <a:ext cx="838200" cy="838200"/>
          </a:xfrm>
          <a:prstGeom prst="rect">
            <a:avLst/>
          </a:prstGeom>
          <a:noFill/>
          <a:ln>
            <a:noFill/>
          </a:ln>
          <a:effectLst>
            <a:outerShdw blurRad="190500" algn="tl" rotWithShape="0">
              <a:srgbClr val="000000">
                <a:alpha val="69019"/>
              </a:srgbClr>
            </a:outerShdw>
          </a:effectLst>
        </p:spPr>
      </p:pic>
      <p:pic>
        <p:nvPicPr>
          <p:cNvPr id="244" name="Google Shape;244;p115"/>
          <p:cNvPicPr preferRelativeResize="0"/>
          <p:nvPr/>
        </p:nvPicPr>
        <p:blipFill rotWithShape="1">
          <a:blip r:embed="rId5">
            <a:alphaModFix/>
          </a:blip>
          <a:srcRect/>
          <a:stretch/>
        </p:blipFill>
        <p:spPr>
          <a:xfrm>
            <a:off x="277967" y="1645049"/>
            <a:ext cx="990600" cy="990600"/>
          </a:xfrm>
          <a:prstGeom prst="rect">
            <a:avLst/>
          </a:prstGeom>
          <a:noFill/>
          <a:ln>
            <a:noFill/>
          </a:ln>
          <a:effectLst>
            <a:outerShdw blurRad="190500" algn="tl" rotWithShape="0">
              <a:srgbClr val="000000">
                <a:alpha val="69019"/>
              </a:srgbClr>
            </a:outerShdw>
          </a:effectLst>
        </p:spPr>
      </p:pic>
      <p:pic>
        <p:nvPicPr>
          <p:cNvPr id="245" name="Google Shape;245;p115"/>
          <p:cNvPicPr preferRelativeResize="0"/>
          <p:nvPr/>
        </p:nvPicPr>
        <p:blipFill rotWithShape="1">
          <a:blip r:embed="rId6">
            <a:alphaModFix/>
          </a:blip>
          <a:srcRect/>
          <a:stretch/>
        </p:blipFill>
        <p:spPr>
          <a:xfrm>
            <a:off x="396020" y="398777"/>
            <a:ext cx="821498" cy="821498"/>
          </a:xfrm>
          <a:prstGeom prst="rect">
            <a:avLst/>
          </a:prstGeom>
          <a:noFill/>
          <a:ln>
            <a:noFill/>
          </a:ln>
          <a:effectLst>
            <a:outerShdw blurRad="190500" algn="tl" rotWithShape="0">
              <a:srgbClr val="000000">
                <a:alpha val="69019"/>
              </a:srgbClr>
            </a:outerShdw>
          </a:effectLst>
        </p:spPr>
      </p:pic>
      <p:pic>
        <p:nvPicPr>
          <p:cNvPr id="246" name="Google Shape;246;p115"/>
          <p:cNvPicPr preferRelativeResize="0"/>
          <p:nvPr/>
        </p:nvPicPr>
        <p:blipFill rotWithShape="1">
          <a:blip r:embed="rId7">
            <a:alphaModFix/>
          </a:blip>
          <a:srcRect/>
          <a:stretch/>
        </p:blipFill>
        <p:spPr>
          <a:xfrm>
            <a:off x="376217" y="5501217"/>
            <a:ext cx="777875" cy="518583"/>
          </a:xfrm>
          <a:prstGeom prst="rect">
            <a:avLst/>
          </a:prstGeom>
          <a:noFill/>
          <a:ln>
            <a:noFill/>
          </a:ln>
          <a:effectLst>
            <a:outerShdw blurRad="190500" algn="tl" rotWithShape="0">
              <a:srgbClr val="000000">
                <a:alpha val="69019"/>
              </a:srgbClr>
            </a:outerShdw>
          </a:effectLst>
        </p:spPr>
      </p:pic>
      <p:grpSp>
        <p:nvGrpSpPr>
          <p:cNvPr id="247" name="Google Shape;247;p115"/>
          <p:cNvGrpSpPr/>
          <p:nvPr/>
        </p:nvGrpSpPr>
        <p:grpSpPr>
          <a:xfrm>
            <a:off x="2035685" y="244063"/>
            <a:ext cx="1460299" cy="6242050"/>
            <a:chOff x="2035685" y="244063"/>
            <a:chExt cx="1460299" cy="6242050"/>
          </a:xfrm>
        </p:grpSpPr>
        <p:sp>
          <p:nvSpPr>
            <p:cNvPr id="248" name="Google Shape;248;p115"/>
            <p:cNvSpPr/>
            <p:nvPr/>
          </p:nvSpPr>
          <p:spPr>
            <a:xfrm rot="-5400000" flipH="1">
              <a:off x="-355191" y="2634938"/>
              <a:ext cx="6242050" cy="1460299"/>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249" name="Google Shape;249;p115"/>
            <p:cNvPicPr preferRelativeResize="0"/>
            <p:nvPr/>
          </p:nvPicPr>
          <p:blipFill rotWithShape="1">
            <a:blip r:embed="rId3">
              <a:alphaModFix/>
            </a:blip>
            <a:srcRect/>
            <a:stretch/>
          </p:blipFill>
          <p:spPr>
            <a:xfrm>
              <a:off x="2328708" y="2936028"/>
              <a:ext cx="819149" cy="813297"/>
            </a:xfrm>
            <a:prstGeom prst="rect">
              <a:avLst/>
            </a:prstGeom>
            <a:noFill/>
            <a:ln>
              <a:noFill/>
            </a:ln>
            <a:effectLst>
              <a:outerShdw blurRad="190500" algn="tl" rotWithShape="0">
                <a:srgbClr val="000000">
                  <a:alpha val="69019"/>
                </a:srgbClr>
              </a:outerShdw>
            </a:effectLst>
          </p:spPr>
        </p:pic>
        <p:pic>
          <p:nvPicPr>
            <p:cNvPr id="250" name="Google Shape;250;p115"/>
            <p:cNvPicPr preferRelativeResize="0"/>
            <p:nvPr/>
          </p:nvPicPr>
          <p:blipFill rotWithShape="1">
            <a:blip r:embed="rId4">
              <a:alphaModFix/>
            </a:blip>
            <a:srcRect/>
            <a:stretch/>
          </p:blipFill>
          <p:spPr>
            <a:xfrm>
              <a:off x="2434533" y="4143389"/>
              <a:ext cx="838200" cy="838200"/>
            </a:xfrm>
            <a:prstGeom prst="rect">
              <a:avLst/>
            </a:prstGeom>
            <a:noFill/>
            <a:ln>
              <a:noFill/>
            </a:ln>
            <a:effectLst>
              <a:outerShdw blurRad="190500" algn="tl" rotWithShape="0">
                <a:srgbClr val="000000">
                  <a:alpha val="69019"/>
                </a:srgbClr>
              </a:outerShdw>
            </a:effectLst>
          </p:spPr>
        </p:pic>
        <p:pic>
          <p:nvPicPr>
            <p:cNvPr id="251" name="Google Shape;251;p115"/>
            <p:cNvPicPr preferRelativeResize="0"/>
            <p:nvPr/>
          </p:nvPicPr>
          <p:blipFill rotWithShape="1">
            <a:blip r:embed="rId5">
              <a:alphaModFix/>
            </a:blip>
            <a:srcRect/>
            <a:stretch/>
          </p:blipFill>
          <p:spPr>
            <a:xfrm>
              <a:off x="2328708" y="1568465"/>
              <a:ext cx="990600" cy="990600"/>
            </a:xfrm>
            <a:prstGeom prst="rect">
              <a:avLst/>
            </a:prstGeom>
            <a:noFill/>
            <a:ln>
              <a:noFill/>
            </a:ln>
            <a:effectLst>
              <a:outerShdw blurRad="190500" algn="tl" rotWithShape="0">
                <a:srgbClr val="000000">
                  <a:alpha val="69019"/>
                </a:srgbClr>
              </a:outerShdw>
            </a:effectLst>
          </p:spPr>
        </p:pic>
        <p:pic>
          <p:nvPicPr>
            <p:cNvPr id="252" name="Google Shape;252;p115"/>
            <p:cNvPicPr preferRelativeResize="0"/>
            <p:nvPr/>
          </p:nvPicPr>
          <p:blipFill rotWithShape="1">
            <a:blip r:embed="rId6">
              <a:alphaModFix/>
            </a:blip>
            <a:srcRect/>
            <a:stretch/>
          </p:blipFill>
          <p:spPr>
            <a:xfrm>
              <a:off x="2275418" y="398777"/>
              <a:ext cx="821498" cy="821498"/>
            </a:xfrm>
            <a:prstGeom prst="rect">
              <a:avLst/>
            </a:prstGeom>
            <a:noFill/>
            <a:ln>
              <a:noFill/>
            </a:ln>
            <a:effectLst>
              <a:outerShdw blurRad="190500" algn="tl" rotWithShape="0">
                <a:srgbClr val="000000">
                  <a:alpha val="69019"/>
                </a:srgbClr>
              </a:outerShdw>
            </a:effectLst>
          </p:spPr>
        </p:pic>
        <p:pic>
          <p:nvPicPr>
            <p:cNvPr id="253" name="Google Shape;253;p115"/>
            <p:cNvPicPr preferRelativeResize="0"/>
            <p:nvPr/>
          </p:nvPicPr>
          <p:blipFill rotWithShape="1">
            <a:blip r:embed="rId7">
              <a:alphaModFix/>
            </a:blip>
            <a:srcRect/>
            <a:stretch/>
          </p:blipFill>
          <p:spPr>
            <a:xfrm>
              <a:off x="2402652" y="5482179"/>
              <a:ext cx="777875" cy="518583"/>
            </a:xfrm>
            <a:prstGeom prst="rect">
              <a:avLst/>
            </a:prstGeom>
            <a:noFill/>
            <a:ln>
              <a:noFill/>
            </a:ln>
            <a:effectLst>
              <a:outerShdw blurRad="190500" algn="tl" rotWithShape="0">
                <a:srgbClr val="000000">
                  <a:alpha val="69019"/>
                </a:srgbClr>
              </a:outerShdw>
            </a:effectLst>
          </p:spPr>
        </p:pic>
      </p:grpSp>
      <p:sp>
        <p:nvSpPr>
          <p:cNvPr id="254" name="Google Shape;254;p115"/>
          <p:cNvSpPr/>
          <p:nvPr/>
        </p:nvSpPr>
        <p:spPr>
          <a:xfrm rot="-5400000">
            <a:off x="5127451" y="2796961"/>
            <a:ext cx="6242050" cy="1187053"/>
          </a:xfrm>
          <a:prstGeom prst="doubleWave">
            <a:avLst>
              <a:gd name="adj1" fmla="val 8995"/>
              <a:gd name="adj2" fmla="val -88"/>
            </a:avLst>
          </a:prstGeom>
          <a:solidFill>
            <a:srgbClr val="DDEAF6">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55"/>
        <p:cNvGrpSpPr/>
        <p:nvPr/>
      </p:nvGrpSpPr>
      <p:grpSpPr>
        <a:xfrm>
          <a:off x="0" y="0"/>
          <a:ext cx="0" cy="0"/>
          <a:chOff x="0" y="0"/>
          <a:chExt cx="0" cy="0"/>
        </a:xfrm>
      </p:grpSpPr>
      <p:sp>
        <p:nvSpPr>
          <p:cNvPr id="256" name="Google Shape;256;p116"/>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116"/>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16"/>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259" name="Google Shape;259;p116" descr="Lab guy"/>
          <p:cNvPicPr preferRelativeResize="0"/>
          <p:nvPr/>
        </p:nvPicPr>
        <p:blipFill rotWithShape="1">
          <a:blip r:embed="rId2">
            <a:alphaModFix/>
          </a:blip>
          <a:srcRect/>
          <a:stretch/>
        </p:blipFill>
        <p:spPr>
          <a:xfrm>
            <a:off x="6555451" y="3355470"/>
            <a:ext cx="943158" cy="793260"/>
          </a:xfrm>
          <a:prstGeom prst="rect">
            <a:avLst/>
          </a:prstGeom>
          <a:noFill/>
          <a:ln>
            <a:noFill/>
          </a:ln>
        </p:spPr>
      </p:pic>
      <p:pic>
        <p:nvPicPr>
          <p:cNvPr id="260" name="Google Shape;260;p116"/>
          <p:cNvPicPr preferRelativeResize="0"/>
          <p:nvPr/>
        </p:nvPicPr>
        <p:blipFill rotWithShape="1">
          <a:blip r:embed="rId3">
            <a:alphaModFix/>
          </a:blip>
          <a:srcRect/>
          <a:stretch/>
        </p:blipFill>
        <p:spPr>
          <a:xfrm>
            <a:off x="7761260" y="307929"/>
            <a:ext cx="950614" cy="857250"/>
          </a:xfrm>
          <a:prstGeom prst="rect">
            <a:avLst/>
          </a:prstGeom>
          <a:noFill/>
          <a:ln>
            <a:noFill/>
          </a:ln>
        </p:spPr>
      </p:pic>
      <p:pic>
        <p:nvPicPr>
          <p:cNvPr id="261" name="Google Shape;261;p116"/>
          <p:cNvPicPr preferRelativeResize="0"/>
          <p:nvPr/>
        </p:nvPicPr>
        <p:blipFill rotWithShape="1">
          <a:blip r:embed="rId4">
            <a:alphaModFix/>
          </a:blip>
          <a:srcRect/>
          <a:stretch/>
        </p:blipFill>
        <p:spPr>
          <a:xfrm>
            <a:off x="7860392" y="1386614"/>
            <a:ext cx="891668" cy="902283"/>
          </a:xfrm>
          <a:prstGeom prst="rect">
            <a:avLst/>
          </a:prstGeom>
          <a:noFill/>
          <a:ln>
            <a:noFill/>
          </a:ln>
        </p:spPr>
      </p:pic>
      <p:pic>
        <p:nvPicPr>
          <p:cNvPr id="262" name="Google Shape;262;p116"/>
          <p:cNvPicPr preferRelativeResize="0"/>
          <p:nvPr/>
        </p:nvPicPr>
        <p:blipFill rotWithShape="1">
          <a:blip r:embed="rId5">
            <a:alphaModFix/>
          </a:blip>
          <a:srcRect/>
          <a:stretch/>
        </p:blipFill>
        <p:spPr>
          <a:xfrm>
            <a:off x="7975572" y="2510332"/>
            <a:ext cx="797066" cy="752475"/>
          </a:xfrm>
          <a:prstGeom prst="rect">
            <a:avLst/>
          </a:prstGeom>
          <a:noFill/>
          <a:ln>
            <a:noFill/>
          </a:ln>
        </p:spPr>
      </p:pic>
      <p:pic>
        <p:nvPicPr>
          <p:cNvPr id="263" name="Google Shape;263;p116"/>
          <p:cNvPicPr preferRelativeResize="0"/>
          <p:nvPr/>
        </p:nvPicPr>
        <p:blipFill rotWithShape="1">
          <a:blip r:embed="rId6">
            <a:alphaModFix/>
          </a:blip>
          <a:srcRect/>
          <a:stretch/>
        </p:blipFill>
        <p:spPr>
          <a:xfrm>
            <a:off x="7776482" y="3357303"/>
            <a:ext cx="1081768" cy="1200365"/>
          </a:xfrm>
          <a:prstGeom prst="rect">
            <a:avLst/>
          </a:prstGeom>
          <a:noFill/>
          <a:ln>
            <a:noFill/>
          </a:ln>
          <a:effectLst>
            <a:outerShdw blurRad="152400" dist="317500" dir="5400000" sx="90000" sy="-19000" rotWithShape="0">
              <a:srgbClr val="000000">
                <a:alpha val="14117"/>
              </a:srgbClr>
            </a:outerShdw>
          </a:effectLst>
        </p:spPr>
      </p:pic>
      <p:pic>
        <p:nvPicPr>
          <p:cNvPr id="264" name="Google Shape;264;p116" descr="Microscope_icon"/>
          <p:cNvPicPr preferRelativeResize="0"/>
          <p:nvPr/>
        </p:nvPicPr>
        <p:blipFill rotWithShape="1">
          <a:blip r:embed="rId7">
            <a:alphaModFix/>
          </a:blip>
          <a:srcRect/>
          <a:stretch/>
        </p:blipFill>
        <p:spPr>
          <a:xfrm>
            <a:off x="7678252" y="4557668"/>
            <a:ext cx="1278228" cy="1277938"/>
          </a:xfrm>
          <a:prstGeom prst="rect">
            <a:avLst/>
          </a:prstGeom>
          <a:noFill/>
          <a:ln>
            <a:noFill/>
          </a:ln>
        </p:spPr>
      </p:pic>
      <p:pic>
        <p:nvPicPr>
          <p:cNvPr id="265" name="Google Shape;265;p116" descr="pitr_Lab_icon_4"/>
          <p:cNvPicPr preferRelativeResize="0"/>
          <p:nvPr/>
        </p:nvPicPr>
        <p:blipFill rotWithShape="1">
          <a:blip r:embed="rId8">
            <a:alphaModFix/>
          </a:blip>
          <a:srcRect/>
          <a:stretch/>
        </p:blipFill>
        <p:spPr>
          <a:xfrm rot="-1395228">
            <a:off x="6857444" y="347361"/>
            <a:ext cx="493181" cy="693189"/>
          </a:xfrm>
          <a:prstGeom prst="rect">
            <a:avLst/>
          </a:prstGeom>
          <a:noFill/>
          <a:ln>
            <a:noFill/>
          </a:ln>
        </p:spPr>
      </p:pic>
      <p:pic>
        <p:nvPicPr>
          <p:cNvPr id="266" name="Google Shape;266;p116"/>
          <p:cNvPicPr preferRelativeResize="0"/>
          <p:nvPr/>
        </p:nvPicPr>
        <p:blipFill rotWithShape="1">
          <a:blip r:embed="rId9">
            <a:alphaModFix/>
          </a:blip>
          <a:srcRect/>
          <a:stretch/>
        </p:blipFill>
        <p:spPr>
          <a:xfrm>
            <a:off x="6096000" y="1219200"/>
            <a:ext cx="459451" cy="940955"/>
          </a:xfrm>
          <a:prstGeom prst="rect">
            <a:avLst/>
          </a:prstGeom>
          <a:noFill/>
          <a:ln>
            <a:noFill/>
          </a:ln>
        </p:spPr>
      </p:pic>
      <p:pic>
        <p:nvPicPr>
          <p:cNvPr id="267" name="Google Shape;267;p116"/>
          <p:cNvPicPr preferRelativeResize="0"/>
          <p:nvPr/>
        </p:nvPicPr>
        <p:blipFill rotWithShape="1">
          <a:blip r:embed="rId9">
            <a:alphaModFix/>
          </a:blip>
          <a:srcRect b="27819"/>
          <a:stretch/>
        </p:blipFill>
        <p:spPr>
          <a:xfrm>
            <a:off x="6979359" y="4693213"/>
            <a:ext cx="744141" cy="1100050"/>
          </a:xfrm>
          <a:prstGeom prst="rect">
            <a:avLst/>
          </a:prstGeom>
          <a:noFill/>
          <a:ln>
            <a:noFill/>
          </a:ln>
        </p:spPr>
      </p:pic>
      <p:grpSp>
        <p:nvGrpSpPr>
          <p:cNvPr id="268" name="Google Shape;268;p116"/>
          <p:cNvGrpSpPr/>
          <p:nvPr/>
        </p:nvGrpSpPr>
        <p:grpSpPr>
          <a:xfrm>
            <a:off x="260744" y="152402"/>
            <a:ext cx="1187053" cy="6242050"/>
            <a:chOff x="260744" y="152402"/>
            <a:chExt cx="1187053" cy="6242050"/>
          </a:xfrm>
        </p:grpSpPr>
        <p:grpSp>
          <p:nvGrpSpPr>
            <p:cNvPr id="269" name="Google Shape;269;p116"/>
            <p:cNvGrpSpPr/>
            <p:nvPr/>
          </p:nvGrpSpPr>
          <p:grpSpPr>
            <a:xfrm>
              <a:off x="260744" y="152402"/>
              <a:ext cx="1187053" cy="6242050"/>
              <a:chOff x="111456988" y="105613199"/>
              <a:chExt cx="1275009" cy="9144001"/>
            </a:xfrm>
          </p:grpSpPr>
          <p:sp>
            <p:nvSpPr>
              <p:cNvPr id="270" name="Google Shape;270;p116"/>
              <p:cNvSpPr/>
              <p:nvPr/>
            </p:nvSpPr>
            <p:spPr>
              <a:xfrm rot="-5400000">
                <a:off x="107522492" y="109547695"/>
                <a:ext cx="9144000" cy="1275009"/>
              </a:xfrm>
              <a:prstGeom prst="doubleWave">
                <a:avLst>
                  <a:gd name="adj1" fmla="val 8995"/>
                  <a:gd name="adj2" fmla="val -88"/>
                </a:avLst>
              </a:prstGeom>
              <a:solidFill>
                <a:srgbClr val="DDEAF6">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271" name="Google Shape;271;p116"/>
              <p:cNvSpPr/>
              <p:nvPr/>
            </p:nvSpPr>
            <p:spPr>
              <a:xfrm>
                <a:off x="111456988" y="105613200"/>
                <a:ext cx="576329" cy="9144000"/>
              </a:xfrm>
              <a:prstGeom prst="rect">
                <a:avLst/>
              </a:prstGeom>
              <a:solidFill>
                <a:srgbClr val="5B9BD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grpSp>
        <p:pic>
          <p:nvPicPr>
            <p:cNvPr id="272" name="Google Shape;272;p116" descr="Microscope_icon"/>
            <p:cNvPicPr preferRelativeResize="0"/>
            <p:nvPr/>
          </p:nvPicPr>
          <p:blipFill rotWithShape="1">
            <a:blip r:embed="rId10">
              <a:alphaModFix/>
            </a:blip>
            <a:srcRect/>
            <a:stretch/>
          </p:blipFill>
          <p:spPr>
            <a:xfrm>
              <a:off x="260746" y="222733"/>
              <a:ext cx="1010482" cy="942446"/>
            </a:xfrm>
            <a:prstGeom prst="rect">
              <a:avLst/>
            </a:prstGeom>
            <a:noFill/>
            <a:ln>
              <a:noFill/>
            </a:ln>
          </p:spPr>
        </p:pic>
        <p:pic>
          <p:nvPicPr>
            <p:cNvPr id="273" name="Google Shape;273;p116" descr="pitr_Lab_icon_4"/>
            <p:cNvPicPr preferRelativeResize="0"/>
            <p:nvPr/>
          </p:nvPicPr>
          <p:blipFill rotWithShape="1">
            <a:blip r:embed="rId11">
              <a:alphaModFix/>
            </a:blip>
            <a:srcRect/>
            <a:stretch/>
          </p:blipFill>
          <p:spPr>
            <a:xfrm rot="-1395228">
              <a:off x="516134" y="3453915"/>
              <a:ext cx="670257" cy="878901"/>
            </a:xfrm>
            <a:prstGeom prst="rect">
              <a:avLst/>
            </a:prstGeom>
            <a:noFill/>
            <a:ln>
              <a:noFill/>
            </a:ln>
          </p:spPr>
        </p:pic>
        <p:pic>
          <p:nvPicPr>
            <p:cNvPr id="274" name="Google Shape;274;p116" descr="syringe"/>
            <p:cNvPicPr preferRelativeResize="0"/>
            <p:nvPr/>
          </p:nvPicPr>
          <p:blipFill rotWithShape="1">
            <a:blip r:embed="rId12">
              <a:alphaModFix/>
            </a:blip>
            <a:srcRect/>
            <a:stretch/>
          </p:blipFill>
          <p:spPr>
            <a:xfrm rot="-6731028">
              <a:off x="607446" y="4431720"/>
              <a:ext cx="432915" cy="914684"/>
            </a:xfrm>
            <a:prstGeom prst="rect">
              <a:avLst/>
            </a:prstGeom>
            <a:noFill/>
            <a:ln>
              <a:noFill/>
            </a:ln>
          </p:spPr>
        </p:pic>
        <p:pic>
          <p:nvPicPr>
            <p:cNvPr id="275" name="Google Shape;275;p116" descr="test tubes"/>
            <p:cNvPicPr preferRelativeResize="0"/>
            <p:nvPr/>
          </p:nvPicPr>
          <p:blipFill rotWithShape="1">
            <a:blip r:embed="rId13">
              <a:alphaModFix/>
            </a:blip>
            <a:srcRect/>
            <a:stretch/>
          </p:blipFill>
          <p:spPr>
            <a:xfrm>
              <a:off x="430154" y="5465808"/>
              <a:ext cx="693929" cy="654911"/>
            </a:xfrm>
            <a:prstGeom prst="rect">
              <a:avLst/>
            </a:prstGeom>
            <a:noFill/>
            <a:ln>
              <a:noFill/>
            </a:ln>
          </p:spPr>
        </p:pic>
        <p:pic>
          <p:nvPicPr>
            <p:cNvPr id="276" name="Google Shape;276;p116" descr="hand and test tube"/>
            <p:cNvPicPr preferRelativeResize="0"/>
            <p:nvPr/>
          </p:nvPicPr>
          <p:blipFill rotWithShape="1">
            <a:blip r:embed="rId14">
              <a:alphaModFix/>
            </a:blip>
            <a:srcRect/>
            <a:stretch/>
          </p:blipFill>
          <p:spPr>
            <a:xfrm rot="2383109">
              <a:off x="430154" y="1471228"/>
              <a:ext cx="716100" cy="630520"/>
            </a:xfrm>
            <a:prstGeom prst="rect">
              <a:avLst/>
            </a:prstGeom>
            <a:noFill/>
            <a:ln>
              <a:noFill/>
            </a:ln>
          </p:spPr>
        </p:pic>
        <p:pic>
          <p:nvPicPr>
            <p:cNvPr id="277" name="Google Shape;277;p116"/>
            <p:cNvPicPr preferRelativeResize="0"/>
            <p:nvPr/>
          </p:nvPicPr>
          <p:blipFill rotWithShape="1">
            <a:blip r:embed="rId9">
              <a:alphaModFix/>
            </a:blip>
            <a:srcRect b="27819"/>
            <a:stretch/>
          </p:blipFill>
          <p:spPr>
            <a:xfrm>
              <a:off x="473938" y="2407797"/>
              <a:ext cx="547511" cy="809375"/>
            </a:xfrm>
            <a:prstGeom prst="rect">
              <a:avLst/>
            </a:prstGeom>
            <a:noFill/>
            <a:ln>
              <a:noFill/>
            </a:ln>
          </p:spPr>
        </p:pic>
      </p:grpSp>
      <p:pic>
        <p:nvPicPr>
          <p:cNvPr id="278" name="Google Shape;278;p116"/>
          <p:cNvPicPr preferRelativeResize="0"/>
          <p:nvPr/>
        </p:nvPicPr>
        <p:blipFill rotWithShape="1">
          <a:blip r:embed="rId6">
            <a:alphaModFix/>
          </a:blip>
          <a:srcRect/>
          <a:stretch/>
        </p:blipFill>
        <p:spPr>
          <a:xfrm>
            <a:off x="1676400" y="1086585"/>
            <a:ext cx="1081768" cy="1200365"/>
          </a:xfrm>
          <a:prstGeom prst="rect">
            <a:avLst/>
          </a:prstGeom>
          <a:noFill/>
          <a:ln>
            <a:noFill/>
          </a:ln>
          <a:effectLst>
            <a:outerShdw blurRad="152400" dist="317500" dir="5400000" sx="90000" sy="-19000" rotWithShape="0">
              <a:srgbClr val="000000">
                <a:alpha val="14117"/>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Content with Caption">
  <p:cSld name="1_Content with Caption">
    <p:spTree>
      <p:nvGrpSpPr>
        <p:cNvPr id="1" name="Shape 279"/>
        <p:cNvGrpSpPr/>
        <p:nvPr/>
      </p:nvGrpSpPr>
      <p:grpSpPr>
        <a:xfrm>
          <a:off x="0" y="0"/>
          <a:ext cx="0" cy="0"/>
          <a:chOff x="0" y="0"/>
          <a:chExt cx="0" cy="0"/>
        </a:xfrm>
      </p:grpSpPr>
      <p:sp>
        <p:nvSpPr>
          <p:cNvPr id="280" name="Google Shape;280;p117"/>
          <p:cNvSpPr/>
          <p:nvPr/>
        </p:nvSpPr>
        <p:spPr>
          <a:xfrm>
            <a:off x="0" y="0"/>
            <a:ext cx="32004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281" name="Google Shape;281;p117"/>
          <p:cNvCxnSpPr/>
          <p:nvPr/>
        </p:nvCxnSpPr>
        <p:spPr>
          <a:xfrm flipH="1">
            <a:off x="3200400" y="0"/>
            <a:ext cx="1" cy="6858000"/>
          </a:xfrm>
          <a:prstGeom prst="straightConnector1">
            <a:avLst/>
          </a:prstGeom>
          <a:noFill/>
          <a:ln w="76200" cap="flat" cmpd="sng">
            <a:solidFill>
              <a:schemeClr val="accent1"/>
            </a:solidFill>
            <a:prstDash val="solid"/>
            <a:miter lim="800000"/>
            <a:headEnd type="none" w="sm" len="sm"/>
            <a:tailEnd type="none" w="sm" len="sm"/>
          </a:ln>
        </p:spPr>
      </p:cxnSp>
      <p:sp>
        <p:nvSpPr>
          <p:cNvPr id="282" name="Google Shape;282;p117"/>
          <p:cNvSpPr txBox="1">
            <a:spLocks noGrp="1"/>
          </p:cNvSpPr>
          <p:nvPr>
            <p:ph type="title"/>
          </p:nvPr>
        </p:nvSpPr>
        <p:spPr>
          <a:xfrm>
            <a:off x="285389" y="465512"/>
            <a:ext cx="2629622"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100"/>
              <a:buFont typeface="Twentieth Century"/>
              <a:buNone/>
              <a:defRPr sz="21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117"/>
          <p:cNvSpPr txBox="1">
            <a:spLocks noGrp="1"/>
          </p:cNvSpPr>
          <p:nvPr>
            <p:ph type="body" idx="1"/>
          </p:nvPr>
        </p:nvSpPr>
        <p:spPr>
          <a:xfrm>
            <a:off x="3524250" y="465513"/>
            <a:ext cx="5286375" cy="5935287"/>
          </a:xfrm>
          <a:prstGeom prst="rect">
            <a:avLst/>
          </a:prstGeom>
          <a:noFill/>
          <a:ln>
            <a:noFill/>
          </a:ln>
        </p:spPr>
        <p:txBody>
          <a:bodyPr spcFirstLastPara="1" wrap="square" lIns="91425" tIns="45700" rIns="91425" bIns="45700" anchor="t" anchorCtr="0">
            <a:normAutofit/>
          </a:bodyPr>
          <a:lstStyle>
            <a:lvl1pPr marL="457200" lvl="0" indent="-333375" algn="l">
              <a:lnSpc>
                <a:spcPct val="100000"/>
              </a:lnSpc>
              <a:spcBef>
                <a:spcPts val="1650"/>
              </a:spcBef>
              <a:spcAft>
                <a:spcPts val="0"/>
              </a:spcAft>
              <a:buSzPts val="1650"/>
              <a:buChar char="•"/>
              <a:defRPr sz="1650"/>
            </a:lvl1pPr>
            <a:lvl2pPr marL="914400" lvl="1" indent="-323850" algn="l">
              <a:lnSpc>
                <a:spcPct val="100000"/>
              </a:lnSpc>
              <a:spcBef>
                <a:spcPts val="1200"/>
              </a:spcBef>
              <a:spcAft>
                <a:spcPts val="0"/>
              </a:spcAft>
              <a:buSzPts val="1500"/>
              <a:buChar char="•"/>
              <a:defRPr sz="1500"/>
            </a:lvl2pPr>
            <a:lvl3pPr marL="1371600" lvl="2" indent="-314325" algn="l">
              <a:lnSpc>
                <a:spcPct val="100000"/>
              </a:lnSpc>
              <a:spcBef>
                <a:spcPts val="900"/>
              </a:spcBef>
              <a:spcAft>
                <a:spcPts val="0"/>
              </a:spcAft>
              <a:buSzPts val="1350"/>
              <a:buChar char="•"/>
              <a:defRPr sz="1350"/>
            </a:lvl3pPr>
            <a:lvl4pPr marL="1828800" lvl="3" indent="-304800" algn="l">
              <a:lnSpc>
                <a:spcPct val="100000"/>
              </a:lnSpc>
              <a:spcBef>
                <a:spcPts val="750"/>
              </a:spcBef>
              <a:spcAft>
                <a:spcPts val="0"/>
              </a:spcAft>
              <a:buSzPts val="1200"/>
              <a:buChar char="•"/>
              <a:defRPr sz="1200"/>
            </a:lvl4pPr>
            <a:lvl5pPr marL="2286000" lvl="4" indent="-304800" algn="l">
              <a:lnSpc>
                <a:spcPct val="100000"/>
              </a:lnSpc>
              <a:spcBef>
                <a:spcPts val="600"/>
              </a:spcBef>
              <a:spcAft>
                <a:spcPts val="0"/>
              </a:spcAft>
              <a:buSzPts val="1200"/>
              <a:buChar char="•"/>
              <a:defRPr sz="1200"/>
            </a:lvl5pPr>
            <a:lvl6pPr marL="2743200" lvl="5" indent="-304800" algn="l">
              <a:lnSpc>
                <a:spcPct val="100000"/>
              </a:lnSpc>
              <a:spcBef>
                <a:spcPts val="450"/>
              </a:spcBef>
              <a:spcAft>
                <a:spcPts val="0"/>
              </a:spcAft>
              <a:buSzPts val="1200"/>
              <a:buChar char="•"/>
              <a:defRPr sz="1200"/>
            </a:lvl6pPr>
            <a:lvl7pPr marL="3200400" lvl="6" indent="-304800" algn="l">
              <a:lnSpc>
                <a:spcPct val="100000"/>
              </a:lnSpc>
              <a:spcBef>
                <a:spcPts val="450"/>
              </a:spcBef>
              <a:spcAft>
                <a:spcPts val="0"/>
              </a:spcAft>
              <a:buSzPts val="1200"/>
              <a:buChar char="•"/>
              <a:defRPr sz="1200"/>
            </a:lvl7pPr>
            <a:lvl8pPr marL="3657600" lvl="7" indent="-304800" algn="l">
              <a:lnSpc>
                <a:spcPct val="100000"/>
              </a:lnSpc>
              <a:spcBef>
                <a:spcPts val="450"/>
              </a:spcBef>
              <a:spcAft>
                <a:spcPts val="0"/>
              </a:spcAft>
              <a:buSzPts val="1200"/>
              <a:buChar char="•"/>
              <a:defRPr sz="1200"/>
            </a:lvl8pPr>
            <a:lvl9pPr marL="4114800" lvl="8" indent="-304800" algn="l">
              <a:lnSpc>
                <a:spcPct val="100000"/>
              </a:lnSpc>
              <a:spcBef>
                <a:spcPts val="450"/>
              </a:spcBef>
              <a:spcAft>
                <a:spcPts val="0"/>
              </a:spcAft>
              <a:buSzPts val="1200"/>
              <a:buChar char="•"/>
              <a:defRPr sz="1200"/>
            </a:lvl9pPr>
          </a:lstStyle>
          <a:p>
            <a:endParaRPr/>
          </a:p>
        </p:txBody>
      </p:sp>
      <p:sp>
        <p:nvSpPr>
          <p:cNvPr id="284" name="Google Shape;284;p117"/>
          <p:cNvSpPr txBox="1">
            <a:spLocks noGrp="1"/>
          </p:cNvSpPr>
          <p:nvPr>
            <p:ph type="body" idx="2"/>
          </p:nvPr>
        </p:nvSpPr>
        <p:spPr>
          <a:xfrm>
            <a:off x="285389" y="3746500"/>
            <a:ext cx="2629622" cy="2425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900"/>
              </a:spcBef>
              <a:spcAft>
                <a:spcPts val="0"/>
              </a:spcAft>
              <a:buSzPts val="1200"/>
              <a:buNone/>
              <a:defRPr sz="1200"/>
            </a:lvl1pPr>
            <a:lvl2pPr marL="914400" lvl="1" indent="-228600" algn="l">
              <a:lnSpc>
                <a:spcPct val="100000"/>
              </a:lnSpc>
              <a:spcBef>
                <a:spcPts val="1200"/>
              </a:spcBef>
              <a:spcAft>
                <a:spcPts val="0"/>
              </a:spcAft>
              <a:buSzPts val="900"/>
              <a:buNone/>
              <a:defRPr sz="900"/>
            </a:lvl2pPr>
            <a:lvl3pPr marL="1371600" lvl="2" indent="-228600" algn="l">
              <a:lnSpc>
                <a:spcPct val="100000"/>
              </a:lnSpc>
              <a:spcBef>
                <a:spcPts val="900"/>
              </a:spcBef>
              <a:spcAft>
                <a:spcPts val="0"/>
              </a:spcAft>
              <a:buSzPts val="750"/>
              <a:buNone/>
              <a:defRPr sz="750"/>
            </a:lvl3pPr>
            <a:lvl4pPr marL="1828800" lvl="3" indent="-228600" algn="l">
              <a:lnSpc>
                <a:spcPct val="100000"/>
              </a:lnSpc>
              <a:spcBef>
                <a:spcPts val="750"/>
              </a:spcBef>
              <a:spcAft>
                <a:spcPts val="0"/>
              </a:spcAft>
              <a:buSzPts val="675"/>
              <a:buNone/>
              <a:defRPr sz="675"/>
            </a:lvl4pPr>
            <a:lvl5pPr marL="2286000" lvl="4" indent="-228600" algn="l">
              <a:lnSpc>
                <a:spcPct val="100000"/>
              </a:lnSpc>
              <a:spcBef>
                <a:spcPts val="600"/>
              </a:spcBef>
              <a:spcAft>
                <a:spcPts val="0"/>
              </a:spcAft>
              <a:buSzPts val="675"/>
              <a:buNone/>
              <a:defRPr sz="675"/>
            </a:lvl5pPr>
            <a:lvl6pPr marL="2743200" lvl="5" indent="-228600" algn="l">
              <a:lnSpc>
                <a:spcPct val="100000"/>
              </a:lnSpc>
              <a:spcBef>
                <a:spcPts val="450"/>
              </a:spcBef>
              <a:spcAft>
                <a:spcPts val="0"/>
              </a:spcAft>
              <a:buSzPts val="675"/>
              <a:buNone/>
              <a:defRPr sz="675"/>
            </a:lvl6pPr>
            <a:lvl7pPr marL="3200400" lvl="6" indent="-228600" algn="l">
              <a:lnSpc>
                <a:spcPct val="100000"/>
              </a:lnSpc>
              <a:spcBef>
                <a:spcPts val="450"/>
              </a:spcBef>
              <a:spcAft>
                <a:spcPts val="0"/>
              </a:spcAft>
              <a:buSzPts val="675"/>
              <a:buNone/>
              <a:defRPr sz="675"/>
            </a:lvl7pPr>
            <a:lvl8pPr marL="3657600" lvl="7" indent="-228600" algn="l">
              <a:lnSpc>
                <a:spcPct val="100000"/>
              </a:lnSpc>
              <a:spcBef>
                <a:spcPts val="450"/>
              </a:spcBef>
              <a:spcAft>
                <a:spcPts val="0"/>
              </a:spcAft>
              <a:buSzPts val="675"/>
              <a:buNone/>
              <a:defRPr sz="675"/>
            </a:lvl8pPr>
            <a:lvl9pPr marL="4114800" lvl="8" indent="-228600" algn="l">
              <a:lnSpc>
                <a:spcPct val="100000"/>
              </a:lnSpc>
              <a:spcBef>
                <a:spcPts val="450"/>
              </a:spcBef>
              <a:spcAft>
                <a:spcPts val="0"/>
              </a:spcAft>
              <a:buSzPts val="675"/>
              <a:buNone/>
              <a:defRPr sz="675"/>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85"/>
        <p:cNvGrpSpPr/>
        <p:nvPr/>
      </p:nvGrpSpPr>
      <p:grpSpPr>
        <a:xfrm>
          <a:off x="0" y="0"/>
          <a:ext cx="0" cy="0"/>
          <a:chOff x="0" y="0"/>
          <a:chExt cx="0" cy="0"/>
        </a:xfrm>
      </p:grpSpPr>
      <p:sp>
        <p:nvSpPr>
          <p:cNvPr id="286" name="Google Shape;286;p118"/>
          <p:cNvSpPr/>
          <p:nvPr/>
        </p:nvSpPr>
        <p:spPr>
          <a:xfrm>
            <a:off x="6982691" y="0"/>
            <a:ext cx="216130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287" name="Google Shape;287;p118"/>
          <p:cNvCxnSpPr/>
          <p:nvPr/>
        </p:nvCxnSpPr>
        <p:spPr>
          <a:xfrm flipH="1">
            <a:off x="6982691" y="0"/>
            <a:ext cx="1" cy="6858000"/>
          </a:xfrm>
          <a:prstGeom prst="straightConnector1">
            <a:avLst/>
          </a:prstGeom>
          <a:noFill/>
          <a:ln w="76200" cap="flat" cmpd="sng">
            <a:solidFill>
              <a:schemeClr val="accent1"/>
            </a:solidFill>
            <a:prstDash val="solid"/>
            <a:miter lim="800000"/>
            <a:headEnd type="none" w="sm" len="sm"/>
            <a:tailEnd type="none" w="sm" len="sm"/>
          </a:ln>
        </p:spPr>
      </p:cxnSp>
      <p:sp>
        <p:nvSpPr>
          <p:cNvPr id="288" name="Google Shape;288;p118"/>
          <p:cNvSpPr txBox="1">
            <a:spLocks noGrp="1"/>
          </p:cNvSpPr>
          <p:nvPr>
            <p:ph type="title"/>
          </p:nvPr>
        </p:nvSpPr>
        <p:spPr>
          <a:xfrm rot="5400000">
            <a:off x="5243513" y="2557463"/>
            <a:ext cx="5486399" cy="17430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18"/>
          <p:cNvSpPr txBox="1">
            <a:spLocks noGrp="1"/>
          </p:cNvSpPr>
          <p:nvPr>
            <p:ph type="body" idx="1"/>
          </p:nvPr>
        </p:nvSpPr>
        <p:spPr>
          <a:xfrm rot="5400000">
            <a:off x="925116" y="389335"/>
            <a:ext cx="5486399" cy="607933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290" name="Google Shape;290;p118"/>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p118"/>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p118"/>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B - 1 Column">
  <p:cSld name="Content B - 1 Column">
    <p:spTree>
      <p:nvGrpSpPr>
        <p:cNvPr id="1" name="Shape 293"/>
        <p:cNvGrpSpPr/>
        <p:nvPr/>
      </p:nvGrpSpPr>
      <p:grpSpPr>
        <a:xfrm>
          <a:off x="0" y="0"/>
          <a:ext cx="0" cy="0"/>
          <a:chOff x="0" y="0"/>
          <a:chExt cx="0" cy="0"/>
        </a:xfrm>
      </p:grpSpPr>
      <p:sp>
        <p:nvSpPr>
          <p:cNvPr id="294" name="Google Shape;294;p119"/>
          <p:cNvSpPr/>
          <p:nvPr/>
        </p:nvSpPr>
        <p:spPr>
          <a:xfrm>
            <a:off x="0" y="0"/>
            <a:ext cx="9144000" cy="1255889"/>
          </a:xfrm>
          <a:prstGeom prst="rect">
            <a:avLst/>
          </a:prstGeom>
          <a:solidFill>
            <a:srgbClr val="245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Times New Roman"/>
              <a:ea typeface="Times New Roman"/>
              <a:cs typeface="Times New Roman"/>
              <a:sym typeface="Times New Roman"/>
            </a:endParaRPr>
          </a:p>
        </p:txBody>
      </p:sp>
      <p:pic>
        <p:nvPicPr>
          <p:cNvPr id="295" name="Google Shape;295;p119" descr="CHI_FH_2line_Rev_RGB.eps"/>
          <p:cNvPicPr preferRelativeResize="0"/>
          <p:nvPr/>
        </p:nvPicPr>
        <p:blipFill rotWithShape="1">
          <a:blip r:embed="rId2">
            <a:alphaModFix/>
          </a:blip>
          <a:srcRect/>
          <a:stretch/>
        </p:blipFill>
        <p:spPr>
          <a:xfrm>
            <a:off x="6609292" y="285044"/>
            <a:ext cx="2085975" cy="685800"/>
          </a:xfrm>
          <a:prstGeom prst="rect">
            <a:avLst/>
          </a:prstGeom>
          <a:noFill/>
          <a:ln>
            <a:noFill/>
          </a:ln>
        </p:spPr>
      </p:pic>
      <p:sp>
        <p:nvSpPr>
          <p:cNvPr id="296" name="Google Shape;296;p119"/>
          <p:cNvSpPr txBox="1">
            <a:spLocks noGrp="1"/>
          </p:cNvSpPr>
          <p:nvPr>
            <p:ph type="title"/>
          </p:nvPr>
        </p:nvSpPr>
        <p:spPr>
          <a:xfrm>
            <a:off x="457200" y="255012"/>
            <a:ext cx="4572000" cy="4023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Twentieth Century"/>
              <a:buNone/>
              <a:defRPr sz="2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119"/>
          <p:cNvSpPr txBox="1">
            <a:spLocks noGrp="1"/>
          </p:cNvSpPr>
          <p:nvPr>
            <p:ph type="body" idx="1"/>
          </p:nvPr>
        </p:nvSpPr>
        <p:spPr>
          <a:xfrm>
            <a:off x="457200" y="629916"/>
            <a:ext cx="4572000" cy="40233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sz="1800" i="1">
                <a:solidFill>
                  <a:schemeClr val="lt1"/>
                </a:solidFill>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298" name="Google Shape;298;p119"/>
          <p:cNvSpPr txBox="1">
            <a:spLocks noGrp="1"/>
          </p:cNvSpPr>
          <p:nvPr>
            <p:ph type="sldNum" idx="12"/>
          </p:nvPr>
        </p:nvSpPr>
        <p:spPr>
          <a:xfrm>
            <a:off x="8177872" y="6449108"/>
            <a:ext cx="508928" cy="22300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3565A"/>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119"/>
          <p:cNvSpPr txBox="1">
            <a:spLocks noGrp="1"/>
          </p:cNvSpPr>
          <p:nvPr>
            <p:ph type="body" idx="2"/>
          </p:nvPr>
        </p:nvSpPr>
        <p:spPr>
          <a:xfrm>
            <a:off x="457200" y="1709928"/>
            <a:ext cx="7543800" cy="4343400"/>
          </a:xfrm>
          <a:prstGeom prst="rect">
            <a:avLst/>
          </a:prstGeom>
          <a:noFill/>
          <a:ln>
            <a:noFill/>
          </a:ln>
        </p:spPr>
        <p:txBody>
          <a:bodyPr spcFirstLastPara="1" wrap="square" lIns="91425" tIns="45700" rIns="91425" bIns="45700" anchor="t" anchorCtr="0">
            <a:normAutofit/>
          </a:bodyPr>
          <a:lstStyle>
            <a:lvl1pPr marL="457200" lvl="0" indent="-333375" algn="l">
              <a:lnSpc>
                <a:spcPct val="100000"/>
              </a:lnSpc>
              <a:spcBef>
                <a:spcPts val="1650"/>
              </a:spcBef>
              <a:spcAft>
                <a:spcPts val="0"/>
              </a:spcAft>
              <a:buSzPts val="1650"/>
              <a:buFont typeface="Arial"/>
              <a:buChar char="•"/>
              <a:defRPr>
                <a:solidFill>
                  <a:srgbClr val="53565A"/>
                </a:solidFill>
              </a:defRPr>
            </a:lvl1pPr>
            <a:lvl2pPr marL="914400" lvl="1" indent="-323850" algn="l">
              <a:lnSpc>
                <a:spcPct val="100000"/>
              </a:lnSpc>
              <a:spcBef>
                <a:spcPts val="1200"/>
              </a:spcBef>
              <a:spcAft>
                <a:spcPts val="0"/>
              </a:spcAft>
              <a:buSzPts val="1500"/>
              <a:buFont typeface="Merriweather Sans"/>
              <a:buChar char="–"/>
              <a:defRPr>
                <a:solidFill>
                  <a:srgbClr val="53565A"/>
                </a:solidFill>
              </a:defRPr>
            </a:lvl2pPr>
            <a:lvl3pPr marL="1371600" lvl="2" indent="-314325" algn="l">
              <a:lnSpc>
                <a:spcPct val="100000"/>
              </a:lnSpc>
              <a:spcBef>
                <a:spcPts val="900"/>
              </a:spcBef>
              <a:spcAft>
                <a:spcPts val="0"/>
              </a:spcAft>
              <a:buSzPts val="1350"/>
              <a:buFont typeface="Arial"/>
              <a:buChar char="•"/>
              <a:defRPr>
                <a:solidFill>
                  <a:srgbClr val="53565A"/>
                </a:solidFill>
              </a:defRPr>
            </a:lvl3pPr>
            <a:lvl4pPr marL="1828800" lvl="3" indent="-304800" algn="l">
              <a:lnSpc>
                <a:spcPct val="100000"/>
              </a:lnSpc>
              <a:spcBef>
                <a:spcPts val="750"/>
              </a:spcBef>
              <a:spcAft>
                <a:spcPts val="0"/>
              </a:spcAft>
              <a:buSzPts val="1200"/>
              <a:buFont typeface="Merriweather Sans"/>
              <a:buChar char="–"/>
              <a:defRPr>
                <a:solidFill>
                  <a:srgbClr val="53565A"/>
                </a:solidFill>
              </a:defRPr>
            </a:lvl4pPr>
            <a:lvl5pPr marL="2286000" lvl="4" indent="-304800" algn="l">
              <a:lnSpc>
                <a:spcPct val="100000"/>
              </a:lnSpc>
              <a:spcBef>
                <a:spcPts val="600"/>
              </a:spcBef>
              <a:spcAft>
                <a:spcPts val="0"/>
              </a:spcAft>
              <a:buSzPts val="1200"/>
              <a:buFont typeface="Merriweather Sans"/>
              <a:buChar char="»"/>
              <a:defRPr>
                <a:solidFill>
                  <a:srgbClr val="53565A"/>
                </a:solidFill>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grpSp>
        <p:nvGrpSpPr>
          <p:cNvPr id="37" name="Google Shape;37;p93"/>
          <p:cNvGrpSpPr/>
          <p:nvPr/>
        </p:nvGrpSpPr>
        <p:grpSpPr>
          <a:xfrm>
            <a:off x="-380999" y="-76202"/>
            <a:ext cx="1993700" cy="7162802"/>
            <a:chOff x="-380999" y="-76202"/>
            <a:chExt cx="1993700" cy="7162802"/>
          </a:xfrm>
        </p:grpSpPr>
        <p:sp>
          <p:nvSpPr>
            <p:cNvPr id="38" name="Google Shape;38;p93"/>
            <p:cNvSpPr/>
            <p:nvPr/>
          </p:nvSpPr>
          <p:spPr>
            <a:xfrm rot="-5400000" flipH="1">
              <a:off x="-2965550" y="2508349"/>
              <a:ext cx="7162802" cy="1993700"/>
            </a:xfrm>
            <a:prstGeom prst="doubleWave">
              <a:avLst>
                <a:gd name="adj1" fmla="val 8995"/>
                <a:gd name="adj2" fmla="val -88"/>
              </a:avLst>
            </a:prstGeom>
            <a:gradFill>
              <a:gsLst>
                <a:gs pos="0">
                  <a:srgbClr val="7D878F"/>
                </a:gs>
                <a:gs pos="50000">
                  <a:srgbClr val="B6C3CE"/>
                </a:gs>
                <a:gs pos="100000">
                  <a:srgbClr val="DBEAF7"/>
                </a:gs>
              </a:gsLst>
              <a:lin ang="5400000" scaled="0"/>
            </a:gra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pic>
          <p:nvPicPr>
            <p:cNvPr id="39" name="Google Shape;39;p93"/>
            <p:cNvPicPr preferRelativeResize="0"/>
            <p:nvPr/>
          </p:nvPicPr>
          <p:blipFill rotWithShape="1">
            <a:blip r:embed="rId2">
              <a:alphaModFix/>
            </a:blip>
            <a:srcRect/>
            <a:stretch/>
          </p:blipFill>
          <p:spPr>
            <a:xfrm>
              <a:off x="226251" y="3120303"/>
              <a:ext cx="819149" cy="813297"/>
            </a:xfrm>
            <a:prstGeom prst="rect">
              <a:avLst/>
            </a:prstGeom>
            <a:noFill/>
            <a:ln>
              <a:noFill/>
            </a:ln>
            <a:effectLst>
              <a:outerShdw blurRad="190500" algn="tl" rotWithShape="0">
                <a:srgbClr val="000000">
                  <a:alpha val="69019"/>
                </a:srgbClr>
              </a:outerShdw>
            </a:effectLst>
          </p:spPr>
        </p:pic>
        <p:pic>
          <p:nvPicPr>
            <p:cNvPr id="40" name="Google Shape;40;p93"/>
            <p:cNvPicPr preferRelativeResize="0"/>
            <p:nvPr/>
          </p:nvPicPr>
          <p:blipFill rotWithShape="1">
            <a:blip r:embed="rId3">
              <a:alphaModFix/>
            </a:blip>
            <a:srcRect/>
            <a:stretch/>
          </p:blipFill>
          <p:spPr>
            <a:xfrm>
              <a:off x="330581" y="4434101"/>
              <a:ext cx="838200" cy="838200"/>
            </a:xfrm>
            <a:prstGeom prst="rect">
              <a:avLst/>
            </a:prstGeom>
            <a:noFill/>
            <a:ln>
              <a:noFill/>
            </a:ln>
            <a:effectLst>
              <a:outerShdw blurRad="190500" algn="tl" rotWithShape="0">
                <a:srgbClr val="000000">
                  <a:alpha val="69019"/>
                </a:srgbClr>
              </a:outerShdw>
            </a:effectLst>
          </p:spPr>
        </p:pic>
        <p:pic>
          <p:nvPicPr>
            <p:cNvPr id="41" name="Google Shape;41;p93"/>
            <p:cNvPicPr preferRelativeResize="0"/>
            <p:nvPr/>
          </p:nvPicPr>
          <p:blipFill rotWithShape="1">
            <a:blip r:embed="rId4">
              <a:alphaModFix/>
            </a:blip>
            <a:srcRect/>
            <a:stretch/>
          </p:blipFill>
          <p:spPr>
            <a:xfrm>
              <a:off x="228600" y="1629202"/>
              <a:ext cx="990600" cy="990600"/>
            </a:xfrm>
            <a:prstGeom prst="rect">
              <a:avLst/>
            </a:prstGeom>
            <a:noFill/>
            <a:ln>
              <a:noFill/>
            </a:ln>
            <a:effectLst>
              <a:outerShdw blurRad="190500" algn="tl" rotWithShape="0">
                <a:srgbClr val="000000">
                  <a:alpha val="69019"/>
                </a:srgbClr>
              </a:outerShdw>
            </a:effectLst>
          </p:spPr>
        </p:pic>
        <p:pic>
          <p:nvPicPr>
            <p:cNvPr id="42" name="Google Shape;42;p93"/>
            <p:cNvPicPr preferRelativeResize="0"/>
            <p:nvPr/>
          </p:nvPicPr>
          <p:blipFill rotWithShape="1">
            <a:blip r:embed="rId5">
              <a:alphaModFix/>
            </a:blip>
            <a:srcRect/>
            <a:stretch/>
          </p:blipFill>
          <p:spPr>
            <a:xfrm>
              <a:off x="226251" y="307114"/>
              <a:ext cx="821498" cy="821498"/>
            </a:xfrm>
            <a:prstGeom prst="rect">
              <a:avLst/>
            </a:prstGeom>
            <a:noFill/>
            <a:ln>
              <a:noFill/>
            </a:ln>
            <a:effectLst>
              <a:outerShdw blurRad="190500" algn="tl" rotWithShape="0">
                <a:srgbClr val="000000">
                  <a:alpha val="69019"/>
                </a:srgbClr>
              </a:outerShdw>
            </a:effectLst>
          </p:spPr>
        </p:pic>
        <p:pic>
          <p:nvPicPr>
            <p:cNvPr id="43" name="Google Shape;43;p93"/>
            <p:cNvPicPr preferRelativeResize="0"/>
            <p:nvPr/>
          </p:nvPicPr>
          <p:blipFill rotWithShape="1">
            <a:blip r:embed="rId6">
              <a:alphaModFix/>
            </a:blip>
            <a:srcRect/>
            <a:stretch/>
          </p:blipFill>
          <p:spPr>
            <a:xfrm>
              <a:off x="330581" y="5867400"/>
              <a:ext cx="777875" cy="518583"/>
            </a:xfrm>
            <a:prstGeom prst="rect">
              <a:avLst/>
            </a:prstGeom>
            <a:noFill/>
            <a:ln>
              <a:noFill/>
            </a:ln>
            <a:effectLst>
              <a:outerShdw blurRad="190500" algn="tl" rotWithShape="0">
                <a:srgbClr val="000000">
                  <a:alpha val="69019"/>
                </a:srgbClr>
              </a:outerShdw>
            </a:effectLst>
          </p:spPr>
        </p:pic>
      </p:grpSp>
      <p:sp>
        <p:nvSpPr>
          <p:cNvPr id="44" name="Google Shape;44;p93"/>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3"/>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3"/>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93"/>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3"/>
          <p:cNvSpPr txBox="1">
            <a:spLocks noGrp="1"/>
          </p:cNvSpPr>
          <p:nvPr>
            <p:ph type="body" idx="1"/>
          </p:nvPr>
        </p:nvSpPr>
        <p:spPr>
          <a:xfrm>
            <a:off x="1447800" y="1714500"/>
            <a:ext cx="7410450" cy="44577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650"/>
              </a:spcBef>
              <a:spcAft>
                <a:spcPts val="0"/>
              </a:spcAft>
              <a:buSzPts val="2800"/>
              <a:buChar char="•"/>
              <a:defRPr sz="2800"/>
            </a:lvl1pPr>
            <a:lvl2pPr marL="914400" lvl="1" indent="-355600" algn="l">
              <a:lnSpc>
                <a:spcPct val="100000"/>
              </a:lnSpc>
              <a:spcBef>
                <a:spcPts val="1200"/>
              </a:spcBef>
              <a:spcAft>
                <a:spcPts val="0"/>
              </a:spcAft>
              <a:buSzPts val="2000"/>
              <a:buChar char="•"/>
              <a:defRPr sz="2000"/>
            </a:lvl2pPr>
            <a:lvl3pPr marL="1371600" lvl="2" indent="-330200" algn="l">
              <a:lnSpc>
                <a:spcPct val="100000"/>
              </a:lnSpc>
              <a:spcBef>
                <a:spcPts val="900"/>
              </a:spcBef>
              <a:spcAft>
                <a:spcPts val="0"/>
              </a:spcAft>
              <a:buSzPts val="1600"/>
              <a:buChar char="•"/>
              <a:defRPr sz="1600"/>
            </a:lvl3pPr>
            <a:lvl4pPr marL="1828800" lvl="3" indent="-317500" algn="l">
              <a:lnSpc>
                <a:spcPct val="100000"/>
              </a:lnSpc>
              <a:spcBef>
                <a:spcPts val="750"/>
              </a:spcBef>
              <a:spcAft>
                <a:spcPts val="0"/>
              </a:spcAft>
              <a:buSzPts val="1400"/>
              <a:buChar char="•"/>
              <a:defRPr sz="1400"/>
            </a:lvl4pPr>
            <a:lvl5pPr marL="2286000" lvl="4" indent="-304800" algn="l">
              <a:lnSpc>
                <a:spcPct val="100000"/>
              </a:lnSpc>
              <a:spcBef>
                <a:spcPts val="600"/>
              </a:spcBef>
              <a:spcAft>
                <a:spcPts val="0"/>
              </a:spcAft>
              <a:buSzPts val="1200"/>
              <a:buChar char="•"/>
              <a:defRPr sz="1200"/>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49"/>
        <p:cNvGrpSpPr/>
        <p:nvPr/>
      </p:nvGrpSpPr>
      <p:grpSpPr>
        <a:xfrm>
          <a:off x="0" y="0"/>
          <a:ext cx="0" cy="0"/>
          <a:chOff x="0" y="0"/>
          <a:chExt cx="0" cy="0"/>
        </a:xfrm>
      </p:grpSpPr>
      <p:sp>
        <p:nvSpPr>
          <p:cNvPr id="50" name="Google Shape;50;p9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4"/>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4"/>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4"/>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94"/>
          <p:cNvPicPr preferRelativeResize="0"/>
          <p:nvPr/>
        </p:nvPicPr>
        <p:blipFill rotWithShape="1">
          <a:blip r:embed="rId2">
            <a:alphaModFix/>
          </a:blip>
          <a:srcRect/>
          <a:stretch/>
        </p:blipFill>
        <p:spPr>
          <a:xfrm>
            <a:off x="762000" y="4724400"/>
            <a:ext cx="1643063" cy="1460500"/>
          </a:xfrm>
          <a:prstGeom prst="rect">
            <a:avLst/>
          </a:prstGeom>
          <a:noFill/>
          <a:ln>
            <a:noFill/>
          </a:ln>
        </p:spPr>
      </p:pic>
      <p:pic>
        <p:nvPicPr>
          <p:cNvPr id="55" name="Google Shape;55;p94"/>
          <p:cNvPicPr preferRelativeResize="0"/>
          <p:nvPr/>
        </p:nvPicPr>
        <p:blipFill rotWithShape="1">
          <a:blip r:embed="rId3">
            <a:alphaModFix/>
          </a:blip>
          <a:srcRect/>
          <a:stretch/>
        </p:blipFill>
        <p:spPr>
          <a:xfrm>
            <a:off x="7291387" y="392490"/>
            <a:ext cx="1524000" cy="1524000"/>
          </a:xfrm>
          <a:prstGeom prst="rect">
            <a:avLst/>
          </a:prstGeom>
          <a:noFill/>
          <a:ln>
            <a:noFill/>
          </a:ln>
          <a:effectLst>
            <a:outerShdw blurRad="190500" algn="tl" rotWithShape="0">
              <a:srgbClr val="000000">
                <a:alpha val="6901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95"/>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5"/>
          <p:cNvSpPr txBox="1">
            <a:spLocks noGrp="1"/>
          </p:cNvSpPr>
          <p:nvPr>
            <p:ph type="body" idx="1"/>
          </p:nvPr>
        </p:nvSpPr>
        <p:spPr>
          <a:xfrm rot="5400000">
            <a:off x="2343150" y="171450"/>
            <a:ext cx="4457700" cy="7543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59" name="Google Shape;59;p95"/>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5"/>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5"/>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2"/>
        <p:cNvGrpSpPr/>
        <p:nvPr/>
      </p:nvGrpSpPr>
      <p:grpSpPr>
        <a:xfrm>
          <a:off x="0" y="0"/>
          <a:ext cx="0" cy="0"/>
          <a:chOff x="0" y="0"/>
          <a:chExt cx="0" cy="0"/>
        </a:xfrm>
      </p:grpSpPr>
      <p:sp>
        <p:nvSpPr>
          <p:cNvPr id="63" name="Google Shape;63;p96"/>
          <p:cNvSpPr txBox="1">
            <a:spLocks noGrp="1"/>
          </p:cNvSpPr>
          <p:nvPr>
            <p:ph type="title"/>
          </p:nvPr>
        </p:nvSpPr>
        <p:spPr>
          <a:xfrm>
            <a:off x="36891" y="0"/>
            <a:ext cx="7543800" cy="144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6"/>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6"/>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6"/>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96"/>
          <p:cNvPicPr preferRelativeResize="0"/>
          <p:nvPr/>
        </p:nvPicPr>
        <p:blipFill rotWithShape="1">
          <a:blip r:embed="rId2">
            <a:alphaModFix/>
          </a:blip>
          <a:srcRect/>
          <a:stretch/>
        </p:blipFill>
        <p:spPr>
          <a:xfrm>
            <a:off x="226880" y="5334000"/>
            <a:ext cx="990600" cy="880533"/>
          </a:xfrm>
          <a:prstGeom prst="rect">
            <a:avLst/>
          </a:prstGeom>
          <a:noFill/>
          <a:ln>
            <a:noFill/>
          </a:ln>
        </p:spPr>
      </p:pic>
      <p:pic>
        <p:nvPicPr>
          <p:cNvPr id="68" name="Google Shape;68;p96"/>
          <p:cNvPicPr preferRelativeResize="0"/>
          <p:nvPr/>
        </p:nvPicPr>
        <p:blipFill rotWithShape="1">
          <a:blip r:embed="rId3">
            <a:alphaModFix/>
          </a:blip>
          <a:srcRect/>
          <a:stretch/>
        </p:blipFill>
        <p:spPr>
          <a:xfrm>
            <a:off x="7123642" y="457200"/>
            <a:ext cx="1514158" cy="11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5_Section Header">
  <p:cSld name="5_Section Header">
    <p:spTree>
      <p:nvGrpSpPr>
        <p:cNvPr id="1" name="Shape 69"/>
        <p:cNvGrpSpPr/>
        <p:nvPr/>
      </p:nvGrpSpPr>
      <p:grpSpPr>
        <a:xfrm>
          <a:off x="0" y="0"/>
          <a:ext cx="0" cy="0"/>
          <a:chOff x="0" y="0"/>
          <a:chExt cx="0" cy="0"/>
        </a:xfrm>
      </p:grpSpPr>
      <p:sp>
        <p:nvSpPr>
          <p:cNvPr id="70" name="Google Shape;70;p97"/>
          <p:cNvSpPr/>
          <p:nvPr/>
        </p:nvSpPr>
        <p:spPr>
          <a:xfrm>
            <a:off x="0" y="0"/>
            <a:ext cx="9144000" cy="5715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71" name="Google Shape;71;p97"/>
          <p:cNvCxnSpPr/>
          <p:nvPr/>
        </p:nvCxnSpPr>
        <p:spPr>
          <a:xfrm>
            <a:off x="0" y="1306725"/>
            <a:ext cx="9144000" cy="0"/>
          </a:xfrm>
          <a:prstGeom prst="straightConnector1">
            <a:avLst/>
          </a:prstGeom>
          <a:noFill/>
          <a:ln w="76200" cap="flat" cmpd="sng">
            <a:solidFill>
              <a:schemeClr val="accent1"/>
            </a:solidFill>
            <a:prstDash val="solid"/>
            <a:miter lim="800000"/>
            <a:headEnd type="none" w="sm" len="sm"/>
            <a:tailEnd type="none" w="sm" len="sm"/>
          </a:ln>
        </p:spPr>
      </p:cxnSp>
      <p:sp>
        <p:nvSpPr>
          <p:cNvPr id="72" name="Google Shape;72;p97"/>
          <p:cNvSpPr txBox="1">
            <a:spLocks noGrp="1"/>
          </p:cNvSpPr>
          <p:nvPr>
            <p:ph type="title"/>
          </p:nvPr>
        </p:nvSpPr>
        <p:spPr>
          <a:xfrm>
            <a:off x="1354522" y="155971"/>
            <a:ext cx="7420737" cy="11592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350"/>
              <a:buFont typeface="Twentieth Century"/>
              <a:buNone/>
              <a:defRPr sz="435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7"/>
          <p:cNvSpPr txBox="1">
            <a:spLocks noGrp="1"/>
          </p:cNvSpPr>
          <p:nvPr>
            <p:ph type="body" idx="1"/>
          </p:nvPr>
        </p:nvSpPr>
        <p:spPr>
          <a:xfrm>
            <a:off x="1325416" y="5987666"/>
            <a:ext cx="7415976" cy="45004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500"/>
              <a:buNone/>
              <a:defRPr sz="1500">
                <a:solidFill>
                  <a:schemeClr val="dk1"/>
                </a:solidFill>
              </a:defRPr>
            </a:lvl1pPr>
            <a:lvl2pPr marL="914400" lvl="1" indent="-228600" algn="l">
              <a:lnSpc>
                <a:spcPct val="100000"/>
              </a:lnSpc>
              <a:spcBef>
                <a:spcPts val="1200"/>
              </a:spcBef>
              <a:spcAft>
                <a:spcPts val="0"/>
              </a:spcAft>
              <a:buSzPts val="1350"/>
              <a:buNone/>
              <a:defRPr sz="1350">
                <a:solidFill>
                  <a:srgbClr val="888888"/>
                </a:solidFill>
              </a:defRPr>
            </a:lvl2pPr>
            <a:lvl3pPr marL="1371600" lvl="2" indent="-228600" algn="l">
              <a:lnSpc>
                <a:spcPct val="100000"/>
              </a:lnSpc>
              <a:spcBef>
                <a:spcPts val="900"/>
              </a:spcBef>
              <a:spcAft>
                <a:spcPts val="0"/>
              </a:spcAft>
              <a:buSzPts val="1200"/>
              <a:buNone/>
              <a:defRPr sz="1200">
                <a:solidFill>
                  <a:srgbClr val="888888"/>
                </a:solidFill>
              </a:defRPr>
            </a:lvl3pPr>
            <a:lvl4pPr marL="1828800" lvl="3" indent="-228600" algn="l">
              <a:lnSpc>
                <a:spcPct val="100000"/>
              </a:lnSpc>
              <a:spcBef>
                <a:spcPts val="750"/>
              </a:spcBef>
              <a:spcAft>
                <a:spcPts val="0"/>
              </a:spcAft>
              <a:buSzPts val="1050"/>
              <a:buNone/>
              <a:defRPr sz="1050">
                <a:solidFill>
                  <a:srgbClr val="888888"/>
                </a:solidFill>
              </a:defRPr>
            </a:lvl4pPr>
            <a:lvl5pPr marL="2286000" lvl="4" indent="-228600" algn="l">
              <a:lnSpc>
                <a:spcPct val="100000"/>
              </a:lnSpc>
              <a:spcBef>
                <a:spcPts val="600"/>
              </a:spcBef>
              <a:spcAft>
                <a:spcPts val="0"/>
              </a:spcAft>
              <a:buSzPts val="1050"/>
              <a:buNone/>
              <a:defRPr sz="1050">
                <a:solidFill>
                  <a:srgbClr val="888888"/>
                </a:solidFill>
              </a:defRPr>
            </a:lvl5pPr>
            <a:lvl6pPr marL="2743200" lvl="5" indent="-228600" algn="l">
              <a:lnSpc>
                <a:spcPct val="100000"/>
              </a:lnSpc>
              <a:spcBef>
                <a:spcPts val="450"/>
              </a:spcBef>
              <a:spcAft>
                <a:spcPts val="0"/>
              </a:spcAft>
              <a:buSzPts val="1050"/>
              <a:buNone/>
              <a:defRPr sz="1050">
                <a:solidFill>
                  <a:srgbClr val="888888"/>
                </a:solidFill>
              </a:defRPr>
            </a:lvl6pPr>
            <a:lvl7pPr marL="3200400" lvl="6" indent="-228600" algn="l">
              <a:lnSpc>
                <a:spcPct val="100000"/>
              </a:lnSpc>
              <a:spcBef>
                <a:spcPts val="450"/>
              </a:spcBef>
              <a:spcAft>
                <a:spcPts val="0"/>
              </a:spcAft>
              <a:buSzPts val="1050"/>
              <a:buNone/>
              <a:defRPr sz="1050">
                <a:solidFill>
                  <a:srgbClr val="888888"/>
                </a:solidFill>
              </a:defRPr>
            </a:lvl7pPr>
            <a:lvl8pPr marL="3657600" lvl="7" indent="-228600" algn="l">
              <a:lnSpc>
                <a:spcPct val="100000"/>
              </a:lnSpc>
              <a:spcBef>
                <a:spcPts val="450"/>
              </a:spcBef>
              <a:spcAft>
                <a:spcPts val="0"/>
              </a:spcAft>
              <a:buSzPts val="1050"/>
              <a:buNone/>
              <a:defRPr sz="1050">
                <a:solidFill>
                  <a:srgbClr val="888888"/>
                </a:solidFill>
              </a:defRPr>
            </a:lvl8pPr>
            <a:lvl9pPr marL="4114800" lvl="8" indent="-228600" algn="l">
              <a:lnSpc>
                <a:spcPct val="100000"/>
              </a:lnSpc>
              <a:spcBef>
                <a:spcPts val="450"/>
              </a:spcBef>
              <a:spcAft>
                <a:spcPts val="0"/>
              </a:spcAft>
              <a:buSzPts val="1050"/>
              <a:buNone/>
              <a:defRPr sz="1050">
                <a:solidFill>
                  <a:srgbClr val="888888"/>
                </a:solidFill>
              </a:defRPr>
            </a:lvl9pPr>
          </a:lstStyle>
          <a:p>
            <a:endParaRPr/>
          </a:p>
        </p:txBody>
      </p:sp>
      <p:grpSp>
        <p:nvGrpSpPr>
          <p:cNvPr id="74" name="Google Shape;74;p97"/>
          <p:cNvGrpSpPr/>
          <p:nvPr/>
        </p:nvGrpSpPr>
        <p:grpSpPr>
          <a:xfrm>
            <a:off x="260744" y="152402"/>
            <a:ext cx="1187053" cy="6242050"/>
            <a:chOff x="260744" y="152402"/>
            <a:chExt cx="1187053" cy="6242050"/>
          </a:xfrm>
        </p:grpSpPr>
        <p:grpSp>
          <p:nvGrpSpPr>
            <p:cNvPr id="75" name="Google Shape;75;p97"/>
            <p:cNvGrpSpPr/>
            <p:nvPr/>
          </p:nvGrpSpPr>
          <p:grpSpPr>
            <a:xfrm>
              <a:off x="260744" y="152402"/>
              <a:ext cx="1187053" cy="6242050"/>
              <a:chOff x="111456988" y="105613199"/>
              <a:chExt cx="1275009" cy="9144001"/>
            </a:xfrm>
          </p:grpSpPr>
          <p:sp>
            <p:nvSpPr>
              <p:cNvPr id="76" name="Google Shape;76;p97"/>
              <p:cNvSpPr/>
              <p:nvPr/>
            </p:nvSpPr>
            <p:spPr>
              <a:xfrm rot="-5400000">
                <a:off x="107522492" y="109547695"/>
                <a:ext cx="9144000" cy="1275009"/>
              </a:xfrm>
              <a:prstGeom prst="doubleWave">
                <a:avLst>
                  <a:gd name="adj1" fmla="val 8995"/>
                  <a:gd name="adj2" fmla="val -88"/>
                </a:avLst>
              </a:prstGeom>
              <a:solidFill>
                <a:srgbClr val="9933FF">
                  <a:alpha val="38039"/>
                </a:srgbClr>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sp>
            <p:nvSpPr>
              <p:cNvPr id="77" name="Google Shape;77;p97"/>
              <p:cNvSpPr/>
              <p:nvPr/>
            </p:nvSpPr>
            <p:spPr>
              <a:xfrm>
                <a:off x="111456988" y="105613200"/>
                <a:ext cx="576329" cy="9144000"/>
              </a:xfrm>
              <a:prstGeom prst="rect">
                <a:avLst/>
              </a:prstGeom>
              <a:solidFill>
                <a:srgbClr val="5B9BD5"/>
              </a:solid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00"/>
                  </a:solidFill>
                  <a:latin typeface="Twentieth Century"/>
                  <a:ea typeface="Twentieth Century"/>
                  <a:cs typeface="Twentieth Century"/>
                  <a:sym typeface="Twentieth Century"/>
                </a:endParaRPr>
              </a:p>
            </p:txBody>
          </p:sp>
        </p:grpSp>
        <p:pic>
          <p:nvPicPr>
            <p:cNvPr id="78" name="Google Shape;78;p97" descr="Microscope_icon"/>
            <p:cNvPicPr preferRelativeResize="0"/>
            <p:nvPr/>
          </p:nvPicPr>
          <p:blipFill rotWithShape="1">
            <a:blip r:embed="rId2">
              <a:alphaModFix/>
            </a:blip>
            <a:srcRect/>
            <a:stretch/>
          </p:blipFill>
          <p:spPr>
            <a:xfrm>
              <a:off x="260746" y="222733"/>
              <a:ext cx="1010482" cy="942446"/>
            </a:xfrm>
            <a:prstGeom prst="rect">
              <a:avLst/>
            </a:prstGeom>
            <a:noFill/>
            <a:ln>
              <a:noFill/>
            </a:ln>
          </p:spPr>
        </p:pic>
        <p:pic>
          <p:nvPicPr>
            <p:cNvPr id="79" name="Google Shape;79;p97" descr="pitr_Lab_icon_4"/>
            <p:cNvPicPr preferRelativeResize="0"/>
            <p:nvPr/>
          </p:nvPicPr>
          <p:blipFill rotWithShape="1">
            <a:blip r:embed="rId3">
              <a:alphaModFix/>
            </a:blip>
            <a:srcRect/>
            <a:stretch/>
          </p:blipFill>
          <p:spPr>
            <a:xfrm rot="-1395228">
              <a:off x="516134" y="3453915"/>
              <a:ext cx="670257" cy="878901"/>
            </a:xfrm>
            <a:prstGeom prst="rect">
              <a:avLst/>
            </a:prstGeom>
            <a:noFill/>
            <a:ln>
              <a:noFill/>
            </a:ln>
          </p:spPr>
        </p:pic>
        <p:pic>
          <p:nvPicPr>
            <p:cNvPr id="80" name="Google Shape;80;p97" descr="syringe"/>
            <p:cNvPicPr preferRelativeResize="0"/>
            <p:nvPr/>
          </p:nvPicPr>
          <p:blipFill rotWithShape="1">
            <a:blip r:embed="rId4">
              <a:alphaModFix/>
            </a:blip>
            <a:srcRect/>
            <a:stretch/>
          </p:blipFill>
          <p:spPr>
            <a:xfrm rot="-6731028">
              <a:off x="607446" y="4431720"/>
              <a:ext cx="432915" cy="914684"/>
            </a:xfrm>
            <a:prstGeom prst="rect">
              <a:avLst/>
            </a:prstGeom>
            <a:noFill/>
            <a:ln>
              <a:noFill/>
            </a:ln>
          </p:spPr>
        </p:pic>
        <p:pic>
          <p:nvPicPr>
            <p:cNvPr id="81" name="Google Shape;81;p97" descr="test tubes"/>
            <p:cNvPicPr preferRelativeResize="0"/>
            <p:nvPr/>
          </p:nvPicPr>
          <p:blipFill rotWithShape="1">
            <a:blip r:embed="rId5">
              <a:alphaModFix/>
            </a:blip>
            <a:srcRect/>
            <a:stretch/>
          </p:blipFill>
          <p:spPr>
            <a:xfrm>
              <a:off x="430154" y="5465808"/>
              <a:ext cx="693929" cy="654911"/>
            </a:xfrm>
            <a:prstGeom prst="rect">
              <a:avLst/>
            </a:prstGeom>
            <a:noFill/>
            <a:ln>
              <a:noFill/>
            </a:ln>
          </p:spPr>
        </p:pic>
        <p:pic>
          <p:nvPicPr>
            <p:cNvPr id="82" name="Google Shape;82;p97" descr="hand and test tube"/>
            <p:cNvPicPr preferRelativeResize="0"/>
            <p:nvPr/>
          </p:nvPicPr>
          <p:blipFill rotWithShape="1">
            <a:blip r:embed="rId6">
              <a:alphaModFix/>
            </a:blip>
            <a:srcRect/>
            <a:stretch/>
          </p:blipFill>
          <p:spPr>
            <a:xfrm rot="2383109">
              <a:off x="430154" y="1471228"/>
              <a:ext cx="716100" cy="630520"/>
            </a:xfrm>
            <a:prstGeom prst="rect">
              <a:avLst/>
            </a:prstGeom>
            <a:noFill/>
            <a:ln>
              <a:noFill/>
            </a:ln>
          </p:spPr>
        </p:pic>
        <p:pic>
          <p:nvPicPr>
            <p:cNvPr id="83" name="Google Shape;83;p97"/>
            <p:cNvPicPr preferRelativeResize="0"/>
            <p:nvPr/>
          </p:nvPicPr>
          <p:blipFill rotWithShape="1">
            <a:blip r:embed="rId7">
              <a:alphaModFix/>
            </a:blip>
            <a:srcRect b="27819"/>
            <a:stretch/>
          </p:blipFill>
          <p:spPr>
            <a:xfrm>
              <a:off x="473938" y="2407797"/>
              <a:ext cx="547511" cy="809375"/>
            </a:xfrm>
            <a:prstGeom prst="rect">
              <a:avLst/>
            </a:prstGeom>
            <a:noFill/>
            <a:ln>
              <a:noFill/>
            </a:ln>
          </p:spPr>
        </p:pic>
      </p:grpSp>
      <p:sp>
        <p:nvSpPr>
          <p:cNvPr id="84" name="Google Shape;84;p97"/>
          <p:cNvSpPr txBox="1">
            <a:spLocks noGrp="1"/>
          </p:cNvSpPr>
          <p:nvPr>
            <p:ph type="body" idx="2"/>
          </p:nvPr>
        </p:nvSpPr>
        <p:spPr>
          <a:xfrm>
            <a:off x="1498392" y="1528380"/>
            <a:ext cx="6641659" cy="13672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50"/>
              </a:spcBef>
              <a:spcAft>
                <a:spcPts val="0"/>
              </a:spcAft>
              <a:buSzPts val="2400"/>
              <a:buNone/>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85" name="Google Shape;85;p97"/>
          <p:cNvSpPr txBox="1">
            <a:spLocks noGrp="1"/>
          </p:cNvSpPr>
          <p:nvPr>
            <p:ph type="body" idx="3"/>
          </p:nvPr>
        </p:nvSpPr>
        <p:spPr>
          <a:xfrm>
            <a:off x="1498392" y="3521842"/>
            <a:ext cx="6641659" cy="13672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650"/>
              </a:spcBef>
              <a:spcAft>
                <a:spcPts val="0"/>
              </a:spcAft>
              <a:buSzPts val="2400"/>
              <a:buNone/>
              <a:defRPr sz="2400"/>
            </a:lvl1pPr>
            <a:lvl2pPr marL="914400" lvl="1" indent="-342900" algn="l">
              <a:lnSpc>
                <a:spcPct val="100000"/>
              </a:lnSpc>
              <a:spcBef>
                <a:spcPts val="1200"/>
              </a:spcBef>
              <a:spcAft>
                <a:spcPts val="0"/>
              </a:spcAft>
              <a:buSzPts val="1800"/>
              <a:buChar char="•"/>
              <a:defRPr sz="1800"/>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6"/>
        <p:cNvGrpSpPr/>
        <p:nvPr/>
      </p:nvGrpSpPr>
      <p:grpSpPr>
        <a:xfrm>
          <a:off x="0" y="0"/>
          <a:ext cx="0" cy="0"/>
          <a:chOff x="0" y="0"/>
          <a:chExt cx="0" cy="0"/>
        </a:xfrm>
      </p:grpSpPr>
      <p:sp>
        <p:nvSpPr>
          <p:cNvPr id="87" name="Google Shape;87;p98"/>
          <p:cNvSpPr txBox="1">
            <a:spLocks noGrp="1"/>
          </p:cNvSpPr>
          <p:nvPr>
            <p:ph type="title"/>
          </p:nvPr>
        </p:nvSpPr>
        <p:spPr>
          <a:xfrm>
            <a:off x="762000" y="228600"/>
            <a:ext cx="7543800" cy="10616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8"/>
        <p:cNvGrpSpPr/>
        <p:nvPr/>
      </p:nvGrpSpPr>
      <p:grpSpPr>
        <a:xfrm>
          <a:off x="0" y="0"/>
          <a:ext cx="0" cy="0"/>
          <a:chOff x="0" y="0"/>
          <a:chExt cx="0" cy="0"/>
        </a:xfrm>
      </p:grpSpPr>
      <p:sp>
        <p:nvSpPr>
          <p:cNvPr id="89" name="Google Shape;89;p99"/>
          <p:cNvSpPr txBox="1">
            <a:spLocks noGrp="1"/>
          </p:cNvSpPr>
          <p:nvPr>
            <p:ph type="title"/>
          </p:nvPr>
        </p:nvSpPr>
        <p:spPr>
          <a:xfrm>
            <a:off x="1173163" y="457200"/>
            <a:ext cx="77724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99"/>
          <p:cNvSpPr txBox="1">
            <a:spLocks noGrp="1"/>
          </p:cNvSpPr>
          <p:nvPr>
            <p:ph type="body" idx="1"/>
          </p:nvPr>
        </p:nvSpPr>
        <p:spPr>
          <a:xfrm>
            <a:off x="1173163" y="1981200"/>
            <a:ext cx="381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1" name="Google Shape;91;p99"/>
          <p:cNvSpPr txBox="1">
            <a:spLocks noGrp="1"/>
          </p:cNvSpPr>
          <p:nvPr>
            <p:ph type="body" idx="2"/>
          </p:nvPr>
        </p:nvSpPr>
        <p:spPr>
          <a:xfrm>
            <a:off x="5135563" y="1981200"/>
            <a:ext cx="381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65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900"/>
              </a:spcBef>
              <a:spcAft>
                <a:spcPts val="0"/>
              </a:spcAft>
              <a:buSzPts val="1800"/>
              <a:buChar char="•"/>
              <a:defRPr/>
            </a:lvl3pPr>
            <a:lvl4pPr marL="1828800" lvl="3" indent="-342900" algn="l">
              <a:lnSpc>
                <a:spcPct val="100000"/>
              </a:lnSpc>
              <a:spcBef>
                <a:spcPts val="75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450"/>
              </a:spcBef>
              <a:spcAft>
                <a:spcPts val="0"/>
              </a:spcAft>
              <a:buSzPts val="1800"/>
              <a:buChar char="•"/>
              <a:defRPr/>
            </a:lvl6pPr>
            <a:lvl7pPr marL="3200400" lvl="6" indent="-342900" algn="l">
              <a:lnSpc>
                <a:spcPct val="100000"/>
              </a:lnSpc>
              <a:spcBef>
                <a:spcPts val="450"/>
              </a:spcBef>
              <a:spcAft>
                <a:spcPts val="0"/>
              </a:spcAft>
              <a:buSzPts val="1800"/>
              <a:buChar char="•"/>
              <a:defRPr/>
            </a:lvl7pPr>
            <a:lvl8pPr marL="3657600" lvl="7" indent="-342900" algn="l">
              <a:lnSpc>
                <a:spcPct val="100000"/>
              </a:lnSpc>
              <a:spcBef>
                <a:spcPts val="450"/>
              </a:spcBef>
              <a:spcAft>
                <a:spcPts val="0"/>
              </a:spcAft>
              <a:buSzPts val="1800"/>
              <a:buChar char="•"/>
              <a:defRPr/>
            </a:lvl8pPr>
            <a:lvl9pPr marL="4114800" lvl="8" indent="-342900" algn="l">
              <a:lnSpc>
                <a:spcPct val="100000"/>
              </a:lnSpc>
              <a:spcBef>
                <a:spcPts val="450"/>
              </a:spcBef>
              <a:spcAft>
                <a:spcPts val="0"/>
              </a:spcAft>
              <a:buSzPts val="1800"/>
              <a:buChar char="•"/>
              <a:defRPr/>
            </a:lvl9pPr>
          </a:lstStyle>
          <a:p>
            <a:endParaRPr/>
          </a:p>
        </p:txBody>
      </p:sp>
      <p:sp>
        <p:nvSpPr>
          <p:cNvPr id="92" name="Google Shape;92;p99"/>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9"/>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99"/>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0"/>
          <p:cNvSpPr/>
          <p:nvPr/>
        </p:nvSpPr>
        <p:spPr>
          <a:xfrm>
            <a:off x="0" y="0"/>
            <a:ext cx="9144000" cy="137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cxnSp>
        <p:nvCxnSpPr>
          <p:cNvPr id="11" name="Google Shape;11;p90"/>
          <p:cNvCxnSpPr/>
          <p:nvPr/>
        </p:nvCxnSpPr>
        <p:spPr>
          <a:xfrm>
            <a:off x="0" y="1371600"/>
            <a:ext cx="9144000" cy="0"/>
          </a:xfrm>
          <a:prstGeom prst="straightConnector1">
            <a:avLst/>
          </a:prstGeom>
          <a:noFill/>
          <a:ln w="76200" cap="flat" cmpd="sng">
            <a:solidFill>
              <a:srgbClr val="021DA2"/>
            </a:solidFill>
            <a:prstDash val="solid"/>
            <a:miter lim="800000"/>
            <a:headEnd type="none" w="sm" len="sm"/>
            <a:tailEnd type="none" w="sm" len="sm"/>
          </a:ln>
        </p:spPr>
      </p:cxnSp>
      <p:sp>
        <p:nvSpPr>
          <p:cNvPr id="12" name="Google Shape;12;p90"/>
          <p:cNvSpPr txBox="1">
            <a:spLocks noGrp="1"/>
          </p:cNvSpPr>
          <p:nvPr>
            <p:ph type="title"/>
          </p:nvPr>
        </p:nvSpPr>
        <p:spPr>
          <a:xfrm>
            <a:off x="800100" y="127000"/>
            <a:ext cx="7543800" cy="10972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90"/>
          <p:cNvSpPr txBox="1">
            <a:spLocks noGrp="1"/>
          </p:cNvSpPr>
          <p:nvPr>
            <p:ph type="body" idx="1"/>
          </p:nvPr>
        </p:nvSpPr>
        <p:spPr>
          <a:xfrm>
            <a:off x="800100" y="1714500"/>
            <a:ext cx="7543800" cy="4457700"/>
          </a:xfrm>
          <a:prstGeom prst="rect">
            <a:avLst/>
          </a:prstGeom>
          <a:noFill/>
          <a:ln>
            <a:noFill/>
          </a:ln>
        </p:spPr>
        <p:txBody>
          <a:bodyPr spcFirstLastPara="1" wrap="square" lIns="91425" tIns="45700" rIns="91425" bIns="45700" anchor="t" anchorCtr="0">
            <a:normAutofit/>
          </a:bodyPr>
          <a:lstStyle>
            <a:lvl1pPr marL="457200" marR="0" lvl="0" indent="-333375" algn="l" rtl="0">
              <a:lnSpc>
                <a:spcPct val="100000"/>
              </a:lnSpc>
              <a:spcBef>
                <a:spcPts val="1650"/>
              </a:spcBef>
              <a:spcAft>
                <a:spcPts val="0"/>
              </a:spcAft>
              <a:buClr>
                <a:schemeClr val="dk1"/>
              </a:buClr>
              <a:buSzPts val="1650"/>
              <a:buFont typeface="Arial"/>
              <a:buChar char="•"/>
              <a:defRPr sz="1650" b="0" i="0" u="none" strike="noStrike" cap="none">
                <a:solidFill>
                  <a:schemeClr val="dk1"/>
                </a:solidFill>
                <a:latin typeface="Twentieth Century"/>
                <a:ea typeface="Twentieth Century"/>
                <a:cs typeface="Twentieth Century"/>
                <a:sym typeface="Twentieth Century"/>
              </a:defRPr>
            </a:lvl1pPr>
            <a:lvl2pPr marL="914400" marR="0" lvl="1" indent="-323850" algn="l" rtl="0">
              <a:lnSpc>
                <a:spcPct val="100000"/>
              </a:lnSpc>
              <a:spcBef>
                <a:spcPts val="1200"/>
              </a:spcBef>
              <a:spcAft>
                <a:spcPts val="0"/>
              </a:spcAft>
              <a:buClr>
                <a:schemeClr val="dk1"/>
              </a:buClr>
              <a:buSzPts val="1500"/>
              <a:buFont typeface="Arial"/>
              <a:buChar char="•"/>
              <a:defRPr sz="1500" b="0" i="0" u="none" strike="noStrike" cap="none">
                <a:solidFill>
                  <a:schemeClr val="dk1"/>
                </a:solidFill>
                <a:latin typeface="Twentieth Century"/>
                <a:ea typeface="Twentieth Century"/>
                <a:cs typeface="Twentieth Century"/>
                <a:sym typeface="Twentieth Century"/>
              </a:defRPr>
            </a:lvl2pPr>
            <a:lvl3pPr marL="1371600" marR="0" lvl="2" indent="-314325" algn="l" rtl="0">
              <a:lnSpc>
                <a:spcPct val="100000"/>
              </a:lnSpc>
              <a:spcBef>
                <a:spcPts val="900"/>
              </a:spcBef>
              <a:spcAft>
                <a:spcPts val="0"/>
              </a:spcAft>
              <a:buClr>
                <a:schemeClr val="dk1"/>
              </a:buClr>
              <a:buSzPts val="1350"/>
              <a:buFont typeface="Arial"/>
              <a:buChar char="•"/>
              <a:defRPr sz="1350" b="0" i="0" u="none" strike="noStrike" cap="none">
                <a:solidFill>
                  <a:schemeClr val="dk1"/>
                </a:solidFill>
                <a:latin typeface="Twentieth Century"/>
                <a:ea typeface="Twentieth Century"/>
                <a:cs typeface="Twentieth Century"/>
                <a:sym typeface="Twentieth Century"/>
              </a:defRPr>
            </a:lvl3pPr>
            <a:lvl4pPr marL="1828800" marR="0" lvl="3" indent="-304800" algn="l" rtl="0">
              <a:lnSpc>
                <a:spcPct val="100000"/>
              </a:lnSpc>
              <a:spcBef>
                <a:spcPts val="7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04800" algn="l" rtl="0">
              <a:lnSpc>
                <a:spcPct val="100000"/>
              </a:lnSpc>
              <a:spcBef>
                <a:spcPts val="45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90"/>
          <p:cNvSpPr txBox="1">
            <a:spLocks noGrp="1"/>
          </p:cNvSpPr>
          <p:nvPr>
            <p:ph type="dt" idx="10"/>
          </p:nvPr>
        </p:nvSpPr>
        <p:spPr>
          <a:xfrm>
            <a:off x="7115175" y="6394450"/>
            <a:ext cx="174307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15" name="Google Shape;15;p90"/>
          <p:cNvSpPr txBox="1">
            <a:spLocks noGrp="1"/>
          </p:cNvSpPr>
          <p:nvPr>
            <p:ph type="ftr" idx="11"/>
          </p:nvPr>
        </p:nvSpPr>
        <p:spPr>
          <a:xfrm>
            <a:off x="607219" y="6394450"/>
            <a:ext cx="610076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FFFF00"/>
                </a:solidFill>
                <a:latin typeface="Times New Roman"/>
                <a:ea typeface="Times New Roman"/>
                <a:cs typeface="Times New Roman"/>
                <a:sym typeface="Times New Roman"/>
              </a:defRPr>
            </a:lvl9pPr>
          </a:lstStyle>
          <a:p>
            <a:endParaRPr/>
          </a:p>
        </p:txBody>
      </p:sp>
      <p:sp>
        <p:nvSpPr>
          <p:cNvPr id="16" name="Google Shape;16;p90"/>
          <p:cNvSpPr txBox="1">
            <a:spLocks noGrp="1"/>
          </p:cNvSpPr>
          <p:nvPr>
            <p:ph type="sldNum" idx="12"/>
          </p:nvPr>
        </p:nvSpPr>
        <p:spPr>
          <a:xfrm>
            <a:off x="64294" y="6394450"/>
            <a:ext cx="392906"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https/chifranciscan.policystat.com/policy_search/category/?terms=35800&amp;search_query=Qual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hifranciscan.policystat.com/policy/4284569/lates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edtraining.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mailto:bla.blablabla@chifranciscan.or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68.gif"/></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68.gif"/><Relationship Id="rId5" Type="http://schemas.openxmlformats.org/officeDocument/2006/relationships/image" Target="../media/image71.jpg"/><Relationship Id="rId4" Type="http://schemas.openxmlformats.org/officeDocument/2006/relationships/image" Target="../media/image70.jpg"/></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hyperlink" Target="https://chifh.catholichealth.net/Comm/HR/Pages/Forms.asp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7.xml.rels><?xml version="1.0" encoding="UTF-8" standalone="yes"?>
<Relationships xmlns="http://schemas.openxmlformats.org/package/2006/relationships"><Relationship Id="rId3" Type="http://schemas.openxmlformats.org/officeDocument/2006/relationships/hyperlink" Target="https://docs.google.com/forms/d/1xfqpN5TFzdK3Qw-Pc4fFO06NyPkFjo2mpKow8dPcMko/edit?usp=sharin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hyperlink" Target="https://commonspirit.xmatters.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gif"/></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
          <p:cNvSpPr txBox="1">
            <a:spLocks noGrp="1"/>
          </p:cNvSpPr>
          <p:nvPr>
            <p:ph type="ctrTitle"/>
          </p:nvPr>
        </p:nvSpPr>
        <p:spPr>
          <a:xfrm>
            <a:off x="-41250" y="4221621"/>
            <a:ext cx="9144000" cy="612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2060"/>
              </a:buClr>
              <a:buSzPct val="100000"/>
              <a:buFont typeface="Twentieth Century"/>
              <a:buNone/>
            </a:pPr>
            <a:r>
              <a:rPr lang="en-US" sz="5400" dirty="0">
                <a:solidFill>
                  <a:srgbClr val="002060"/>
                </a:solidFill>
                <a:latin typeface="Twentieth Century"/>
                <a:ea typeface="Twentieth Century"/>
                <a:cs typeface="Twentieth Century"/>
                <a:sym typeface="Twentieth Century"/>
              </a:rPr>
              <a:t/>
            </a:r>
            <a:br>
              <a:rPr lang="en-US" sz="5400" dirty="0">
                <a:solidFill>
                  <a:srgbClr val="002060"/>
                </a:solidFill>
                <a:latin typeface="Twentieth Century"/>
                <a:ea typeface="Twentieth Century"/>
                <a:cs typeface="Twentieth Century"/>
                <a:sym typeface="Twentieth Century"/>
              </a:rPr>
            </a:br>
            <a:r>
              <a:rPr lang="en-US" sz="5400" dirty="0">
                <a:solidFill>
                  <a:srgbClr val="002060"/>
                </a:solidFill>
              </a:rPr>
              <a:t>     </a:t>
            </a:r>
            <a:br>
              <a:rPr lang="en-US" sz="5400" dirty="0">
                <a:solidFill>
                  <a:srgbClr val="002060"/>
                </a:solidFill>
              </a:rPr>
            </a:br>
            <a:r>
              <a:rPr lang="en-US" sz="5400" dirty="0" smtClean="0">
                <a:solidFill>
                  <a:srgbClr val="002060"/>
                </a:solidFill>
                <a:latin typeface="Twentieth Century"/>
                <a:ea typeface="Twentieth Century"/>
                <a:cs typeface="Twentieth Century"/>
                <a:sym typeface="Twentieth Century"/>
              </a:rPr>
              <a:t>New </a:t>
            </a:r>
            <a:r>
              <a:rPr lang="en-US" sz="5400" dirty="0">
                <a:solidFill>
                  <a:srgbClr val="002060"/>
                </a:solidFill>
                <a:latin typeface="Twentieth Century"/>
                <a:ea typeface="Twentieth Century"/>
                <a:cs typeface="Twentieth Century"/>
                <a:sym typeface="Twentieth Century"/>
              </a:rPr>
              <a:t>Employee </a:t>
            </a:r>
            <a:r>
              <a:rPr lang="en-US" sz="5400" dirty="0" smtClean="0">
                <a:solidFill>
                  <a:srgbClr val="002060"/>
                </a:solidFill>
                <a:latin typeface="Twentieth Century"/>
                <a:ea typeface="Twentieth Century"/>
                <a:cs typeface="Twentieth Century"/>
                <a:sym typeface="Twentieth Century"/>
              </a:rPr>
              <a:t>Lab Orientation (NELO)</a:t>
            </a:r>
            <a:endParaRPr dirty="0"/>
          </a:p>
        </p:txBody>
      </p:sp>
      <p:sp>
        <p:nvSpPr>
          <p:cNvPr id="305" name="Google Shape;305;p1"/>
          <p:cNvSpPr txBox="1">
            <a:spLocks noGrp="1"/>
          </p:cNvSpPr>
          <p:nvPr>
            <p:ph type="subTitle" idx="1"/>
          </p:nvPr>
        </p:nvSpPr>
        <p:spPr>
          <a:xfrm>
            <a:off x="228600" y="6286500"/>
            <a:ext cx="8458200" cy="457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000"/>
              <a:buNone/>
            </a:pPr>
            <a:r>
              <a:rPr lang="en-US" sz="1200" b="1">
                <a:solidFill>
                  <a:srgbClr val="1F3864"/>
                </a:solidFill>
              </a:rPr>
              <a:t>Welcome to the Lab at VMFH!   This is your safety and regulatory Orientation</a:t>
            </a:r>
            <a:endParaRPr sz="1200" b="1">
              <a:solidFill>
                <a:srgbClr val="1F3864"/>
              </a:solidFill>
            </a:endParaRPr>
          </a:p>
        </p:txBody>
      </p:sp>
      <p:pic>
        <p:nvPicPr>
          <p:cNvPr id="306" name="Google Shape;306;p1"/>
          <p:cNvPicPr preferRelativeResize="0"/>
          <p:nvPr/>
        </p:nvPicPr>
        <p:blipFill rotWithShape="1">
          <a:blip r:embed="rId3">
            <a:alphaModFix/>
          </a:blip>
          <a:srcRect/>
          <a:stretch/>
        </p:blipFill>
        <p:spPr>
          <a:xfrm>
            <a:off x="6281285" y="5645059"/>
            <a:ext cx="2690191" cy="4775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Orientation Review</a:t>
            </a:r>
            <a:br>
              <a:rPr lang="en-US" dirty="0" smtClean="0"/>
            </a:br>
            <a:r>
              <a:rPr lang="en-US" dirty="0" smtClean="0"/>
              <a:t>Vacation, Time and Tardiness</a:t>
            </a:r>
            <a:endParaRPr lang="en-US" dirty="0"/>
          </a:p>
        </p:txBody>
      </p:sp>
      <p:sp>
        <p:nvSpPr>
          <p:cNvPr id="3" name="Text Placeholder 2"/>
          <p:cNvSpPr>
            <a:spLocks noGrp="1"/>
          </p:cNvSpPr>
          <p:nvPr>
            <p:ph type="body" idx="1"/>
          </p:nvPr>
        </p:nvSpPr>
        <p:spPr>
          <a:xfrm>
            <a:off x="1419497" y="1445623"/>
            <a:ext cx="7521204" cy="5259977"/>
          </a:xfrm>
        </p:spPr>
        <p:txBody>
          <a:bodyPr>
            <a:normAutofit fontScale="62500" lnSpcReduction="20000"/>
          </a:bodyPr>
          <a:lstStyle/>
          <a:p>
            <a:r>
              <a:rPr lang="en-US" dirty="0"/>
              <a:t>Holiday &amp; Vacation Policy – Clinical Laboratory</a:t>
            </a:r>
          </a:p>
          <a:p>
            <a:pPr lvl="1"/>
            <a:r>
              <a:rPr lang="en-US" dirty="0" smtClean="0"/>
              <a:t>VMFH laboratories </a:t>
            </a:r>
            <a:r>
              <a:rPr lang="en-US" dirty="0"/>
              <a:t>will grant vacation time off based upon staffing and operational needs. </a:t>
            </a:r>
            <a:endParaRPr lang="en-US" dirty="0" smtClean="0"/>
          </a:p>
          <a:p>
            <a:pPr lvl="1"/>
            <a:r>
              <a:rPr lang="en-US" dirty="0" smtClean="0"/>
              <a:t>While </a:t>
            </a:r>
            <a:r>
              <a:rPr lang="en-US" dirty="0"/>
              <a:t>management will strive to approve vacation requests at the optimum time for each employee, this is not always possible. </a:t>
            </a:r>
          </a:p>
          <a:p>
            <a:pPr lvl="1"/>
            <a:r>
              <a:rPr lang="en-US" dirty="0" smtClean="0"/>
              <a:t>A </a:t>
            </a:r>
            <a:r>
              <a:rPr lang="en-US" dirty="0"/>
              <a:t>vacation request will not be granted when it will interfere with the organization's ability to provide quality care to our patients or if there are not sufficient accruals to cover the requested time off</a:t>
            </a:r>
            <a:r>
              <a:rPr lang="en-US" dirty="0" smtClean="0"/>
              <a:t>.</a:t>
            </a:r>
          </a:p>
          <a:p>
            <a:r>
              <a:rPr lang="en-US" dirty="0"/>
              <a:t>Timekeeping and Tardiness</a:t>
            </a:r>
          </a:p>
          <a:p>
            <a:pPr lvl="1"/>
            <a:r>
              <a:rPr lang="en-US" dirty="0"/>
              <a:t>VMFH has adopted a seven minute rounding rule or grace period for pay purposes. </a:t>
            </a:r>
          </a:p>
          <a:p>
            <a:pPr lvl="1"/>
            <a:r>
              <a:rPr lang="en-US" dirty="0"/>
              <a:t>If an employee clocks in within seven minutes before or after the designated start or end time, the employee will be paid as if rounded to that quarter hour even though the exact time will be recorded in the timekeeping system. Clocking in or out eight minutes before or after the designated start or end time will be paid as if rounded to the previous or next quarter hour. The seven minute rounding rule does not change the expected start and end times for any employee's work shift. </a:t>
            </a:r>
          </a:p>
          <a:p>
            <a:pPr lvl="1"/>
            <a:r>
              <a:rPr lang="en-US" dirty="0"/>
              <a:t>Tardiness affects cost, efficiency, patient care, and causes disruption and hardship to both co-workers and departmental operations.</a:t>
            </a:r>
          </a:p>
          <a:p>
            <a:pPr lvl="1"/>
            <a:r>
              <a:rPr lang="en-US" dirty="0"/>
              <a:t>Tardiness is defined as arriving at the workstation and/or timeclock any time after the scheduled start time. A late return from a meal or rest break will be addressed as a performance issue separate from the tardiness policy. </a:t>
            </a:r>
          </a:p>
          <a:p>
            <a:pPr lvl="1"/>
            <a:endParaRPr lang="en-US" dirty="0"/>
          </a:p>
        </p:txBody>
      </p:sp>
    </p:spTree>
    <p:extLst>
      <p:ext uri="{BB962C8B-B14F-4D97-AF65-F5344CB8AC3E}">
        <p14:creationId xmlns:p14="http://schemas.microsoft.com/office/powerpoint/2010/main" val="211398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Quality Plan Introduction</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Quality Plan</a:t>
            </a:r>
            <a:endParaRPr lang="en-US" dirty="0"/>
          </a:p>
        </p:txBody>
      </p:sp>
      <p:sp>
        <p:nvSpPr>
          <p:cNvPr id="3" name="Text Placeholder 2"/>
          <p:cNvSpPr>
            <a:spLocks noGrp="1"/>
          </p:cNvSpPr>
          <p:nvPr>
            <p:ph type="body" idx="1"/>
          </p:nvPr>
        </p:nvSpPr>
        <p:spPr>
          <a:xfrm>
            <a:off x="1645919" y="1506583"/>
            <a:ext cx="7294781" cy="5164183"/>
          </a:xfrm>
        </p:spPr>
        <p:txBody>
          <a:bodyPr>
            <a:normAutofit fontScale="62500" lnSpcReduction="20000"/>
          </a:bodyPr>
          <a:lstStyle/>
          <a:p>
            <a:pPr fontAlgn="base"/>
            <a:r>
              <a:rPr lang="en-US" dirty="0"/>
              <a:t>Quality of processes, products, and people are the cornerstones of the </a:t>
            </a:r>
            <a:r>
              <a:rPr lang="en-US" dirty="0" smtClean="0"/>
              <a:t>VMFH system</a:t>
            </a:r>
            <a:r>
              <a:rPr lang="en-US" dirty="0"/>
              <a:t>. </a:t>
            </a:r>
            <a:r>
              <a:rPr lang="en-US" dirty="0" smtClean="0"/>
              <a:t>The </a:t>
            </a:r>
            <a:r>
              <a:rPr lang="en-US" dirty="0"/>
              <a:t>Laboratory Quality Plan is organized to meet CAP accreditation requirements and to monitor functions and systems in the Laboratory through the performance of self-assessment audits, identification, evaluation, and correction of </a:t>
            </a:r>
            <a:r>
              <a:rPr lang="en-US" dirty="0" smtClean="0"/>
              <a:t>non-conforming </a:t>
            </a:r>
            <a:r>
              <a:rPr lang="en-US" dirty="0"/>
              <a:t>events, error management, and customer feedback.  </a:t>
            </a:r>
            <a:endParaRPr lang="en-US" dirty="0" smtClean="0"/>
          </a:p>
          <a:p>
            <a:pPr fontAlgn="base"/>
            <a:r>
              <a:rPr lang="en-US" dirty="0" smtClean="0"/>
              <a:t>We </a:t>
            </a:r>
            <a:r>
              <a:rPr lang="en-US" dirty="0"/>
              <a:t>are guided by law, conforming to the regulatory standards required by local, state, and federal government agencies.</a:t>
            </a:r>
          </a:p>
          <a:p>
            <a:pPr fontAlgn="base"/>
            <a:r>
              <a:rPr lang="en-US" dirty="0"/>
              <a:t>We adhere to high standards for quality by conforming to requirements for accreditation established by the following:</a:t>
            </a:r>
          </a:p>
          <a:p>
            <a:pPr lvl="1" fontAlgn="base"/>
            <a:r>
              <a:rPr lang="en-US" dirty="0"/>
              <a:t>College of American Pathologists (CAP)</a:t>
            </a:r>
          </a:p>
          <a:p>
            <a:pPr lvl="1" fontAlgn="base"/>
            <a:r>
              <a:rPr lang="en-US" dirty="0"/>
              <a:t>The Joint Commission (TJC)</a:t>
            </a:r>
          </a:p>
          <a:p>
            <a:pPr lvl="1" fontAlgn="base"/>
            <a:r>
              <a:rPr lang="en-US" dirty="0"/>
              <a:t>AABB</a:t>
            </a:r>
          </a:p>
          <a:p>
            <a:pPr lvl="1" fontAlgn="base"/>
            <a:r>
              <a:rPr lang="en-US" dirty="0"/>
              <a:t>CLIA</a:t>
            </a:r>
          </a:p>
          <a:p>
            <a:pPr lvl="1" fontAlgn="base"/>
            <a:r>
              <a:rPr lang="en-US" dirty="0"/>
              <a:t>DOH</a:t>
            </a:r>
          </a:p>
          <a:p>
            <a:endParaRPr lang="en-US" dirty="0"/>
          </a:p>
        </p:txBody>
      </p:sp>
    </p:spTree>
    <p:extLst>
      <p:ext uri="{BB962C8B-B14F-4D97-AF65-F5344CB8AC3E}">
        <p14:creationId xmlns:p14="http://schemas.microsoft.com/office/powerpoint/2010/main" val="160456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1"/>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What does the Laboratory Quality Plan do?</a:t>
            </a:r>
            <a:endParaRPr/>
          </a:p>
        </p:txBody>
      </p:sp>
      <p:sp>
        <p:nvSpPr>
          <p:cNvPr id="374" name="Google Shape;374;p31"/>
          <p:cNvSpPr txBox="1">
            <a:spLocks noGrp="1"/>
          </p:cNvSpPr>
          <p:nvPr>
            <p:ph type="body" idx="1"/>
          </p:nvPr>
        </p:nvSpPr>
        <p:spPr>
          <a:xfrm>
            <a:off x="1676399" y="1704750"/>
            <a:ext cx="7264301" cy="4010250"/>
          </a:xfrm>
          <a:prstGeom prst="rect">
            <a:avLst/>
          </a:prstGeom>
          <a:noFill/>
          <a:ln>
            <a:noFill/>
          </a:ln>
        </p:spPr>
        <p:txBody>
          <a:bodyPr spcFirstLastPara="1" wrap="square" lIns="91425" tIns="45700" rIns="91425" bIns="45700" anchor="t" anchorCtr="0">
            <a:normAutofit fontScale="92500" lnSpcReduction="20000"/>
          </a:bodyPr>
          <a:lstStyle/>
          <a:p>
            <a:pPr marL="205740" lvl="0" indent="-205740" algn="l" rtl="0">
              <a:lnSpc>
                <a:spcPct val="100000"/>
              </a:lnSpc>
              <a:spcBef>
                <a:spcPts val="0"/>
              </a:spcBef>
              <a:spcAft>
                <a:spcPts val="0"/>
              </a:spcAft>
              <a:buSzPct val="100000"/>
              <a:buChar char="•"/>
            </a:pPr>
            <a:r>
              <a:rPr lang="en-US">
                <a:latin typeface="Twentieth Century"/>
                <a:ea typeface="Twentieth Century"/>
                <a:cs typeface="Twentieth Century"/>
                <a:sym typeface="Twentieth Century"/>
              </a:rPr>
              <a:t>To build quality we document how things should be done in order to create a standard</a:t>
            </a:r>
            <a:endParaRPr/>
          </a:p>
          <a:p>
            <a:pPr marL="205740" lvl="0" indent="-205740" algn="l" rtl="0">
              <a:lnSpc>
                <a:spcPct val="100000"/>
              </a:lnSpc>
              <a:spcBef>
                <a:spcPts val="1650"/>
              </a:spcBef>
              <a:spcAft>
                <a:spcPts val="0"/>
              </a:spcAft>
              <a:buSzPct val="100000"/>
              <a:buChar char="•"/>
            </a:pPr>
            <a:r>
              <a:rPr lang="en-US">
                <a:latin typeface="Twentieth Century"/>
                <a:ea typeface="Twentieth Century"/>
                <a:cs typeface="Twentieth Century"/>
                <a:sym typeface="Twentieth Century"/>
              </a:rPr>
              <a:t>We monitor our work to make sure we follow our policies</a:t>
            </a:r>
            <a:endParaRPr/>
          </a:p>
          <a:p>
            <a:pPr marL="205740" lvl="0" indent="-205740" algn="l" rtl="0">
              <a:lnSpc>
                <a:spcPct val="100000"/>
              </a:lnSpc>
              <a:spcBef>
                <a:spcPts val="1650"/>
              </a:spcBef>
              <a:spcAft>
                <a:spcPts val="0"/>
              </a:spcAft>
              <a:buSzPct val="100000"/>
              <a:buChar char="•"/>
            </a:pPr>
            <a:r>
              <a:rPr lang="en-US">
                <a:latin typeface="Twentieth Century"/>
                <a:ea typeface="Twentieth Century"/>
                <a:cs typeface="Twentieth Century"/>
                <a:sym typeface="Twentieth Century"/>
              </a:rPr>
              <a:t>Our process is improved by documenting quality issues (w/ the Quality Form),  performing self-audits, and responding to customer feedback</a:t>
            </a:r>
            <a:endParaRPr/>
          </a:p>
          <a:p>
            <a:pPr marL="205740" lvl="0" indent="-205740" algn="l" rtl="0">
              <a:lnSpc>
                <a:spcPct val="100000"/>
              </a:lnSpc>
              <a:spcBef>
                <a:spcPts val="1650"/>
              </a:spcBef>
              <a:spcAft>
                <a:spcPts val="0"/>
              </a:spcAft>
              <a:buSzPct val="100000"/>
              <a:buChar char="•"/>
            </a:pPr>
            <a:r>
              <a:rPr lang="en-US">
                <a:latin typeface="Twentieth Century"/>
                <a:ea typeface="Twentieth Century"/>
                <a:cs typeface="Twentieth Century"/>
                <a:sym typeface="Twentieth Century"/>
              </a:rPr>
              <a:t>We hold each other accountable for producing lab test results of high quality</a:t>
            </a:r>
            <a:endParaRPr sz="2800">
              <a:latin typeface="Twentieth Century"/>
              <a:ea typeface="Twentieth Century"/>
              <a:cs typeface="Twentieth Century"/>
              <a:sym typeface="Twentieth Century"/>
            </a:endParaRPr>
          </a:p>
        </p:txBody>
      </p:sp>
      <p:sp>
        <p:nvSpPr>
          <p:cNvPr id="375" name="Google Shape;375;p31"/>
          <p:cNvSpPr txBox="1"/>
          <p:nvPr/>
        </p:nvSpPr>
        <p:spPr>
          <a:xfrm>
            <a:off x="1879396" y="5823892"/>
            <a:ext cx="64008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1" u="sng" strike="noStrike" cap="none">
                <a:solidFill>
                  <a:srgbClr val="0326D7"/>
                </a:solidFill>
                <a:latin typeface="Twentieth Century"/>
                <a:ea typeface="Twentieth Century"/>
                <a:cs typeface="Twentieth Century"/>
                <a:sym typeface="Twentieth Century"/>
              </a:rPr>
              <a:t>You</a:t>
            </a:r>
            <a:r>
              <a:rPr lang="en-US" sz="2400" b="0" i="1" u="none" strike="noStrike" cap="none">
                <a:solidFill>
                  <a:srgbClr val="0326D7"/>
                </a:solidFill>
                <a:latin typeface="Twentieth Century"/>
                <a:ea typeface="Twentieth Century"/>
                <a:cs typeface="Twentieth Century"/>
                <a:sym typeface="Twentieth Century"/>
              </a:rPr>
              <a:t> are responsible for Quality in the Lab</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0"/>
          <p:cNvSpPr txBox="1">
            <a:spLocks noGrp="1"/>
          </p:cNvSpPr>
          <p:nvPr>
            <p:ph type="title"/>
          </p:nvPr>
        </p:nvSpPr>
        <p:spPr>
          <a:xfrm>
            <a:off x="1301343" y="127000"/>
            <a:ext cx="69282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11111"/>
              <a:buFont typeface="Twentieth Century"/>
              <a:buNone/>
            </a:pPr>
            <a:r>
              <a:rPr lang="en-US" sz="4000" dirty="0">
                <a:solidFill>
                  <a:schemeClr val="dk1"/>
                </a:solidFill>
                <a:sym typeface="Twentieth Century"/>
              </a:rPr>
              <a:t>The Laboratory Quality Plan </a:t>
            </a:r>
            <a:endParaRPr dirty="0"/>
          </a:p>
        </p:txBody>
      </p:sp>
      <p:sp>
        <p:nvSpPr>
          <p:cNvPr id="366" name="Google Shape;366;p30"/>
          <p:cNvSpPr txBox="1">
            <a:spLocks noGrp="1"/>
          </p:cNvSpPr>
          <p:nvPr>
            <p:ph type="body" idx="1"/>
          </p:nvPr>
        </p:nvSpPr>
        <p:spPr>
          <a:xfrm>
            <a:off x="1704819" y="2053001"/>
            <a:ext cx="7410450" cy="461985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u="sng" dirty="0">
                <a:solidFill>
                  <a:schemeClr val="hlink"/>
                </a:solidFill>
                <a:latin typeface="Twentieth Century"/>
                <a:ea typeface="Twentieth Century"/>
                <a:cs typeface="Twentieth Century"/>
                <a:sym typeface="Twentieth Century"/>
                <a:hlinkClick r:id="rId3"/>
              </a:rPr>
              <a:t>Plan Introduction and 12 Quality Policies </a:t>
            </a:r>
            <a:r>
              <a:rPr lang="en-US" dirty="0">
                <a:latin typeface="Twentieth Century"/>
                <a:ea typeface="Twentieth Century"/>
                <a:cs typeface="Twentieth Century"/>
                <a:sym typeface="Twentieth Century"/>
              </a:rPr>
              <a:t>                (or QSE: Quality Service Essentials) which </a:t>
            </a:r>
            <a:r>
              <a:rPr lang="en-US" dirty="0" smtClean="0">
                <a:latin typeface="Twentieth Century"/>
                <a:ea typeface="Twentieth Century"/>
                <a:cs typeface="Twentieth Century"/>
                <a:sym typeface="Twentieth Century"/>
              </a:rPr>
              <a:t>define the </a:t>
            </a:r>
            <a:r>
              <a:rPr lang="en-US" dirty="0">
                <a:latin typeface="Twentieth Century"/>
                <a:ea typeface="Twentieth Century"/>
                <a:cs typeface="Twentieth Century"/>
                <a:sym typeface="Twentieth Century"/>
              </a:rPr>
              <a:t>Lab Quality Program</a:t>
            </a:r>
            <a:endParaRPr dirty="0"/>
          </a:p>
          <a:p>
            <a:pPr marL="445769" lvl="1" indent="-205739" algn="l" rtl="0">
              <a:lnSpc>
                <a:spcPct val="100000"/>
              </a:lnSpc>
              <a:spcBef>
                <a:spcPts val="1200"/>
              </a:spcBef>
              <a:spcAft>
                <a:spcPts val="0"/>
              </a:spcAft>
              <a:buSzPts val="2000"/>
              <a:buChar char="•"/>
            </a:pPr>
            <a:r>
              <a:rPr lang="en-US" dirty="0">
                <a:latin typeface="Twentieth Century"/>
                <a:ea typeface="Twentieth Century"/>
                <a:cs typeface="Twentieth Century"/>
                <a:sym typeface="Twentieth Century"/>
              </a:rPr>
              <a:t>In addition to Quality Plan policies: Laboratory Critical Values Policy, Records Retention, Training, Competency, and Customer Service and Safety Policies, and other high-level system lab quality policies</a:t>
            </a:r>
            <a:endParaRPr dirty="0">
              <a:latin typeface="Twentieth Century"/>
              <a:ea typeface="Twentieth Century"/>
              <a:cs typeface="Twentieth Century"/>
              <a:sym typeface="Twentieth Century"/>
            </a:endParaRPr>
          </a:p>
          <a:p>
            <a:pPr marL="445769" lvl="1" indent="-205739" algn="l" rtl="0">
              <a:lnSpc>
                <a:spcPct val="100000"/>
              </a:lnSpc>
              <a:spcBef>
                <a:spcPts val="600"/>
              </a:spcBef>
              <a:spcAft>
                <a:spcPts val="0"/>
              </a:spcAft>
              <a:buSzPts val="2000"/>
              <a:buChar char="•"/>
            </a:pPr>
            <a:r>
              <a:rPr lang="en-US" dirty="0"/>
              <a:t>All found in </a:t>
            </a:r>
            <a:r>
              <a:rPr lang="en-US" dirty="0" err="1"/>
              <a:t>PolicyStat</a:t>
            </a:r>
            <a:endParaRPr dirty="0"/>
          </a:p>
          <a:p>
            <a:pPr marL="651510" lvl="2" indent="-171450" algn="l" rtl="0">
              <a:lnSpc>
                <a:spcPct val="100000"/>
              </a:lnSpc>
              <a:spcBef>
                <a:spcPts val="600"/>
              </a:spcBef>
              <a:spcAft>
                <a:spcPts val="0"/>
              </a:spcAft>
              <a:buSzPts val="1600"/>
              <a:buChar char="•"/>
            </a:pPr>
            <a:r>
              <a:rPr lang="en-US" dirty="0"/>
              <a:t>Policy Area =  Lab/Quality </a:t>
            </a:r>
            <a:endParaRPr dirty="0"/>
          </a:p>
          <a:p>
            <a:pPr marL="0" lvl="0" indent="0" algn="l" rtl="0">
              <a:lnSpc>
                <a:spcPct val="100000"/>
              </a:lnSpc>
              <a:spcBef>
                <a:spcPts val="600"/>
              </a:spcBef>
              <a:spcAft>
                <a:spcPts val="0"/>
              </a:spcAft>
              <a:buSzPts val="2800"/>
              <a:buNone/>
            </a:pPr>
            <a:r>
              <a:rPr lang="en-US" dirty="0">
                <a:latin typeface="Twentieth Century"/>
                <a:ea typeface="Twentieth Century"/>
                <a:cs typeface="Twentieth Century"/>
                <a:sym typeface="Twentieth Century"/>
              </a:rPr>
              <a:t>For the work we do, these quality standards are the backbone of our laboratory</a:t>
            </a:r>
            <a:endParaRPr dirty="0"/>
          </a:p>
          <a:p>
            <a:pPr marL="0" lvl="0" indent="0" algn="l" rtl="0">
              <a:lnSpc>
                <a:spcPct val="100000"/>
              </a:lnSpc>
              <a:spcBef>
                <a:spcPts val="1650"/>
              </a:spcBef>
              <a:spcAft>
                <a:spcPts val="0"/>
              </a:spcAft>
              <a:buSzPts val="2800"/>
              <a:buNone/>
            </a:pPr>
            <a:endParaRPr dirty="0"/>
          </a:p>
        </p:txBody>
      </p:sp>
      <p:pic>
        <p:nvPicPr>
          <p:cNvPr id="367" name="Google Shape;367;p30" descr="See the source image"/>
          <p:cNvPicPr preferRelativeResize="0"/>
          <p:nvPr/>
        </p:nvPicPr>
        <p:blipFill rotWithShape="1">
          <a:blip r:embed="rId4">
            <a:alphaModFix/>
          </a:blip>
          <a:srcRect/>
          <a:stretch/>
        </p:blipFill>
        <p:spPr>
          <a:xfrm>
            <a:off x="7642700" y="903125"/>
            <a:ext cx="1215550" cy="1215550"/>
          </a:xfrm>
          <a:prstGeom prst="rect">
            <a:avLst/>
          </a:prstGeom>
          <a:noFill/>
          <a:ln>
            <a:noFill/>
          </a:ln>
        </p:spPr>
      </p:pic>
      <p:sp>
        <p:nvSpPr>
          <p:cNvPr id="368" name="Google Shape;368;p30"/>
          <p:cNvSpPr txBox="1"/>
          <p:nvPr/>
        </p:nvSpPr>
        <p:spPr>
          <a:xfrm>
            <a:off x="1581185" y="1420089"/>
            <a:ext cx="6143317" cy="52318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1E4E79"/>
                </a:solidFill>
                <a:latin typeface="Twentieth Century"/>
                <a:ea typeface="Twentieth Century"/>
                <a:cs typeface="Twentieth Century"/>
                <a:sym typeface="Twentieth Century"/>
              </a:rPr>
              <a:t>Our Lab’s Quality Plan consists of:</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8"/>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sz="3600" dirty="0">
                <a:sym typeface="Twentieth Century"/>
              </a:rPr>
              <a:t>A Culture of Consistent Quality &amp; Safety Improvement</a:t>
            </a:r>
            <a:endParaRPr dirty="0"/>
          </a:p>
        </p:txBody>
      </p:sp>
      <p:pic>
        <p:nvPicPr>
          <p:cNvPr id="349" name="Google Shape;349;p28"/>
          <p:cNvPicPr preferRelativeResize="0"/>
          <p:nvPr/>
        </p:nvPicPr>
        <p:blipFill rotWithShape="1">
          <a:blip r:embed="rId3">
            <a:alphaModFix/>
          </a:blip>
          <a:srcRect/>
          <a:stretch/>
        </p:blipFill>
        <p:spPr>
          <a:xfrm>
            <a:off x="6976872" y="5239512"/>
            <a:ext cx="2167128" cy="1618488"/>
          </a:xfrm>
          <a:prstGeom prst="rect">
            <a:avLst/>
          </a:prstGeom>
          <a:noFill/>
          <a:ln>
            <a:noFill/>
          </a:ln>
        </p:spPr>
      </p:pic>
      <p:sp>
        <p:nvSpPr>
          <p:cNvPr id="350" name="Google Shape;350;p28"/>
          <p:cNvSpPr txBox="1">
            <a:spLocks noGrp="1"/>
          </p:cNvSpPr>
          <p:nvPr>
            <p:ph type="body" idx="1"/>
          </p:nvPr>
        </p:nvSpPr>
        <p:spPr>
          <a:xfrm>
            <a:off x="1678244" y="1817683"/>
            <a:ext cx="7162800" cy="4944453"/>
          </a:xfrm>
          <a:prstGeom prst="rect">
            <a:avLst/>
          </a:prstGeom>
          <a:noFill/>
          <a:ln>
            <a:noFill/>
          </a:ln>
        </p:spPr>
        <p:txBody>
          <a:bodyPr spcFirstLastPara="1" wrap="square" lIns="91425" tIns="45700" rIns="91425" bIns="45700" anchor="t" anchorCtr="0">
            <a:normAutofit/>
          </a:bodyPr>
          <a:lstStyle/>
          <a:p>
            <a:pPr marL="205740" lvl="0" indent="-205740" algn="l" rtl="0">
              <a:lnSpc>
                <a:spcPct val="80000"/>
              </a:lnSpc>
              <a:spcBef>
                <a:spcPts val="0"/>
              </a:spcBef>
              <a:spcAft>
                <a:spcPts val="0"/>
              </a:spcAft>
              <a:buSzPts val="2800"/>
              <a:buNone/>
            </a:pPr>
            <a:r>
              <a:rPr lang="en-US" sz="2800" b="1" dirty="0">
                <a:latin typeface="Twentieth Century"/>
                <a:ea typeface="Twentieth Century"/>
                <a:cs typeface="Twentieth Century"/>
                <a:sym typeface="Twentieth Century"/>
              </a:rPr>
              <a:t>We strive for a Culture of </a:t>
            </a:r>
            <a:r>
              <a:rPr lang="en-US" sz="2800" b="1" u="sng" dirty="0">
                <a:latin typeface="Twentieth Century"/>
                <a:ea typeface="Twentieth Century"/>
                <a:cs typeface="Twentieth Century"/>
                <a:sym typeface="Twentieth Century"/>
              </a:rPr>
              <a:t>Survey-Readiness</a:t>
            </a:r>
            <a:r>
              <a:rPr lang="en-US" sz="2800" b="1" dirty="0">
                <a:latin typeface="Twentieth Century"/>
                <a:ea typeface="Twentieth Century"/>
                <a:cs typeface="Twentieth Century"/>
                <a:sym typeface="Twentieth Century"/>
              </a:rPr>
              <a:t> and to be Excellent Everyday</a:t>
            </a:r>
            <a:endParaRPr dirty="0"/>
          </a:p>
          <a:p>
            <a:pPr marL="205740" lvl="0" indent="-205740" algn="l" rtl="0">
              <a:lnSpc>
                <a:spcPct val="80000"/>
              </a:lnSpc>
              <a:spcBef>
                <a:spcPts val="1650"/>
              </a:spcBef>
              <a:spcAft>
                <a:spcPts val="0"/>
              </a:spcAft>
              <a:buSzPts val="2800"/>
              <a:buChar char="•"/>
            </a:pPr>
            <a:r>
              <a:rPr lang="en-US" sz="2800" dirty="0">
                <a:latin typeface="Twentieth Century"/>
                <a:ea typeface="Twentieth Century"/>
                <a:cs typeface="Twentieth Century"/>
                <a:sym typeface="Twentieth Century"/>
              </a:rPr>
              <a:t>We Monitor errors, audit our processes, find ways to improve</a:t>
            </a:r>
            <a:r>
              <a:rPr lang="en-US" dirty="0">
                <a:latin typeface="Twentieth Century"/>
                <a:ea typeface="Twentieth Century"/>
                <a:cs typeface="Twentieth Century"/>
                <a:sym typeface="Twentieth Century"/>
              </a:rPr>
              <a:t>!</a:t>
            </a:r>
            <a:endParaRPr dirty="0"/>
          </a:p>
          <a:p>
            <a:pPr marL="205740" lvl="0" indent="-205740" algn="l" rtl="0">
              <a:lnSpc>
                <a:spcPct val="80000"/>
              </a:lnSpc>
              <a:spcBef>
                <a:spcPts val="1650"/>
              </a:spcBef>
              <a:spcAft>
                <a:spcPts val="0"/>
              </a:spcAft>
              <a:buSzPts val="2800"/>
              <a:buChar char="•"/>
            </a:pPr>
            <a:r>
              <a:rPr lang="en-US" u="sng" dirty="0">
                <a:latin typeface="Twentieth Century"/>
                <a:ea typeface="Twentieth Century"/>
                <a:cs typeface="Twentieth Century"/>
                <a:sym typeface="Twentieth Century"/>
              </a:rPr>
              <a:t>In the LAB</a:t>
            </a:r>
            <a:r>
              <a:rPr lang="en-US" dirty="0">
                <a:latin typeface="Twentieth Century"/>
                <a:ea typeface="Twentieth Century"/>
                <a:cs typeface="Twentieth Century"/>
                <a:sym typeface="Twentieth Century"/>
              </a:rPr>
              <a:t>: We conduct ongoing Audits for compliance with:</a:t>
            </a:r>
            <a:endParaRPr dirty="0"/>
          </a:p>
          <a:p>
            <a:pPr marL="445769" lvl="1" indent="-205739" algn="l" rtl="0">
              <a:lnSpc>
                <a:spcPct val="80000"/>
              </a:lnSpc>
              <a:spcBef>
                <a:spcPts val="1200"/>
              </a:spcBef>
              <a:spcAft>
                <a:spcPts val="0"/>
              </a:spcAft>
              <a:buSzPts val="2000"/>
              <a:buChar char="•"/>
            </a:pPr>
            <a:r>
              <a:rPr lang="en-US" dirty="0" smtClean="0">
                <a:latin typeface="Twentieth Century"/>
                <a:ea typeface="Twentieth Century"/>
                <a:cs typeface="Twentieth Century"/>
                <a:sym typeface="Twentieth Century"/>
              </a:rPr>
              <a:t>patient </a:t>
            </a:r>
            <a:r>
              <a:rPr lang="en-US" dirty="0">
                <a:latin typeface="Twentieth Century"/>
                <a:ea typeface="Twentieth Century"/>
                <a:cs typeface="Twentieth Century"/>
                <a:sym typeface="Twentieth Century"/>
              </a:rPr>
              <a:t>identification</a:t>
            </a:r>
            <a:endParaRPr dirty="0"/>
          </a:p>
          <a:p>
            <a:pPr marL="445768" lvl="1" indent="-205738" algn="l" rtl="0">
              <a:lnSpc>
                <a:spcPct val="80000"/>
              </a:lnSpc>
              <a:spcBef>
                <a:spcPts val="1200"/>
              </a:spcBef>
              <a:spcAft>
                <a:spcPts val="0"/>
              </a:spcAft>
              <a:buSzPts val="2000"/>
              <a:buChar char="•"/>
            </a:pPr>
            <a:r>
              <a:rPr lang="en-US" dirty="0">
                <a:latin typeface="Twentieth Century"/>
                <a:ea typeface="Twentieth Century"/>
                <a:cs typeface="Twentieth Century"/>
                <a:sym typeface="Twentieth Century"/>
              </a:rPr>
              <a:t>critical values process</a:t>
            </a:r>
            <a:endParaRPr dirty="0"/>
          </a:p>
          <a:p>
            <a:pPr marL="445769" lvl="1" indent="-205739" algn="l" rtl="0">
              <a:lnSpc>
                <a:spcPct val="80000"/>
              </a:lnSpc>
              <a:spcBef>
                <a:spcPts val="1200"/>
              </a:spcBef>
              <a:spcAft>
                <a:spcPts val="0"/>
              </a:spcAft>
              <a:buSzPts val="2000"/>
              <a:buChar char="•"/>
            </a:pPr>
            <a:r>
              <a:rPr lang="en-US" dirty="0">
                <a:latin typeface="Twentieth Century"/>
                <a:ea typeface="Twentieth Century"/>
                <a:cs typeface="Twentieth Century"/>
                <a:sym typeface="Twentieth Century"/>
              </a:rPr>
              <a:t>Safety</a:t>
            </a:r>
            <a:r>
              <a:rPr lang="en-US" dirty="0"/>
              <a:t> Training		</a:t>
            </a:r>
            <a:endParaRPr dirty="0"/>
          </a:p>
          <a:p>
            <a:pPr marL="205740" lvl="0" indent="-27940" algn="l" rtl="0">
              <a:lnSpc>
                <a:spcPct val="80000"/>
              </a:lnSpc>
              <a:spcBef>
                <a:spcPts val="1650"/>
              </a:spcBef>
              <a:spcAft>
                <a:spcPts val="0"/>
              </a:spcAft>
              <a:buSzPts val="2800"/>
              <a:buNone/>
            </a:pPr>
            <a:endParaRPr dirty="0">
              <a:latin typeface="Twentieth Century"/>
              <a:ea typeface="Twentieth Century"/>
              <a:cs typeface="Twentieth Century"/>
              <a:sym typeface="Twentieth Century"/>
            </a:endParaRPr>
          </a:p>
          <a:p>
            <a:pPr marL="205740" lvl="0" indent="-27940" algn="l" rtl="0">
              <a:lnSpc>
                <a:spcPct val="100000"/>
              </a:lnSpc>
              <a:spcBef>
                <a:spcPts val="1650"/>
              </a:spcBef>
              <a:spcAft>
                <a:spcPts val="0"/>
              </a:spcAft>
              <a:buSzPts val="2800"/>
              <a:buNone/>
            </a:pP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9"/>
          <p:cNvPicPr preferRelativeResize="0">
            <a:picLocks noGrp="1"/>
          </p:cNvPicPr>
          <p:nvPr>
            <p:ph type="body" idx="4294967295"/>
          </p:nvPr>
        </p:nvPicPr>
        <p:blipFill rotWithShape="1">
          <a:blip r:embed="rId3">
            <a:alphaModFix/>
          </a:blip>
          <a:srcRect l="5925" t="43425" r="2621" b="5194"/>
          <a:stretch/>
        </p:blipFill>
        <p:spPr>
          <a:xfrm>
            <a:off x="1403099" y="1071158"/>
            <a:ext cx="7557000" cy="3499489"/>
          </a:xfrm>
          <a:prstGeom prst="rect">
            <a:avLst/>
          </a:prstGeom>
          <a:noFill/>
          <a:ln>
            <a:noFill/>
          </a:ln>
        </p:spPr>
      </p:pic>
      <p:sp>
        <p:nvSpPr>
          <p:cNvPr id="356" name="Google Shape;356;p29"/>
          <p:cNvSpPr txBox="1"/>
          <p:nvPr/>
        </p:nvSpPr>
        <p:spPr>
          <a:xfrm>
            <a:off x="1322769" y="113413"/>
            <a:ext cx="7556907" cy="84328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Twentieth Century"/>
              <a:buNone/>
            </a:pPr>
            <a:r>
              <a:rPr lang="en-US" sz="3200" i="0" u="none" strike="noStrike" cap="none" dirty="0">
                <a:solidFill>
                  <a:schemeClr val="dk1"/>
                </a:solidFill>
                <a:latin typeface="Twentieth Century"/>
                <a:ea typeface="Twentieth Century"/>
                <a:cs typeface="Twentieth Century"/>
                <a:sym typeface="Twentieth Century"/>
              </a:rPr>
              <a:t>How we maintain quality:</a:t>
            </a:r>
            <a:endParaRPr sz="3200" i="0" u="none" strike="noStrike" cap="none" dirty="0">
              <a:solidFill>
                <a:schemeClr val="dk1"/>
              </a:solidFill>
              <a:latin typeface="Twentieth Century"/>
              <a:ea typeface="Twentieth Century"/>
              <a:cs typeface="Twentieth Century"/>
              <a:sym typeface="Twentieth Century"/>
            </a:endParaRPr>
          </a:p>
          <a:p>
            <a:pPr marL="0" marR="0" lvl="0" indent="0" algn="ctr" rtl="0">
              <a:lnSpc>
                <a:spcPct val="90000"/>
              </a:lnSpc>
              <a:spcBef>
                <a:spcPts val="0"/>
              </a:spcBef>
              <a:spcAft>
                <a:spcPts val="0"/>
              </a:spcAft>
              <a:buClr>
                <a:schemeClr val="dk1"/>
              </a:buClr>
              <a:buSzPts val="3200"/>
              <a:buFont typeface="Twentieth Century"/>
              <a:buNone/>
            </a:pPr>
            <a:r>
              <a:rPr lang="en-US" sz="3200" i="0" u="none" strike="noStrike" cap="none" dirty="0">
                <a:solidFill>
                  <a:schemeClr val="dk1"/>
                </a:solidFill>
                <a:latin typeface="Twentieth Century"/>
                <a:ea typeface="Twentieth Century"/>
                <a:cs typeface="Twentieth Century"/>
                <a:sym typeface="Twentieth Century"/>
              </a:rPr>
              <a:t>OUR METHOD</a:t>
            </a:r>
            <a:endParaRPr sz="3200" i="0" u="none" strike="noStrike" cap="none" dirty="0">
              <a:solidFill>
                <a:srgbClr val="000000"/>
              </a:solidFill>
              <a:sym typeface="Arial"/>
            </a:endParaRPr>
          </a:p>
        </p:txBody>
      </p:sp>
      <p:sp>
        <p:nvSpPr>
          <p:cNvPr id="357" name="Google Shape;357;p29"/>
          <p:cNvSpPr txBox="1"/>
          <p:nvPr/>
        </p:nvSpPr>
        <p:spPr>
          <a:xfrm>
            <a:off x="3317076" y="4878799"/>
            <a:ext cx="5562600" cy="13731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We utilize </a:t>
            </a:r>
            <a:r>
              <a:rPr lang="en-US" sz="2400" b="1" i="1" u="none" strike="noStrike" cap="none">
                <a:solidFill>
                  <a:schemeClr val="dk1"/>
                </a:solidFill>
                <a:latin typeface="Twentieth Century"/>
                <a:ea typeface="Twentieth Century"/>
                <a:cs typeface="Twentieth Century"/>
                <a:sym typeface="Twentieth Century"/>
              </a:rPr>
              <a:t>Lean</a:t>
            </a:r>
            <a:r>
              <a:rPr lang="en-US" sz="2400" b="1" i="0" u="none" strike="noStrike" cap="none">
                <a:solidFill>
                  <a:schemeClr val="dk1"/>
                </a:solidFill>
                <a:latin typeface="Twentieth Century"/>
                <a:ea typeface="Twentieth Century"/>
                <a:cs typeface="Twentieth Century"/>
                <a:sym typeface="Twentieth Century"/>
              </a:rPr>
              <a:t> Principles  </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0"/>
              </a:spcBef>
              <a:spcAft>
                <a:spcPts val="0"/>
              </a:spcAft>
              <a:buClr>
                <a:schemeClr val="dk1"/>
              </a:buClr>
              <a:buSzPts val="2000"/>
              <a:buFont typeface="Arial"/>
              <a:buChar char="•"/>
            </a:pPr>
            <a:r>
              <a:rPr lang="en-US" sz="2000" b="0" i="0" u="sng" strike="noStrike" cap="none">
                <a:solidFill>
                  <a:schemeClr val="dk1"/>
                </a:solidFill>
                <a:latin typeface="Twentieth Century"/>
                <a:ea typeface="Twentieth Century"/>
                <a:cs typeface="Twentieth Century"/>
                <a:sym typeface="Twentieth Century"/>
              </a:rPr>
              <a:t>Rapid</a:t>
            </a:r>
            <a:r>
              <a:rPr lang="en-US" sz="2000" b="0" i="0" u="none" strike="noStrike" cap="none">
                <a:solidFill>
                  <a:schemeClr val="dk1"/>
                </a:solidFill>
                <a:latin typeface="Twentieth Century"/>
                <a:ea typeface="Twentieth Century"/>
                <a:cs typeface="Twentieth Century"/>
                <a:sym typeface="Twentieth Century"/>
              </a:rPr>
              <a:t> Process Improvement Projects</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0"/>
              </a:spcBef>
              <a:spcAft>
                <a:spcPts val="0"/>
              </a:spcAft>
              <a:buClr>
                <a:schemeClr val="dk1"/>
              </a:buClr>
              <a:buSzPts val="2000"/>
              <a:buFont typeface="Arial"/>
              <a:buChar char="•"/>
            </a:pPr>
            <a:r>
              <a:rPr lang="en-US" sz="2000" b="0" i="0" u="sng" strike="noStrike" cap="none">
                <a:solidFill>
                  <a:schemeClr val="dk1"/>
                </a:solidFill>
                <a:latin typeface="Twentieth Century"/>
                <a:ea typeface="Twentieth Century"/>
                <a:cs typeface="Twentieth Century"/>
                <a:sym typeface="Twentieth Century"/>
              </a:rPr>
              <a:t>Standardization</a:t>
            </a:r>
            <a:r>
              <a:rPr lang="en-US" sz="2000" b="0" i="0" u="none" strike="noStrike" cap="none">
                <a:solidFill>
                  <a:schemeClr val="dk1"/>
                </a:solidFill>
                <a:latin typeface="Twentieth Century"/>
                <a:ea typeface="Twentieth Century"/>
                <a:cs typeface="Twentieth Century"/>
                <a:sym typeface="Twentieth Century"/>
              </a:rPr>
              <a:t> of processes to simplify</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0"/>
              </a:spcBef>
              <a:spcAft>
                <a:spcPts val="0"/>
              </a:spcAft>
              <a:buClr>
                <a:schemeClr val="dk1"/>
              </a:buClr>
              <a:buSzPts val="2000"/>
              <a:buFont typeface="Arial"/>
              <a:buChar char="•"/>
            </a:pPr>
            <a:r>
              <a:rPr lang="en-US" sz="2000" b="0" i="0" u="sng" strike="noStrike" cap="none">
                <a:solidFill>
                  <a:schemeClr val="dk1"/>
                </a:solidFill>
                <a:latin typeface="Twentieth Century"/>
                <a:ea typeface="Twentieth Century"/>
                <a:cs typeface="Twentieth Century"/>
                <a:sym typeface="Twentieth Century"/>
              </a:rPr>
              <a:t>Waste identification and removal</a:t>
            </a:r>
            <a:r>
              <a:rPr lang="en-US" sz="2000" b="0" i="0" u="none" strike="noStrike" cap="none">
                <a:solidFill>
                  <a:schemeClr val="dk1"/>
                </a:solidFill>
                <a:latin typeface="Twentieth Century"/>
                <a:ea typeface="Twentieth Century"/>
                <a:cs typeface="Twentieth Century"/>
                <a:sym typeface="Twentieth Century"/>
              </a:rPr>
              <a:t> from the process to save time</a:t>
            </a:r>
            <a:endParaRPr sz="1400" b="0" i="0" u="none" strike="noStrike" cap="none">
              <a:solidFill>
                <a:srgbClr val="000000"/>
              </a:solidFill>
              <a:latin typeface="Arial"/>
              <a:ea typeface="Arial"/>
              <a:cs typeface="Arial"/>
              <a:sym typeface="Arial"/>
            </a:endParaRPr>
          </a:p>
        </p:txBody>
      </p:sp>
      <p:cxnSp>
        <p:nvCxnSpPr>
          <p:cNvPr id="358" name="Google Shape;358;p29"/>
          <p:cNvCxnSpPr/>
          <p:nvPr/>
        </p:nvCxnSpPr>
        <p:spPr>
          <a:xfrm>
            <a:off x="1752600" y="4724728"/>
            <a:ext cx="6858000" cy="0"/>
          </a:xfrm>
          <a:prstGeom prst="straightConnector1">
            <a:avLst/>
          </a:prstGeom>
          <a:noFill/>
          <a:ln w="28575" cap="flat" cmpd="sng">
            <a:solidFill>
              <a:srgbClr val="255D9E"/>
            </a:solidFill>
            <a:prstDash val="solid"/>
            <a:miter lim="800000"/>
            <a:headEnd type="none" w="sm" len="sm"/>
            <a:tailEnd type="none" w="sm" len="sm"/>
          </a:ln>
        </p:spPr>
      </p:cxnSp>
      <p:pic>
        <p:nvPicPr>
          <p:cNvPr id="359" name="Google Shape;359;p29"/>
          <p:cNvPicPr preferRelativeResize="0"/>
          <p:nvPr/>
        </p:nvPicPr>
        <p:blipFill rotWithShape="1">
          <a:blip r:embed="rId4">
            <a:alphaModFix/>
          </a:blip>
          <a:srcRect/>
          <a:stretch/>
        </p:blipFill>
        <p:spPr>
          <a:xfrm>
            <a:off x="1519248" y="4610263"/>
            <a:ext cx="1909752" cy="1909752"/>
          </a:xfrm>
          <a:prstGeom prst="rect">
            <a:avLst/>
          </a:prstGeom>
          <a:noFill/>
          <a:ln>
            <a:noFill/>
          </a:ln>
        </p:spPr>
      </p:pic>
      <p:sp>
        <p:nvSpPr>
          <p:cNvPr id="360" name="Google Shape;360;p29"/>
          <p:cNvSpPr txBox="1"/>
          <p:nvPr/>
        </p:nvSpPr>
        <p:spPr>
          <a:xfrm>
            <a:off x="1676400" y="2782295"/>
            <a:ext cx="2173357"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Lilita One"/>
                <a:ea typeface="Lilita One"/>
                <a:cs typeface="Lilita One"/>
                <a:sym typeface="Lilita One"/>
              </a:rPr>
              <a:t>P. D. C. A .</a:t>
            </a:r>
            <a:endParaRPr sz="1400" b="0" i="0" u="none" strike="noStrike" cap="none">
              <a:solidFill>
                <a:srgbClr val="000000"/>
              </a:solidFill>
              <a:latin typeface="Lilita One"/>
              <a:ea typeface="Lilita One"/>
              <a:cs typeface="Lilita One"/>
              <a:sym typeface="Lilita On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0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a:t>Organizational </a:t>
            </a:r>
            <a:br>
              <a:rPr lang="en-US"/>
            </a:br>
            <a:r>
              <a:rPr lang="en-US"/>
              <a:t>Structure</a:t>
            </a:r>
            <a:endParaRPr/>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b="0" i="0" u="none" strike="noStrike" cap="none" dirty="0" smtClean="0">
                <a:solidFill>
                  <a:srgbClr val="2E75B5"/>
                </a:solidFill>
                <a:latin typeface="Twentieth Century"/>
                <a:ea typeface="Twentieth Century"/>
                <a:cs typeface="Twentieth Century"/>
                <a:sym typeface="Twentieth Century"/>
              </a:rPr>
              <a:t>1</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1470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Personnel</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a:solidFill>
                  <a:srgbClr val="2E75B5"/>
                </a:solidFill>
                <a:latin typeface="Twentieth Century"/>
                <a:ea typeface="Twentieth Century"/>
                <a:cs typeface="Twentieth Century"/>
                <a:sym typeface="Twentieth Century"/>
              </a:rPr>
              <a:t>2</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49979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t>NEW EMPLOYEE LAB ORIENTATION- Welcome!!</a:t>
            </a:r>
            <a:endParaRPr/>
          </a:p>
        </p:txBody>
      </p:sp>
      <p:sp>
        <p:nvSpPr>
          <p:cNvPr id="312" name="Google Shape;312;p2"/>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lnSpcReduction="10000"/>
          </a:bodyPr>
          <a:lstStyle/>
          <a:p>
            <a:pPr marL="205740" lvl="0" indent="-205740" algn="l" rtl="0">
              <a:lnSpc>
                <a:spcPct val="90000"/>
              </a:lnSpc>
              <a:spcBef>
                <a:spcPts val="0"/>
              </a:spcBef>
              <a:spcAft>
                <a:spcPts val="0"/>
              </a:spcAft>
              <a:buClr>
                <a:schemeClr val="dk1"/>
              </a:buClr>
              <a:buSzPts val="2800"/>
              <a:buFont typeface="Noto Sans"/>
              <a:buNone/>
            </a:pPr>
            <a:r>
              <a:rPr lang="en-US" sz="2800" i="1">
                <a:latin typeface="Twentieth Century"/>
                <a:ea typeface="Twentieth Century"/>
                <a:cs typeface="Twentieth Century"/>
                <a:sym typeface="Twentieth Century"/>
              </a:rPr>
              <a:t> </a:t>
            </a:r>
            <a:r>
              <a:rPr lang="en-US" sz="2800" b="1">
                <a:latin typeface="Twentieth Century"/>
                <a:ea typeface="Twentieth Century"/>
                <a:cs typeface="Twentieth Century"/>
                <a:sym typeface="Twentieth Century"/>
              </a:rPr>
              <a:t>Purpose</a:t>
            </a:r>
            <a:endParaRPr/>
          </a:p>
          <a:p>
            <a:pPr marL="205740" lvl="0" indent="-205740" algn="l" rtl="0">
              <a:lnSpc>
                <a:spcPct val="90000"/>
              </a:lnSpc>
              <a:spcBef>
                <a:spcPts val="1650"/>
              </a:spcBef>
              <a:spcAft>
                <a:spcPts val="0"/>
              </a:spcAft>
              <a:buClr>
                <a:schemeClr val="dk1"/>
              </a:buClr>
              <a:buSzPts val="2800"/>
              <a:buChar char="•"/>
            </a:pPr>
            <a:r>
              <a:rPr lang="en-US" sz="2800">
                <a:latin typeface="Twentieth Century"/>
                <a:ea typeface="Twentieth Century"/>
                <a:cs typeface="Twentieth Century"/>
                <a:sym typeface="Twentieth Century"/>
              </a:rPr>
              <a:t>To provide you a standard introduction to the lab </a:t>
            </a:r>
            <a:endParaRPr/>
          </a:p>
          <a:p>
            <a:pPr marL="205740" lvl="0" indent="-205740" algn="l" rtl="0">
              <a:lnSpc>
                <a:spcPct val="90000"/>
              </a:lnSpc>
              <a:spcBef>
                <a:spcPts val="1650"/>
              </a:spcBef>
              <a:spcAft>
                <a:spcPts val="0"/>
              </a:spcAft>
              <a:buClr>
                <a:schemeClr val="dk1"/>
              </a:buClr>
              <a:buSzPts val="2800"/>
              <a:buChar char="•"/>
            </a:pPr>
            <a:r>
              <a:rPr lang="en-US">
                <a:latin typeface="Twentieth Century"/>
                <a:ea typeface="Twentieth Century"/>
                <a:cs typeface="Twentieth Century"/>
                <a:sym typeface="Twentieth Century"/>
              </a:rPr>
              <a:t>To provide lab regulatory information related to Safety and Quality</a:t>
            </a:r>
            <a:endParaRPr sz="2800">
              <a:latin typeface="Twentieth Century"/>
              <a:ea typeface="Twentieth Century"/>
              <a:cs typeface="Twentieth Century"/>
              <a:sym typeface="Twentieth Century"/>
            </a:endParaRPr>
          </a:p>
          <a:p>
            <a:pPr marL="204788" lvl="0" indent="-204788" algn="l" rtl="0">
              <a:lnSpc>
                <a:spcPct val="90000"/>
              </a:lnSpc>
              <a:spcBef>
                <a:spcPts val="1650"/>
              </a:spcBef>
              <a:spcAft>
                <a:spcPts val="0"/>
              </a:spcAft>
              <a:buClr>
                <a:schemeClr val="dk1"/>
              </a:buClr>
              <a:buSzPts val="2800"/>
              <a:buChar char="•"/>
            </a:pPr>
            <a:r>
              <a:rPr lang="en-US" sz="2800">
                <a:latin typeface="Twentieth Century"/>
                <a:ea typeface="Twentieth Century"/>
                <a:cs typeface="Twentieth Century"/>
                <a:sym typeface="Twentieth Century"/>
              </a:rPr>
              <a:t>	To assure that mandatory lab general education is performed, documented, and placed in lab file</a:t>
            </a:r>
            <a:endParaRPr/>
          </a:p>
          <a:p>
            <a:pPr marL="205740" lvl="0" indent="-205740" algn="l" rtl="0">
              <a:lnSpc>
                <a:spcPct val="90000"/>
              </a:lnSpc>
              <a:spcBef>
                <a:spcPts val="1650"/>
              </a:spcBef>
              <a:spcAft>
                <a:spcPts val="0"/>
              </a:spcAft>
              <a:buClr>
                <a:schemeClr val="dk1"/>
              </a:buClr>
              <a:buSzPts val="2800"/>
              <a:buChar char="•"/>
            </a:pPr>
            <a:r>
              <a:rPr lang="en-US" sz="2800">
                <a:latin typeface="Twentieth Century"/>
                <a:ea typeface="Twentieth Century"/>
                <a:cs typeface="Twentieth Century"/>
                <a:sym typeface="Twentieth Century"/>
              </a:rPr>
              <a:t>To review available intranet resources for Lab Staff </a:t>
            </a:r>
            <a:endParaRPr/>
          </a:p>
          <a:p>
            <a:pPr marL="205740" lvl="0" indent="-205740" algn="l" rtl="0">
              <a:lnSpc>
                <a:spcPct val="90000"/>
              </a:lnSpc>
              <a:spcBef>
                <a:spcPts val="1650"/>
              </a:spcBef>
              <a:spcAft>
                <a:spcPts val="0"/>
              </a:spcAft>
              <a:buClr>
                <a:schemeClr val="dk1"/>
              </a:buClr>
              <a:buSzPts val="2800"/>
              <a:buFont typeface="Noto Sans"/>
              <a:buNone/>
            </a:pPr>
            <a:endParaRPr sz="2800">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Clr>
                <a:schemeClr val="dk1"/>
              </a:buClr>
              <a:buSzPts val="2800"/>
              <a:buFont typeface="Noto Sans"/>
              <a:buNone/>
            </a:pPr>
            <a:endParaRPr sz="2800">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Quality Policy 2: Personnel</a:t>
            </a:r>
            <a:endParaRPr lang="en-US" dirty="0"/>
          </a:p>
        </p:txBody>
      </p:sp>
      <p:sp>
        <p:nvSpPr>
          <p:cNvPr id="4" name="Text Placeholder 3"/>
          <p:cNvSpPr>
            <a:spLocks noGrp="1"/>
          </p:cNvSpPr>
          <p:nvPr>
            <p:ph type="body" idx="1"/>
          </p:nvPr>
        </p:nvSpPr>
        <p:spPr>
          <a:xfrm>
            <a:off x="1530250" y="1402079"/>
            <a:ext cx="7613749" cy="5190309"/>
          </a:xfrm>
        </p:spPr>
        <p:txBody>
          <a:bodyPr>
            <a:normAutofit fontScale="55000" lnSpcReduction="20000"/>
          </a:bodyPr>
          <a:lstStyle/>
          <a:p>
            <a:pPr fontAlgn="base"/>
            <a:r>
              <a:rPr lang="en-US" dirty="0"/>
              <a:t>The Laboratory Medical Director is responsible for assuring there are sufficient numbers of staff with appropriate educational qualifications, documented training and experience, and adequate competency to meet the needs of the </a:t>
            </a:r>
            <a:r>
              <a:rPr lang="en-US" dirty="0" smtClean="0"/>
              <a:t>laboratory. </a:t>
            </a:r>
          </a:p>
          <a:p>
            <a:pPr fontAlgn="base"/>
            <a:r>
              <a:rPr lang="en-US" dirty="0" smtClean="0"/>
              <a:t>The </a:t>
            </a:r>
            <a:r>
              <a:rPr lang="en-US" dirty="0"/>
              <a:t>CHI Franciscan Laboratory Training Process ensures the following:</a:t>
            </a:r>
          </a:p>
          <a:p>
            <a:pPr lvl="1" fontAlgn="base"/>
            <a:r>
              <a:rPr lang="en-US" dirty="0"/>
              <a:t>All employees receive standard training in Safety, Chemical Hygiene, Blood Borne Pathogens, Ethics, and Compliance.</a:t>
            </a:r>
          </a:p>
          <a:p>
            <a:pPr lvl="1" fontAlgn="base"/>
            <a:r>
              <a:rPr lang="en-US" dirty="0"/>
              <a:t>All employees receive hospital, departmental, and quality system training.</a:t>
            </a:r>
          </a:p>
          <a:p>
            <a:pPr lvl="1" fontAlgn="base"/>
            <a:r>
              <a:rPr lang="en-US" dirty="0"/>
              <a:t>All employees receive job-specific training (including information technology applications).</a:t>
            </a:r>
          </a:p>
          <a:p>
            <a:pPr lvl="1" fontAlgn="base"/>
            <a:r>
              <a:rPr lang="en-US" dirty="0"/>
              <a:t>All training processes are validated for effectiveness.</a:t>
            </a:r>
          </a:p>
          <a:p>
            <a:pPr lvl="1" fontAlgn="base"/>
            <a:r>
              <a:rPr lang="en-US" dirty="0"/>
              <a:t>Retraining is initiated when needed.</a:t>
            </a:r>
          </a:p>
          <a:p>
            <a:pPr lvl="1" fontAlgn="base"/>
            <a:r>
              <a:rPr lang="en-US" dirty="0"/>
              <a:t>All staff are evaluated for proper performance of key job functions prior to being allowed to work independently.</a:t>
            </a:r>
          </a:p>
          <a:p>
            <a:pPr lvl="1" fontAlgn="base"/>
            <a:r>
              <a:rPr lang="en-US" dirty="0"/>
              <a:t>Competency to perform patient testing is assessed 6 months, and annually for testing personnel. (Note: See </a:t>
            </a:r>
            <a:r>
              <a:rPr lang="en-US" dirty="0">
                <a:hlinkClick r:id="rId2"/>
              </a:rPr>
              <a:t>Competency Assessment for Technical Personnel</a:t>
            </a:r>
            <a:r>
              <a:rPr lang="en-US" dirty="0"/>
              <a:t>)</a:t>
            </a:r>
          </a:p>
          <a:p>
            <a:pPr lvl="1" fontAlgn="base"/>
            <a:r>
              <a:rPr lang="en-US" dirty="0"/>
              <a:t>All training and retraining is documented.</a:t>
            </a:r>
          </a:p>
          <a:p>
            <a:pPr lvl="1" fontAlgn="base"/>
            <a:r>
              <a:rPr lang="en-US" dirty="0"/>
              <a:t>All training and competency assessments are tracked and maintained.</a:t>
            </a:r>
          </a:p>
          <a:p>
            <a:endParaRPr lang="en-US" dirty="0"/>
          </a:p>
        </p:txBody>
      </p:sp>
    </p:spTree>
    <p:extLst>
      <p:ext uri="{BB962C8B-B14F-4D97-AF65-F5344CB8AC3E}">
        <p14:creationId xmlns:p14="http://schemas.microsoft.com/office/powerpoint/2010/main" val="26270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Equipment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3</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47151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Policy 3: Equipment</a:t>
            </a:r>
            <a:endParaRPr lang="en-US" dirty="0"/>
          </a:p>
        </p:txBody>
      </p:sp>
      <p:sp>
        <p:nvSpPr>
          <p:cNvPr id="3" name="Text Placeholder 2"/>
          <p:cNvSpPr>
            <a:spLocks noGrp="1"/>
          </p:cNvSpPr>
          <p:nvPr>
            <p:ph type="body" idx="1"/>
          </p:nvPr>
        </p:nvSpPr>
        <p:spPr/>
        <p:txBody>
          <a:bodyPr/>
          <a:lstStyle/>
          <a:p>
            <a:r>
              <a:rPr lang="en-US" dirty="0" smtClean="0"/>
              <a:t>VMFH Laboratories identify </a:t>
            </a:r>
            <a:r>
              <a:rPr lang="en-US" dirty="0"/>
              <a:t>critical equipment, and in conjunction with the Clinical Engineering Department, ensures that critical equipment is checked for safety, installed, qualified, calibrated and maintained according to manufacturer's specifications.</a:t>
            </a:r>
          </a:p>
        </p:txBody>
      </p:sp>
    </p:spTree>
    <p:extLst>
      <p:ext uri="{BB962C8B-B14F-4D97-AF65-F5344CB8AC3E}">
        <p14:creationId xmlns:p14="http://schemas.microsoft.com/office/powerpoint/2010/main" val="22443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Purchasing and Inventory</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a:solidFill>
                  <a:srgbClr val="2E75B5"/>
                </a:solidFill>
                <a:latin typeface="Twentieth Century"/>
                <a:ea typeface="Twentieth Century"/>
                <a:cs typeface="Twentieth Century"/>
                <a:sym typeface="Twentieth Century"/>
              </a:rPr>
              <a:t>4</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01906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4: Purchasing and Inventory</a:t>
            </a:r>
          </a:p>
        </p:txBody>
      </p:sp>
      <p:sp>
        <p:nvSpPr>
          <p:cNvPr id="4" name="Text Placeholder 3"/>
          <p:cNvSpPr>
            <a:spLocks noGrp="1"/>
          </p:cNvSpPr>
          <p:nvPr>
            <p:ph type="body" idx="1"/>
          </p:nvPr>
        </p:nvSpPr>
        <p:spPr/>
        <p:txBody>
          <a:bodyPr/>
          <a:lstStyle/>
          <a:p>
            <a:r>
              <a:rPr lang="en-US" dirty="0"/>
              <a:t>Establishing and following specifications for suppliers of critical materials helps assure that adequate inventories and quality of supplies will be consistent. </a:t>
            </a:r>
            <a:endParaRPr lang="en-US" dirty="0" smtClean="0"/>
          </a:p>
          <a:p>
            <a:r>
              <a:rPr lang="en-US" dirty="0" smtClean="0"/>
              <a:t>An </a:t>
            </a:r>
            <a:r>
              <a:rPr lang="en-US" dirty="0"/>
              <a:t>inventory management process ensures that incoming supplies of critical materials are received, inspected, tested when appropriate, and evaluated against acceptance criteria.</a:t>
            </a:r>
          </a:p>
        </p:txBody>
      </p:sp>
    </p:spTree>
    <p:extLst>
      <p:ext uri="{BB962C8B-B14F-4D97-AF65-F5344CB8AC3E}">
        <p14:creationId xmlns:p14="http://schemas.microsoft.com/office/powerpoint/2010/main" val="368503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Process Control</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b="0" i="0" u="none" strike="noStrike" cap="none" dirty="0" smtClean="0">
                <a:solidFill>
                  <a:srgbClr val="2E75B5"/>
                </a:solidFill>
                <a:latin typeface="Twentieth Century"/>
                <a:ea typeface="Twentieth Century"/>
                <a:cs typeface="Twentieth Century"/>
                <a:sym typeface="Twentieth Century"/>
              </a:rPr>
              <a:t>5</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55308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5: Process Control</a:t>
            </a:r>
          </a:p>
        </p:txBody>
      </p:sp>
      <p:sp>
        <p:nvSpPr>
          <p:cNvPr id="4" name="Text Placeholder 3"/>
          <p:cNvSpPr>
            <a:spLocks noGrp="1"/>
          </p:cNvSpPr>
          <p:nvPr>
            <p:ph type="body" idx="1"/>
          </p:nvPr>
        </p:nvSpPr>
        <p:spPr>
          <a:xfrm>
            <a:off x="1447799" y="1714499"/>
            <a:ext cx="7591697" cy="4999809"/>
          </a:xfrm>
        </p:spPr>
        <p:txBody>
          <a:bodyPr>
            <a:normAutofit fontScale="62500" lnSpcReduction="20000"/>
          </a:bodyPr>
          <a:lstStyle/>
          <a:p>
            <a:r>
              <a:rPr lang="en-US" dirty="0"/>
              <a:t>Process control within the laboratory is rooted in document control of the processes and procedures surrounding the performance and reporting of patient testing </a:t>
            </a:r>
            <a:r>
              <a:rPr lang="en-US" dirty="0" smtClean="0"/>
              <a:t>including:</a:t>
            </a:r>
          </a:p>
          <a:p>
            <a:pPr lvl="1"/>
            <a:r>
              <a:rPr lang="en-US" dirty="0" smtClean="0"/>
              <a:t>quality </a:t>
            </a:r>
            <a:r>
              <a:rPr lang="en-US" dirty="0"/>
              <a:t>control programs, </a:t>
            </a:r>
            <a:endParaRPr lang="en-US" dirty="0" smtClean="0"/>
          </a:p>
          <a:p>
            <a:pPr lvl="1"/>
            <a:r>
              <a:rPr lang="en-US" dirty="0" smtClean="0"/>
              <a:t>proficiency </a:t>
            </a:r>
            <a:r>
              <a:rPr lang="en-US" dirty="0"/>
              <a:t>testing, </a:t>
            </a:r>
            <a:endParaRPr lang="en-US" dirty="0" smtClean="0"/>
          </a:p>
          <a:p>
            <a:pPr lvl="1"/>
            <a:r>
              <a:rPr lang="en-US" dirty="0" smtClean="0"/>
              <a:t>test </a:t>
            </a:r>
            <a:r>
              <a:rPr lang="en-US" dirty="0"/>
              <a:t>method validation/verification, </a:t>
            </a:r>
            <a:endParaRPr lang="en-US" dirty="0" smtClean="0"/>
          </a:p>
          <a:p>
            <a:pPr lvl="1"/>
            <a:r>
              <a:rPr lang="en-US" dirty="0" smtClean="0"/>
              <a:t>defined </a:t>
            </a:r>
            <a:r>
              <a:rPr lang="en-US" dirty="0"/>
              <a:t>change management processes</a:t>
            </a:r>
            <a:r>
              <a:rPr lang="en-US" dirty="0" smtClean="0"/>
              <a:t>.</a:t>
            </a:r>
          </a:p>
          <a:p>
            <a:r>
              <a:rPr lang="en-US" dirty="0"/>
              <a:t>Documents are developed</a:t>
            </a:r>
            <a:r>
              <a:rPr lang="en-US" dirty="0" smtClean="0"/>
              <a:t>, revised</a:t>
            </a:r>
            <a:r>
              <a:rPr lang="en-US" dirty="0"/>
              <a:t>, and controlled using </a:t>
            </a:r>
            <a:r>
              <a:rPr lang="en-US" dirty="0" err="1"/>
              <a:t>PolicyStat</a:t>
            </a:r>
            <a:r>
              <a:rPr lang="en-US" dirty="0"/>
              <a:t> following standardized formatting protocols, collaboration methods, validation and approval processes across the system. </a:t>
            </a:r>
            <a:endParaRPr lang="en-US" dirty="0" smtClean="0"/>
          </a:p>
          <a:p>
            <a:r>
              <a:rPr lang="en-US" dirty="0" smtClean="0"/>
              <a:t>Validating </a:t>
            </a:r>
            <a:r>
              <a:rPr lang="en-US" dirty="0"/>
              <a:t>documents ensures that the output is what it is intended to be and provides objective evidence that variables were considered and control systems evaluated before a process or work instruction is used in the live environment. </a:t>
            </a:r>
            <a:endParaRPr lang="en-US" dirty="0" smtClean="0"/>
          </a:p>
          <a:p>
            <a:r>
              <a:rPr lang="en-US" dirty="0" smtClean="0"/>
              <a:t>Validation </a:t>
            </a:r>
            <a:r>
              <a:rPr lang="en-US" dirty="0"/>
              <a:t>of documents is performed by staff trained and knowledgeable in the subject matter.</a:t>
            </a:r>
          </a:p>
        </p:txBody>
      </p:sp>
    </p:spTree>
    <p:extLst>
      <p:ext uri="{BB962C8B-B14F-4D97-AF65-F5344CB8AC3E}">
        <p14:creationId xmlns:p14="http://schemas.microsoft.com/office/powerpoint/2010/main" val="24396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Documents and Records</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a:solidFill>
                  <a:srgbClr val="2E75B5"/>
                </a:solidFill>
                <a:latin typeface="Twentieth Century"/>
                <a:ea typeface="Twentieth Century"/>
                <a:cs typeface="Twentieth Century"/>
                <a:sym typeface="Twentieth Century"/>
              </a:rPr>
              <a:t>6</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0642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6: Documents and Records</a:t>
            </a:r>
          </a:p>
        </p:txBody>
      </p:sp>
      <p:sp>
        <p:nvSpPr>
          <p:cNvPr id="4" name="Text Placeholder 3"/>
          <p:cNvSpPr>
            <a:spLocks noGrp="1"/>
          </p:cNvSpPr>
          <p:nvPr>
            <p:ph type="body" idx="1"/>
          </p:nvPr>
        </p:nvSpPr>
        <p:spPr/>
        <p:txBody>
          <a:bodyPr>
            <a:normAutofit/>
          </a:bodyPr>
          <a:lstStyle/>
          <a:p>
            <a:r>
              <a:rPr lang="en-US" dirty="0" smtClean="0"/>
              <a:t>Laboratory </a:t>
            </a:r>
            <a:r>
              <a:rPr lang="en-US" dirty="0"/>
              <a:t>documents and records are managed from creation to archiving according to established processes that reflect adherence to legal and regulatory requirements, and demonstrate the organization's commitment to quality.</a:t>
            </a:r>
          </a:p>
        </p:txBody>
      </p:sp>
      <p:sp>
        <p:nvSpPr>
          <p:cNvPr id="5" name="Rectangle 4"/>
          <p:cNvSpPr/>
          <p:nvPr/>
        </p:nvSpPr>
        <p:spPr>
          <a:xfrm>
            <a:off x="4454820" y="327511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41315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026" name="Picture 2" descr="https://lh6.googleusercontent.com/iVqk_1dFSBSxSprRrURWLED9WISlsJC2oG026ObjXWwR3wfYX_tAqLi11SZ2N7sbNqfAHUugbuBbY26nvA8D8ua-5zUf6bG08_aUEtCRewHbc5Cj1eV6lN8MvpB6pFvXjSIc1Kj2u04sXtqsb9S8CJV1Vqj2tIM=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970" y="1435508"/>
            <a:ext cx="7541030" cy="463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1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Vision, &amp; Values</a:t>
            </a:r>
            <a:endParaRPr lang="en-US" dirty="0"/>
          </a:p>
        </p:txBody>
      </p:sp>
      <p:sp>
        <p:nvSpPr>
          <p:cNvPr id="3" name="Text Placeholder 2"/>
          <p:cNvSpPr>
            <a:spLocks noGrp="1"/>
          </p:cNvSpPr>
          <p:nvPr>
            <p:ph type="body" idx="1"/>
          </p:nvPr>
        </p:nvSpPr>
        <p:spPr>
          <a:xfrm>
            <a:off x="1530250" y="1480457"/>
            <a:ext cx="7613749" cy="5377543"/>
          </a:xfrm>
        </p:spPr>
        <p:txBody>
          <a:bodyPr>
            <a:normAutofit fontScale="25000" lnSpcReduction="20000"/>
          </a:bodyPr>
          <a:lstStyle/>
          <a:p>
            <a:pPr marL="50800" indent="0" algn="ctr" fontAlgn="base">
              <a:lnSpc>
                <a:spcPct val="120000"/>
              </a:lnSpc>
              <a:spcBef>
                <a:spcPts val="0"/>
              </a:spcBef>
              <a:buNone/>
            </a:pPr>
            <a:r>
              <a:rPr lang="en-US" sz="5600" b="1" dirty="0" smtClean="0"/>
              <a:t>Mission</a:t>
            </a:r>
            <a:endParaRPr lang="en-US" sz="5600" dirty="0"/>
          </a:p>
          <a:p>
            <a:pPr marL="50800" indent="0" fontAlgn="base">
              <a:lnSpc>
                <a:spcPct val="120000"/>
              </a:lnSpc>
              <a:spcBef>
                <a:spcPts val="0"/>
              </a:spcBef>
              <a:buNone/>
            </a:pPr>
            <a:r>
              <a:rPr lang="en-US" sz="5600" dirty="0"/>
              <a:t>As </a:t>
            </a:r>
            <a:r>
              <a:rPr lang="en-US" sz="5600" dirty="0" err="1"/>
              <a:t>CommonSpirit</a:t>
            </a:r>
            <a:r>
              <a:rPr lang="en-US" sz="5600" dirty="0"/>
              <a:t> Health, we make the healing presence of God known in our world by improving the health of the people we serve, especially those who are vulnerable, while we advance social justice for all</a:t>
            </a:r>
            <a:r>
              <a:rPr lang="en-US" sz="5600" dirty="0" smtClean="0"/>
              <a:t>.</a:t>
            </a:r>
            <a:r>
              <a:rPr lang="en-US" sz="5600" dirty="0"/>
              <a:t/>
            </a:r>
            <a:br>
              <a:rPr lang="en-US" sz="5600" dirty="0"/>
            </a:br>
            <a:endParaRPr lang="en-US" sz="5600" dirty="0"/>
          </a:p>
          <a:p>
            <a:pPr marL="50800" indent="0" algn="ctr" fontAlgn="base">
              <a:lnSpc>
                <a:spcPct val="120000"/>
              </a:lnSpc>
              <a:spcBef>
                <a:spcPts val="0"/>
              </a:spcBef>
              <a:buNone/>
            </a:pPr>
            <a:r>
              <a:rPr lang="en-US" sz="5600" b="1" dirty="0"/>
              <a:t>Vision</a:t>
            </a:r>
            <a:endParaRPr lang="en-US" sz="5600" dirty="0"/>
          </a:p>
          <a:p>
            <a:pPr marL="50800" indent="0" fontAlgn="base">
              <a:lnSpc>
                <a:spcPct val="120000"/>
              </a:lnSpc>
              <a:spcBef>
                <a:spcPts val="0"/>
              </a:spcBef>
              <a:buNone/>
            </a:pPr>
            <a:r>
              <a:rPr lang="en-US" sz="5600" dirty="0"/>
              <a:t>A healthier future for all, inspired by faith, driven by innovation and powered by our humanity</a:t>
            </a:r>
            <a:r>
              <a:rPr lang="en-US" sz="5600" dirty="0" smtClean="0"/>
              <a:t>.</a:t>
            </a:r>
            <a:r>
              <a:rPr lang="en-US" sz="5600" dirty="0"/>
              <a:t/>
            </a:r>
            <a:br>
              <a:rPr lang="en-US" sz="5600" dirty="0"/>
            </a:br>
            <a:endParaRPr lang="en-US" sz="5600" dirty="0"/>
          </a:p>
          <a:p>
            <a:pPr marL="50800" indent="0" algn="ctr" fontAlgn="base">
              <a:lnSpc>
                <a:spcPct val="120000"/>
              </a:lnSpc>
              <a:spcBef>
                <a:spcPts val="0"/>
              </a:spcBef>
              <a:buNone/>
            </a:pPr>
            <a:r>
              <a:rPr lang="en-US" sz="5600" b="1" dirty="0" smtClean="0"/>
              <a:t>Values</a:t>
            </a:r>
            <a:r>
              <a:rPr lang="en-US" sz="5600" dirty="0"/>
              <a:t> </a:t>
            </a:r>
            <a:endParaRPr lang="en-US" sz="5600" dirty="0" smtClean="0"/>
          </a:p>
          <a:p>
            <a:pPr marL="50800" indent="0" fontAlgn="base">
              <a:lnSpc>
                <a:spcPct val="120000"/>
              </a:lnSpc>
              <a:spcBef>
                <a:spcPts val="0"/>
              </a:spcBef>
              <a:buNone/>
            </a:pPr>
            <a:r>
              <a:rPr lang="en-US" sz="5600" b="1" dirty="0" smtClean="0"/>
              <a:t>Compassion</a:t>
            </a:r>
            <a:r>
              <a:rPr lang="en-US" sz="5600" dirty="0" smtClean="0"/>
              <a:t> </a:t>
            </a:r>
          </a:p>
          <a:p>
            <a:pPr marL="50800" indent="0" fontAlgn="base">
              <a:lnSpc>
                <a:spcPct val="120000"/>
              </a:lnSpc>
              <a:spcBef>
                <a:spcPts val="0"/>
              </a:spcBef>
              <a:buNone/>
            </a:pPr>
            <a:r>
              <a:rPr lang="en-US" sz="5600" dirty="0"/>
              <a:t>	</a:t>
            </a:r>
            <a:r>
              <a:rPr lang="en-US" sz="5600" dirty="0" smtClean="0"/>
              <a:t>Care </a:t>
            </a:r>
            <a:r>
              <a:rPr lang="en-US" sz="5600" dirty="0"/>
              <a:t>with listening, empathy and </a:t>
            </a:r>
            <a:r>
              <a:rPr lang="en-US" sz="5600" dirty="0" smtClean="0"/>
              <a:t>love </a:t>
            </a:r>
          </a:p>
          <a:p>
            <a:pPr marL="50800" indent="0" fontAlgn="base">
              <a:lnSpc>
                <a:spcPct val="120000"/>
              </a:lnSpc>
              <a:spcBef>
                <a:spcPts val="0"/>
              </a:spcBef>
              <a:buNone/>
            </a:pPr>
            <a:r>
              <a:rPr lang="en-US" sz="5600" dirty="0"/>
              <a:t>	</a:t>
            </a:r>
            <a:r>
              <a:rPr lang="en-US" sz="5600" dirty="0" smtClean="0"/>
              <a:t>Accompany </a:t>
            </a:r>
            <a:r>
              <a:rPr lang="en-US" sz="5600" dirty="0"/>
              <a:t>and comfort those in need of healing</a:t>
            </a:r>
          </a:p>
          <a:p>
            <a:pPr marL="50800" indent="0" fontAlgn="base">
              <a:lnSpc>
                <a:spcPct val="120000"/>
              </a:lnSpc>
              <a:spcBef>
                <a:spcPts val="0"/>
              </a:spcBef>
              <a:buNone/>
            </a:pPr>
            <a:r>
              <a:rPr lang="en-US" sz="5600" b="1" dirty="0" smtClean="0"/>
              <a:t>Inclusion </a:t>
            </a:r>
          </a:p>
          <a:p>
            <a:pPr marL="50800" indent="0" fontAlgn="base">
              <a:lnSpc>
                <a:spcPct val="120000"/>
              </a:lnSpc>
              <a:spcBef>
                <a:spcPts val="0"/>
              </a:spcBef>
              <a:buNone/>
            </a:pPr>
            <a:r>
              <a:rPr lang="en-US" sz="5600" b="1" dirty="0"/>
              <a:t>	</a:t>
            </a:r>
            <a:r>
              <a:rPr lang="en-US" sz="5600" dirty="0" smtClean="0"/>
              <a:t>Celebrate </a:t>
            </a:r>
            <a:r>
              <a:rPr lang="en-US" sz="5600" dirty="0"/>
              <a:t>each person’s gifts and </a:t>
            </a:r>
            <a:r>
              <a:rPr lang="en-US" sz="5600" dirty="0" smtClean="0"/>
              <a:t>voice </a:t>
            </a:r>
          </a:p>
          <a:p>
            <a:pPr marL="50800" indent="0" fontAlgn="base">
              <a:lnSpc>
                <a:spcPct val="120000"/>
              </a:lnSpc>
              <a:spcBef>
                <a:spcPts val="0"/>
              </a:spcBef>
              <a:buNone/>
            </a:pPr>
            <a:r>
              <a:rPr lang="en-US" sz="5600" dirty="0"/>
              <a:t>	</a:t>
            </a:r>
            <a:r>
              <a:rPr lang="en-US" sz="5600" dirty="0" smtClean="0"/>
              <a:t>Respect </a:t>
            </a:r>
            <a:r>
              <a:rPr lang="en-US" sz="5600" dirty="0"/>
              <a:t>the dignity of all</a:t>
            </a:r>
          </a:p>
          <a:p>
            <a:pPr marL="50800" indent="0" fontAlgn="base">
              <a:lnSpc>
                <a:spcPct val="120000"/>
              </a:lnSpc>
              <a:spcBef>
                <a:spcPts val="0"/>
              </a:spcBef>
              <a:buNone/>
            </a:pPr>
            <a:r>
              <a:rPr lang="en-US" sz="5600" b="1" dirty="0" smtClean="0"/>
              <a:t>Integrity </a:t>
            </a:r>
          </a:p>
          <a:p>
            <a:pPr marL="50800" indent="0" fontAlgn="base">
              <a:lnSpc>
                <a:spcPct val="120000"/>
              </a:lnSpc>
              <a:spcBef>
                <a:spcPts val="0"/>
              </a:spcBef>
              <a:buNone/>
            </a:pPr>
            <a:r>
              <a:rPr lang="en-US" sz="5600" dirty="0" smtClean="0"/>
              <a:t>	Inspire </a:t>
            </a:r>
            <a:r>
              <a:rPr lang="en-US" sz="5600" dirty="0"/>
              <a:t>trust through </a:t>
            </a:r>
            <a:r>
              <a:rPr lang="en-US" sz="5600" dirty="0" smtClean="0"/>
              <a:t>honesty </a:t>
            </a:r>
          </a:p>
          <a:p>
            <a:pPr marL="50800" indent="0" fontAlgn="base">
              <a:lnSpc>
                <a:spcPct val="120000"/>
              </a:lnSpc>
              <a:spcBef>
                <a:spcPts val="0"/>
              </a:spcBef>
              <a:buNone/>
            </a:pPr>
            <a:r>
              <a:rPr lang="en-US" sz="5600" dirty="0" smtClean="0"/>
              <a:t>	Demonstrate </a:t>
            </a:r>
            <a:r>
              <a:rPr lang="en-US" sz="5600" dirty="0"/>
              <a:t>courage in the face of inequity</a:t>
            </a:r>
          </a:p>
          <a:p>
            <a:pPr marL="50800" indent="0" fontAlgn="base">
              <a:lnSpc>
                <a:spcPct val="120000"/>
              </a:lnSpc>
              <a:spcBef>
                <a:spcPts val="0"/>
              </a:spcBef>
              <a:buNone/>
            </a:pPr>
            <a:r>
              <a:rPr lang="en-US" sz="5600" b="1" dirty="0" smtClean="0"/>
              <a:t>Excellence </a:t>
            </a:r>
          </a:p>
          <a:p>
            <a:pPr marL="50800" indent="0" fontAlgn="base">
              <a:lnSpc>
                <a:spcPct val="120000"/>
              </a:lnSpc>
              <a:spcBef>
                <a:spcPts val="0"/>
              </a:spcBef>
              <a:buNone/>
            </a:pPr>
            <a:r>
              <a:rPr lang="en-US" sz="5600" dirty="0" smtClean="0"/>
              <a:t>	Serve </a:t>
            </a:r>
            <a:r>
              <a:rPr lang="en-US" sz="5600" dirty="0"/>
              <a:t>with fullest passion, creativity and </a:t>
            </a:r>
            <a:r>
              <a:rPr lang="en-US" sz="5600" dirty="0" smtClean="0"/>
              <a:t>stewardship </a:t>
            </a:r>
          </a:p>
          <a:p>
            <a:pPr marL="50800" indent="0" fontAlgn="base">
              <a:lnSpc>
                <a:spcPct val="120000"/>
              </a:lnSpc>
              <a:spcBef>
                <a:spcPts val="0"/>
              </a:spcBef>
              <a:buNone/>
            </a:pPr>
            <a:r>
              <a:rPr lang="en-US" sz="5600" dirty="0" smtClean="0"/>
              <a:t>	Exceed </a:t>
            </a:r>
            <a:r>
              <a:rPr lang="en-US" sz="5600" dirty="0"/>
              <a:t>expectations of others and ourselves</a:t>
            </a:r>
          </a:p>
          <a:p>
            <a:pPr marL="50800" indent="0" fontAlgn="base">
              <a:lnSpc>
                <a:spcPct val="120000"/>
              </a:lnSpc>
              <a:spcBef>
                <a:spcPts val="0"/>
              </a:spcBef>
              <a:buNone/>
            </a:pPr>
            <a:r>
              <a:rPr lang="en-US" sz="5600" b="1" dirty="0" smtClean="0"/>
              <a:t>Collaboration </a:t>
            </a:r>
          </a:p>
          <a:p>
            <a:pPr marL="50800" indent="0" fontAlgn="base">
              <a:lnSpc>
                <a:spcPct val="120000"/>
              </a:lnSpc>
              <a:spcBef>
                <a:spcPts val="0"/>
              </a:spcBef>
              <a:buNone/>
            </a:pPr>
            <a:r>
              <a:rPr lang="en-US" sz="5600" dirty="0" smtClean="0"/>
              <a:t>	Commit </a:t>
            </a:r>
            <a:r>
              <a:rPr lang="en-US" sz="5600" dirty="0"/>
              <a:t>to the power of working </a:t>
            </a:r>
            <a:r>
              <a:rPr lang="en-US" sz="5600" dirty="0" smtClean="0"/>
              <a:t>together </a:t>
            </a:r>
          </a:p>
          <a:p>
            <a:pPr marL="50800" indent="0" fontAlgn="base">
              <a:lnSpc>
                <a:spcPct val="120000"/>
              </a:lnSpc>
              <a:spcBef>
                <a:spcPts val="0"/>
              </a:spcBef>
              <a:buNone/>
            </a:pPr>
            <a:r>
              <a:rPr lang="en-US" sz="5600" dirty="0" smtClean="0"/>
              <a:t>	Build </a:t>
            </a:r>
            <a:r>
              <a:rPr lang="en-US" sz="5600" dirty="0"/>
              <a:t>and nurture meaningful relationships</a:t>
            </a:r>
          </a:p>
          <a:p>
            <a:endParaRPr lang="en-US" dirty="0"/>
          </a:p>
        </p:txBody>
      </p:sp>
      <p:pic>
        <p:nvPicPr>
          <p:cNvPr id="4" name="Picture 3"/>
          <p:cNvPicPr>
            <a:picLocks noChangeAspect="1"/>
          </p:cNvPicPr>
          <p:nvPr/>
        </p:nvPicPr>
        <p:blipFill>
          <a:blip r:embed="rId2"/>
          <a:stretch>
            <a:fillRect/>
          </a:stretch>
        </p:blipFill>
        <p:spPr>
          <a:xfrm>
            <a:off x="5821109" y="4090819"/>
            <a:ext cx="3127519" cy="731583"/>
          </a:xfrm>
          <a:prstGeom prst="rect">
            <a:avLst/>
          </a:prstGeom>
        </p:spPr>
      </p:pic>
    </p:spTree>
    <p:extLst>
      <p:ext uri="{BB962C8B-B14F-4D97-AF65-F5344CB8AC3E}">
        <p14:creationId xmlns:p14="http://schemas.microsoft.com/office/powerpoint/2010/main" val="621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a:t>Occurrence Management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7</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76121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7: Occurrence Management</a:t>
            </a:r>
          </a:p>
        </p:txBody>
      </p:sp>
      <p:sp>
        <p:nvSpPr>
          <p:cNvPr id="4" name="Text Placeholder 3"/>
          <p:cNvSpPr>
            <a:spLocks noGrp="1"/>
          </p:cNvSpPr>
          <p:nvPr>
            <p:ph type="body" idx="1"/>
          </p:nvPr>
        </p:nvSpPr>
        <p:spPr/>
        <p:txBody>
          <a:bodyPr>
            <a:normAutofit fontScale="92500" lnSpcReduction="10000"/>
          </a:bodyPr>
          <a:lstStyle/>
          <a:p>
            <a:r>
              <a:rPr lang="en-US" dirty="0"/>
              <a:t>Occurrence Management is the process by which errors are identified, investigated, and then corrected/prevented through corrective action planning. </a:t>
            </a:r>
            <a:endParaRPr lang="en-US" dirty="0" smtClean="0"/>
          </a:p>
          <a:p>
            <a:r>
              <a:rPr lang="en-US" dirty="0" smtClean="0"/>
              <a:t>The </a:t>
            </a:r>
            <a:r>
              <a:rPr lang="en-US" dirty="0"/>
              <a:t>Laboratory is focused on being aware of occurrences that may signal malfunctioning processes with the goal of correcting problems, improving quality and reducing risk thereby improving customer and employee satisfaction and compliance with regulations and standards.</a:t>
            </a:r>
          </a:p>
        </p:txBody>
      </p:sp>
    </p:spTree>
    <p:extLst>
      <p:ext uri="{BB962C8B-B14F-4D97-AF65-F5344CB8AC3E}">
        <p14:creationId xmlns:p14="http://schemas.microsoft.com/office/powerpoint/2010/main" val="149214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Quality Policy 7: Occurrence Management</a:t>
            </a:r>
          </a:p>
        </p:txBody>
      </p:sp>
      <p:sp>
        <p:nvSpPr>
          <p:cNvPr id="4" name="Text Placeholder 3"/>
          <p:cNvSpPr>
            <a:spLocks noGrp="1"/>
          </p:cNvSpPr>
          <p:nvPr>
            <p:ph type="body" idx="1"/>
          </p:nvPr>
        </p:nvSpPr>
        <p:spPr>
          <a:xfrm>
            <a:off x="1447800" y="1410789"/>
            <a:ext cx="7410450" cy="4761411"/>
          </a:xfrm>
        </p:spPr>
        <p:txBody>
          <a:bodyPr>
            <a:normAutofit fontScale="85000" lnSpcReduction="10000"/>
          </a:bodyPr>
          <a:lstStyle/>
          <a:p>
            <a:pPr marL="50800" indent="0">
              <a:buNone/>
            </a:pPr>
            <a:r>
              <a:rPr lang="en-US" dirty="0"/>
              <a:t>DETECTION OF OCCURRENCES</a:t>
            </a:r>
          </a:p>
          <a:p>
            <a:pPr lvl="1"/>
            <a:r>
              <a:rPr lang="en-US" dirty="0" smtClean="0"/>
              <a:t>The </a:t>
            </a:r>
            <a:r>
              <a:rPr lang="en-US" dirty="0"/>
              <a:t>laboratory becomes aware of occurrences/non-conformances from a number of sources that may be logged into the hospital or lab incident reporting </a:t>
            </a:r>
            <a:r>
              <a:rPr lang="en-US" dirty="0" smtClean="0"/>
              <a:t>databases.</a:t>
            </a:r>
          </a:p>
          <a:p>
            <a:pPr marL="50800" indent="0">
              <a:buNone/>
            </a:pPr>
            <a:r>
              <a:rPr lang="en-US" dirty="0"/>
              <a:t>DOCUMENTATION AND </a:t>
            </a:r>
            <a:r>
              <a:rPr lang="en-US" dirty="0" smtClean="0"/>
              <a:t>INVESTIGATION</a:t>
            </a:r>
          </a:p>
          <a:p>
            <a:pPr lvl="1"/>
            <a:r>
              <a:rPr lang="en-US" dirty="0"/>
              <a:t>The individual who detects an occurrence records the details that will facilitate the investigation and resolution</a:t>
            </a:r>
            <a:r>
              <a:rPr lang="en-US" dirty="0" smtClean="0"/>
              <a:t>.</a:t>
            </a:r>
          </a:p>
          <a:p>
            <a:pPr lvl="1"/>
            <a:r>
              <a:rPr lang="en-US" dirty="0" smtClean="0"/>
              <a:t>The </a:t>
            </a:r>
            <a:r>
              <a:rPr lang="en-US" dirty="0"/>
              <a:t>Quality Form is designed and used for this purpose. After completion, each Quality Form is routed to the appropriate manager for entry into the database</a:t>
            </a:r>
            <a:r>
              <a:rPr lang="en-US" dirty="0" smtClean="0"/>
              <a:t>.</a:t>
            </a:r>
          </a:p>
          <a:p>
            <a:r>
              <a:rPr lang="en-US" dirty="0"/>
              <a:t>PROCESS IMPROVEMENT</a:t>
            </a:r>
          </a:p>
          <a:p>
            <a:pPr lvl="1"/>
            <a:r>
              <a:rPr lang="en-US" dirty="0"/>
              <a:t>Information about the types and causes of occurrences is essential to process improvement. </a:t>
            </a:r>
          </a:p>
        </p:txBody>
      </p:sp>
    </p:spTree>
    <p:extLst>
      <p:ext uri="{BB962C8B-B14F-4D97-AF65-F5344CB8AC3E}">
        <p14:creationId xmlns:p14="http://schemas.microsoft.com/office/powerpoint/2010/main" val="16311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Policy 7: Occurrence Management</a:t>
            </a:r>
          </a:p>
        </p:txBody>
      </p:sp>
      <p:sp>
        <p:nvSpPr>
          <p:cNvPr id="3" name="Text Placeholder 2"/>
          <p:cNvSpPr>
            <a:spLocks noGrp="1"/>
          </p:cNvSpPr>
          <p:nvPr>
            <p:ph type="body" idx="1"/>
          </p:nvPr>
        </p:nvSpPr>
        <p:spPr>
          <a:xfrm>
            <a:off x="1425871" y="1400810"/>
            <a:ext cx="4460240" cy="3667580"/>
          </a:xfrm>
        </p:spPr>
        <p:txBody>
          <a:bodyPr>
            <a:normAutofit fontScale="92500" lnSpcReduction="10000"/>
          </a:bodyPr>
          <a:lstStyle/>
          <a:p>
            <a:r>
              <a:rPr lang="en-US" dirty="0"/>
              <a:t>Documenting quality occurrences helps us focus toward root-cause thinking, training shortfalls, equipment or work environment needs, and promotes a team </a:t>
            </a:r>
            <a:r>
              <a:rPr lang="en-US" dirty="0" smtClean="0"/>
              <a:t>approach to </a:t>
            </a:r>
            <a:r>
              <a:rPr lang="en-US" dirty="0"/>
              <a:t>achieving </a:t>
            </a:r>
            <a:r>
              <a:rPr lang="en-US" dirty="0" smtClean="0"/>
              <a:t>excellence.</a:t>
            </a:r>
            <a:endParaRPr lang="en-US" dirty="0"/>
          </a:p>
          <a:p>
            <a:endParaRPr lang="en-US" dirty="0"/>
          </a:p>
        </p:txBody>
      </p:sp>
      <p:pic>
        <p:nvPicPr>
          <p:cNvPr id="2052" name="Picture 4" descr="https://lh5.googleusercontent.com/gPRhpigdyPHgbFGIaznY3qkkfvbVp49GS5K16ImYvDOdEt2rQaY7NNeTu7Qc-CRH9y4HWLaZvdNWmzbtYKv1-s1akgwyVXeAJ24s4cBILDISS_e1ysstqnmImQ22ZsL2ge8Qf0jsrP5CuvAkxjYKRRF9forXREI=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74" y="1496786"/>
            <a:ext cx="2972139" cy="3830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6.googleusercontent.com/rd5Lki0F8rrUXwkU7q0bMJWI1h409zKi1jV5mpJKXxD0RDfMS0YHvUh6rBrd4WoKFpvXvAWmK4DN3YUCqRrzY4bMKl4aDMrVm4AMC9Wn4Gp1WvXICi2sNSqXkv7W6_hWiJ4Uj9inwT7gcIZkiVrzmubhYjbh3HE=s2048"/>
          <p:cNvPicPr>
            <a:picLocks noChangeAspect="1" noChangeArrowheads="1"/>
          </p:cNvPicPr>
          <p:nvPr/>
        </p:nvPicPr>
        <p:blipFill rotWithShape="1">
          <a:blip r:embed="rId3">
            <a:extLst>
              <a:ext uri="{28A0092B-C50C-407E-A947-70E740481C1C}">
                <a14:useLocalDpi xmlns:a14="http://schemas.microsoft.com/office/drawing/2010/main" val="0"/>
              </a:ext>
            </a:extLst>
          </a:blip>
          <a:srcRect b="71520"/>
          <a:stretch/>
        </p:blipFill>
        <p:spPr bwMode="auto">
          <a:xfrm>
            <a:off x="1113519" y="4704488"/>
            <a:ext cx="5591175" cy="21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txBox="1">
            <a:spLocks noGrp="1"/>
          </p:cNvSpPr>
          <p:nvPr>
            <p:ph type="title"/>
          </p:nvPr>
        </p:nvSpPr>
        <p:spPr>
          <a:xfrm>
            <a:off x="1301343" y="127000"/>
            <a:ext cx="631865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b="1" u="sng"/>
              <a:t>Hospital</a:t>
            </a:r>
            <a:r>
              <a:rPr lang="en-US"/>
              <a:t> Quality Monitoring: </a:t>
            </a:r>
            <a:br>
              <a:rPr lang="en-US"/>
            </a:br>
            <a:r>
              <a:rPr lang="en-US"/>
              <a:t>Incident Reporting - through  IRIS</a:t>
            </a:r>
            <a:endParaRPr/>
          </a:p>
        </p:txBody>
      </p:sp>
      <p:pic>
        <p:nvPicPr>
          <p:cNvPr id="381" name="Google Shape;381;p32"/>
          <p:cNvPicPr preferRelativeResize="0">
            <a:picLocks noGrp="1"/>
          </p:cNvPicPr>
          <p:nvPr>
            <p:ph type="body" idx="1"/>
          </p:nvPr>
        </p:nvPicPr>
        <p:blipFill rotWithShape="1">
          <a:blip r:embed="rId3">
            <a:alphaModFix/>
          </a:blip>
          <a:srcRect r="11110"/>
          <a:stretch/>
        </p:blipFill>
        <p:spPr>
          <a:xfrm>
            <a:off x="7793175" y="313574"/>
            <a:ext cx="1161000" cy="1173300"/>
          </a:xfrm>
          <a:prstGeom prst="rect">
            <a:avLst/>
          </a:prstGeom>
          <a:noFill/>
          <a:ln>
            <a:noFill/>
          </a:ln>
        </p:spPr>
      </p:pic>
      <p:sp>
        <p:nvSpPr>
          <p:cNvPr id="382" name="Google Shape;382;p32"/>
          <p:cNvSpPr txBox="1"/>
          <p:nvPr/>
        </p:nvSpPr>
        <p:spPr>
          <a:xfrm>
            <a:off x="2286000" y="1773472"/>
            <a:ext cx="6172200" cy="34163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712E77"/>
                </a:solidFill>
                <a:latin typeface="Twentieth Century"/>
                <a:ea typeface="Twentieth Century"/>
                <a:cs typeface="Twentieth Century"/>
                <a:sym typeface="Twentieth Century"/>
              </a:rPr>
              <a:t>The </a:t>
            </a:r>
            <a:r>
              <a:rPr lang="en-US" sz="2400" b="0" i="0" u="sng" strike="noStrike" cap="none">
                <a:solidFill>
                  <a:srgbClr val="712E77"/>
                </a:solidFill>
                <a:latin typeface="Twentieth Century"/>
                <a:ea typeface="Twentieth Century"/>
                <a:cs typeface="Twentieth Century"/>
                <a:sym typeface="Twentieth Century"/>
              </a:rPr>
              <a:t>HOSPITAL</a:t>
            </a:r>
            <a:r>
              <a:rPr lang="en-US" sz="2400" b="0" i="0" u="none" strike="noStrike" cap="none">
                <a:solidFill>
                  <a:srgbClr val="712E77"/>
                </a:solidFill>
                <a:latin typeface="Twentieth Century"/>
                <a:ea typeface="Twentieth Century"/>
                <a:cs typeface="Twentieth Century"/>
                <a:sym typeface="Twentieth Century"/>
              </a:rPr>
              <a:t>’s Incident reporting system, for:</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Patient Safety, Injuries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Employee Safety, Injuries</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Security (breaches in)</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FFFF00"/>
              </a:buClr>
              <a:buSzPts val="2400"/>
              <a:buFont typeface="Noto Sans"/>
              <a:buNone/>
            </a:pPr>
            <a:endParaRPr sz="2400" b="0" i="0" u="none" strike="noStrike" cap="none">
              <a:solidFill>
                <a:srgbClr val="712E77"/>
              </a:solidFill>
              <a:latin typeface="Twentieth Century"/>
              <a:ea typeface="Twentieth Century"/>
              <a:cs typeface="Twentieth Century"/>
              <a:sym typeface="Twentieth Century"/>
            </a:endParaRPr>
          </a:p>
          <a:p>
            <a:pPr marL="342900" marR="0" lvl="0" indent="-342900" algn="l" rtl="0">
              <a:lnSpc>
                <a:spcPct val="100000"/>
              </a:lnSpc>
              <a:spcBef>
                <a:spcPts val="0"/>
              </a:spcBef>
              <a:spcAft>
                <a:spcPts val="0"/>
              </a:spcAft>
              <a:buClr>
                <a:srgbClr val="712E77"/>
              </a:buClr>
              <a:buSzPts val="2400"/>
              <a:buFont typeface="Noto Sans"/>
              <a:buChar char="❖"/>
            </a:pPr>
            <a:r>
              <a:rPr lang="en-US" sz="2400" b="0" i="0" u="none" strike="noStrike" cap="none">
                <a:solidFill>
                  <a:srgbClr val="712E77"/>
                </a:solidFill>
                <a:latin typeface="Twentieth Century"/>
                <a:ea typeface="Twentieth Century"/>
                <a:cs typeface="Twentieth Century"/>
                <a:sym typeface="Twentieth Century"/>
              </a:rPr>
              <a:t>Find under </a:t>
            </a:r>
            <a:endParaRPr sz="1400" b="0" i="0" u="none" strike="noStrike" cap="none">
              <a:solidFill>
                <a:srgbClr val="000000"/>
              </a:solidFill>
              <a:latin typeface="Arial"/>
              <a:ea typeface="Arial"/>
              <a:cs typeface="Arial"/>
              <a:sym typeface="Arial"/>
            </a:endParaRPr>
          </a:p>
        </p:txBody>
      </p:sp>
      <p:pic>
        <p:nvPicPr>
          <p:cNvPr id="383" name="Google Shape;383;p32"/>
          <p:cNvPicPr preferRelativeResize="0"/>
          <p:nvPr/>
        </p:nvPicPr>
        <p:blipFill rotWithShape="1">
          <a:blip r:embed="rId4">
            <a:alphaModFix/>
          </a:blip>
          <a:srcRect/>
          <a:stretch/>
        </p:blipFill>
        <p:spPr>
          <a:xfrm>
            <a:off x="4724400" y="5715000"/>
            <a:ext cx="1847850" cy="514350"/>
          </a:xfrm>
          <a:prstGeom prst="rect">
            <a:avLst/>
          </a:prstGeom>
          <a:noFill/>
          <a:ln>
            <a:noFill/>
          </a:ln>
        </p:spPr>
      </p:pic>
      <p:pic>
        <p:nvPicPr>
          <p:cNvPr id="384" name="Google Shape;384;p32"/>
          <p:cNvPicPr preferRelativeResize="0"/>
          <p:nvPr/>
        </p:nvPicPr>
        <p:blipFill rotWithShape="1">
          <a:blip r:embed="rId5">
            <a:alphaModFix/>
          </a:blip>
          <a:srcRect r="14416"/>
          <a:stretch/>
        </p:blipFill>
        <p:spPr>
          <a:xfrm>
            <a:off x="4694583" y="5181600"/>
            <a:ext cx="1858617" cy="533400"/>
          </a:xfrm>
          <a:prstGeom prst="rect">
            <a:avLst/>
          </a:prstGeom>
          <a:noFill/>
          <a:ln>
            <a:noFill/>
          </a:ln>
        </p:spPr>
      </p:pic>
      <p:cxnSp>
        <p:nvCxnSpPr>
          <p:cNvPr id="385" name="Google Shape;385;p32"/>
          <p:cNvCxnSpPr>
            <a:endCxn id="384" idx="1"/>
          </p:cNvCxnSpPr>
          <p:nvPr/>
        </p:nvCxnSpPr>
        <p:spPr>
          <a:xfrm>
            <a:off x="4038483" y="5029200"/>
            <a:ext cx="656100" cy="419100"/>
          </a:xfrm>
          <a:prstGeom prst="straightConnector1">
            <a:avLst/>
          </a:prstGeom>
          <a:noFill/>
          <a:ln w="38100" cap="flat" cmpd="sng">
            <a:solidFill>
              <a:schemeClr val="accent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Assessments</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8</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71350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Policy 8: Assessments</a:t>
            </a:r>
          </a:p>
        </p:txBody>
      </p:sp>
      <p:sp>
        <p:nvSpPr>
          <p:cNvPr id="3" name="Text Placeholder 2"/>
          <p:cNvSpPr>
            <a:spLocks noGrp="1"/>
          </p:cNvSpPr>
          <p:nvPr>
            <p:ph type="body" idx="1"/>
          </p:nvPr>
        </p:nvSpPr>
        <p:spPr>
          <a:xfrm>
            <a:off x="1447799" y="1714499"/>
            <a:ext cx="7591697" cy="4886597"/>
          </a:xfrm>
        </p:spPr>
        <p:txBody>
          <a:bodyPr>
            <a:normAutofit fontScale="55000" lnSpcReduction="20000"/>
          </a:bodyPr>
          <a:lstStyle/>
          <a:p>
            <a:r>
              <a:rPr lang="en-US" dirty="0"/>
              <a:t>Laboratory performs or participates in audits to monitor quality, safety and regulatory performance.  </a:t>
            </a:r>
            <a:endParaRPr lang="en-US" dirty="0" smtClean="0"/>
          </a:p>
          <a:p>
            <a:r>
              <a:rPr lang="en-US" dirty="0" smtClean="0"/>
              <a:t>Examples </a:t>
            </a:r>
            <a:r>
              <a:rPr lang="en-US" dirty="0"/>
              <a:t>of audits are: hand hygiene, </a:t>
            </a:r>
            <a:r>
              <a:rPr lang="en-US" dirty="0" smtClean="0"/>
              <a:t>satellite </a:t>
            </a:r>
            <a:r>
              <a:rPr lang="en-US" dirty="0"/>
              <a:t>waste accumulation, patient experience scripting compliance, and BCA computer audits.   </a:t>
            </a:r>
            <a:endParaRPr lang="en-US" dirty="0" smtClean="0"/>
          </a:p>
          <a:p>
            <a:r>
              <a:rPr lang="en-US" dirty="0" smtClean="0"/>
              <a:t>Examples </a:t>
            </a:r>
            <a:r>
              <a:rPr lang="en-US" dirty="0"/>
              <a:t>of internal assessments are: Environment of Care audits, CAP interim inspections, Code Red Fire Response.  </a:t>
            </a:r>
            <a:endParaRPr lang="en-US" dirty="0" smtClean="0"/>
          </a:p>
          <a:p>
            <a:r>
              <a:rPr lang="en-US" dirty="0" smtClean="0"/>
              <a:t>Examples </a:t>
            </a:r>
            <a:r>
              <a:rPr lang="en-US" dirty="0"/>
              <a:t>of external audits are:  CAP site inspections, AABB site inspections, Department of Health site inspections, The Joint Commission inspections for accreditation</a:t>
            </a:r>
            <a:r>
              <a:rPr lang="en-US" dirty="0" smtClean="0"/>
              <a:t>.</a:t>
            </a:r>
          </a:p>
          <a:p>
            <a:pPr marL="50800" indent="0">
              <a:buNone/>
            </a:pPr>
            <a:r>
              <a:rPr lang="en-US" dirty="0"/>
              <a:t>ASSESSMENT RESULTS AND CORRECTIVE ACTION</a:t>
            </a:r>
          </a:p>
          <a:p>
            <a:r>
              <a:rPr lang="en-US" dirty="0"/>
              <a:t>Internal or external </a:t>
            </a:r>
            <a:r>
              <a:rPr lang="en-US" dirty="0" smtClean="0"/>
              <a:t>assessments </a:t>
            </a:r>
            <a:r>
              <a:rPr lang="en-US" dirty="0"/>
              <a:t>results are analyzed and compared to requirements, desired outcomes, and goals. The summary findings are filtered through Occurrence Management, Safety, and Performance Improvement systems for corrective action, monitoring, and reassessment if the corrective actions have not been found to be effective.</a:t>
            </a:r>
          </a:p>
        </p:txBody>
      </p:sp>
    </p:spTree>
    <p:extLst>
      <p:ext uri="{BB962C8B-B14F-4D97-AF65-F5344CB8AC3E}">
        <p14:creationId xmlns:p14="http://schemas.microsoft.com/office/powerpoint/2010/main" val="195012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Process </a:t>
            </a:r>
            <a:r>
              <a:rPr lang="en-US" dirty="0"/>
              <a:t>Improvement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9</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8475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Policy </a:t>
            </a:r>
            <a:r>
              <a:rPr lang="en-US" dirty="0" smtClean="0"/>
              <a:t>9: </a:t>
            </a:r>
            <a:r>
              <a:rPr lang="en-US" dirty="0"/>
              <a:t>Process Improvement</a:t>
            </a:r>
          </a:p>
        </p:txBody>
      </p:sp>
      <p:sp>
        <p:nvSpPr>
          <p:cNvPr id="3" name="Text Placeholder 2"/>
          <p:cNvSpPr>
            <a:spLocks noGrp="1"/>
          </p:cNvSpPr>
          <p:nvPr>
            <p:ph type="body" idx="1"/>
          </p:nvPr>
        </p:nvSpPr>
        <p:spPr>
          <a:xfrm>
            <a:off x="1447800" y="1714499"/>
            <a:ext cx="7410450" cy="4877889"/>
          </a:xfrm>
        </p:spPr>
        <p:txBody>
          <a:bodyPr>
            <a:normAutofit fontScale="77500" lnSpcReduction="20000"/>
          </a:bodyPr>
          <a:lstStyle/>
          <a:p>
            <a:r>
              <a:rPr lang="en-US" dirty="0"/>
              <a:t>CHI Franciscan Laboratory Quality Improvement efforts are supported by the hospital Risk Management Plan. </a:t>
            </a:r>
            <a:endParaRPr lang="en-US" dirty="0" smtClean="0"/>
          </a:p>
          <a:p>
            <a:r>
              <a:rPr lang="en-US" dirty="0" smtClean="0"/>
              <a:t>EP </a:t>
            </a:r>
            <a:r>
              <a:rPr lang="en-US" dirty="0"/>
              <a:t>Evaluator provides an Incident Tracking module that is the database used to track and trend laboratory specific quality events. </a:t>
            </a:r>
            <a:endParaRPr lang="en-US" dirty="0" smtClean="0"/>
          </a:p>
          <a:p>
            <a:r>
              <a:rPr lang="en-US" dirty="0" smtClean="0"/>
              <a:t>These </a:t>
            </a:r>
            <a:r>
              <a:rPr lang="en-US" dirty="0"/>
              <a:t>events are categorized as pre-analytical, analytical, post-analytical, and/or safety aspects of the laboratory.  </a:t>
            </a:r>
            <a:endParaRPr lang="en-US" dirty="0" smtClean="0"/>
          </a:p>
          <a:p>
            <a:r>
              <a:rPr lang="en-US" dirty="0" smtClean="0"/>
              <a:t>The </a:t>
            </a:r>
            <a:r>
              <a:rPr lang="en-US" dirty="0"/>
              <a:t>hospital Incident Reporting Information System (IRIS) is used to report all patient safety events. </a:t>
            </a:r>
            <a:endParaRPr lang="en-US" dirty="0" smtClean="0"/>
          </a:p>
          <a:p>
            <a:r>
              <a:rPr lang="en-US" dirty="0" smtClean="0"/>
              <a:t>Both </a:t>
            </a:r>
            <a:r>
              <a:rPr lang="en-US" dirty="0"/>
              <a:t>systems provide the foundation for Laboratory process improvement opportunities.</a:t>
            </a:r>
          </a:p>
        </p:txBody>
      </p:sp>
    </p:spTree>
    <p:extLst>
      <p:ext uri="{BB962C8B-B14F-4D97-AF65-F5344CB8AC3E}">
        <p14:creationId xmlns:p14="http://schemas.microsoft.com/office/powerpoint/2010/main" val="309553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Facilities </a:t>
            </a:r>
            <a:r>
              <a:rPr lang="en-US" dirty="0"/>
              <a:t>and Safety</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10</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5612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VMFH Mission and Values</a:t>
            </a:r>
            <a:endParaRPr lang="en-US" dirty="0"/>
          </a:p>
        </p:txBody>
      </p:sp>
      <p:pic>
        <p:nvPicPr>
          <p:cNvPr id="4" name="Picture 3"/>
          <p:cNvPicPr>
            <a:picLocks noChangeAspect="1"/>
          </p:cNvPicPr>
          <p:nvPr/>
        </p:nvPicPr>
        <p:blipFill>
          <a:blip r:embed="rId2"/>
          <a:stretch>
            <a:fillRect/>
          </a:stretch>
        </p:blipFill>
        <p:spPr>
          <a:xfrm>
            <a:off x="1776856" y="1451426"/>
            <a:ext cx="7297168" cy="4582164"/>
          </a:xfrm>
          <a:prstGeom prst="rect">
            <a:avLst/>
          </a:prstGeom>
        </p:spPr>
      </p:pic>
    </p:spTree>
    <p:extLst>
      <p:ext uri="{BB962C8B-B14F-4D97-AF65-F5344CB8AC3E}">
        <p14:creationId xmlns:p14="http://schemas.microsoft.com/office/powerpoint/2010/main" val="1053175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318759" y="2395304"/>
            <a:ext cx="7642359" cy="2490204"/>
          </a:xfrm>
        </p:spPr>
        <p:txBody>
          <a:bodyPr numCol="2">
            <a:noAutofit/>
          </a:bodyPr>
          <a:lstStyle/>
          <a:p>
            <a:pPr>
              <a:lnSpc>
                <a:spcPct val="120000"/>
              </a:lnSpc>
            </a:pPr>
            <a:r>
              <a:rPr lang="en-US" sz="1400" dirty="0" smtClean="0"/>
              <a:t>Investigation </a:t>
            </a:r>
            <a:r>
              <a:rPr lang="en-US" sz="1400" dirty="0"/>
              <a:t>and Reporting of Medical Device Adverse Events</a:t>
            </a:r>
          </a:p>
          <a:p>
            <a:pPr>
              <a:lnSpc>
                <a:spcPct val="120000"/>
              </a:lnSpc>
            </a:pPr>
            <a:r>
              <a:rPr lang="en-US" sz="1400" dirty="0"/>
              <a:t>Indoor Air Quality Management</a:t>
            </a:r>
          </a:p>
          <a:p>
            <a:pPr>
              <a:lnSpc>
                <a:spcPct val="120000"/>
              </a:lnSpc>
            </a:pPr>
            <a:r>
              <a:rPr lang="en-US" sz="1400" dirty="0"/>
              <a:t>Smoking and Tobacco Products</a:t>
            </a:r>
          </a:p>
          <a:p>
            <a:pPr>
              <a:lnSpc>
                <a:spcPct val="120000"/>
              </a:lnSpc>
            </a:pPr>
            <a:r>
              <a:rPr lang="en-US" sz="1400" dirty="0"/>
              <a:t>Utilities Management Plan</a:t>
            </a:r>
          </a:p>
          <a:p>
            <a:pPr>
              <a:lnSpc>
                <a:spcPct val="120000"/>
              </a:lnSpc>
            </a:pPr>
            <a:r>
              <a:rPr lang="en-US" sz="1400" dirty="0"/>
              <a:t>Hazardous Materials Spill Response Policy</a:t>
            </a:r>
          </a:p>
          <a:p>
            <a:pPr>
              <a:lnSpc>
                <a:spcPct val="120000"/>
              </a:lnSpc>
            </a:pPr>
            <a:r>
              <a:rPr lang="en-US" sz="1400" dirty="0"/>
              <a:t>Ergonomic Assessment </a:t>
            </a:r>
            <a:r>
              <a:rPr lang="en-US" sz="1400" dirty="0" smtClean="0"/>
              <a:t>Policy</a:t>
            </a:r>
          </a:p>
          <a:p>
            <a:pPr>
              <a:lnSpc>
                <a:spcPct val="120000"/>
              </a:lnSpc>
            </a:pPr>
            <a:r>
              <a:rPr lang="en-US" sz="1400" dirty="0" smtClean="0"/>
              <a:t>Hearing </a:t>
            </a:r>
            <a:r>
              <a:rPr lang="en-US" sz="1400" dirty="0"/>
              <a:t>Conservation Policy</a:t>
            </a:r>
          </a:p>
          <a:p>
            <a:pPr>
              <a:lnSpc>
                <a:spcPct val="120000"/>
              </a:lnSpc>
            </a:pPr>
            <a:r>
              <a:rPr lang="en-US" sz="1400" dirty="0"/>
              <a:t>Emergency Management (disaster) Plan</a:t>
            </a:r>
          </a:p>
          <a:p>
            <a:pPr>
              <a:lnSpc>
                <a:spcPct val="120000"/>
              </a:lnSpc>
            </a:pPr>
            <a:r>
              <a:rPr lang="en-US" sz="1400" dirty="0"/>
              <a:t>Infection Prevention and Control Program</a:t>
            </a:r>
          </a:p>
          <a:p>
            <a:pPr>
              <a:lnSpc>
                <a:spcPct val="120000"/>
              </a:lnSpc>
            </a:pPr>
            <a:r>
              <a:rPr lang="en-US" sz="1400" dirty="0"/>
              <a:t>Infectious Waste Management</a:t>
            </a:r>
          </a:p>
          <a:p>
            <a:pPr>
              <a:lnSpc>
                <a:spcPct val="120000"/>
              </a:lnSpc>
            </a:pPr>
            <a:r>
              <a:rPr lang="en-US" sz="1400" dirty="0"/>
              <a:t>Access Credential Controls - Key Policy</a:t>
            </a:r>
          </a:p>
        </p:txBody>
      </p:sp>
      <p:sp>
        <p:nvSpPr>
          <p:cNvPr id="3" name="Title 2"/>
          <p:cNvSpPr>
            <a:spLocks noGrp="1"/>
          </p:cNvSpPr>
          <p:nvPr>
            <p:ph type="title"/>
          </p:nvPr>
        </p:nvSpPr>
        <p:spPr/>
        <p:txBody>
          <a:bodyPr/>
          <a:lstStyle/>
          <a:p>
            <a:r>
              <a:rPr lang="en-US" dirty="0"/>
              <a:t>Quality Policy 10: Facilities and Safety</a:t>
            </a:r>
          </a:p>
        </p:txBody>
      </p:sp>
      <p:sp>
        <p:nvSpPr>
          <p:cNvPr id="6" name="Rectangle 5"/>
          <p:cNvSpPr/>
          <p:nvPr/>
        </p:nvSpPr>
        <p:spPr>
          <a:xfrm>
            <a:off x="1318759" y="1765310"/>
            <a:ext cx="7320143" cy="307777"/>
          </a:xfrm>
          <a:prstGeom prst="rect">
            <a:avLst/>
          </a:prstGeom>
        </p:spPr>
        <p:txBody>
          <a:bodyPr wrap="square">
            <a:spAutoFit/>
          </a:bodyPr>
          <a:lstStyle/>
          <a:p>
            <a:r>
              <a:rPr lang="en-US" dirty="0"/>
              <a:t>The CHI Franciscan Laboratory adheres to institutional Facilities policies which include:</a:t>
            </a:r>
          </a:p>
        </p:txBody>
      </p:sp>
    </p:spTree>
    <p:extLst>
      <p:ext uri="{BB962C8B-B14F-4D97-AF65-F5344CB8AC3E}">
        <p14:creationId xmlns:p14="http://schemas.microsoft.com/office/powerpoint/2010/main" val="38315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140823" y="2288530"/>
            <a:ext cx="7898674" cy="2170259"/>
          </a:xfrm>
        </p:spPr>
        <p:txBody>
          <a:bodyPr numCol="2">
            <a:noAutofit/>
          </a:bodyPr>
          <a:lstStyle/>
          <a:p>
            <a:pPr>
              <a:lnSpc>
                <a:spcPct val="120000"/>
              </a:lnSpc>
            </a:pPr>
            <a:r>
              <a:rPr lang="en-US" sz="1400" dirty="0"/>
              <a:t>Safety orientation and training at hire</a:t>
            </a:r>
          </a:p>
          <a:p>
            <a:pPr>
              <a:lnSpc>
                <a:spcPct val="120000"/>
              </a:lnSpc>
            </a:pPr>
            <a:r>
              <a:rPr lang="en-US" sz="1400" dirty="0"/>
              <a:t>Hospital Annual update safety training with alternating competency assessment for evacuation and/or fire response technique.</a:t>
            </a:r>
          </a:p>
          <a:p>
            <a:pPr>
              <a:lnSpc>
                <a:spcPct val="120000"/>
              </a:lnSpc>
            </a:pPr>
            <a:r>
              <a:rPr lang="en-US" sz="1400" dirty="0"/>
              <a:t>Documentation of training and competency</a:t>
            </a:r>
          </a:p>
          <a:p>
            <a:pPr>
              <a:lnSpc>
                <a:spcPct val="120000"/>
              </a:lnSpc>
            </a:pPr>
            <a:r>
              <a:rPr lang="en-US" sz="1400" dirty="0"/>
              <a:t>Ready access to CHI Franciscan Safety Manual and procedures</a:t>
            </a:r>
          </a:p>
          <a:p>
            <a:pPr>
              <a:lnSpc>
                <a:spcPct val="120000"/>
              </a:lnSpc>
            </a:pPr>
            <a:r>
              <a:rPr lang="en-US" sz="1400" dirty="0"/>
              <a:t>Chemical Hygiene Plan review and Hazardous </a:t>
            </a:r>
            <a:r>
              <a:rPr lang="en-US" sz="1400" dirty="0" smtClean="0"/>
              <a:t>Waste/Right-to-Know Communication</a:t>
            </a:r>
            <a:endParaRPr lang="en-US" sz="1400" dirty="0"/>
          </a:p>
          <a:p>
            <a:pPr>
              <a:lnSpc>
                <a:spcPct val="120000"/>
              </a:lnSpc>
            </a:pPr>
            <a:r>
              <a:rPr lang="en-US" sz="1400" dirty="0"/>
              <a:t>Blood borne Pathogen Exposure Plan</a:t>
            </a:r>
          </a:p>
          <a:p>
            <a:pPr>
              <a:lnSpc>
                <a:spcPct val="120000"/>
              </a:lnSpc>
            </a:pPr>
            <a:r>
              <a:rPr lang="en-US" sz="1400" dirty="0"/>
              <a:t>Infection Exposure and Control Plan</a:t>
            </a:r>
          </a:p>
          <a:p>
            <a:pPr>
              <a:lnSpc>
                <a:spcPct val="120000"/>
              </a:lnSpc>
            </a:pPr>
            <a:r>
              <a:rPr lang="en-US" sz="1400" dirty="0"/>
              <a:t>Medical Consultation and Accident Reporting</a:t>
            </a:r>
          </a:p>
          <a:p>
            <a:pPr>
              <a:lnSpc>
                <a:spcPct val="120000"/>
              </a:lnSpc>
            </a:pPr>
            <a:r>
              <a:rPr lang="en-US" sz="1400" dirty="0"/>
              <a:t>All CHI Franciscan laboratory employee accidents tracked/trended to prevent recurrences (IRIS)</a:t>
            </a:r>
          </a:p>
          <a:p>
            <a:pPr>
              <a:lnSpc>
                <a:spcPct val="120000"/>
              </a:lnSpc>
            </a:pPr>
            <a:r>
              <a:rPr lang="en-US" sz="1400" dirty="0"/>
              <a:t>Laboratory Emergency fire, disaster, and evacuation plans</a:t>
            </a:r>
          </a:p>
        </p:txBody>
      </p:sp>
      <p:sp>
        <p:nvSpPr>
          <p:cNvPr id="3" name="Title 2"/>
          <p:cNvSpPr>
            <a:spLocks noGrp="1"/>
          </p:cNvSpPr>
          <p:nvPr>
            <p:ph type="title"/>
          </p:nvPr>
        </p:nvSpPr>
        <p:spPr/>
        <p:txBody>
          <a:bodyPr/>
          <a:lstStyle/>
          <a:p>
            <a:r>
              <a:rPr lang="en-US" dirty="0"/>
              <a:t>Quality Policy 10: Facilities and Safety</a:t>
            </a:r>
          </a:p>
        </p:txBody>
      </p:sp>
      <p:sp>
        <p:nvSpPr>
          <p:cNvPr id="6" name="Rectangle 5"/>
          <p:cNvSpPr/>
          <p:nvPr/>
        </p:nvSpPr>
        <p:spPr>
          <a:xfrm>
            <a:off x="1318759" y="1765310"/>
            <a:ext cx="7320143" cy="523220"/>
          </a:xfrm>
          <a:prstGeom prst="rect">
            <a:avLst/>
          </a:prstGeom>
        </p:spPr>
        <p:txBody>
          <a:bodyPr wrap="square">
            <a:spAutoFit/>
          </a:bodyPr>
          <a:lstStyle/>
          <a:p>
            <a:r>
              <a:rPr lang="en-US" dirty="0"/>
              <a:t>The CHI Franciscan laboratory safety program is defined in the Safety manual. It consists of the following:</a:t>
            </a:r>
          </a:p>
        </p:txBody>
      </p:sp>
    </p:spTree>
    <p:extLst>
      <p:ext uri="{BB962C8B-B14F-4D97-AF65-F5344CB8AC3E}">
        <p14:creationId xmlns:p14="http://schemas.microsoft.com/office/powerpoint/2010/main" val="246659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Information </a:t>
            </a:r>
            <a:r>
              <a:rPr lang="en-US" dirty="0"/>
              <a:t>Management</a:t>
            </a:r>
            <a:endParaRPr dirty="0"/>
          </a:p>
        </p:txBody>
      </p:sp>
      <p:sp>
        <p:nvSpPr>
          <p:cNvPr id="333" name="Google Shape;333;p14"/>
          <p:cNvSpPr txBox="1"/>
          <p:nvPr/>
        </p:nvSpPr>
        <p:spPr>
          <a:xfrm>
            <a:off x="3352800" y="2209800"/>
            <a:ext cx="2667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11</a:t>
            </a:r>
            <a:endParaRPr sz="2400" b="0" i="0" u="none" strike="noStrike" cap="none" dirty="0">
              <a:solidFill>
                <a:srgbClr val="2E75B5"/>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361307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PRIVACY, CONFIDENTIALITY, DATA SECURITY</a:t>
            </a:r>
          </a:p>
        </p:txBody>
      </p:sp>
      <p:sp>
        <p:nvSpPr>
          <p:cNvPr id="4" name="Text Placeholder 3"/>
          <p:cNvSpPr>
            <a:spLocks noGrp="1"/>
          </p:cNvSpPr>
          <p:nvPr>
            <p:ph type="body" idx="1"/>
          </p:nvPr>
        </p:nvSpPr>
        <p:spPr>
          <a:xfrm>
            <a:off x="1447799" y="1714500"/>
            <a:ext cx="7617823" cy="4457700"/>
          </a:xfrm>
        </p:spPr>
        <p:txBody>
          <a:bodyPr>
            <a:normAutofit fontScale="92500"/>
          </a:bodyPr>
          <a:lstStyle/>
          <a:p>
            <a:pPr marL="50800" indent="0">
              <a:buNone/>
            </a:pPr>
            <a:r>
              <a:rPr lang="en-US" dirty="0"/>
              <a:t>The </a:t>
            </a:r>
            <a:r>
              <a:rPr lang="en-US" dirty="0" smtClean="0"/>
              <a:t>VMFH Laboratory ensures </a:t>
            </a:r>
            <a:r>
              <a:rPr lang="en-US" dirty="0"/>
              <a:t>privacy and confidentiality of all patient </a:t>
            </a:r>
            <a:r>
              <a:rPr lang="en-US" dirty="0" smtClean="0"/>
              <a:t>information by utilizing or maintaining:</a:t>
            </a:r>
          </a:p>
          <a:p>
            <a:pPr lvl="1"/>
            <a:r>
              <a:rPr lang="en-US" dirty="0"/>
              <a:t>The Health Insurance Portability and Accountability Act </a:t>
            </a:r>
            <a:r>
              <a:rPr lang="en-US" dirty="0" smtClean="0"/>
              <a:t>(HIPAA) Compliance</a:t>
            </a:r>
            <a:endParaRPr lang="en-US" dirty="0"/>
          </a:p>
          <a:p>
            <a:pPr lvl="1"/>
            <a:r>
              <a:rPr lang="en-US" dirty="0" smtClean="0"/>
              <a:t>SECURE </a:t>
            </a:r>
            <a:r>
              <a:rPr lang="en-US" dirty="0"/>
              <a:t>DATA </a:t>
            </a:r>
            <a:r>
              <a:rPr lang="en-US" dirty="0" smtClean="0"/>
              <a:t>ACCESS</a:t>
            </a:r>
          </a:p>
          <a:p>
            <a:pPr lvl="1"/>
            <a:r>
              <a:rPr lang="en-US" dirty="0"/>
              <a:t>CHI FRANCISCAN IT DATA INTEGRITY AND SECURITY</a:t>
            </a:r>
          </a:p>
          <a:p>
            <a:pPr marL="50800" indent="0">
              <a:buNone/>
            </a:pPr>
            <a:r>
              <a:rPr lang="en-US" dirty="0"/>
              <a:t>All employees are required to sign Personal Accountability and Acceptable Use Agreements.</a:t>
            </a:r>
          </a:p>
          <a:p>
            <a:endParaRPr lang="en-US" dirty="0"/>
          </a:p>
        </p:txBody>
      </p:sp>
    </p:spTree>
    <p:extLst>
      <p:ext uri="{BB962C8B-B14F-4D97-AF65-F5344CB8AC3E}">
        <p14:creationId xmlns:p14="http://schemas.microsoft.com/office/powerpoint/2010/main" val="9653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4"/>
          <p:cNvSpPr txBox="1">
            <a:spLocks noGrp="1"/>
          </p:cNvSpPr>
          <p:nvPr>
            <p:ph type="title"/>
          </p:nvPr>
        </p:nvSpPr>
        <p:spPr>
          <a:xfrm>
            <a:off x="0" y="152400"/>
            <a:ext cx="892212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400"/>
              <a:buFont typeface="Twentieth Century"/>
              <a:buNone/>
            </a:pPr>
            <a:r>
              <a:rPr lang="en-US" sz="3400" b="1" dirty="0"/>
              <a:t>Protected Health </a:t>
            </a:r>
            <a:r>
              <a:rPr lang="en-US" sz="3400" b="1" dirty="0" smtClean="0"/>
              <a:t>Information</a:t>
            </a:r>
            <a:endParaRPr sz="3400" dirty="0"/>
          </a:p>
        </p:txBody>
      </p:sp>
      <p:sp>
        <p:nvSpPr>
          <p:cNvPr id="442" name="Google Shape;442;p64"/>
          <p:cNvSpPr txBox="1">
            <a:spLocks noGrp="1"/>
          </p:cNvSpPr>
          <p:nvPr>
            <p:ph type="body" idx="4294967295"/>
          </p:nvPr>
        </p:nvSpPr>
        <p:spPr>
          <a:xfrm>
            <a:off x="2448640" y="1472184"/>
            <a:ext cx="6585632" cy="5294376"/>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200"/>
              <a:buNone/>
            </a:pPr>
            <a:r>
              <a:rPr lang="en-US" sz="2200" b="1"/>
              <a:t>What does HIPAA compliance pertain to? </a:t>
            </a:r>
            <a:endParaRPr sz="2200" b="1"/>
          </a:p>
          <a:p>
            <a:pPr marL="205740" lvl="0" indent="-205740" algn="l" rtl="0">
              <a:lnSpc>
                <a:spcPct val="80000"/>
              </a:lnSpc>
              <a:spcBef>
                <a:spcPts val="1650"/>
              </a:spcBef>
              <a:spcAft>
                <a:spcPts val="0"/>
              </a:spcAft>
              <a:buSzPts val="2200"/>
              <a:buChar char="•"/>
            </a:pPr>
            <a:r>
              <a:rPr lang="en-US" sz="2200"/>
              <a:t>Patient name, address, SSN, billing info, diagnosis info, etc. anything dealing with a patient and care</a:t>
            </a:r>
            <a:endParaRPr sz="2200"/>
          </a:p>
          <a:p>
            <a:pPr marL="205740" lvl="0" indent="-205740" algn="l" rtl="0">
              <a:lnSpc>
                <a:spcPct val="80000"/>
              </a:lnSpc>
              <a:spcBef>
                <a:spcPts val="1650"/>
              </a:spcBef>
              <a:spcAft>
                <a:spcPts val="0"/>
              </a:spcAft>
              <a:buSzPts val="2200"/>
              <a:buChar char="•"/>
            </a:pPr>
            <a:r>
              <a:rPr lang="en-US" sz="2200"/>
              <a:t>Confidential disposal of PHI</a:t>
            </a:r>
            <a:endParaRPr sz="2200"/>
          </a:p>
          <a:p>
            <a:pPr marL="205740" lvl="0" indent="-205740" algn="l" rtl="0">
              <a:lnSpc>
                <a:spcPct val="80000"/>
              </a:lnSpc>
              <a:spcBef>
                <a:spcPts val="1650"/>
              </a:spcBef>
              <a:spcAft>
                <a:spcPts val="0"/>
              </a:spcAft>
              <a:buSzPts val="2200"/>
              <a:buChar char="•"/>
            </a:pPr>
            <a:r>
              <a:rPr lang="en-US" sz="2200"/>
              <a:t>Faxing PHI with a cover sheet; verifying the fax# before sending</a:t>
            </a:r>
            <a:endParaRPr sz="2200"/>
          </a:p>
          <a:p>
            <a:pPr marL="205740" lvl="0" indent="-205740" algn="l" rtl="0">
              <a:lnSpc>
                <a:spcPct val="80000"/>
              </a:lnSpc>
              <a:spcBef>
                <a:spcPts val="1650"/>
              </a:spcBef>
              <a:spcAft>
                <a:spcPts val="0"/>
              </a:spcAft>
              <a:buSzPts val="2200"/>
              <a:buChar char="•"/>
            </a:pPr>
            <a:r>
              <a:rPr lang="en-US" sz="2200"/>
              <a:t>Documentation of release of lab results in Epic</a:t>
            </a:r>
            <a:endParaRPr sz="2200"/>
          </a:p>
          <a:p>
            <a:pPr marL="205740" lvl="0" indent="-205740" algn="l" rtl="0">
              <a:lnSpc>
                <a:spcPct val="80000"/>
              </a:lnSpc>
              <a:spcBef>
                <a:spcPts val="1650"/>
              </a:spcBef>
              <a:spcAft>
                <a:spcPts val="0"/>
              </a:spcAft>
              <a:buSzPts val="2200"/>
              <a:buChar char="•"/>
            </a:pPr>
            <a:r>
              <a:rPr lang="en-US" sz="2200"/>
              <a:t>Release of PHI over the phone</a:t>
            </a:r>
            <a:endParaRPr sz="2200"/>
          </a:p>
          <a:p>
            <a:pPr marL="205740" lvl="0" indent="-205740" algn="l" rtl="0">
              <a:lnSpc>
                <a:spcPct val="80000"/>
              </a:lnSpc>
              <a:spcBef>
                <a:spcPts val="1650"/>
              </a:spcBef>
              <a:spcAft>
                <a:spcPts val="0"/>
              </a:spcAft>
              <a:buSzPts val="2200"/>
              <a:buChar char="•"/>
            </a:pPr>
            <a:r>
              <a:rPr lang="en-US" sz="2200"/>
              <a:t>Confidentiality – Talking about a patient condition; does the person “need to know” the information to do their job</a:t>
            </a:r>
            <a:endParaRPr sz="2200"/>
          </a:p>
          <a:p>
            <a:pPr marL="205740" lvl="0" indent="-205740" algn="l" rtl="0">
              <a:lnSpc>
                <a:spcPct val="80000"/>
              </a:lnSpc>
              <a:spcBef>
                <a:spcPts val="1650"/>
              </a:spcBef>
              <a:spcAft>
                <a:spcPts val="0"/>
              </a:spcAft>
              <a:buSzPts val="2200"/>
              <a:buChar char="•"/>
            </a:pPr>
            <a:r>
              <a:rPr lang="en-US" sz="2200">
                <a:solidFill>
                  <a:srgbClr val="FF0000"/>
                </a:solidFill>
              </a:rPr>
              <a:t>Fair Warning </a:t>
            </a:r>
            <a:r>
              <a:rPr lang="en-US" sz="2200"/>
              <a:t>and username monitoring</a:t>
            </a:r>
            <a:endParaRPr sz="2200"/>
          </a:p>
        </p:txBody>
      </p:sp>
      <p:pic>
        <p:nvPicPr>
          <p:cNvPr id="443" name="Google Shape;443;p64" descr="MPj04223920000[1]"/>
          <p:cNvPicPr preferRelativeResize="0"/>
          <p:nvPr/>
        </p:nvPicPr>
        <p:blipFill rotWithShape="1">
          <a:blip r:embed="rId3">
            <a:alphaModFix/>
          </a:blip>
          <a:srcRect/>
          <a:stretch/>
        </p:blipFill>
        <p:spPr>
          <a:xfrm>
            <a:off x="533400" y="1828800"/>
            <a:ext cx="1409502" cy="274771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444" name="Google Shape;444;p64"/>
          <p:cNvSpPr/>
          <p:nvPr/>
        </p:nvSpPr>
        <p:spPr>
          <a:xfrm rot="-578514">
            <a:off x="997377" y="6393878"/>
            <a:ext cx="1447800" cy="163472"/>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lvl="0"/>
            <a:r>
              <a:rPr lang="en-US" dirty="0" smtClean="0"/>
              <a:t>Customer </a:t>
            </a:r>
            <a:r>
              <a:rPr lang="en-US" dirty="0"/>
              <a:t>Service</a:t>
            </a:r>
            <a:endParaRPr dirty="0"/>
          </a:p>
        </p:txBody>
      </p:sp>
      <p:sp>
        <p:nvSpPr>
          <p:cNvPr id="333" name="Google Shape;333;p14"/>
          <p:cNvSpPr txBox="1"/>
          <p:nvPr/>
        </p:nvSpPr>
        <p:spPr>
          <a:xfrm>
            <a:off x="3352800" y="2209800"/>
            <a:ext cx="26670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2E75B5"/>
                </a:solidFill>
                <a:latin typeface="Twentieth Century"/>
                <a:ea typeface="Twentieth Century"/>
                <a:cs typeface="Twentieth Century"/>
                <a:sym typeface="Twentieth Century"/>
              </a:rPr>
              <a:t>Section </a:t>
            </a:r>
            <a:r>
              <a:rPr lang="en-US" sz="2400" dirty="0" smtClean="0">
                <a:solidFill>
                  <a:srgbClr val="2E75B5"/>
                </a:solidFill>
                <a:latin typeface="Twentieth Century"/>
                <a:ea typeface="Twentieth Century"/>
                <a:cs typeface="Twentieth Century"/>
                <a:sym typeface="Twentieth Century"/>
              </a:rPr>
              <a:t>12</a:t>
            </a:r>
          </a:p>
        </p:txBody>
      </p:sp>
    </p:spTree>
    <p:extLst>
      <p:ext uri="{BB962C8B-B14F-4D97-AF65-F5344CB8AC3E}">
        <p14:creationId xmlns:p14="http://schemas.microsoft.com/office/powerpoint/2010/main" val="16206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301342" y="1224280"/>
            <a:ext cx="7764280" cy="5226231"/>
          </a:xfrm>
        </p:spPr>
        <p:txBody>
          <a:bodyPr>
            <a:normAutofit/>
          </a:bodyPr>
          <a:lstStyle/>
          <a:p>
            <a:pPr marL="50800" indent="0">
              <a:buNone/>
            </a:pPr>
            <a:r>
              <a:rPr lang="en-US" dirty="0" smtClean="0"/>
              <a:t>The VMFH </a:t>
            </a:r>
            <a:r>
              <a:rPr lang="en-US" dirty="0"/>
              <a:t>l</a:t>
            </a:r>
            <a:r>
              <a:rPr lang="en-US" dirty="0" smtClean="0"/>
              <a:t>aboratory </a:t>
            </a:r>
            <a:r>
              <a:rPr lang="en-US" dirty="0"/>
              <a:t>identifies the needs and expectations of internal and external customers, and actively seeks feedback to determine where improvements in service can be achieved to assure effective customer service practices</a:t>
            </a:r>
            <a:r>
              <a:rPr lang="en-US" dirty="0" smtClean="0"/>
              <a:t>.</a:t>
            </a:r>
          </a:p>
          <a:p>
            <a:pPr marL="50800" indent="0">
              <a:buNone/>
            </a:pPr>
            <a:r>
              <a:rPr lang="en-US" dirty="0"/>
              <a:t>The customers of CHI-FH Laboratory are made up of internal and external customers including:</a:t>
            </a:r>
          </a:p>
          <a:p>
            <a:pPr marL="50800" indent="0">
              <a:buNone/>
            </a:pPr>
            <a:endParaRPr lang="en-US" dirty="0"/>
          </a:p>
        </p:txBody>
      </p:sp>
      <p:sp>
        <p:nvSpPr>
          <p:cNvPr id="4" name="Text Placeholder 2"/>
          <p:cNvSpPr txBox="1">
            <a:spLocks/>
          </p:cNvSpPr>
          <p:nvPr/>
        </p:nvSpPr>
        <p:spPr>
          <a:xfrm>
            <a:off x="775063" y="5155473"/>
            <a:ext cx="8368937" cy="1637212"/>
          </a:xfrm>
          <a:prstGeom prst="rect">
            <a:avLst/>
          </a:prstGeom>
          <a:noFill/>
          <a:ln>
            <a:noFill/>
          </a:ln>
        </p:spPr>
        <p:txBody>
          <a:bodyPr spcFirstLastPara="1" wrap="square" lIns="91425" tIns="45700" rIns="91425" bIns="45700" numCol="3" anchor="t" anchorCtr="0">
            <a:normAutofit fontScale="85000" lnSpcReduction="20000"/>
          </a:bodyPr>
          <a:lstStyle>
            <a:defPPr marR="0" lvl="0" algn="l" rtl="0">
              <a:lnSpc>
                <a:spcPct val="100000"/>
              </a:lnSpc>
              <a:spcBef>
                <a:spcPts val="0"/>
              </a:spcBef>
              <a:spcAft>
                <a:spcPts val="0"/>
              </a:spcAft>
            </a:defPPr>
            <a:lvl1pPr marL="457200" marR="0" lvl="0" indent="-406400" algn="l" rtl="0">
              <a:lnSpc>
                <a:spcPct val="100000"/>
              </a:lnSpc>
              <a:spcBef>
                <a:spcPts val="165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1pPr>
            <a:lvl2pPr marL="914400" marR="0" lvl="1"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00000"/>
              </a:lnSpc>
              <a:spcBef>
                <a:spcPts val="9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00000"/>
              </a:lnSpc>
              <a:spcBef>
                <a:spcPts val="75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100000"/>
              </a:lnSpc>
              <a:spcBef>
                <a:spcPts val="600"/>
              </a:spcBef>
              <a:spcAft>
                <a:spcPts val="0"/>
              </a:spcAft>
              <a:buClr>
                <a:schemeClr val="dk1"/>
              </a:buClr>
              <a:buSzPts val="1200"/>
              <a:buFont typeface="Arial"/>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00000"/>
              </a:lnSpc>
              <a:spcBef>
                <a:spcPts val="450"/>
              </a:spcBef>
              <a:spcAft>
                <a:spcPts val="0"/>
              </a:spcAft>
              <a:buClr>
                <a:schemeClr val="dk1"/>
              </a:buClr>
              <a:buSzPts val="1800"/>
              <a:buFont typeface="Arial"/>
              <a:buChar char="•"/>
              <a:defRPr sz="1200" b="0" i="0" u="none" strike="noStrike" cap="none">
                <a:solidFill>
                  <a:schemeClr val="dk1"/>
                </a:solidFill>
                <a:latin typeface="Twentieth Century"/>
                <a:ea typeface="Twentieth Century"/>
                <a:cs typeface="Twentieth Century"/>
                <a:sym typeface="Twentieth Century"/>
              </a:defRPr>
            </a:lvl9pPr>
          </a:lstStyle>
          <a:p>
            <a:pPr lvl="1"/>
            <a:r>
              <a:rPr lang="en-US" dirty="0" smtClean="0"/>
              <a:t>Patients</a:t>
            </a:r>
            <a:endParaRPr lang="en-US" dirty="0"/>
          </a:p>
          <a:p>
            <a:pPr lvl="1"/>
            <a:r>
              <a:rPr lang="en-US" dirty="0"/>
              <a:t>Inpatient Providers</a:t>
            </a:r>
          </a:p>
          <a:p>
            <a:pPr lvl="1"/>
            <a:r>
              <a:rPr lang="en-US" dirty="0"/>
              <a:t>Hospital Departments </a:t>
            </a:r>
            <a:endParaRPr lang="en-US" dirty="0" smtClean="0"/>
          </a:p>
          <a:p>
            <a:pPr lvl="1"/>
            <a:r>
              <a:rPr lang="en-US" dirty="0" smtClean="0"/>
              <a:t>Patient </a:t>
            </a:r>
            <a:r>
              <a:rPr lang="en-US" dirty="0"/>
              <a:t>Care Units</a:t>
            </a:r>
          </a:p>
          <a:p>
            <a:pPr lvl="1"/>
            <a:r>
              <a:rPr lang="en-US" dirty="0"/>
              <a:t>Other laboratories in the system</a:t>
            </a:r>
          </a:p>
          <a:p>
            <a:pPr lvl="1"/>
            <a:r>
              <a:rPr lang="en-US" dirty="0"/>
              <a:t>Nursing Staff</a:t>
            </a:r>
          </a:p>
          <a:p>
            <a:pPr lvl="1"/>
            <a:r>
              <a:rPr lang="en-US" dirty="0"/>
              <a:t>Employees</a:t>
            </a:r>
          </a:p>
          <a:p>
            <a:pPr lvl="1"/>
            <a:r>
              <a:rPr lang="en-US" dirty="0"/>
              <a:t>Outpatient Providers</a:t>
            </a:r>
          </a:p>
          <a:p>
            <a:pPr lvl="1"/>
            <a:r>
              <a:rPr lang="en-US" dirty="0"/>
              <a:t>Hospital Laboratory clients</a:t>
            </a:r>
          </a:p>
        </p:txBody>
      </p:sp>
    </p:spTree>
    <p:extLst>
      <p:ext uri="{BB962C8B-B14F-4D97-AF65-F5344CB8AC3E}">
        <p14:creationId xmlns:p14="http://schemas.microsoft.com/office/powerpoint/2010/main" val="354741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3"/>
          <p:cNvSpPr txBox="1">
            <a:spLocks noGrp="1"/>
          </p:cNvSpPr>
          <p:nvPr>
            <p:ph type="title"/>
          </p:nvPr>
        </p:nvSpPr>
        <p:spPr>
          <a:xfrm>
            <a:off x="813663" y="149582"/>
            <a:ext cx="66234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300"/>
              <a:buFont typeface="Twentieth Century"/>
              <a:buNone/>
            </a:pPr>
            <a:r>
              <a:rPr lang="en-US" sz="4300" b="1" dirty="0" smtClean="0">
                <a:latin typeface="Twentieth Century"/>
                <a:ea typeface="Twentieth Century"/>
                <a:cs typeface="Twentieth Century"/>
                <a:sym typeface="Twentieth Century"/>
              </a:rPr>
              <a:t>Quality Compliance is</a:t>
            </a:r>
            <a:endParaRPr dirty="0"/>
          </a:p>
        </p:txBody>
      </p:sp>
      <p:sp>
        <p:nvSpPr>
          <p:cNvPr id="426" name="Google Shape;426;p63"/>
          <p:cNvSpPr txBox="1">
            <a:spLocks noGrp="1"/>
          </p:cNvSpPr>
          <p:nvPr>
            <p:ph type="body" idx="1"/>
          </p:nvPr>
        </p:nvSpPr>
        <p:spPr>
          <a:xfrm>
            <a:off x="1204595" y="1526539"/>
            <a:ext cx="6858000" cy="482200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0000"/>
              <a:buNone/>
            </a:pPr>
            <a:r>
              <a:rPr lang="en-US" b="1" dirty="0" smtClean="0">
                <a:latin typeface="Twentieth Century"/>
                <a:ea typeface="Twentieth Century"/>
                <a:cs typeface="Twentieth Century"/>
                <a:sym typeface="Twentieth Century"/>
              </a:rPr>
              <a:t>…essential. By </a:t>
            </a:r>
            <a:r>
              <a:rPr lang="en-US" b="1" dirty="0">
                <a:latin typeface="Twentieth Century"/>
                <a:ea typeface="Twentieth Century"/>
                <a:cs typeface="Twentieth Century"/>
                <a:sym typeface="Twentieth Century"/>
              </a:rPr>
              <a:t>following established                 Lab Policy and </a:t>
            </a:r>
            <a:r>
              <a:rPr lang="en-US" b="1" dirty="0" smtClean="0">
                <a:latin typeface="Twentieth Century"/>
                <a:ea typeface="Twentieth Century"/>
                <a:cs typeface="Twentieth Century"/>
                <a:sym typeface="Twentieth Century"/>
              </a:rPr>
              <a:t>Procedure, we are emphasizing ou</a:t>
            </a:r>
            <a:r>
              <a:rPr lang="en-US" b="1" dirty="0" smtClean="0"/>
              <a:t>r values and ultimately observing the mission of our company.</a:t>
            </a:r>
          </a:p>
          <a:p>
            <a:pPr indent="-457200">
              <a:spcBef>
                <a:spcPts val="0"/>
              </a:spcBef>
              <a:buSzPct val="100000"/>
            </a:pPr>
            <a:endParaRPr lang="en-US" dirty="0" smtClean="0">
              <a:latin typeface="Twentieth Century"/>
              <a:ea typeface="Twentieth Century"/>
              <a:cs typeface="Twentieth Century"/>
              <a:sym typeface="Twentieth Century"/>
            </a:endParaRPr>
          </a:p>
          <a:p>
            <a:pPr indent="-457200">
              <a:spcBef>
                <a:spcPts val="0"/>
              </a:spcBef>
              <a:buSzPct val="100000"/>
            </a:pPr>
            <a:r>
              <a:rPr lang="en-US" dirty="0" smtClean="0">
                <a:latin typeface="Twentieth Century"/>
                <a:ea typeface="Twentieth Century"/>
                <a:cs typeface="Twentieth Century"/>
                <a:sym typeface="Twentieth Century"/>
              </a:rPr>
              <a:t>Staff </a:t>
            </a:r>
            <a:r>
              <a:rPr lang="en-US" dirty="0">
                <a:latin typeface="Twentieth Century"/>
                <a:ea typeface="Twentieth Century"/>
                <a:cs typeface="Twentieth Century"/>
                <a:sym typeface="Twentieth Century"/>
              </a:rPr>
              <a:t>are </a:t>
            </a:r>
            <a:r>
              <a:rPr lang="en-US" u="sng" dirty="0">
                <a:latin typeface="Twentieth Century"/>
                <a:ea typeface="Twentieth Century"/>
                <a:cs typeface="Twentieth Century"/>
                <a:sym typeface="Twentieth Century"/>
              </a:rPr>
              <a:t>audited</a:t>
            </a:r>
            <a:r>
              <a:rPr lang="en-US" dirty="0">
                <a:latin typeface="Twentieth Century"/>
                <a:ea typeface="Twentieth Century"/>
                <a:cs typeface="Twentieth Century"/>
                <a:sym typeface="Twentieth Century"/>
              </a:rPr>
              <a:t> to ensure safety and procedural standards are followed, such as:</a:t>
            </a:r>
            <a:endParaRPr dirty="0"/>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Appropriate Use of PPE </a:t>
            </a:r>
            <a:endParaRPr dirty="0"/>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Appropriate ID methods </a:t>
            </a:r>
            <a:endParaRPr sz="2400" dirty="0">
              <a:latin typeface="Twentieth Century"/>
              <a:ea typeface="Twentieth Century"/>
              <a:cs typeface="Twentieth Century"/>
              <a:sym typeface="Twentieth Century"/>
            </a:endParaRPr>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Performing procedures without shortcuts</a:t>
            </a:r>
            <a:endParaRPr dirty="0"/>
          </a:p>
          <a:p>
            <a:pPr marL="445769" lvl="1" indent="-205739" algn="l" rtl="0">
              <a:lnSpc>
                <a:spcPct val="100000"/>
              </a:lnSpc>
              <a:spcBef>
                <a:spcPts val="1200"/>
              </a:spcBef>
              <a:spcAft>
                <a:spcPts val="0"/>
              </a:spcAft>
              <a:buSzPct val="100000"/>
              <a:buChar char="•"/>
            </a:pPr>
            <a:r>
              <a:rPr lang="en-US" sz="2400" dirty="0">
                <a:latin typeface="Twentieth Century"/>
                <a:ea typeface="Twentieth Century"/>
                <a:cs typeface="Twentieth Century"/>
                <a:sym typeface="Twentieth Century"/>
              </a:rPr>
              <a:t>HIPAA compliance</a:t>
            </a:r>
            <a:endParaRPr dirty="0"/>
          </a:p>
        </p:txBody>
      </p:sp>
      <p:pic>
        <p:nvPicPr>
          <p:cNvPr id="427" name="Google Shape;427;p63"/>
          <p:cNvPicPr preferRelativeResize="0"/>
          <p:nvPr/>
        </p:nvPicPr>
        <p:blipFill rotWithShape="1">
          <a:blip r:embed="rId3">
            <a:alphaModFix/>
          </a:blip>
          <a:srcRect/>
          <a:stretch/>
        </p:blipFill>
        <p:spPr>
          <a:xfrm>
            <a:off x="7372032" y="4676503"/>
            <a:ext cx="1381125" cy="1409700"/>
          </a:xfrm>
          <a:prstGeom prst="rect">
            <a:avLst/>
          </a:prstGeom>
          <a:noFill/>
          <a:ln>
            <a:noFill/>
          </a:ln>
        </p:spPr>
      </p:pic>
      <p:pic>
        <p:nvPicPr>
          <p:cNvPr id="428" name="Google Shape;428;p63"/>
          <p:cNvPicPr preferRelativeResize="0"/>
          <p:nvPr/>
        </p:nvPicPr>
        <p:blipFill rotWithShape="1">
          <a:blip r:embed="rId4">
            <a:alphaModFix/>
          </a:blip>
          <a:srcRect/>
          <a:stretch/>
        </p:blipFill>
        <p:spPr>
          <a:xfrm>
            <a:off x="7249160" y="0"/>
            <a:ext cx="1894840" cy="22205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2"/>
          <p:cNvSpPr txBox="1">
            <a:spLocks noGrp="1"/>
          </p:cNvSpPr>
          <p:nvPr>
            <p:ph type="title"/>
          </p:nvPr>
        </p:nvSpPr>
        <p:spPr>
          <a:xfrm>
            <a:off x="914400" y="1986340"/>
            <a:ext cx="7543800" cy="281426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Twentieth Century"/>
              <a:buNone/>
            </a:pPr>
            <a:r>
              <a:rPr lang="en-US" dirty="0" smtClean="0"/>
              <a:t>Safety</a:t>
            </a:r>
            <a:endParaRPr dirty="0"/>
          </a:p>
        </p:txBody>
      </p:sp>
      <p:sp>
        <p:nvSpPr>
          <p:cNvPr id="420" name="Google Shape;420;p62"/>
          <p:cNvSpPr txBox="1"/>
          <p:nvPr/>
        </p:nvSpPr>
        <p:spPr>
          <a:xfrm>
            <a:off x="3352800" y="2209800"/>
            <a:ext cx="2667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p:cNvSpPr txBox="1">
            <a:spLocks noGrp="1"/>
          </p:cNvSpPr>
          <p:nvPr>
            <p:ph type="title"/>
          </p:nvPr>
        </p:nvSpPr>
        <p:spPr>
          <a:xfrm>
            <a:off x="1173163" y="457200"/>
            <a:ext cx="7772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wentieth Century"/>
              <a:buNone/>
            </a:pPr>
            <a:r>
              <a:rPr lang="en-US" sz="4000" b="1">
                <a:latin typeface="Twentieth Century"/>
                <a:ea typeface="Twentieth Century"/>
                <a:cs typeface="Twentieth Century"/>
                <a:sym typeface="Twentieth Century"/>
              </a:rPr>
              <a:t>Employee and Patient Safety</a:t>
            </a:r>
            <a:endParaRPr/>
          </a:p>
        </p:txBody>
      </p:sp>
      <p:sp>
        <p:nvSpPr>
          <p:cNvPr id="434" name="Google Shape;434;p66"/>
          <p:cNvSpPr txBox="1">
            <a:spLocks noGrp="1"/>
          </p:cNvSpPr>
          <p:nvPr>
            <p:ph type="body" idx="1"/>
          </p:nvPr>
        </p:nvSpPr>
        <p:spPr>
          <a:xfrm>
            <a:off x="1173163" y="1981200"/>
            <a:ext cx="3810000" cy="411480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sz="2800">
                <a:latin typeface="Twentieth Century"/>
                <a:ea typeface="Twentieth Century"/>
                <a:cs typeface="Twentieth Century"/>
                <a:sym typeface="Twentieth Century"/>
              </a:rPr>
              <a:t>National Patient Safety Goals - NPSGs</a:t>
            </a:r>
            <a:endParaRPr/>
          </a:p>
          <a:p>
            <a:pPr marL="205740" lvl="0" indent="-205740" algn="l" rtl="0">
              <a:lnSpc>
                <a:spcPct val="100000"/>
              </a:lnSpc>
              <a:spcBef>
                <a:spcPts val="1650"/>
              </a:spcBef>
              <a:spcAft>
                <a:spcPts val="0"/>
              </a:spcAft>
              <a:buSzPts val="2800"/>
              <a:buChar char="•"/>
            </a:pPr>
            <a:r>
              <a:rPr lang="en-US" sz="2800">
                <a:latin typeface="Twentieth Century"/>
                <a:ea typeface="Twentieth Century"/>
                <a:cs typeface="Twentieth Century"/>
                <a:sym typeface="Twentieth Century"/>
              </a:rPr>
              <a:t>Laboratory Safety Policies</a:t>
            </a:r>
            <a:endParaRPr/>
          </a:p>
        </p:txBody>
      </p:sp>
      <p:pic>
        <p:nvPicPr>
          <p:cNvPr id="435" name="Google Shape;435;p66" descr="MPj04227020000[1]"/>
          <p:cNvPicPr preferRelativeResize="0">
            <a:picLocks noGrp="1"/>
          </p:cNvPicPr>
          <p:nvPr>
            <p:ph type="body" idx="2"/>
          </p:nvPr>
        </p:nvPicPr>
        <p:blipFill rotWithShape="1">
          <a:blip r:embed="rId3">
            <a:alphaModFix/>
          </a:blip>
          <a:srcRect/>
          <a:stretch/>
        </p:blipFill>
        <p:spPr>
          <a:xfrm>
            <a:off x="6042025" y="1774518"/>
            <a:ext cx="2484438" cy="2103438"/>
          </a:xfrm>
          <a:prstGeom prst="rect">
            <a:avLst/>
          </a:prstGeom>
          <a:noFill/>
          <a:ln>
            <a:noFill/>
          </a:ln>
          <a:effectLst>
            <a:outerShdw blurRad="190500" algn="tl" rotWithShape="0">
              <a:srgbClr val="000000">
                <a:alpha val="69019"/>
              </a:srgbClr>
            </a:outerShdw>
          </a:effectLst>
        </p:spPr>
      </p:pic>
      <p:pic>
        <p:nvPicPr>
          <p:cNvPr id="436" name="Google Shape;436;p66" descr="MPj04017390000[1]"/>
          <p:cNvPicPr preferRelativeResize="0">
            <a:picLocks noGrp="1"/>
          </p:cNvPicPr>
          <p:nvPr>
            <p:ph type="body" idx="3"/>
          </p:nvPr>
        </p:nvPicPr>
        <p:blipFill rotWithShape="1">
          <a:blip r:embed="rId4">
            <a:alphaModFix/>
          </a:blip>
          <a:srcRect/>
          <a:stretch/>
        </p:blipFill>
        <p:spPr>
          <a:xfrm>
            <a:off x="5791200" y="4275042"/>
            <a:ext cx="2735263" cy="1820958"/>
          </a:xfrm>
          <a:prstGeom prst="rect">
            <a:avLst/>
          </a:prstGeom>
          <a:noFill/>
          <a:ln>
            <a:noFill/>
          </a:ln>
          <a:effectLst>
            <a:outerShdw blurRad="190500" algn="tl" rotWithShape="0">
              <a:srgbClr val="000000">
                <a:alpha val="6901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Hospital Orientation Review</a:t>
            </a:r>
            <a:br>
              <a:rPr lang="en-US" dirty="0" smtClean="0"/>
            </a:br>
            <a:r>
              <a:rPr lang="en-US" dirty="0" smtClean="0"/>
              <a:t>Attendance</a:t>
            </a:r>
            <a:endParaRPr lang="en-US" dirty="0"/>
          </a:p>
        </p:txBody>
      </p:sp>
      <p:sp>
        <p:nvSpPr>
          <p:cNvPr id="3" name="Text Placeholder 2"/>
          <p:cNvSpPr>
            <a:spLocks noGrp="1"/>
          </p:cNvSpPr>
          <p:nvPr>
            <p:ph type="body" idx="1"/>
          </p:nvPr>
        </p:nvSpPr>
        <p:spPr/>
        <p:txBody>
          <a:bodyPr>
            <a:normAutofit/>
          </a:bodyPr>
          <a:lstStyle/>
          <a:p>
            <a:pPr lvl="1"/>
            <a:r>
              <a:rPr lang="en-US" dirty="0" smtClean="0"/>
              <a:t>VMFH </a:t>
            </a:r>
            <a:r>
              <a:rPr lang="en-US" dirty="0"/>
              <a:t>provides benefits and allowances for employees' absences through Paid Time Off (PTO) and Extended Illness Bank (EIB). </a:t>
            </a:r>
            <a:endParaRPr lang="en-US" dirty="0" smtClean="0"/>
          </a:p>
          <a:p>
            <a:pPr lvl="1"/>
            <a:r>
              <a:rPr lang="en-US" dirty="0" smtClean="0"/>
              <a:t>However</a:t>
            </a:r>
            <a:r>
              <a:rPr lang="en-US" dirty="0"/>
              <a:t>, short notice absences from scheduled work can affect cost, efficiency, patient care, and cause hardship on both co-workers and departmental operations. </a:t>
            </a:r>
            <a:endParaRPr lang="en-US" dirty="0" smtClean="0"/>
          </a:p>
          <a:p>
            <a:pPr lvl="1"/>
            <a:r>
              <a:rPr lang="en-US" dirty="0" smtClean="0"/>
              <a:t>For </a:t>
            </a:r>
            <a:r>
              <a:rPr lang="en-US" dirty="0"/>
              <a:t>this reason, </a:t>
            </a:r>
            <a:r>
              <a:rPr lang="en-US" dirty="0" smtClean="0"/>
              <a:t>it is required that </a:t>
            </a:r>
            <a:r>
              <a:rPr lang="en-US" dirty="0"/>
              <a:t>employees limit their short notice occurrences (SNOs) to six in a 12-month period. </a:t>
            </a:r>
          </a:p>
        </p:txBody>
      </p:sp>
    </p:spTree>
    <p:extLst>
      <p:ext uri="{BB962C8B-B14F-4D97-AF65-F5344CB8AC3E}">
        <p14:creationId xmlns:p14="http://schemas.microsoft.com/office/powerpoint/2010/main" val="373061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7"/>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National Patient Safety Goals [NPSG]</a:t>
            </a:r>
            <a:endParaRPr/>
          </a:p>
        </p:txBody>
      </p:sp>
      <p:sp>
        <p:nvSpPr>
          <p:cNvPr id="450" name="Google Shape;450;p67"/>
          <p:cNvSpPr txBox="1">
            <a:spLocks noGrp="1"/>
          </p:cNvSpPr>
          <p:nvPr>
            <p:ph type="body" idx="1"/>
          </p:nvPr>
        </p:nvSpPr>
        <p:spPr>
          <a:xfrm>
            <a:off x="1728216" y="1531014"/>
            <a:ext cx="7276492" cy="3589626"/>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400"/>
              <a:buChar char="•"/>
            </a:pPr>
            <a:r>
              <a:rPr lang="en-US" sz="2400">
                <a:latin typeface="Twentieth Century"/>
                <a:ea typeface="Twentieth Century"/>
                <a:cs typeface="Twentieth Century"/>
                <a:sym typeface="Twentieth Century"/>
              </a:rPr>
              <a:t>The Joint Commission (TJC) sets NPSGs</a:t>
            </a:r>
            <a:endParaRPr/>
          </a:p>
          <a:p>
            <a:pPr marL="205740" lvl="0" indent="-205740" algn="l" rtl="0">
              <a:lnSpc>
                <a:spcPct val="100000"/>
              </a:lnSpc>
              <a:spcBef>
                <a:spcPts val="1650"/>
              </a:spcBef>
              <a:spcAft>
                <a:spcPts val="0"/>
              </a:spcAft>
              <a:buSzPts val="2400"/>
              <a:buChar char="•"/>
            </a:pPr>
            <a:r>
              <a:rPr lang="en-US" sz="2400">
                <a:latin typeface="Twentieth Century"/>
                <a:ea typeface="Twentieth Century"/>
                <a:cs typeface="Twentieth Century"/>
                <a:sym typeface="Twentieth Century"/>
              </a:rPr>
              <a:t>Each department orients staff on the NPSGs that impact their staff</a:t>
            </a:r>
            <a:endParaRPr/>
          </a:p>
          <a:p>
            <a:pPr marL="205740" lvl="0" indent="-205740" algn="l" rtl="0">
              <a:lnSpc>
                <a:spcPct val="100000"/>
              </a:lnSpc>
              <a:spcBef>
                <a:spcPts val="1650"/>
              </a:spcBef>
              <a:spcAft>
                <a:spcPts val="0"/>
              </a:spcAft>
              <a:buSzPts val="2400"/>
              <a:buChar char="•"/>
            </a:pPr>
            <a:r>
              <a:rPr lang="en-US" sz="2400">
                <a:latin typeface="Twentieth Century"/>
                <a:ea typeface="Twentieth Century"/>
                <a:cs typeface="Twentieth Century"/>
                <a:sym typeface="Twentieth Century"/>
              </a:rPr>
              <a:t>Staff need to be able describe what their department does for patient safety!</a:t>
            </a:r>
            <a:endParaRPr sz="2400" b="1">
              <a:latin typeface="Twentieth Century"/>
              <a:ea typeface="Twentieth Century"/>
              <a:cs typeface="Twentieth Century"/>
              <a:sym typeface="Twentieth Century"/>
            </a:endParaRPr>
          </a:p>
          <a:p>
            <a:pPr marL="205740" lvl="0" indent="-205740" algn="l" rtl="0">
              <a:lnSpc>
                <a:spcPct val="100000"/>
              </a:lnSpc>
              <a:spcBef>
                <a:spcPts val="1650"/>
              </a:spcBef>
              <a:spcAft>
                <a:spcPts val="0"/>
              </a:spcAft>
              <a:buSzPts val="2400"/>
              <a:buChar char="•"/>
            </a:pPr>
            <a:r>
              <a:rPr lang="en-US" sz="2400" b="1" u="sng">
                <a:solidFill>
                  <a:srgbClr val="FF0000"/>
                </a:solidFill>
                <a:latin typeface="Twentieth Century"/>
                <a:ea typeface="Twentieth Century"/>
                <a:cs typeface="Twentieth Century"/>
                <a:sym typeface="Twentieth Century"/>
              </a:rPr>
              <a:t>3 NPSG goals</a:t>
            </a:r>
            <a:r>
              <a:rPr lang="en-US" sz="2400" b="1">
                <a:solidFill>
                  <a:srgbClr val="FF0000"/>
                </a:solidFill>
                <a:latin typeface="Twentieth Century"/>
                <a:ea typeface="Twentieth Century"/>
                <a:cs typeface="Twentieth Century"/>
                <a:sym typeface="Twentieth Century"/>
              </a:rPr>
              <a:t> apply to the LAB :</a:t>
            </a:r>
            <a:endParaRPr sz="2400" b="1">
              <a:solidFill>
                <a:srgbClr val="FF0000"/>
              </a:solidFill>
              <a:latin typeface="Twentieth Century"/>
              <a:ea typeface="Twentieth Century"/>
              <a:cs typeface="Twentieth Century"/>
              <a:sym typeface="Twentieth Century"/>
            </a:endParaRPr>
          </a:p>
          <a:p>
            <a:pPr marL="240030" lvl="1" indent="0" algn="l" rtl="0">
              <a:lnSpc>
                <a:spcPct val="100000"/>
              </a:lnSpc>
              <a:spcBef>
                <a:spcPts val="1200"/>
              </a:spcBef>
              <a:spcAft>
                <a:spcPts val="0"/>
              </a:spcAft>
              <a:buSzPts val="2400"/>
              <a:buNone/>
            </a:pPr>
            <a:r>
              <a:rPr lang="en-US" sz="2400">
                <a:latin typeface="Twentieth Century"/>
                <a:ea typeface="Twentieth Century"/>
                <a:cs typeface="Twentieth Century"/>
                <a:sym typeface="Twentieth Century"/>
              </a:rPr>
              <a:t>(Implemented to keep patients safe.)</a:t>
            </a:r>
            <a:endParaRPr sz="2400">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8"/>
          <p:cNvSpPr txBox="1">
            <a:spLocks noGrp="1"/>
          </p:cNvSpPr>
          <p:nvPr>
            <p:ph type="title"/>
          </p:nvPr>
        </p:nvSpPr>
        <p:spPr>
          <a:xfrm>
            <a:off x="685801" y="127000"/>
            <a:ext cx="8172450"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sz="4300" b="1"/>
              <a:t>Joint Commission NPSGs          </a:t>
            </a:r>
            <a:r>
              <a:rPr lang="en-US" sz="4300" b="1">
                <a:solidFill>
                  <a:srgbClr val="021DA2"/>
                </a:solidFill>
              </a:rPr>
              <a:t>for 2023</a:t>
            </a:r>
            <a:endParaRPr sz="4300" b="1">
              <a:solidFill>
                <a:srgbClr val="021DA2"/>
              </a:solidFill>
            </a:endParaRPr>
          </a:p>
        </p:txBody>
      </p:sp>
      <p:sp>
        <p:nvSpPr>
          <p:cNvPr id="456" name="Google Shape;456;p68"/>
          <p:cNvSpPr txBox="1">
            <a:spLocks noGrp="1"/>
          </p:cNvSpPr>
          <p:nvPr>
            <p:ph type="body" idx="1"/>
          </p:nvPr>
        </p:nvSpPr>
        <p:spPr>
          <a:xfrm>
            <a:off x="1581150" y="1524000"/>
            <a:ext cx="7007400" cy="5042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SzPct val="108107"/>
              <a:buNone/>
            </a:pPr>
            <a:endParaRPr sz="800" b="1"/>
          </a:p>
          <a:p>
            <a:pPr marL="0" lvl="0" indent="0" algn="l" rtl="0">
              <a:lnSpc>
                <a:spcPct val="100000"/>
              </a:lnSpc>
              <a:spcBef>
                <a:spcPts val="0"/>
              </a:spcBef>
              <a:spcAft>
                <a:spcPts val="0"/>
              </a:spcAft>
              <a:buSzPct val="108108"/>
              <a:buNone/>
            </a:pPr>
            <a:r>
              <a:rPr lang="en-US" b="1">
                <a:solidFill>
                  <a:srgbClr val="FF0000"/>
                </a:solidFill>
              </a:rPr>
              <a:t>Goal 1</a:t>
            </a:r>
            <a:r>
              <a:rPr lang="en-US" b="1">
                <a:solidFill>
                  <a:srgbClr val="1E4E79"/>
                </a:solidFill>
              </a:rPr>
              <a:t>: Identify patients correctly </a:t>
            </a:r>
            <a:endParaRPr/>
          </a:p>
          <a:p>
            <a:pPr marL="0" lvl="0" indent="0" algn="l" rtl="0">
              <a:lnSpc>
                <a:spcPct val="100000"/>
              </a:lnSpc>
              <a:spcBef>
                <a:spcPts val="0"/>
              </a:spcBef>
              <a:spcAft>
                <a:spcPts val="0"/>
              </a:spcAft>
              <a:buSzPct val="108108"/>
              <a:buNone/>
            </a:pPr>
            <a:r>
              <a:rPr lang="en-US">
                <a:solidFill>
                  <a:srgbClr val="1E4E79"/>
                </a:solidFill>
              </a:rPr>
              <a:t>Use 2 identifiers - </a:t>
            </a:r>
            <a:r>
              <a:rPr lang="en-US" i="1">
                <a:solidFill>
                  <a:srgbClr val="1E4E79"/>
                </a:solidFill>
              </a:rPr>
              <a:t>at least</a:t>
            </a:r>
            <a:r>
              <a:rPr lang="en-US">
                <a:solidFill>
                  <a:srgbClr val="1E4E79"/>
                </a:solidFill>
              </a:rPr>
              <a:t> - to assure patients get the correct medicine and treatment.</a:t>
            </a:r>
            <a:r>
              <a:rPr lang="en-US" b="1">
                <a:solidFill>
                  <a:srgbClr val="1E4E79"/>
                </a:solidFill>
              </a:rPr>
              <a:t> </a:t>
            </a:r>
            <a:endParaRPr/>
          </a:p>
          <a:p>
            <a:pPr marL="0" lvl="0" indent="0" algn="l" rtl="0">
              <a:lnSpc>
                <a:spcPct val="110000"/>
              </a:lnSpc>
              <a:spcBef>
                <a:spcPts val="1650"/>
              </a:spcBef>
              <a:spcAft>
                <a:spcPts val="0"/>
              </a:spcAft>
              <a:buSzPct val="108108"/>
              <a:buNone/>
            </a:pPr>
            <a:r>
              <a:rPr lang="en-US" b="1">
                <a:solidFill>
                  <a:srgbClr val="FFC000"/>
                </a:solidFill>
              </a:rPr>
              <a:t>Goal 2</a:t>
            </a:r>
            <a:r>
              <a:rPr lang="en-US" b="1">
                <a:solidFill>
                  <a:srgbClr val="1E4E79"/>
                </a:solidFill>
              </a:rPr>
              <a:t>: Improve Staff Communication</a:t>
            </a:r>
            <a:endParaRPr b="1">
              <a:solidFill>
                <a:srgbClr val="1E4E79"/>
              </a:solidFill>
            </a:endParaRPr>
          </a:p>
          <a:p>
            <a:pPr marL="457200" lvl="0" indent="457200" algn="l" rtl="0">
              <a:lnSpc>
                <a:spcPct val="110000"/>
              </a:lnSpc>
              <a:spcBef>
                <a:spcPts val="1650"/>
              </a:spcBef>
              <a:spcAft>
                <a:spcPts val="0"/>
              </a:spcAft>
              <a:buSzPct val="108108"/>
              <a:buNone/>
            </a:pPr>
            <a:r>
              <a:rPr lang="en-US">
                <a:solidFill>
                  <a:srgbClr val="1E4E79"/>
                </a:solidFill>
              </a:rPr>
              <a:t>Communicate test results ….</a:t>
            </a:r>
            <a:endParaRPr/>
          </a:p>
          <a:p>
            <a:pPr marL="1262063" lvl="0" indent="-204787" algn="l" rtl="0">
              <a:lnSpc>
                <a:spcPct val="110000"/>
              </a:lnSpc>
              <a:spcBef>
                <a:spcPts val="1650"/>
              </a:spcBef>
              <a:spcAft>
                <a:spcPts val="0"/>
              </a:spcAft>
              <a:buSzPct val="108108"/>
              <a:buFont typeface="Noto Sans"/>
              <a:buChar char="✔"/>
            </a:pPr>
            <a:r>
              <a:rPr lang="en-US" b="1">
                <a:solidFill>
                  <a:srgbClr val="1E4E79"/>
                </a:solidFill>
              </a:rPr>
              <a:t> to the right staff person </a:t>
            </a:r>
            <a:endParaRPr/>
          </a:p>
          <a:p>
            <a:pPr marL="1262063" lvl="0" indent="-204787" algn="l" rtl="0">
              <a:lnSpc>
                <a:spcPct val="110000"/>
              </a:lnSpc>
              <a:spcBef>
                <a:spcPts val="1650"/>
              </a:spcBef>
              <a:spcAft>
                <a:spcPts val="0"/>
              </a:spcAft>
              <a:buSzPct val="108108"/>
              <a:buFont typeface="Noto Sans"/>
              <a:buChar char="✔"/>
            </a:pPr>
            <a:r>
              <a:rPr lang="en-US" b="1">
                <a:solidFill>
                  <a:srgbClr val="1E4E79"/>
                </a:solidFill>
              </a:rPr>
              <a:t>on time</a:t>
            </a:r>
            <a:endParaRPr b="1">
              <a:solidFill>
                <a:srgbClr val="1E4E79"/>
              </a:solidFill>
            </a:endParaRPr>
          </a:p>
          <a:p>
            <a:pPr marL="0" lvl="0" indent="0" algn="l" rtl="0">
              <a:lnSpc>
                <a:spcPct val="100000"/>
              </a:lnSpc>
              <a:spcBef>
                <a:spcPts val="1650"/>
              </a:spcBef>
              <a:spcAft>
                <a:spcPts val="0"/>
              </a:spcAft>
              <a:buSzPct val="108108"/>
              <a:buNone/>
            </a:pPr>
            <a:r>
              <a:rPr lang="en-US" b="1">
                <a:solidFill>
                  <a:srgbClr val="7030A0"/>
                </a:solidFill>
              </a:rPr>
              <a:t>Goal 3</a:t>
            </a:r>
            <a:r>
              <a:rPr lang="en-US" b="1">
                <a:solidFill>
                  <a:srgbClr val="1E4E79"/>
                </a:solidFill>
              </a:rPr>
              <a:t>:  Prevent Infection</a:t>
            </a:r>
            <a:r>
              <a:rPr lang="en-US">
                <a:solidFill>
                  <a:srgbClr val="1E4E79"/>
                </a:solidFill>
              </a:rPr>
              <a:t> </a:t>
            </a:r>
            <a:endParaRPr/>
          </a:p>
          <a:p>
            <a:pPr marL="0" lvl="0" indent="0" algn="l" rtl="0">
              <a:lnSpc>
                <a:spcPct val="100000"/>
              </a:lnSpc>
              <a:spcBef>
                <a:spcPts val="0"/>
              </a:spcBef>
              <a:spcAft>
                <a:spcPts val="0"/>
              </a:spcAft>
              <a:buSzPct val="108108"/>
              <a:buNone/>
            </a:pPr>
            <a:r>
              <a:rPr lang="en-US">
                <a:solidFill>
                  <a:srgbClr val="1E4E79"/>
                </a:solidFill>
              </a:rPr>
              <a:t>Use hand cleaning guidelines from the WHO   and set goals to improve hand cleaning</a:t>
            </a:r>
            <a:endParaRPr b="1">
              <a:solidFill>
                <a:srgbClr val="1E4E7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9"/>
          <p:cNvSpPr txBox="1">
            <a:spLocks noGrp="1"/>
          </p:cNvSpPr>
          <p:nvPr>
            <p:ph type="title"/>
          </p:nvPr>
        </p:nvSpPr>
        <p:spPr>
          <a:xfrm>
            <a:off x="1751323" y="152400"/>
            <a:ext cx="50232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sz="3600" b="1">
                <a:latin typeface="Twentieth Century"/>
                <a:ea typeface="Twentieth Century"/>
                <a:cs typeface="Twentieth Century"/>
                <a:sym typeface="Twentieth Century"/>
              </a:rPr>
              <a:t>NPSG </a:t>
            </a:r>
            <a:r>
              <a:rPr lang="en-US" sz="3600" b="1">
                <a:solidFill>
                  <a:srgbClr val="FF0000"/>
                </a:solidFill>
                <a:latin typeface="Twentieth Century"/>
                <a:ea typeface="Twentieth Century"/>
                <a:cs typeface="Twentieth Century"/>
                <a:sym typeface="Twentieth Century"/>
              </a:rPr>
              <a:t>#1</a:t>
            </a:r>
            <a:r>
              <a:rPr lang="en-US" sz="3600" b="1">
                <a:latin typeface="Twentieth Century"/>
                <a:ea typeface="Twentieth Century"/>
                <a:cs typeface="Twentieth Century"/>
                <a:sym typeface="Twentieth Century"/>
              </a:rPr>
              <a:t>  Improve </a:t>
            </a:r>
            <a:r>
              <a:rPr lang="en-US" sz="3600" b="1">
                <a:solidFill>
                  <a:srgbClr val="255D9E"/>
                </a:solidFill>
                <a:latin typeface="Twentieth Century"/>
                <a:ea typeface="Twentieth Century"/>
                <a:cs typeface="Twentieth Century"/>
                <a:sym typeface="Twentieth Century"/>
              </a:rPr>
              <a:t>Patient Identification</a:t>
            </a:r>
            <a:endParaRPr/>
          </a:p>
        </p:txBody>
      </p:sp>
      <p:sp>
        <p:nvSpPr>
          <p:cNvPr id="462" name="Google Shape;462;p69"/>
          <p:cNvSpPr txBox="1">
            <a:spLocks noGrp="1"/>
          </p:cNvSpPr>
          <p:nvPr>
            <p:ph type="body" idx="1"/>
          </p:nvPr>
        </p:nvSpPr>
        <p:spPr>
          <a:xfrm>
            <a:off x="1600199" y="1704750"/>
            <a:ext cx="7340501" cy="4457700"/>
          </a:xfrm>
          <a:prstGeom prst="rect">
            <a:avLst/>
          </a:prstGeom>
          <a:noFill/>
          <a:ln>
            <a:noFill/>
          </a:ln>
        </p:spPr>
        <p:txBody>
          <a:bodyPr spcFirstLastPara="1" wrap="square" lIns="91425" tIns="45700" rIns="91425" bIns="45700" anchor="t" anchorCtr="0">
            <a:normAutofit fontScale="92500"/>
          </a:bodyPr>
          <a:lstStyle/>
          <a:p>
            <a:pPr marL="205740" lvl="0" indent="-205740" algn="l" rtl="0">
              <a:lnSpc>
                <a:spcPct val="100000"/>
              </a:lnSpc>
              <a:spcBef>
                <a:spcPts val="0"/>
              </a:spcBef>
              <a:spcAft>
                <a:spcPts val="0"/>
              </a:spcAft>
              <a:buSzPct val="108108"/>
              <a:buChar char="•"/>
            </a:pPr>
            <a:r>
              <a:rPr lang="en-US" sz="2800" u="sng">
                <a:solidFill>
                  <a:srgbClr val="CC3300"/>
                </a:solidFill>
                <a:latin typeface="Twentieth Century"/>
                <a:ea typeface="Twentieth Century"/>
                <a:cs typeface="Twentieth Century"/>
                <a:sym typeface="Twentieth Century"/>
              </a:rPr>
              <a:t>2 Identifiers </a:t>
            </a:r>
            <a:r>
              <a:rPr lang="en-US" sz="2800">
                <a:solidFill>
                  <a:srgbClr val="CC3300"/>
                </a:solidFill>
                <a:latin typeface="Twentieth Century"/>
                <a:ea typeface="Twentieth Century"/>
                <a:cs typeface="Twentieth Century"/>
                <a:sym typeface="Twentieth Century"/>
              </a:rPr>
              <a:t>at all times</a:t>
            </a:r>
            <a:r>
              <a:rPr lang="en-US" sz="2800">
                <a:latin typeface="Twentieth Century"/>
                <a:ea typeface="Twentieth Century"/>
                <a:cs typeface="Twentieth Century"/>
                <a:sym typeface="Twentieth Century"/>
              </a:rPr>
              <a:t> for specimen collection</a:t>
            </a:r>
            <a:endParaRPr/>
          </a:p>
          <a:p>
            <a:pPr marL="0" lvl="0" indent="0" algn="l" rtl="0">
              <a:lnSpc>
                <a:spcPct val="100000"/>
              </a:lnSpc>
              <a:spcBef>
                <a:spcPts val="1650"/>
              </a:spcBef>
              <a:spcAft>
                <a:spcPts val="0"/>
              </a:spcAft>
              <a:buSzPct val="108108"/>
              <a:buNone/>
            </a:pPr>
            <a:r>
              <a:rPr lang="en-US">
                <a:latin typeface="Twentieth Century"/>
                <a:ea typeface="Twentieth Century"/>
                <a:cs typeface="Twentieth Century"/>
                <a:sym typeface="Twentieth Century"/>
              </a:rPr>
              <a:t>Approved</a:t>
            </a:r>
            <a:r>
              <a:rPr lang="en-US" sz="2800">
                <a:latin typeface="Twentieth Century"/>
                <a:ea typeface="Twentieth Century"/>
                <a:cs typeface="Twentieth Century"/>
                <a:sym typeface="Twentieth Century"/>
              </a:rPr>
              <a:t> Identifiers are: </a:t>
            </a:r>
            <a:endParaRPr/>
          </a:p>
          <a:p>
            <a:pPr marL="754380" lvl="1" indent="-514350" algn="l" rtl="0">
              <a:lnSpc>
                <a:spcPct val="100000"/>
              </a:lnSpc>
              <a:spcBef>
                <a:spcPts val="600"/>
              </a:spcBef>
              <a:spcAft>
                <a:spcPts val="0"/>
              </a:spcAft>
              <a:buSzPct val="108107"/>
              <a:buFont typeface="Twentieth Century"/>
              <a:buAutoNum type="arabicPeriod"/>
            </a:pPr>
            <a:r>
              <a:rPr lang="en-US" sz="2200">
                <a:latin typeface="Twentieth Century"/>
                <a:ea typeface="Twentieth Century"/>
                <a:cs typeface="Twentieth Century"/>
                <a:sym typeface="Twentieth Century"/>
              </a:rPr>
              <a:t>Patient Full Name </a:t>
            </a:r>
            <a:r>
              <a:rPr lang="en-US" sz="2200" b="1" i="1" u="sng">
                <a:solidFill>
                  <a:srgbClr val="FF0000"/>
                </a:solidFill>
                <a:latin typeface="Twentieth Century"/>
                <a:ea typeface="Twentieth Century"/>
                <a:cs typeface="Twentieth Century"/>
                <a:sym typeface="Twentieth Century"/>
              </a:rPr>
              <a:t>and</a:t>
            </a:r>
            <a:r>
              <a:rPr lang="en-US" sz="2200">
                <a:solidFill>
                  <a:srgbClr val="FF0000"/>
                </a:solidFill>
                <a:latin typeface="Twentieth Century"/>
                <a:ea typeface="Twentieth Century"/>
                <a:cs typeface="Twentieth Century"/>
                <a:sym typeface="Twentieth Century"/>
              </a:rPr>
              <a:t>  </a:t>
            </a:r>
            <a:r>
              <a:rPr lang="en-US" sz="2200">
                <a:latin typeface="Twentieth Century"/>
                <a:ea typeface="Twentieth Century"/>
                <a:cs typeface="Twentieth Century"/>
                <a:sym typeface="Twentieth Century"/>
              </a:rPr>
              <a:t>DOB (can count as one)</a:t>
            </a:r>
            <a:endParaRPr/>
          </a:p>
          <a:p>
            <a:pPr marL="754380" lvl="1" indent="-514350" algn="l" rtl="0">
              <a:lnSpc>
                <a:spcPct val="100000"/>
              </a:lnSpc>
              <a:spcBef>
                <a:spcPts val="600"/>
              </a:spcBef>
              <a:spcAft>
                <a:spcPts val="0"/>
              </a:spcAft>
              <a:buSzPct val="108107"/>
              <a:buFont typeface="Twentieth Century"/>
              <a:buAutoNum type="arabicPeriod"/>
            </a:pPr>
            <a:r>
              <a:rPr lang="en-US" sz="2200">
                <a:latin typeface="Twentieth Century"/>
                <a:ea typeface="Twentieth Century"/>
                <a:cs typeface="Twentieth Century"/>
                <a:sym typeface="Twentieth Century"/>
              </a:rPr>
              <a:t>_____________ </a:t>
            </a:r>
            <a:endParaRPr sz="2200">
              <a:latin typeface="Twentieth Century"/>
              <a:ea typeface="Twentieth Century"/>
              <a:cs typeface="Twentieth Century"/>
              <a:sym typeface="Twentieth Century"/>
            </a:endParaRPr>
          </a:p>
          <a:p>
            <a:pPr marL="205740" lvl="0" indent="-205740" algn="l" rtl="0">
              <a:lnSpc>
                <a:spcPct val="100000"/>
              </a:lnSpc>
              <a:spcBef>
                <a:spcPts val="1650"/>
              </a:spcBef>
              <a:spcAft>
                <a:spcPts val="0"/>
              </a:spcAft>
              <a:buSzPct val="108108"/>
              <a:buChar char="•"/>
            </a:pPr>
            <a:r>
              <a:rPr lang="en-US" u="sng">
                <a:solidFill>
                  <a:srgbClr val="CC3300"/>
                </a:solidFill>
                <a:latin typeface="Twentieth Century"/>
                <a:ea typeface="Twentieth Century"/>
                <a:cs typeface="Twentieth Century"/>
                <a:sym typeface="Twentieth Century"/>
              </a:rPr>
              <a:t>2 identifiers</a:t>
            </a:r>
            <a:r>
              <a:rPr lang="en-US">
                <a:solidFill>
                  <a:srgbClr val="CC3300"/>
                </a:solidFill>
                <a:latin typeface="Twentieth Century"/>
                <a:ea typeface="Twentieth Century"/>
                <a:cs typeface="Twentieth Century"/>
                <a:sym typeface="Twentieth Century"/>
              </a:rPr>
              <a:t> used when communicating </a:t>
            </a:r>
            <a:r>
              <a:rPr lang="en-US" sz="2800">
                <a:latin typeface="Twentieth Century"/>
                <a:ea typeface="Twentieth Century"/>
                <a:cs typeface="Twentieth Century"/>
                <a:sym typeface="Twentieth Century"/>
              </a:rPr>
              <a:t>about a patient: in phone calls or comparing </a:t>
            </a:r>
            <a:r>
              <a:rPr lang="en-US">
                <a:latin typeface="Twentieth Century"/>
                <a:ea typeface="Twentieth Century"/>
                <a:cs typeface="Twentieth Century"/>
                <a:sym typeface="Twentieth Century"/>
              </a:rPr>
              <a:t>paperwork</a:t>
            </a:r>
            <a:r>
              <a:rPr lang="en-US" sz="2800">
                <a:latin typeface="Twentieth Century"/>
                <a:ea typeface="Twentieth Century"/>
                <a:cs typeface="Twentieth Century"/>
                <a:sym typeface="Twentieth Century"/>
              </a:rPr>
              <a:t> to LIS (Beaker info) while working</a:t>
            </a:r>
            <a:endParaRPr/>
          </a:p>
          <a:p>
            <a:pPr marL="205740" lvl="0" indent="-205740" algn="l" rtl="0">
              <a:lnSpc>
                <a:spcPct val="100000"/>
              </a:lnSpc>
              <a:spcBef>
                <a:spcPts val="1650"/>
              </a:spcBef>
              <a:spcAft>
                <a:spcPts val="0"/>
              </a:spcAft>
              <a:buSzPct val="108108"/>
              <a:buChar char="•"/>
            </a:pPr>
            <a:r>
              <a:rPr lang="en-US" sz="2800" b="1">
                <a:solidFill>
                  <a:srgbClr val="CC3300"/>
                </a:solidFill>
                <a:latin typeface="Twentieth Century"/>
                <a:ea typeface="Twentieth Century"/>
                <a:cs typeface="Twentieth Century"/>
                <a:sym typeface="Twentieth Century"/>
              </a:rPr>
              <a:t>Active</a:t>
            </a:r>
            <a:r>
              <a:rPr lang="en-US" sz="2800">
                <a:solidFill>
                  <a:srgbClr val="CC3300"/>
                </a:solidFill>
                <a:latin typeface="Twentieth Century"/>
                <a:ea typeface="Twentieth Century"/>
                <a:cs typeface="Twentieth Century"/>
                <a:sym typeface="Twentieth Century"/>
              </a:rPr>
              <a:t>ly compare</a:t>
            </a:r>
            <a:r>
              <a:rPr lang="en-US" sz="2800">
                <a:latin typeface="Twentieth Century"/>
                <a:ea typeface="Twentieth Century"/>
                <a:cs typeface="Twentieth Century"/>
                <a:sym typeface="Twentieth Century"/>
              </a:rPr>
              <a:t> identifiers</a:t>
            </a:r>
            <a:endParaRPr/>
          </a:p>
        </p:txBody>
      </p:sp>
      <p:pic>
        <p:nvPicPr>
          <p:cNvPr id="463" name="Google Shape;463;p69" descr="MCj03265760000[1]"/>
          <p:cNvPicPr preferRelativeResize="0"/>
          <p:nvPr/>
        </p:nvPicPr>
        <p:blipFill rotWithShape="1">
          <a:blip r:embed="rId3">
            <a:alphaModFix/>
          </a:blip>
          <a:srcRect/>
          <a:stretch/>
        </p:blipFill>
        <p:spPr>
          <a:xfrm>
            <a:off x="7010400" y="304800"/>
            <a:ext cx="1435989" cy="1515556"/>
          </a:xfrm>
          <a:prstGeom prst="rect">
            <a:avLst/>
          </a:prstGeom>
          <a:noFill/>
          <a:ln>
            <a:noFill/>
          </a:ln>
        </p:spPr>
      </p:pic>
      <p:sp>
        <p:nvSpPr>
          <p:cNvPr id="464" name="Google Shape;464;p69"/>
          <p:cNvSpPr txBox="1"/>
          <p:nvPr/>
        </p:nvSpPr>
        <p:spPr>
          <a:xfrm>
            <a:off x="2706624" y="3127248"/>
            <a:ext cx="1066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2F5496"/>
                </a:solidFill>
                <a:latin typeface="Twentieth Century"/>
                <a:ea typeface="Twentieth Century"/>
                <a:cs typeface="Twentieth Century"/>
                <a:sym typeface="Twentieth Century"/>
              </a:rPr>
              <a:t>MRN</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0"/>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sz="4000" b="1">
                <a:latin typeface="Twentieth Century"/>
                <a:ea typeface="Twentieth Century"/>
                <a:cs typeface="Twentieth Century"/>
                <a:sym typeface="Twentieth Century"/>
              </a:rPr>
              <a:t>NPSG</a:t>
            </a:r>
            <a:r>
              <a:rPr lang="en-US" sz="4000" b="1">
                <a:solidFill>
                  <a:srgbClr val="FFC000"/>
                </a:solidFill>
                <a:latin typeface="Twentieth Century"/>
                <a:ea typeface="Twentieth Century"/>
                <a:cs typeface="Twentieth Century"/>
                <a:sym typeface="Twentieth Century"/>
              </a:rPr>
              <a:t>#2</a:t>
            </a:r>
            <a:r>
              <a:rPr lang="en-US" sz="4000" b="1">
                <a:latin typeface="Twentieth Century"/>
                <a:ea typeface="Twentieth Century"/>
                <a:cs typeface="Twentieth Century"/>
                <a:sym typeface="Twentieth Century"/>
              </a:rPr>
              <a:t> </a:t>
            </a:r>
            <a:r>
              <a:rPr lang="en-US" sz="4000" b="1">
                <a:solidFill>
                  <a:srgbClr val="255D9E"/>
                </a:solidFill>
                <a:latin typeface="Twentieth Century"/>
                <a:ea typeface="Twentieth Century"/>
                <a:cs typeface="Twentieth Century"/>
                <a:sym typeface="Twentieth Century"/>
              </a:rPr>
              <a:t>Effective Communication</a:t>
            </a:r>
            <a:r>
              <a:rPr lang="en-US" sz="4000" b="1">
                <a:latin typeface="Twentieth Century"/>
                <a:ea typeface="Twentieth Century"/>
                <a:cs typeface="Twentieth Century"/>
                <a:sym typeface="Twentieth Century"/>
              </a:rPr>
              <a:t/>
            </a:r>
            <a:br>
              <a:rPr lang="en-US" sz="4000" b="1">
                <a:latin typeface="Twentieth Century"/>
                <a:ea typeface="Twentieth Century"/>
                <a:cs typeface="Twentieth Century"/>
                <a:sym typeface="Twentieth Century"/>
              </a:rPr>
            </a:br>
            <a:r>
              <a:rPr lang="en-US" sz="3100" b="1">
                <a:solidFill>
                  <a:srgbClr val="255D9E"/>
                </a:solidFill>
                <a:latin typeface="Twentieth Century"/>
                <a:ea typeface="Twentieth Century"/>
                <a:cs typeface="Twentieth Century"/>
                <a:sym typeface="Twentieth Century"/>
              </a:rPr>
              <a:t>Critical Value Read-Back </a:t>
            </a:r>
            <a:r>
              <a:rPr lang="en-US" sz="3100" b="1">
                <a:latin typeface="Twentieth Century"/>
                <a:ea typeface="Twentieth Century"/>
                <a:cs typeface="Twentieth Century"/>
                <a:sym typeface="Twentieth Century"/>
              </a:rPr>
              <a:t>(Hospital Policy)  </a:t>
            </a:r>
            <a:endParaRPr/>
          </a:p>
        </p:txBody>
      </p:sp>
      <p:sp>
        <p:nvSpPr>
          <p:cNvPr id="470" name="Google Shape;470;p70"/>
          <p:cNvSpPr txBox="1">
            <a:spLocks noGrp="1"/>
          </p:cNvSpPr>
          <p:nvPr>
            <p:ph type="body" idx="1"/>
          </p:nvPr>
        </p:nvSpPr>
        <p:spPr>
          <a:xfrm>
            <a:off x="1676400" y="1828800"/>
            <a:ext cx="6645147" cy="4457700"/>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0"/>
              </a:spcBef>
              <a:spcAft>
                <a:spcPts val="0"/>
              </a:spcAft>
              <a:buSzPts val="2800"/>
              <a:buChar char="•"/>
            </a:pPr>
            <a:r>
              <a:rPr lang="en-US" sz="2800">
                <a:latin typeface="Twentieth Century"/>
                <a:ea typeface="Twentieth Century"/>
                <a:cs typeface="Twentieth Century"/>
                <a:sym typeface="Twentieth Century"/>
              </a:rPr>
              <a:t>Lab Techs:  Critical values must be </a:t>
            </a:r>
            <a:r>
              <a:rPr lang="en-US" sz="2800" u="sng">
                <a:solidFill>
                  <a:srgbClr val="255D9E"/>
                </a:solidFill>
                <a:latin typeface="Twentieth Century"/>
                <a:ea typeface="Twentieth Century"/>
                <a:cs typeface="Twentieth Century"/>
                <a:sym typeface="Twentieth Century"/>
              </a:rPr>
              <a:t>called</a:t>
            </a:r>
            <a:r>
              <a:rPr lang="en-US" sz="2800">
                <a:solidFill>
                  <a:srgbClr val="255D9E"/>
                </a:solidFill>
                <a:latin typeface="Twentieth Century"/>
                <a:ea typeface="Twentieth Century"/>
                <a:cs typeface="Twentieth Century"/>
                <a:sym typeface="Twentieth Century"/>
              </a:rPr>
              <a:t> </a:t>
            </a:r>
            <a:r>
              <a:rPr lang="en-US" sz="2800">
                <a:latin typeface="Twentieth Century"/>
                <a:ea typeface="Twentieth Century"/>
                <a:cs typeface="Twentieth Century"/>
                <a:sym typeface="Twentieth Century"/>
              </a:rPr>
              <a:t>to specific unit staff </a:t>
            </a:r>
            <a:endParaRPr sz="2800">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SzPts val="2800"/>
              <a:buChar char="•"/>
            </a:pPr>
            <a:r>
              <a:rPr lang="en-US" sz="2800">
                <a:latin typeface="Twentieth Century"/>
                <a:ea typeface="Twentieth Century"/>
                <a:cs typeface="Twentieth Century"/>
                <a:sym typeface="Twentieth Century"/>
              </a:rPr>
              <a:t>After giving the result, the nursing staff should </a:t>
            </a:r>
            <a:r>
              <a:rPr lang="en-US" sz="2800" u="sng">
                <a:solidFill>
                  <a:srgbClr val="255D9E"/>
                </a:solidFill>
                <a:latin typeface="Twentieth Century"/>
                <a:ea typeface="Twentieth Century"/>
                <a:cs typeface="Twentieth Century"/>
                <a:sym typeface="Twentieth Century"/>
              </a:rPr>
              <a:t>Read Back</a:t>
            </a:r>
            <a:r>
              <a:rPr lang="en-US" sz="2800">
                <a:latin typeface="Twentieth Century"/>
                <a:ea typeface="Twentieth Century"/>
                <a:cs typeface="Twentieth Century"/>
                <a:sym typeface="Twentieth Century"/>
              </a:rPr>
              <a:t> what they wrote down</a:t>
            </a:r>
            <a:endParaRPr/>
          </a:p>
          <a:p>
            <a:pPr marL="205740" lvl="0" indent="-205740" algn="l" rtl="0">
              <a:lnSpc>
                <a:spcPct val="90000"/>
              </a:lnSpc>
              <a:spcBef>
                <a:spcPts val="1650"/>
              </a:spcBef>
              <a:spcAft>
                <a:spcPts val="0"/>
              </a:spcAft>
              <a:buSzPts val="2800"/>
              <a:buChar char="•"/>
            </a:pPr>
            <a:r>
              <a:rPr lang="en-US" sz="2800">
                <a:latin typeface="Twentieth Century"/>
                <a:ea typeface="Twentieth Century"/>
                <a:cs typeface="Twentieth Century"/>
                <a:sym typeface="Twentieth Century"/>
              </a:rPr>
              <a:t>The Lab Tech </a:t>
            </a:r>
            <a:r>
              <a:rPr lang="en-US" sz="2800">
                <a:solidFill>
                  <a:srgbClr val="255D9E"/>
                </a:solidFill>
                <a:latin typeface="Twentieth Century"/>
                <a:ea typeface="Twentieth Century"/>
                <a:cs typeface="Twentieth Century"/>
                <a:sym typeface="Twentieth Century"/>
              </a:rPr>
              <a:t>documents the call </a:t>
            </a:r>
            <a:r>
              <a:rPr lang="en-US" sz="2800" u="sng">
                <a:solidFill>
                  <a:srgbClr val="255D9E"/>
                </a:solidFill>
                <a:latin typeface="Twentieth Century"/>
                <a:ea typeface="Twentieth Century"/>
                <a:cs typeface="Twentieth Century"/>
                <a:sym typeface="Twentieth Century"/>
              </a:rPr>
              <a:t>and</a:t>
            </a:r>
            <a:r>
              <a:rPr lang="en-US" sz="2800">
                <a:solidFill>
                  <a:srgbClr val="255D9E"/>
                </a:solidFill>
                <a:latin typeface="Twentieth Century"/>
                <a:ea typeface="Twentieth Century"/>
                <a:cs typeface="Twentieth Century"/>
                <a:sym typeface="Twentieth Century"/>
              </a:rPr>
              <a:t> the read-back</a:t>
            </a:r>
            <a:r>
              <a:rPr lang="en-US" sz="2800">
                <a:latin typeface="Twentieth Century"/>
                <a:ea typeface="Twentieth Century"/>
                <a:cs typeface="Twentieth Century"/>
                <a:sym typeface="Twentieth Century"/>
              </a:rPr>
              <a:t> in LIS, along with: time/date, and who was given the result</a:t>
            </a:r>
            <a:endParaRPr/>
          </a:p>
        </p:txBody>
      </p:sp>
      <p:pic>
        <p:nvPicPr>
          <p:cNvPr id="471" name="Google Shape;471;p70"/>
          <p:cNvPicPr preferRelativeResize="0"/>
          <p:nvPr/>
        </p:nvPicPr>
        <p:blipFill rotWithShape="1">
          <a:blip r:embed="rId3">
            <a:alphaModFix/>
          </a:blip>
          <a:srcRect/>
          <a:stretch/>
        </p:blipFill>
        <p:spPr>
          <a:xfrm flipH="1">
            <a:off x="6096000" y="4648200"/>
            <a:ext cx="2305436" cy="18602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1"/>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Twentieth Century"/>
              <a:buNone/>
            </a:pPr>
            <a:r>
              <a:rPr lang="en-US" sz="3200" b="1">
                <a:latin typeface="Twentieth Century"/>
                <a:ea typeface="Twentieth Century"/>
                <a:cs typeface="Twentieth Century"/>
                <a:sym typeface="Twentieth Century"/>
              </a:rPr>
              <a:t>NPSG</a:t>
            </a:r>
            <a:r>
              <a:rPr lang="en-US" sz="3200" b="1">
                <a:solidFill>
                  <a:srgbClr val="7030A0"/>
                </a:solidFill>
                <a:latin typeface="Twentieth Century"/>
                <a:ea typeface="Twentieth Century"/>
                <a:cs typeface="Twentieth Century"/>
                <a:sym typeface="Twentieth Century"/>
              </a:rPr>
              <a:t>#3</a:t>
            </a:r>
            <a:r>
              <a:rPr lang="en-US" sz="3200" b="1">
                <a:latin typeface="Twentieth Century"/>
                <a:ea typeface="Twentieth Century"/>
                <a:cs typeface="Twentieth Century"/>
                <a:sym typeface="Twentieth Century"/>
              </a:rPr>
              <a:t>  Reduce Hospital Acquired Infections - by proper </a:t>
            </a:r>
            <a:r>
              <a:rPr lang="en-US" sz="3200" b="1">
                <a:solidFill>
                  <a:srgbClr val="7030A0"/>
                </a:solidFill>
                <a:latin typeface="Twentieth Century"/>
                <a:ea typeface="Twentieth Century"/>
                <a:cs typeface="Twentieth Century"/>
                <a:sym typeface="Twentieth Century"/>
              </a:rPr>
              <a:t>Hand Washing</a:t>
            </a:r>
            <a:endParaRPr/>
          </a:p>
        </p:txBody>
      </p:sp>
      <p:sp>
        <p:nvSpPr>
          <p:cNvPr id="477" name="Google Shape;477;p71"/>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fontScale="85000" lnSpcReduction="20000"/>
          </a:bodyPr>
          <a:lstStyle/>
          <a:p>
            <a:pPr marL="205740" lvl="0" indent="-205740" algn="l" rtl="0">
              <a:lnSpc>
                <a:spcPct val="80000"/>
              </a:lnSpc>
              <a:spcBef>
                <a:spcPts val="0"/>
              </a:spcBef>
              <a:spcAft>
                <a:spcPts val="0"/>
              </a:spcAft>
              <a:buSzPct val="100000"/>
              <a:buChar char="•"/>
            </a:pPr>
            <a:r>
              <a:rPr lang="en-US"/>
              <a:t>20</a:t>
            </a:r>
            <a:r>
              <a:rPr lang="en-US" sz="2800">
                <a:latin typeface="Twentieth Century"/>
                <a:ea typeface="Twentieth Century"/>
                <a:cs typeface="Twentieth Century"/>
                <a:sym typeface="Twentieth Century"/>
              </a:rPr>
              <a:t> seconds in warm water with soap, or with gel</a:t>
            </a:r>
            <a:endParaRPr/>
          </a:p>
          <a:p>
            <a:pPr marL="205740" lvl="0" indent="-205740" algn="l" rtl="0">
              <a:lnSpc>
                <a:spcPct val="80000"/>
              </a:lnSpc>
              <a:spcBef>
                <a:spcPts val="1650"/>
              </a:spcBef>
              <a:spcAft>
                <a:spcPts val="0"/>
              </a:spcAft>
              <a:buSzPct val="100000"/>
              <a:buChar char="•"/>
            </a:pPr>
            <a:r>
              <a:rPr lang="en-US" sz="2800">
                <a:latin typeface="Twentieth Century"/>
                <a:ea typeface="Twentieth Century"/>
                <a:cs typeface="Twentieth Century"/>
                <a:sym typeface="Twentieth Century"/>
              </a:rPr>
              <a:t>When do we wash hands?</a:t>
            </a:r>
            <a:endParaRPr/>
          </a:p>
          <a:p>
            <a:pPr marL="697230" lvl="1" indent="-457200" algn="l" rtl="0">
              <a:lnSpc>
                <a:spcPct val="80000"/>
              </a:lnSpc>
              <a:spcBef>
                <a:spcPts val="1200"/>
              </a:spcBef>
              <a:spcAft>
                <a:spcPts val="0"/>
              </a:spcAft>
              <a:buSzPct val="100000"/>
              <a:buFont typeface="Twentieth Century"/>
              <a:buAutoNum type="arabicPeriod"/>
            </a:pPr>
            <a:r>
              <a:rPr lang="en-US" sz="2400">
                <a:latin typeface="Twentieth Century"/>
                <a:ea typeface="Twentieth Century"/>
                <a:cs typeface="Twentieth Century"/>
                <a:sym typeface="Twentieth Century"/>
              </a:rPr>
              <a:t>Between patients</a:t>
            </a:r>
            <a:endParaRPr/>
          </a:p>
          <a:p>
            <a:pPr marL="697230" lvl="1" indent="-457200" algn="l" rtl="0">
              <a:lnSpc>
                <a:spcPct val="80000"/>
              </a:lnSpc>
              <a:spcBef>
                <a:spcPts val="1200"/>
              </a:spcBef>
              <a:spcAft>
                <a:spcPts val="0"/>
              </a:spcAft>
              <a:buSzPct val="100000"/>
              <a:buFont typeface="Twentieth Century"/>
              <a:buAutoNum type="arabicPeriod"/>
            </a:pPr>
            <a:r>
              <a:rPr lang="en-US" sz="2400">
                <a:latin typeface="Twentieth Century"/>
                <a:ea typeface="Twentieth Century"/>
                <a:cs typeface="Twentieth Century"/>
                <a:sym typeface="Twentieth Century"/>
              </a:rPr>
              <a:t>When removing gloves</a:t>
            </a:r>
            <a:endParaRPr/>
          </a:p>
          <a:p>
            <a:pPr marL="697230" lvl="1" indent="-457200" algn="l" rtl="0">
              <a:lnSpc>
                <a:spcPct val="80000"/>
              </a:lnSpc>
              <a:spcBef>
                <a:spcPts val="1200"/>
              </a:spcBef>
              <a:spcAft>
                <a:spcPts val="0"/>
              </a:spcAft>
              <a:buSzPct val="100000"/>
              <a:buFont typeface="Twentieth Century"/>
              <a:buAutoNum type="arabicPeriod"/>
            </a:pPr>
            <a:r>
              <a:rPr lang="en-US" sz="2400">
                <a:latin typeface="Twentieth Century"/>
                <a:ea typeface="Twentieth Century"/>
                <a:cs typeface="Twentieth Century"/>
                <a:sym typeface="Twentieth Century"/>
              </a:rPr>
              <a:t>When leaving work area </a:t>
            </a:r>
            <a:endParaRPr/>
          </a:p>
          <a:p>
            <a:pPr marL="240030" lvl="1" indent="0" algn="l" rtl="0">
              <a:lnSpc>
                <a:spcPct val="80000"/>
              </a:lnSpc>
              <a:spcBef>
                <a:spcPts val="1200"/>
              </a:spcBef>
              <a:spcAft>
                <a:spcPts val="0"/>
              </a:spcAft>
              <a:buSzPct val="100000"/>
              <a:buNone/>
            </a:pPr>
            <a:r>
              <a:rPr lang="en-US" sz="2400">
                <a:latin typeface="Twentieth Century"/>
                <a:ea typeface="Twentieth Century"/>
                <a:cs typeface="Twentieth Century"/>
                <a:sym typeface="Twentieth Century"/>
              </a:rPr>
              <a:t>	(bio-hazardous)</a:t>
            </a:r>
            <a:endParaRPr/>
          </a:p>
          <a:p>
            <a:pPr marL="697230" lvl="1" indent="-457200" algn="l" rtl="0">
              <a:lnSpc>
                <a:spcPct val="80000"/>
              </a:lnSpc>
              <a:spcBef>
                <a:spcPts val="1200"/>
              </a:spcBef>
              <a:spcAft>
                <a:spcPts val="0"/>
              </a:spcAft>
              <a:buSzPct val="100000"/>
              <a:buFont typeface="Twentieth Century"/>
              <a:buAutoNum type="arabicPeriod" startAt="4"/>
            </a:pPr>
            <a:r>
              <a:rPr lang="en-US" sz="2400">
                <a:latin typeface="Twentieth Century"/>
                <a:ea typeface="Twentieth Century"/>
                <a:cs typeface="Twentieth Century"/>
                <a:sym typeface="Twentieth Century"/>
              </a:rPr>
              <a:t>Before eating, after restroom</a:t>
            </a:r>
            <a:endParaRPr/>
          </a:p>
          <a:p>
            <a:pPr marL="697230" lvl="1" indent="-457200" algn="l" rtl="0">
              <a:lnSpc>
                <a:spcPct val="80000"/>
              </a:lnSpc>
              <a:spcBef>
                <a:spcPts val="1200"/>
              </a:spcBef>
              <a:spcAft>
                <a:spcPts val="0"/>
              </a:spcAft>
              <a:buSzPct val="100000"/>
              <a:buFont typeface="Twentieth Century"/>
              <a:buAutoNum type="arabicPeriod" startAt="4"/>
            </a:pPr>
            <a:r>
              <a:rPr lang="en-US" sz="2400">
                <a:latin typeface="Twentieth Century"/>
                <a:ea typeface="Twentieth Century"/>
                <a:cs typeface="Twentieth Century"/>
                <a:sym typeface="Twentieth Century"/>
              </a:rPr>
              <a:t>When visibly soiled</a:t>
            </a:r>
            <a:endParaRPr/>
          </a:p>
          <a:p>
            <a:pPr marL="445769" lvl="1" indent="-76200" algn="l" rtl="0">
              <a:lnSpc>
                <a:spcPct val="80000"/>
              </a:lnSpc>
              <a:spcBef>
                <a:spcPts val="1200"/>
              </a:spcBef>
              <a:spcAft>
                <a:spcPts val="0"/>
              </a:spcAft>
              <a:buSzPct val="100000"/>
              <a:buNone/>
            </a:pPr>
            <a:endParaRPr sz="2400">
              <a:latin typeface="Twentieth Century"/>
              <a:ea typeface="Twentieth Century"/>
              <a:cs typeface="Twentieth Century"/>
              <a:sym typeface="Twentieth Century"/>
            </a:endParaRPr>
          </a:p>
          <a:p>
            <a:pPr marL="205740" lvl="0" indent="-205740" algn="l" rtl="0">
              <a:lnSpc>
                <a:spcPct val="120000"/>
              </a:lnSpc>
              <a:spcBef>
                <a:spcPts val="1650"/>
              </a:spcBef>
              <a:spcAft>
                <a:spcPts val="0"/>
              </a:spcAft>
              <a:buSzPct val="100000"/>
              <a:buChar char="•"/>
            </a:pPr>
            <a:r>
              <a:rPr lang="en-US" sz="2400">
                <a:solidFill>
                  <a:srgbClr val="C00000"/>
                </a:solidFill>
                <a:latin typeface="Twentieth Century"/>
                <a:ea typeface="Twentieth Century"/>
                <a:cs typeface="Twentieth Century"/>
                <a:sym typeface="Twentieth Century"/>
              </a:rPr>
              <a:t>TAKEAWAY:  If you have patient contact, make your hand hygiene process visible to them. Our policy is to do so whenever possible. </a:t>
            </a:r>
            <a:endParaRPr/>
          </a:p>
          <a:p>
            <a:pPr marL="445769" lvl="1" indent="-205739" algn="l" rtl="0">
              <a:lnSpc>
                <a:spcPct val="80000"/>
              </a:lnSpc>
              <a:spcBef>
                <a:spcPts val="1200"/>
              </a:spcBef>
              <a:spcAft>
                <a:spcPts val="0"/>
              </a:spcAft>
              <a:buSzPct val="100000"/>
              <a:buFont typeface="Twentieth Century"/>
              <a:buNone/>
            </a:pPr>
            <a:endParaRPr sz="2400">
              <a:latin typeface="Twentieth Century"/>
              <a:ea typeface="Twentieth Century"/>
              <a:cs typeface="Twentieth Century"/>
              <a:sym typeface="Twentieth Century"/>
            </a:endParaRPr>
          </a:p>
        </p:txBody>
      </p:sp>
      <p:pic>
        <p:nvPicPr>
          <p:cNvPr id="478" name="Google Shape;478;p71" descr="MCBD20109_0000[1]"/>
          <p:cNvPicPr preferRelativeResize="0"/>
          <p:nvPr/>
        </p:nvPicPr>
        <p:blipFill rotWithShape="1">
          <a:blip r:embed="rId3">
            <a:alphaModFix/>
          </a:blip>
          <a:srcRect/>
          <a:stretch/>
        </p:blipFill>
        <p:spPr>
          <a:xfrm>
            <a:off x="6324600" y="2286748"/>
            <a:ext cx="1709738" cy="22852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2"/>
          <p:cNvSpPr txBox="1">
            <a:spLocks noGrp="1"/>
          </p:cNvSpPr>
          <p:nvPr>
            <p:ph type="body" idx="1"/>
          </p:nvPr>
        </p:nvSpPr>
        <p:spPr>
          <a:xfrm>
            <a:off x="1530250" y="1704750"/>
            <a:ext cx="7613749" cy="4964020"/>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0"/>
              </a:spcBef>
              <a:spcAft>
                <a:spcPts val="0"/>
              </a:spcAft>
              <a:buSzPts val="2800"/>
              <a:buChar char="•"/>
            </a:pPr>
            <a:r>
              <a:rPr lang="en-US" u="sng">
                <a:solidFill>
                  <a:schemeClr val="hlink"/>
                </a:solidFill>
                <a:latin typeface="Twentieth Century"/>
                <a:ea typeface="Twentieth Century"/>
                <a:cs typeface="Twentieth Century"/>
                <a:sym typeface="Twentieth Century"/>
                <a:hlinkClick r:id="rId3"/>
              </a:rPr>
              <a:t>www.medtraining.org</a:t>
            </a:r>
            <a:r>
              <a:rPr lang="en-US">
                <a:latin typeface="Twentieth Century"/>
                <a:ea typeface="Twentieth Century"/>
                <a:cs typeface="Twentieth Century"/>
                <a:sym typeface="Twentieth Century"/>
              </a:rPr>
              <a:t> </a:t>
            </a:r>
            <a:endParaRPr>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Login = your work email address </a:t>
            </a:r>
            <a:r>
              <a:rPr lang="en-US" sz="1800">
                <a:latin typeface="Twentieth Century"/>
                <a:ea typeface="Twentieth Century"/>
                <a:cs typeface="Twentieth Century"/>
                <a:sym typeface="Twentieth Century"/>
              </a:rPr>
              <a:t>(</a:t>
            </a:r>
            <a:r>
              <a:rPr lang="en-US" sz="1800">
                <a:solidFill>
                  <a:schemeClr val="hlink"/>
                </a:solidFill>
                <a:uFill>
                  <a:noFill/>
                </a:uFill>
                <a:latin typeface="Twentieth Century"/>
                <a:ea typeface="Twentieth Century"/>
                <a:cs typeface="Twentieth Century"/>
                <a:sym typeface="Twentieth Century"/>
                <a:hlinkClick r:id="rId4"/>
              </a:rPr>
              <a:t>first.lastname@commonspirit.org</a:t>
            </a:r>
            <a:r>
              <a:rPr lang="en-US" sz="1800">
                <a:latin typeface="Twentieth Century"/>
                <a:ea typeface="Twentieth Century"/>
                <a:cs typeface="Twentieth Century"/>
                <a:sym typeface="Twentieth Century"/>
              </a:rPr>
              <a:t>) </a:t>
            </a:r>
            <a:r>
              <a:rPr lang="en-US" sz="1800">
                <a:solidFill>
                  <a:schemeClr val="accent5"/>
                </a:solidFill>
                <a:latin typeface="Twentieth Century"/>
                <a:ea typeface="Twentieth Century"/>
                <a:cs typeface="Twentieth Century"/>
                <a:sym typeface="Twentieth Century"/>
              </a:rPr>
              <a:t>(...@vmfh.org)</a:t>
            </a:r>
            <a:endParaRPr>
              <a:solidFill>
                <a:schemeClr val="accent5"/>
              </a:solidFill>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Password</a:t>
            </a:r>
            <a:r>
              <a:rPr lang="en-US"/>
              <a:t> is  </a:t>
            </a:r>
            <a:r>
              <a:rPr lang="en-US" i="1">
                <a:solidFill>
                  <a:srgbClr val="0326D7"/>
                </a:solidFill>
              </a:rPr>
              <a:t>password</a:t>
            </a:r>
            <a:endParaRPr sz="2200">
              <a:solidFill>
                <a:srgbClr val="0326D7"/>
              </a:solidFill>
              <a:latin typeface="Twentieth Century"/>
              <a:ea typeface="Twentieth Century"/>
              <a:cs typeface="Twentieth Century"/>
              <a:sym typeface="Twentieth Century"/>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Phlebotomists:  basic phlebotomy is also on        this website</a:t>
            </a:r>
            <a:endParaRPr/>
          </a:p>
          <a:p>
            <a:pPr marL="205740" lvl="0" indent="-205740" algn="l" rtl="0">
              <a:lnSpc>
                <a:spcPct val="90000"/>
              </a:lnSpc>
              <a:spcBef>
                <a:spcPts val="1650"/>
              </a:spcBef>
              <a:spcAft>
                <a:spcPts val="0"/>
              </a:spcAft>
              <a:buSzPts val="2800"/>
              <a:buChar char="•"/>
            </a:pPr>
            <a:r>
              <a:rPr lang="en-US">
                <a:latin typeface="Twentieth Century"/>
                <a:ea typeface="Twentieth Century"/>
                <a:cs typeface="Twentieth Century"/>
                <a:sym typeface="Twentieth Century"/>
              </a:rPr>
              <a:t>Some modules can count toward                      </a:t>
            </a:r>
            <a:r>
              <a:rPr lang="en-US" u="sng">
                <a:latin typeface="Twentieth Century"/>
                <a:ea typeface="Twentieth Century"/>
                <a:cs typeface="Twentieth Century"/>
                <a:sym typeface="Twentieth Century"/>
              </a:rPr>
              <a:t>Continuing Education</a:t>
            </a:r>
            <a:r>
              <a:rPr lang="en-US">
                <a:latin typeface="Twentieth Century"/>
                <a:ea typeface="Twentieth Century"/>
                <a:cs typeface="Twentieth Century"/>
                <a:sym typeface="Twentieth Century"/>
              </a:rPr>
              <a:t>. Check                                with your manager to decide                              on courses.</a:t>
            </a:r>
            <a:endParaRPr>
              <a:latin typeface="Twentieth Century"/>
              <a:ea typeface="Twentieth Century"/>
              <a:cs typeface="Twentieth Century"/>
              <a:sym typeface="Twentieth Century"/>
            </a:endParaRPr>
          </a:p>
        </p:txBody>
      </p:sp>
      <p:sp>
        <p:nvSpPr>
          <p:cNvPr id="484" name="Google Shape;484;p52"/>
          <p:cNvSpPr txBox="1">
            <a:spLocks noGrp="1"/>
          </p:cNvSpPr>
          <p:nvPr>
            <p:ph type="title"/>
          </p:nvPr>
        </p:nvSpPr>
        <p:spPr>
          <a:xfrm>
            <a:off x="1219199" y="127000"/>
            <a:ext cx="7639051" cy="10972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300"/>
              <a:buFont typeface="Twentieth Century"/>
              <a:buNone/>
            </a:pPr>
            <a:r>
              <a:rPr lang="en-US" sz="4300" b="1">
                <a:latin typeface="Twentieth Century"/>
                <a:ea typeface="Twentieth Century"/>
                <a:cs typeface="Twentieth Century"/>
                <a:sym typeface="Twentieth Century"/>
              </a:rPr>
              <a:t>Safety Training Modules Online</a:t>
            </a:r>
            <a:endParaRPr sz="4300" b="1">
              <a:latin typeface="Twentieth Century"/>
              <a:ea typeface="Twentieth Century"/>
              <a:cs typeface="Twentieth Century"/>
              <a:sym typeface="Twentieth Century"/>
            </a:endParaRPr>
          </a:p>
        </p:txBody>
      </p:sp>
      <p:pic>
        <p:nvPicPr>
          <p:cNvPr id="485" name="Google Shape;485;p52" descr="j0195384"/>
          <p:cNvPicPr preferRelativeResize="0"/>
          <p:nvPr/>
        </p:nvPicPr>
        <p:blipFill rotWithShape="1">
          <a:blip r:embed="rId5">
            <a:alphaModFix/>
          </a:blip>
          <a:srcRect/>
          <a:stretch/>
        </p:blipFill>
        <p:spPr>
          <a:xfrm>
            <a:off x="6807350" y="4582750"/>
            <a:ext cx="1795463" cy="18335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300"/>
              <a:buFont typeface="Twentieth Century"/>
              <a:buNone/>
            </a:pPr>
            <a:r>
              <a:rPr lang="en-US" sz="4300" dirty="0" smtClean="0">
                <a:sym typeface="Twentieth Century"/>
              </a:rPr>
              <a:t>Hospital &amp; Laboratory </a:t>
            </a:r>
            <a:r>
              <a:rPr lang="en-US" sz="4300" dirty="0">
                <a:sym typeface="Twentieth Century"/>
              </a:rPr>
              <a:t>Safety Policies</a:t>
            </a:r>
            <a:endParaRPr dirty="0"/>
          </a:p>
        </p:txBody>
      </p:sp>
      <p:sp>
        <p:nvSpPr>
          <p:cNvPr id="3" name="Text Placeholder 2"/>
          <p:cNvSpPr>
            <a:spLocks noGrp="1"/>
          </p:cNvSpPr>
          <p:nvPr>
            <p:ph type="body" idx="1"/>
          </p:nvPr>
        </p:nvSpPr>
        <p:spPr>
          <a:xfrm>
            <a:off x="1447800" y="1714500"/>
            <a:ext cx="7696200" cy="4457700"/>
          </a:xfrm>
        </p:spPr>
        <p:txBody>
          <a:bodyPr>
            <a:normAutofit/>
          </a:bodyPr>
          <a:lstStyle/>
          <a:p>
            <a:pPr marL="50800" indent="0">
              <a:spcBef>
                <a:spcPts val="0"/>
              </a:spcBef>
              <a:buNone/>
            </a:pPr>
            <a:r>
              <a:rPr lang="en-US" dirty="0" smtClean="0"/>
              <a:t>Chemical Hygiene</a:t>
            </a:r>
          </a:p>
          <a:p>
            <a:pPr lvl="1">
              <a:spcBef>
                <a:spcPts val="0"/>
              </a:spcBef>
            </a:pPr>
            <a:r>
              <a:rPr lang="en-US" dirty="0"/>
              <a:t>It is the responsibility of </a:t>
            </a:r>
            <a:r>
              <a:rPr lang="en-US" dirty="0" smtClean="0"/>
              <a:t>VMFH to </a:t>
            </a:r>
            <a:r>
              <a:rPr lang="en-US" dirty="0"/>
              <a:t>provide a work environment that is free from recognizable hazards for its employees in accordance with the OSHA, 29 CFR, Part 1910. </a:t>
            </a:r>
            <a:endParaRPr lang="en-US" dirty="0" smtClean="0"/>
          </a:p>
          <a:p>
            <a:pPr lvl="1">
              <a:spcBef>
                <a:spcPts val="0"/>
              </a:spcBef>
            </a:pPr>
            <a:r>
              <a:rPr lang="en-US" dirty="0" smtClean="0"/>
              <a:t>All </a:t>
            </a:r>
            <a:r>
              <a:rPr lang="en-US" dirty="0"/>
              <a:t>employers with hazardous chemicals in their workplaces must have labels and safety data sheets for their exposed workers, and train them to handle the chemicals appropriately</a:t>
            </a:r>
            <a:r>
              <a:rPr lang="en-US" dirty="0" smtClean="0"/>
              <a:t>.</a:t>
            </a:r>
            <a:endParaRPr lang="en-US" dirty="0"/>
          </a:p>
          <a:p>
            <a:pPr lvl="1">
              <a:spcBef>
                <a:spcPts val="0"/>
              </a:spcBef>
            </a:pPr>
            <a:r>
              <a:rPr lang="en-US" dirty="0"/>
              <a:t>A Hazardous Chemical is defined as any chemical, chemical compound, or mixture of compounds which is a physical and/or health hazard. </a:t>
            </a:r>
          </a:p>
        </p:txBody>
      </p:sp>
      <p:pic>
        <p:nvPicPr>
          <p:cNvPr id="491" name="Google Shape;491;p73"/>
          <p:cNvPicPr preferRelativeResize="0"/>
          <p:nvPr/>
        </p:nvPicPr>
        <p:blipFill rotWithShape="1">
          <a:blip r:embed="rId3">
            <a:alphaModFix/>
          </a:blip>
          <a:srcRect/>
          <a:stretch/>
        </p:blipFill>
        <p:spPr>
          <a:xfrm>
            <a:off x="7297113" y="5347547"/>
            <a:ext cx="1561137" cy="1219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8"/>
          <p:cNvSpPr txBox="1">
            <a:spLocks noGrp="1"/>
          </p:cNvSpPr>
          <p:nvPr>
            <p:ph type="body" idx="4294967295"/>
          </p:nvPr>
        </p:nvSpPr>
        <p:spPr>
          <a:xfrm>
            <a:off x="304800" y="1600200"/>
            <a:ext cx="6172200" cy="3798888"/>
          </a:xfrm>
          <a:prstGeom prst="rect">
            <a:avLst/>
          </a:prstGeom>
          <a:noFill/>
          <a:ln>
            <a:noFill/>
          </a:ln>
        </p:spPr>
        <p:txBody>
          <a:bodyPr spcFirstLastPara="1" wrap="square" lIns="91425" tIns="45700" rIns="91425" bIns="45700" anchor="t" anchorCtr="0">
            <a:normAutofit/>
          </a:bodyPr>
          <a:lstStyle/>
          <a:p>
            <a:pPr marL="205740" lvl="0" indent="-205740" algn="l" rtl="0">
              <a:lnSpc>
                <a:spcPct val="90000"/>
              </a:lnSpc>
              <a:spcBef>
                <a:spcPts val="0"/>
              </a:spcBef>
              <a:spcAft>
                <a:spcPts val="0"/>
              </a:spcAft>
              <a:buSzPts val="1600"/>
              <a:buChar char="•"/>
            </a:pPr>
            <a:r>
              <a:rPr lang="en-US">
                <a:latin typeface="Twentieth Century"/>
                <a:ea typeface="Twentieth Century"/>
                <a:cs typeface="Twentieth Century"/>
                <a:sym typeface="Twentieth Century"/>
              </a:rPr>
              <a:t>SDS Online is the </a:t>
            </a:r>
            <a:r>
              <a:rPr lang="en-US" b="1">
                <a:latin typeface="Twentieth Century"/>
                <a:ea typeface="Twentieth Century"/>
                <a:cs typeface="Twentieth Century"/>
                <a:sym typeface="Twentieth Century"/>
              </a:rPr>
              <a:t>primary source</a:t>
            </a:r>
            <a:r>
              <a:rPr lang="en-US">
                <a:latin typeface="Twentieth Century"/>
                <a:ea typeface="Twentieth Century"/>
                <a:cs typeface="Twentieth Century"/>
                <a:sym typeface="Twentieth Century"/>
              </a:rPr>
              <a:t> of information on any chemical present in the lab.  Find a pictograms chart in your Lab</a:t>
            </a:r>
            <a:endParaRPr/>
          </a:p>
          <a:p>
            <a:pPr marL="0" lvl="0" indent="0" algn="l" rtl="0">
              <a:lnSpc>
                <a:spcPct val="90000"/>
              </a:lnSpc>
              <a:spcBef>
                <a:spcPts val="1650"/>
              </a:spcBef>
              <a:spcAft>
                <a:spcPts val="0"/>
              </a:spcAft>
              <a:buSzPts val="1600"/>
              <a:buNone/>
            </a:pPr>
            <a:r>
              <a:rPr lang="en-US">
                <a:latin typeface="Twentieth Century"/>
                <a:ea typeface="Twentieth Century"/>
                <a:cs typeface="Twentieth Century"/>
                <a:sym typeface="Twentieth Century"/>
              </a:rPr>
              <a:t>They Explain:</a:t>
            </a:r>
            <a:endParaRPr>
              <a:latin typeface="Twentieth Century"/>
              <a:ea typeface="Twentieth Century"/>
              <a:cs typeface="Twentieth Century"/>
              <a:sym typeface="Twentieth Century"/>
            </a:endParaRPr>
          </a:p>
          <a:p>
            <a:pPr marL="445769" lvl="1" indent="-205739" algn="l" rtl="0">
              <a:lnSpc>
                <a:spcPct val="90000"/>
              </a:lnSpc>
              <a:spcBef>
                <a:spcPts val="1200"/>
              </a:spcBef>
              <a:spcAft>
                <a:spcPts val="0"/>
              </a:spcAft>
              <a:buSzPts val="1600"/>
              <a:buChar char="•"/>
            </a:pPr>
            <a:r>
              <a:rPr lang="en-US" sz="1600">
                <a:latin typeface="Twentieth Century"/>
                <a:ea typeface="Twentieth Century"/>
                <a:cs typeface="Twentieth Century"/>
                <a:sym typeface="Twentieth Century"/>
              </a:rPr>
              <a:t>Hazards</a:t>
            </a:r>
            <a:endParaRPr/>
          </a:p>
          <a:p>
            <a:pPr marL="445769" lvl="1" indent="-205739" algn="l" rtl="0">
              <a:lnSpc>
                <a:spcPct val="90000"/>
              </a:lnSpc>
              <a:spcBef>
                <a:spcPts val="1200"/>
              </a:spcBef>
              <a:spcAft>
                <a:spcPts val="0"/>
              </a:spcAft>
              <a:buSzPts val="1600"/>
              <a:buChar char="•"/>
            </a:pPr>
            <a:r>
              <a:rPr lang="en-US" sz="1600">
                <a:latin typeface="Twentieth Century"/>
                <a:ea typeface="Twentieth Century"/>
                <a:cs typeface="Twentieth Century"/>
                <a:sym typeface="Twentieth Century"/>
              </a:rPr>
              <a:t>PPE recommended </a:t>
            </a:r>
            <a:endParaRPr/>
          </a:p>
          <a:p>
            <a:pPr marL="445769" lvl="1" indent="-205739" algn="l" rtl="0">
              <a:lnSpc>
                <a:spcPct val="90000"/>
              </a:lnSpc>
              <a:spcBef>
                <a:spcPts val="1200"/>
              </a:spcBef>
              <a:spcAft>
                <a:spcPts val="0"/>
              </a:spcAft>
              <a:buSzPts val="1600"/>
              <a:buChar char="•"/>
            </a:pPr>
            <a:r>
              <a:rPr lang="en-US" sz="1600">
                <a:latin typeface="Twentieth Century"/>
                <a:ea typeface="Twentieth Century"/>
                <a:cs typeface="Twentieth Century"/>
                <a:sym typeface="Twentieth Century"/>
              </a:rPr>
              <a:t>Clean up procedures</a:t>
            </a:r>
            <a:endParaRPr/>
          </a:p>
          <a:p>
            <a:pPr marL="205740" lvl="0" indent="-100965" algn="l" rtl="0">
              <a:lnSpc>
                <a:spcPct val="100000"/>
              </a:lnSpc>
              <a:spcBef>
                <a:spcPts val="1650"/>
              </a:spcBef>
              <a:spcAft>
                <a:spcPts val="0"/>
              </a:spcAft>
              <a:buSzPts val="1650"/>
              <a:buNone/>
            </a:pPr>
            <a:endParaRPr/>
          </a:p>
        </p:txBody>
      </p:sp>
      <p:sp>
        <p:nvSpPr>
          <p:cNvPr id="540" name="Google Shape;540;p78"/>
          <p:cNvSpPr txBox="1">
            <a:spLocks noGrp="1"/>
          </p:cNvSpPr>
          <p:nvPr>
            <p:ph type="body" idx="4294967295"/>
          </p:nvPr>
        </p:nvSpPr>
        <p:spPr>
          <a:xfrm>
            <a:off x="2831655" y="6166398"/>
            <a:ext cx="5313362" cy="406400"/>
          </a:xfrm>
          <a:prstGeom prst="rect">
            <a:avLst/>
          </a:prstGeom>
          <a:noFill/>
          <a:ln>
            <a:noFill/>
          </a:ln>
        </p:spPr>
        <p:txBody>
          <a:bodyPr spcFirstLastPara="1" wrap="square" lIns="91425" tIns="45700" rIns="91425" bIns="45700" anchor="t" anchorCtr="0">
            <a:normAutofit/>
          </a:bodyPr>
          <a:lstStyle/>
          <a:p>
            <a:pPr marL="205740" lvl="0" indent="-205740" algn="ctr" rtl="0">
              <a:lnSpc>
                <a:spcPct val="100000"/>
              </a:lnSpc>
              <a:spcBef>
                <a:spcPts val="0"/>
              </a:spcBef>
              <a:spcAft>
                <a:spcPts val="0"/>
              </a:spcAft>
              <a:buSzPts val="1900"/>
              <a:buChar char="•"/>
            </a:pPr>
            <a:r>
              <a:rPr lang="en-US" sz="1950">
                <a:solidFill>
                  <a:srgbClr val="9900CC"/>
                </a:solidFill>
              </a:rPr>
              <a:t>Familiarize yourself with these signs!</a:t>
            </a:r>
            <a:endParaRPr sz="1950"/>
          </a:p>
        </p:txBody>
      </p:sp>
      <p:pic>
        <p:nvPicPr>
          <p:cNvPr id="541" name="Google Shape;541;p78" descr="A close up of a logo&#10;&#10;Description generated with very high confidence"/>
          <p:cNvPicPr preferRelativeResize="0"/>
          <p:nvPr/>
        </p:nvPicPr>
        <p:blipFill rotWithShape="1">
          <a:blip r:embed="rId3">
            <a:alphaModFix/>
          </a:blip>
          <a:srcRect/>
          <a:stretch/>
        </p:blipFill>
        <p:spPr>
          <a:xfrm>
            <a:off x="3541385" y="2249548"/>
            <a:ext cx="4603632" cy="3307080"/>
          </a:xfrm>
          <a:prstGeom prst="rect">
            <a:avLst/>
          </a:prstGeom>
          <a:noFill/>
          <a:ln>
            <a:noFill/>
          </a:ln>
        </p:spPr>
      </p:pic>
      <p:pic>
        <p:nvPicPr>
          <p:cNvPr id="542" name="Google Shape;542;p78" descr="MCj01045460000[1]"/>
          <p:cNvPicPr preferRelativeResize="0"/>
          <p:nvPr/>
        </p:nvPicPr>
        <p:blipFill rotWithShape="1">
          <a:blip r:embed="rId4">
            <a:alphaModFix/>
          </a:blip>
          <a:srcRect/>
          <a:stretch/>
        </p:blipFill>
        <p:spPr>
          <a:xfrm>
            <a:off x="8356622" y="3554508"/>
            <a:ext cx="641413" cy="512488"/>
          </a:xfrm>
          <a:prstGeom prst="rect">
            <a:avLst/>
          </a:prstGeom>
          <a:noFill/>
          <a:ln>
            <a:noFill/>
          </a:ln>
        </p:spPr>
      </p:pic>
      <p:sp>
        <p:nvSpPr>
          <p:cNvPr id="543" name="Google Shape;543;p78"/>
          <p:cNvSpPr txBox="1">
            <a:spLocks noGrp="1"/>
          </p:cNvSpPr>
          <p:nvPr>
            <p:ph type="title"/>
          </p:nvPr>
        </p:nvSpPr>
        <p:spPr>
          <a:xfrm>
            <a:off x="304799" y="0"/>
            <a:ext cx="7275891" cy="14426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Twentieth Century"/>
              <a:buNone/>
            </a:pPr>
            <a:r>
              <a:rPr lang="en-US" sz="4000" b="1">
                <a:latin typeface="Twentieth Century"/>
                <a:ea typeface="Twentieth Century"/>
                <a:cs typeface="Twentieth Century"/>
                <a:sym typeface="Twentieth Century"/>
              </a:rPr>
              <a:t>Let’s Review our Hazard Pictograms for Chemical Safety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82"/>
          <p:cNvSpPr txBox="1">
            <a:spLocks noGrp="1"/>
          </p:cNvSpPr>
          <p:nvPr>
            <p:ph type="title"/>
          </p:nvPr>
        </p:nvSpPr>
        <p:spPr>
          <a:xfrm>
            <a:off x="1354522" y="155971"/>
            <a:ext cx="7420737" cy="98702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8570"/>
              <a:buFont typeface="Twentieth Century"/>
              <a:buNone/>
            </a:pPr>
            <a:r>
              <a:rPr lang="en-US" b="1"/>
              <a:t>Life Safety: </a:t>
            </a:r>
            <a:r>
              <a:rPr lang="en-US" b="1">
                <a:solidFill>
                  <a:srgbClr val="D92B2B"/>
                </a:solidFill>
              </a:rPr>
              <a:t>Emergency </a:t>
            </a:r>
            <a:r>
              <a:rPr lang="en-US" b="1"/>
              <a:t>Codes</a:t>
            </a:r>
            <a:endParaRPr/>
          </a:p>
        </p:txBody>
      </p:sp>
      <p:sp>
        <p:nvSpPr>
          <p:cNvPr id="566" name="Google Shape;566;p82"/>
          <p:cNvSpPr txBox="1">
            <a:spLocks noGrp="1"/>
          </p:cNvSpPr>
          <p:nvPr>
            <p:ph type="body" idx="2"/>
          </p:nvPr>
        </p:nvSpPr>
        <p:spPr>
          <a:xfrm>
            <a:off x="1587396" y="1252086"/>
            <a:ext cx="7036008" cy="4186620"/>
          </a:xfrm>
          <a:prstGeom prst="rect">
            <a:avLst/>
          </a:prstGeom>
          <a:noFill/>
          <a:ln>
            <a:noFill/>
          </a:ln>
        </p:spPr>
        <p:txBody>
          <a:bodyPr spcFirstLastPara="1" wrap="square" lIns="91425" tIns="45700" rIns="91425" bIns="45700" anchor="t" anchorCtr="0">
            <a:normAutofit/>
          </a:bodyPr>
          <a:lstStyle/>
          <a:p>
            <a:pPr marL="205740" lvl="0" indent="-205740" algn="l" rtl="0">
              <a:lnSpc>
                <a:spcPct val="80000"/>
              </a:lnSpc>
              <a:spcBef>
                <a:spcPts val="0"/>
              </a:spcBef>
              <a:spcAft>
                <a:spcPts val="0"/>
              </a:spcAft>
              <a:buSzPct val="117646"/>
              <a:buChar char="•"/>
            </a:pPr>
            <a:r>
              <a:rPr lang="en-US" dirty="0">
                <a:latin typeface="Twentieth Century"/>
                <a:ea typeface="Twentieth Century"/>
                <a:cs typeface="Twentieth Century"/>
                <a:sym typeface="Twentieth Century"/>
              </a:rPr>
              <a:t>Find and Review</a:t>
            </a:r>
            <a:r>
              <a:rPr lang="en-US" u="sng" dirty="0">
                <a:latin typeface="Twentieth Century"/>
                <a:ea typeface="Twentieth Century"/>
                <a:cs typeface="Twentieth Century"/>
                <a:sym typeface="Twentieth Century"/>
              </a:rPr>
              <a:t> Emergency Codes Chart</a:t>
            </a:r>
            <a:r>
              <a:rPr lang="en-US" dirty="0">
                <a:latin typeface="Twentieth Century"/>
                <a:ea typeface="Twentieth Century"/>
                <a:cs typeface="Twentieth Century"/>
                <a:sym typeface="Twentieth Century"/>
              </a:rPr>
              <a:t> posted in Lab</a:t>
            </a:r>
            <a:endParaRPr dirty="0"/>
          </a:p>
          <a:p>
            <a:pPr marL="205740" lvl="0" indent="-205740" algn="l" rtl="0">
              <a:lnSpc>
                <a:spcPct val="80000"/>
              </a:lnSpc>
              <a:spcBef>
                <a:spcPts val="1650"/>
              </a:spcBef>
              <a:spcAft>
                <a:spcPts val="0"/>
              </a:spcAft>
              <a:buSzPct val="117646"/>
              <a:buChar char="•"/>
            </a:pPr>
            <a:r>
              <a:rPr lang="en-US" dirty="0">
                <a:latin typeface="Twentieth Century"/>
                <a:ea typeface="Twentieth Century"/>
                <a:cs typeface="Twentieth Century"/>
                <a:sym typeface="Twentieth Century"/>
              </a:rPr>
              <a:t>Lab employees must know the required </a:t>
            </a:r>
            <a:r>
              <a:rPr lang="en-US" u="sng" dirty="0">
                <a:latin typeface="Twentieth Century"/>
                <a:ea typeface="Twentieth Century"/>
                <a:cs typeface="Twentieth Century"/>
                <a:sym typeface="Twentieth Century"/>
              </a:rPr>
              <a:t>staff response</a:t>
            </a:r>
            <a:endParaRPr dirty="0"/>
          </a:p>
          <a:p>
            <a:pPr marL="445769" lvl="1" indent="-205739" algn="l" rtl="0">
              <a:lnSpc>
                <a:spcPct val="160000"/>
              </a:lnSpc>
              <a:spcBef>
                <a:spcPts val="1200"/>
              </a:spcBef>
              <a:spcAft>
                <a:spcPts val="0"/>
              </a:spcAft>
              <a:buSzPct val="117647"/>
              <a:buFont typeface="Noto Sans"/>
              <a:buChar char="⮚"/>
            </a:pPr>
            <a:r>
              <a:rPr lang="en-US" dirty="0">
                <a:latin typeface="Twentieth Century"/>
                <a:ea typeface="Twentieth Century"/>
                <a:cs typeface="Twentieth Century"/>
                <a:sym typeface="Twentieth Century"/>
              </a:rPr>
              <a:t>To </a:t>
            </a:r>
            <a:r>
              <a:rPr lang="en-US" u="sng" dirty="0">
                <a:latin typeface="Twentieth Century"/>
                <a:ea typeface="Twentieth Century"/>
                <a:cs typeface="Twentieth Century"/>
                <a:sym typeface="Twentieth Century"/>
              </a:rPr>
              <a:t>call</a:t>
            </a:r>
            <a:r>
              <a:rPr lang="en-US" dirty="0">
                <a:latin typeface="Twentieth Century"/>
                <a:ea typeface="Twentieth Century"/>
                <a:cs typeface="Twentieth Century"/>
                <a:sym typeface="Twentieth Century"/>
              </a:rPr>
              <a:t> a Code, dial </a:t>
            </a:r>
            <a:r>
              <a:rPr lang="en-US" dirty="0">
                <a:solidFill>
                  <a:srgbClr val="FF0000"/>
                </a:solidFill>
                <a:latin typeface="Twentieth Century"/>
                <a:ea typeface="Twentieth Century"/>
                <a:cs typeface="Twentieth Century"/>
                <a:sym typeface="Twentieth Century"/>
              </a:rPr>
              <a:t>5555 and announce your location and the </a:t>
            </a:r>
            <a:r>
              <a:rPr lang="en-US" dirty="0" smtClean="0">
                <a:solidFill>
                  <a:srgbClr val="FF0000"/>
                </a:solidFill>
                <a:latin typeface="Twentieth Century"/>
                <a:ea typeface="Twentieth Century"/>
                <a:cs typeface="Twentieth Century"/>
                <a:sym typeface="Twentieth Century"/>
              </a:rPr>
              <a:t>Code</a:t>
            </a:r>
            <a:endParaRPr dirty="0"/>
          </a:p>
        </p:txBody>
      </p:sp>
      <p:pic>
        <p:nvPicPr>
          <p:cNvPr id="567" name="Google Shape;567;p82"/>
          <p:cNvPicPr preferRelativeResize="0"/>
          <p:nvPr/>
        </p:nvPicPr>
        <p:blipFill rotWithShape="1">
          <a:blip r:embed="rId3">
            <a:alphaModFix/>
          </a:blip>
          <a:srcRect/>
          <a:stretch/>
        </p:blipFill>
        <p:spPr>
          <a:xfrm flipH="1">
            <a:off x="2144485" y="5059091"/>
            <a:ext cx="1447800" cy="1447800"/>
          </a:xfrm>
          <a:prstGeom prst="rect">
            <a:avLst/>
          </a:prstGeom>
          <a:noFill/>
          <a:ln>
            <a:noFill/>
          </a:ln>
        </p:spPr>
      </p:pic>
      <p:pic>
        <p:nvPicPr>
          <p:cNvPr id="568" name="Google Shape;568;p82" descr="MCBD20053_0000[1]"/>
          <p:cNvPicPr preferRelativeResize="0"/>
          <p:nvPr/>
        </p:nvPicPr>
        <p:blipFill rotWithShape="1">
          <a:blip r:embed="rId4">
            <a:alphaModFix/>
          </a:blip>
          <a:srcRect/>
          <a:stretch/>
        </p:blipFill>
        <p:spPr>
          <a:xfrm flipH="1">
            <a:off x="7346735" y="3469701"/>
            <a:ext cx="1398155" cy="1139825"/>
          </a:xfrm>
          <a:prstGeom prst="rect">
            <a:avLst/>
          </a:prstGeom>
          <a:noFill/>
          <a:ln>
            <a:noFill/>
          </a:ln>
        </p:spPr>
      </p:pic>
      <p:pic>
        <p:nvPicPr>
          <p:cNvPr id="569" name="Google Shape;569;p82"/>
          <p:cNvPicPr preferRelativeResize="0"/>
          <p:nvPr/>
        </p:nvPicPr>
        <p:blipFill rotWithShape="1">
          <a:blip r:embed="rId5">
            <a:alphaModFix/>
          </a:blip>
          <a:srcRect/>
          <a:stretch/>
        </p:blipFill>
        <p:spPr>
          <a:xfrm flipH="1">
            <a:off x="7772400" y="4609526"/>
            <a:ext cx="469128" cy="666612"/>
          </a:xfrm>
          <a:prstGeom prst="rect">
            <a:avLst/>
          </a:prstGeom>
          <a:noFill/>
          <a:ln>
            <a:noFill/>
          </a:ln>
        </p:spPr>
      </p:pic>
      <p:sp>
        <p:nvSpPr>
          <p:cNvPr id="570" name="Google Shape;570;p82"/>
          <p:cNvSpPr txBox="1"/>
          <p:nvPr/>
        </p:nvSpPr>
        <p:spPr>
          <a:xfrm>
            <a:off x="1530251" y="73967"/>
            <a:ext cx="2355949"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F5496"/>
                </a:solidFill>
                <a:latin typeface="Twentieth Century"/>
                <a:ea typeface="Twentieth Century"/>
                <a:cs typeface="Twentieth Century"/>
                <a:sym typeface="Twentieth Century"/>
              </a:rPr>
              <a:t>Let’s Review:</a:t>
            </a:r>
            <a:endParaRPr sz="1400" b="0" i="0" u="none" strike="noStrike" cap="none">
              <a:solidFill>
                <a:srgbClr val="000000"/>
              </a:solidFill>
              <a:latin typeface="Arial"/>
              <a:ea typeface="Arial"/>
              <a:cs typeface="Arial"/>
              <a:sym typeface="Arial"/>
            </a:endParaRPr>
          </a:p>
        </p:txBody>
      </p:sp>
      <p:pic>
        <p:nvPicPr>
          <p:cNvPr id="572" name="Google Shape;572;p82"/>
          <p:cNvPicPr preferRelativeResize="0"/>
          <p:nvPr/>
        </p:nvPicPr>
        <p:blipFill rotWithShape="1">
          <a:blip r:embed="rId6">
            <a:alphaModFix/>
          </a:blip>
          <a:srcRect/>
          <a:stretch/>
        </p:blipFill>
        <p:spPr>
          <a:xfrm rot="1268243">
            <a:off x="5256970" y="5251197"/>
            <a:ext cx="1095087" cy="1095087"/>
          </a:xfrm>
          <a:prstGeom prst="rect">
            <a:avLst/>
          </a:prstGeom>
          <a:noFill/>
          <a:ln>
            <a:noFill/>
          </a:ln>
        </p:spPr>
      </p:pic>
      <p:sp>
        <p:nvSpPr>
          <p:cNvPr id="2" name="Rectangle 1"/>
          <p:cNvSpPr/>
          <p:nvPr/>
        </p:nvSpPr>
        <p:spPr>
          <a:xfrm>
            <a:off x="1066799" y="3798238"/>
            <a:ext cx="6462815" cy="1132618"/>
          </a:xfrm>
          <a:prstGeom prst="rect">
            <a:avLst/>
          </a:prstGeom>
        </p:spPr>
        <p:txBody>
          <a:bodyPr wrap="square">
            <a:spAutoFit/>
          </a:bodyPr>
          <a:lstStyle/>
          <a:p>
            <a:pPr marL="1062990" lvl="4" indent="-171450">
              <a:lnSpc>
                <a:spcPct val="80000"/>
              </a:lnSpc>
              <a:spcBef>
                <a:spcPts val="600"/>
              </a:spcBef>
              <a:buSzPts val="1800"/>
              <a:buChar char="•"/>
            </a:pPr>
            <a:r>
              <a:rPr lang="en-US" sz="1800" dirty="0">
                <a:latin typeface="Twentieth Century"/>
                <a:ea typeface="Twentieth Century"/>
                <a:cs typeface="Twentieth Century"/>
                <a:sym typeface="Twentieth Century"/>
              </a:rPr>
              <a:t>RACE: </a:t>
            </a:r>
            <a:r>
              <a:rPr lang="en-US" sz="1800" u="sng" dirty="0">
                <a:latin typeface="Twentieth Century"/>
                <a:ea typeface="Twentieth Century"/>
                <a:cs typeface="Twentieth Century"/>
                <a:sym typeface="Twentieth Century"/>
              </a:rPr>
              <a:t>R</a:t>
            </a:r>
            <a:r>
              <a:rPr lang="en-US" sz="1800" dirty="0">
                <a:latin typeface="Twentieth Century"/>
                <a:ea typeface="Twentieth Century"/>
                <a:cs typeface="Twentieth Century"/>
                <a:sym typeface="Twentieth Century"/>
              </a:rPr>
              <a:t>escue, </a:t>
            </a:r>
            <a:r>
              <a:rPr lang="en-US" sz="1800" u="sng" dirty="0">
                <a:latin typeface="Twentieth Century"/>
                <a:ea typeface="Twentieth Century"/>
                <a:cs typeface="Twentieth Century"/>
                <a:sym typeface="Twentieth Century"/>
              </a:rPr>
              <a:t>A</a:t>
            </a:r>
            <a:r>
              <a:rPr lang="en-US" sz="1800" dirty="0">
                <a:latin typeface="Twentieth Century"/>
                <a:ea typeface="Twentieth Century"/>
                <a:cs typeface="Twentieth Century"/>
                <a:sym typeface="Twentieth Century"/>
              </a:rPr>
              <a:t>larm, </a:t>
            </a:r>
            <a:r>
              <a:rPr lang="en-US" sz="1800" u="sng" dirty="0">
                <a:latin typeface="Twentieth Century"/>
                <a:ea typeface="Twentieth Century"/>
                <a:cs typeface="Twentieth Century"/>
                <a:sym typeface="Twentieth Century"/>
              </a:rPr>
              <a:t>C</a:t>
            </a:r>
            <a:r>
              <a:rPr lang="en-US" sz="1800" dirty="0">
                <a:latin typeface="Twentieth Century"/>
                <a:ea typeface="Twentieth Century"/>
                <a:cs typeface="Twentieth Century"/>
                <a:sym typeface="Twentieth Century"/>
              </a:rPr>
              <a:t>ontain, </a:t>
            </a:r>
            <a:r>
              <a:rPr lang="en-US" sz="1800" u="sng" dirty="0">
                <a:latin typeface="Twentieth Century"/>
                <a:ea typeface="Twentieth Century"/>
                <a:cs typeface="Twentieth Century"/>
                <a:sym typeface="Twentieth Century"/>
              </a:rPr>
              <a:t>E</a:t>
            </a:r>
            <a:r>
              <a:rPr lang="en-US" sz="1800" dirty="0">
                <a:latin typeface="Twentieth Century"/>
                <a:ea typeface="Twentieth Century"/>
                <a:cs typeface="Twentieth Century"/>
                <a:sym typeface="Twentieth Century"/>
              </a:rPr>
              <a:t>xtinguish</a:t>
            </a:r>
            <a:endParaRPr lang="en-US" dirty="0"/>
          </a:p>
          <a:p>
            <a:pPr marL="1062990" lvl="4" indent="-171450">
              <a:lnSpc>
                <a:spcPct val="80000"/>
              </a:lnSpc>
              <a:spcBef>
                <a:spcPts val="600"/>
              </a:spcBef>
              <a:buSzPts val="1800"/>
              <a:buChar char="•"/>
            </a:pPr>
            <a:r>
              <a:rPr lang="en-US" sz="1800" dirty="0">
                <a:latin typeface="Twentieth Century"/>
                <a:ea typeface="Twentieth Century"/>
                <a:cs typeface="Twentieth Century"/>
                <a:sym typeface="Twentieth Century"/>
              </a:rPr>
              <a:t>PASS: </a:t>
            </a:r>
            <a:r>
              <a:rPr lang="en-US" sz="1800" u="sng" dirty="0">
                <a:latin typeface="Twentieth Century"/>
                <a:ea typeface="Twentieth Century"/>
                <a:cs typeface="Twentieth Century"/>
                <a:sym typeface="Twentieth Century"/>
              </a:rPr>
              <a:t>P</a:t>
            </a:r>
            <a:r>
              <a:rPr lang="en-US" sz="1800" dirty="0">
                <a:latin typeface="Twentieth Century"/>
                <a:ea typeface="Twentieth Century"/>
                <a:cs typeface="Twentieth Century"/>
                <a:sym typeface="Twentieth Century"/>
              </a:rPr>
              <a:t>oint, </a:t>
            </a:r>
            <a:r>
              <a:rPr lang="en-US" sz="1800" u="sng" dirty="0">
                <a:latin typeface="Twentieth Century"/>
                <a:ea typeface="Twentieth Century"/>
                <a:cs typeface="Twentieth Century"/>
                <a:sym typeface="Twentieth Century"/>
              </a:rPr>
              <a:t>A</a:t>
            </a:r>
            <a:r>
              <a:rPr lang="en-US" sz="1800" dirty="0">
                <a:latin typeface="Twentieth Century"/>
                <a:ea typeface="Twentieth Century"/>
                <a:cs typeface="Twentieth Century"/>
                <a:sym typeface="Twentieth Century"/>
              </a:rPr>
              <a:t>im, </a:t>
            </a:r>
            <a:r>
              <a:rPr lang="en-US" sz="1800" u="sng" dirty="0">
                <a:latin typeface="Twentieth Century"/>
                <a:ea typeface="Twentieth Century"/>
                <a:cs typeface="Twentieth Century"/>
                <a:sym typeface="Twentieth Century"/>
              </a:rPr>
              <a:t>S</a:t>
            </a:r>
            <a:r>
              <a:rPr lang="en-US" sz="1800" dirty="0">
                <a:latin typeface="Twentieth Century"/>
                <a:ea typeface="Twentieth Century"/>
                <a:cs typeface="Twentieth Century"/>
                <a:sym typeface="Twentieth Century"/>
              </a:rPr>
              <a:t>queeze, </a:t>
            </a:r>
            <a:r>
              <a:rPr lang="en-US" sz="1800" u="sng" dirty="0">
                <a:latin typeface="Twentieth Century"/>
                <a:ea typeface="Twentieth Century"/>
                <a:cs typeface="Twentieth Century"/>
                <a:sym typeface="Twentieth Century"/>
              </a:rPr>
              <a:t>S</a:t>
            </a:r>
            <a:r>
              <a:rPr lang="en-US" sz="1800" dirty="0">
                <a:latin typeface="Twentieth Century"/>
                <a:ea typeface="Twentieth Century"/>
                <a:cs typeface="Twentieth Century"/>
                <a:sym typeface="Twentieth Century"/>
              </a:rPr>
              <a:t>weep  (the fire extinguisher     )</a:t>
            </a:r>
            <a:endParaRPr lang="en-US" dirty="0"/>
          </a:p>
          <a:p>
            <a:pPr marL="1062990" lvl="4" indent="-171450">
              <a:lnSpc>
                <a:spcPct val="80000"/>
              </a:lnSpc>
              <a:spcBef>
                <a:spcPts val="600"/>
              </a:spcBef>
              <a:buSzPts val="1800"/>
              <a:buChar char="•"/>
            </a:pPr>
            <a:r>
              <a:rPr lang="en-US" sz="1800" dirty="0">
                <a:latin typeface="Twentieth Century"/>
                <a:ea typeface="Twentieth Century"/>
                <a:cs typeface="Twentieth Century"/>
                <a:sym typeface="Twentieth Century"/>
              </a:rPr>
              <a:t>Stop, Drop, Cover face, Roll for clothing fire</a:t>
            </a:r>
            <a:endParaRPr lang="en-US" dirty="0"/>
          </a:p>
        </p:txBody>
      </p:sp>
      <p:sp>
        <p:nvSpPr>
          <p:cNvPr id="3" name="Rectangle 2"/>
          <p:cNvSpPr/>
          <p:nvPr/>
        </p:nvSpPr>
        <p:spPr>
          <a:xfrm>
            <a:off x="4699107" y="6260461"/>
            <a:ext cx="2210811" cy="307777"/>
          </a:xfrm>
          <a:prstGeom prst="rect">
            <a:avLst/>
          </a:prstGeom>
          <a:noFill/>
        </p:spPr>
        <p:txBody>
          <a:bodyPr wrap="square" lIns="91440" tIns="45720" rIns="91440" bIns="45720">
            <a:spAutoFit/>
          </a:bodyPr>
          <a:lstStyle/>
          <a:p>
            <a:pPr algn="ctr"/>
            <a:r>
              <a:rPr lang="en-US" b="0" cap="none" spc="0" dirty="0" smtClean="0">
                <a:ln w="0"/>
                <a:solidFill>
                  <a:schemeClr val="tx1"/>
                </a:solidFill>
                <a:effectLst>
                  <a:outerShdw blurRad="38100" dist="19050" dir="2700000" algn="tl" rotWithShape="0">
                    <a:schemeClr val="dk1">
                      <a:alpha val="40000"/>
                    </a:schemeClr>
                  </a:outerShdw>
                </a:effectLst>
              </a:rPr>
              <a:t>Code 5- Shelter in Place</a:t>
            </a:r>
            <a:endParaRPr lang="en-US"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Evacuation Points SJMC</a:t>
            </a:r>
            <a:endParaRPr lang="en-US" dirty="0"/>
          </a:p>
        </p:txBody>
      </p:sp>
      <p:sp>
        <p:nvSpPr>
          <p:cNvPr id="7" name="Subtitle 6"/>
          <p:cNvSpPr>
            <a:spLocks noGrp="1"/>
          </p:cNvSpPr>
          <p:nvPr>
            <p:ph type="body" idx="1"/>
          </p:nvPr>
        </p:nvSpPr>
        <p:spPr>
          <a:xfrm>
            <a:off x="1301343" y="1103355"/>
            <a:ext cx="7875609" cy="4457700"/>
          </a:xfrm>
        </p:spPr>
        <p:txBody>
          <a:bodyPr/>
          <a:lstStyle/>
          <a:p>
            <a:pPr marL="50800" indent="0">
              <a:buNone/>
              <a:defRPr/>
            </a:pPr>
            <a:r>
              <a:rPr lang="en-US" dirty="0"/>
              <a:t>Where is your department’s evacuation point</a:t>
            </a:r>
            <a:r>
              <a:rPr lang="en-US" dirty="0" smtClean="0"/>
              <a:t>? </a:t>
            </a:r>
          </a:p>
          <a:p>
            <a:pPr>
              <a:defRPr/>
            </a:pPr>
            <a:r>
              <a:rPr lang="en-US" dirty="0" smtClean="0"/>
              <a:t>Exit: I Street Entrance </a:t>
            </a:r>
          </a:p>
          <a:p>
            <a:pPr>
              <a:defRPr/>
            </a:pPr>
            <a:r>
              <a:rPr lang="en-US" dirty="0" smtClean="0"/>
              <a:t>Collection: Physician Medical Center Parking Lot</a:t>
            </a:r>
            <a:endParaRPr lang="en-US" dirty="0"/>
          </a:p>
          <a:p>
            <a:pPr>
              <a:defRPr/>
            </a:pPr>
            <a:endParaRPr lang="en-US" dirty="0"/>
          </a:p>
        </p:txBody>
      </p:sp>
      <p:pic>
        <p:nvPicPr>
          <p:cNvPr id="25604" name="Picture 7"/>
          <p:cNvPicPr>
            <a:picLocks noChangeAspect="1"/>
          </p:cNvPicPr>
          <p:nvPr/>
        </p:nvPicPr>
        <p:blipFill>
          <a:blip r:embed="rId2">
            <a:extLst>
              <a:ext uri="{28A0092B-C50C-407E-A947-70E740481C1C}">
                <a14:useLocalDpi xmlns:a14="http://schemas.microsoft.com/office/drawing/2010/main" val="0"/>
              </a:ext>
            </a:extLst>
          </a:blip>
          <a:srcRect r="14021" b="24095"/>
          <a:stretch>
            <a:fillRect/>
          </a:stretch>
        </p:blipFill>
        <p:spPr bwMode="auto">
          <a:xfrm>
            <a:off x="1640477" y="3062287"/>
            <a:ext cx="6878638"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921212" y="3174365"/>
            <a:ext cx="1005016" cy="4366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926228" y="4040728"/>
            <a:ext cx="823784" cy="358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92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863" y="205378"/>
            <a:ext cx="8064137" cy="1097280"/>
          </a:xfrm>
        </p:spPr>
        <p:txBody>
          <a:bodyPr>
            <a:normAutofit fontScale="90000"/>
          </a:bodyPr>
          <a:lstStyle/>
          <a:p>
            <a:r>
              <a:rPr lang="en-US" dirty="0" smtClean="0"/>
              <a:t>Hospital Orientation Review</a:t>
            </a:r>
            <a:br>
              <a:rPr lang="en-US" dirty="0" smtClean="0"/>
            </a:br>
            <a:r>
              <a:rPr lang="en-US" dirty="0" smtClean="0"/>
              <a:t>Behavior </a:t>
            </a:r>
            <a:r>
              <a:rPr lang="en-US" dirty="0"/>
              <a:t>Standards</a:t>
            </a:r>
            <a:br>
              <a:rPr lang="en-US" dirty="0"/>
            </a:br>
            <a:endParaRPr lang="en-US" dirty="0"/>
          </a:p>
        </p:txBody>
      </p:sp>
      <p:sp>
        <p:nvSpPr>
          <p:cNvPr id="3" name="Text Placeholder 2"/>
          <p:cNvSpPr>
            <a:spLocks noGrp="1"/>
          </p:cNvSpPr>
          <p:nvPr>
            <p:ph type="body" idx="1"/>
          </p:nvPr>
        </p:nvSpPr>
        <p:spPr>
          <a:xfrm>
            <a:off x="818606" y="1480457"/>
            <a:ext cx="8122095" cy="5213215"/>
          </a:xfrm>
        </p:spPr>
        <p:txBody>
          <a:bodyPr>
            <a:normAutofit fontScale="77500" lnSpcReduction="20000"/>
          </a:bodyPr>
          <a:lstStyle/>
          <a:p>
            <a:pPr lvl="1" fontAlgn="base"/>
            <a:r>
              <a:rPr lang="en-US" dirty="0" smtClean="0"/>
              <a:t>As </a:t>
            </a:r>
            <a:r>
              <a:rPr lang="en-US" dirty="0"/>
              <a:t>a minimum standard, all employees will conduct their activities in compliance with applicable laws and act in a manner consistent with our core values, standards of conduct and customer service standards. In addition, while at work employees are expected to share in the organization's core values and express them in their daily work life.</a:t>
            </a:r>
          </a:p>
          <a:p>
            <a:pPr lvl="1" fontAlgn="base"/>
            <a:r>
              <a:rPr lang="en-US" dirty="0"/>
              <a:t>Standards of conduct are as follows:</a:t>
            </a:r>
          </a:p>
          <a:p>
            <a:pPr lvl="2" fontAlgn="base"/>
            <a:r>
              <a:rPr lang="en-US" dirty="0"/>
              <a:t>Demonstrate fairness, honesty and integrity in all interactions in support of our mission.</a:t>
            </a:r>
          </a:p>
          <a:p>
            <a:pPr lvl="2" fontAlgn="base"/>
            <a:r>
              <a:rPr lang="en-US" dirty="0"/>
              <a:t>Uphold a high standard of skill and knowledge to deliver exceptional quality care, service and outcomes.</a:t>
            </a:r>
          </a:p>
          <a:p>
            <a:pPr lvl="2" fontAlgn="base"/>
            <a:r>
              <a:rPr lang="en-US" dirty="0"/>
              <a:t>Abide by the laws, regulations and policies that govern what we do.</a:t>
            </a:r>
          </a:p>
          <a:p>
            <a:pPr lvl="2" fontAlgn="base"/>
            <a:r>
              <a:rPr lang="en-US" dirty="0"/>
              <a:t>Maintain the integrity and protect the confidentiality of our patient, resident, client, employee and organizational information.</a:t>
            </a:r>
          </a:p>
          <a:p>
            <a:pPr lvl="2" fontAlgn="base"/>
            <a:r>
              <a:rPr lang="en-US" dirty="0"/>
              <a:t>Use our resources wisely to protect our assets, reduce our environmental impact and increase our public health footprint.</a:t>
            </a:r>
          </a:p>
          <a:p>
            <a:pPr lvl="2" fontAlgn="base"/>
            <a:r>
              <a:rPr lang="en-US" dirty="0"/>
              <a:t>Create an environment that promotes community, respects dignity and supports safety and well-being.</a:t>
            </a:r>
          </a:p>
          <a:p>
            <a:pPr lvl="2" fontAlgn="base"/>
            <a:r>
              <a:rPr lang="en-US" dirty="0"/>
              <a:t>Properly disclose and manage situations that pose potential or actual conflicts of interest.</a:t>
            </a:r>
          </a:p>
          <a:p>
            <a:pPr lvl="2" fontAlgn="base"/>
            <a:r>
              <a:rPr lang="en-US" dirty="0"/>
              <a:t>Foster a diverse and inclusive work environment in reverence to our employees, partners and those we </a:t>
            </a:r>
            <a:r>
              <a:rPr lang="en-US" dirty="0" err="1"/>
              <a:t>serve.Exercise</a:t>
            </a:r>
            <a:r>
              <a:rPr lang="en-US" dirty="0"/>
              <a:t> good faith and honesty in all dealings and transactions.</a:t>
            </a:r>
          </a:p>
        </p:txBody>
      </p:sp>
    </p:spTree>
    <p:extLst>
      <p:ext uri="{BB962C8B-B14F-4D97-AF65-F5344CB8AC3E}">
        <p14:creationId xmlns:p14="http://schemas.microsoft.com/office/powerpoint/2010/main" val="191791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3"/>
          <p:cNvSpPr txBox="1">
            <a:spLocks noGrp="1"/>
          </p:cNvSpPr>
          <p:nvPr>
            <p:ph type="title"/>
          </p:nvPr>
        </p:nvSpPr>
        <p:spPr>
          <a:xfrm>
            <a:off x="1301343" y="274320"/>
            <a:ext cx="7556907" cy="10972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D92B2B"/>
              </a:buClr>
              <a:buSzPts val="4400"/>
              <a:buFont typeface="Twentieth Century"/>
              <a:buNone/>
            </a:pPr>
            <a:r>
              <a:rPr lang="en-US" sz="4400" b="1">
                <a:solidFill>
                  <a:srgbClr val="D92B2B"/>
                </a:solidFill>
              </a:rPr>
              <a:t>Emergency </a:t>
            </a:r>
            <a:r>
              <a:rPr lang="en-US" sz="4400" b="1"/>
              <a:t>Codes </a:t>
            </a:r>
            <a:r>
              <a:rPr lang="en-US" sz="4300" b="1">
                <a:latin typeface="Twentieth Century"/>
                <a:ea typeface="Twentieth Century"/>
                <a:cs typeface="Twentieth Century"/>
                <a:sym typeface="Twentieth Century"/>
              </a:rPr>
              <a:t>cont.</a:t>
            </a:r>
            <a:endParaRPr/>
          </a:p>
        </p:txBody>
      </p:sp>
      <p:sp>
        <p:nvSpPr>
          <p:cNvPr id="578" name="Google Shape;578;p83"/>
          <p:cNvSpPr txBox="1">
            <a:spLocks noGrp="1"/>
          </p:cNvSpPr>
          <p:nvPr>
            <p:ph type="body" idx="1"/>
          </p:nvPr>
        </p:nvSpPr>
        <p:spPr>
          <a:xfrm>
            <a:off x="1185394" y="5596895"/>
            <a:ext cx="7958606" cy="1261105"/>
          </a:xfrm>
          <a:prstGeom prst="rect">
            <a:avLst/>
          </a:prstGeom>
          <a:noFill/>
          <a:ln>
            <a:noFill/>
          </a:ln>
        </p:spPr>
        <p:txBody>
          <a:bodyPr spcFirstLastPara="1" wrap="square" lIns="91425" tIns="45700" rIns="91425" bIns="45700" anchor="t" anchorCtr="0">
            <a:normAutofit fontScale="92500"/>
          </a:bodyPr>
          <a:lstStyle/>
          <a:p>
            <a:pPr marL="205740" lvl="0" indent="-205740" algn="l" rtl="0">
              <a:lnSpc>
                <a:spcPct val="90000"/>
              </a:lnSpc>
              <a:spcBef>
                <a:spcPts val="1650"/>
              </a:spcBef>
              <a:spcAft>
                <a:spcPts val="0"/>
              </a:spcAft>
              <a:buSzPct val="100000"/>
              <a:buChar char="•"/>
            </a:pPr>
            <a:r>
              <a:rPr lang="en-US" sz="2400" dirty="0" smtClean="0">
                <a:latin typeface="Twentieth Century"/>
                <a:ea typeface="Twentieth Century"/>
                <a:cs typeface="Twentieth Century"/>
                <a:sym typeface="Twentieth Century"/>
              </a:rPr>
              <a:t>Call </a:t>
            </a:r>
            <a:r>
              <a:rPr lang="en-US" sz="2400" dirty="0">
                <a:latin typeface="Twentieth Century"/>
                <a:ea typeface="Twentieth Century"/>
                <a:cs typeface="Twentieth Century"/>
                <a:sym typeface="Twentieth Century"/>
              </a:rPr>
              <a:t>Security:  (SJMC)127-</a:t>
            </a:r>
            <a:r>
              <a:rPr lang="en-US" sz="2400" dirty="0"/>
              <a:t>4</a:t>
            </a:r>
            <a:r>
              <a:rPr lang="en-US" sz="2400" dirty="0">
                <a:latin typeface="Twentieth Century"/>
                <a:ea typeface="Twentieth Century"/>
                <a:cs typeface="Twentieth Century"/>
                <a:sym typeface="Twentieth Century"/>
              </a:rPr>
              <a:t>888, (SFH)125-3033,          (SCH)188-2274, (SAH)130-2130, (SEH) 102-3079,        SMMC-</a:t>
            </a:r>
            <a:r>
              <a:rPr lang="en-US" sz="2400" dirty="0" err="1">
                <a:latin typeface="Twentieth Century"/>
                <a:ea typeface="Twentieth Century"/>
                <a:cs typeface="Twentieth Century"/>
                <a:sym typeface="Twentieth Century"/>
              </a:rPr>
              <a:t>Brem</a:t>
            </a:r>
            <a:r>
              <a:rPr lang="en-US" sz="2400" dirty="0">
                <a:latin typeface="Twentieth Century"/>
                <a:ea typeface="Twentieth Century"/>
                <a:cs typeface="Twentieth Century"/>
                <a:sym typeface="Twentieth Century"/>
              </a:rPr>
              <a:t> x6520, SMMC-</a:t>
            </a:r>
            <a:r>
              <a:rPr lang="en-US" sz="2400" dirty="0" err="1">
                <a:latin typeface="Twentieth Century"/>
                <a:ea typeface="Twentieth Century"/>
                <a:cs typeface="Twentieth Century"/>
                <a:sym typeface="Twentieth Century"/>
              </a:rPr>
              <a:t>Silv</a:t>
            </a:r>
            <a:r>
              <a:rPr lang="en-US" sz="2400" dirty="0">
                <a:latin typeface="Twentieth Century"/>
                <a:ea typeface="Twentieth Century"/>
                <a:cs typeface="Twentieth Century"/>
                <a:sym typeface="Twentieth Century"/>
              </a:rPr>
              <a:t> x8942, SANH 106-5589</a:t>
            </a:r>
            <a:endParaRPr dirty="0"/>
          </a:p>
        </p:txBody>
      </p:sp>
      <p:sp>
        <p:nvSpPr>
          <p:cNvPr id="579" name="Google Shape;579;p83"/>
          <p:cNvSpPr txBox="1"/>
          <p:nvPr/>
        </p:nvSpPr>
        <p:spPr>
          <a:xfrm>
            <a:off x="1530251" y="73967"/>
            <a:ext cx="23559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F5496"/>
                </a:solidFill>
                <a:latin typeface="Twentieth Century"/>
                <a:ea typeface="Twentieth Century"/>
                <a:cs typeface="Twentieth Century"/>
                <a:sym typeface="Twentieth Century"/>
              </a:rPr>
              <a:t>Let’s Review:</a:t>
            </a:r>
            <a:endParaRPr sz="1400" b="0" i="0" u="none" strike="noStrike" cap="none">
              <a:solidFill>
                <a:srgbClr val="000000"/>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93009809"/>
              </p:ext>
            </p:extLst>
          </p:nvPr>
        </p:nvGraphicFramePr>
        <p:xfrm>
          <a:off x="1621428" y="1458742"/>
          <a:ext cx="7236822" cy="4365206"/>
        </p:xfrm>
        <a:graphic>
          <a:graphicData uri="http://schemas.openxmlformats.org/drawingml/2006/table">
            <a:tbl>
              <a:tblPr/>
              <a:tblGrid>
                <a:gridCol w="3310964"/>
                <a:gridCol w="3925858"/>
              </a:tblGrid>
              <a:tr h="275561">
                <a:tc>
                  <a:txBody>
                    <a:bodyPr/>
                    <a:lstStyle/>
                    <a:p>
                      <a:pPr rtl="0" fontAlgn="t">
                        <a:spcBef>
                          <a:spcPts val="0"/>
                        </a:spcBef>
                        <a:spcAft>
                          <a:spcPts val="0"/>
                        </a:spcAft>
                      </a:pPr>
                      <a:r>
                        <a:rPr lang="en-US" sz="900" b="0" i="0" u="none" strike="noStrike" dirty="0">
                          <a:solidFill>
                            <a:srgbClr val="FF0000"/>
                          </a:solidFill>
                          <a:effectLst/>
                          <a:latin typeface="Arial" panose="020B0604020202020204" pitchFamily="34" charset="0"/>
                        </a:rPr>
                        <a:t>Red</a:t>
                      </a:r>
                      <a:endParaRPr lang="en-US" sz="1100" dirty="0">
                        <a:solidFill>
                          <a:srgbClr val="FF0000"/>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Fire: smoke, persistent burning smell, flames</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rgbClr val="FF9900"/>
                          </a:solidFill>
                          <a:effectLst/>
                          <a:latin typeface="Arial" panose="020B0604020202020204" pitchFamily="34" charset="0"/>
                        </a:rPr>
                        <a:t>Orange (Internal, </a:t>
                      </a:r>
                      <a:r>
                        <a:rPr lang="en-US" sz="900" b="0" i="0" u="none" strike="noStrike" dirty="0" err="1">
                          <a:solidFill>
                            <a:srgbClr val="FF9900"/>
                          </a:solidFill>
                          <a:effectLst/>
                          <a:latin typeface="Arial" panose="020B0604020202020204" pitchFamily="34" charset="0"/>
                        </a:rPr>
                        <a:t>Decon</a:t>
                      </a:r>
                      <a:r>
                        <a:rPr lang="en-US" sz="900" b="0" i="0" u="none" strike="noStrike" dirty="0">
                          <a:solidFill>
                            <a:srgbClr val="FF9900"/>
                          </a:solidFill>
                          <a:effectLst/>
                          <a:latin typeface="Arial" panose="020B0604020202020204" pitchFamily="34" charset="0"/>
                        </a:rPr>
                        <a:t>)</a:t>
                      </a:r>
                      <a:endParaRPr lang="en-US" sz="1100" dirty="0">
                        <a:solidFill>
                          <a:srgbClr val="FF9900"/>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Hazardous materials spill/Decontamination</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chemeClr val="accent4"/>
                          </a:solidFill>
                          <a:effectLst/>
                          <a:latin typeface="Arial" panose="020B0604020202020204" pitchFamily="34" charset="0"/>
                        </a:rPr>
                        <a:t>Amber</a:t>
                      </a:r>
                      <a:endParaRPr lang="en-US" sz="1100" dirty="0">
                        <a:solidFill>
                          <a:schemeClr val="accent4"/>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Infant, child, or missing </a:t>
                      </a:r>
                      <a:r>
                        <a:rPr lang="en-US" sz="900" b="0" i="0" u="none" strike="noStrike" dirty="0" smtClean="0">
                          <a:solidFill>
                            <a:srgbClr val="595959"/>
                          </a:solidFill>
                          <a:effectLst/>
                          <a:latin typeface="Arial" panose="020B0604020202020204" pitchFamily="34" charset="0"/>
                        </a:rPr>
                        <a:t>adult</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chemeClr val="bg1">
                              <a:lumMod val="50000"/>
                            </a:schemeClr>
                          </a:solidFill>
                          <a:effectLst/>
                          <a:latin typeface="Arial" panose="020B0604020202020204" pitchFamily="34" charset="0"/>
                        </a:rPr>
                        <a:t>Grey</a:t>
                      </a:r>
                      <a:endParaRPr lang="en-US" sz="1100" dirty="0">
                        <a:solidFill>
                          <a:schemeClr val="bg1">
                            <a:lumMod val="50000"/>
                          </a:schemeClr>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Combative patient</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Security Stat (Hospital Only)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Disruptive visitor, team member</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71">
                <a:tc>
                  <a:txBody>
                    <a:bodyPr/>
                    <a:lstStyle/>
                    <a:p>
                      <a:pPr rtl="0" fontAlgn="t">
                        <a:spcBef>
                          <a:spcPts val="0"/>
                        </a:spcBef>
                        <a:spcAft>
                          <a:spcPts val="0"/>
                        </a:spcAft>
                      </a:pPr>
                      <a:r>
                        <a:rPr lang="en-US" sz="900" b="0" i="0" u="none" strike="noStrike" dirty="0">
                          <a:solidFill>
                            <a:schemeClr val="bg1">
                              <a:lumMod val="85000"/>
                            </a:schemeClr>
                          </a:solidFill>
                          <a:effectLst/>
                          <a:latin typeface="Arial" panose="020B0604020202020204" pitchFamily="34" charset="0"/>
                        </a:rPr>
                        <a:t>Silver</a:t>
                      </a:r>
                      <a:endParaRPr lang="en-US" sz="1100" dirty="0">
                        <a:solidFill>
                          <a:schemeClr val="bg1">
                            <a:lumMod val="85000"/>
                          </a:schemeClr>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Weapons/Hostage</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87">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Shelter in </a:t>
                      </a:r>
                      <a:r>
                        <a:rPr lang="en-US" sz="900" b="0" i="0" u="none" strike="noStrike" dirty="0" smtClean="0">
                          <a:solidFill>
                            <a:srgbClr val="595959"/>
                          </a:solidFill>
                          <a:effectLst/>
                          <a:latin typeface="Arial" panose="020B0604020202020204" pitchFamily="34" charset="0"/>
                        </a:rPr>
                        <a:t>Place    </a:t>
                      </a:r>
                      <a:r>
                        <a:rPr lang="en-US" sz="900" b="0" i="0" u="none" strike="noStrike" dirty="0" smtClean="0">
                          <a:solidFill>
                            <a:srgbClr val="7030A0"/>
                          </a:solidFill>
                          <a:effectLst/>
                          <a:latin typeface="Arial" panose="020B0604020202020204" pitchFamily="34" charset="0"/>
                        </a:rPr>
                        <a:t>(*look for umbrellas around the lab</a:t>
                      </a:r>
                      <a:r>
                        <a:rPr lang="en-US" sz="900" b="0" i="0" u="none" strike="noStrike" baseline="0" dirty="0" smtClean="0">
                          <a:solidFill>
                            <a:srgbClr val="7030A0"/>
                          </a:solidFill>
                          <a:effectLst/>
                          <a:latin typeface="Arial" panose="020B0604020202020204" pitchFamily="34" charset="0"/>
                        </a:rPr>
                        <a:t>)</a:t>
                      </a:r>
                      <a:endParaRPr lang="en-US" sz="1100" dirty="0">
                        <a:solidFill>
                          <a:srgbClr val="7030A0"/>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Unsafe </a:t>
                      </a:r>
                      <a:r>
                        <a:rPr lang="en-US" sz="900" b="0" i="0" u="none" strike="noStrike" dirty="0" smtClean="0">
                          <a:solidFill>
                            <a:srgbClr val="595959"/>
                          </a:solidFill>
                          <a:effectLst/>
                          <a:latin typeface="Arial" panose="020B0604020202020204" pitchFamily="34" charset="0"/>
                        </a:rPr>
                        <a:t>situation/lockdown: Internal/External/Extreme </a:t>
                      </a:r>
                      <a:r>
                        <a:rPr lang="en-US" sz="900" b="0" i="0" u="none" strike="noStrike" dirty="0">
                          <a:solidFill>
                            <a:srgbClr val="595959"/>
                          </a:solidFill>
                          <a:effectLst/>
                          <a:latin typeface="Arial" panose="020B0604020202020204" pitchFamily="34" charset="0"/>
                        </a:rPr>
                        <a:t>Violence</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Triage</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Disaster Plan Activation: Internal/External</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262">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Capacity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Capacity issues: 1, 2, or Surge</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rgbClr val="0070C0"/>
                          </a:solidFill>
                          <a:effectLst/>
                          <a:latin typeface="Arial" panose="020B0604020202020204" pitchFamily="34" charset="0"/>
                        </a:rPr>
                        <a:t>Blue</a:t>
                      </a:r>
                      <a:endParaRPr lang="en-US" sz="1100" dirty="0">
                        <a:solidFill>
                          <a:srgbClr val="0070C0"/>
                        </a:solidFill>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Cardiac or respiratory arrest</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654">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Trauma</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Trauma patient: Full/Modified/Limited</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err="1">
                          <a:solidFill>
                            <a:srgbClr val="595959"/>
                          </a:solidFill>
                          <a:effectLst/>
                          <a:latin typeface="Arial" panose="020B0604020202020204" pitchFamily="34" charset="0"/>
                        </a:rPr>
                        <a:t>Stemi</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Cardiac Emergency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87">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Code </a:t>
                      </a:r>
                      <a:r>
                        <a:rPr lang="en-US" sz="900" b="0" i="0" u="none" strike="noStrike" dirty="0" smtClean="0">
                          <a:solidFill>
                            <a:srgbClr val="595959"/>
                          </a:solidFill>
                          <a:effectLst/>
                          <a:latin typeface="Arial" panose="020B0604020202020204" pitchFamily="34" charset="0"/>
                        </a:rPr>
                        <a:t>Neuro</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Stroke</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Rapid Response</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Activate rapid response team</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61">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Sepsis</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Sepsis Emergency</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087">
                <a:tc>
                  <a:txBody>
                    <a:bodyPr/>
                    <a:lstStyle/>
                    <a:p>
                      <a:pPr rtl="0" fontAlgn="t">
                        <a:spcBef>
                          <a:spcPts val="0"/>
                        </a:spcBef>
                        <a:spcAft>
                          <a:spcPts val="0"/>
                        </a:spcAft>
                      </a:pPr>
                      <a:r>
                        <a:rPr lang="en-US" sz="900" b="0" i="0" u="none" strike="noStrike">
                          <a:solidFill>
                            <a:srgbClr val="595959"/>
                          </a:solidFill>
                          <a:effectLst/>
                          <a:latin typeface="Arial" panose="020B0604020202020204" pitchFamily="34" charset="0"/>
                        </a:rPr>
                        <a:t>External First Responder</a:t>
                      </a:r>
                      <a:endParaRPr lang="en-US" sz="110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595959"/>
                          </a:solidFill>
                          <a:effectLst/>
                          <a:latin typeface="Arial" panose="020B0604020202020204" pitchFamily="34" charset="0"/>
                        </a:rPr>
                        <a:t>Person needing assistance outside on hospital campus/grounds</a:t>
                      </a:r>
                      <a:endParaRPr lang="en-US" sz="1100" dirty="0">
                        <a:effectLst/>
                      </a:endParaRPr>
                    </a:p>
                  </a:txBody>
                  <a:tcPr marL="48665" marR="48665" marT="48665" marB="486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338388" y="1714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Google Shape;572;p82"/>
          <p:cNvPicPr preferRelativeResize="0"/>
          <p:nvPr/>
        </p:nvPicPr>
        <p:blipFill rotWithShape="1">
          <a:blip r:embed="rId3">
            <a:alphaModFix/>
          </a:blip>
          <a:srcRect/>
          <a:stretch/>
        </p:blipFill>
        <p:spPr>
          <a:xfrm rot="1268243">
            <a:off x="8237247" y="3044600"/>
            <a:ext cx="439288" cy="37299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pic>
        <p:nvPicPr>
          <p:cNvPr id="1062" name="Google Shape;1062;p117"/>
          <p:cNvPicPr preferRelativeResize="0"/>
          <p:nvPr/>
        </p:nvPicPr>
        <p:blipFill rotWithShape="1">
          <a:blip r:embed="rId3">
            <a:alphaModFix/>
          </a:blip>
          <a:srcRect/>
          <a:stretch/>
        </p:blipFill>
        <p:spPr>
          <a:xfrm>
            <a:off x="5780201" y="1249697"/>
            <a:ext cx="2133600" cy="1519707"/>
          </a:xfrm>
          <a:prstGeom prst="rect">
            <a:avLst/>
          </a:prstGeom>
          <a:noFill/>
          <a:ln>
            <a:noFill/>
          </a:ln>
        </p:spPr>
      </p:pic>
      <p:pic>
        <p:nvPicPr>
          <p:cNvPr id="1063" name="Google Shape;1063;p117"/>
          <p:cNvPicPr preferRelativeResize="0"/>
          <p:nvPr/>
        </p:nvPicPr>
        <p:blipFill rotWithShape="1">
          <a:blip r:embed="rId4">
            <a:alphaModFix/>
          </a:blip>
          <a:srcRect/>
          <a:stretch/>
        </p:blipFill>
        <p:spPr>
          <a:xfrm>
            <a:off x="5141312" y="2721337"/>
            <a:ext cx="1073175" cy="1073175"/>
          </a:xfrm>
          <a:prstGeom prst="rect">
            <a:avLst/>
          </a:prstGeom>
          <a:noFill/>
          <a:ln>
            <a:noFill/>
          </a:ln>
        </p:spPr>
      </p:pic>
      <p:sp>
        <p:nvSpPr>
          <p:cNvPr id="1064" name="Google Shape;1064;p117"/>
          <p:cNvSpPr txBox="1"/>
          <p:nvPr/>
        </p:nvSpPr>
        <p:spPr>
          <a:xfrm>
            <a:off x="2175932" y="3929350"/>
            <a:ext cx="6206067"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3F3F3F"/>
                </a:solidFill>
                <a:latin typeface="Twentieth Century"/>
                <a:ea typeface="Twentieth Century"/>
                <a:cs typeface="Twentieth Century"/>
                <a:sym typeface="Twentieth Century"/>
              </a:rPr>
              <a:t>Chaplain – to – Staff Support</a:t>
            </a:r>
            <a:endParaRPr/>
          </a:p>
        </p:txBody>
      </p:sp>
      <p:sp>
        <p:nvSpPr>
          <p:cNvPr id="1065" name="Google Shape;1065;p117"/>
          <p:cNvSpPr txBox="1"/>
          <p:nvPr/>
        </p:nvSpPr>
        <p:spPr>
          <a:xfrm>
            <a:off x="1601050" y="1607675"/>
            <a:ext cx="22851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rgbClr val="B08DCA"/>
                </a:solidFill>
                <a:latin typeface="Twentieth Century"/>
                <a:ea typeface="Twentieth Century"/>
                <a:cs typeface="Twentieth Century"/>
                <a:sym typeface="Twentieth Century"/>
              </a:rPr>
              <a:t>Hospital Chaplains offer “Code Lavender”: </a:t>
            </a:r>
            <a:r>
              <a:rPr lang="en-US" sz="1800" i="1" u="sng">
                <a:solidFill>
                  <a:srgbClr val="B08DCA"/>
                </a:solidFill>
                <a:latin typeface="Twentieth Century"/>
                <a:ea typeface="Twentieth Century"/>
                <a:cs typeface="Twentieth Century"/>
                <a:sym typeface="Twentieth Century"/>
              </a:rPr>
              <a:t>counseling support for all employees who experience physical or emotional injury at work</a:t>
            </a:r>
            <a:r>
              <a:rPr lang="en-US" sz="1800" i="1">
                <a:solidFill>
                  <a:srgbClr val="B08DCA"/>
                </a:solidFill>
                <a:latin typeface="Twentieth Century"/>
                <a:ea typeface="Twentieth Century"/>
                <a:cs typeface="Twentieth Century"/>
                <a:sym typeface="Twentieth Century"/>
              </a:rPr>
              <a:t>.  </a:t>
            </a:r>
            <a:endParaRPr>
              <a:solidFill>
                <a:srgbClr val="B08DCA"/>
              </a:solidFill>
            </a:endParaRPr>
          </a:p>
        </p:txBody>
      </p:sp>
      <p:sp>
        <p:nvSpPr>
          <p:cNvPr id="1066" name="Google Shape;1066;p117"/>
          <p:cNvSpPr txBox="1"/>
          <p:nvPr/>
        </p:nvSpPr>
        <p:spPr>
          <a:xfrm>
            <a:off x="2209800" y="4381142"/>
            <a:ext cx="6057900" cy="2031900"/>
          </a:xfrm>
          <a:prstGeom prst="rect">
            <a:avLst/>
          </a:prstGeom>
          <a:gradFill>
            <a:gsLst>
              <a:gs pos="0">
                <a:schemeClr val="lt1"/>
              </a:gs>
              <a:gs pos="100000">
                <a:srgbClr val="B08DCA"/>
              </a:gs>
            </a:gsLst>
            <a:lin ang="5400012" scaled="0"/>
          </a:gra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PASTORAL CARE Office:	127-4711 (located in SJMC)</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PAGER:	SJMC:  	253-416-4588</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sz="1800">
                <a:solidFill>
                  <a:srgbClr val="3F3F3F"/>
                </a:solidFill>
                <a:latin typeface="Twentieth Century"/>
                <a:ea typeface="Twentieth Century"/>
                <a:cs typeface="Twentieth Century"/>
                <a:sym typeface="Twentieth Century"/>
              </a:rPr>
              <a:t>	VOCERA:	“Call Chaplain”</a:t>
            </a:r>
            <a:endParaRPr/>
          </a:p>
          <a:p>
            <a:pPr marL="0" marR="0" lvl="0" indent="0" algn="l" rtl="0">
              <a:spcBef>
                <a:spcPts val="0"/>
              </a:spcBef>
              <a:spcAft>
                <a:spcPts val="0"/>
              </a:spcAft>
              <a:buNone/>
            </a:pPr>
            <a:r>
              <a:rPr lang="en-US" sz="1800" i="1">
                <a:solidFill>
                  <a:srgbClr val="3F3F3F"/>
                </a:solidFill>
                <a:latin typeface="Twentieth Century"/>
                <a:ea typeface="Twentieth Century"/>
                <a:cs typeface="Twentieth Century"/>
                <a:sym typeface="Twentieth Century"/>
              </a:rPr>
              <a:t>from 9 pm to 7:30 am call the House Supervisor to call Chaplain</a:t>
            </a:r>
            <a:r>
              <a:rPr lang="en-US" sz="1800">
                <a:solidFill>
                  <a:srgbClr val="3F3F3F"/>
                </a:solidFill>
                <a:latin typeface="Twentieth Century"/>
                <a:ea typeface="Twentieth Century"/>
                <a:cs typeface="Twentieth Century"/>
                <a:sym typeface="Twentieth Century"/>
              </a:rPr>
              <a:t>	</a:t>
            </a:r>
            <a:endParaRPr/>
          </a:p>
        </p:txBody>
      </p:sp>
      <p:sp>
        <p:nvSpPr>
          <p:cNvPr id="1067" name="Google Shape;1067;p117"/>
          <p:cNvSpPr txBox="1"/>
          <p:nvPr/>
        </p:nvSpPr>
        <p:spPr>
          <a:xfrm rot="-1634240">
            <a:off x="931247" y="465513"/>
            <a:ext cx="26752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i="1" dirty="0">
                <a:solidFill>
                  <a:srgbClr val="7060A7"/>
                </a:solidFill>
                <a:latin typeface="Twentieth Century"/>
                <a:ea typeface="Twentieth Century"/>
                <a:cs typeface="Twentieth Century"/>
                <a:sym typeface="Twentieth Century"/>
              </a:rPr>
              <a:t>Only </a:t>
            </a:r>
            <a:r>
              <a:rPr lang="en-US" sz="2400" i="1" u="sng" dirty="0">
                <a:solidFill>
                  <a:srgbClr val="7060A7"/>
                </a:solidFill>
                <a:latin typeface="Twentieth Century"/>
                <a:ea typeface="Twentieth Century"/>
                <a:cs typeface="Twentieth Century"/>
                <a:sym typeface="Twentieth Century"/>
              </a:rPr>
              <a:t>we</a:t>
            </a:r>
            <a:r>
              <a:rPr lang="en-US" sz="2400" i="1" dirty="0">
                <a:solidFill>
                  <a:srgbClr val="7060A7"/>
                </a:solidFill>
                <a:latin typeface="Twentieth Century"/>
                <a:ea typeface="Twentieth Century"/>
                <a:cs typeface="Twentieth Century"/>
                <a:sym typeface="Twentieth Century"/>
              </a:rPr>
              <a:t> have a …</a:t>
            </a:r>
            <a:endParaRPr dirty="0">
              <a:solidFill>
                <a:srgbClr val="7060A7"/>
              </a:solidFill>
            </a:endParaRPr>
          </a:p>
        </p:txBody>
      </p:sp>
      <p:sp>
        <p:nvSpPr>
          <p:cNvPr id="1069" name="Google Shape;1069;p117"/>
          <p:cNvSpPr txBox="1"/>
          <p:nvPr/>
        </p:nvSpPr>
        <p:spPr>
          <a:xfrm>
            <a:off x="1990965" y="484019"/>
            <a:ext cx="65760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000">
                <a:solidFill>
                  <a:srgbClr val="B08DCA"/>
                </a:solidFill>
                <a:latin typeface="Aclonica"/>
                <a:ea typeface="Aclonica"/>
                <a:cs typeface="Aclonica"/>
                <a:sym typeface="Aclonica"/>
              </a:rPr>
              <a:t>Code Lavender</a:t>
            </a:r>
            <a:endParaRPr sz="4000">
              <a:solidFill>
                <a:srgbClr val="B08DCA"/>
              </a:solidFill>
              <a:latin typeface="Aclonica"/>
              <a:ea typeface="Aclonica"/>
              <a:cs typeface="Aclonica"/>
              <a:sym typeface="Aclonica"/>
            </a:endParaRPr>
          </a:p>
        </p:txBody>
      </p:sp>
      <p:pic>
        <p:nvPicPr>
          <p:cNvPr id="1070" name="Google Shape;1070;p117"/>
          <p:cNvPicPr preferRelativeResize="0"/>
          <p:nvPr/>
        </p:nvPicPr>
        <p:blipFill>
          <a:blip r:embed="rId5">
            <a:alphaModFix/>
          </a:blip>
          <a:stretch>
            <a:fillRect/>
          </a:stretch>
        </p:blipFill>
        <p:spPr>
          <a:xfrm>
            <a:off x="7913801" y="318450"/>
            <a:ext cx="863825" cy="1221281"/>
          </a:xfrm>
          <a:prstGeom prst="rect">
            <a:avLst/>
          </a:prstGeom>
          <a:noFill/>
          <a:ln>
            <a:noFill/>
          </a:ln>
        </p:spPr>
      </p:pic>
      <p:pic>
        <p:nvPicPr>
          <p:cNvPr id="1071" name="Google Shape;1071;p117"/>
          <p:cNvPicPr preferRelativeResize="0"/>
          <p:nvPr/>
        </p:nvPicPr>
        <p:blipFill>
          <a:blip r:embed="rId6">
            <a:alphaModFix/>
          </a:blip>
          <a:stretch>
            <a:fillRect/>
          </a:stretch>
        </p:blipFill>
        <p:spPr>
          <a:xfrm flipH="1">
            <a:off x="4028428" y="2856185"/>
            <a:ext cx="1199447" cy="1073172"/>
          </a:xfrm>
          <a:prstGeom prst="rect">
            <a:avLst/>
          </a:prstGeom>
          <a:noFill/>
          <a:ln>
            <a:noFill/>
          </a:ln>
        </p:spPr>
      </p:pic>
    </p:spTree>
    <p:extLst>
      <p:ext uri="{BB962C8B-B14F-4D97-AF65-F5344CB8AC3E}">
        <p14:creationId xmlns:p14="http://schemas.microsoft.com/office/powerpoint/2010/main" val="419662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5"/>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wentieth Century"/>
              <a:buNone/>
            </a:pPr>
            <a:r>
              <a:rPr lang="en-US" sz="4000" b="1">
                <a:latin typeface="Twentieth Century"/>
                <a:ea typeface="Twentieth Century"/>
                <a:cs typeface="Twentieth Century"/>
                <a:sym typeface="Twentieth Century"/>
              </a:rPr>
              <a:t>Personal Protective Equipment (PPE)</a:t>
            </a:r>
            <a:endParaRPr/>
          </a:p>
        </p:txBody>
      </p:sp>
      <p:sp>
        <p:nvSpPr>
          <p:cNvPr id="509" name="Google Shape;509;p75"/>
          <p:cNvSpPr txBox="1">
            <a:spLocks noGrp="1"/>
          </p:cNvSpPr>
          <p:nvPr>
            <p:ph type="body" idx="1"/>
          </p:nvPr>
        </p:nvSpPr>
        <p:spPr>
          <a:xfrm>
            <a:off x="1480930" y="1524000"/>
            <a:ext cx="7410450" cy="3221736"/>
          </a:xfrm>
          <a:prstGeom prst="rect">
            <a:avLst/>
          </a:prstGeom>
          <a:noFill/>
          <a:ln>
            <a:noFill/>
          </a:ln>
        </p:spPr>
        <p:txBody>
          <a:bodyPr spcFirstLastPara="1" wrap="square" lIns="91425" tIns="45700" rIns="91425" bIns="45700" anchor="t" anchorCtr="0">
            <a:normAutofit/>
          </a:bodyPr>
          <a:lstStyle/>
          <a:p>
            <a:pPr marL="445769" lvl="1" indent="-205739" algn="l" rtl="0">
              <a:lnSpc>
                <a:spcPct val="100000"/>
              </a:lnSpc>
              <a:spcBef>
                <a:spcPts val="0"/>
              </a:spcBef>
              <a:spcAft>
                <a:spcPts val="0"/>
              </a:spcAft>
              <a:buSzPts val="2400"/>
              <a:buChar char="•"/>
            </a:pPr>
            <a:r>
              <a:rPr lang="en-US"/>
              <a:t>PPE needs are determined by the task being performed</a:t>
            </a:r>
            <a:endParaRPr/>
          </a:p>
          <a:p>
            <a:pPr marL="651510" lvl="2" indent="-171450" algn="l" rtl="0">
              <a:lnSpc>
                <a:spcPct val="100000"/>
              </a:lnSpc>
              <a:spcBef>
                <a:spcPts val="900"/>
              </a:spcBef>
              <a:spcAft>
                <a:spcPts val="0"/>
              </a:spcAft>
              <a:buSzPts val="1600"/>
              <a:buChar char="•"/>
            </a:pPr>
            <a:r>
              <a:rPr lang="en-US" sz="2000"/>
              <a:t>Your Trainer will instruct you on the appropriate PPE to use</a:t>
            </a:r>
            <a:endParaRPr sz="2000"/>
          </a:p>
          <a:p>
            <a:pPr marL="445769" lvl="1" indent="-205739" algn="l" rtl="0">
              <a:lnSpc>
                <a:spcPct val="100000"/>
              </a:lnSpc>
              <a:spcBef>
                <a:spcPts val="1200"/>
              </a:spcBef>
              <a:spcAft>
                <a:spcPts val="0"/>
              </a:spcAft>
              <a:buSzPts val="2400"/>
              <a:buChar char="•"/>
            </a:pPr>
            <a:r>
              <a:rPr lang="en-US"/>
              <a:t>The basics in the Lab: Gloves and a buttoned lab coat</a:t>
            </a:r>
            <a:endParaRPr/>
          </a:p>
          <a:p>
            <a:pPr marL="445769" lvl="1" indent="-205739" algn="l" rtl="0">
              <a:lnSpc>
                <a:spcPct val="100000"/>
              </a:lnSpc>
              <a:spcBef>
                <a:spcPts val="1200"/>
              </a:spcBef>
              <a:spcAft>
                <a:spcPts val="0"/>
              </a:spcAft>
              <a:buSzPts val="2400"/>
              <a:buChar char="•"/>
            </a:pPr>
            <a:r>
              <a:rPr lang="en-US"/>
              <a:t>When indicated: Splash shields, disposable face shields,  CAPR for potential infectious disease/virus transmission</a:t>
            </a:r>
            <a:endParaRPr/>
          </a:p>
          <a:p>
            <a:pPr marL="445769" lvl="1" indent="-205739" algn="l" rtl="0">
              <a:lnSpc>
                <a:spcPct val="100000"/>
              </a:lnSpc>
              <a:spcBef>
                <a:spcPts val="1200"/>
              </a:spcBef>
              <a:spcAft>
                <a:spcPts val="0"/>
              </a:spcAft>
              <a:buSzPts val="2400"/>
              <a:buChar char="•"/>
            </a:pPr>
            <a:r>
              <a:rPr lang="en-US"/>
              <a:t>Only Techs - TRAINED IN CHEMICAL SPILLS - should clean up a hazardous spill</a:t>
            </a:r>
            <a:endParaRPr/>
          </a:p>
          <a:p>
            <a:pPr marL="457200" lvl="1" indent="0" algn="l" rtl="0">
              <a:lnSpc>
                <a:spcPct val="100000"/>
              </a:lnSpc>
              <a:spcBef>
                <a:spcPts val="1200"/>
              </a:spcBef>
              <a:spcAft>
                <a:spcPts val="0"/>
              </a:spcAft>
              <a:buSzPts val="2400"/>
              <a:buFont typeface="Twentieth Century"/>
              <a:buNone/>
            </a:pPr>
            <a:endParaRPr sz="2400">
              <a:latin typeface="Twentieth Century"/>
              <a:ea typeface="Twentieth Century"/>
              <a:cs typeface="Twentieth Century"/>
              <a:sym typeface="Twentieth Century"/>
            </a:endParaRPr>
          </a:p>
        </p:txBody>
      </p:sp>
      <p:pic>
        <p:nvPicPr>
          <p:cNvPr id="510" name="Google Shape;510;p75"/>
          <p:cNvPicPr preferRelativeResize="0"/>
          <p:nvPr/>
        </p:nvPicPr>
        <p:blipFill rotWithShape="1">
          <a:blip r:embed="rId3">
            <a:alphaModFix/>
          </a:blip>
          <a:srcRect/>
          <a:stretch/>
        </p:blipFill>
        <p:spPr>
          <a:xfrm>
            <a:off x="2511553" y="4855464"/>
            <a:ext cx="5352288" cy="20025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76"/>
          <p:cNvPicPr preferRelativeResize="0"/>
          <p:nvPr/>
        </p:nvPicPr>
        <p:blipFill rotWithShape="1">
          <a:blip r:embed="rId3">
            <a:alphaModFix/>
          </a:blip>
          <a:srcRect/>
          <a:stretch/>
        </p:blipFill>
        <p:spPr>
          <a:xfrm>
            <a:off x="1447800" y="2651855"/>
            <a:ext cx="7543800" cy="3419080"/>
          </a:xfrm>
          <a:prstGeom prst="rect">
            <a:avLst/>
          </a:prstGeom>
          <a:noFill/>
          <a:ln>
            <a:noFill/>
          </a:ln>
        </p:spPr>
      </p:pic>
      <p:sp>
        <p:nvSpPr>
          <p:cNvPr id="516" name="Google Shape;516;p76"/>
          <p:cNvSpPr txBox="1"/>
          <p:nvPr/>
        </p:nvSpPr>
        <p:spPr>
          <a:xfrm>
            <a:off x="152028" y="471850"/>
            <a:ext cx="8991972" cy="1226449"/>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4300"/>
              <a:buFont typeface="Twentieth Century"/>
              <a:buNone/>
            </a:pPr>
            <a:r>
              <a:rPr lang="en-US" sz="4300" b="1" i="0" u="none" strike="noStrike" cap="none">
                <a:solidFill>
                  <a:schemeClr val="dk1"/>
                </a:solidFill>
                <a:latin typeface="Twentieth Century"/>
                <a:ea typeface="Twentieth Century"/>
                <a:cs typeface="Twentieth Century"/>
                <a:sym typeface="Twentieth Century"/>
              </a:rPr>
              <a:t>Safety Data Sheets (SDS) Review</a:t>
            </a:r>
            <a:endParaRPr sz="4300" b="1" i="0" u="none" strike="noStrike" cap="none">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2F5496"/>
              </a:buClr>
              <a:buSzPts val="3500"/>
              <a:buFont typeface="Noto Sans"/>
              <a:buNone/>
            </a:pPr>
            <a:endParaRPr sz="3500" b="1" i="0" u="none" strike="noStrike" cap="none">
              <a:solidFill>
                <a:srgbClr val="2F5496"/>
              </a:solidFill>
              <a:latin typeface="Twentieth Century"/>
              <a:ea typeface="Twentieth Century"/>
              <a:cs typeface="Twentieth Century"/>
              <a:sym typeface="Twentieth Century"/>
            </a:endParaRPr>
          </a:p>
        </p:txBody>
      </p:sp>
      <p:sp>
        <p:nvSpPr>
          <p:cNvPr id="517" name="Google Shape;517;p76"/>
          <p:cNvSpPr txBox="1"/>
          <p:nvPr/>
        </p:nvSpPr>
        <p:spPr>
          <a:xfrm>
            <a:off x="1790700" y="1451526"/>
            <a:ext cx="6781800" cy="120032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2400"/>
              <a:buFont typeface="Noto Sans"/>
              <a:buNone/>
            </a:pPr>
            <a:r>
              <a:rPr lang="en-US" sz="2400" b="0" i="0" u="none" strike="noStrike" cap="none">
                <a:solidFill>
                  <a:schemeClr val="dk1"/>
                </a:solidFill>
                <a:latin typeface="Twentieth Century"/>
                <a:ea typeface="Twentieth Century"/>
                <a:cs typeface="Twentieth Century"/>
                <a:sym typeface="Twentieth Century"/>
              </a:rPr>
              <a:t>*** the SDS Window defaults to </a:t>
            </a:r>
            <a:r>
              <a:rPr lang="en-US" sz="2400" b="0" i="0" u="none" strike="noStrike" cap="none">
                <a:solidFill>
                  <a:srgbClr val="2F5496"/>
                </a:solidFill>
                <a:latin typeface="Twentieth Century"/>
                <a:ea typeface="Twentieth Century"/>
                <a:cs typeface="Twentieth Century"/>
                <a:sym typeface="Twentieth Century"/>
              </a:rPr>
              <a:t>Inventory</a:t>
            </a:r>
            <a:r>
              <a:rPr lang="en-US" sz="2400" b="0" i="0" u="none" strike="noStrike" cap="none">
                <a:solidFill>
                  <a:schemeClr val="dk1"/>
                </a:solidFill>
                <a:latin typeface="Twentieth Century"/>
                <a:ea typeface="Twentieth Century"/>
                <a:cs typeface="Twentieth Century"/>
                <a:sym typeface="Twentieth Century"/>
              </a:rPr>
              <a:t> tab.   Change to the </a:t>
            </a:r>
            <a:r>
              <a:rPr lang="en-US" sz="2400" b="0" i="0" u="none" strike="noStrike" cap="none">
                <a:solidFill>
                  <a:srgbClr val="D92B2B"/>
                </a:solidFill>
                <a:latin typeface="Twentieth Century"/>
                <a:ea typeface="Twentieth Century"/>
                <a:cs typeface="Twentieth Century"/>
                <a:sym typeface="Twentieth Century"/>
              </a:rPr>
              <a:t>SDS tab </a:t>
            </a:r>
            <a:r>
              <a:rPr lang="en-US" sz="2400" b="0" i="0" u="none" strike="noStrike" cap="none">
                <a:solidFill>
                  <a:schemeClr val="dk1"/>
                </a:solidFill>
                <a:latin typeface="Twentieth Century"/>
                <a:ea typeface="Twentieth Century"/>
                <a:cs typeface="Twentieth Century"/>
                <a:sym typeface="Twentieth Century"/>
              </a:rPr>
              <a:t>to search for chemicals by </a:t>
            </a:r>
            <a:r>
              <a:rPr lang="en-US" sz="2400" b="1" i="0" u="none" strike="noStrike" cap="none">
                <a:solidFill>
                  <a:schemeClr val="dk1"/>
                </a:solidFill>
                <a:latin typeface="Twentieth Century"/>
                <a:ea typeface="Twentieth Century"/>
                <a:cs typeface="Twentieth Century"/>
                <a:sym typeface="Twentieth Century"/>
              </a:rPr>
              <a:t>Product Name</a:t>
            </a:r>
            <a:r>
              <a:rPr lang="en-US" sz="2400" b="0" i="0" u="none" strike="noStrike" cap="none">
                <a:solidFill>
                  <a:schemeClr val="dk1"/>
                </a:solidFill>
                <a:latin typeface="Twentieth Century"/>
                <a:ea typeface="Twentieth Century"/>
                <a:cs typeface="Twentieth Century"/>
                <a:sym typeface="Twentieth Century"/>
              </a:rPr>
              <a:t>. ***</a:t>
            </a:r>
            <a:endParaRPr sz="2400" b="1" i="0" u="none" strike="noStrike" cap="none">
              <a:solidFill>
                <a:schemeClr val="dk1"/>
              </a:solidFill>
              <a:latin typeface="Twentieth Century"/>
              <a:ea typeface="Twentieth Century"/>
              <a:cs typeface="Twentieth Century"/>
              <a:sym typeface="Twentieth Century"/>
            </a:endParaRPr>
          </a:p>
        </p:txBody>
      </p:sp>
      <p:sp>
        <p:nvSpPr>
          <p:cNvPr id="518" name="Google Shape;518;p76"/>
          <p:cNvSpPr/>
          <p:nvPr/>
        </p:nvSpPr>
        <p:spPr>
          <a:xfrm>
            <a:off x="1854488" y="2989697"/>
            <a:ext cx="866468" cy="578877"/>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pic>
        <p:nvPicPr>
          <p:cNvPr id="519" name="Google Shape;519;p76"/>
          <p:cNvPicPr preferRelativeResize="0"/>
          <p:nvPr/>
        </p:nvPicPr>
        <p:blipFill rotWithShape="1">
          <a:blip r:embed="rId4">
            <a:alphaModFix/>
          </a:blip>
          <a:srcRect/>
          <a:stretch/>
        </p:blipFill>
        <p:spPr>
          <a:xfrm>
            <a:off x="2720956" y="4548250"/>
            <a:ext cx="253425" cy="290512"/>
          </a:xfrm>
          <a:prstGeom prst="rect">
            <a:avLst/>
          </a:prstGeom>
          <a:noFill/>
          <a:ln>
            <a:noFill/>
          </a:ln>
        </p:spPr>
      </p:pic>
      <p:cxnSp>
        <p:nvCxnSpPr>
          <p:cNvPr id="520" name="Google Shape;520;p76"/>
          <p:cNvCxnSpPr>
            <a:endCxn id="518" idx="7"/>
          </p:cNvCxnSpPr>
          <p:nvPr/>
        </p:nvCxnSpPr>
        <p:spPr>
          <a:xfrm flipH="1">
            <a:off x="2594065" y="2209872"/>
            <a:ext cx="2130300" cy="864600"/>
          </a:xfrm>
          <a:prstGeom prst="straightConnector1">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77"/>
          <p:cNvSpPr txBox="1">
            <a:spLocks noGrp="1"/>
          </p:cNvSpPr>
          <p:nvPr>
            <p:ph type="title"/>
          </p:nvPr>
        </p:nvSpPr>
        <p:spPr>
          <a:xfrm>
            <a:off x="685801" y="127000"/>
            <a:ext cx="8172450" cy="109728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F5496"/>
              </a:buClr>
              <a:buSzPts val="4300"/>
              <a:buFont typeface="Twentieth Century"/>
              <a:buNone/>
            </a:pPr>
            <a:r>
              <a:rPr lang="en-US" sz="4300" b="1">
                <a:solidFill>
                  <a:srgbClr val="2F5496"/>
                </a:solidFill>
                <a:latin typeface="Twentieth Century"/>
                <a:ea typeface="Twentieth Century"/>
                <a:cs typeface="Twentieth Century"/>
                <a:sym typeface="Twentieth Century"/>
              </a:rPr>
              <a:t>SDS Online </a:t>
            </a:r>
            <a:r>
              <a:rPr lang="en-US" sz="4300" b="1">
                <a:latin typeface="Twentieth Century"/>
                <a:ea typeface="Twentieth Century"/>
                <a:cs typeface="Twentieth Century"/>
                <a:sym typeface="Twentieth Century"/>
              </a:rPr>
              <a:t>SEARCH</a:t>
            </a:r>
            <a:endParaRPr/>
          </a:p>
        </p:txBody>
      </p:sp>
      <p:sp>
        <p:nvSpPr>
          <p:cNvPr id="526" name="Google Shape;526;p77"/>
          <p:cNvSpPr txBox="1"/>
          <p:nvPr/>
        </p:nvSpPr>
        <p:spPr>
          <a:xfrm>
            <a:off x="1268369" y="1529605"/>
            <a:ext cx="1511710" cy="4154984"/>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wentieth Century"/>
                <a:ea typeface="Twentieth Century"/>
                <a:cs typeface="Twentieth Century"/>
                <a:sym typeface="Twentieth Century"/>
              </a:rPr>
              <a:t>Enter</a:t>
            </a:r>
            <a:r>
              <a:rPr lang="en-US" sz="2400" b="0" i="0" u="none" strike="noStrike" cap="none">
                <a:solidFill>
                  <a:schemeClr val="dk1"/>
                </a:solidFill>
                <a:latin typeface="Twentieth Century"/>
                <a:ea typeface="Twentieth Century"/>
                <a:cs typeface="Twentieth Century"/>
                <a:sym typeface="Twentieth Century"/>
              </a:rPr>
              <a:t> a chemical product name and search for results.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Twentieth Century"/>
                <a:ea typeface="Twentieth Century"/>
                <a:cs typeface="Twentieth Century"/>
                <a:sym typeface="Twentieth Century"/>
              </a:rPr>
              <a:t>…or </a:t>
            </a:r>
            <a:r>
              <a:rPr lang="en-US" sz="2400" b="1" i="0" u="none" strike="noStrike" cap="none">
                <a:solidFill>
                  <a:schemeClr val="dk1"/>
                </a:solidFill>
                <a:latin typeface="Twentieth Century"/>
                <a:ea typeface="Twentieth Century"/>
                <a:cs typeface="Twentieth Century"/>
                <a:sym typeface="Twentieth Century"/>
              </a:rPr>
              <a:t>add</a:t>
            </a:r>
            <a:r>
              <a:rPr lang="en-US" sz="2400" b="0" i="0" u="none" strike="noStrike" cap="none">
                <a:solidFill>
                  <a:schemeClr val="dk1"/>
                </a:solidFill>
                <a:latin typeface="Twentieth Century"/>
                <a:ea typeface="Twentieth Century"/>
                <a:cs typeface="Twentieth Century"/>
                <a:sym typeface="Twentieth Century"/>
              </a:rPr>
              <a:t> criteria to narrow your search</a:t>
            </a:r>
            <a:endParaRPr sz="1400" b="0" i="0" u="none" strike="noStrike" cap="none">
              <a:solidFill>
                <a:srgbClr val="000000"/>
              </a:solidFill>
              <a:latin typeface="Arial"/>
              <a:ea typeface="Arial"/>
              <a:cs typeface="Arial"/>
              <a:sym typeface="Arial"/>
            </a:endParaRPr>
          </a:p>
        </p:txBody>
      </p:sp>
      <p:pic>
        <p:nvPicPr>
          <p:cNvPr id="527" name="Google Shape;527;p77"/>
          <p:cNvPicPr preferRelativeResize="0"/>
          <p:nvPr/>
        </p:nvPicPr>
        <p:blipFill rotWithShape="1">
          <a:blip r:embed="rId3">
            <a:alphaModFix/>
          </a:blip>
          <a:srcRect/>
          <a:stretch/>
        </p:blipFill>
        <p:spPr>
          <a:xfrm>
            <a:off x="3141196" y="6139763"/>
            <a:ext cx="183582" cy="240070"/>
          </a:xfrm>
          <a:prstGeom prst="rect">
            <a:avLst/>
          </a:prstGeom>
          <a:noFill/>
          <a:ln>
            <a:noFill/>
          </a:ln>
        </p:spPr>
      </p:pic>
      <p:pic>
        <p:nvPicPr>
          <p:cNvPr id="528" name="Google Shape;528;p77"/>
          <p:cNvPicPr preferRelativeResize="0"/>
          <p:nvPr/>
        </p:nvPicPr>
        <p:blipFill rotWithShape="1">
          <a:blip r:embed="rId4">
            <a:alphaModFix/>
          </a:blip>
          <a:srcRect r="31667"/>
          <a:stretch/>
        </p:blipFill>
        <p:spPr>
          <a:xfrm>
            <a:off x="2780079" y="1523848"/>
            <a:ext cx="6248400" cy="4850736"/>
          </a:xfrm>
          <a:prstGeom prst="rect">
            <a:avLst/>
          </a:prstGeom>
          <a:noFill/>
          <a:ln>
            <a:noFill/>
          </a:ln>
        </p:spPr>
      </p:pic>
      <p:pic>
        <p:nvPicPr>
          <p:cNvPr id="529" name="Google Shape;529;p77"/>
          <p:cNvPicPr preferRelativeResize="0"/>
          <p:nvPr/>
        </p:nvPicPr>
        <p:blipFill rotWithShape="1">
          <a:blip r:embed="rId5">
            <a:alphaModFix/>
          </a:blip>
          <a:srcRect/>
          <a:stretch/>
        </p:blipFill>
        <p:spPr>
          <a:xfrm>
            <a:off x="5165174" y="4376252"/>
            <a:ext cx="1359701" cy="1182657"/>
          </a:xfrm>
          <a:prstGeom prst="rect">
            <a:avLst/>
          </a:prstGeom>
          <a:noFill/>
          <a:ln>
            <a:noFill/>
          </a:ln>
        </p:spPr>
      </p:pic>
      <p:sp>
        <p:nvSpPr>
          <p:cNvPr id="530" name="Google Shape;530;p77"/>
          <p:cNvSpPr/>
          <p:nvPr/>
        </p:nvSpPr>
        <p:spPr>
          <a:xfrm>
            <a:off x="4636561" y="4185752"/>
            <a:ext cx="744411" cy="381000"/>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Times New Roman"/>
              <a:ea typeface="Times New Roman"/>
              <a:cs typeface="Times New Roman"/>
              <a:sym typeface="Times New Roman"/>
            </a:endParaRPr>
          </a:p>
        </p:txBody>
      </p:sp>
      <p:pic>
        <p:nvPicPr>
          <p:cNvPr id="531" name="Google Shape;531;p77"/>
          <p:cNvPicPr preferRelativeResize="0"/>
          <p:nvPr/>
        </p:nvPicPr>
        <p:blipFill rotWithShape="1">
          <a:blip r:embed="rId6">
            <a:alphaModFix/>
          </a:blip>
          <a:srcRect/>
          <a:stretch/>
        </p:blipFill>
        <p:spPr>
          <a:xfrm>
            <a:off x="8382000" y="4312089"/>
            <a:ext cx="253425" cy="290512"/>
          </a:xfrm>
          <a:prstGeom prst="rect">
            <a:avLst/>
          </a:prstGeom>
          <a:noFill/>
          <a:ln>
            <a:noFill/>
          </a:ln>
        </p:spPr>
      </p:pic>
      <p:pic>
        <p:nvPicPr>
          <p:cNvPr id="532" name="Google Shape;532;p77"/>
          <p:cNvPicPr preferRelativeResize="0"/>
          <p:nvPr/>
        </p:nvPicPr>
        <p:blipFill rotWithShape="1">
          <a:blip r:embed="rId6">
            <a:alphaModFix/>
          </a:blip>
          <a:srcRect/>
          <a:stretch/>
        </p:blipFill>
        <p:spPr>
          <a:xfrm>
            <a:off x="6161447" y="5125766"/>
            <a:ext cx="253425" cy="290512"/>
          </a:xfrm>
          <a:prstGeom prst="rect">
            <a:avLst/>
          </a:prstGeom>
          <a:noFill/>
          <a:ln>
            <a:noFill/>
          </a:ln>
        </p:spPr>
      </p:pic>
      <p:sp>
        <p:nvSpPr>
          <p:cNvPr id="533" name="Google Shape;533;p77"/>
          <p:cNvSpPr txBox="1"/>
          <p:nvPr/>
        </p:nvSpPr>
        <p:spPr>
          <a:xfrm>
            <a:off x="1377725" y="6345505"/>
            <a:ext cx="7629499" cy="307736"/>
          </a:xfrm>
          <a:prstGeom prst="rect">
            <a:avLst/>
          </a:prstGeom>
          <a:solidFill>
            <a:srgbClr val="FF99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700"/>
              <a:buFont typeface="Noto Sans"/>
              <a:buNone/>
            </a:pPr>
            <a:r>
              <a:rPr lang="en-US" sz="1400" b="0" i="0" u="none" strike="noStrike" cap="none">
                <a:solidFill>
                  <a:schemeClr val="dk1"/>
                </a:solidFill>
                <a:latin typeface="Twentieth Century"/>
                <a:ea typeface="Twentieth Century"/>
                <a:cs typeface="Twentieth Century"/>
                <a:sym typeface="Twentieth Century"/>
              </a:rPr>
              <a:t>Click on “Action” next to the product to list the ingredients and other useful information</a:t>
            </a:r>
            <a:endParaRPr sz="1400" b="0" i="0" u="none" strike="noStrike" cap="none">
              <a:solidFill>
                <a:schemeClr val="dk1"/>
              </a:solidFill>
              <a:latin typeface="Twentieth Century"/>
              <a:ea typeface="Twentieth Century"/>
              <a:cs typeface="Twentieth Century"/>
              <a:sym typeface="Twentieth Century"/>
            </a:endParaRPr>
          </a:p>
        </p:txBody>
      </p:sp>
      <p:cxnSp>
        <p:nvCxnSpPr>
          <p:cNvPr id="534" name="Google Shape;534;p77"/>
          <p:cNvCxnSpPr/>
          <p:nvPr/>
        </p:nvCxnSpPr>
        <p:spPr>
          <a:xfrm rot="10800000" flipH="1">
            <a:off x="2887038" y="4566752"/>
            <a:ext cx="1749523" cy="1844323"/>
          </a:xfrm>
          <a:prstGeom prst="straightConnector1">
            <a:avLst/>
          </a:prstGeom>
          <a:noFill/>
          <a:ln w="28575"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9"/>
          <p:cNvSpPr txBox="1">
            <a:spLocks noGrp="1"/>
          </p:cNvSpPr>
          <p:nvPr>
            <p:ph type="title"/>
          </p:nvPr>
        </p:nvSpPr>
        <p:spPr>
          <a:xfrm>
            <a:off x="1600200" y="228600"/>
            <a:ext cx="7345363"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300"/>
              <a:buFont typeface="Twentieth Century"/>
              <a:buNone/>
            </a:pPr>
            <a:r>
              <a:rPr lang="en-US" sz="4300" b="1">
                <a:latin typeface="Twentieth Century"/>
                <a:ea typeface="Twentieth Century"/>
                <a:cs typeface="Twentieth Century"/>
                <a:sym typeface="Twentieth Century"/>
              </a:rPr>
              <a:t>Spill Clean-up</a:t>
            </a:r>
            <a:endParaRPr/>
          </a:p>
        </p:txBody>
      </p:sp>
      <p:sp>
        <p:nvSpPr>
          <p:cNvPr id="549" name="Google Shape;549;p79"/>
          <p:cNvSpPr txBox="1">
            <a:spLocks noGrp="1"/>
          </p:cNvSpPr>
          <p:nvPr>
            <p:ph type="body" idx="1"/>
          </p:nvPr>
        </p:nvSpPr>
        <p:spPr>
          <a:xfrm>
            <a:off x="1501654" y="1653811"/>
            <a:ext cx="7662333" cy="4343400"/>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SzPts val="2800"/>
              <a:buFont typeface="Twentieth Century"/>
              <a:buAutoNum type="arabicPeriod"/>
            </a:pPr>
            <a:r>
              <a:rPr lang="en-US" dirty="0">
                <a:latin typeface="Twentieth Century"/>
                <a:ea typeface="Twentieth Century"/>
                <a:cs typeface="Twentieth Century"/>
                <a:sym typeface="Twentieth Century"/>
              </a:rPr>
              <a:t>Locate Universal Spill Clean-Up Kit in the Lab</a:t>
            </a:r>
            <a:endParaRPr dirty="0"/>
          </a:p>
          <a:p>
            <a:pPr marL="445769" lvl="1" indent="-205739" algn="l" rtl="0">
              <a:lnSpc>
                <a:spcPct val="100000"/>
              </a:lnSpc>
              <a:spcBef>
                <a:spcPts val="1200"/>
              </a:spcBef>
              <a:spcAft>
                <a:spcPts val="0"/>
              </a:spcAft>
              <a:buSzPts val="2000"/>
              <a:buChar char="•"/>
            </a:pPr>
            <a:r>
              <a:rPr lang="en-US" dirty="0">
                <a:latin typeface="Twentieth Century"/>
                <a:ea typeface="Twentieth Century"/>
                <a:cs typeface="Twentieth Century"/>
                <a:sym typeface="Twentieth Century"/>
              </a:rPr>
              <a:t>Bright yellow bag or bucket in safety clean-up kits area</a:t>
            </a:r>
            <a:endParaRPr dirty="0">
              <a:latin typeface="Twentieth Century"/>
              <a:ea typeface="Twentieth Century"/>
              <a:cs typeface="Twentieth Century"/>
              <a:sym typeface="Twentieth Century"/>
            </a:endParaRPr>
          </a:p>
          <a:p>
            <a:pPr marL="445769" lvl="1" indent="-205739" algn="l" rtl="0">
              <a:lnSpc>
                <a:spcPct val="100000"/>
              </a:lnSpc>
              <a:spcBef>
                <a:spcPts val="1200"/>
              </a:spcBef>
              <a:spcAft>
                <a:spcPts val="0"/>
              </a:spcAft>
              <a:buSzPts val="2000"/>
              <a:buChar char="•"/>
            </a:pPr>
            <a:r>
              <a:rPr lang="en-US" dirty="0">
                <a:latin typeface="Twentieth Century"/>
                <a:ea typeface="Twentieth Century"/>
                <a:cs typeface="Twentieth Century"/>
                <a:sym typeface="Twentieth Century"/>
              </a:rPr>
              <a:t>Hazardous Spill </a:t>
            </a:r>
            <a:r>
              <a:rPr lang="en-US" u="sng" dirty="0">
                <a:latin typeface="Twentieth Century"/>
                <a:ea typeface="Twentieth Century"/>
                <a:cs typeface="Twentieth Century"/>
                <a:sym typeface="Twentieth Century"/>
              </a:rPr>
              <a:t>Report</a:t>
            </a:r>
            <a:r>
              <a:rPr lang="en-US" dirty="0">
                <a:latin typeface="Twentieth Century"/>
                <a:ea typeface="Twentieth Century"/>
                <a:cs typeface="Twentieth Century"/>
                <a:sym typeface="Twentieth Century"/>
              </a:rPr>
              <a:t> required for </a:t>
            </a:r>
            <a:r>
              <a:rPr lang="en-US" u="sng" dirty="0">
                <a:latin typeface="Twentieth Century"/>
                <a:ea typeface="Twentieth Century"/>
                <a:cs typeface="Twentieth Century"/>
                <a:sym typeface="Twentieth Century"/>
              </a:rPr>
              <a:t>all chemical spills</a:t>
            </a:r>
            <a:endParaRPr dirty="0"/>
          </a:p>
          <a:p>
            <a:pPr marL="514350" lvl="0" indent="-514350" algn="l" rtl="0">
              <a:lnSpc>
                <a:spcPct val="100000"/>
              </a:lnSpc>
              <a:spcBef>
                <a:spcPts val="1650"/>
              </a:spcBef>
              <a:spcAft>
                <a:spcPts val="0"/>
              </a:spcAft>
              <a:buSzPts val="2800"/>
              <a:buFont typeface="Twentieth Century"/>
              <a:buAutoNum type="arabicPeriod"/>
            </a:pPr>
            <a:r>
              <a:rPr lang="en-US" dirty="0" smtClean="0">
                <a:latin typeface="Twentieth Century"/>
                <a:ea typeface="Twentieth Century"/>
                <a:cs typeface="Twentieth Century"/>
                <a:sym typeface="Twentieth Century"/>
              </a:rPr>
              <a:t>Formalin</a:t>
            </a:r>
            <a:r>
              <a:rPr lang="en-US" dirty="0">
                <a:latin typeface="Twentieth Century"/>
                <a:ea typeface="Twentieth Century"/>
                <a:cs typeface="Twentieth Century"/>
                <a:sym typeface="Twentieth Century"/>
              </a:rPr>
              <a:t>, Acid, Base, and Solvent spill kits also located in the safety area or where the chemical is used</a:t>
            </a:r>
            <a:endParaRPr dirty="0"/>
          </a:p>
        </p:txBody>
      </p:sp>
      <p:pic>
        <p:nvPicPr>
          <p:cNvPr id="550" name="Google Shape;550;p79" descr="MCIN00414_0000[1]"/>
          <p:cNvPicPr preferRelativeResize="0"/>
          <p:nvPr/>
        </p:nvPicPr>
        <p:blipFill rotWithShape="1">
          <a:blip r:embed="rId3">
            <a:alphaModFix/>
          </a:blip>
          <a:srcRect/>
          <a:stretch/>
        </p:blipFill>
        <p:spPr>
          <a:xfrm>
            <a:off x="6801394" y="444318"/>
            <a:ext cx="1884363" cy="1068388"/>
          </a:xfrm>
          <a:prstGeom prst="rect">
            <a:avLst/>
          </a:prstGeom>
          <a:noFill/>
          <a:ln>
            <a:noFill/>
          </a:ln>
        </p:spPr>
      </p:pic>
      <p:pic>
        <p:nvPicPr>
          <p:cNvPr id="551" name="Google Shape;551;p79" descr="MCj02503810000[1]"/>
          <p:cNvPicPr preferRelativeResize="0"/>
          <p:nvPr/>
        </p:nvPicPr>
        <p:blipFill rotWithShape="1">
          <a:blip r:embed="rId4">
            <a:alphaModFix/>
          </a:blip>
          <a:srcRect/>
          <a:stretch/>
        </p:blipFill>
        <p:spPr>
          <a:xfrm>
            <a:off x="7354537" y="5280025"/>
            <a:ext cx="1591026" cy="1577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0"/>
          <p:cNvSpPr txBox="1">
            <a:spLocks noGrp="1"/>
          </p:cNvSpPr>
          <p:nvPr>
            <p:ph type="title"/>
          </p:nvPr>
        </p:nvSpPr>
        <p:spPr>
          <a:xfrm>
            <a:off x="1143000" y="3048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Twentieth Century"/>
              <a:buNone/>
            </a:pPr>
            <a:r>
              <a:rPr lang="en-US" sz="4000" b="1" dirty="0">
                <a:latin typeface="Twentieth Century"/>
                <a:ea typeface="Twentieth Century"/>
                <a:cs typeface="Twentieth Century"/>
                <a:sym typeface="Twentieth Century"/>
              </a:rPr>
              <a:t>Employee Incident or Accidents</a:t>
            </a:r>
            <a:endParaRPr dirty="0"/>
          </a:p>
        </p:txBody>
      </p:sp>
      <p:sp>
        <p:nvSpPr>
          <p:cNvPr id="557" name="Google Shape;557;p80"/>
          <p:cNvSpPr txBox="1">
            <a:spLocks noGrp="1"/>
          </p:cNvSpPr>
          <p:nvPr>
            <p:ph type="body" idx="1"/>
          </p:nvPr>
        </p:nvSpPr>
        <p:spPr>
          <a:xfrm>
            <a:off x="1534605" y="1600200"/>
            <a:ext cx="7556907" cy="5257800"/>
          </a:xfrm>
          <a:prstGeom prst="rect">
            <a:avLst/>
          </a:prstGeom>
          <a:noFill/>
          <a:ln>
            <a:noFill/>
          </a:ln>
        </p:spPr>
        <p:txBody>
          <a:bodyPr spcFirstLastPara="1" wrap="square" lIns="91425" tIns="45700" rIns="91425" bIns="45700" anchor="t" anchorCtr="0">
            <a:normAutofit fontScale="62500" lnSpcReduction="20000"/>
          </a:bodyPr>
          <a:lstStyle/>
          <a:p>
            <a:pPr marL="0" indent="-217170">
              <a:lnSpc>
                <a:spcPct val="90000"/>
              </a:lnSpc>
              <a:spcBef>
                <a:spcPts val="0"/>
              </a:spcBef>
              <a:buSzPct val="100000"/>
              <a:buNone/>
            </a:pPr>
            <a:r>
              <a:rPr lang="en-US" sz="3200" dirty="0" smtClean="0"/>
              <a:t>When </a:t>
            </a:r>
            <a:r>
              <a:rPr lang="en-US" sz="3200" dirty="0"/>
              <a:t>an employee receives a workplace injury such as a blood borne pathogen exposure or chemical splash. </a:t>
            </a:r>
            <a:endParaRPr lang="en-US" sz="3200" dirty="0" smtClean="0"/>
          </a:p>
          <a:p>
            <a:pPr marL="0" indent="-217170">
              <a:lnSpc>
                <a:spcPct val="90000"/>
              </a:lnSpc>
              <a:spcBef>
                <a:spcPts val="0"/>
              </a:spcBef>
              <a:buSzPct val="100000"/>
              <a:buNone/>
            </a:pPr>
            <a:endParaRPr lang="en-US" sz="3200" dirty="0"/>
          </a:p>
          <a:p>
            <a:pPr marL="0" indent="-217170">
              <a:lnSpc>
                <a:spcPct val="90000"/>
              </a:lnSpc>
              <a:spcBef>
                <a:spcPts val="0"/>
              </a:spcBef>
              <a:buSzPct val="100000"/>
              <a:buNone/>
            </a:pPr>
            <a:r>
              <a:rPr lang="en-US" sz="3200" dirty="0" smtClean="0"/>
              <a:t>Employees </a:t>
            </a:r>
            <a:r>
              <a:rPr lang="en-US" sz="3200" dirty="0"/>
              <a:t>are required to report accidents and have access to medical consultation.</a:t>
            </a:r>
          </a:p>
          <a:p>
            <a:pPr marL="240030" lvl="1" indent="0">
              <a:lnSpc>
                <a:spcPct val="90000"/>
              </a:lnSpc>
              <a:buSzPct val="100000"/>
              <a:buNone/>
            </a:pPr>
            <a:r>
              <a:rPr lang="en-US" sz="2400" i="1" dirty="0" smtClean="0"/>
              <a:t>In </a:t>
            </a:r>
            <a:r>
              <a:rPr lang="en-US" sz="2400" i="1" dirty="0"/>
              <a:t>case </a:t>
            </a:r>
            <a:r>
              <a:rPr lang="en-US" sz="2400" i="1" dirty="0" smtClean="0"/>
              <a:t>of Blood Borne Pathogen </a:t>
            </a:r>
            <a:r>
              <a:rPr lang="en-US" sz="2400" b="1" i="1" dirty="0"/>
              <a:t>Exposure:</a:t>
            </a:r>
            <a:endParaRPr lang="en-US" sz="2400" i="1" dirty="0"/>
          </a:p>
          <a:p>
            <a:pPr marL="651510" lvl="2" indent="-171450">
              <a:lnSpc>
                <a:spcPct val="90000"/>
              </a:lnSpc>
              <a:buSzPct val="100000"/>
            </a:pPr>
            <a:r>
              <a:rPr lang="en-US" sz="2000" dirty="0"/>
              <a:t>Y</a:t>
            </a:r>
            <a:r>
              <a:rPr lang="en-US" sz="2000" dirty="0" smtClean="0"/>
              <a:t>ou must:</a:t>
            </a:r>
            <a:endParaRPr lang="en-US" dirty="0"/>
          </a:p>
          <a:p>
            <a:pPr marL="1062990" lvl="3" indent="-342899">
              <a:lnSpc>
                <a:spcPct val="90000"/>
              </a:lnSpc>
              <a:buSzPct val="100000"/>
              <a:buFont typeface="Twentieth Century"/>
              <a:buAutoNum type="arabicPeriod"/>
            </a:pPr>
            <a:r>
              <a:rPr lang="en-US" sz="1800" dirty="0"/>
              <a:t>Give first aid</a:t>
            </a:r>
            <a:endParaRPr lang="en-US" dirty="0"/>
          </a:p>
          <a:p>
            <a:pPr marL="1062990" lvl="3" indent="-342899">
              <a:lnSpc>
                <a:spcPct val="90000"/>
              </a:lnSpc>
              <a:buSzPct val="100000"/>
              <a:buFont typeface="Twentieth Century"/>
              <a:buAutoNum type="arabicPeriod"/>
            </a:pPr>
            <a:r>
              <a:rPr lang="en-US" sz="1800" dirty="0"/>
              <a:t>Notify your Supervisor/Manager</a:t>
            </a:r>
            <a:endParaRPr lang="en-US" dirty="0"/>
          </a:p>
          <a:p>
            <a:pPr marL="1062990" lvl="3" indent="-342899">
              <a:lnSpc>
                <a:spcPct val="90000"/>
              </a:lnSpc>
              <a:buSzPct val="100000"/>
              <a:buFont typeface="Twentieth Century"/>
              <a:buAutoNum type="arabicPeriod"/>
            </a:pPr>
            <a:r>
              <a:rPr lang="en-US" sz="1800" u="sng" dirty="0"/>
              <a:t>Report to the </a:t>
            </a:r>
            <a:r>
              <a:rPr lang="en-US" sz="1800" u="sng" dirty="0" smtClean="0"/>
              <a:t>ED within 1 hour of exposure!</a:t>
            </a:r>
            <a:r>
              <a:rPr lang="en-US" sz="1800" dirty="0" smtClean="0"/>
              <a:t> </a:t>
            </a:r>
          </a:p>
          <a:p>
            <a:pPr marL="720091" lvl="3" indent="0">
              <a:lnSpc>
                <a:spcPct val="90000"/>
              </a:lnSpc>
              <a:buSzPct val="100000"/>
              <a:buNone/>
            </a:pPr>
            <a:endParaRPr lang="en-US" sz="1800" dirty="0" smtClean="0"/>
          </a:p>
          <a:p>
            <a:pPr marL="0" lvl="1" indent="-194309">
              <a:lnSpc>
                <a:spcPct val="90000"/>
              </a:lnSpc>
              <a:buSzPct val="100000"/>
              <a:buNone/>
            </a:pPr>
            <a:r>
              <a:rPr lang="en-US" sz="3000" dirty="0" smtClean="0">
                <a:latin typeface="Twentieth Century"/>
                <a:ea typeface="Twentieth Century"/>
                <a:cs typeface="Twentieth Century"/>
                <a:sym typeface="Twentieth Century"/>
              </a:rPr>
              <a:t>In case of Workplace injury</a:t>
            </a:r>
          </a:p>
          <a:p>
            <a:pPr marL="697230" lvl="1" indent="-457200" algn="l" rtl="0">
              <a:lnSpc>
                <a:spcPct val="90000"/>
              </a:lnSpc>
              <a:spcBef>
                <a:spcPts val="1200"/>
              </a:spcBef>
              <a:spcAft>
                <a:spcPts val="0"/>
              </a:spcAft>
              <a:buSzPct val="100000"/>
              <a:buFont typeface="Twentieth Century"/>
              <a:buAutoNum type="arabicPeriod"/>
            </a:pPr>
            <a:r>
              <a:rPr lang="en-US" sz="2400" dirty="0" smtClean="0"/>
              <a:t>Seek First Aid.</a:t>
            </a:r>
          </a:p>
          <a:p>
            <a:pPr marL="697230" lvl="1" indent="-457200" algn="l" rtl="0">
              <a:lnSpc>
                <a:spcPct val="90000"/>
              </a:lnSpc>
              <a:spcBef>
                <a:spcPts val="1200"/>
              </a:spcBef>
              <a:spcAft>
                <a:spcPts val="0"/>
              </a:spcAft>
              <a:buSzPct val="100000"/>
              <a:buFont typeface="Twentieth Century"/>
              <a:buAutoNum type="arabicPeriod"/>
            </a:pPr>
            <a:r>
              <a:rPr lang="en-US" sz="2400" dirty="0" smtClean="0">
                <a:latin typeface="Twentieth Century"/>
                <a:ea typeface="Twentieth Century"/>
                <a:cs typeface="Twentieth Century"/>
                <a:sym typeface="Twentieth Century"/>
              </a:rPr>
              <a:t>Tell </a:t>
            </a:r>
            <a:r>
              <a:rPr lang="en-US" sz="2400" dirty="0">
                <a:latin typeface="Twentieth Century"/>
                <a:ea typeface="Twentieth Century"/>
                <a:cs typeface="Twentieth Century"/>
                <a:sym typeface="Twentieth Century"/>
              </a:rPr>
              <a:t>your immediate supervisor.</a:t>
            </a:r>
            <a:endParaRPr dirty="0"/>
          </a:p>
          <a:p>
            <a:pPr marL="697230" lvl="1" indent="-457200">
              <a:lnSpc>
                <a:spcPct val="90000"/>
              </a:lnSpc>
              <a:buSzPct val="100000"/>
              <a:buFont typeface="Twentieth Century"/>
              <a:buAutoNum type="arabicPeriod"/>
            </a:pPr>
            <a:r>
              <a:rPr lang="en-US" sz="2400" dirty="0">
                <a:latin typeface="Twentieth Century"/>
                <a:ea typeface="Twentieth Century"/>
                <a:cs typeface="Twentieth Century"/>
                <a:sym typeface="Twentieth Century"/>
              </a:rPr>
              <a:t>File an IRIS report: </a:t>
            </a:r>
            <a:r>
              <a:rPr lang="en-US" dirty="0"/>
              <a:t>Go to the Connect home page and log an </a:t>
            </a:r>
            <a:r>
              <a:rPr lang="en-US" b="1" dirty="0">
                <a:solidFill>
                  <a:srgbClr val="C00000"/>
                </a:solidFill>
              </a:rPr>
              <a:t>IRIS (hospital) </a:t>
            </a:r>
            <a:r>
              <a:rPr lang="en-US" dirty="0"/>
              <a:t>for employee incident </a:t>
            </a:r>
            <a:endParaRPr lang="en-US" sz="2400" dirty="0" smtClean="0">
              <a:latin typeface="Twentieth Century"/>
              <a:ea typeface="Twentieth Century"/>
              <a:cs typeface="Twentieth Century"/>
              <a:sym typeface="Twentieth Century"/>
            </a:endParaRPr>
          </a:p>
          <a:p>
            <a:pPr marL="697230" lvl="1" indent="-457200">
              <a:lnSpc>
                <a:spcPct val="90000"/>
              </a:lnSpc>
              <a:buSzPct val="100000"/>
              <a:buFont typeface="Twentieth Century"/>
              <a:buAutoNum type="arabicPeriod"/>
            </a:pPr>
            <a:r>
              <a:rPr lang="en-US" dirty="0"/>
              <a:t>I</a:t>
            </a:r>
            <a:r>
              <a:rPr lang="en-US" dirty="0" smtClean="0"/>
              <a:t>nitiates </a:t>
            </a:r>
            <a:r>
              <a:rPr lang="en-US" dirty="0"/>
              <a:t>the </a:t>
            </a:r>
            <a:r>
              <a:rPr lang="en-US" dirty="0">
                <a:hlinkClick r:id="rId3"/>
              </a:rPr>
              <a:t>Employee Injury Investigation Report</a:t>
            </a:r>
            <a:r>
              <a:rPr lang="en-US" dirty="0"/>
              <a:t>, completing all applicable sections and gives to their supervisor </a:t>
            </a:r>
            <a:endParaRPr dirty="0"/>
          </a:p>
          <a:p>
            <a:pPr marL="651510" lvl="2" indent="-171450" algn="l" rtl="0">
              <a:lnSpc>
                <a:spcPct val="90000"/>
              </a:lnSpc>
              <a:spcBef>
                <a:spcPts val="900"/>
              </a:spcBef>
              <a:spcAft>
                <a:spcPts val="0"/>
              </a:spcAft>
              <a:buSzPct val="100000"/>
              <a:buChar char="•"/>
            </a:pPr>
            <a:r>
              <a:rPr lang="en-US" sz="2000" dirty="0" smtClean="0">
                <a:latin typeface="Twentieth Century"/>
                <a:ea typeface="Twentieth Century"/>
                <a:cs typeface="Twentieth Century"/>
                <a:sym typeface="Twentieth Century"/>
              </a:rPr>
              <a:t>Report </a:t>
            </a:r>
            <a:r>
              <a:rPr lang="en-US" sz="2000" dirty="0">
                <a:latin typeface="Twentieth Century"/>
                <a:ea typeface="Twentieth Century"/>
                <a:cs typeface="Twentieth Century"/>
                <a:sym typeface="Twentieth Century"/>
              </a:rPr>
              <a:t>to ED or your primary </a:t>
            </a:r>
            <a:r>
              <a:rPr lang="en-US" sz="2000" dirty="0" smtClean="0">
                <a:latin typeface="Twentieth Century"/>
                <a:ea typeface="Twentieth Century"/>
                <a:cs typeface="Twentieth Century"/>
                <a:sym typeface="Twentieth Century"/>
              </a:rPr>
              <a:t>doctor ASAP</a:t>
            </a:r>
            <a:endParaRPr dirty="0"/>
          </a:p>
          <a:p>
            <a:pPr marL="445769" lvl="1" indent="-205739" algn="l" rtl="0">
              <a:lnSpc>
                <a:spcPct val="90000"/>
              </a:lnSpc>
              <a:spcBef>
                <a:spcPts val="1200"/>
              </a:spcBef>
              <a:spcAft>
                <a:spcPts val="0"/>
              </a:spcAft>
              <a:buSzPct val="100000"/>
              <a:buFont typeface="Twentieth Century"/>
              <a:buNone/>
            </a:pPr>
            <a:r>
              <a:rPr lang="en-US" sz="2400" u="sng" dirty="0">
                <a:solidFill>
                  <a:srgbClr val="0326D7"/>
                </a:solidFill>
                <a:latin typeface="Twentieth Century"/>
                <a:ea typeface="Twentieth Century"/>
                <a:cs typeface="Twentieth Century"/>
                <a:sym typeface="Twentieth Century"/>
              </a:rPr>
              <a:t>Safety</a:t>
            </a:r>
            <a:r>
              <a:rPr lang="en-US" sz="2400" dirty="0">
                <a:solidFill>
                  <a:srgbClr val="0326D7"/>
                </a:solidFill>
                <a:latin typeface="Twentieth Century"/>
                <a:ea typeface="Twentieth Century"/>
                <a:cs typeface="Twentieth Century"/>
                <a:sym typeface="Twentieth Century"/>
              </a:rPr>
              <a:t> issues are considered a </a:t>
            </a:r>
            <a:r>
              <a:rPr lang="en-US" sz="2400" u="sng" dirty="0">
                <a:solidFill>
                  <a:srgbClr val="0326D7"/>
                </a:solidFill>
                <a:latin typeface="Twentieth Century"/>
                <a:ea typeface="Twentieth Century"/>
                <a:cs typeface="Twentieth Century"/>
                <a:sym typeface="Twentieth Century"/>
              </a:rPr>
              <a:t>quality</a:t>
            </a:r>
            <a:r>
              <a:rPr lang="en-US" sz="2400" dirty="0">
                <a:solidFill>
                  <a:srgbClr val="0326D7"/>
                </a:solidFill>
                <a:latin typeface="Twentieth Century"/>
                <a:ea typeface="Twentieth Century"/>
                <a:cs typeface="Twentieth Century"/>
                <a:sym typeface="Twentieth Century"/>
              </a:rPr>
              <a:t> issue and are investigated to prevent </a:t>
            </a:r>
            <a:r>
              <a:rPr lang="en-US" sz="2400" dirty="0" smtClean="0">
                <a:solidFill>
                  <a:srgbClr val="0326D7"/>
                </a:solidFill>
                <a:latin typeface="Twentieth Century"/>
                <a:ea typeface="Twentieth Century"/>
                <a:cs typeface="Twentieth Century"/>
                <a:sym typeface="Twentieth Century"/>
              </a:rPr>
              <a:t>reoccurrence</a:t>
            </a:r>
            <a:endParaRPr dirty="0"/>
          </a:p>
        </p:txBody>
      </p:sp>
      <p:pic>
        <p:nvPicPr>
          <p:cNvPr id="558" name="Google Shape;558;p80" descr="MCj03404420000[1]"/>
          <p:cNvPicPr preferRelativeResize="0"/>
          <p:nvPr/>
        </p:nvPicPr>
        <p:blipFill rotWithShape="1">
          <a:blip r:embed="rId4">
            <a:alphaModFix/>
          </a:blip>
          <a:srcRect/>
          <a:stretch/>
        </p:blipFill>
        <p:spPr>
          <a:xfrm rot="11306047" flipH="1">
            <a:off x="6339603" y="2933567"/>
            <a:ext cx="1371600" cy="1070198"/>
          </a:xfrm>
          <a:prstGeom prst="rect">
            <a:avLst/>
          </a:prstGeom>
          <a:noFill/>
          <a:ln>
            <a:noFill/>
          </a:ln>
        </p:spPr>
      </p:pic>
      <p:sp>
        <p:nvSpPr>
          <p:cNvPr id="560" name="Google Shape;560;p80"/>
          <p:cNvSpPr txBox="1"/>
          <p:nvPr/>
        </p:nvSpPr>
        <p:spPr>
          <a:xfrm>
            <a:off x="1530251" y="73967"/>
            <a:ext cx="6324600"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2F5496"/>
                </a:solidFill>
                <a:latin typeface="Twentieth Century"/>
                <a:ea typeface="Twentieth Century"/>
                <a:cs typeface="Twentieth Century"/>
                <a:sym typeface="Twentieth Century"/>
              </a:rPr>
              <a:t>In the event of….</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86"/>
          <p:cNvSpPr txBox="1">
            <a:spLocks noGrp="1"/>
          </p:cNvSpPr>
          <p:nvPr>
            <p:ph type="title"/>
          </p:nvPr>
        </p:nvSpPr>
        <p:spPr>
          <a:xfrm>
            <a:off x="1301343" y="127000"/>
            <a:ext cx="487085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Emergency Contact:  </a:t>
            </a:r>
            <a:endParaRPr/>
          </a:p>
        </p:txBody>
      </p:sp>
      <p:sp>
        <p:nvSpPr>
          <p:cNvPr id="586" name="Google Shape;586;p86"/>
          <p:cNvSpPr txBox="1">
            <a:spLocks noGrp="1"/>
          </p:cNvSpPr>
          <p:nvPr>
            <p:ph type="body" idx="1"/>
          </p:nvPr>
        </p:nvSpPr>
        <p:spPr>
          <a:xfrm>
            <a:off x="1530251" y="1704750"/>
            <a:ext cx="7410450" cy="445770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a:t>Emergency Info Communication tool for STAFF</a:t>
            </a:r>
            <a:endParaRPr/>
          </a:p>
          <a:p>
            <a:pPr marL="205740" lvl="0" indent="-205740" algn="l" rtl="0">
              <a:lnSpc>
                <a:spcPct val="100000"/>
              </a:lnSpc>
              <a:spcBef>
                <a:spcPts val="1650"/>
              </a:spcBef>
              <a:spcAft>
                <a:spcPts val="0"/>
              </a:spcAft>
              <a:buSzPts val="2800"/>
              <a:buChar char="•"/>
            </a:pPr>
            <a:r>
              <a:rPr lang="en-US"/>
              <a:t>Google Hub where several RESOURCES (training sessions &amp; support information) can be accessed at: </a:t>
            </a:r>
            <a:r>
              <a:rPr lang="en-US" u="sng">
                <a:solidFill>
                  <a:schemeClr val="hlink"/>
                </a:solidFill>
                <a:hlinkClick r:id="rId3"/>
              </a:rPr>
              <a:t>(x)Matters GO-Live Hub</a:t>
            </a:r>
            <a:r>
              <a:rPr lang="en-US"/>
              <a:t> </a:t>
            </a:r>
            <a:endParaRPr/>
          </a:p>
          <a:p>
            <a:pPr marL="205740" lvl="0" indent="-205740" algn="l" rtl="0">
              <a:lnSpc>
                <a:spcPct val="100000"/>
              </a:lnSpc>
              <a:spcBef>
                <a:spcPts val="1650"/>
              </a:spcBef>
              <a:spcAft>
                <a:spcPts val="0"/>
              </a:spcAft>
              <a:buSzPts val="2800"/>
              <a:buChar char="•"/>
            </a:pPr>
            <a:r>
              <a:rPr lang="en-US" u="sng">
                <a:solidFill>
                  <a:schemeClr val="hlink"/>
                </a:solidFill>
                <a:hlinkClick r:id="rId4"/>
              </a:rPr>
              <a:t>https://CommonSpirit.xmatters.com</a:t>
            </a:r>
            <a:r>
              <a:rPr lang="en-US"/>
              <a:t> TO SIGN UP and edit your personal Info</a:t>
            </a:r>
            <a:endParaRPr/>
          </a:p>
          <a:p>
            <a:pPr marL="205740" lvl="0" indent="-27940" algn="l" rtl="0">
              <a:lnSpc>
                <a:spcPct val="100000"/>
              </a:lnSpc>
              <a:spcBef>
                <a:spcPts val="1650"/>
              </a:spcBef>
              <a:spcAft>
                <a:spcPts val="0"/>
              </a:spcAft>
              <a:buSzPts val="2800"/>
              <a:buNone/>
            </a:pPr>
            <a:endParaRPr/>
          </a:p>
        </p:txBody>
      </p:sp>
      <p:pic>
        <p:nvPicPr>
          <p:cNvPr id="587" name="Google Shape;587;p86"/>
          <p:cNvPicPr preferRelativeResize="0"/>
          <p:nvPr/>
        </p:nvPicPr>
        <p:blipFill rotWithShape="1">
          <a:blip r:embed="rId5">
            <a:alphaModFix/>
          </a:blip>
          <a:srcRect/>
          <a:stretch/>
        </p:blipFill>
        <p:spPr>
          <a:xfrm>
            <a:off x="6172200" y="404177"/>
            <a:ext cx="2133600" cy="5429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7"/>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Twentieth Century"/>
              <a:buNone/>
            </a:pPr>
            <a:r>
              <a:rPr lang="en-US" sz="4000" b="1">
                <a:latin typeface="Twentieth Century"/>
                <a:ea typeface="Twentieth Century"/>
                <a:cs typeface="Twentieth Century"/>
                <a:sym typeface="Twentieth Century"/>
              </a:rPr>
              <a:t>Patient and Employee Safety Signage</a:t>
            </a:r>
            <a:endParaRPr/>
          </a:p>
        </p:txBody>
      </p:sp>
      <p:sp>
        <p:nvSpPr>
          <p:cNvPr id="593" name="Google Shape;593;p87"/>
          <p:cNvSpPr txBox="1">
            <a:spLocks noGrp="1"/>
          </p:cNvSpPr>
          <p:nvPr>
            <p:ph type="body" idx="1"/>
          </p:nvPr>
        </p:nvSpPr>
        <p:spPr>
          <a:xfrm>
            <a:off x="1554419" y="1982088"/>
            <a:ext cx="3200400" cy="3301111"/>
          </a:xfrm>
          <a:prstGeom prst="rect">
            <a:avLst/>
          </a:prstGeom>
          <a:noFill/>
          <a:ln>
            <a:noFill/>
          </a:ln>
        </p:spPr>
        <p:txBody>
          <a:bodyPr spcFirstLastPara="1" wrap="square" lIns="91425" tIns="45700" rIns="91425" bIns="45700" anchor="t" anchorCtr="0">
            <a:normAutofit lnSpcReduction="10000"/>
          </a:bodyPr>
          <a:lstStyle/>
          <a:p>
            <a:pPr marL="205740" lvl="0" indent="-205740" algn="l" rtl="0">
              <a:lnSpc>
                <a:spcPct val="90000"/>
              </a:lnSpc>
              <a:spcBef>
                <a:spcPts val="0"/>
              </a:spcBef>
              <a:spcAft>
                <a:spcPts val="0"/>
              </a:spcAft>
              <a:buSzPts val="2800"/>
              <a:buChar char="•"/>
            </a:pPr>
            <a:r>
              <a:rPr lang="en-US">
                <a:solidFill>
                  <a:srgbClr val="9900CC"/>
                </a:solidFill>
                <a:latin typeface="Twentieth Century"/>
                <a:ea typeface="Twentieth Century"/>
                <a:cs typeface="Twentieth Century"/>
                <a:sym typeface="Twentieth Century"/>
              </a:rPr>
              <a:t>Patient Safety</a:t>
            </a:r>
            <a:r>
              <a:rPr lang="en-US">
                <a:solidFill>
                  <a:srgbClr val="1C4984"/>
                </a:solidFill>
                <a:latin typeface="Twentieth Century"/>
                <a:ea typeface="Twentieth Century"/>
                <a:cs typeface="Twentieth Century"/>
                <a:sym typeface="Twentieth Century"/>
              </a:rPr>
              <a:t> Hotline (SJMC) </a:t>
            </a:r>
            <a:r>
              <a:rPr lang="en-US">
                <a:latin typeface="Twentieth Century"/>
                <a:ea typeface="Twentieth Century"/>
                <a:cs typeface="Twentieth Century"/>
                <a:sym typeface="Twentieth Century"/>
              </a:rPr>
              <a:t>behind your badge</a:t>
            </a:r>
            <a:endParaRPr/>
          </a:p>
          <a:p>
            <a:pPr marL="205740" lvl="0" indent="-205740" algn="l" rtl="0">
              <a:lnSpc>
                <a:spcPct val="90000"/>
              </a:lnSpc>
              <a:spcBef>
                <a:spcPts val="1650"/>
              </a:spcBef>
              <a:spcAft>
                <a:spcPts val="0"/>
              </a:spcAft>
              <a:buSzPts val="2800"/>
              <a:buChar char="•"/>
            </a:pPr>
            <a:r>
              <a:rPr lang="en-US">
                <a:solidFill>
                  <a:srgbClr val="9900FF"/>
                </a:solidFill>
                <a:latin typeface="Twentieth Century"/>
                <a:ea typeface="Twentieth Century"/>
                <a:cs typeface="Twentieth Century"/>
                <a:sym typeface="Twentieth Century"/>
              </a:rPr>
              <a:t>CAP </a:t>
            </a:r>
            <a:r>
              <a:rPr lang="en-US">
                <a:solidFill>
                  <a:srgbClr val="1C4984"/>
                </a:solidFill>
                <a:latin typeface="Twentieth Century"/>
                <a:ea typeface="Twentieth Century"/>
                <a:cs typeface="Twentieth Century"/>
                <a:sym typeface="Twentieth Century"/>
              </a:rPr>
              <a:t>hotline </a:t>
            </a:r>
            <a:r>
              <a:rPr lang="en-US">
                <a:latin typeface="Twentieth Century"/>
                <a:ea typeface="Twentieth Century"/>
                <a:cs typeface="Twentieth Century"/>
                <a:sym typeface="Twentieth Century"/>
              </a:rPr>
              <a:t>for test quality or employee safety issues</a:t>
            </a:r>
            <a:endParaRPr/>
          </a:p>
          <a:p>
            <a:pPr marL="0" lvl="0" indent="0" algn="l" rtl="0">
              <a:lnSpc>
                <a:spcPct val="90000"/>
              </a:lnSpc>
              <a:spcBef>
                <a:spcPts val="1650"/>
              </a:spcBef>
              <a:spcAft>
                <a:spcPts val="0"/>
              </a:spcAft>
              <a:buSzPts val="2800"/>
              <a:buNone/>
            </a:pPr>
            <a:endParaRPr>
              <a:latin typeface="Twentieth Century"/>
              <a:ea typeface="Twentieth Century"/>
              <a:cs typeface="Twentieth Century"/>
              <a:sym typeface="Twentieth Century"/>
            </a:endParaRPr>
          </a:p>
        </p:txBody>
      </p:sp>
      <p:pic>
        <p:nvPicPr>
          <p:cNvPr id="594" name="Google Shape;594;p87" descr="MCBS00589_0000[1]"/>
          <p:cNvPicPr preferRelativeResize="0"/>
          <p:nvPr/>
        </p:nvPicPr>
        <p:blipFill rotWithShape="1">
          <a:blip r:embed="rId3">
            <a:alphaModFix/>
          </a:blip>
          <a:srcRect/>
          <a:stretch/>
        </p:blipFill>
        <p:spPr>
          <a:xfrm>
            <a:off x="1981200" y="5442861"/>
            <a:ext cx="940437" cy="806450"/>
          </a:xfrm>
          <a:prstGeom prst="rect">
            <a:avLst/>
          </a:prstGeom>
          <a:noFill/>
          <a:ln>
            <a:noFill/>
          </a:ln>
        </p:spPr>
      </p:pic>
      <p:pic>
        <p:nvPicPr>
          <p:cNvPr id="595" name="Google Shape;595;p87"/>
          <p:cNvPicPr preferRelativeResize="0"/>
          <p:nvPr/>
        </p:nvPicPr>
        <p:blipFill rotWithShape="1">
          <a:blip r:embed="rId4">
            <a:alphaModFix/>
          </a:blip>
          <a:srcRect/>
          <a:stretch/>
        </p:blipFill>
        <p:spPr>
          <a:xfrm>
            <a:off x="4907219" y="1600200"/>
            <a:ext cx="3933825" cy="2443938"/>
          </a:xfrm>
          <a:prstGeom prst="rect">
            <a:avLst/>
          </a:prstGeom>
          <a:noFill/>
          <a:ln>
            <a:noFill/>
          </a:ln>
        </p:spPr>
      </p:pic>
      <p:cxnSp>
        <p:nvCxnSpPr>
          <p:cNvPr id="596" name="Google Shape;596;p87"/>
          <p:cNvCxnSpPr/>
          <p:nvPr/>
        </p:nvCxnSpPr>
        <p:spPr>
          <a:xfrm>
            <a:off x="3886200" y="3124200"/>
            <a:ext cx="868619" cy="435691"/>
          </a:xfrm>
          <a:prstGeom prst="straightConnector1">
            <a:avLst/>
          </a:prstGeom>
          <a:noFill/>
          <a:ln w="19050" cap="flat" cmpd="sng">
            <a:solidFill>
              <a:srgbClr val="FF0000"/>
            </a:solidFill>
            <a:prstDash val="solid"/>
            <a:miter lim="800000"/>
            <a:headEnd type="none" w="sm" len="sm"/>
            <a:tailEnd type="triangle" w="med" len="med"/>
          </a:ln>
        </p:spPr>
      </p:cxnSp>
      <p:pic>
        <p:nvPicPr>
          <p:cNvPr id="597" name="Google Shape;597;p87"/>
          <p:cNvPicPr preferRelativeResize="0"/>
          <p:nvPr/>
        </p:nvPicPr>
        <p:blipFill rotWithShape="1">
          <a:blip r:embed="rId5">
            <a:alphaModFix/>
          </a:blip>
          <a:srcRect/>
          <a:stretch/>
        </p:blipFill>
        <p:spPr>
          <a:xfrm>
            <a:off x="4907219" y="4572458"/>
            <a:ext cx="3352800" cy="569976"/>
          </a:xfrm>
          <a:prstGeom prst="rect">
            <a:avLst/>
          </a:prstGeom>
          <a:noFill/>
          <a:ln>
            <a:noFill/>
          </a:ln>
        </p:spPr>
      </p:pic>
      <p:sp>
        <p:nvSpPr>
          <p:cNvPr id="598" name="Google Shape;598;p87"/>
          <p:cNvSpPr txBox="1"/>
          <p:nvPr/>
        </p:nvSpPr>
        <p:spPr>
          <a:xfrm>
            <a:off x="4907219" y="5212029"/>
            <a:ext cx="3550981" cy="46166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9900CC"/>
                </a:solidFill>
                <a:latin typeface="Twentieth Century"/>
                <a:ea typeface="Twentieth Century"/>
                <a:cs typeface="Twentieth Century"/>
                <a:sym typeface="Twentieth Century"/>
              </a:rPr>
              <a:t> (866) 236-7212</a:t>
            </a:r>
            <a:endParaRPr sz="1400" b="0" i="0" u="none" strike="noStrike" cap="none">
              <a:solidFill>
                <a:srgbClr val="9900CC"/>
              </a:solidFill>
              <a:latin typeface="Arial"/>
              <a:ea typeface="Arial"/>
              <a:cs typeface="Arial"/>
              <a:sym typeface="Arial"/>
            </a:endParaRPr>
          </a:p>
        </p:txBody>
      </p:sp>
      <p:cxnSp>
        <p:nvCxnSpPr>
          <p:cNvPr id="599" name="Google Shape;599;p87"/>
          <p:cNvCxnSpPr/>
          <p:nvPr/>
        </p:nvCxnSpPr>
        <p:spPr>
          <a:xfrm>
            <a:off x="3733800" y="4656761"/>
            <a:ext cx="1173419" cy="601039"/>
          </a:xfrm>
          <a:prstGeom prst="straightConnector1">
            <a:avLst/>
          </a:prstGeom>
          <a:noFill/>
          <a:ln w="19050" cap="flat" cmpd="sng">
            <a:solidFill>
              <a:srgbClr val="FF0000"/>
            </a:solidFill>
            <a:prstDash val="solid"/>
            <a:miter lim="800000"/>
            <a:headEnd type="none" w="sm" len="sm"/>
            <a:tailEnd type="triangle" w="med" len="med"/>
          </a:ln>
        </p:spPr>
      </p:cxnSp>
      <p:sp>
        <p:nvSpPr>
          <p:cNvPr id="600" name="Google Shape;600;p87"/>
          <p:cNvSpPr txBox="1"/>
          <p:nvPr/>
        </p:nvSpPr>
        <p:spPr>
          <a:xfrm>
            <a:off x="1828800" y="6200670"/>
            <a:ext cx="7415976" cy="450042"/>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00000"/>
              </a:lnSpc>
              <a:spcBef>
                <a:spcPts val="0"/>
              </a:spcBef>
              <a:spcAft>
                <a:spcPts val="0"/>
              </a:spcAft>
              <a:buClr>
                <a:schemeClr val="dk1"/>
              </a:buClr>
              <a:buSzPct val="100000"/>
              <a:buFont typeface="Arial"/>
              <a:buNone/>
            </a:pPr>
            <a:r>
              <a:rPr lang="en-US" sz="2800" b="0" i="1" u="none" strike="noStrike" cap="none">
                <a:solidFill>
                  <a:schemeClr val="dk1"/>
                </a:solidFill>
                <a:latin typeface="Twentieth Century"/>
                <a:ea typeface="Twentieth Century"/>
                <a:cs typeface="Twentieth Century"/>
                <a:sym typeface="Twentieth Century"/>
              </a:rPr>
              <a:t>Look for this Hot Line info on </a:t>
            </a:r>
            <a:r>
              <a:rPr lang="en-US" sz="2800" b="0" i="1" u="sng" strike="noStrike" cap="none">
                <a:solidFill>
                  <a:schemeClr val="dk1"/>
                </a:solidFill>
                <a:latin typeface="Twentieth Century"/>
                <a:ea typeface="Twentieth Century"/>
                <a:cs typeface="Twentieth Century"/>
                <a:sym typeface="Twentieth Century"/>
              </a:rPr>
              <a:t>Bulletin Boards</a:t>
            </a:r>
            <a:r>
              <a:rPr lang="en-US" sz="2800" b="0" i="1" u="none" strike="noStrike" cap="none">
                <a:solidFill>
                  <a:schemeClr val="dk1"/>
                </a:solidFill>
                <a:latin typeface="Twentieth Century"/>
                <a:ea typeface="Twentieth Century"/>
                <a:cs typeface="Twentieth Century"/>
                <a:sym typeface="Twentieth Century"/>
              </a:rPr>
              <a:t> in the Lab</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1eed28edf46_0_0"/>
          <p:cNvSpPr txBox="1">
            <a:spLocks noGrp="1"/>
          </p:cNvSpPr>
          <p:nvPr>
            <p:ph type="body" idx="1"/>
          </p:nvPr>
        </p:nvSpPr>
        <p:spPr>
          <a:xfrm>
            <a:off x="1530251" y="1434800"/>
            <a:ext cx="7410600" cy="4457700"/>
          </a:xfrm>
          <a:prstGeom prst="rect">
            <a:avLst/>
          </a:prstGeom>
          <a:noFill/>
          <a:ln>
            <a:noFill/>
          </a:ln>
        </p:spPr>
        <p:txBody>
          <a:bodyPr spcFirstLastPara="1" wrap="square" lIns="91425" tIns="45700" rIns="91425" bIns="45700" anchor="t" anchorCtr="0">
            <a:normAutofit/>
          </a:bodyPr>
          <a:lstStyle/>
          <a:p>
            <a:pPr marL="457200" lvl="0" indent="-400050" algn="l" rtl="0">
              <a:lnSpc>
                <a:spcPct val="100000"/>
              </a:lnSpc>
              <a:spcBef>
                <a:spcPts val="1650"/>
              </a:spcBef>
              <a:spcAft>
                <a:spcPts val="0"/>
              </a:spcAft>
              <a:buSzPts val="2700"/>
              <a:buChar char="•"/>
            </a:pPr>
            <a:r>
              <a:rPr lang="en-US" sz="2700"/>
              <a:t>All new hires are invited to take a MyVoice 90-Day New Hire Survey.</a:t>
            </a:r>
            <a:endParaRPr sz="2700"/>
          </a:p>
          <a:p>
            <a:pPr marL="457200" lvl="0" indent="-400050" algn="l" rtl="0">
              <a:lnSpc>
                <a:spcPct val="100000"/>
              </a:lnSpc>
              <a:spcBef>
                <a:spcPts val="0"/>
              </a:spcBef>
              <a:spcAft>
                <a:spcPts val="0"/>
              </a:spcAft>
              <a:buSzPts val="2700"/>
              <a:buChar char="•"/>
            </a:pPr>
            <a:r>
              <a:rPr lang="en-US" sz="2700"/>
              <a:t>The survey takes about 10 minutes to complete and responses are confidential.</a:t>
            </a:r>
            <a:endParaRPr sz="2700"/>
          </a:p>
          <a:p>
            <a:pPr marL="457200" lvl="0" indent="-400050" algn="l" rtl="0">
              <a:lnSpc>
                <a:spcPct val="100000"/>
              </a:lnSpc>
              <a:spcBef>
                <a:spcPts val="0"/>
              </a:spcBef>
              <a:spcAft>
                <a:spcPts val="0"/>
              </a:spcAft>
              <a:buSzPts val="2700"/>
              <a:buChar char="•"/>
            </a:pPr>
            <a:r>
              <a:rPr lang="en-US" sz="2700"/>
              <a:t>If employees have questions about the survey please contact employee.surveys@commonspirit.org</a:t>
            </a:r>
            <a:endParaRPr sz="2700"/>
          </a:p>
        </p:txBody>
      </p:sp>
      <p:pic>
        <p:nvPicPr>
          <p:cNvPr id="607" name="Google Shape;607;g1eed28edf46_0_0"/>
          <p:cNvPicPr preferRelativeResize="0"/>
          <p:nvPr/>
        </p:nvPicPr>
        <p:blipFill rotWithShape="1">
          <a:blip r:embed="rId3">
            <a:alphaModFix/>
          </a:blip>
          <a:srcRect/>
          <a:stretch/>
        </p:blipFill>
        <p:spPr>
          <a:xfrm>
            <a:off x="1557675" y="59050"/>
            <a:ext cx="7355751" cy="1226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Hospital Orientation Review</a:t>
            </a:r>
            <a:br>
              <a:rPr lang="en-US" dirty="0" smtClean="0"/>
            </a:br>
            <a:r>
              <a:rPr lang="en-US" dirty="0" smtClean="0"/>
              <a:t>Cellular Phones</a:t>
            </a:r>
            <a:endParaRPr lang="en-US" dirty="0"/>
          </a:p>
        </p:txBody>
      </p:sp>
      <p:sp>
        <p:nvSpPr>
          <p:cNvPr id="3" name="Text Placeholder 2"/>
          <p:cNvSpPr>
            <a:spLocks noGrp="1"/>
          </p:cNvSpPr>
          <p:nvPr>
            <p:ph type="body" idx="1"/>
          </p:nvPr>
        </p:nvSpPr>
        <p:spPr>
          <a:xfrm>
            <a:off x="1301343" y="1463040"/>
            <a:ext cx="7639358" cy="5329646"/>
          </a:xfrm>
        </p:spPr>
        <p:txBody>
          <a:bodyPr>
            <a:normAutofit/>
          </a:bodyPr>
          <a:lstStyle/>
          <a:p>
            <a:pPr lvl="1"/>
            <a:r>
              <a:rPr lang="en-US" dirty="0" smtClean="0"/>
              <a:t>Personal </a:t>
            </a:r>
            <a:r>
              <a:rPr lang="en-US" dirty="0"/>
              <a:t>cell phones and data devices have the potential to interfere with the delivery of prompt, efficient and focused patient care and customer service. </a:t>
            </a:r>
            <a:endParaRPr lang="en-US" dirty="0" smtClean="0"/>
          </a:p>
          <a:p>
            <a:pPr lvl="1"/>
            <a:r>
              <a:rPr lang="en-US" dirty="0" smtClean="0"/>
              <a:t>During </a:t>
            </a:r>
            <a:r>
              <a:rPr lang="en-US" dirty="0"/>
              <a:t>non-work time employees may utilize personal cell phones in the cafeteria, break rooms, private offices or on campus outside of hospital buildings</a:t>
            </a:r>
            <a:r>
              <a:rPr lang="en-US" dirty="0" smtClean="0"/>
              <a:t>.</a:t>
            </a:r>
          </a:p>
          <a:p>
            <a:pPr lvl="1"/>
            <a:r>
              <a:rPr lang="en-US" dirty="0"/>
              <a:t>Non-management employees may not use cell phones or data devices, to include texting, utilizing ear buds or ear phones unless they are on a break from regular work and in a non-work area. If you are expecting an important call, </a:t>
            </a:r>
            <a:r>
              <a:rPr lang="en-US" dirty="0" smtClean="0"/>
              <a:t>excuse </a:t>
            </a:r>
            <a:r>
              <a:rPr lang="en-US" dirty="0"/>
              <a:t>yourself and walk somewhere private.</a:t>
            </a:r>
          </a:p>
        </p:txBody>
      </p:sp>
      <p:pic>
        <p:nvPicPr>
          <p:cNvPr id="4" name="Picture 3"/>
          <p:cNvPicPr>
            <a:picLocks noChangeAspect="1"/>
          </p:cNvPicPr>
          <p:nvPr/>
        </p:nvPicPr>
        <p:blipFill>
          <a:blip r:embed="rId2"/>
          <a:stretch>
            <a:fillRect/>
          </a:stretch>
        </p:blipFill>
        <p:spPr>
          <a:xfrm>
            <a:off x="1165151" y="393571"/>
            <a:ext cx="1292464" cy="1298561"/>
          </a:xfrm>
          <a:prstGeom prst="rect">
            <a:avLst/>
          </a:prstGeom>
        </p:spPr>
      </p:pic>
    </p:spTree>
    <p:extLst>
      <p:ext uri="{BB962C8B-B14F-4D97-AF65-F5344CB8AC3E}">
        <p14:creationId xmlns:p14="http://schemas.microsoft.com/office/powerpoint/2010/main" val="152672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Documentation to be Completed</a:t>
            </a:r>
            <a:endParaRPr/>
          </a:p>
        </p:txBody>
      </p:sp>
      <p:pic>
        <p:nvPicPr>
          <p:cNvPr id="326" name="Google Shape;326;p5"/>
          <p:cNvPicPr preferRelativeResize="0"/>
          <p:nvPr/>
        </p:nvPicPr>
        <p:blipFill rotWithShape="1">
          <a:blip r:embed="rId3">
            <a:alphaModFix/>
          </a:blip>
          <a:srcRect/>
          <a:stretch/>
        </p:blipFill>
        <p:spPr>
          <a:xfrm>
            <a:off x="7010400" y="4267200"/>
            <a:ext cx="1524000" cy="1141476"/>
          </a:xfrm>
          <a:prstGeom prst="rect">
            <a:avLst/>
          </a:prstGeom>
          <a:noFill/>
          <a:ln>
            <a:noFill/>
          </a:ln>
        </p:spPr>
      </p:pic>
      <p:sp>
        <p:nvSpPr>
          <p:cNvPr id="327" name="Google Shape;327;p5"/>
          <p:cNvSpPr txBox="1">
            <a:spLocks noGrp="1"/>
          </p:cNvSpPr>
          <p:nvPr>
            <p:ph type="body" idx="1"/>
          </p:nvPr>
        </p:nvSpPr>
        <p:spPr>
          <a:xfrm>
            <a:off x="1530251" y="1371600"/>
            <a:ext cx="7410450" cy="518160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0"/>
              </a:spcBef>
              <a:spcAft>
                <a:spcPts val="0"/>
              </a:spcAft>
              <a:buSzPts val="2800"/>
              <a:buChar char="•"/>
            </a:pPr>
            <a:r>
              <a:rPr lang="en-US" smtClean="0">
                <a:latin typeface="Twentieth Century"/>
                <a:ea typeface="Twentieth Century"/>
                <a:cs typeface="Twentieth Century"/>
                <a:sym typeface="Twentieth Century"/>
              </a:rPr>
              <a:t>NELO presentation</a:t>
            </a:r>
            <a:endParaRPr dirty="0"/>
          </a:p>
          <a:p>
            <a:pPr marL="205740" lvl="0" indent="-205740" algn="l" rtl="0">
              <a:lnSpc>
                <a:spcPct val="100000"/>
              </a:lnSpc>
              <a:spcBef>
                <a:spcPts val="1650"/>
              </a:spcBef>
              <a:spcAft>
                <a:spcPts val="0"/>
              </a:spcAft>
              <a:buSzPts val="2800"/>
              <a:buChar char="•"/>
            </a:pPr>
            <a:r>
              <a:rPr lang="en-US" dirty="0" smtClean="0">
                <a:latin typeface="Twentieth Century"/>
                <a:ea typeface="Twentieth Century"/>
                <a:cs typeface="Twentieth Century"/>
                <a:sym typeface="Twentieth Century"/>
              </a:rPr>
              <a:t>Employee </a:t>
            </a:r>
            <a:r>
              <a:rPr lang="en-US" dirty="0">
                <a:latin typeface="Twentieth Century"/>
                <a:ea typeface="Twentieth Century"/>
                <a:cs typeface="Twentieth Century"/>
                <a:sym typeface="Twentieth Century"/>
              </a:rPr>
              <a:t>Safety Product Usage Agreement</a:t>
            </a:r>
            <a:endParaRPr dirty="0"/>
          </a:p>
          <a:p>
            <a:pPr marL="205740" lvl="0" indent="-205740" algn="l" rtl="0">
              <a:lnSpc>
                <a:spcPct val="100000"/>
              </a:lnSpc>
              <a:spcBef>
                <a:spcPts val="1650"/>
              </a:spcBef>
              <a:spcAft>
                <a:spcPts val="0"/>
              </a:spcAft>
              <a:buSzPts val="2800"/>
              <a:buChar char="•"/>
            </a:pPr>
            <a:r>
              <a:rPr lang="en-US" dirty="0">
                <a:latin typeface="Twentieth Century"/>
                <a:ea typeface="Twentieth Century"/>
                <a:cs typeface="Twentieth Century"/>
                <a:sym typeface="Twentieth Century"/>
              </a:rPr>
              <a:t>Hazardous Chemical Communication Form</a:t>
            </a:r>
            <a:endParaRPr dirty="0"/>
          </a:p>
          <a:p>
            <a:pPr marL="205740" lvl="0" indent="-205740" algn="l" rtl="0">
              <a:lnSpc>
                <a:spcPct val="100000"/>
              </a:lnSpc>
              <a:spcBef>
                <a:spcPts val="1650"/>
              </a:spcBef>
              <a:spcAft>
                <a:spcPts val="0"/>
              </a:spcAft>
              <a:buSzPts val="2800"/>
              <a:buChar char="•"/>
            </a:pPr>
            <a:r>
              <a:rPr lang="en-US" dirty="0">
                <a:latin typeface="Twentieth Century"/>
                <a:ea typeface="Twentieth Century"/>
                <a:cs typeface="Twentieth Century"/>
                <a:sym typeface="Twentieth Century"/>
              </a:rPr>
              <a:t>Competency Quiz for Quality Plan </a:t>
            </a:r>
            <a:endParaRPr dirty="0"/>
          </a:p>
          <a:p>
            <a:pPr marL="205740" lvl="0" indent="-205740" algn="l" rtl="0">
              <a:lnSpc>
                <a:spcPct val="100000"/>
              </a:lnSpc>
              <a:spcBef>
                <a:spcPts val="1650"/>
              </a:spcBef>
              <a:spcAft>
                <a:spcPts val="0"/>
              </a:spcAft>
              <a:buSzPts val="2800"/>
              <a:buChar char="•"/>
            </a:pPr>
            <a:r>
              <a:rPr lang="en-US" dirty="0">
                <a:latin typeface="Twentieth Century"/>
                <a:ea typeface="Twentieth Century"/>
                <a:cs typeface="Twentieth Century"/>
                <a:sym typeface="Twentieth Century"/>
              </a:rPr>
              <a:t>Techs: PT Attestation form</a:t>
            </a:r>
            <a:endParaRPr dirty="0"/>
          </a:p>
          <a:p>
            <a:pPr marL="205740" indent="-205740"/>
            <a:r>
              <a:rPr lang="en-US" dirty="0" err="1">
                <a:latin typeface="Twentieth Century"/>
                <a:ea typeface="Twentieth Century"/>
                <a:cs typeface="Twentieth Century"/>
                <a:sym typeface="Twentieth Century"/>
              </a:rPr>
              <a:t>Medtraining</a:t>
            </a:r>
            <a:r>
              <a:rPr lang="en-US" dirty="0">
                <a:latin typeface="Twentieth Century"/>
                <a:ea typeface="Twentieth Century"/>
                <a:cs typeface="Twentieth Century"/>
                <a:sym typeface="Twentieth Century"/>
              </a:rPr>
              <a:t> Safety Modules Quizzes           (pass &gt;80%) </a:t>
            </a:r>
            <a:endParaRPr dirty="0">
              <a:solidFill>
                <a:srgbClr val="0070C0"/>
              </a:solidFill>
              <a:latin typeface="Twentieth Century"/>
              <a:ea typeface="Twentieth Century"/>
              <a:cs typeface="Twentieth Century"/>
              <a:sym typeface="Twentieth Century"/>
            </a:endParaRPr>
          </a:p>
          <a:p>
            <a:pPr marL="0" lvl="0" indent="0" algn="l" rtl="0">
              <a:lnSpc>
                <a:spcPct val="100000"/>
              </a:lnSpc>
              <a:spcBef>
                <a:spcPts val="1650"/>
              </a:spcBef>
              <a:spcAft>
                <a:spcPts val="0"/>
              </a:spcAft>
              <a:buSzPts val="2800"/>
              <a:buNone/>
            </a:pPr>
            <a:endParaRPr dirty="0">
              <a:latin typeface="Twentieth Century"/>
              <a:ea typeface="Twentieth Century"/>
              <a:cs typeface="Twentieth Century"/>
              <a:sym typeface="Twentieth Century"/>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9"/>
          <p:cNvSpPr txBox="1">
            <a:spLocks noGrp="1"/>
          </p:cNvSpPr>
          <p:nvPr>
            <p:ph type="title"/>
          </p:nvPr>
        </p:nvSpPr>
        <p:spPr>
          <a:xfrm>
            <a:off x="1301343" y="127000"/>
            <a:ext cx="7556907"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b="1">
                <a:latin typeface="Twentieth Century"/>
                <a:ea typeface="Twentieth Century"/>
                <a:cs typeface="Twentieth Century"/>
                <a:sym typeface="Twentieth Century"/>
              </a:rPr>
              <a:t>You are finished IF…</a:t>
            </a:r>
            <a:endParaRPr/>
          </a:p>
        </p:txBody>
      </p:sp>
      <p:sp>
        <p:nvSpPr>
          <p:cNvPr id="613" name="Google Shape;613;p89"/>
          <p:cNvSpPr txBox="1">
            <a:spLocks noGrp="1"/>
          </p:cNvSpPr>
          <p:nvPr>
            <p:ph type="body" idx="1"/>
          </p:nvPr>
        </p:nvSpPr>
        <p:spPr>
          <a:xfrm>
            <a:off x="1524001" y="1505240"/>
            <a:ext cx="7489372" cy="46101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0"/>
              </a:spcBef>
              <a:spcAft>
                <a:spcPts val="0"/>
              </a:spcAft>
              <a:buSzPts val="2400"/>
              <a:buFont typeface="Twentieth Century"/>
              <a:buChar char="❏"/>
            </a:pPr>
            <a:r>
              <a:rPr lang="en-US" sz="2000" dirty="0" smtClean="0">
                <a:sym typeface="Twentieth Century"/>
              </a:rPr>
              <a:t>All related </a:t>
            </a:r>
            <a:r>
              <a:rPr lang="en-US" sz="2000" dirty="0">
                <a:sym typeface="Twentieth Century"/>
              </a:rPr>
              <a:t>all policies have been read </a:t>
            </a:r>
            <a:r>
              <a:rPr lang="en-US" sz="2000" dirty="0" smtClean="0">
                <a:sym typeface="Twentieth Century"/>
              </a:rPr>
              <a:t>and acknowledged in Policy Stat</a:t>
            </a:r>
            <a:endParaRPr sz="2000" dirty="0"/>
          </a:p>
          <a:p>
            <a:pPr marL="457200" lvl="0" indent="-381000" algn="l" rtl="0">
              <a:lnSpc>
                <a:spcPct val="100000"/>
              </a:lnSpc>
              <a:spcBef>
                <a:spcPts val="0"/>
              </a:spcBef>
              <a:spcAft>
                <a:spcPts val="0"/>
              </a:spcAft>
              <a:buSzPts val="2400"/>
              <a:buFont typeface="Twentieth Century"/>
              <a:buChar char="❏"/>
            </a:pPr>
            <a:r>
              <a:rPr lang="en-US" sz="2000" dirty="0" err="1">
                <a:sym typeface="Twentieth Century"/>
              </a:rPr>
              <a:t>Dept</a:t>
            </a:r>
            <a:r>
              <a:rPr lang="en-US" sz="2000" dirty="0">
                <a:sym typeface="Twentieth Century"/>
              </a:rPr>
              <a:t> Orientation (tour guide): </a:t>
            </a:r>
            <a:r>
              <a:rPr lang="en-US" sz="2000" dirty="0" smtClean="0">
                <a:sym typeface="Twentieth Century"/>
              </a:rPr>
              <a:t>Signed, Dated </a:t>
            </a:r>
            <a:endParaRPr sz="2000" dirty="0">
              <a:sym typeface="Twentieth Century"/>
            </a:endParaRPr>
          </a:p>
          <a:p>
            <a:pPr marL="457200" lvl="0" indent="-381000" algn="l" rtl="0">
              <a:lnSpc>
                <a:spcPct val="100000"/>
              </a:lnSpc>
              <a:spcBef>
                <a:spcPts val="0"/>
              </a:spcBef>
              <a:spcAft>
                <a:spcPts val="0"/>
              </a:spcAft>
              <a:buSzPts val="2400"/>
              <a:buFont typeface="Twentieth Century"/>
              <a:buChar char="❏"/>
            </a:pPr>
            <a:r>
              <a:rPr lang="en-US" sz="2000" dirty="0" smtClean="0">
                <a:sym typeface="Twentieth Century"/>
              </a:rPr>
              <a:t>Employee </a:t>
            </a:r>
            <a:r>
              <a:rPr lang="en-US" sz="2000" dirty="0">
                <a:sym typeface="Twentieth Century"/>
              </a:rPr>
              <a:t>Safety Product Usage Agreement: </a:t>
            </a:r>
            <a:r>
              <a:rPr lang="en-US" sz="2000" dirty="0" smtClean="0">
                <a:sym typeface="Twentieth Century"/>
              </a:rPr>
              <a:t>Signed, </a:t>
            </a:r>
            <a:r>
              <a:rPr lang="en-US" sz="2000" dirty="0" smtClean="0"/>
              <a:t>Dated</a:t>
            </a:r>
            <a:endParaRPr sz="2000" dirty="0"/>
          </a:p>
          <a:p>
            <a:pPr indent="-381000">
              <a:spcBef>
                <a:spcPts val="0"/>
              </a:spcBef>
              <a:buSzPts val="2400"/>
              <a:buFont typeface="Twentieth Century"/>
              <a:buChar char="❏"/>
            </a:pPr>
            <a:r>
              <a:rPr lang="en-US" sz="2000" dirty="0" err="1"/>
              <a:t>MedTraining</a:t>
            </a:r>
            <a:r>
              <a:rPr lang="en-US" sz="2000" dirty="0"/>
              <a:t> modules: completed and Quizzes &gt; 80%</a:t>
            </a:r>
          </a:p>
          <a:p>
            <a:pPr indent="-381000">
              <a:spcBef>
                <a:spcPts val="0"/>
              </a:spcBef>
              <a:buSzPts val="2400"/>
              <a:buFont typeface="Twentieth Century"/>
              <a:buChar char="❏"/>
            </a:pPr>
            <a:r>
              <a:rPr lang="en-US" sz="2000" dirty="0"/>
              <a:t>Quality Competency post quiz:  Passed &gt; 80%</a:t>
            </a:r>
          </a:p>
          <a:p>
            <a:pPr marL="457200" lvl="0" indent="-381000" algn="l" rtl="0">
              <a:lnSpc>
                <a:spcPct val="100000"/>
              </a:lnSpc>
              <a:spcBef>
                <a:spcPts val="0"/>
              </a:spcBef>
              <a:spcAft>
                <a:spcPts val="0"/>
              </a:spcAft>
              <a:buSzPts val="2400"/>
              <a:buFont typeface="Twentieth Century"/>
              <a:buChar char="❏"/>
            </a:pPr>
            <a:r>
              <a:rPr lang="en-US" sz="2000" dirty="0" smtClean="0">
                <a:sym typeface="Twentieth Century"/>
              </a:rPr>
              <a:t>Hazardous </a:t>
            </a:r>
            <a:r>
              <a:rPr lang="en-US" sz="2000" dirty="0">
                <a:sym typeface="Twentieth Century"/>
              </a:rPr>
              <a:t>Chemical Communication: Completed </a:t>
            </a:r>
            <a:endParaRPr sz="2000" dirty="0"/>
          </a:p>
          <a:p>
            <a:pPr marL="457200" lvl="0" indent="-381000" algn="l" rtl="0">
              <a:lnSpc>
                <a:spcPct val="100000"/>
              </a:lnSpc>
              <a:spcBef>
                <a:spcPts val="0"/>
              </a:spcBef>
              <a:spcAft>
                <a:spcPts val="0"/>
              </a:spcAft>
              <a:buSzPts val="2400"/>
              <a:buFont typeface="Twentieth Century"/>
              <a:buChar char="❏"/>
            </a:pPr>
            <a:r>
              <a:rPr lang="en-US" sz="2000" dirty="0">
                <a:sym typeface="Twentieth Century"/>
              </a:rPr>
              <a:t>Techs- PT attestation form: Read, Signed, </a:t>
            </a:r>
            <a:r>
              <a:rPr lang="en-US" sz="2000" dirty="0" smtClean="0">
                <a:sym typeface="Twentieth Century"/>
              </a:rPr>
              <a:t>Dated</a:t>
            </a:r>
          </a:p>
          <a:p>
            <a:pPr lvl="0" indent="-381000">
              <a:spcBef>
                <a:spcPts val="0"/>
              </a:spcBef>
              <a:buSzPts val="2400"/>
              <a:buFont typeface="Twentieth Century"/>
              <a:buChar char="❏"/>
            </a:pPr>
            <a:r>
              <a:rPr lang="en-US" sz="2000" dirty="0"/>
              <a:t>Lab Assistant- </a:t>
            </a:r>
            <a:r>
              <a:rPr lang="en-US" sz="2000" dirty="0" smtClean="0"/>
              <a:t>Staff Agreement for Use of Rover Device: Read, Signed, Dated</a:t>
            </a:r>
            <a:endParaRPr sz="2000" dirty="0">
              <a:sym typeface="Twentieth Century"/>
            </a:endParaRPr>
          </a:p>
          <a:p>
            <a:pPr marL="445769" lvl="1" indent="-205739" algn="l" rtl="0">
              <a:lnSpc>
                <a:spcPct val="90000"/>
              </a:lnSpc>
              <a:spcBef>
                <a:spcPts val="1200"/>
              </a:spcBef>
              <a:spcAft>
                <a:spcPts val="0"/>
              </a:spcAft>
              <a:buSzPts val="2000"/>
              <a:buFont typeface="Twentieth Century"/>
              <a:buNone/>
            </a:pPr>
            <a:endParaRPr dirty="0">
              <a:solidFill>
                <a:srgbClr val="FF0000"/>
              </a:solidFill>
              <a:latin typeface="Twentieth Century"/>
              <a:ea typeface="Twentieth Century"/>
              <a:cs typeface="Twentieth Century"/>
              <a:sym typeface="Twentieth Century"/>
            </a:endParaRPr>
          </a:p>
        </p:txBody>
      </p:sp>
      <p:sp>
        <p:nvSpPr>
          <p:cNvPr id="614" name="Google Shape;614;p89"/>
          <p:cNvSpPr txBox="1"/>
          <p:nvPr/>
        </p:nvSpPr>
        <p:spPr>
          <a:xfrm>
            <a:off x="1913165" y="6396300"/>
            <a:ext cx="7010400" cy="461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70C0"/>
                </a:solidFill>
                <a:latin typeface="Twentieth Century"/>
                <a:ea typeface="Twentieth Century"/>
                <a:cs typeface="Twentieth Century"/>
                <a:sym typeface="Twentieth Century"/>
              </a:rPr>
              <a:t>Turn in your documents to your </a:t>
            </a:r>
            <a:r>
              <a:rPr lang="en-US" sz="2400" dirty="0" smtClean="0">
                <a:solidFill>
                  <a:srgbClr val="0070C0"/>
                </a:solidFill>
                <a:latin typeface="Twentieth Century"/>
                <a:ea typeface="Twentieth Century"/>
                <a:cs typeface="Twentieth Century"/>
                <a:sym typeface="Twentieth Century"/>
              </a:rPr>
              <a:t>manager</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7"/>
          <p:cNvSpPr txBox="1">
            <a:spLocks noGrp="1"/>
          </p:cNvSpPr>
          <p:nvPr>
            <p:ph type="title"/>
          </p:nvPr>
        </p:nvSpPr>
        <p:spPr>
          <a:xfrm>
            <a:off x="942588" y="127000"/>
            <a:ext cx="7654835" cy="109728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Twentieth Century"/>
              <a:buNone/>
            </a:pPr>
            <a:r>
              <a:rPr lang="en-US" dirty="0" smtClean="0">
                <a:sym typeface="Twentieth Century"/>
              </a:rPr>
              <a:t>Hospital Orientation Review</a:t>
            </a:r>
            <a:br>
              <a:rPr lang="en-US" dirty="0" smtClean="0">
                <a:sym typeface="Twentieth Century"/>
              </a:rPr>
            </a:br>
            <a:r>
              <a:rPr lang="en-US" dirty="0" smtClean="0">
                <a:sym typeface="Twentieth Century"/>
              </a:rPr>
              <a:t>Lab Scent Policy</a:t>
            </a:r>
            <a:endParaRPr dirty="0"/>
          </a:p>
        </p:txBody>
      </p:sp>
      <p:sp>
        <p:nvSpPr>
          <p:cNvPr id="397" name="Google Shape;397;p47"/>
          <p:cNvSpPr txBox="1">
            <a:spLocks noGrp="1"/>
          </p:cNvSpPr>
          <p:nvPr>
            <p:ph type="body" idx="1"/>
          </p:nvPr>
        </p:nvSpPr>
        <p:spPr>
          <a:xfrm>
            <a:off x="1676400" y="1704750"/>
            <a:ext cx="7340501" cy="4964020"/>
          </a:xfrm>
          <a:prstGeom prst="rect">
            <a:avLst/>
          </a:prstGeom>
          <a:noFill/>
          <a:ln>
            <a:noFill/>
          </a:ln>
        </p:spPr>
        <p:txBody>
          <a:bodyPr spcFirstLastPara="1" wrap="square" lIns="91425" tIns="45700" rIns="91425" bIns="45700" anchor="t" anchorCtr="0">
            <a:normAutofit/>
          </a:bodyPr>
          <a:lstStyle/>
          <a:p>
            <a:pPr marL="205740" lvl="0" indent="-205740" algn="l" rtl="0">
              <a:lnSpc>
                <a:spcPct val="100000"/>
              </a:lnSpc>
              <a:spcBef>
                <a:spcPts val="1650"/>
              </a:spcBef>
              <a:spcAft>
                <a:spcPts val="0"/>
              </a:spcAft>
              <a:buSzPct val="108108"/>
              <a:buChar char="•"/>
            </a:pPr>
            <a:r>
              <a:rPr lang="en-US" sz="2400" dirty="0" smtClean="0">
                <a:latin typeface="Twentieth Century"/>
                <a:ea typeface="Twentieth Century"/>
                <a:cs typeface="Twentieth Century"/>
                <a:sym typeface="Twentieth Century"/>
              </a:rPr>
              <a:t>Lab </a:t>
            </a:r>
            <a:r>
              <a:rPr lang="en-US" sz="2400" dirty="0">
                <a:latin typeface="Twentieth Century"/>
                <a:ea typeface="Twentieth Century"/>
                <a:cs typeface="Twentieth Century"/>
                <a:sym typeface="Twentieth Century"/>
              </a:rPr>
              <a:t>Policy for Scent discourages scents of all types: lotions, hair product, body wash, colognes.</a:t>
            </a:r>
            <a:endParaRPr dirty="0"/>
          </a:p>
          <a:p>
            <a:pPr marL="205740" lvl="0" indent="-205740" algn="l" rtl="0">
              <a:lnSpc>
                <a:spcPct val="100000"/>
              </a:lnSpc>
              <a:spcBef>
                <a:spcPts val="1650"/>
              </a:spcBef>
              <a:spcAft>
                <a:spcPts val="0"/>
              </a:spcAft>
              <a:buSzPct val="108108"/>
              <a:buChar char="•"/>
            </a:pPr>
            <a:r>
              <a:rPr lang="en-US" sz="2400" dirty="0">
                <a:latin typeface="Twentieth Century"/>
                <a:ea typeface="Twentieth Century"/>
                <a:cs typeface="Twentieth Century"/>
                <a:sym typeface="Twentieth Century"/>
              </a:rPr>
              <a:t>Scent complaints are handled on a case-by-case basis.</a:t>
            </a:r>
            <a:endParaRPr dirty="0"/>
          </a:p>
          <a:p>
            <a:pPr marL="205740" lvl="0" indent="-205740" algn="l" rtl="0">
              <a:lnSpc>
                <a:spcPct val="80000"/>
              </a:lnSpc>
              <a:spcBef>
                <a:spcPts val="1650"/>
              </a:spcBef>
              <a:spcAft>
                <a:spcPts val="0"/>
              </a:spcAft>
              <a:buSzPct val="108108"/>
              <a:buChar char="•"/>
            </a:pPr>
            <a:r>
              <a:rPr lang="en-US" dirty="0">
                <a:latin typeface="Twentieth Century"/>
                <a:ea typeface="Twentieth Century"/>
                <a:cs typeface="Twentieth Century"/>
                <a:sym typeface="Twentieth Century"/>
              </a:rPr>
              <a:t>Smell of smoke is not allowed per Dress Code</a:t>
            </a:r>
            <a:endParaRPr dirty="0"/>
          </a:p>
          <a:p>
            <a:pPr marL="445769" lvl="1" indent="-205739" algn="l" rtl="0">
              <a:lnSpc>
                <a:spcPct val="80000"/>
              </a:lnSpc>
              <a:spcBef>
                <a:spcPts val="1200"/>
              </a:spcBef>
              <a:spcAft>
                <a:spcPts val="0"/>
              </a:spcAft>
              <a:buSzPct val="75075"/>
              <a:buChar char="•"/>
            </a:pPr>
            <a:r>
              <a:rPr lang="en-US" dirty="0">
                <a:latin typeface="Twentieth Century"/>
                <a:ea typeface="Twentieth Century"/>
                <a:cs typeface="Twentieth Century"/>
                <a:sym typeface="Twentieth Century"/>
              </a:rPr>
              <a:t>Non-smoking campus</a:t>
            </a:r>
            <a:endParaRPr sz="2400" dirty="0">
              <a:latin typeface="Twentieth Century"/>
              <a:ea typeface="Twentieth Century"/>
              <a:cs typeface="Twentieth Century"/>
              <a:sym typeface="Twentieth Century"/>
            </a:endParaRPr>
          </a:p>
          <a:p>
            <a:pPr marL="205740" lvl="0" indent="-205740" algn="l" rtl="0">
              <a:lnSpc>
                <a:spcPct val="100000"/>
              </a:lnSpc>
              <a:spcBef>
                <a:spcPts val="1650"/>
              </a:spcBef>
              <a:spcAft>
                <a:spcPts val="0"/>
              </a:spcAft>
              <a:buSzPct val="108108"/>
              <a:buChar char="•"/>
            </a:pPr>
            <a:r>
              <a:rPr lang="en-US" sz="2400" dirty="0">
                <a:latin typeface="Twentieth Century"/>
                <a:ea typeface="Twentieth Century"/>
                <a:cs typeface="Twentieth Century"/>
                <a:sym typeface="Twentieth Century"/>
              </a:rPr>
              <a:t>If someone is bothered by your perfume, cologne or other smell we will bring it to your attention and we ask for your consideration and compassion.</a:t>
            </a:r>
            <a:endParaRPr dirty="0"/>
          </a:p>
        </p:txBody>
      </p:sp>
      <p:pic>
        <p:nvPicPr>
          <p:cNvPr id="398" name="Google Shape;398;p47" descr="MMj02840470000[1]"/>
          <p:cNvPicPr preferRelativeResize="0"/>
          <p:nvPr/>
        </p:nvPicPr>
        <p:blipFill rotWithShape="1">
          <a:blip r:embed="rId3">
            <a:alphaModFix/>
          </a:blip>
          <a:srcRect/>
          <a:stretch/>
        </p:blipFill>
        <p:spPr>
          <a:xfrm>
            <a:off x="7946344" y="806269"/>
            <a:ext cx="1458913" cy="995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Orientation Review</a:t>
            </a:r>
            <a:br>
              <a:rPr lang="en-US" dirty="0" smtClean="0"/>
            </a:br>
            <a:r>
              <a:rPr lang="en-US" dirty="0" smtClean="0"/>
              <a:t>ID Badge &amp; Meal and Rest Breaks</a:t>
            </a:r>
            <a:endParaRPr lang="en-US" dirty="0"/>
          </a:p>
        </p:txBody>
      </p:sp>
      <p:sp>
        <p:nvSpPr>
          <p:cNvPr id="3" name="Text Placeholder 2"/>
          <p:cNvSpPr>
            <a:spLocks noGrp="1"/>
          </p:cNvSpPr>
          <p:nvPr>
            <p:ph type="body" idx="1"/>
          </p:nvPr>
        </p:nvSpPr>
        <p:spPr>
          <a:xfrm>
            <a:off x="1301343" y="1463040"/>
            <a:ext cx="7639358" cy="5329646"/>
          </a:xfrm>
        </p:spPr>
        <p:txBody>
          <a:bodyPr>
            <a:normAutofit fontScale="92500" lnSpcReduction="20000"/>
          </a:bodyPr>
          <a:lstStyle/>
          <a:p>
            <a:r>
              <a:rPr lang="en-US" dirty="0"/>
              <a:t>Identification </a:t>
            </a:r>
            <a:r>
              <a:rPr lang="en-US" dirty="0" smtClean="0"/>
              <a:t>Badges</a:t>
            </a:r>
          </a:p>
          <a:p>
            <a:pPr lvl="1"/>
            <a:r>
              <a:rPr lang="en-US" dirty="0"/>
              <a:t>The identification badge must be legible and worn in a visible and unobstructed location</a:t>
            </a:r>
            <a:r>
              <a:rPr lang="en-US" dirty="0" smtClean="0"/>
              <a:t>.</a:t>
            </a:r>
          </a:p>
          <a:p>
            <a:pPr lvl="1"/>
            <a:r>
              <a:rPr lang="en-US" dirty="0" smtClean="0"/>
              <a:t>Name </a:t>
            </a:r>
            <a:r>
              <a:rPr lang="en-US" dirty="0"/>
              <a:t>badges must be worn between shoulder and chest level or lower if attached to a lanyard</a:t>
            </a:r>
            <a:r>
              <a:rPr lang="en-US" dirty="0" smtClean="0"/>
              <a:t>.</a:t>
            </a:r>
          </a:p>
          <a:p>
            <a:r>
              <a:rPr lang="en-US" dirty="0"/>
              <a:t>Meal and Rest </a:t>
            </a:r>
            <a:r>
              <a:rPr lang="en-US" dirty="0" smtClean="0"/>
              <a:t>Periods</a:t>
            </a:r>
          </a:p>
          <a:p>
            <a:pPr lvl="1"/>
            <a:r>
              <a:rPr lang="en-US" dirty="0"/>
              <a:t>Each non-exempt employee shall be allowed an unpaid, uninterrupted meal period of thirty (30) minutes for each shift of more than five (5) hours. The meal period shall be taken between the second (2nd) and fifth (5th) working hour. Meal period shall not be taken at the beginning or the end of the day so as to shorten the workday</a:t>
            </a:r>
            <a:r>
              <a:rPr lang="en-US" dirty="0" smtClean="0"/>
              <a:t>.</a:t>
            </a:r>
          </a:p>
          <a:p>
            <a:pPr lvl="1"/>
            <a:r>
              <a:rPr lang="en-US" dirty="0"/>
              <a:t>Non-exempt employees shall receive one fifteen (15) minute paid rest break for each four (4) hours of consecutive work</a:t>
            </a:r>
            <a:r>
              <a:rPr lang="en-US" dirty="0" smtClean="0"/>
              <a:t>. </a:t>
            </a:r>
            <a:r>
              <a:rPr lang="en-US" dirty="0"/>
              <a:t>Rest breaks may be taken intermittently and need not be regularly scheduled, depending on the nature of the work.</a:t>
            </a:r>
            <a:endParaRPr lang="en-US" dirty="0" smtClean="0"/>
          </a:p>
        </p:txBody>
      </p:sp>
      <p:pic>
        <p:nvPicPr>
          <p:cNvPr id="3074" name="Picture 2" descr="https://lh5.googleusercontent.com/HF0NMkkc0ff5FFyMvQux0a7p4CvXpniUZGulwS9NJnaKzDkuwgYRV5PjIbt8DQ98qs6ml8MIn0wb65wfjSVaJMe4GXvQa1GfwCoI7lt7tL12msOVcNoz2_G93E1e5Z7rEXRoW02pn_Xr6mwqrGMhk1wxMsly6NA=s2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9013" y="1033053"/>
            <a:ext cx="1465863" cy="114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5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Academic Science 16x9">
  <a:themeElements>
    <a:clrScheme name="Custom 3">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1487</TotalTime>
  <Words>4160</Words>
  <Application>Microsoft Office PowerPoint</Application>
  <PresentationFormat>On-screen Show (4:3)</PresentationFormat>
  <Paragraphs>455</Paragraphs>
  <Slides>71</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Lilita One</vt:lpstr>
      <vt:lpstr>Calibri</vt:lpstr>
      <vt:lpstr>Times New Roman</vt:lpstr>
      <vt:lpstr>Twentieth Century</vt:lpstr>
      <vt:lpstr>Merriweather Sans</vt:lpstr>
      <vt:lpstr>Aclonica</vt:lpstr>
      <vt:lpstr>Noto Sans</vt:lpstr>
      <vt:lpstr>Arial</vt:lpstr>
      <vt:lpstr>Academic Science 16x9</vt:lpstr>
      <vt:lpstr>       New Employee Lab Orientation (NELO)</vt:lpstr>
      <vt:lpstr>NEW EMPLOYEE LAB ORIENTATION- Welcome!!</vt:lpstr>
      <vt:lpstr>Mission, Vision, &amp; Values</vt:lpstr>
      <vt:lpstr>VMFH Mission and Values</vt:lpstr>
      <vt:lpstr>Hospital Orientation Review Attendance</vt:lpstr>
      <vt:lpstr>Hospital Orientation Review Behavior Standards </vt:lpstr>
      <vt:lpstr>Hospital Orientation Review Cellular Phones</vt:lpstr>
      <vt:lpstr>Hospital Orientation Review Lab Scent Policy</vt:lpstr>
      <vt:lpstr>Hospital Orientation Review ID Badge &amp; Meal and Rest Breaks</vt:lpstr>
      <vt:lpstr>Hospital Orientation Review Vacation, Time and Tardiness</vt:lpstr>
      <vt:lpstr>Quality Plan Introduction</vt:lpstr>
      <vt:lpstr>About the Quality Plan</vt:lpstr>
      <vt:lpstr>What does the Laboratory Quality Plan do?</vt:lpstr>
      <vt:lpstr>The Laboratory Quality Plan </vt:lpstr>
      <vt:lpstr>A Culture of Consistent Quality &amp; Safety Improvement</vt:lpstr>
      <vt:lpstr>PowerPoint Presentation</vt:lpstr>
      <vt:lpstr>Organizational  Structure</vt:lpstr>
      <vt:lpstr>PowerPoint Presentation</vt:lpstr>
      <vt:lpstr>Personnel</vt:lpstr>
      <vt:lpstr>Quality Policy 2: Personnel</vt:lpstr>
      <vt:lpstr>Equipment</vt:lpstr>
      <vt:lpstr>Quality Policy 3: Equipment</vt:lpstr>
      <vt:lpstr>Purchasing and Inventory</vt:lpstr>
      <vt:lpstr>Quality Policy 4: Purchasing and Inventory</vt:lpstr>
      <vt:lpstr>Process Control</vt:lpstr>
      <vt:lpstr>Quality Policy 5: Process Control</vt:lpstr>
      <vt:lpstr>Documents and Records</vt:lpstr>
      <vt:lpstr>Quality Policy 6: Documents and Records</vt:lpstr>
      <vt:lpstr>PowerPoint Presentation</vt:lpstr>
      <vt:lpstr>Occurrence Management</vt:lpstr>
      <vt:lpstr>Quality Policy 7: Occurrence Management</vt:lpstr>
      <vt:lpstr>Quality Policy 7: Occurrence Management</vt:lpstr>
      <vt:lpstr>Quality Policy 7: Occurrence Management</vt:lpstr>
      <vt:lpstr>Hospital Quality Monitoring:  Incident Reporting - through  IRIS</vt:lpstr>
      <vt:lpstr>Assessments</vt:lpstr>
      <vt:lpstr>Quality Policy 8: Assessments</vt:lpstr>
      <vt:lpstr>Process Improvement</vt:lpstr>
      <vt:lpstr>Quality Policy 9: Process Improvement</vt:lpstr>
      <vt:lpstr>Facilities and Safety</vt:lpstr>
      <vt:lpstr>Quality Policy 10: Facilities and Safety</vt:lpstr>
      <vt:lpstr>Quality Policy 10: Facilities and Safety</vt:lpstr>
      <vt:lpstr>Information Management</vt:lpstr>
      <vt:lpstr>PRIVACY, CONFIDENTIALITY, DATA SECURITY</vt:lpstr>
      <vt:lpstr>Protected Health Information</vt:lpstr>
      <vt:lpstr>Customer Service</vt:lpstr>
      <vt:lpstr>PowerPoint Presentation</vt:lpstr>
      <vt:lpstr>Quality Compliance is</vt:lpstr>
      <vt:lpstr>Safety</vt:lpstr>
      <vt:lpstr>Employee and Patient Safety</vt:lpstr>
      <vt:lpstr>National Patient Safety Goals [NPSG]</vt:lpstr>
      <vt:lpstr>Joint Commission NPSGs          for 2023</vt:lpstr>
      <vt:lpstr>NPSG #1  Improve Patient Identification</vt:lpstr>
      <vt:lpstr>NPSG#2 Effective Communication Critical Value Read-Back (Hospital Policy)  </vt:lpstr>
      <vt:lpstr>NPSG#3  Reduce Hospital Acquired Infections - by proper Hand Washing</vt:lpstr>
      <vt:lpstr>Safety Training Modules Online</vt:lpstr>
      <vt:lpstr>Hospital &amp; Laboratory Safety Policies</vt:lpstr>
      <vt:lpstr>Let’s Review our Hazard Pictograms for Chemical Safety</vt:lpstr>
      <vt:lpstr>Life Safety: Emergency Codes</vt:lpstr>
      <vt:lpstr>Evacuation Points SJMC</vt:lpstr>
      <vt:lpstr>Emergency Codes cont.</vt:lpstr>
      <vt:lpstr>PowerPoint Presentation</vt:lpstr>
      <vt:lpstr>Personal Protective Equipment (PPE)</vt:lpstr>
      <vt:lpstr>PowerPoint Presentation</vt:lpstr>
      <vt:lpstr>SDS Online SEARCH</vt:lpstr>
      <vt:lpstr>Spill Clean-up</vt:lpstr>
      <vt:lpstr>Employee Incident or Accidents</vt:lpstr>
      <vt:lpstr>Emergency Contact:  </vt:lpstr>
      <vt:lpstr>Patient and Employee Safety Signage</vt:lpstr>
      <vt:lpstr>PowerPoint Presentation</vt:lpstr>
      <vt:lpstr>Documentation to be Completed</vt:lpstr>
      <vt:lpstr>You are finished IF…</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New Employee Safety Orientation</dc:title>
  <dc:creator>Teeter, Brittany - FTW</dc:creator>
  <cp:lastModifiedBy>Capers, Danielle - FTW - 001</cp:lastModifiedBy>
  <cp:revision>26</cp:revision>
  <dcterms:modified xsi:type="dcterms:W3CDTF">2023-07-11T16:12:10Z</dcterms:modified>
</cp:coreProperties>
</file>