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804" r:id="rId2"/>
    <p:sldMasterId id="2147483783" r:id="rId3"/>
  </p:sldMasterIdLst>
  <p:notesMasterIdLst>
    <p:notesMasterId r:id="rId12"/>
  </p:notesMasterIdLst>
  <p:sldIdLst>
    <p:sldId id="256" r:id="rId4"/>
    <p:sldId id="277" r:id="rId5"/>
    <p:sldId id="282" r:id="rId6"/>
    <p:sldId id="289" r:id="rId7"/>
    <p:sldId id="267" r:id="rId8"/>
    <p:sldId id="285" r:id="rId9"/>
    <p:sldId id="274" r:id="rId10"/>
    <p:sldId id="292" r:id="rId11"/>
  </p:sldIdLst>
  <p:sldSz cx="9144000" cy="6858000" type="screen4x3"/>
  <p:notesSz cx="6858000" cy="9296400"/>
  <p:custShowLst>
    <p:custShow name="Custom Show 1" id="0">
      <p:sldLst>
        <p:sld r:id="rId4"/>
        <p:sld r:id="rId5"/>
        <p:sld r:id="rId7"/>
        <p:sld r:id="rId8"/>
        <p:sld r:id="rId9"/>
        <p:sld r:id="rId10"/>
        <p:sld r:id="rId11"/>
      </p:sldLst>
    </p:custShow>
    <p:custShow name="Copy of Custom Show 1" id="1">
      <p:sldLst>
        <p:sld r:id="rId4"/>
        <p:sld r:id="rId5"/>
        <p:sld r:id="rId7"/>
        <p:sld r:id="rId8"/>
        <p:sld r:id="rId9"/>
        <p:sld r:id="rId10"/>
        <p:sld r:id="rId1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77079"/>
    <a:srgbClr val="000000"/>
    <a:srgbClr val="C531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47" autoAdjust="0"/>
    <p:restoredTop sz="96520" autoAdjust="0"/>
  </p:normalViewPr>
  <p:slideViewPr>
    <p:cSldViewPr snapToGrid="0" showGuides="1">
      <p:cViewPr>
        <p:scale>
          <a:sx n="60" d="100"/>
          <a:sy n="60" d="100"/>
        </p:scale>
        <p:origin x="-402" y="-348"/>
      </p:cViewPr>
      <p:guideLst>
        <p:guide orient="horz" pos="4182"/>
        <p:guide orient="horz" pos="1009"/>
        <p:guide orient="horz" pos="949"/>
        <p:guide orient="horz" pos="1365"/>
        <p:guide orient="horz" pos="447"/>
        <p:guide orient="horz" pos="1857"/>
        <p:guide orient="horz" pos="3252"/>
        <p:guide pos="2880"/>
        <p:guide pos="5470"/>
        <p:guide pos="293"/>
        <p:guide pos="345"/>
        <p:guide pos="1417"/>
      </p:guideLst>
    </p:cSldViewPr>
  </p:slideViewPr>
  <p:notesTextViewPr>
    <p:cViewPr>
      <p:scale>
        <a:sx n="1" d="1"/>
        <a:sy n="1" d="1"/>
      </p:scale>
      <p:origin x="0" y="0"/>
    </p:cViewPr>
  </p:notesTextViewPr>
  <p:sorterViewPr>
    <p:cViewPr>
      <p:scale>
        <a:sx n="60" d="100"/>
        <a:sy n="60" d="100"/>
      </p:scale>
      <p:origin x="0" y="0"/>
    </p:cViewPr>
  </p:sorterViewPr>
  <p:gridSpacing cx="46816963" cy="46816963"/>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83FDF55-6D54-4F5B-99A3-372A7A2EC391}" type="datetimeFigureOut">
              <a:rPr lang="en-US" smtClean="0"/>
              <a:pPr/>
              <a:t>7/1/2014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4A69C24-013D-47DB-A716-FE6785A31517}" type="slidenum">
              <a:rPr lang="en-US" smtClean="0"/>
              <a:pPr/>
              <a:t>‹#›</a:t>
            </a:fld>
            <a:endParaRPr lang="en-US" dirty="0"/>
          </a:p>
        </p:txBody>
      </p:sp>
    </p:spTree>
    <p:extLst>
      <p:ext uri="{BB962C8B-B14F-4D97-AF65-F5344CB8AC3E}">
        <p14:creationId xmlns="" xmlns:p14="http://schemas.microsoft.com/office/powerpoint/2010/main" val="367294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A69C24-013D-47DB-A716-FE6785A31517}"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jpe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png"/><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png"/><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brightnessContrast bright="40000"/>
                    </a14:imgEffect>
                  </a14:imgLayer>
                </a14:imgProps>
              </a:ex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pic>
        <p:nvPicPr>
          <p:cNvPr id="4" name="Picture 3"/>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pic>
        <p:nvPicPr>
          <p:cNvPr id="10" name="Picture 2"/>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
        <p:nvSpPr>
          <p:cNvPr id="5" name="TextBox 4"/>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spTree>
    <p:extLst>
      <p:ext uri="{BB962C8B-B14F-4D97-AF65-F5344CB8AC3E}">
        <p14:creationId xmlns="" xmlns:p14="http://schemas.microsoft.com/office/powerpoint/2010/main" val="42712281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534533" cy="365125"/>
          </a:xfrm>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 xmlns:p14="http://schemas.microsoft.com/office/powerpoint/2010/main" val="4473002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Slide Number Placeholder 5"/>
          <p:cNvSpPr>
            <a:spLocks noGrp="1"/>
          </p:cNvSpPr>
          <p:nvPr>
            <p:ph type="sldNum" sz="quarter" idx="12"/>
          </p:nvPr>
        </p:nvSpPr>
        <p:spPr>
          <a:xfrm>
            <a:off x="452438" y="6385378"/>
            <a:ext cx="461962" cy="365125"/>
          </a:xfrm>
        </p:spPr>
        <p:txBody>
          <a:bodyPr/>
          <a:lstStyle/>
          <a:p>
            <a:fld id="{8E328891-B2BB-4542-8ABA-3B8A94256660}" type="slidenum">
              <a:rPr lang="en-US" smtClean="0"/>
              <a:pPr/>
              <a:t>‹#›</a:t>
            </a:fld>
            <a:endParaRPr lang="en-US" dirty="0"/>
          </a:p>
        </p:txBody>
      </p:sp>
      <p:sp>
        <p:nvSpPr>
          <p:cNvPr id="11"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 xmlns:p14="http://schemas.microsoft.com/office/powerpoint/2010/main" val="1763930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6"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 xmlns:p14="http://schemas.microsoft.com/office/powerpoint/2010/main" val="27013753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 xmlns:p14="http://schemas.microsoft.com/office/powerpoint/2010/main" val="38454087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 xmlns:p14="http://schemas.microsoft.com/office/powerpoint/2010/main" val="13498056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8" y="2486025"/>
            <a:ext cx="8161337" cy="368141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dirty="0"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 xmlns:p14="http://schemas.microsoft.com/office/powerpoint/2010/main" val="9688169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6" name="TextBox 5"/>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 xmlns:p14="http://schemas.microsoft.com/office/powerpoint/2010/main" val="9372825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5400000">
            <a:off x="-347352" y="5826436"/>
            <a:ext cx="1391285" cy="233692"/>
          </a:xfrm>
          <a:prstGeom prst="rect">
            <a:avLst/>
          </a:prstGeom>
        </p:spPr>
      </p:pic>
      <p:pic>
        <p:nvPicPr>
          <p:cNvPr id="9"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5368925" y="3086100"/>
            <a:ext cx="68580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dirty="0"/>
          </a:p>
        </p:txBody>
      </p:sp>
      <p:sp>
        <p:nvSpPr>
          <p:cNvPr id="11" name="Text Placeholder 4"/>
          <p:cNvSpPr>
            <a:spLocks noGrp="1"/>
          </p:cNvSpPr>
          <p:nvPr>
            <p:ph type="body" sz="quarter" idx="14" hasCustomPrompt="1"/>
          </p:nvPr>
        </p:nvSpPr>
        <p:spPr>
          <a:xfrm rot="5400000">
            <a:off x="-1558075" y="2723635"/>
            <a:ext cx="4138158" cy="429421"/>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spTree>
    <p:extLst>
      <p:ext uri="{BB962C8B-B14F-4D97-AF65-F5344CB8AC3E}">
        <p14:creationId xmlns="" xmlns:p14="http://schemas.microsoft.com/office/powerpoint/2010/main" val="29037827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bright="40000"/>
                    </a14:imgEffect>
                  </a14:imgLayer>
                </a14:imgProps>
              </a:ex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pic>
        <p:nvPicPr>
          <p:cNvPr id="12" name="Picture 2"/>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
        <p:nvSpPr>
          <p:cNvPr id="11" name="TextBox 10"/>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spTree>
    <p:extLst>
      <p:ext uri="{BB962C8B-B14F-4D97-AF65-F5344CB8AC3E}">
        <p14:creationId xmlns="" xmlns:p14="http://schemas.microsoft.com/office/powerpoint/2010/main" val="26776745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Box 7"/>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Tree>
    <p:extLst>
      <p:ext uri="{BB962C8B-B14F-4D97-AF65-F5344CB8AC3E}">
        <p14:creationId xmlns="" xmlns:p14="http://schemas.microsoft.com/office/powerpoint/2010/main" val="13743161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7"/>
          <p:cNvSpPr>
            <a:spLocks noGrp="1"/>
          </p:cNvSpPr>
          <p:nvPr>
            <p:ph type="body" sz="quarter" idx="13" hasCustomPrompt="1"/>
          </p:nvPr>
        </p:nvSpPr>
        <p:spPr>
          <a:xfrm>
            <a:off x="465138" y="1601788"/>
            <a:ext cx="8243887" cy="527050"/>
          </a:xfrm>
        </p:spPr>
        <p:txBody>
          <a:bodyPr vert="horz" lIns="54864" tIns="45720" rIns="91440" bIns="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7" name="TextBox 6"/>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Tree>
    <p:extLst>
      <p:ext uri="{BB962C8B-B14F-4D97-AF65-F5344CB8AC3E}">
        <p14:creationId xmlns="" xmlns:p14="http://schemas.microsoft.com/office/powerpoint/2010/main" val="12818521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 xmlns:p14="http://schemas.microsoft.com/office/powerpoint/2010/main" val="23483154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 xmlns:p14="http://schemas.microsoft.com/office/powerpoint/2010/main" val="37454931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O BANNER +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3785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 logo</a:t>
            </a:r>
          </a:p>
        </p:txBody>
      </p:sp>
    </p:spTree>
    <p:extLst>
      <p:ext uri="{BB962C8B-B14F-4D97-AF65-F5344CB8AC3E}">
        <p14:creationId xmlns="" xmlns:p14="http://schemas.microsoft.com/office/powerpoint/2010/main" val="31918105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 xmlns:p14="http://schemas.microsoft.com/office/powerpoint/2010/main" val="26610758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10"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rotWithShape="1">
          <a:blip r:embed="rId4" cstate="print">
            <a:extLst>
              <a:ext uri="{BEBA8EAE-BF5A-486C-A8C5-ECC9F3942E4B}">
                <a14:imgProps xmlns="" xmlns:a14="http://schemas.microsoft.com/office/drawing/2010/main">
                  <a14:imgLayer r:embed="rId5">
                    <a14:imgEffect>
                      <a14:brightnessContrast bright="40000"/>
                    </a14:imgEffect>
                  </a14:imgLayer>
                </a14:imgProps>
              </a:ex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pic>
        <p:nvPicPr>
          <p:cNvPr id="9" name="Picture 8"/>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
        <p:nvSpPr>
          <p:cNvPr id="11" name="TextBox 10"/>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spTree>
    <p:extLst>
      <p:ext uri="{BB962C8B-B14F-4D97-AF65-F5344CB8AC3E}">
        <p14:creationId xmlns="" xmlns:p14="http://schemas.microsoft.com/office/powerpoint/2010/main" val="37157946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 xmlns:p14="http://schemas.microsoft.com/office/powerpoint/2010/main" val="29661120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 xmlns:p14="http://schemas.microsoft.com/office/powerpoint/2010/main" val="33269801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549048" cy="365125"/>
          </a:xfrm>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 xmlns:p14="http://schemas.microsoft.com/office/powerpoint/2010/main" val="36076081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Slide Number Placeholder 5"/>
          <p:cNvSpPr>
            <a:spLocks noGrp="1"/>
          </p:cNvSpPr>
          <p:nvPr>
            <p:ph type="sldNum" sz="quarter" idx="12"/>
          </p:nvPr>
        </p:nvSpPr>
        <p:spPr>
          <a:xfrm>
            <a:off x="452438" y="6385378"/>
            <a:ext cx="592591" cy="365125"/>
          </a:xfrm>
        </p:spPr>
        <p:txBody>
          <a:bodyPr/>
          <a:lstStyle/>
          <a:p>
            <a:fld id="{8E328891-B2BB-4542-8ABA-3B8A94256660}" type="slidenum">
              <a:rPr lang="en-US" smtClean="0"/>
              <a:pPr/>
              <a:t>‹#›</a:t>
            </a:fld>
            <a:endParaRPr lang="en-US" dirty="0"/>
          </a:p>
        </p:txBody>
      </p:sp>
      <p:sp>
        <p:nvSpPr>
          <p:cNvPr id="12"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3" name="TextBox 12"/>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 xmlns:p14="http://schemas.microsoft.com/office/powerpoint/2010/main" val="1933454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 xmlns:p14="http://schemas.microsoft.com/office/powerpoint/2010/main" val="6462114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452438" y="6385378"/>
            <a:ext cx="505505" cy="365125"/>
          </a:xfrm>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 xmlns:p14="http://schemas.microsoft.com/office/powerpoint/2010/main" val="403809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 xmlns:p14="http://schemas.microsoft.com/office/powerpoint/2010/main" val="22665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 xmlns:p14="http://schemas.microsoft.com/office/powerpoint/2010/main" val="1860890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8" y="2486025"/>
            <a:ext cx="8161337" cy="368141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6"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 xmlns:p14="http://schemas.microsoft.com/office/powerpoint/2010/main" val="32374649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5" name="TextBox 4"/>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 xmlns:p14="http://schemas.microsoft.com/office/powerpoint/2010/main" val="16390770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5400000">
            <a:off x="-347352" y="5826436"/>
            <a:ext cx="1391285" cy="233692"/>
          </a:xfrm>
          <a:prstGeom prst="rect">
            <a:avLst/>
          </a:prstGeom>
        </p:spPr>
      </p:pic>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dirty="0"/>
          </a:p>
        </p:txBody>
      </p:sp>
      <p:pic>
        <p:nvPicPr>
          <p:cNvPr id="9"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5368925" y="3086100"/>
            <a:ext cx="68580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 Placeholder 4"/>
          <p:cNvSpPr>
            <a:spLocks noGrp="1"/>
          </p:cNvSpPr>
          <p:nvPr>
            <p:ph type="body" sz="quarter" idx="14" hasCustomPrompt="1"/>
          </p:nvPr>
        </p:nvSpPr>
        <p:spPr>
          <a:xfrm rot="5400000">
            <a:off x="-1297716" y="2400357"/>
            <a:ext cx="3991088" cy="816656"/>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spTree>
    <p:extLst>
      <p:ext uri="{BB962C8B-B14F-4D97-AF65-F5344CB8AC3E}">
        <p14:creationId xmlns="" xmlns:p14="http://schemas.microsoft.com/office/powerpoint/2010/main" val="40261031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bright="40000"/>
                    </a14:imgEffect>
                  </a14:imgLayer>
                </a14:imgProps>
              </a:ex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pic>
        <p:nvPicPr>
          <p:cNvPr id="8" name="Picture 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
        <p:nvSpPr>
          <p:cNvPr id="11" name="TextBox 10"/>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spTree>
    <p:extLst>
      <p:ext uri="{BB962C8B-B14F-4D97-AF65-F5344CB8AC3E}">
        <p14:creationId xmlns="" xmlns:p14="http://schemas.microsoft.com/office/powerpoint/2010/main" val="33091509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7"/>
          <p:cNvSpPr>
            <a:spLocks noGrp="1"/>
          </p:cNvSpPr>
          <p:nvPr>
            <p:ph type="body" sz="quarter" idx="13" hasCustomPrompt="1"/>
          </p:nvPr>
        </p:nvSpPr>
        <p:spPr>
          <a:xfrm>
            <a:off x="465138" y="1601788"/>
            <a:ext cx="8243887" cy="527050"/>
          </a:xfrm>
        </p:spPr>
        <p:txBody>
          <a:bodyPr vert="horz" lIns="54864" tIns="45720" rIns="91440" bIns="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7" name="TextBox 6"/>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Tree>
    <p:extLst>
      <p:ext uri="{BB962C8B-B14F-4D97-AF65-F5344CB8AC3E}">
        <p14:creationId xmlns="" xmlns:p14="http://schemas.microsoft.com/office/powerpoint/2010/main" val="33036665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 xmlns:p14="http://schemas.microsoft.com/office/powerpoint/2010/main" val="23886346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 xmlns:p14="http://schemas.microsoft.com/office/powerpoint/2010/main" val="14053145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 xmlns:p14="http://schemas.microsoft.com/office/powerpoint/2010/main" val="3945490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 xmlns:p14="http://schemas.microsoft.com/office/powerpoint/2010/main" val="31657911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bright="40000"/>
                    </a14:imgEffect>
                  </a14:imgLayer>
                </a14:imgProps>
              </a:ex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pic>
        <p:nvPicPr>
          <p:cNvPr id="9" name="Picture 8"/>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
        <p:nvSpPr>
          <p:cNvPr id="10" name="TextBox 9"/>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spTree>
    <p:extLst>
      <p:ext uri="{BB962C8B-B14F-4D97-AF65-F5344CB8AC3E}">
        <p14:creationId xmlns="" xmlns:p14="http://schemas.microsoft.com/office/powerpoint/2010/main" val="2937769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 xmlns:p14="http://schemas.microsoft.com/office/powerpoint/2010/main" val="21603096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 xmlns:p14="http://schemas.microsoft.com/office/powerpoint/2010/main" val="28914409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636133" cy="365125"/>
          </a:xfrm>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 xmlns:p14="http://schemas.microsoft.com/office/powerpoint/2010/main" val="40753729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10" name="Slide Number Placeholder 5"/>
          <p:cNvSpPr>
            <a:spLocks noGrp="1"/>
          </p:cNvSpPr>
          <p:nvPr>
            <p:ph type="sldNum" sz="quarter" idx="12"/>
          </p:nvPr>
        </p:nvSpPr>
        <p:spPr>
          <a:xfrm>
            <a:off x="452438" y="6385378"/>
            <a:ext cx="578076" cy="365125"/>
          </a:xfrm>
        </p:spPr>
        <p:txBody>
          <a:bodyPr/>
          <a:lstStyle/>
          <a:p>
            <a:fld id="{8E328891-B2BB-4542-8ABA-3B8A94256660}" type="slidenum">
              <a:rPr lang="en-US" smtClean="0"/>
              <a:pPr/>
              <a:t>‹#›</a:t>
            </a:fld>
            <a:endParaRPr lang="en-US" dirty="0"/>
          </a:p>
        </p:txBody>
      </p:sp>
      <p:sp>
        <p:nvSpPr>
          <p:cNvPr id="12"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3" name="TextBox 12"/>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 xmlns:p14="http://schemas.microsoft.com/office/powerpoint/2010/main" val="24803369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 xmlns:p14="http://schemas.microsoft.com/office/powerpoint/2010/main" val="29979763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 xmlns:p14="http://schemas.microsoft.com/office/powerpoint/2010/main" val="3340333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 xmlns:p14="http://schemas.microsoft.com/office/powerpoint/2010/main" val="23161018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8" y="2486025"/>
            <a:ext cx="8161337" cy="368141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dirty="0"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 xmlns:p14="http://schemas.microsoft.com/office/powerpoint/2010/main" val="14339022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6" name="TextBox 5"/>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 xmlns:p14="http://schemas.microsoft.com/office/powerpoint/2010/main" val="33783400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O BANNER +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3785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 logo</a:t>
            </a:r>
          </a:p>
        </p:txBody>
      </p:sp>
    </p:spTree>
    <p:extLst>
      <p:ext uri="{BB962C8B-B14F-4D97-AF65-F5344CB8AC3E}">
        <p14:creationId xmlns="" xmlns:p14="http://schemas.microsoft.com/office/powerpoint/2010/main" val="1222184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5400000">
            <a:off x="-347352" y="5826436"/>
            <a:ext cx="1391285" cy="233692"/>
          </a:xfrm>
          <a:prstGeom prst="rect">
            <a:avLst/>
          </a:prstGeom>
        </p:spPr>
      </p:pic>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dirty="0"/>
          </a:p>
        </p:txBody>
      </p:sp>
      <p:sp>
        <p:nvSpPr>
          <p:cNvPr id="11" name="Text Placeholder 4"/>
          <p:cNvSpPr>
            <a:spLocks noGrp="1"/>
          </p:cNvSpPr>
          <p:nvPr>
            <p:ph type="body" sz="quarter" idx="14" hasCustomPrompt="1"/>
          </p:nvPr>
        </p:nvSpPr>
        <p:spPr>
          <a:xfrm rot="5400000">
            <a:off x="-1535399" y="2760826"/>
            <a:ext cx="4116502" cy="434754"/>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spTree>
    <p:extLst>
      <p:ext uri="{BB962C8B-B14F-4D97-AF65-F5344CB8AC3E}">
        <p14:creationId xmlns="" xmlns:p14="http://schemas.microsoft.com/office/powerpoint/2010/main" val="32076929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 xmlns:p14="http://schemas.microsoft.com/office/powerpoint/2010/main" val="26543269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bright="40000"/>
                    </a14:imgEffect>
                  </a14:imgLayer>
                </a14:imgProps>
              </a:ext>
              <a:ext uri="{28A0092B-C50C-407E-A947-70E740481C1C}">
                <a14:useLocalDpi xmlns=""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pic>
        <p:nvPicPr>
          <p:cNvPr id="10" name="Picture 2"/>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
        <p:nvSpPr>
          <p:cNvPr id="11" name="TextBox 10"/>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spTree>
    <p:extLst>
      <p:ext uri="{BB962C8B-B14F-4D97-AF65-F5344CB8AC3E}">
        <p14:creationId xmlns="" xmlns:p14="http://schemas.microsoft.com/office/powerpoint/2010/main" val="771951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5"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 xmlns:p14="http://schemas.microsoft.com/office/powerpoint/2010/main" val="11335994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Click to edit Master text styles</a:t>
            </a:r>
          </a:p>
        </p:txBody>
      </p:sp>
      <p:sp>
        <p:nvSpPr>
          <p:cNvPr id="8"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 xmlns:p14="http://schemas.microsoft.com/office/powerpoint/2010/main" val="17539528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7.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5635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dirty="0"/>
          </a:p>
        </p:txBody>
      </p:sp>
      <p:pic>
        <p:nvPicPr>
          <p:cNvPr id="8" name="Picture 2"/>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20"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Tree>
    <p:extLst>
      <p:ext uri="{BB962C8B-B14F-4D97-AF65-F5344CB8AC3E}">
        <p14:creationId xmlns="" xmlns:p14="http://schemas.microsoft.com/office/powerpoint/2010/main" val="387771757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832" r:id="rId6"/>
    <p:sldLayoutId id="2147483749" r:id="rId7"/>
    <p:sldLayoutId id="2147483750" r:id="rId8"/>
    <p:sldLayoutId id="2147483751" r:id="rId9"/>
    <p:sldLayoutId id="2147483752" r:id="rId10"/>
    <p:sldLayoutId id="2147483753" r:id="rId11"/>
    <p:sldLayoutId id="2147483754" r:id="rId12"/>
    <p:sldLayoutId id="2147483756" r:id="rId13"/>
    <p:sldLayoutId id="2147483757" r:id="rId14"/>
    <p:sldLayoutId id="2147483758" r:id="rId15"/>
    <p:sldLayoutId id="2147483759" r:id="rId16"/>
    <p:sldLayoutId id="2147483761"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49099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dirty="0"/>
          </a:p>
        </p:txBody>
      </p:sp>
      <p:pic>
        <p:nvPicPr>
          <p:cNvPr id="8" name="Picture 2"/>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20"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Tree>
    <p:extLst>
      <p:ext uri="{BB962C8B-B14F-4D97-AF65-F5344CB8AC3E}">
        <p14:creationId xmlns="" xmlns:p14="http://schemas.microsoft.com/office/powerpoint/2010/main" val="3851724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35" r:id="rId6"/>
    <p:sldLayoutId id="2147483810" r:id="rId7"/>
    <p:sldLayoutId id="2147483811" r:id="rId8"/>
    <p:sldLayoutId id="2147483812" r:id="rId9"/>
    <p:sldLayoutId id="2147483813" r:id="rId10"/>
    <p:sldLayoutId id="2147483814" r:id="rId11"/>
    <p:sldLayoutId id="2147483815" r:id="rId12"/>
    <p:sldLayoutId id="2147483817" r:id="rId13"/>
    <p:sldLayoutId id="2147483818" r:id="rId14"/>
    <p:sldLayoutId id="2147483819" r:id="rId15"/>
    <p:sldLayoutId id="2147483820" r:id="rId16"/>
    <p:sldLayoutId id="2147483830"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5490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dirty="0"/>
          </a:p>
        </p:txBody>
      </p:sp>
      <p:pic>
        <p:nvPicPr>
          <p:cNvPr id="5" name="Picture 4"/>
          <p:cNvPicPr>
            <a:picLocks noChangeAspect="1"/>
          </p:cNvPicPr>
          <p:nvPr userDrawn="1"/>
        </p:nvPicPr>
        <p:blipFill>
          <a:blip r:embed="rId18" cstate="print">
            <a:extLst>
              <a:ext uri="{28A0092B-C50C-407E-A947-70E740481C1C}">
                <a14:useLocalDpi xmlns="" xmlns:a14="http://schemas.microsoft.com/office/drawing/2010/main" val="0"/>
              </a:ext>
            </a:extLst>
          </a:blip>
          <a:stretch>
            <a:fillRect/>
          </a:stretch>
        </p:blipFill>
        <p:spPr>
          <a:xfrm>
            <a:off x="7315199" y="6417376"/>
            <a:ext cx="1391285" cy="233692"/>
          </a:xfrm>
          <a:prstGeom prst="rect">
            <a:avLst/>
          </a:prstGeom>
        </p:spPr>
      </p:pic>
    </p:spTree>
    <p:extLst>
      <p:ext uri="{BB962C8B-B14F-4D97-AF65-F5344CB8AC3E}">
        <p14:creationId xmlns="" xmlns:p14="http://schemas.microsoft.com/office/powerpoint/2010/main" val="263908573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837" r:id="rId5"/>
    <p:sldLayoutId id="2147483789" r:id="rId6"/>
    <p:sldLayoutId id="2147483790" r:id="rId7"/>
    <p:sldLayoutId id="2147483791" r:id="rId8"/>
    <p:sldLayoutId id="2147483792" r:id="rId9"/>
    <p:sldLayoutId id="2147483793" r:id="rId10"/>
    <p:sldLayoutId id="2147483794" r:id="rId11"/>
    <p:sldLayoutId id="2147483796" r:id="rId12"/>
    <p:sldLayoutId id="2147483797" r:id="rId13"/>
    <p:sldLayoutId id="2147483798" r:id="rId14"/>
    <p:sldLayoutId id="2147483799" r:id="rId15"/>
    <p:sldLayoutId id="2147483828" r:id="rId16"/>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chemeClr val="accent3"/>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465137" y="1632857"/>
            <a:ext cx="8243887" cy="1034144"/>
          </a:xfrm>
        </p:spPr>
        <p:txBody>
          <a:bodyPr/>
          <a:lstStyle/>
          <a:p>
            <a:r>
              <a:rPr lang="en-US" sz="3600" cap="all" dirty="0" smtClean="0"/>
              <a:t>Fairview Laboratory Services</a:t>
            </a:r>
            <a:endParaRPr lang="en-US" sz="3600" cap="all" dirty="0"/>
          </a:p>
        </p:txBody>
      </p:sp>
      <p:sp>
        <p:nvSpPr>
          <p:cNvPr id="13" name="Subtitle 12"/>
          <p:cNvSpPr>
            <a:spLocks noGrp="1"/>
          </p:cNvSpPr>
          <p:nvPr>
            <p:ph type="subTitle" idx="1"/>
          </p:nvPr>
        </p:nvSpPr>
        <p:spPr/>
        <p:txBody>
          <a:bodyPr>
            <a:normAutofit/>
          </a:bodyPr>
          <a:lstStyle/>
          <a:p>
            <a:r>
              <a:rPr lang="en-US" sz="2400" dirty="0" smtClean="0"/>
              <a:t>LEAN Principles and Tools  - An Introduction</a:t>
            </a:r>
            <a:endParaRPr lang="en-US"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4" y="808870"/>
            <a:ext cx="8221662" cy="636408"/>
          </a:xfrm>
        </p:spPr>
        <p:txBody>
          <a:bodyPr/>
          <a:lstStyle/>
          <a:p>
            <a:r>
              <a:rPr lang="en-US" dirty="0" smtClean="0"/>
              <a:t>Why LEAN?</a:t>
            </a:r>
            <a:endParaRPr lang="en-US" dirty="0"/>
          </a:p>
        </p:txBody>
      </p:sp>
      <p:sp>
        <p:nvSpPr>
          <p:cNvPr id="3" name="Content Placeholder 2"/>
          <p:cNvSpPr>
            <a:spLocks noGrp="1"/>
          </p:cNvSpPr>
          <p:nvPr>
            <p:ph idx="1"/>
          </p:nvPr>
        </p:nvSpPr>
        <p:spPr>
          <a:xfrm>
            <a:off x="0" y="1577865"/>
            <a:ext cx="8686800" cy="4533899"/>
          </a:xfrm>
        </p:spPr>
        <p:txBody>
          <a:bodyPr/>
          <a:lstStyle/>
          <a:p>
            <a:pPr>
              <a:buFont typeface="Wingdings" pitchFamily="2" charset="2"/>
              <a:buChar char="Ø"/>
            </a:pPr>
            <a:r>
              <a:rPr lang="en-US" dirty="0" smtClean="0"/>
              <a:t>Market changes requiring us to do more with less</a:t>
            </a:r>
          </a:p>
          <a:p>
            <a:pPr>
              <a:buFont typeface="Wingdings" pitchFamily="2" charset="2"/>
              <a:buChar char="Ø"/>
            </a:pPr>
            <a:r>
              <a:rPr lang="en-US" dirty="0" smtClean="0"/>
              <a:t>Shrinking reimbursement for what we do</a:t>
            </a:r>
          </a:p>
          <a:p>
            <a:pPr>
              <a:buFont typeface="Wingdings" pitchFamily="2" charset="2"/>
              <a:buChar char="Ø"/>
            </a:pPr>
            <a:r>
              <a:rPr lang="en-US" dirty="0" smtClean="0"/>
              <a:t>Aging of our work forces – many retirements and a  shrinking pool of new graduates for replacements</a:t>
            </a:r>
          </a:p>
          <a:p>
            <a:pPr>
              <a:buFont typeface="Wingdings" pitchFamily="2" charset="2"/>
              <a:buChar char="Ø"/>
            </a:pPr>
            <a:r>
              <a:rPr lang="en-US" dirty="0" smtClean="0"/>
              <a:t>By 2014, 27.5%  of our staff is eligible to retire and in 2019 that number rises to 38.4%</a:t>
            </a:r>
          </a:p>
          <a:p>
            <a:pPr>
              <a:buFont typeface="Wingdings" pitchFamily="2" charset="2"/>
              <a:buChar char="Ø"/>
            </a:pPr>
            <a:r>
              <a:rPr lang="en-US" dirty="0" smtClean="0"/>
              <a:t>We need to maximize the resources we currently have.</a:t>
            </a:r>
          </a:p>
          <a:p>
            <a:pPr>
              <a:buNone/>
            </a:pPr>
            <a:endParaRPr lang="en-US" dirty="0" smtClean="0"/>
          </a:p>
          <a:p>
            <a:endParaRPr lang="en-US" dirty="0" smtClean="0"/>
          </a:p>
          <a:p>
            <a:endParaRPr lang="en-US"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60" y="745807"/>
            <a:ext cx="6966771" cy="636408"/>
          </a:xfrm>
        </p:spPr>
        <p:txBody>
          <a:bodyPr/>
          <a:lstStyle/>
          <a:p>
            <a:r>
              <a:rPr lang="en-US" dirty="0" smtClean="0"/>
              <a:t>What is the Value to our Customers?</a:t>
            </a:r>
            <a:endParaRPr lang="en-US" dirty="0"/>
          </a:p>
        </p:txBody>
      </p:sp>
      <p:sp>
        <p:nvSpPr>
          <p:cNvPr id="4" name="Slide Number Placeholder 3"/>
          <p:cNvSpPr>
            <a:spLocks noGrp="1"/>
          </p:cNvSpPr>
          <p:nvPr>
            <p:ph type="sldNum" sz="quarter" idx="12"/>
          </p:nvPr>
        </p:nvSpPr>
        <p:spPr>
          <a:xfrm>
            <a:off x="467186" y="6492875"/>
            <a:ext cx="594698" cy="365125"/>
          </a:xfrm>
        </p:spPr>
        <p:txBody>
          <a:bodyPr/>
          <a:lstStyle/>
          <a:p>
            <a:fld id="{8E328891-B2BB-4542-8ABA-3B8A94256660}" type="slidenum">
              <a:rPr lang="en-US" smtClean="0"/>
              <a:pPr/>
              <a:t>3</a:t>
            </a:fld>
            <a:endParaRPr lang="en-US" dirty="0"/>
          </a:p>
        </p:txBody>
      </p:sp>
      <p:sp>
        <p:nvSpPr>
          <p:cNvPr id="5" name="Content Placeholder 2"/>
          <p:cNvSpPr txBox="1">
            <a:spLocks/>
          </p:cNvSpPr>
          <p:nvPr/>
        </p:nvSpPr>
        <p:spPr>
          <a:xfrm>
            <a:off x="4576916" y="1877962"/>
            <a:ext cx="3711678" cy="4513006"/>
          </a:xfrm>
          <a:prstGeom prst="rect">
            <a:avLst/>
          </a:prstGeom>
        </p:spPr>
        <p:txBody>
          <a:bodyPr vert="horz" lIns="54864" tIns="0" rIns="91440" bIns="0" rtlCol="0">
            <a:normAutofit/>
          </a:bodyPr>
          <a:lstStyle/>
          <a:p>
            <a:pPr marL="514350" marR="0" lvl="0" indent="-514350" algn="l" defTabSz="914400" rtl="0" eaLnBrk="1" fontAlgn="auto" latinLnBrk="0" hangingPunct="1">
              <a:lnSpc>
                <a:spcPct val="150000"/>
              </a:lnSpc>
              <a:spcBef>
                <a:spcPct val="20000"/>
              </a:spcBef>
              <a:spcAft>
                <a:spcPts val="576"/>
              </a:spcAft>
              <a:buClr>
                <a:schemeClr val="accent3"/>
              </a:buClr>
              <a:buSzPct val="150000"/>
              <a:buFont typeface="Arial"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407730"/>
            <a:ext cx="9144000" cy="526108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6" y="951776"/>
            <a:ext cx="8221662" cy="636408"/>
          </a:xfrm>
        </p:spPr>
        <p:txBody>
          <a:bodyPr>
            <a:normAutofit/>
          </a:bodyPr>
          <a:lstStyle/>
          <a:p>
            <a:r>
              <a:rPr lang="en-US" dirty="0" smtClean="0"/>
              <a:t>LEAN Terminology and Definitions</a:t>
            </a:r>
            <a:endParaRPr lang="en-US" dirty="0"/>
          </a:p>
        </p:txBody>
      </p:sp>
      <p:sp>
        <p:nvSpPr>
          <p:cNvPr id="3" name="Content Placeholder 2"/>
          <p:cNvSpPr>
            <a:spLocks noGrp="1"/>
          </p:cNvSpPr>
          <p:nvPr>
            <p:ph idx="1"/>
          </p:nvPr>
        </p:nvSpPr>
        <p:spPr>
          <a:xfrm>
            <a:off x="0" y="1603507"/>
            <a:ext cx="8576441" cy="2810838"/>
          </a:xfrm>
        </p:spPr>
        <p:txBody>
          <a:bodyPr>
            <a:normAutofit fontScale="92500" lnSpcReduction="10000"/>
          </a:bodyPr>
          <a:lstStyle/>
          <a:p>
            <a:pPr>
              <a:buFont typeface="Wingdings" pitchFamily="2" charset="2"/>
              <a:buChar char="Ø"/>
            </a:pPr>
            <a:r>
              <a:rPr lang="en-US" dirty="0" smtClean="0"/>
              <a:t>Kaizen (Continuous Improvement)</a:t>
            </a:r>
          </a:p>
          <a:p>
            <a:pPr lvl="1">
              <a:buClr>
                <a:srgbClr val="077079"/>
              </a:buClr>
              <a:buFont typeface="Wingdings" pitchFamily="2" charset="2"/>
              <a:buChar char="ü"/>
            </a:pPr>
            <a:r>
              <a:rPr lang="en-US" dirty="0" smtClean="0"/>
              <a:t>The Japanese term for improvement; continuous improvement involving everyone - managers and workers. In manufacturing , kaizen relates to finding and eliminating waste in machinery, labor or production methods. “Kai “ means to change or correct and “Zen “ means good.</a:t>
            </a:r>
          </a:p>
          <a:p>
            <a:pPr lvl="1">
              <a:buClr>
                <a:srgbClr val="077079"/>
              </a:buClr>
              <a:buFont typeface="Wingdings" pitchFamily="2" charset="2"/>
              <a:buChar char="ü"/>
            </a:pPr>
            <a:r>
              <a:rPr lang="en-US" dirty="0" smtClean="0"/>
              <a:t>Combines the collective talents of a company to create an environment  to identify and continually eliminate waste from any process.</a:t>
            </a:r>
          </a:p>
          <a:p>
            <a:pPr>
              <a:buFont typeface="Arial" pitchFamily="34" charset="0"/>
              <a:buChar char="•"/>
            </a:pPr>
            <a:endParaRPr lang="en-US" sz="1800" dirty="0" smtClean="0"/>
          </a:p>
          <a:p>
            <a:pPr>
              <a:buNone/>
            </a:pPr>
            <a:endParaRPr lang="en-US" sz="1800" dirty="0" smtClean="0"/>
          </a:p>
          <a:p>
            <a:pPr>
              <a:buNone/>
            </a:pPr>
            <a:endParaRPr lang="en-US" sz="1800" dirty="0" smtClean="0"/>
          </a:p>
          <a:p>
            <a:pPr>
              <a:buNone/>
            </a:pPr>
            <a:endParaRPr lang="en-US" sz="1700" dirty="0" smtClean="0"/>
          </a:p>
          <a:p>
            <a:pPr lvl="2">
              <a:buNone/>
            </a:pPr>
            <a:endParaRPr lang="en-US" dirty="0" smtClean="0"/>
          </a:p>
          <a:p>
            <a:pPr marL="685800" lvl="1" indent="-342900">
              <a:buFont typeface="+mj-lt"/>
              <a:buAutoNum type="arabicPeriod"/>
            </a:pPr>
            <a:endParaRPr lang="en-US" sz="1600" dirty="0" smtClean="0"/>
          </a:p>
          <a:p>
            <a:pPr marL="800100" lvl="1" indent="-457200">
              <a:buFont typeface="+mj-lt"/>
              <a:buAutoNum type="arabicPeriod"/>
            </a:pPr>
            <a:endParaRPr lang="en-US" dirty="0" smtClean="0"/>
          </a:p>
          <a:p>
            <a:pPr>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4</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010643" y="4358345"/>
            <a:ext cx="1952625" cy="1495425"/>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1923393" y="4348636"/>
            <a:ext cx="690564" cy="1831447"/>
          </a:xfrm>
          <a:prstGeom prst="rect">
            <a:avLst/>
          </a:prstGeom>
          <a:noFill/>
          <a:ln w="9525">
            <a:noFill/>
            <a:miter lim="800000"/>
            <a:headEnd/>
            <a:tailEnd/>
          </a:ln>
          <a:effectLst/>
        </p:spPr>
      </p:pic>
      <p:sp>
        <p:nvSpPr>
          <p:cNvPr id="7" name="TextBox 6"/>
          <p:cNvSpPr txBox="1"/>
          <p:nvPr/>
        </p:nvSpPr>
        <p:spPr>
          <a:xfrm>
            <a:off x="2790497" y="4603531"/>
            <a:ext cx="851337" cy="338554"/>
          </a:xfrm>
          <a:prstGeom prst="rect">
            <a:avLst/>
          </a:prstGeom>
          <a:noFill/>
        </p:spPr>
        <p:txBody>
          <a:bodyPr wrap="square" rtlCol="0">
            <a:spAutoFit/>
          </a:bodyPr>
          <a:lstStyle/>
          <a:p>
            <a:pPr>
              <a:lnSpc>
                <a:spcPct val="80000"/>
              </a:lnSpc>
            </a:pPr>
            <a:r>
              <a:rPr lang="en-US" sz="2000" dirty="0" smtClean="0"/>
              <a:t>--Kai</a:t>
            </a:r>
          </a:p>
        </p:txBody>
      </p:sp>
      <p:sp>
        <p:nvSpPr>
          <p:cNvPr id="8" name="TextBox 7"/>
          <p:cNvSpPr txBox="1"/>
          <p:nvPr/>
        </p:nvSpPr>
        <p:spPr>
          <a:xfrm>
            <a:off x="2816773" y="5402317"/>
            <a:ext cx="851337" cy="338554"/>
          </a:xfrm>
          <a:prstGeom prst="rect">
            <a:avLst/>
          </a:prstGeom>
          <a:noFill/>
        </p:spPr>
        <p:txBody>
          <a:bodyPr wrap="square" rtlCol="0">
            <a:spAutoFit/>
          </a:bodyPr>
          <a:lstStyle/>
          <a:p>
            <a:pPr>
              <a:lnSpc>
                <a:spcPct val="80000"/>
              </a:lnSpc>
            </a:pPr>
            <a:r>
              <a:rPr lang="en-US" sz="2000" dirty="0" smtClean="0"/>
              <a:t>--Zen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6" y="951776"/>
            <a:ext cx="8221662" cy="636408"/>
          </a:xfrm>
        </p:spPr>
        <p:txBody>
          <a:bodyPr>
            <a:normAutofit/>
          </a:bodyPr>
          <a:lstStyle/>
          <a:p>
            <a:r>
              <a:rPr lang="en-US" dirty="0" smtClean="0"/>
              <a:t>LEAN Terminology and Definitions</a:t>
            </a:r>
            <a:endParaRPr lang="en-US" dirty="0"/>
          </a:p>
        </p:txBody>
      </p:sp>
      <p:sp>
        <p:nvSpPr>
          <p:cNvPr id="3" name="Content Placeholder 2"/>
          <p:cNvSpPr>
            <a:spLocks noGrp="1"/>
          </p:cNvSpPr>
          <p:nvPr>
            <p:ph idx="1"/>
          </p:nvPr>
        </p:nvSpPr>
        <p:spPr>
          <a:xfrm>
            <a:off x="0" y="1666569"/>
            <a:ext cx="9144000" cy="2842370"/>
          </a:xfrm>
        </p:spPr>
        <p:txBody>
          <a:bodyPr>
            <a:normAutofit fontScale="92500"/>
          </a:bodyPr>
          <a:lstStyle/>
          <a:p>
            <a:pPr>
              <a:buFont typeface="Wingdings" pitchFamily="2" charset="2"/>
              <a:buChar char="Ø"/>
            </a:pPr>
            <a:r>
              <a:rPr lang="en-US" dirty="0" smtClean="0"/>
              <a:t>Kanban (Pull System) Referred to as “yellow card” at some sites</a:t>
            </a:r>
          </a:p>
          <a:p>
            <a:pPr lvl="1">
              <a:buClr>
                <a:srgbClr val="077079"/>
              </a:buClr>
              <a:buFont typeface="Wingdings" pitchFamily="2" charset="2"/>
              <a:buChar char="ü"/>
            </a:pPr>
            <a:r>
              <a:rPr lang="en-US" sz="2000" dirty="0" smtClean="0"/>
              <a:t>Kanban is a simple supply-movement system that depends on cards and boxes/containers to maintain supply inventory. The essence of the Kanban concept is that all supplies should only be ordered as needed so that there is no storage in the work area.</a:t>
            </a:r>
          </a:p>
          <a:p>
            <a:pPr lvl="1">
              <a:buClr>
                <a:srgbClr val="077079"/>
              </a:buClr>
              <a:buFont typeface="Wingdings" pitchFamily="2" charset="2"/>
              <a:buChar char="ü"/>
            </a:pPr>
            <a:r>
              <a:rPr lang="en-US" sz="2000" dirty="0" smtClean="0"/>
              <a:t>Eliminates waste from inventory and overproduction. Can eliminate the need for physical inventories and instead will rely on signal cards to indicate when more goods need to be ordered.</a:t>
            </a:r>
          </a:p>
          <a:p>
            <a:pPr>
              <a:buFont typeface="Arial" pitchFamily="34" charset="0"/>
              <a:buChar char="•"/>
            </a:pPr>
            <a:endParaRPr lang="en-US" sz="1800" dirty="0" smtClean="0"/>
          </a:p>
          <a:p>
            <a:pPr lvl="1">
              <a:buNone/>
            </a:pPr>
            <a:endParaRPr lang="en-US" sz="1600" dirty="0" smtClean="0"/>
          </a:p>
          <a:p>
            <a:pPr>
              <a:buNone/>
            </a:pPr>
            <a:endParaRPr lang="en-US" sz="1700" dirty="0" smtClean="0"/>
          </a:p>
          <a:p>
            <a:pPr lvl="2">
              <a:buNone/>
            </a:pPr>
            <a:endParaRPr lang="en-US" dirty="0" smtClean="0"/>
          </a:p>
          <a:p>
            <a:pPr marL="685800" lvl="1" indent="-342900">
              <a:buFont typeface="+mj-lt"/>
              <a:buAutoNum type="arabicPeriod"/>
            </a:pPr>
            <a:endParaRPr lang="en-US" sz="1600" dirty="0" smtClean="0"/>
          </a:p>
          <a:p>
            <a:pPr marL="800100" lvl="1" indent="-457200">
              <a:buFont typeface="+mj-lt"/>
              <a:buAutoNum type="arabicPeriod"/>
            </a:pPr>
            <a:endParaRPr lang="en-US" dirty="0" smtClean="0"/>
          </a:p>
          <a:p>
            <a:pPr>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5</a:t>
            </a:fld>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3430970" y="4445876"/>
            <a:ext cx="1629761" cy="2173014"/>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5454869" y="4448505"/>
            <a:ext cx="1629759" cy="2173011"/>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1554873" y="4461640"/>
            <a:ext cx="1643556" cy="2191407"/>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6" y="951776"/>
            <a:ext cx="8221662" cy="636408"/>
          </a:xfrm>
        </p:spPr>
        <p:txBody>
          <a:bodyPr>
            <a:normAutofit/>
          </a:bodyPr>
          <a:lstStyle/>
          <a:p>
            <a:r>
              <a:rPr lang="en-US" dirty="0" smtClean="0">
                <a:solidFill>
                  <a:srgbClr val="077079"/>
                </a:solidFill>
              </a:rPr>
              <a:t>LEAN</a:t>
            </a:r>
            <a:r>
              <a:rPr lang="en-US" dirty="0" smtClean="0"/>
              <a:t> Terminology and Definitions</a:t>
            </a:r>
            <a:endParaRPr lang="en-US" dirty="0"/>
          </a:p>
        </p:txBody>
      </p:sp>
      <p:sp>
        <p:nvSpPr>
          <p:cNvPr id="3" name="Content Placeholder 2"/>
          <p:cNvSpPr>
            <a:spLocks noGrp="1"/>
          </p:cNvSpPr>
          <p:nvPr>
            <p:ph idx="1"/>
          </p:nvPr>
        </p:nvSpPr>
        <p:spPr>
          <a:xfrm>
            <a:off x="0" y="1637071"/>
            <a:ext cx="9143999" cy="2004763"/>
          </a:xfrm>
        </p:spPr>
        <p:txBody>
          <a:bodyPr>
            <a:normAutofit/>
          </a:bodyPr>
          <a:lstStyle/>
          <a:p>
            <a:pPr>
              <a:buFont typeface="Wingdings" pitchFamily="2" charset="2"/>
              <a:buChar char="Ø"/>
            </a:pPr>
            <a:r>
              <a:rPr lang="en-US" dirty="0" smtClean="0"/>
              <a:t>Standardized Work</a:t>
            </a:r>
          </a:p>
          <a:p>
            <a:pPr lvl="1">
              <a:buClr>
                <a:srgbClr val="077079"/>
              </a:buClr>
              <a:buFont typeface="Wingdings" pitchFamily="2" charset="2"/>
              <a:buChar char="ü"/>
            </a:pPr>
            <a:r>
              <a:rPr lang="en-US" sz="2000" dirty="0" smtClean="0"/>
              <a:t>Applying current best practices which forms a baseline for future improvement activities. The new standard becomes the baseline for further improvements and so on. </a:t>
            </a:r>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6</a:t>
            </a:fld>
            <a:endParaRPr lang="en-US" dirty="0"/>
          </a:p>
        </p:txBody>
      </p:sp>
      <p:pic>
        <p:nvPicPr>
          <p:cNvPr id="9217" name="Picture 1"/>
          <p:cNvPicPr>
            <a:picLocks noChangeAspect="1" noChangeArrowheads="1"/>
          </p:cNvPicPr>
          <p:nvPr/>
        </p:nvPicPr>
        <p:blipFill>
          <a:blip r:embed="rId2" cstate="print"/>
          <a:srcRect/>
          <a:stretch>
            <a:fillRect/>
          </a:stretch>
        </p:blipFill>
        <p:spPr bwMode="auto">
          <a:xfrm>
            <a:off x="578124" y="3410840"/>
            <a:ext cx="7383462" cy="1998211"/>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6" y="951776"/>
            <a:ext cx="8221662" cy="636408"/>
          </a:xfrm>
        </p:spPr>
        <p:txBody>
          <a:bodyPr>
            <a:normAutofit/>
          </a:bodyPr>
          <a:lstStyle/>
          <a:p>
            <a:r>
              <a:rPr lang="en-US" dirty="0" smtClean="0"/>
              <a:t>Your Role in LEAN</a:t>
            </a:r>
            <a:endParaRPr lang="en-US" dirty="0"/>
          </a:p>
        </p:txBody>
      </p:sp>
      <p:sp>
        <p:nvSpPr>
          <p:cNvPr id="3" name="Content Placeholder 2"/>
          <p:cNvSpPr>
            <a:spLocks noGrp="1"/>
          </p:cNvSpPr>
          <p:nvPr>
            <p:ph idx="1"/>
          </p:nvPr>
        </p:nvSpPr>
        <p:spPr>
          <a:xfrm>
            <a:off x="268015" y="1563329"/>
            <a:ext cx="4493172" cy="4774409"/>
          </a:xfrm>
        </p:spPr>
        <p:txBody>
          <a:bodyPr>
            <a:normAutofit/>
          </a:bodyPr>
          <a:lstStyle/>
          <a:p>
            <a:pPr lvl="1">
              <a:buFont typeface="Arial" pitchFamily="34" charset="0"/>
              <a:buChar char="•"/>
            </a:pPr>
            <a:endParaRPr lang="en-US" sz="1600" dirty="0" smtClean="0"/>
          </a:p>
          <a:p>
            <a:pPr lvl="1">
              <a:buClr>
                <a:srgbClr val="077079"/>
              </a:buClr>
              <a:buFont typeface="Wingdings" pitchFamily="2" charset="2"/>
              <a:buChar char="ü"/>
            </a:pPr>
            <a:r>
              <a:rPr lang="en-US" sz="2000" dirty="0" smtClean="0"/>
              <a:t>Participate</a:t>
            </a:r>
          </a:p>
          <a:p>
            <a:pPr lvl="1">
              <a:buClr>
                <a:srgbClr val="077079"/>
              </a:buClr>
              <a:buFont typeface="Wingdings" pitchFamily="2" charset="2"/>
              <a:buChar char="ü"/>
            </a:pPr>
            <a:r>
              <a:rPr lang="en-US" sz="2000" dirty="0" smtClean="0"/>
              <a:t>Keep an open mind</a:t>
            </a:r>
          </a:p>
          <a:p>
            <a:pPr lvl="1">
              <a:buClr>
                <a:srgbClr val="077079"/>
              </a:buClr>
              <a:buFont typeface="Wingdings" pitchFamily="2" charset="2"/>
              <a:buChar char="ü"/>
            </a:pPr>
            <a:r>
              <a:rPr lang="en-US" sz="2000" dirty="0" smtClean="0"/>
              <a:t>Be flexible </a:t>
            </a:r>
          </a:p>
          <a:p>
            <a:pPr lvl="1">
              <a:buClr>
                <a:srgbClr val="077079"/>
              </a:buClr>
              <a:buFont typeface="Wingdings" pitchFamily="2" charset="2"/>
              <a:buChar char="ü"/>
            </a:pPr>
            <a:r>
              <a:rPr lang="en-US" sz="2000" dirty="0" smtClean="0"/>
              <a:t>Cooperate</a:t>
            </a:r>
          </a:p>
          <a:p>
            <a:pPr lvl="1">
              <a:buClr>
                <a:srgbClr val="077079"/>
              </a:buClr>
              <a:buFont typeface="Wingdings" pitchFamily="2" charset="2"/>
              <a:buChar char="ü"/>
            </a:pPr>
            <a:r>
              <a:rPr lang="en-US" sz="2000" dirty="0" smtClean="0"/>
              <a:t>Communicate</a:t>
            </a:r>
          </a:p>
          <a:p>
            <a:pPr lvl="1">
              <a:buClr>
                <a:srgbClr val="077079"/>
              </a:buClr>
              <a:buFont typeface="Wingdings" pitchFamily="2" charset="2"/>
              <a:buChar char="ü"/>
            </a:pPr>
            <a:r>
              <a:rPr lang="en-US" sz="2000" dirty="0" smtClean="0"/>
              <a:t>Sustain the gain</a:t>
            </a:r>
          </a:p>
          <a:p>
            <a:pPr lvl="1">
              <a:buClr>
                <a:srgbClr val="077079"/>
              </a:buClr>
              <a:buFont typeface="Wingdings" pitchFamily="2" charset="2"/>
              <a:buChar char="ü"/>
            </a:pPr>
            <a:r>
              <a:rPr lang="en-US" sz="2000" dirty="0" smtClean="0"/>
              <a:t>Think big picture</a:t>
            </a:r>
          </a:p>
          <a:p>
            <a:pPr lvl="1">
              <a:buClr>
                <a:srgbClr val="077079"/>
              </a:buClr>
              <a:buFont typeface="Wingdings" pitchFamily="2" charset="2"/>
              <a:buChar char="ü"/>
            </a:pPr>
            <a:r>
              <a:rPr lang="en-US" sz="2000" dirty="0" smtClean="0"/>
              <a:t>Be patient  with each other</a:t>
            </a:r>
          </a:p>
          <a:p>
            <a:pPr lvl="1">
              <a:buClr>
                <a:srgbClr val="077079"/>
              </a:buClr>
              <a:buFont typeface="Wingdings" pitchFamily="2" charset="2"/>
              <a:buChar char="ü"/>
            </a:pPr>
            <a:r>
              <a:rPr lang="en-US" sz="2000" dirty="0" smtClean="0"/>
              <a:t>Have Fun</a:t>
            </a:r>
          </a:p>
          <a:p>
            <a:pPr lvl="1">
              <a:buClr>
                <a:srgbClr val="077079"/>
              </a:buClr>
              <a:buFont typeface="Wingdings" pitchFamily="2" charset="2"/>
              <a:buChar char="ü"/>
            </a:pPr>
            <a:r>
              <a:rPr lang="en-US" sz="2000" dirty="0" smtClean="0"/>
              <a:t>Think  - Idea - Do - Do Again - Keep on doing ---------Success</a:t>
            </a:r>
          </a:p>
          <a:p>
            <a:pPr lvl="1">
              <a:buFont typeface="Arial" pitchFamily="34" charset="0"/>
              <a:buChar char="•"/>
            </a:pPr>
            <a:endParaRPr lang="en-US" sz="1600" dirty="0" smtClean="0"/>
          </a:p>
          <a:p>
            <a:pPr lvl="1">
              <a:buFont typeface="Arial" pitchFamily="34" charset="0"/>
              <a:buChar char="•"/>
            </a:pPr>
            <a:endParaRPr lang="en-US" sz="1600" dirty="0" smtClean="0"/>
          </a:p>
          <a:p>
            <a:pPr lvl="1">
              <a:buFont typeface="Arial" pitchFamily="34" charset="0"/>
              <a:buChar char="•"/>
            </a:pPr>
            <a:endParaRPr lang="en-US" sz="1600" dirty="0" smtClean="0"/>
          </a:p>
          <a:p>
            <a:pPr lvl="1">
              <a:buFont typeface="Arial" pitchFamily="34" charset="0"/>
              <a:buChar char="•"/>
            </a:pPr>
            <a:endParaRPr lang="en-US" sz="1600" dirty="0" smtClean="0"/>
          </a:p>
          <a:p>
            <a:pPr>
              <a:buNone/>
            </a:pPr>
            <a:endParaRPr lang="en-US" sz="1700" dirty="0" smtClean="0"/>
          </a:p>
          <a:p>
            <a:pPr lvl="2"/>
            <a:endParaRPr lang="en-US" dirty="0" smtClean="0"/>
          </a:p>
          <a:p>
            <a:pPr marL="685800" lvl="1" indent="-342900">
              <a:buFont typeface="+mj-lt"/>
              <a:buAutoNum type="arabicPeriod"/>
            </a:pPr>
            <a:endParaRPr lang="en-US" sz="1600" dirty="0" smtClean="0"/>
          </a:p>
          <a:p>
            <a:pPr>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7</a:t>
            </a:fld>
            <a:endParaRPr lang="en-US" dirty="0"/>
          </a:p>
        </p:txBody>
      </p:sp>
      <p:sp>
        <p:nvSpPr>
          <p:cNvPr id="5" name="Rectangle 4"/>
          <p:cNvSpPr/>
          <p:nvPr/>
        </p:nvSpPr>
        <p:spPr>
          <a:xfrm>
            <a:off x="280222" y="1767004"/>
            <a:ext cx="7890385" cy="978729"/>
          </a:xfrm>
          <a:prstGeom prst="rect">
            <a:avLst/>
          </a:prstGeom>
        </p:spPr>
        <p:txBody>
          <a:bodyPr wrap="square">
            <a:spAutoFit/>
          </a:bodyPr>
          <a:lstStyle/>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p:txBody>
      </p:sp>
      <p:pic>
        <p:nvPicPr>
          <p:cNvPr id="5122" name="Picture 2"/>
          <p:cNvPicPr>
            <a:picLocks noChangeAspect="1" noChangeArrowheads="1"/>
          </p:cNvPicPr>
          <p:nvPr/>
        </p:nvPicPr>
        <p:blipFill>
          <a:blip r:embed="rId2" cstate="print"/>
          <a:srcRect/>
          <a:stretch>
            <a:fillRect/>
          </a:stretch>
        </p:blipFill>
        <p:spPr bwMode="auto">
          <a:xfrm>
            <a:off x="5548150" y="2080064"/>
            <a:ext cx="2933700" cy="365760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71" y="983307"/>
            <a:ext cx="8221662" cy="636408"/>
          </a:xfrm>
        </p:spPr>
        <p:txBody>
          <a:bodyPr>
            <a:normAutofit/>
          </a:bodyPr>
          <a:lstStyle/>
          <a:p>
            <a:r>
              <a:rPr lang="en-US" dirty="0" smtClean="0">
                <a:solidFill>
                  <a:srgbClr val="077079"/>
                </a:solidFill>
              </a:rPr>
              <a:t>Your</a:t>
            </a:r>
            <a:r>
              <a:rPr lang="en-US" dirty="0" smtClean="0"/>
              <a:t> Role in LEAN</a:t>
            </a:r>
            <a:endParaRPr lang="en-US" dirty="0"/>
          </a:p>
        </p:txBody>
      </p:sp>
      <p:sp>
        <p:nvSpPr>
          <p:cNvPr id="3" name="Content Placeholder 2"/>
          <p:cNvSpPr>
            <a:spLocks noGrp="1"/>
          </p:cNvSpPr>
          <p:nvPr>
            <p:ph idx="1"/>
          </p:nvPr>
        </p:nvSpPr>
        <p:spPr>
          <a:xfrm>
            <a:off x="0" y="2490953"/>
            <a:ext cx="8760544" cy="3914678"/>
          </a:xfrm>
        </p:spPr>
        <p:txBody>
          <a:bodyPr>
            <a:normAutofit/>
          </a:bodyPr>
          <a:lstStyle/>
          <a:p>
            <a:pPr lvl="1">
              <a:buClr>
                <a:srgbClr val="077079"/>
              </a:buClr>
              <a:buFont typeface="Wingdings" pitchFamily="2" charset="2"/>
              <a:buChar char="Ø"/>
            </a:pPr>
            <a:r>
              <a:rPr lang="en-US" sz="2400" dirty="0" smtClean="0"/>
              <a:t>Our goal is to do LEAN with you not to you.</a:t>
            </a:r>
          </a:p>
          <a:p>
            <a:pPr lvl="1">
              <a:lnSpc>
                <a:spcPct val="110000"/>
              </a:lnSpc>
              <a:buClr>
                <a:srgbClr val="077079"/>
              </a:buClr>
              <a:buFont typeface="Wingdings" pitchFamily="2" charset="2"/>
              <a:buChar char="Ø"/>
            </a:pPr>
            <a:r>
              <a:rPr lang="en-US" sz="2400" dirty="0" smtClean="0"/>
              <a:t>This </a:t>
            </a:r>
            <a:r>
              <a:rPr lang="en-US" sz="2400" dirty="0" smtClean="0"/>
              <a:t>information is being provided so you may actively participate in ways to improve your work. </a:t>
            </a:r>
            <a:endParaRPr lang="en-US" sz="2400" dirty="0" smtClean="0"/>
          </a:p>
          <a:p>
            <a:pPr lvl="1">
              <a:buClr>
                <a:srgbClr val="077079"/>
              </a:buClr>
              <a:buFont typeface="Wingdings" pitchFamily="2" charset="2"/>
              <a:buChar char="Ø"/>
            </a:pPr>
            <a:r>
              <a:rPr lang="en-US" sz="2400" dirty="0" smtClean="0"/>
              <a:t>Contact your supervisor or manager to find out more about LEAN teams at your site</a:t>
            </a:r>
          </a:p>
          <a:p>
            <a:pPr lvl="1">
              <a:buClr>
                <a:srgbClr val="077079"/>
              </a:buClr>
              <a:buFont typeface="Wingdings" pitchFamily="2" charset="2"/>
              <a:buChar char="Ø"/>
            </a:pPr>
            <a:r>
              <a:rPr lang="en-US" sz="2400" dirty="0" smtClean="0"/>
              <a:t>Without </a:t>
            </a:r>
            <a:r>
              <a:rPr lang="en-US" sz="2400" dirty="0" smtClean="0"/>
              <a:t>you we will not be SUCCESSFUL</a:t>
            </a:r>
            <a:endParaRPr lang="en-US" sz="2400" dirty="0" smtClean="0"/>
          </a:p>
          <a:p>
            <a:pPr lvl="1">
              <a:buClr>
                <a:srgbClr val="077079"/>
              </a:buClr>
              <a:buFont typeface="Wingdings" pitchFamily="2" charset="2"/>
              <a:buChar char="Ø"/>
            </a:pPr>
            <a:endParaRPr lang="en-US" sz="2400" dirty="0" smtClean="0"/>
          </a:p>
          <a:p>
            <a:pPr lvl="1">
              <a:buFont typeface="Arial" pitchFamily="34" charset="0"/>
              <a:buChar char="•"/>
            </a:pPr>
            <a:endParaRPr lang="en-US" sz="1600" dirty="0" smtClean="0"/>
          </a:p>
          <a:p>
            <a:pPr lvl="1">
              <a:buFont typeface="Wingdings" pitchFamily="2" charset="2"/>
              <a:buChar char="Ø"/>
            </a:pPr>
            <a:endParaRPr lang="en-US" sz="1600" dirty="0" smtClean="0"/>
          </a:p>
          <a:p>
            <a:pPr lvl="1">
              <a:buNone/>
            </a:pPr>
            <a:endParaRPr lang="en-US" sz="1600" dirty="0" smtClean="0"/>
          </a:p>
          <a:p>
            <a:pPr lvl="1">
              <a:buNone/>
            </a:pPr>
            <a:endParaRPr lang="en-US" sz="1600" dirty="0" smtClean="0"/>
          </a:p>
          <a:p>
            <a:pPr>
              <a:buNone/>
            </a:pPr>
            <a:endParaRPr lang="en-US" sz="1700" dirty="0" smtClean="0"/>
          </a:p>
          <a:p>
            <a:pPr lvl="2"/>
            <a:endParaRPr lang="en-US" dirty="0" smtClean="0"/>
          </a:p>
          <a:p>
            <a:pPr marL="685800" lvl="1" indent="-342900">
              <a:buFont typeface="+mj-lt"/>
              <a:buAutoNum type="arabicPeriod"/>
            </a:pPr>
            <a:endParaRPr lang="en-US" sz="1600" dirty="0" smtClean="0"/>
          </a:p>
          <a:p>
            <a:pPr>
              <a:buNone/>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8E328891-B2BB-4542-8ABA-3B8A94256660}" type="slidenum">
              <a:rPr lang="en-US" smtClean="0"/>
              <a:pPr/>
              <a:t>8</a:t>
            </a:fld>
            <a:endParaRPr lang="en-US" dirty="0"/>
          </a:p>
        </p:txBody>
      </p:sp>
      <p:sp>
        <p:nvSpPr>
          <p:cNvPr id="5" name="Rectangle 4"/>
          <p:cNvSpPr/>
          <p:nvPr/>
        </p:nvSpPr>
        <p:spPr>
          <a:xfrm>
            <a:off x="0" y="1026025"/>
            <a:ext cx="7890385" cy="978729"/>
          </a:xfrm>
          <a:prstGeom prst="rect">
            <a:avLst/>
          </a:prstGeom>
        </p:spPr>
        <p:txBody>
          <a:bodyPr wrap="square">
            <a:spAutoFit/>
          </a:bodyPr>
          <a:lstStyle/>
          <a:p>
            <a:pPr>
              <a:lnSpc>
                <a:spcPct val="80000"/>
              </a:lnSpc>
            </a:pPr>
            <a:endParaRPr lang="en-US" dirty="0" smtClean="0"/>
          </a:p>
          <a:p>
            <a:pPr>
              <a:lnSpc>
                <a:spcPct val="80000"/>
              </a:lnSpc>
            </a:pPr>
            <a:endParaRPr lang="en-US" dirty="0" smtClean="0"/>
          </a:p>
          <a:p>
            <a:pPr>
              <a:lnSpc>
                <a:spcPct val="80000"/>
              </a:lnSpc>
            </a:pPr>
            <a:endParaRPr lang="en-US" dirty="0" smtClean="0"/>
          </a:p>
          <a:p>
            <a:pPr>
              <a:lnSpc>
                <a:spcPct val="80000"/>
              </a:lnSpc>
            </a:pPr>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IXED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2.xml><?xml version="1.0" encoding="utf-8"?>
<a:theme xmlns:a="http://schemas.openxmlformats.org/drawingml/2006/main" name="CONSUMER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3.xml><?xml version="1.0" encoding="utf-8"?>
<a:theme xmlns:a="http://schemas.openxmlformats.org/drawingml/2006/main" name="BLANK Fairview Master">
  <a:themeElements>
    <a:clrScheme name="Fairview">
      <a:dk1>
        <a:sysClr val="windowText" lastClr="000000"/>
      </a:dk1>
      <a:lt1>
        <a:sysClr val="window" lastClr="FFFFFF"/>
      </a:lt1>
      <a:dk2>
        <a:srgbClr val="000000"/>
      </a:dk2>
      <a:lt2>
        <a:srgbClr val="F8F5EE"/>
      </a:lt2>
      <a:accent1>
        <a:srgbClr val="E37222"/>
      </a:accent1>
      <a:accent2>
        <a:srgbClr val="988042"/>
      </a:accent2>
      <a:accent3>
        <a:srgbClr val="077079"/>
      </a:accent3>
      <a:accent4>
        <a:srgbClr val="665546"/>
      </a:accent4>
      <a:accent5>
        <a:srgbClr val="C53104"/>
      </a:accent5>
      <a:accent6>
        <a:srgbClr val="F8F5EE"/>
      </a:accent6>
      <a:hlink>
        <a:srgbClr val="AF1601"/>
      </a:hlink>
      <a:folHlink>
        <a:srgbClr val="23ACAF"/>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3539</TotalTime>
  <Words>394</Words>
  <Application>Microsoft Office PowerPoint</Application>
  <PresentationFormat>On-screen Show (4:3)</PresentationFormat>
  <Paragraphs>80</Paragraphs>
  <Slides>8</Slides>
  <Notes>1</Notes>
  <HiddenSlides>0</HiddenSlides>
  <MMClips>0</MMClips>
  <ScaleCrop>false</ScaleCrop>
  <HeadingPairs>
    <vt:vector size="6" baseType="variant">
      <vt:variant>
        <vt:lpstr>Theme</vt:lpstr>
      </vt:variant>
      <vt:variant>
        <vt:i4>3</vt:i4>
      </vt:variant>
      <vt:variant>
        <vt:lpstr>Slide Titles</vt:lpstr>
      </vt:variant>
      <vt:variant>
        <vt:i4>8</vt:i4>
      </vt:variant>
      <vt:variant>
        <vt:lpstr>Custom Shows</vt:lpstr>
      </vt:variant>
      <vt:variant>
        <vt:i4>2</vt:i4>
      </vt:variant>
    </vt:vector>
  </HeadingPairs>
  <TitlesOfParts>
    <vt:vector size="13" baseType="lpstr">
      <vt:lpstr>MIXED Fairview Master</vt:lpstr>
      <vt:lpstr>CONSUMER Fairview Master</vt:lpstr>
      <vt:lpstr>BLANK Fairview Master</vt:lpstr>
      <vt:lpstr>Fairview Laboratory Services</vt:lpstr>
      <vt:lpstr>Why LEAN?</vt:lpstr>
      <vt:lpstr>What is the Value to our Customers?</vt:lpstr>
      <vt:lpstr>LEAN Terminology and Definitions</vt:lpstr>
      <vt:lpstr>LEAN Terminology and Definitions</vt:lpstr>
      <vt:lpstr>LEAN Terminology and Definitions</vt:lpstr>
      <vt:lpstr>Your Role in LEAN</vt:lpstr>
      <vt:lpstr>Your Role in LEAN</vt:lpstr>
      <vt:lpstr>Custom Show 1</vt:lpstr>
      <vt:lpstr>Copy of 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theWiz</dc:creator>
  <cp:lastModifiedBy>chill2</cp:lastModifiedBy>
  <cp:revision>302</cp:revision>
  <dcterms:created xsi:type="dcterms:W3CDTF">2011-06-07T18:09:31Z</dcterms:created>
  <dcterms:modified xsi:type="dcterms:W3CDTF">2014-07-01T20:18:44Z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1149832</vt:lpwstr>
  </property>
  <property fmtid="{D5CDD505-2E9C-101B-9397-08002B2CF9AE}" pid="3" name="NXPowerLiteSettings">
    <vt:lpwstr>E6000400038000</vt:lpwstr>
  </property>
  <property fmtid="{D5CDD505-2E9C-101B-9397-08002B2CF9AE}" pid="4" name="NXPowerLiteVersion">
    <vt:lpwstr>D4.3.0</vt:lpwstr>
  </property>
</Properties>
</file>