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8" r:id="rId3"/>
    <p:sldId id="259" r:id="rId4"/>
    <p:sldId id="278" r:id="rId5"/>
    <p:sldId id="275" r:id="rId6"/>
    <p:sldId id="276" r:id="rId7"/>
    <p:sldId id="277" r:id="rId8"/>
    <p:sldId id="282" r:id="rId9"/>
    <p:sldId id="279" r:id="rId10"/>
    <p:sldId id="280" r:id="rId11"/>
    <p:sldId id="281" r:id="rId12"/>
    <p:sldId id="257" r:id="rId13"/>
    <p:sldId id="260" r:id="rId14"/>
    <p:sldId id="261" r:id="rId15"/>
    <p:sldId id="262" r:id="rId16"/>
    <p:sldId id="263" r:id="rId17"/>
    <p:sldId id="264" r:id="rId18"/>
    <p:sldId id="265" r:id="rId19"/>
    <p:sldId id="266" r:id="rId20"/>
    <p:sldId id="268" r:id="rId21"/>
    <p:sldId id="269" r:id="rId22"/>
    <p:sldId id="270" r:id="rId23"/>
    <p:sldId id="27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9" autoAdjust="0"/>
    <p:restoredTop sz="94676" autoAdjust="0"/>
  </p:normalViewPr>
  <p:slideViewPr>
    <p:cSldViewPr>
      <p:cViewPr varScale="1">
        <p:scale>
          <a:sx n="71" d="100"/>
          <a:sy n="71" d="100"/>
        </p:scale>
        <p:origin x="-137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DE86DDFB-84BE-4DE6-A1BD-1A3E6FB5DACD}" type="datetimeFigureOut">
              <a:rPr lang="en-US" smtClean="0"/>
              <a:pPr/>
              <a:t>11/20/2015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F2671FD-28A6-4711-89F0-ED2676B189FE}"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86DDFB-84BE-4DE6-A1BD-1A3E6FB5DACD}" type="datetimeFigureOut">
              <a:rPr lang="en-US" smtClean="0"/>
              <a:pPr/>
              <a:t>11/20/2015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2671FD-28A6-4711-89F0-ED2676B189F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86DDFB-84BE-4DE6-A1BD-1A3E6FB5DACD}" type="datetimeFigureOut">
              <a:rPr lang="en-US" smtClean="0"/>
              <a:pPr/>
              <a:t>11/20/2015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2671FD-28A6-4711-89F0-ED2676B189F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E86DDFB-84BE-4DE6-A1BD-1A3E6FB5DACD}" type="datetimeFigureOut">
              <a:rPr lang="en-US" smtClean="0"/>
              <a:pPr/>
              <a:t>11/20/2015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2671FD-28A6-4711-89F0-ED2676B189FE}"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E86DDFB-84BE-4DE6-A1BD-1A3E6FB5DACD}" type="datetimeFigureOut">
              <a:rPr lang="en-US" smtClean="0"/>
              <a:pPr/>
              <a:t>11/20/2015</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6F2671FD-28A6-4711-89F0-ED2676B189F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E86DDFB-84BE-4DE6-A1BD-1A3E6FB5DACD}" type="datetimeFigureOut">
              <a:rPr lang="en-US" smtClean="0"/>
              <a:pPr/>
              <a:t>11/20/2015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2671FD-28A6-4711-89F0-ED2676B189FE}"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E86DDFB-84BE-4DE6-A1BD-1A3E6FB5DACD}" type="datetimeFigureOut">
              <a:rPr lang="en-US" smtClean="0"/>
              <a:pPr/>
              <a:t>11/20/2015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2671FD-28A6-4711-89F0-ED2676B189FE}"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E86DDFB-84BE-4DE6-A1BD-1A3E6FB5DACD}" type="datetimeFigureOut">
              <a:rPr lang="en-US" smtClean="0"/>
              <a:pPr/>
              <a:t>11/20/2015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2671FD-28A6-4711-89F0-ED2676B189F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86DDFB-84BE-4DE6-A1BD-1A3E6FB5DACD}" type="datetimeFigureOut">
              <a:rPr lang="en-US" smtClean="0"/>
              <a:pPr/>
              <a:t>11/20/2015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2671FD-28A6-4711-89F0-ED2676B189F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E86DDFB-84BE-4DE6-A1BD-1A3E6FB5DACD}" type="datetimeFigureOut">
              <a:rPr lang="en-US" smtClean="0"/>
              <a:pPr/>
              <a:t>11/20/2015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2671FD-28A6-4711-89F0-ED2676B189FE}"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E86DDFB-84BE-4DE6-A1BD-1A3E6FB5DACD}" type="datetimeFigureOut">
              <a:rPr lang="en-US" smtClean="0"/>
              <a:pPr/>
              <a:t>11/20/2015</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6F2671FD-28A6-4711-89F0-ED2676B189FE}"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DE86DDFB-84BE-4DE6-A1BD-1A3E6FB5DACD}" type="datetimeFigureOut">
              <a:rPr lang="en-US" smtClean="0"/>
              <a:pPr/>
              <a:t>11/20/2015</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F2671FD-28A6-4711-89F0-ED2676B189F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Basics of the </a:t>
            </a:r>
            <a:r>
              <a:rPr lang="en-US" dirty="0" err="1" smtClean="0"/>
              <a:t>TempTrak</a:t>
            </a:r>
            <a:r>
              <a:rPr lang="en-US" dirty="0" smtClean="0"/>
              <a:t> System</a:t>
            </a:r>
            <a:endParaRPr lang="en-US" dirty="0"/>
          </a:p>
        </p:txBody>
      </p:sp>
      <p:sp>
        <p:nvSpPr>
          <p:cNvPr id="2" name="Title 1"/>
          <p:cNvSpPr>
            <a:spLocks noGrp="1"/>
          </p:cNvSpPr>
          <p:nvPr>
            <p:ph type="ctrTitle"/>
          </p:nvPr>
        </p:nvSpPr>
        <p:spPr/>
        <p:txBody>
          <a:bodyPr/>
          <a:lstStyle/>
          <a:p>
            <a:r>
              <a:rPr lang="en-US" dirty="0" smtClean="0"/>
              <a:t>TEMPTRAK</a:t>
            </a:r>
            <a:endParaRPr lang="en-US" dirty="0"/>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noAutofit/>
          </a:bodyPr>
          <a:lstStyle/>
          <a:p>
            <a:r>
              <a:rPr lang="en-US" sz="2800" b="1" i="1" u="sng" dirty="0"/>
              <a:t>Fairview Range Medical Center, </a:t>
            </a:r>
            <a:r>
              <a:rPr lang="en-US" sz="2800" b="1" i="1" u="sng" dirty="0" err="1"/>
              <a:t>Mesaba</a:t>
            </a:r>
            <a:r>
              <a:rPr lang="en-US" sz="2800" b="1" i="1" u="sng" dirty="0"/>
              <a:t> </a:t>
            </a:r>
            <a:r>
              <a:rPr lang="en-US" sz="2800" b="1" i="1" u="sng" dirty="0" smtClean="0"/>
              <a:t>Clinics Hibbing/</a:t>
            </a:r>
            <a:r>
              <a:rPr lang="en-US" sz="2800" b="1" u="sng" dirty="0" smtClean="0"/>
              <a:t> </a:t>
            </a:r>
            <a:r>
              <a:rPr lang="en-US" sz="2800" b="1" u="sng" dirty="0"/>
              <a:t>Nashwauk/Mt. Iron &amp; Plaza </a:t>
            </a:r>
            <a:endParaRPr lang="en-US" sz="2800" dirty="0"/>
          </a:p>
        </p:txBody>
      </p:sp>
      <p:sp>
        <p:nvSpPr>
          <p:cNvPr id="3" name="Content Placeholder 2"/>
          <p:cNvSpPr>
            <a:spLocks noGrp="1"/>
          </p:cNvSpPr>
          <p:nvPr>
            <p:ph sz="quarter" idx="1"/>
          </p:nvPr>
        </p:nvSpPr>
        <p:spPr/>
        <p:txBody>
          <a:bodyPr>
            <a:normAutofit fontScale="92500"/>
          </a:bodyPr>
          <a:lstStyle/>
          <a:p>
            <a:r>
              <a:rPr lang="en-US" b="1" u="sng" dirty="0" smtClean="0"/>
              <a:t>Units that are not open 24 hours – after hours and weekends (specified by each department)</a:t>
            </a:r>
            <a:endParaRPr lang="en-US" dirty="0" smtClean="0"/>
          </a:p>
          <a:p>
            <a:pPr lvl="0"/>
            <a:r>
              <a:rPr lang="en-US" dirty="0" smtClean="0"/>
              <a:t>Security page:  Onsite appliances; Check appliance with the alarm </a:t>
            </a:r>
            <a:r>
              <a:rPr lang="en-US" i="1" dirty="0" smtClean="0"/>
              <a:t>(Is the unit repairable? Is the door closed properly? Is it plugged in?)</a:t>
            </a:r>
            <a:r>
              <a:rPr lang="en-US" dirty="0" smtClean="0"/>
              <a:t> and notify department manager or POM.</a:t>
            </a:r>
          </a:p>
          <a:p>
            <a:pPr lvl="0"/>
            <a:r>
              <a:rPr lang="en-US" dirty="0" smtClean="0"/>
              <a:t>Switchboard Failsafe:  Page security and alert them to an alarm.</a:t>
            </a:r>
          </a:p>
          <a:p>
            <a:pPr lvl="0"/>
            <a:r>
              <a:rPr lang="en-US" dirty="0" smtClean="0"/>
              <a:t>Security or switchboard operators may have to clear, document and notify department managers for alerts in areas that are closed evenings and weekends.  Also contact POM for alerts on all offsite appliances.   See list of phone numbers in policy for manager contacts. </a:t>
            </a:r>
          </a:p>
          <a:p>
            <a:endParaRPr lang="en-US" dirty="0"/>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Department Responsibilities</a:t>
            </a:r>
            <a:endParaRPr lang="en-US" dirty="0"/>
          </a:p>
        </p:txBody>
      </p:sp>
      <p:sp>
        <p:nvSpPr>
          <p:cNvPr id="3" name="Content Placeholder 2"/>
          <p:cNvSpPr>
            <a:spLocks noGrp="1"/>
          </p:cNvSpPr>
          <p:nvPr>
            <p:ph sz="quarter" idx="1"/>
          </p:nvPr>
        </p:nvSpPr>
        <p:spPr/>
        <p:txBody>
          <a:bodyPr>
            <a:normAutofit fontScale="92500" lnSpcReduction="10000"/>
          </a:bodyPr>
          <a:lstStyle/>
          <a:p>
            <a:pPr lvl="0"/>
            <a:r>
              <a:rPr lang="en-US" dirty="0" smtClean="0"/>
              <a:t>Each department manager utilizing the Temp </a:t>
            </a:r>
            <a:r>
              <a:rPr lang="en-US" dirty="0" err="1" smtClean="0"/>
              <a:t>Trak</a:t>
            </a:r>
            <a:r>
              <a:rPr lang="en-US" dirty="0" smtClean="0"/>
              <a:t> system is responsible for tracking temperatures on a daily basis. This is for the purpose of monitoring appliances that may need repair or attention (</a:t>
            </a:r>
            <a:r>
              <a:rPr lang="en-US" dirty="0" err="1" smtClean="0"/>
              <a:t>ie</a:t>
            </a:r>
            <a:r>
              <a:rPr lang="en-US" dirty="0" smtClean="0"/>
              <a:t>. Defrosting) before an alarm situation arises.</a:t>
            </a:r>
          </a:p>
          <a:p>
            <a:pPr lvl="0"/>
            <a:r>
              <a:rPr lang="en-US" dirty="0" smtClean="0"/>
              <a:t>Department managers (</a:t>
            </a:r>
            <a:r>
              <a:rPr lang="en-US" i="1" dirty="0" smtClean="0"/>
              <a:t>or a designee</a:t>
            </a:r>
            <a:r>
              <a:rPr lang="en-US" dirty="0" smtClean="0"/>
              <a:t>) are also responsible for clearing their department’s ended alerts from the system every shift. This includes addressing any alerts that have been acknowledged, and clearing them if appropriate.</a:t>
            </a:r>
          </a:p>
          <a:p>
            <a:pPr lvl="0"/>
            <a:r>
              <a:rPr lang="en-US" dirty="0" smtClean="0"/>
              <a:t>Pharmacy manager, will monitor all medication appliances.</a:t>
            </a:r>
          </a:p>
          <a:p>
            <a:pPr lvl="0"/>
            <a:r>
              <a:rPr lang="en-US" dirty="0" smtClean="0"/>
              <a:t>Nutrition Services manager, will monitor all food appliances.</a:t>
            </a:r>
          </a:p>
          <a:p>
            <a:pPr lvl="0"/>
            <a:r>
              <a:rPr lang="en-US" dirty="0" smtClean="0"/>
              <a:t>Any ongoing compliance issues will be reported to the EOC Committee.</a:t>
            </a:r>
          </a:p>
          <a:p>
            <a:endParaRPr lang="en-US" dirty="0"/>
          </a:p>
        </p:txBody>
      </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Log in Screen for </a:t>
            </a:r>
            <a:r>
              <a:rPr lang="en-US" dirty="0" err="1" smtClean="0"/>
              <a:t>TempTrak</a:t>
            </a:r>
            <a:r>
              <a:rPr lang="en-US" dirty="0" smtClean="0"/>
              <a:t> </a:t>
            </a:r>
            <a:r>
              <a:rPr lang="en-US" sz="1800" dirty="0" smtClean="0">
                <a:solidFill>
                  <a:srgbClr val="FF0000"/>
                </a:solidFill>
              </a:rPr>
              <a:t>(If you don’t have </a:t>
            </a:r>
            <a:r>
              <a:rPr lang="en-US" sz="1800" dirty="0" err="1" smtClean="0">
                <a:solidFill>
                  <a:srgbClr val="FF0000"/>
                </a:solidFill>
              </a:rPr>
              <a:t>TempTrak</a:t>
            </a:r>
            <a:r>
              <a:rPr lang="en-US" sz="1800" dirty="0" smtClean="0">
                <a:solidFill>
                  <a:srgbClr val="FF0000"/>
                </a:solidFill>
              </a:rPr>
              <a:t> on your pc you can find it by going to the </a:t>
            </a:r>
            <a:r>
              <a:rPr lang="en-US" sz="1800" dirty="0" err="1" smtClean="0">
                <a:solidFill>
                  <a:srgbClr val="FF0000"/>
                </a:solidFill>
              </a:rPr>
              <a:t>intranet</a:t>
            </a:r>
            <a:r>
              <a:rPr lang="en-US" sz="1800" dirty="0" err="1" smtClean="0">
                <a:solidFill>
                  <a:srgbClr val="FF0000"/>
                </a:solidFill>
                <a:sym typeface="Wingdings" pitchFamily="2" charset="2"/>
              </a:rPr>
              <a:t>SystemsTempTrak</a:t>
            </a:r>
            <a:r>
              <a:rPr lang="en-US" sz="1800" dirty="0" smtClean="0">
                <a:solidFill>
                  <a:srgbClr val="FF0000"/>
                </a:solidFill>
                <a:sym typeface="Wingdings" pitchFamily="2" charset="2"/>
              </a:rPr>
              <a:t>)</a:t>
            </a:r>
            <a:r>
              <a:rPr lang="en-US" dirty="0" smtClean="0">
                <a:solidFill>
                  <a:srgbClr val="FF0000"/>
                </a:solidFill>
              </a:rPr>
              <a:t/>
            </a:r>
            <a:br>
              <a:rPr lang="en-US" dirty="0" smtClean="0">
                <a:solidFill>
                  <a:srgbClr val="FF0000"/>
                </a:solidFill>
              </a:rPr>
            </a:br>
            <a:r>
              <a:rPr lang="en-US" sz="3600" dirty="0" smtClean="0"/>
              <a:t>Insert Login ID and Password</a:t>
            </a:r>
            <a:endParaRPr lang="en-US" sz="3600" dirty="0"/>
          </a:p>
        </p:txBody>
      </p:sp>
      <p:pic>
        <p:nvPicPr>
          <p:cNvPr id="1027" name="Picture 3"/>
          <p:cNvPicPr>
            <a:picLocks noGrp="1" noChangeAspect="1" noChangeArrowheads="1"/>
          </p:cNvPicPr>
          <p:nvPr>
            <p:ph sz="quarter" idx="1"/>
          </p:nvPr>
        </p:nvPicPr>
        <p:blipFill>
          <a:blip r:embed="rId2" cstate="print"/>
          <a:stretch>
            <a:fillRect/>
          </a:stretch>
        </p:blipFill>
        <p:spPr bwMode="auto">
          <a:xfrm>
            <a:off x="1143000" y="1447800"/>
            <a:ext cx="7315200" cy="45720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To view/take action on the current alerts:</a:t>
            </a:r>
            <a:r>
              <a:rPr lang="en-US" dirty="0" smtClean="0"/>
              <a:t/>
            </a:r>
            <a:br>
              <a:rPr lang="en-US" dirty="0" smtClean="0"/>
            </a:br>
            <a:r>
              <a:rPr lang="en-US" sz="2700" dirty="0" smtClean="0"/>
              <a:t>Go to </a:t>
            </a:r>
            <a:r>
              <a:rPr lang="en-US" sz="2700" dirty="0" err="1" smtClean="0"/>
              <a:t>Alerts</a:t>
            </a:r>
            <a:r>
              <a:rPr lang="en-US" sz="2700" dirty="0" err="1" smtClean="0">
                <a:sym typeface="Wingdings" pitchFamily="2" charset="2"/>
              </a:rPr>
              <a:t>TempTrakSensor</a:t>
            </a:r>
            <a:r>
              <a:rPr lang="en-US" sz="2700" dirty="0" smtClean="0">
                <a:sym typeface="Wingdings" pitchFamily="2" charset="2"/>
              </a:rPr>
              <a:t> Readings or Double click the Red bell in right corner</a:t>
            </a:r>
            <a:endParaRPr lang="en-US" sz="2700" dirty="0"/>
          </a:p>
        </p:txBody>
      </p:sp>
      <p:pic>
        <p:nvPicPr>
          <p:cNvPr id="2050" name="Picture 2"/>
          <p:cNvPicPr>
            <a:picLocks noGrp="1" noChangeAspect="1" noChangeArrowheads="1"/>
          </p:cNvPicPr>
          <p:nvPr>
            <p:ph sz="quarter" idx="1"/>
          </p:nvPr>
        </p:nvPicPr>
        <p:blipFill>
          <a:blip r:embed="rId2" cstate="print"/>
          <a:srcRect/>
          <a:stretch>
            <a:fillRect/>
          </a:stretch>
        </p:blipFill>
        <p:spPr bwMode="auto">
          <a:xfrm>
            <a:off x="1143000" y="1447800"/>
            <a:ext cx="7315200" cy="4572000"/>
          </a:xfrm>
          <a:prstGeom prst="rect">
            <a:avLst/>
          </a:prstGeom>
          <a:noFill/>
          <a:ln w="9525">
            <a:noFill/>
            <a:miter lim="800000"/>
            <a:headEnd/>
            <a:tailEnd/>
          </a:ln>
        </p:spPr>
      </p:pic>
      <p:cxnSp>
        <p:nvCxnSpPr>
          <p:cNvPr id="6" name="Straight Arrow Connector 5"/>
          <p:cNvCxnSpPr/>
          <p:nvPr/>
        </p:nvCxnSpPr>
        <p:spPr>
          <a:xfrm>
            <a:off x="6781800" y="10668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990600" y="1447800"/>
            <a:ext cx="1066800"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Alerts Screen: Displays current and recently cleared temp alerts.</a:t>
            </a:r>
            <a:endParaRPr lang="en-US" dirty="0"/>
          </a:p>
        </p:txBody>
      </p:sp>
      <p:pic>
        <p:nvPicPr>
          <p:cNvPr id="3074" name="Picture 2"/>
          <p:cNvPicPr>
            <a:picLocks noGrp="1" noChangeAspect="1" noChangeArrowheads="1"/>
          </p:cNvPicPr>
          <p:nvPr>
            <p:ph sz="quarter" idx="1"/>
          </p:nvPr>
        </p:nvPicPr>
        <p:blipFill>
          <a:blip r:embed="rId2" cstate="print"/>
          <a:srcRect/>
          <a:stretch>
            <a:fillRect/>
          </a:stretch>
        </p:blipFill>
        <p:spPr bwMode="auto">
          <a:xfrm>
            <a:off x="1143000" y="1447800"/>
            <a:ext cx="7315200" cy="4572000"/>
          </a:xfrm>
          <a:prstGeom prst="rect">
            <a:avLst/>
          </a:prstGeom>
          <a:noFill/>
          <a:ln w="9525">
            <a:noFill/>
            <a:miter lim="800000"/>
            <a:headEnd/>
            <a:tailEnd/>
          </a:ln>
        </p:spPr>
      </p:pic>
      <p:cxnSp>
        <p:nvCxnSpPr>
          <p:cNvPr id="6" name="Straight Arrow Connector 5"/>
          <p:cNvCxnSpPr/>
          <p:nvPr/>
        </p:nvCxnSpPr>
        <p:spPr>
          <a:xfrm>
            <a:off x="533400" y="19050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33400" y="38100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Current Alerts are events that have not yet been responded to.</a:t>
            </a:r>
          </a:p>
          <a:p>
            <a:r>
              <a:rPr lang="en-US" dirty="0" smtClean="0"/>
              <a:t>Cleared Alerts are events that have been responded to and action has been taken</a:t>
            </a:r>
          </a:p>
          <a:p>
            <a:endParaRPr lang="en-US" dirty="0" smtClean="0"/>
          </a:p>
          <a:p>
            <a:r>
              <a:rPr lang="en-US" dirty="0" smtClean="0"/>
              <a:t>NOTE: When an alert is generated for a sensor and has went through the escalation of notifications, NO further alert  notifications will be sent out for that sensor unless it has been CLEARED from alert status</a:t>
            </a:r>
            <a:endParaRPr lang="en-US" dirty="0"/>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t>When action has been documented on a alert the Notes icon will appear (see arrow below).  When you double click to open this up you can see the details like shown in the box below. </a:t>
            </a:r>
            <a:endParaRPr lang="en-US" sz="2200" dirty="0"/>
          </a:p>
        </p:txBody>
      </p:sp>
      <p:pic>
        <p:nvPicPr>
          <p:cNvPr id="4098" name="Picture 2"/>
          <p:cNvPicPr>
            <a:picLocks noGrp="1" noChangeAspect="1" noChangeArrowheads="1"/>
          </p:cNvPicPr>
          <p:nvPr>
            <p:ph sz="quarter" idx="1"/>
          </p:nvPr>
        </p:nvPicPr>
        <p:blipFill>
          <a:blip r:embed="rId2" cstate="print"/>
          <a:srcRect/>
          <a:stretch>
            <a:fillRect/>
          </a:stretch>
        </p:blipFill>
        <p:spPr bwMode="auto">
          <a:xfrm>
            <a:off x="1143000" y="1447800"/>
            <a:ext cx="7315200" cy="4572000"/>
          </a:xfrm>
          <a:prstGeom prst="rect">
            <a:avLst/>
          </a:prstGeom>
          <a:noFill/>
          <a:ln w="9525">
            <a:noFill/>
            <a:miter lim="800000"/>
            <a:headEnd/>
            <a:tailEnd/>
          </a:ln>
        </p:spPr>
      </p:pic>
      <p:cxnSp>
        <p:nvCxnSpPr>
          <p:cNvPr id="6" name="Straight Arrow Connector 5"/>
          <p:cNvCxnSpPr/>
          <p:nvPr/>
        </p:nvCxnSpPr>
        <p:spPr>
          <a:xfrm flipH="1">
            <a:off x="5715000" y="2819400"/>
            <a:ext cx="10668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 clear an alert: </a:t>
            </a:r>
            <a:r>
              <a:rPr lang="en-US" sz="2200" dirty="0" smtClean="0"/>
              <a:t>Double click the Acknowledge/Clear Alert Box</a:t>
            </a:r>
            <a:r>
              <a:rPr lang="en-US" dirty="0" smtClean="0"/>
              <a:t/>
            </a:r>
            <a:br>
              <a:rPr lang="en-US" dirty="0" smtClean="0"/>
            </a:br>
            <a:r>
              <a:rPr lang="en-US" sz="1800" dirty="0" smtClean="0"/>
              <a:t>Note: Pink = Temp to warm</a:t>
            </a:r>
            <a:br>
              <a:rPr lang="en-US" sz="1800" dirty="0" smtClean="0"/>
            </a:br>
            <a:r>
              <a:rPr lang="en-US" sz="1800" dirty="0" smtClean="0"/>
              <a:t>          Blue = Temp to cold</a:t>
            </a:r>
            <a:endParaRPr lang="en-US" sz="1800" dirty="0"/>
          </a:p>
        </p:txBody>
      </p:sp>
      <p:pic>
        <p:nvPicPr>
          <p:cNvPr id="5122" name="Picture 2"/>
          <p:cNvPicPr>
            <a:picLocks noGrp="1" noChangeAspect="1" noChangeArrowheads="1"/>
          </p:cNvPicPr>
          <p:nvPr>
            <p:ph sz="quarter" idx="1"/>
          </p:nvPr>
        </p:nvPicPr>
        <p:blipFill>
          <a:blip r:embed="rId2" cstate="print"/>
          <a:srcRect/>
          <a:stretch>
            <a:fillRect/>
          </a:stretch>
        </p:blipFill>
        <p:spPr bwMode="auto">
          <a:xfrm>
            <a:off x="1143000" y="1447800"/>
            <a:ext cx="7315200" cy="4572000"/>
          </a:xfrm>
          <a:prstGeom prst="rect">
            <a:avLst/>
          </a:prstGeom>
          <a:noFill/>
          <a:ln w="9525">
            <a:noFill/>
            <a:miter lim="800000"/>
            <a:headEnd/>
            <a:tailEnd/>
          </a:ln>
        </p:spPr>
      </p:pic>
      <p:sp>
        <p:nvSpPr>
          <p:cNvPr id="5" name="Line Callout 1 4"/>
          <p:cNvSpPr/>
          <p:nvPr/>
        </p:nvSpPr>
        <p:spPr>
          <a:xfrm>
            <a:off x="7086600" y="1752600"/>
            <a:ext cx="1905000" cy="1447800"/>
          </a:xfrm>
          <a:prstGeom prs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a:solidFill>
                    <a:sysClr val="windowText" lastClr="000000"/>
                  </a:solidFill>
                </a:ln>
                <a:latin typeface="Arial Black" pitchFamily="34" charset="0"/>
              </a:rPr>
              <a:t>  Double click the Acknowledge/Clear Alert box    </a:t>
            </a:r>
            <a:endParaRPr lang="en-US" dirty="0">
              <a:ln>
                <a:solidFill>
                  <a:sysClr val="windowText" lastClr="000000"/>
                </a:solidFill>
              </a:ln>
              <a:latin typeface="Arial Black" pitchFamily="34" charset="0"/>
            </a:endParaRPr>
          </a:p>
        </p:txBody>
      </p:sp>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TempTrak</a:t>
            </a:r>
            <a:r>
              <a:rPr lang="en-US" dirty="0" smtClean="0"/>
              <a:t> Clear Alert Box opens:  </a:t>
            </a:r>
            <a:r>
              <a:rPr lang="en-US" sz="2200" dirty="0" smtClean="0"/>
              <a:t>Document Corrective Action/Notes </a:t>
            </a:r>
            <a:r>
              <a:rPr lang="en-US" sz="2200" dirty="0" smtClean="0">
                <a:sym typeface="Wingdings" pitchFamily="2" charset="2"/>
              </a:rPr>
              <a:t>You can free text or select a standard action to add to the </a:t>
            </a:r>
            <a:r>
              <a:rPr lang="en-US" sz="2200" dirty="0" err="1" smtClean="0">
                <a:sym typeface="Wingdings" pitchFamily="2" charset="2"/>
              </a:rPr>
              <a:t>noteClick</a:t>
            </a:r>
            <a:r>
              <a:rPr lang="en-US" sz="2200" dirty="0" smtClean="0">
                <a:sym typeface="Wingdings" pitchFamily="2" charset="2"/>
              </a:rPr>
              <a:t> Clear Alert</a:t>
            </a:r>
            <a:endParaRPr lang="en-US" sz="2200" dirty="0"/>
          </a:p>
        </p:txBody>
      </p:sp>
      <p:pic>
        <p:nvPicPr>
          <p:cNvPr id="6146" name="Picture 2"/>
          <p:cNvPicPr>
            <a:picLocks noGrp="1" noChangeAspect="1" noChangeArrowheads="1"/>
          </p:cNvPicPr>
          <p:nvPr>
            <p:ph sz="quarter" idx="1"/>
          </p:nvPr>
        </p:nvPicPr>
        <p:blipFill>
          <a:blip r:embed="rId2" cstate="print"/>
          <a:srcRect/>
          <a:stretch>
            <a:fillRect/>
          </a:stretch>
        </p:blipFill>
        <p:spPr bwMode="auto">
          <a:xfrm>
            <a:off x="1143000" y="1524000"/>
            <a:ext cx="7315200" cy="4495800"/>
          </a:xfrm>
          <a:prstGeom prst="rect">
            <a:avLst/>
          </a:prstGeom>
          <a:noFill/>
          <a:ln w="9525">
            <a:noFill/>
            <a:miter lim="800000"/>
            <a:headEnd/>
            <a:tailEnd/>
          </a:ln>
        </p:spPr>
      </p:pic>
      <p:cxnSp>
        <p:nvCxnSpPr>
          <p:cNvPr id="6" name="Straight Arrow Connector 5"/>
          <p:cNvCxnSpPr/>
          <p:nvPr/>
        </p:nvCxnSpPr>
        <p:spPr>
          <a:xfrm flipH="1">
            <a:off x="5562600" y="3505200"/>
            <a:ext cx="3048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048000" y="3505200"/>
            <a:ext cx="4572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5486400" y="4495800"/>
            <a:ext cx="4572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Info</a:t>
            </a:r>
            <a:endParaRPr lang="en-US" dirty="0"/>
          </a:p>
        </p:txBody>
      </p:sp>
      <p:sp>
        <p:nvSpPr>
          <p:cNvPr id="3" name="Content Placeholder 2"/>
          <p:cNvSpPr>
            <a:spLocks noGrp="1"/>
          </p:cNvSpPr>
          <p:nvPr>
            <p:ph sz="quarter" idx="1"/>
          </p:nvPr>
        </p:nvSpPr>
        <p:spPr/>
        <p:txBody>
          <a:bodyPr/>
          <a:lstStyle/>
          <a:p>
            <a:r>
              <a:rPr lang="en-US" dirty="0" smtClean="0"/>
              <a:t>Multiple actions may be selected</a:t>
            </a:r>
          </a:p>
          <a:p>
            <a:endParaRPr lang="en-US" dirty="0" smtClean="0"/>
          </a:p>
          <a:p>
            <a:r>
              <a:rPr lang="en-US" dirty="0" smtClean="0"/>
              <a:t>After clearing alert it can be viewed in the Recently Cleared Alert conditions.  You can view date and time of action and what notes were documented.</a:t>
            </a:r>
          </a:p>
          <a:p>
            <a:endParaRPr lang="en-US" dirty="0" smtClean="0"/>
          </a:p>
          <a:p>
            <a:r>
              <a:rPr lang="en-US" dirty="0" smtClean="0"/>
              <a:t>If additional notes/Acknowledgments are needed for the alert, click Add Note/Acknowledge  </a:t>
            </a:r>
            <a:r>
              <a:rPr lang="en-US" dirty="0" smtClean="0">
                <a:solidFill>
                  <a:srgbClr val="FF0000"/>
                </a:solidFill>
              </a:rPr>
              <a:t>BE AWARE</a:t>
            </a:r>
            <a:r>
              <a:rPr lang="en-US" dirty="0" smtClean="0"/>
              <a:t>: This will not clear the alert; only update the Temperature Alert with new notes. The alert remains open and all notifications </a:t>
            </a:r>
            <a:r>
              <a:rPr lang="en-US" dirty="0" smtClean="0">
                <a:solidFill>
                  <a:srgbClr val="FF0000"/>
                </a:solidFill>
              </a:rPr>
              <a:t>STOP. </a:t>
            </a:r>
          </a:p>
          <a:p>
            <a:endParaRPr lang="en-US" dirty="0" smtClean="0"/>
          </a:p>
          <a:p>
            <a:endParaRPr lang="en-US" dirty="0"/>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TempTrak</a:t>
            </a:r>
            <a:r>
              <a:rPr lang="en-US" dirty="0" smtClean="0"/>
              <a:t> Overview</a:t>
            </a:r>
            <a:endParaRPr lang="en-US" dirty="0"/>
          </a:p>
        </p:txBody>
      </p:sp>
      <p:sp>
        <p:nvSpPr>
          <p:cNvPr id="3" name="Content Placeholder 2"/>
          <p:cNvSpPr>
            <a:spLocks noGrp="1"/>
          </p:cNvSpPr>
          <p:nvPr>
            <p:ph sz="quarter" idx="1"/>
          </p:nvPr>
        </p:nvSpPr>
        <p:spPr/>
        <p:txBody>
          <a:bodyPr/>
          <a:lstStyle/>
          <a:p>
            <a:r>
              <a:rPr lang="en-US" dirty="0" smtClean="0"/>
              <a:t>24/7 temperature monitoring for appliances</a:t>
            </a:r>
          </a:p>
          <a:p>
            <a:r>
              <a:rPr lang="en-US" dirty="0" smtClean="0"/>
              <a:t>Wirelessly transmits real-time data to on-site and/or remote PC</a:t>
            </a:r>
          </a:p>
          <a:p>
            <a:r>
              <a:rPr lang="en-US" dirty="0" smtClean="0"/>
              <a:t>User-friendly software applications for </a:t>
            </a:r>
            <a:r>
              <a:rPr lang="en-US" dirty="0" err="1" smtClean="0"/>
              <a:t>regultory</a:t>
            </a:r>
            <a:r>
              <a:rPr lang="en-US" dirty="0" smtClean="0"/>
              <a:t> compliance</a:t>
            </a:r>
          </a:p>
          <a:p>
            <a:r>
              <a:rPr lang="en-US" dirty="0" smtClean="0"/>
              <a:t>Instantaneous alerts and paperless reports for trend analysis, corrective actions, and historical data files</a:t>
            </a:r>
          </a:p>
          <a:p>
            <a:r>
              <a:rPr lang="en-US" dirty="0" smtClean="0"/>
              <a:t>Verification report print outs on demand for regulatory agencies.</a:t>
            </a:r>
            <a:endParaRPr lang="en-US" dirty="0"/>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Current Sensor Readings:</a:t>
            </a:r>
            <a:br>
              <a:rPr lang="en-US" dirty="0" smtClean="0"/>
            </a:br>
            <a:r>
              <a:rPr lang="en-US" sz="2700" dirty="0" smtClean="0"/>
              <a:t>Go to </a:t>
            </a:r>
            <a:r>
              <a:rPr lang="en-US" sz="2700" dirty="0" err="1" smtClean="0"/>
              <a:t>Reports</a:t>
            </a:r>
            <a:r>
              <a:rPr lang="en-US" sz="2700" dirty="0" err="1" smtClean="0">
                <a:sym typeface="Wingdings" pitchFamily="2" charset="2"/>
              </a:rPr>
              <a:t>TempTrakCurrent</a:t>
            </a:r>
            <a:r>
              <a:rPr lang="en-US" sz="2700" dirty="0" smtClean="0">
                <a:sym typeface="Wingdings" pitchFamily="2" charset="2"/>
              </a:rPr>
              <a:t> Sensor Readings</a:t>
            </a:r>
            <a:endParaRPr lang="en-US" sz="2700" dirty="0"/>
          </a:p>
        </p:txBody>
      </p:sp>
      <p:pic>
        <p:nvPicPr>
          <p:cNvPr id="8194" name="Picture 2"/>
          <p:cNvPicPr>
            <a:picLocks noGrp="1" noChangeAspect="1" noChangeArrowheads="1"/>
          </p:cNvPicPr>
          <p:nvPr>
            <p:ph sz="quarter" idx="1"/>
          </p:nvPr>
        </p:nvPicPr>
        <p:blipFill>
          <a:blip r:embed="rId2" cstate="print"/>
          <a:srcRect/>
          <a:stretch>
            <a:fillRect/>
          </a:stretch>
        </p:blipFill>
        <p:spPr bwMode="auto">
          <a:xfrm>
            <a:off x="1143000" y="1447800"/>
            <a:ext cx="7315200" cy="45720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Current Sensor Readings can be viewed by group or by all group details.</a:t>
            </a:r>
            <a:endParaRPr lang="en-US" dirty="0"/>
          </a:p>
        </p:txBody>
      </p:sp>
      <p:pic>
        <p:nvPicPr>
          <p:cNvPr id="9218" name="Picture 2"/>
          <p:cNvPicPr>
            <a:picLocks noGrp="1" noChangeAspect="1" noChangeArrowheads="1"/>
          </p:cNvPicPr>
          <p:nvPr>
            <p:ph sz="quarter" idx="1"/>
          </p:nvPr>
        </p:nvPicPr>
        <p:blipFill>
          <a:blip r:embed="rId2" cstate="print"/>
          <a:srcRect/>
          <a:stretch>
            <a:fillRect/>
          </a:stretch>
        </p:blipFill>
        <p:spPr bwMode="auto">
          <a:xfrm>
            <a:off x="914400" y="1447800"/>
            <a:ext cx="4145280" cy="2590800"/>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a:stretch>
            <a:fillRect/>
          </a:stretch>
        </p:blipFill>
        <p:spPr bwMode="auto">
          <a:xfrm>
            <a:off x="4343400" y="3810000"/>
            <a:ext cx="4511038" cy="2819399"/>
          </a:xfrm>
          <a:prstGeom prst="rect">
            <a:avLst/>
          </a:prstGeom>
          <a:noFill/>
          <a:ln w="9525">
            <a:noFill/>
            <a:miter lim="800000"/>
            <a:headEnd/>
            <a:tailEnd/>
          </a:ln>
        </p:spPr>
      </p:pic>
      <p:cxnSp>
        <p:nvCxnSpPr>
          <p:cNvPr id="7" name="Straight Arrow Connector 6"/>
          <p:cNvCxnSpPr/>
          <p:nvPr/>
        </p:nvCxnSpPr>
        <p:spPr>
          <a:xfrm flipH="1">
            <a:off x="2971800" y="2209800"/>
            <a:ext cx="22860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486400" y="1676400"/>
            <a:ext cx="2971800" cy="1815882"/>
          </a:xfrm>
          <a:prstGeom prst="rect">
            <a:avLst/>
          </a:prstGeom>
          <a:noFill/>
        </p:spPr>
        <p:txBody>
          <a:bodyPr wrap="square" rtlCol="0">
            <a:spAutoFit/>
          </a:bodyPr>
          <a:lstStyle/>
          <a:p>
            <a:r>
              <a:rPr lang="en-US" sz="2800" dirty="0" smtClean="0"/>
              <a:t>To change view click on the All Group Details/All Group Summary icon.</a:t>
            </a:r>
            <a:endParaRPr lang="en-US" sz="2800" dirty="0"/>
          </a:p>
        </p:txBody>
      </p:sp>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You will only have alerts/access for sensors that you use in your work areas</a:t>
            </a:r>
          </a:p>
          <a:p>
            <a:r>
              <a:rPr lang="en-US" dirty="0" smtClean="0"/>
              <a:t>Temperature condition is indication by color:                                                               </a:t>
            </a:r>
          </a:p>
          <a:p>
            <a:pPr>
              <a:buNone/>
            </a:pPr>
            <a:r>
              <a:rPr lang="en-US" dirty="0" smtClean="0"/>
              <a:t>       Green = Temperature within range</a:t>
            </a:r>
          </a:p>
          <a:p>
            <a:pPr>
              <a:buNone/>
            </a:pPr>
            <a:r>
              <a:rPr lang="en-US" dirty="0" smtClean="0"/>
              <a:t>        Red    = Temperature too hot</a:t>
            </a:r>
          </a:p>
          <a:p>
            <a:pPr>
              <a:buNone/>
            </a:pPr>
            <a:r>
              <a:rPr lang="en-US" dirty="0" smtClean="0"/>
              <a:t>        Blue   = Temperature too cold</a:t>
            </a:r>
          </a:p>
          <a:p>
            <a:r>
              <a:rPr lang="en-US" dirty="0" smtClean="0"/>
              <a:t>The Display also indicates:  </a:t>
            </a:r>
          </a:p>
          <a:p>
            <a:pPr>
              <a:buNone/>
            </a:pPr>
            <a:r>
              <a:rPr lang="en-US" dirty="0" smtClean="0"/>
              <a:t>      -Sensor name</a:t>
            </a:r>
          </a:p>
          <a:p>
            <a:pPr>
              <a:buNone/>
            </a:pPr>
            <a:r>
              <a:rPr lang="en-US" dirty="0" smtClean="0"/>
              <a:t>      - Type of Sensor (Temperature, Contact, Humidity, CO2)</a:t>
            </a:r>
          </a:p>
          <a:p>
            <a:pPr>
              <a:buNone/>
            </a:pPr>
            <a:r>
              <a:rPr lang="en-US" dirty="0" smtClean="0"/>
              <a:t>      - Specified Temperature range</a:t>
            </a:r>
          </a:p>
          <a:p>
            <a:pPr>
              <a:buNone/>
            </a:pPr>
            <a:r>
              <a:rPr lang="en-US" dirty="0" smtClean="0"/>
              <a:t>      - Date/Time of last Temperature collected</a:t>
            </a:r>
          </a:p>
          <a:p>
            <a:pPr>
              <a:buNone/>
            </a:pPr>
            <a:r>
              <a:rPr lang="en-US" dirty="0" smtClean="0"/>
              <a:t>      - Sensor ID </a:t>
            </a:r>
          </a:p>
          <a:p>
            <a:endParaRPr lang="en-US" dirty="0"/>
          </a:p>
        </p:txBody>
      </p:sp>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 History Graph</a:t>
            </a:r>
            <a:endParaRPr lang="en-US" dirty="0"/>
          </a:p>
        </p:txBody>
      </p:sp>
      <p:pic>
        <p:nvPicPr>
          <p:cNvPr id="3074" name="Picture 2"/>
          <p:cNvPicPr>
            <a:picLocks noGrp="1" noChangeAspect="1" noChangeArrowheads="1"/>
          </p:cNvPicPr>
          <p:nvPr>
            <p:ph sz="quarter" idx="1"/>
          </p:nvPr>
        </p:nvPicPr>
        <p:blipFill>
          <a:blip r:embed="rId2" cstate="print"/>
          <a:srcRect/>
          <a:stretch>
            <a:fillRect/>
          </a:stretch>
        </p:blipFill>
        <p:spPr bwMode="auto">
          <a:xfrm>
            <a:off x="1143000" y="1447800"/>
            <a:ext cx="7315200" cy="4572000"/>
          </a:xfrm>
          <a:prstGeom prst="rect">
            <a:avLst/>
          </a:prstGeom>
          <a:noFill/>
          <a:ln w="9525">
            <a:noFill/>
            <a:miter lim="800000"/>
            <a:headEnd/>
            <a:tailEnd/>
          </a:ln>
        </p:spPr>
      </p:pic>
      <p:sp>
        <p:nvSpPr>
          <p:cNvPr id="6" name="Rectangle 5"/>
          <p:cNvSpPr/>
          <p:nvPr/>
        </p:nvSpPr>
        <p:spPr>
          <a:xfrm>
            <a:off x="5562600" y="228600"/>
            <a:ext cx="3429000" cy="22098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This graph can be found by double clicking on a sensor on either the current sensor readings page or current alert page.  You can use this to view the previous recordings to help with troubleshooting/monitoring. </a:t>
            </a:r>
            <a:endParaRPr lang="en-US" dirty="0"/>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ALERTS - There are 3 types of Alerts: </a:t>
            </a:r>
            <a:r>
              <a:rPr lang="en-US" sz="3100" dirty="0" smtClean="0"/>
              <a:t>Temperature, Battery, and Communication</a:t>
            </a:r>
            <a:endParaRPr lang="en-US" sz="3100" dirty="0"/>
          </a:p>
        </p:txBody>
      </p:sp>
      <p:sp>
        <p:nvSpPr>
          <p:cNvPr id="3" name="Content Placeholder 2"/>
          <p:cNvSpPr>
            <a:spLocks noGrp="1"/>
          </p:cNvSpPr>
          <p:nvPr>
            <p:ph sz="quarter" idx="1"/>
          </p:nvPr>
        </p:nvSpPr>
        <p:spPr/>
        <p:txBody>
          <a:bodyPr/>
          <a:lstStyle/>
          <a:p>
            <a:r>
              <a:rPr lang="en-US" dirty="0" smtClean="0"/>
              <a:t>Temperature Alerts are generated whenever a sensor transmits a temperature that does not meet the valid temperature range set up within an assigned Alarm profile</a:t>
            </a:r>
          </a:p>
          <a:p>
            <a:r>
              <a:rPr lang="en-US" dirty="0" smtClean="0"/>
              <a:t>Battery Alerts are generated whenever a battery is low on voltage or has been fully drained (These don’t send alerts since you don’t have to act right away.)</a:t>
            </a:r>
          </a:p>
          <a:p>
            <a:r>
              <a:rPr lang="en-US" dirty="0" smtClean="0"/>
              <a:t>Communication Alerts are generated whenever a sensor does not send information at the expected </a:t>
            </a:r>
            <a:r>
              <a:rPr lang="en-US" dirty="0" err="1" smtClean="0"/>
              <a:t>intraval</a:t>
            </a:r>
            <a:r>
              <a:rPr lang="en-US" dirty="0" smtClean="0"/>
              <a:t>. (These send an alert to security pager only)</a:t>
            </a:r>
            <a:endParaRPr lang="en-US" dirty="0"/>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Symbols for Alerts types</a:t>
            </a:r>
            <a:endParaRPr lang="en-US" dirty="0"/>
          </a:p>
        </p:txBody>
      </p:sp>
      <p:pic>
        <p:nvPicPr>
          <p:cNvPr id="7171" name="Picture 3"/>
          <p:cNvPicPr>
            <a:picLocks noGrp="1" noChangeAspect="1" noChangeArrowheads="1"/>
          </p:cNvPicPr>
          <p:nvPr>
            <p:ph sz="quarter" idx="1"/>
          </p:nvPr>
        </p:nvPicPr>
        <p:blipFill>
          <a:blip r:embed="rId2" cstate="print"/>
          <a:srcRect/>
          <a:stretch>
            <a:fillRect/>
          </a:stretch>
        </p:blipFill>
        <p:spPr bwMode="auto">
          <a:xfrm>
            <a:off x="1143000" y="1447800"/>
            <a:ext cx="7315200" cy="4572000"/>
          </a:xfrm>
          <a:prstGeom prst="rect">
            <a:avLst/>
          </a:prstGeom>
          <a:noFill/>
          <a:ln w="9525">
            <a:noFill/>
            <a:miter lim="800000"/>
            <a:headEnd/>
            <a:tailEnd/>
          </a:ln>
        </p:spPr>
      </p:pic>
      <p:sp>
        <p:nvSpPr>
          <p:cNvPr id="7" name="Rectangle 6"/>
          <p:cNvSpPr/>
          <p:nvPr/>
        </p:nvSpPr>
        <p:spPr>
          <a:xfrm>
            <a:off x="1143000" y="4343400"/>
            <a:ext cx="7239000" cy="1676400"/>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Active Alerts Show in upper right hand corner.  The Communication Alert sends a page to security and POM monitors the Battery Alert.  The Transmitter alerts are what shows when the temp is out of range on an appliance.</a:t>
            </a:r>
            <a:endParaRPr lang="en-US" sz="2400" dirty="0"/>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Types of Alerts Notifications:</a:t>
            </a:r>
            <a:br>
              <a:rPr lang="en-US" dirty="0" smtClean="0"/>
            </a:br>
            <a:r>
              <a:rPr lang="en-US" dirty="0" smtClean="0"/>
              <a:t>EMAIL</a:t>
            </a:r>
            <a:endParaRPr lang="en-US" dirty="0"/>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1143000" y="1447800"/>
            <a:ext cx="7315200" cy="4572000"/>
          </a:xfrm>
          <a:prstGeom prst="rect">
            <a:avLst/>
          </a:prstGeom>
          <a:noFill/>
          <a:ln w="9525">
            <a:noFill/>
            <a:miter lim="800000"/>
            <a:headEnd/>
            <a:tailEnd/>
          </a:ln>
        </p:spPr>
      </p:pic>
      <p:sp>
        <p:nvSpPr>
          <p:cNvPr id="4" name="TextBox 3"/>
          <p:cNvSpPr txBox="1"/>
          <p:nvPr/>
        </p:nvSpPr>
        <p:spPr>
          <a:xfrm>
            <a:off x="1371600" y="4343400"/>
            <a:ext cx="6934200" cy="1384995"/>
          </a:xfrm>
          <a:prstGeom prst="rect">
            <a:avLst/>
          </a:prstGeom>
          <a:noFill/>
        </p:spPr>
        <p:txBody>
          <a:bodyPr wrap="square" rtlCol="0">
            <a:spAutoFit/>
          </a:bodyPr>
          <a:lstStyle/>
          <a:p>
            <a:r>
              <a:rPr lang="en-US" sz="2800" dirty="0" smtClean="0">
                <a:solidFill>
                  <a:srgbClr val="002060"/>
                </a:solidFill>
              </a:rPr>
              <a:t>The Sensor Name, Date/Time of alarm, Current Temp, Alarm Range, and time out of range are all sent via email. </a:t>
            </a:r>
            <a:endParaRPr lang="en-US" sz="2800" dirty="0">
              <a:solidFill>
                <a:srgbClr val="002060"/>
              </a:solidFill>
            </a:endParaRPr>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POP-UP on Designated PC</a:t>
            </a:r>
            <a:endParaRPr lang="en-US" dirty="0"/>
          </a:p>
        </p:txBody>
      </p:sp>
      <p:pic>
        <p:nvPicPr>
          <p:cNvPr id="2050" name="Picture 2"/>
          <p:cNvPicPr>
            <a:picLocks noGrp="1" noChangeAspect="1" noChangeArrowheads="1"/>
          </p:cNvPicPr>
          <p:nvPr>
            <p:ph sz="quarter" idx="1"/>
          </p:nvPr>
        </p:nvPicPr>
        <p:blipFill>
          <a:blip r:embed="rId2" cstate="print"/>
          <a:srcRect/>
          <a:stretch>
            <a:fillRect/>
          </a:stretch>
        </p:blipFill>
        <p:spPr bwMode="auto">
          <a:xfrm>
            <a:off x="1143000" y="1447800"/>
            <a:ext cx="7315200" cy="4572000"/>
          </a:xfrm>
          <a:prstGeom prst="rect">
            <a:avLst/>
          </a:prstGeom>
          <a:noFill/>
          <a:ln w="9525">
            <a:noFill/>
            <a:miter lim="800000"/>
            <a:headEnd/>
            <a:tailEnd/>
          </a:ln>
        </p:spPr>
      </p:pic>
      <p:sp>
        <p:nvSpPr>
          <p:cNvPr id="5" name="Rectangle 4"/>
          <p:cNvSpPr/>
          <p:nvPr/>
        </p:nvSpPr>
        <p:spPr>
          <a:xfrm>
            <a:off x="1143000" y="4191000"/>
            <a:ext cx="7315200" cy="18288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When this pop-up appears there is also a audible alarm that sounds if the volume is up on the PC.  You can open </a:t>
            </a:r>
            <a:r>
              <a:rPr lang="en-US" sz="2400" dirty="0" err="1" smtClean="0">
                <a:solidFill>
                  <a:schemeClr val="bg1"/>
                </a:solidFill>
              </a:rPr>
              <a:t>TempTrak</a:t>
            </a:r>
            <a:r>
              <a:rPr lang="en-US" sz="2400" dirty="0" smtClean="0">
                <a:solidFill>
                  <a:schemeClr val="bg1"/>
                </a:solidFill>
              </a:rPr>
              <a:t> by clicking on Open Alert Window Icon.  Pop-Up alerts will not happen unless someone is logged onto the computer</a:t>
            </a:r>
            <a:r>
              <a:rPr lang="en-US" sz="2800" dirty="0" smtClean="0">
                <a:solidFill>
                  <a:schemeClr val="bg1"/>
                </a:solidFill>
              </a:rPr>
              <a:t>.  </a:t>
            </a:r>
            <a:endParaRPr lang="en-US" sz="2800" dirty="0">
              <a:solidFill>
                <a:schemeClr val="bg1"/>
              </a:solidFill>
            </a:endParaRPr>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Pager</a:t>
            </a:r>
            <a:endParaRPr lang="en-US" sz="5400" dirty="0"/>
          </a:p>
        </p:txBody>
      </p:sp>
      <p:sp>
        <p:nvSpPr>
          <p:cNvPr id="3" name="Content Placeholder 2"/>
          <p:cNvSpPr>
            <a:spLocks noGrp="1"/>
          </p:cNvSpPr>
          <p:nvPr>
            <p:ph sz="quarter" idx="1"/>
          </p:nvPr>
        </p:nvSpPr>
        <p:spPr/>
        <p:txBody>
          <a:bodyPr>
            <a:normAutofit/>
          </a:bodyPr>
          <a:lstStyle/>
          <a:p>
            <a:r>
              <a:rPr lang="en-US" sz="3600" dirty="0" err="1" smtClean="0"/>
              <a:t>TempTrak</a:t>
            </a:r>
            <a:r>
              <a:rPr lang="en-US" sz="3600" dirty="0" smtClean="0"/>
              <a:t> can page a digital pager.  The number that will appear to call is #1827.  When you call this number you will hear a message that informs you that there is a temperature out of range and to, log into the system, located the appliance, and document corrective measures.  </a:t>
            </a:r>
            <a:endParaRPr lang="en-US" sz="3600" dirty="0"/>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marL="0" indent="0" algn="ctr">
              <a:buNone/>
            </a:pPr>
            <a:r>
              <a:rPr lang="en-US" sz="6000" b="1" dirty="0" smtClean="0"/>
              <a:t>Alert processes and Department </a:t>
            </a:r>
            <a:r>
              <a:rPr lang="en-US" sz="6000" b="1" dirty="0" err="1" smtClean="0"/>
              <a:t>Responsibilites</a:t>
            </a:r>
            <a:endParaRPr lang="en-US" sz="6000" b="1" dirty="0"/>
          </a:p>
        </p:txBody>
      </p:sp>
    </p:spTree>
    <p:extLst>
      <p:ext uri="{BB962C8B-B14F-4D97-AF65-F5344CB8AC3E}">
        <p14:creationId xmlns:p14="http://schemas.microsoft.com/office/powerpoint/2010/main" val="3423828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u="sng" dirty="0"/>
              <a:t>Fairview Range Medical Center; </a:t>
            </a:r>
            <a:r>
              <a:rPr lang="en-US" sz="3200" b="1" i="1" u="sng" dirty="0" err="1"/>
              <a:t>Mesaba</a:t>
            </a:r>
            <a:r>
              <a:rPr lang="en-US" sz="3200" b="1" i="1" u="sng" dirty="0"/>
              <a:t> Clinics, Plaza</a:t>
            </a:r>
            <a:r>
              <a:rPr lang="en-US" sz="3200" b="1" i="1" dirty="0"/>
              <a:t>;(During operating Hours)</a:t>
            </a:r>
            <a:endParaRPr lang="en-US" sz="3200" b="1" i="1" dirty="0"/>
          </a:p>
        </p:txBody>
      </p:sp>
      <p:sp>
        <p:nvSpPr>
          <p:cNvPr id="3" name="Content Placeholder 2"/>
          <p:cNvSpPr>
            <a:spLocks noGrp="1"/>
          </p:cNvSpPr>
          <p:nvPr>
            <p:ph sz="quarter" idx="1"/>
          </p:nvPr>
        </p:nvSpPr>
        <p:spPr/>
        <p:txBody>
          <a:bodyPr>
            <a:normAutofit fontScale="85000" lnSpcReduction="10000"/>
          </a:bodyPr>
          <a:lstStyle/>
          <a:p>
            <a:r>
              <a:rPr lang="en-US" b="1" u="sng" dirty="0" smtClean="0"/>
              <a:t>Units That Are Open 24 Hours A Day &amp; Weekday Hours:</a:t>
            </a:r>
            <a:endParaRPr lang="en-US" dirty="0" smtClean="0"/>
          </a:p>
          <a:p>
            <a:pPr lvl="0"/>
            <a:r>
              <a:rPr lang="en-US" dirty="0" smtClean="0"/>
              <a:t>Departmental Popup alerts and/or Manager email. 1</a:t>
            </a:r>
            <a:r>
              <a:rPr lang="en-US" baseline="30000" dirty="0" smtClean="0"/>
              <a:t>st</a:t>
            </a:r>
            <a:r>
              <a:rPr lang="en-US" dirty="0" smtClean="0"/>
              <a:t> Alert: Respond to appliance with alarm, document action taken, and clear alarm. If alarm is not responded to within 30 minutes the alarm will escalate to level 2. </a:t>
            </a:r>
          </a:p>
          <a:p>
            <a:pPr lvl="0"/>
            <a:r>
              <a:rPr lang="en-US" dirty="0" smtClean="0"/>
              <a:t>Departmental  </a:t>
            </a:r>
            <a:r>
              <a:rPr lang="en-US" dirty="0" err="1" smtClean="0"/>
              <a:t>PopUp</a:t>
            </a:r>
            <a:r>
              <a:rPr lang="en-US" dirty="0" smtClean="0"/>
              <a:t> alert &amp; Manager email 2</a:t>
            </a:r>
            <a:r>
              <a:rPr lang="en-US" baseline="30000" dirty="0" smtClean="0"/>
              <a:t>nd</a:t>
            </a:r>
            <a:r>
              <a:rPr lang="en-US" dirty="0" smtClean="0"/>
              <a:t> Alert:  Respond to appliance with alarm, document action taken, and clear alarm. If alarm is not responded to within 30 minutes the alarm will escalate to level 3. </a:t>
            </a:r>
          </a:p>
          <a:p>
            <a:pPr lvl="0"/>
            <a:r>
              <a:rPr lang="en-US" dirty="0" smtClean="0"/>
              <a:t>Security Pager  3</a:t>
            </a:r>
            <a:r>
              <a:rPr lang="en-US" baseline="30000" dirty="0" smtClean="0"/>
              <a:t>rd</a:t>
            </a:r>
            <a:r>
              <a:rPr lang="en-US" dirty="0" smtClean="0"/>
              <a:t> Alert: Notify department of alarm on monitored item located in the specified unit.  If not responded to within the next 30 minutes, alarm escalates to Failsafe (Switchboard).</a:t>
            </a:r>
          </a:p>
          <a:p>
            <a:pPr lvl="0"/>
            <a:r>
              <a:rPr lang="en-US" dirty="0" smtClean="0"/>
              <a:t>Switchboard Failsafe Alert:  Page and notify security of appliance alarm that has not been answered.  Also notify specified unit of alarm.</a:t>
            </a:r>
          </a:p>
          <a:p>
            <a:endParaRPr lang="en-US" dirty="0" smtClean="0"/>
          </a:p>
          <a:p>
            <a:endParaRPr lang="en-US" dirty="0"/>
          </a:p>
        </p:txBody>
      </p:sp>
    </p:spTree>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4866</TotalTime>
  <Words>1162</Words>
  <Application>Microsoft Office PowerPoint</Application>
  <PresentationFormat>On-screen Show (4:3)</PresentationFormat>
  <Paragraphs>72</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Equity</vt:lpstr>
      <vt:lpstr>TEMPTRAK</vt:lpstr>
      <vt:lpstr>TempTrak Overview</vt:lpstr>
      <vt:lpstr>ALERTS - There are 3 types of Alerts: Temperature, Battery, and Communication</vt:lpstr>
      <vt:lpstr>Symbols for Alerts types</vt:lpstr>
      <vt:lpstr>Types of Alerts Notifications: EMAIL</vt:lpstr>
      <vt:lpstr>POP-UP on Designated PC</vt:lpstr>
      <vt:lpstr>Pager</vt:lpstr>
      <vt:lpstr>PowerPoint Presentation</vt:lpstr>
      <vt:lpstr>Fairview Range Medical Center; Mesaba Clinics, Plaza;(During operating Hours)</vt:lpstr>
      <vt:lpstr>Fairview Range Medical Center, Mesaba Clinics Hibbing/ Nashwauk/Mt. Iron &amp; Plaza </vt:lpstr>
      <vt:lpstr>Department Responsibilities</vt:lpstr>
      <vt:lpstr>Log in Screen for TempTrak (If you don’t have TempTrak on your pc you can find it by going to the intranetSystemsTempTrak) Insert Login ID and Password</vt:lpstr>
      <vt:lpstr>To view/take action on the current alerts: Go to AlertsTempTrakSensor Readings or Double click the Red bell in right corner</vt:lpstr>
      <vt:lpstr>Alerts Screen: Displays current and recently cleared temp alerts.</vt:lpstr>
      <vt:lpstr>PowerPoint Presentation</vt:lpstr>
      <vt:lpstr>When action has been documented on a alert the Notes icon will appear (see arrow below).  When you double click to open this up you can see the details like shown in the box below. </vt:lpstr>
      <vt:lpstr>To clear an alert: Double click the Acknowledge/Clear Alert Box Note: Pink = Temp to warm           Blue = Temp to cold</vt:lpstr>
      <vt:lpstr>TempTrak Clear Alert Box opens:  Document Corrective Action/Notes You can free text or select a standard action to add to the noteClick Clear Alert</vt:lpstr>
      <vt:lpstr>Additional Info</vt:lpstr>
      <vt:lpstr>Current Sensor Readings: Go to ReportsTempTrakCurrent Sensor Readings</vt:lpstr>
      <vt:lpstr>Current Sensor Readings can be viewed by group or by all group details.</vt:lpstr>
      <vt:lpstr>Features</vt:lpstr>
      <vt:lpstr>Temp History Graph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TEMPTRAK</dc:title>
  <dc:creator>UMCM</dc:creator>
  <cp:lastModifiedBy>kkolden1</cp:lastModifiedBy>
  <cp:revision>466</cp:revision>
  <dcterms:created xsi:type="dcterms:W3CDTF">2012-05-04T14:46:06Z</dcterms:created>
  <dcterms:modified xsi:type="dcterms:W3CDTF">2015-11-20T15:07:13Z</dcterms:modified>
</cp:coreProperties>
</file>