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  <p:sldMasterId id="2147483804" r:id="rId2"/>
    <p:sldMasterId id="2147483783" r:id="rId3"/>
    <p:sldMasterId id="2147484374" r:id="rId4"/>
  </p:sldMasterIdLst>
  <p:notesMasterIdLst>
    <p:notesMasterId r:id="rId38"/>
  </p:notesMasterIdLst>
  <p:handoutMasterIdLst>
    <p:handoutMasterId r:id="rId39"/>
  </p:handoutMasterIdLst>
  <p:sldIdLst>
    <p:sldId id="318" r:id="rId5"/>
    <p:sldId id="346" r:id="rId6"/>
    <p:sldId id="339" r:id="rId7"/>
    <p:sldId id="331" r:id="rId8"/>
    <p:sldId id="332" r:id="rId9"/>
    <p:sldId id="341" r:id="rId10"/>
    <p:sldId id="338" r:id="rId11"/>
    <p:sldId id="343" r:id="rId12"/>
    <p:sldId id="344" r:id="rId13"/>
    <p:sldId id="345" r:id="rId14"/>
    <p:sldId id="319" r:id="rId15"/>
    <p:sldId id="321" r:id="rId16"/>
    <p:sldId id="342" r:id="rId17"/>
    <p:sldId id="340" r:id="rId18"/>
    <p:sldId id="347" r:id="rId19"/>
    <p:sldId id="333" r:id="rId20"/>
    <p:sldId id="323" r:id="rId21"/>
    <p:sldId id="324" r:id="rId22"/>
    <p:sldId id="325" r:id="rId23"/>
    <p:sldId id="349" r:id="rId24"/>
    <p:sldId id="348" r:id="rId25"/>
    <p:sldId id="350" r:id="rId26"/>
    <p:sldId id="351" r:id="rId27"/>
    <p:sldId id="353" r:id="rId28"/>
    <p:sldId id="326" r:id="rId29"/>
    <p:sldId id="327" r:id="rId30"/>
    <p:sldId id="328" r:id="rId31"/>
    <p:sldId id="354" r:id="rId32"/>
    <p:sldId id="352" r:id="rId33"/>
    <p:sldId id="329" r:id="rId34"/>
    <p:sldId id="336" r:id="rId35"/>
    <p:sldId id="334" r:id="rId36"/>
    <p:sldId id="337" r:id="rId3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82">
          <p15:clr>
            <a:srgbClr val="A4A3A4"/>
          </p15:clr>
        </p15:guide>
        <p15:guide id="2" orient="horz" pos="2553">
          <p15:clr>
            <a:srgbClr val="A4A3A4"/>
          </p15:clr>
        </p15:guide>
        <p15:guide id="3" orient="horz" pos="949">
          <p15:clr>
            <a:srgbClr val="A4A3A4"/>
          </p15:clr>
        </p15:guide>
        <p15:guide id="4" orient="horz" pos="1365">
          <p15:clr>
            <a:srgbClr val="A4A3A4"/>
          </p15:clr>
        </p15:guide>
        <p15:guide id="5" orient="horz" pos="447">
          <p15:clr>
            <a:srgbClr val="A4A3A4"/>
          </p15:clr>
        </p15:guide>
        <p15:guide id="6" orient="horz" pos="1857">
          <p15:clr>
            <a:srgbClr val="A4A3A4"/>
          </p15:clr>
        </p15:guide>
        <p15:guide id="7" orient="horz" pos="3252">
          <p15:clr>
            <a:srgbClr val="A4A3A4"/>
          </p15:clr>
        </p15:guide>
        <p15:guide id="8" pos="2880">
          <p15:clr>
            <a:srgbClr val="A4A3A4"/>
          </p15:clr>
        </p15:guide>
        <p15:guide id="9" pos="5470">
          <p15:clr>
            <a:srgbClr val="A4A3A4"/>
          </p15:clr>
        </p15:guide>
        <p15:guide id="10" pos="293">
          <p15:clr>
            <a:srgbClr val="A4A3A4"/>
          </p15:clr>
        </p15:guide>
        <p15:guide id="11" pos="345">
          <p15:clr>
            <a:srgbClr val="A4A3A4"/>
          </p15:clr>
        </p15:guide>
        <p15:guide id="12" pos="141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3104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1" autoAdjust="0"/>
    <p:restoredTop sz="96011" autoAdjust="0"/>
  </p:normalViewPr>
  <p:slideViewPr>
    <p:cSldViewPr snapToGrid="0">
      <p:cViewPr>
        <p:scale>
          <a:sx n="130" d="100"/>
          <a:sy n="130" d="100"/>
        </p:scale>
        <p:origin x="43" y="-288"/>
      </p:cViewPr>
      <p:guideLst>
        <p:guide orient="horz" pos="4182"/>
        <p:guide orient="horz" pos="2553"/>
        <p:guide orient="horz" pos="949"/>
        <p:guide orient="horz" pos="1365"/>
        <p:guide orient="horz" pos="447"/>
        <p:guide orient="horz" pos="1857"/>
        <p:guide orient="horz" pos="3252"/>
        <p:guide pos="2880"/>
        <p:guide pos="5470"/>
        <p:guide pos="293"/>
        <p:guide pos="345"/>
        <p:guide pos="1417"/>
      </p:guideLst>
    </p:cSldViewPr>
  </p:slideViewPr>
  <p:outlineViewPr>
    <p:cViewPr>
      <p:scale>
        <a:sx n="33" d="100"/>
        <a:sy n="33" d="100"/>
      </p:scale>
      <p:origin x="0" y="516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-2141" y="-58"/>
      </p:cViewPr>
      <p:guideLst>
        <p:guide orient="horz" pos="2880"/>
        <p:guide orient="horz" pos="2928"/>
        <p:guide pos="2160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CDDD88A4-738F-4D5F-ADDE-1987F18C7F55}" type="datetime1">
              <a:rPr lang="en-US"/>
              <a:pPr>
                <a:defRPr/>
              </a:pPr>
              <a:t>6/26/2015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33313B20-D8A5-4F4E-AADE-78B1D314A5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80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2ABEE508-F21F-4AB9-8C58-85C9405B400B}" type="datetime1">
              <a:rPr lang="en-US"/>
              <a:pPr>
                <a:defRPr/>
              </a:pPr>
              <a:t>6/26/2015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C08840BF-E0D5-4C77-ADE9-6B67AC9E93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044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840BF-E0D5-4C77-ADE9-6B67AC9E93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15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840BF-E0D5-4C77-ADE9-6B67AC9E93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93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840BF-E0D5-4C77-ADE9-6B67AC9E93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02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840BF-E0D5-4C77-ADE9-6B67AC9E93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840BF-E0D5-4C77-ADE9-6B67AC9E93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19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840BF-E0D5-4C77-ADE9-6B67AC9E93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15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pictures in same order they are listed in bullet point &amp; put name of each item under corresponding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840BF-E0D5-4C77-ADE9-6B67AC9E93E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502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840BF-E0D5-4C77-ADE9-6B67AC9E93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0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</a:t>
            </a:r>
          </a:p>
        </p:txBody>
      </p:sp>
      <p:pic>
        <p:nvPicPr>
          <p:cNvPr id="10" name="Picture 12" descr="Fairview_Mixed_header_2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34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4B7CA7-3EC4-4E50-868D-AD7190CF92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5248275"/>
            <a:ext cx="2333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VERTICAL TITLE &amp; TEXT (can use for print)</a:t>
            </a:r>
          </a:p>
        </p:txBody>
      </p:sp>
      <p:pic>
        <p:nvPicPr>
          <p:cNvPr id="9" name="Picture 9" descr="Fairview_Provider_Header_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697531" y="2878325"/>
            <a:ext cx="4236771" cy="25366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956D36-9A88-4A90-9A00-3E6993962F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45675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46196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19C6C9-67BE-4390-8CD1-D935CF4C84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81379F-53CC-4A60-9B5E-285680F54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4B5F46-E910-405F-B5DB-D6A4BEDF54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31CE6B-1A69-4065-9A0E-75566D1EA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 marL="0" indent="0">
              <a:buNone/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CAD64-725B-434A-A15C-D83820C93E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5248275"/>
            <a:ext cx="2333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VERTICAL TITLE &amp; TEXT (can use for print)</a:t>
            </a:r>
          </a:p>
        </p:txBody>
      </p:sp>
      <p:pic>
        <p:nvPicPr>
          <p:cNvPr id="9" name="Picture 10" descr="Fairview_Mixed_header_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558075" y="2723635"/>
            <a:ext cx="4138158" cy="429421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925324-0CEC-4436-B00E-AE3F1086BB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</a:t>
            </a:r>
          </a:p>
        </p:txBody>
      </p:sp>
      <p:pic>
        <p:nvPicPr>
          <p:cNvPr id="10" name="Picture 12" descr="Fairview_Provider_Header_2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6D0B5A-F26F-4B12-B5F1-E401A28D3D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B26595-6655-487C-A33D-1C52FDF5B5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438833-DADD-40AF-A420-2F73037178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3C9EBE-5DBA-47A4-965D-ADD6431CF5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 BANNER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1377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NO BANNER +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A859F4-48B9-4920-AEBC-5146801286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F1D251-DA51-464D-A239-9D40C26BB6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EF0350-3F0C-432F-8EF1-619385C26B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AB58B3-6169-42CC-A352-B44FF02C5C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0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5A8A2B-FD94-4959-9962-FA879F309B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 marL="0" indent="0">
              <a:buNone/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6064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9F6E94-075E-4CDE-BE1A-2DFEDB098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4377BB-7CBF-4928-98D5-4A72D24F23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1AA647-AD59-417E-B70F-16838E5D23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0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3B7CC3-3B33-4627-8C60-4D5D336AE6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A6E560-D0A1-4634-A32A-A699E0ECBC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5248275"/>
            <a:ext cx="2333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VERTICAL TITLE &amp; TEXT (can use for print)</a:t>
            </a:r>
          </a:p>
        </p:txBody>
      </p:sp>
      <p:pic>
        <p:nvPicPr>
          <p:cNvPr id="9" name="Picture 9" descr="Fairview_Provider_Header_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697531" y="2878325"/>
            <a:ext cx="4236771" cy="25366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956D36-9A88-4A90-9A00-3E6993962F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63E821-28E1-4251-8708-CAEDB1E671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51C79C-3B0C-4580-BC90-6DE8C3C111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8A3E74-D8D0-4AE3-BAD7-47BF6025F5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1377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NO BANNER +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36EAD9-96CB-4782-A876-B4615F8F7D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70C08A-E6F1-4482-84A2-FF62BAC1AE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E2A015-9790-4B4D-B558-9D5C517A76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6842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SECTION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406900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6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D0877-64F1-4170-AD9F-03B8E6F6A0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DADD01-10F7-4F16-AA1D-0EA5DB7C69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53CE00-A6B7-452F-8F66-8A530D17FE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492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68EF5D-FC73-433D-A521-5829F7B126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9213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69F758-2891-4958-A3C7-2D5CBA7F54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A7CFEE-7ED1-4D19-B215-2151BB5904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6DB70D-F8AE-4FB1-B941-E1A2C68D05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CC7A49-0B59-4731-A405-396BCCCBF3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A44721-8BE0-4840-9BDD-35ECAB683E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1377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NO BANNER +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131AD1-C6CC-495D-8673-CC2DA84005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5248275"/>
            <a:ext cx="2333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5025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VERTICAL TITLE &amp; TEXT (can use for print)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297716" y="2400357"/>
            <a:ext cx="3991088" cy="816656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64AEBB-E119-40C1-A5F8-A6EC69EAF6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C98CD5-6846-40F0-84F0-0CC6C55F25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DBD55C-C9DF-43A2-AA47-F84160B237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6E243F-1E69-4ECD-BA49-5E4026D1E7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AA42E7-43CE-4149-A21F-F44E357636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6842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SECTION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406900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6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F309D6-BB1B-4A1E-83ED-BFA12B512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BF4A5B-C040-4454-BAC8-C11DB9C1C9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BE673F-F6EB-4525-939A-73F6901A97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6365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D982A8-A9A4-4CB6-B4BD-3899B2F9C9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192126-9AE3-4D76-8911-64B15DE118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7785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94A2D9-59A4-4202-A4BE-8D7977836D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08EA74-6340-4F45-88B8-E90A52EB4D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D1A642-9896-417C-B1D3-BD44673D1C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4FED92-48BB-4D25-8C2D-D524FE64B8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 marL="0" indent="0">
              <a:buNone/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DF61F4-BE39-4AF7-826D-411C457745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5248275"/>
            <a:ext cx="2333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VERTICAL TITLE &amp; TEXT (can use for print)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535399" y="2760826"/>
            <a:ext cx="4116502" cy="434754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177914-73C1-4293-9161-0A9C87BD94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</a:t>
            </a:r>
          </a:p>
        </p:txBody>
      </p:sp>
      <p:pic>
        <p:nvPicPr>
          <p:cNvPr id="10" name="Picture 12" descr="Fairview_Mixed_header_2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803047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B26595-6655-487C-A33D-1C52FDF5B5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24629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0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5068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6842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SECTION</a:t>
            </a:r>
          </a:p>
        </p:txBody>
      </p:sp>
      <p:pic>
        <p:nvPicPr>
          <p:cNvPr id="8" name="Picture 12" descr="Fairview_Mixed_header_2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406900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6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84A323-463C-43C8-9D85-A2AC06118A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E2A015-9790-4B4D-B558-9D5C517A76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17530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1377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NO BANNER +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131AD1-C6CC-495D-8673-CC2DA84005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166436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192126-9AE3-4D76-8911-64B15DE118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3189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6842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SECTION</a:t>
            </a:r>
          </a:p>
        </p:txBody>
      </p:sp>
      <p:pic>
        <p:nvPicPr>
          <p:cNvPr id="8" name="Picture 12" descr="Fairview_Mixed_header_2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406900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6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84A323-463C-43C8-9D85-A2AC06118A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23998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0D85FC-C59E-459A-B786-1113ABD241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4818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4C2A24-024E-4B44-AE44-2787393F69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3584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34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4B7CA7-3EC4-4E50-868D-AD7190CF92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76012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46196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19C6C9-67BE-4390-8CD1-D935CF4C84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848667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81379F-53CC-4A60-9B5E-285680F54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657720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4B5F46-E910-405F-B5DB-D6A4BEDF54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3235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0D85FC-C59E-459A-B786-1113ABD241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31CE6B-1A69-4065-9A0E-75566D1EA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970507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 marL="0" indent="0">
              <a:buNone/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CAD64-725B-434A-A15C-D83820C93E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766216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8029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5248275"/>
            <a:ext cx="2333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VERTICAL TITLE &amp; TEXT (can use for print)</a:t>
            </a:r>
          </a:p>
        </p:txBody>
      </p:sp>
      <p:pic>
        <p:nvPicPr>
          <p:cNvPr id="9" name="Picture 10" descr="Fairview_Mixed_header_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558075" y="2723635"/>
            <a:ext cx="4138158" cy="429421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925324-0CEC-4436-B00E-AE3F1086BB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350589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EB7B4E-C462-4329-91B5-C5FEE0EFAD1E}" type="datetimeFigureOut">
              <a:rPr lang="en-US" smtClean="0">
                <a:solidFill>
                  <a:prstClr val="black"/>
                </a:solidFill>
              </a:rPr>
              <a:pPr/>
              <a:t>6/26/2015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CD14-A642-4AA4-91A7-4489C309C08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8289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</a:t>
            </a:r>
          </a:p>
        </p:txBody>
      </p:sp>
      <p:pic>
        <p:nvPicPr>
          <p:cNvPr id="10" name="Picture 12" descr="Fairview_Provider_Header_2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8421452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6D0B5A-F26F-4B12-B5F1-E401A28D3D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12464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438833-DADD-40AF-A420-2F73037178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717193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3C9EBE-5DBA-47A4-965D-ADD6431CF5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77095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 BANNER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1377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NO BANNER +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A859F4-48B9-4920-AEBC-5146801286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6261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4C2A24-024E-4B44-AE44-2787393F69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F1D251-DA51-464D-A239-9D40C26BB6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278948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EF0350-3F0C-432F-8EF1-619385C26B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12314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AB58B3-6169-42CC-A352-B44FF02C5C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688572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0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5A8A2B-FD94-4959-9962-FA879F309B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05709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 marL="0" indent="0">
              <a:buNone/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6064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9F6E94-075E-4CDE-BE1A-2DFEDB098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73113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4377BB-7CBF-4928-98D5-4A72D24F23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17267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1AA647-AD59-417E-B70F-16838E5D23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83048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3B7CC3-3B33-4627-8C60-4D5D336AE6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55759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A6E560-D0A1-4634-A32A-A699E0ECBC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986945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29427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34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99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5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37" Type="http://schemas.openxmlformats.org/officeDocument/2006/relationships/image" Target="../media/image2.jpeg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31" Type="http://schemas.openxmlformats.org/officeDocument/2006/relationships/slideLayout" Target="../slideLayouts/slideLayout97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35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8788" y="966788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Type headline sentence case 1 line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6975"/>
            <a:ext cx="82296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438" y="6384925"/>
            <a:ext cx="5635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3B70D5A-273F-4D11-B09B-14DC449986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149" name="Picture 6"/>
          <p:cNvPicPr>
            <a:picLocks noChangeAspect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Fairview_Mixed_header_2.jpg"/>
          <p:cNvPicPr>
            <a:picLocks noChangeAspect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  <p:sldLayoutId id="2147484318" r:id="rId12"/>
    <p:sldLayoutId id="2147484319" r:id="rId13"/>
    <p:sldLayoutId id="2147484320" r:id="rId14"/>
    <p:sldLayoutId id="2147484321" r:id="rId15"/>
    <p:sldLayoutId id="2147484322" r:id="rId16"/>
    <p:sldLayoutId id="2147484323" r:id="rId17"/>
    <p:sldLayoutId id="2147484324" r:id="rId18"/>
    <p:sldLayoutId id="2147484325" r:id="rId19"/>
    <p:sldLayoutId id="2147484326" r:id="rId20"/>
    <p:sldLayoutId id="2147484327" r:id="rId21"/>
    <p:sldLayoutId id="2147484328" r:id="rId22"/>
    <p:sldLayoutId id="2147484329" r:id="rId23"/>
    <p:sldLayoutId id="2147484331" r:id="rId24"/>
    <p:sldLayoutId id="2147484332" r:id="rId25"/>
    <p:sldLayoutId id="2147484333" r:id="rId26"/>
    <p:sldLayoutId id="2147484334" r:id="rId27"/>
    <p:sldLayoutId id="2147484335" r:id="rId28"/>
    <p:sldLayoutId id="2147484336" r:id="rId29"/>
    <p:sldLayoutId id="2147484337" r:id="rId30"/>
    <p:sldLayoutId id="2147484338" r:id="rId31"/>
    <p:sldLayoutId id="2147484339" r:id="rId32"/>
    <p:sldLayoutId id="2147484340" r:id="rId33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077079"/>
          </a:solidFill>
          <a:latin typeface="+mj-lt"/>
          <a:ea typeface="Geneva" charset="-128"/>
          <a:cs typeface="Geneva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22860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Symbol" pitchFamily="18" charset="2"/>
        <a:buChar char="-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857250" indent="-28575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857250" indent="-22860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8788" y="966788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Type headline sentence case 1 line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6975"/>
            <a:ext cx="82296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438" y="6384925"/>
            <a:ext cx="4905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ECB5203-DB35-4975-8E5F-AA46C3BEA0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  <p:sldLayoutId id="2147484352" r:id="rId12"/>
    <p:sldLayoutId id="2147484353" r:id="rId13"/>
    <p:sldLayoutId id="2147484354" r:id="rId14"/>
    <p:sldLayoutId id="2147484355" r:id="rId15"/>
    <p:sldLayoutId id="2147484356" r:id="rId16"/>
    <p:sldLayoutId id="2147484357" r:id="rId17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077079"/>
          </a:solidFill>
          <a:latin typeface="+mj-lt"/>
          <a:ea typeface="Geneva" charset="-128"/>
          <a:cs typeface="Geneva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22860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Symbol" pitchFamily="18" charset="2"/>
        <a:buChar char="-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857250" indent="-28575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857250" indent="-22860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8788" y="966788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Type headline sentence case 1 line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6975"/>
            <a:ext cx="82296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438" y="6384925"/>
            <a:ext cx="549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1BE43DD-BD2A-4E0D-BBD5-777F0A4F35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221" name="Picture 4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59" r:id="rId2"/>
    <p:sldLayoutId id="2147484360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366" r:id="rId9"/>
    <p:sldLayoutId id="2147484367" r:id="rId10"/>
    <p:sldLayoutId id="2147484368" r:id="rId11"/>
    <p:sldLayoutId id="2147484369" r:id="rId12"/>
    <p:sldLayoutId id="2147484370" r:id="rId13"/>
    <p:sldLayoutId id="2147484371" r:id="rId14"/>
    <p:sldLayoutId id="2147484372" r:id="rId15"/>
    <p:sldLayoutId id="2147484373" r:id="rId16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077079"/>
          </a:solidFill>
          <a:latin typeface="+mj-lt"/>
          <a:ea typeface="Geneva" charset="-128"/>
          <a:cs typeface="Geneva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22860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Symbol" pitchFamily="18" charset="2"/>
        <a:buChar char="-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857250" indent="-28575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857250" indent="-22860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8788" y="966788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Type headline sentence case 1 line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6975"/>
            <a:ext cx="82296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438" y="6384925"/>
            <a:ext cx="5635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3B70D5A-273F-4D11-B09B-14DC449986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149" name="Picture 6"/>
          <p:cNvPicPr>
            <a:picLocks noChangeAspect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Fairview_Mixed_header_2.jpg"/>
          <p:cNvPicPr>
            <a:picLocks noChangeAspect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269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  <p:sldLayoutId id="2147484386" r:id="rId12"/>
    <p:sldLayoutId id="2147484387" r:id="rId13"/>
    <p:sldLayoutId id="2147484388" r:id="rId14"/>
    <p:sldLayoutId id="2147484389" r:id="rId15"/>
    <p:sldLayoutId id="2147484390" r:id="rId16"/>
    <p:sldLayoutId id="2147484391" r:id="rId17"/>
    <p:sldLayoutId id="2147484392" r:id="rId18"/>
    <p:sldLayoutId id="2147484393" r:id="rId19"/>
    <p:sldLayoutId id="2147484394" r:id="rId20"/>
    <p:sldLayoutId id="2147484395" r:id="rId21"/>
    <p:sldLayoutId id="2147484396" r:id="rId22"/>
    <p:sldLayoutId id="2147484397" r:id="rId23"/>
    <p:sldLayoutId id="2147484398" r:id="rId24"/>
    <p:sldLayoutId id="2147484399" r:id="rId25"/>
    <p:sldLayoutId id="2147484400" r:id="rId26"/>
    <p:sldLayoutId id="2147484401" r:id="rId27"/>
    <p:sldLayoutId id="2147484402" r:id="rId28"/>
    <p:sldLayoutId id="2147484403" r:id="rId29"/>
    <p:sldLayoutId id="2147484404" r:id="rId30"/>
    <p:sldLayoutId id="2147484405" r:id="rId31"/>
    <p:sldLayoutId id="2147484406" r:id="rId32"/>
    <p:sldLayoutId id="2147484407" r:id="rId33"/>
    <p:sldLayoutId id="2147484408" r:id="rId34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077079"/>
          </a:solidFill>
          <a:latin typeface="+mj-lt"/>
          <a:ea typeface="Geneva" charset="-128"/>
          <a:cs typeface="Geneva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22860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Symbol" pitchFamily="18" charset="2"/>
        <a:buChar char="-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857250" indent="-28575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857250" indent="-22860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50.57.153.156/labFrame.asp?DID=130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Relationship Id="rId5" Type="http://schemas.openxmlformats.org/officeDocument/2006/relationships/hyperlink" Target="http://50.57.153.156/labFrame.asp?DID=1293" TargetMode="External"/><Relationship Id="rId4" Type="http://schemas.openxmlformats.org/officeDocument/2006/relationships/hyperlink" Target="http://50.57.153.156/labFrame.asp?DID=439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6.png"/><Relationship Id="rId4" Type="http://schemas.openxmlformats.org/officeDocument/2006/relationships/hyperlink" Target="http://50.57.153.156/labFrame.asp?DID=1293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50.57.153.156/labFrame.asp?DID=1293" TargetMode="External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50.57.153.156/labFrame.asp?DID=1293" TargetMode="External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50.57.153.156/sthDMSTOC.asp?TD=246&amp;DC=T&amp;LD=246&amp;ID=604" TargetMode="External"/><Relationship Id="rId2" Type="http://schemas.openxmlformats.org/officeDocument/2006/relationships/hyperlink" Target="https://sites.google.com/site/fvlabresources/home/files" TargetMode="Externa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5" Type="http://schemas.openxmlformats.org/officeDocument/2006/relationships/image" Target="../media/image27.png"/><Relationship Id="rId4" Type="http://schemas.openxmlformats.org/officeDocument/2006/relationships/hyperlink" Target="http://50.57.153.156/labFrame.asp?DID=1293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94909" y="3286507"/>
            <a:ext cx="8215312" cy="91973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8080"/>
                </a:solidFill>
              </a:rPr>
              <a:t>Clinical and Reference Laboratory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8080"/>
                </a:solidFill>
              </a:rPr>
              <a:t>(</a:t>
            </a:r>
            <a:r>
              <a:rPr lang="en-US" sz="3200" dirty="0">
                <a:solidFill>
                  <a:srgbClr val="008080"/>
                </a:solidFill>
              </a:rPr>
              <a:t>N</a:t>
            </a:r>
            <a:r>
              <a:rPr lang="en-US" sz="3200" dirty="0" smtClean="0">
                <a:solidFill>
                  <a:srgbClr val="008080"/>
                </a:solidFill>
              </a:rPr>
              <a:t>on-Anatomic Pathology) Specimens</a:t>
            </a:r>
            <a:endParaRPr lang="en-US" sz="3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384925"/>
            <a:ext cx="563563" cy="365125"/>
          </a:xfrm>
        </p:spPr>
        <p:txBody>
          <a:bodyPr/>
          <a:lstStyle/>
          <a:p>
            <a:pPr>
              <a:defRPr/>
            </a:pPr>
            <a:fld id="{646D0B5A-F26F-4B12-B5F1-E401A28D3D20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5137" y="1186236"/>
            <a:ext cx="8243887" cy="169545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008080"/>
                </a:solidFill>
              </a:rPr>
              <a:t>Fairview Laboratories: Specimen Tracking and Transport</a:t>
            </a:r>
            <a:endParaRPr lang="en-US" sz="40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292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Guide Refresher example: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5843"/>
            <a:ext cx="3767614" cy="4226358"/>
          </a:xfrm>
        </p:spPr>
        <p:txBody>
          <a:bodyPr/>
          <a:lstStyle/>
          <a:p>
            <a:pPr marL="514350" indent="-457200">
              <a:buAutoNum type="arabicPeriod" startAt="2"/>
            </a:pPr>
            <a:r>
              <a:rPr lang="en-US" dirty="0" smtClean="0"/>
              <a:t>Review </a:t>
            </a:r>
            <a:r>
              <a:rPr lang="en-US" dirty="0"/>
              <a:t>specimen requirements and processing </a:t>
            </a:r>
            <a:r>
              <a:rPr lang="en-US" dirty="0" smtClean="0"/>
              <a:t>instructions</a:t>
            </a:r>
          </a:p>
          <a:p>
            <a:pPr marL="512763" indent="-455613">
              <a:buNone/>
            </a:pPr>
            <a:r>
              <a:rPr lang="en-US" dirty="0" smtClean="0"/>
              <a:t>3.  Determine </a:t>
            </a:r>
            <a:r>
              <a:rPr lang="en-US" dirty="0"/>
              <a:t>where specimen needs to be sent for testing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813" y="1909484"/>
            <a:ext cx="4509536" cy="4185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32863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9" y="981191"/>
            <a:ext cx="8912632" cy="617022"/>
          </a:xfrm>
        </p:spPr>
        <p:txBody>
          <a:bodyPr/>
          <a:lstStyle/>
          <a:p>
            <a:pPr algn="ctr"/>
            <a:r>
              <a:rPr lang="en-US" sz="2800" dirty="0" smtClean="0"/>
              <a:t>Processing a Specimen </a:t>
            </a: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chemeClr val="tx1"/>
                </a:solidFill>
              </a:rPr>
              <a:t>ent</a:t>
            </a:r>
            <a:r>
              <a:rPr lang="en-US" sz="2800" dirty="0" smtClean="0"/>
              <a:t> to </a:t>
            </a:r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nother </a:t>
            </a:r>
            <a:r>
              <a:rPr lang="en-US" sz="2800" dirty="0">
                <a:solidFill>
                  <a:srgbClr val="FF0000"/>
                </a:solidFill>
              </a:rPr>
              <a:t>L</a:t>
            </a:r>
            <a:r>
              <a:rPr lang="en-US" sz="2800" dirty="0" smtClean="0">
                <a:solidFill>
                  <a:srgbClr val="FF0000"/>
                </a:solidFill>
              </a:rPr>
              <a:t>aboratory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444" y="1637731"/>
            <a:ext cx="8412481" cy="5044424"/>
          </a:xfrm>
        </p:spPr>
        <p:txBody>
          <a:bodyPr/>
          <a:lstStyle/>
          <a:p>
            <a: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>
              <a:solidFill>
                <a:srgbClr val="00808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Refer to the Fairview Lab Guide to review test requirements and processing instructions.</a:t>
            </a:r>
          </a:p>
          <a:p>
            <a:pPr marL="0" indent="0">
              <a:buNone/>
            </a:pPr>
            <a:endParaRPr lang="en-US" sz="2000" b="1" i="1" dirty="0" smtClean="0">
              <a:solidFill>
                <a:srgbClr val="008080"/>
              </a:solidFill>
              <a:latin typeface="Lucida Bright" panose="02040602050505020304" pitchFamily="18" charset="0"/>
            </a:endParaRPr>
          </a:p>
          <a:p>
            <a:pPr marL="0" indent="0">
              <a:buNone/>
            </a:pPr>
            <a:r>
              <a:rPr lang="en-US" b="1" i="1" dirty="0" smtClean="0">
                <a:solidFill>
                  <a:srgbClr val="008080"/>
                </a:solidFill>
                <a:latin typeface="Lucida Bright" panose="02040602050505020304" pitchFamily="18" charset="0"/>
              </a:rPr>
              <a:t>Mandatory: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u="sng" dirty="0" smtClean="0"/>
              <a:t>All</a:t>
            </a:r>
            <a:r>
              <a:rPr lang="en-US" dirty="0" smtClean="0"/>
              <a:t> clinical laboratory specimens(s) must be ready for testing prior to packaging and transport/shipment according to 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ab </a:t>
            </a:r>
            <a:r>
              <a:rPr lang="en-US" dirty="0">
                <a:solidFill>
                  <a:srgbClr val="C00000"/>
                </a:solidFill>
              </a:rPr>
              <a:t>G</a:t>
            </a:r>
            <a:r>
              <a:rPr lang="en-US" dirty="0" smtClean="0"/>
              <a:t>uide instructions.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u="sng" dirty="0" smtClean="0"/>
              <a:t>All</a:t>
            </a:r>
            <a:r>
              <a:rPr lang="en-US" dirty="0" smtClean="0"/>
              <a:t> clinical laboratory specimens must be labeled with Sunquest CID label prior to batching.</a:t>
            </a:r>
            <a:endParaRPr lang="en-US" u="sng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46D0B5A-F26F-4B12-B5F1-E401A28D3D20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257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80"/>
                </a:solidFill>
              </a:rPr>
              <a:t>Generate a Batch</a:t>
            </a:r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6975"/>
            <a:ext cx="8229600" cy="39474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 (Reference Outbound Batch) if necessary (used by sites where no direct pick-up to reference lab is available)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Reference Outbound Batches (ROB)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Miscellaneous test (XMISC) order steps must be completed in Sunquest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LSMISC LAB4909 Order Workaid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a batch in Sunquest by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scanning individual specimen CID barcode(s)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obtain a batch label </a:t>
            </a:r>
            <a:r>
              <a:rPr lang="en-US" dirty="0" smtClean="0">
                <a:hlinkClick r:id="rId5"/>
              </a:rPr>
              <a:t>Processing </a:t>
            </a:r>
            <a:r>
              <a:rPr lang="en-US" dirty="0">
                <a:hlinkClick r:id="rId5"/>
              </a:rPr>
              <a:t>a Transport Batch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80"/>
                </a:solidFill>
              </a:rPr>
              <a:t>Clinical (Non-Anatomic Pathology) Specimens:</a:t>
            </a:r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628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Generate a batch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66666" y="1971923"/>
            <a:ext cx="5420134" cy="444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a batch in Sunquest by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scanning individual specimen CID barcode(s)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obtain a batch label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hlinkClick r:id="rId4"/>
              </a:rPr>
              <a:t>Processing a Transport Batch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charset="0"/>
              <a:buNone/>
            </a:pPr>
            <a:endParaRPr lang="en-US" b="1" u="sng" dirty="0"/>
          </a:p>
        </p:txBody>
      </p:sp>
      <p:pic>
        <p:nvPicPr>
          <p:cNvPr id="4" name="Disbanding a batch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2189" y="1719439"/>
            <a:ext cx="2674477" cy="474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798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Specimen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end 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 smtClean="0"/>
              <a:t>ut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/>
              <a:t>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125" y="1830871"/>
            <a:ext cx="8229600" cy="37052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Non-UMMC East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 specimens: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pecimens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batched together according to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location in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uide for that specific test code(s)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UMMC East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 specimens: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pecimens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batched to Specimen Management or IDDL only (unless sending lab has a direct courier route or using on-demand courier).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batch filter at least once per shift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any unaccounted for specimens on filter and investigate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save this filter because it will create a batch.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Processing a Transport Batch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specimen(s) in a Fairview Medical Laboratory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 color-coded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(temperature specific) shipping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biohazard bag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9101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Specimen send out </a:t>
            </a:r>
            <a:r>
              <a:rPr lang="en-US" dirty="0" smtClean="0"/>
              <a:t>process,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0203"/>
            <a:ext cx="8229600" cy="4101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Pull a batch filter at least once per shift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any unaccounted for specimens on filter and investigate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save this filter because it will create a batch.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Processing a Transport Batch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1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specimen(s) in a Fairview Medical Laboratory custom color-coded (temperature specific) shipping biohazard bag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0325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687" y="1093070"/>
            <a:ext cx="5140518" cy="870902"/>
          </a:xfrm>
        </p:spPr>
        <p:txBody>
          <a:bodyPr/>
          <a:lstStyle/>
          <a:p>
            <a:r>
              <a:rPr lang="en-US" sz="3200" dirty="0" smtClean="0"/>
              <a:t>New </a:t>
            </a:r>
            <a:r>
              <a:rPr lang="en-US" sz="3200" dirty="0" smtClean="0">
                <a:solidFill>
                  <a:srgbClr val="FF0000"/>
                </a:solidFill>
              </a:rPr>
              <a:t>S</a:t>
            </a:r>
            <a:r>
              <a:rPr lang="en-US" sz="3200" dirty="0" smtClean="0"/>
              <a:t>pecimen </a:t>
            </a:r>
            <a:r>
              <a:rPr lang="en-US" sz="3200" dirty="0">
                <a:solidFill>
                  <a:srgbClr val="FF0000"/>
                </a:solidFill>
              </a:rPr>
              <a:t>P</a:t>
            </a:r>
            <a:r>
              <a:rPr lang="en-US" sz="3200" dirty="0" smtClean="0">
                <a:solidFill>
                  <a:schemeClr val="tx1"/>
                </a:solidFill>
              </a:rPr>
              <a:t>ackaging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8741" y="3251975"/>
            <a:ext cx="4780959" cy="170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198" y="1975104"/>
            <a:ext cx="8130211" cy="420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 specimen bags will now be used at all laboratory sites to package specimen(s) being sent to another Fairview lab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come in 2 sizes (6x9” and 12x15”) and will be color coded and printed to indicate shipping temperature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Blue=Frozen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Red=STAT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Purple=Refrigerated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Green=Room Temp</a:t>
            </a:r>
          </a:p>
          <a:p>
            <a:pPr marL="285750" lvl="1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Shipping temperature must be checked with Sharpie on red STAT specimen bag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Packaging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pecimens: Guidelines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6913"/>
            <a:ext cx="8229600" cy="44252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 any necessary paperwork in the external document pocket.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All clinical specimen types can be mixed at appropriate temperature with the exception of sterile screw-top containers and culture plates (see images below).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Tightly seal any sterile screw-top (i.e. urine, body fluids, stool) containers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Batch culture plates, sterile screw-top containers, and blood tubes or aliquots separately.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52" y="3530429"/>
            <a:ext cx="4531372" cy="117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391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Packaging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/>
              <a:t>pecimens: Culture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lates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436" y="3000992"/>
            <a:ext cx="5595582" cy="16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18616" y="1756021"/>
            <a:ext cx="8108550" cy="409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IDDL culture plates can be stacked 2 plates high with no more than 4 plates per bio-hazard bag</a:t>
            </a: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Do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use tape of any kind to secure culture plates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9061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Packaging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pecimens</a:t>
            </a:r>
            <a:r>
              <a:rPr lang="en-US" dirty="0"/>
              <a:t>: </a:t>
            </a:r>
            <a:r>
              <a:rPr lang="en-US" dirty="0" smtClean="0"/>
              <a:t>GCPCR &amp; CHPCR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6097"/>
            <a:ext cx="8229600" cy="43161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Package all GCPCR &amp; CHPCR containers individually (urine or swab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Genprobe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into single small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zip lock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plastic bags.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zip lock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bag(s) containing GCPCR &amp; CHPCR will be batched and placed in one biohazard bag and sent to IDDL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Insert disclaimer if unable to obtain custom specimen bags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624085" y="3514295"/>
            <a:ext cx="5038654" cy="220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6080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</a:t>
            </a:r>
            <a:r>
              <a:rPr lang="en-US" dirty="0" smtClean="0"/>
              <a:t> Purpose of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hese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/>
              <a:t>hanges: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1019"/>
            <a:ext cx="8229600" cy="443118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To implement tracking </a:t>
            </a:r>
            <a:r>
              <a:rPr lang="en-US" dirty="0">
                <a:solidFill>
                  <a:srgbClr val="FF0000"/>
                </a:solidFill>
              </a:rPr>
              <a:t>for </a:t>
            </a:r>
            <a:r>
              <a:rPr lang="en-US" u="sng" dirty="0">
                <a:solidFill>
                  <a:srgbClr val="FF0000"/>
                </a:solidFill>
              </a:rPr>
              <a:t>all</a:t>
            </a:r>
            <a:r>
              <a:rPr lang="en-US" dirty="0">
                <a:solidFill>
                  <a:srgbClr val="FF0000"/>
                </a:solidFill>
              </a:rPr>
              <a:t> specimens moved on behalf of </a:t>
            </a:r>
            <a:r>
              <a:rPr lang="en-US" dirty="0" smtClean="0">
                <a:solidFill>
                  <a:srgbClr val="FF0000"/>
                </a:solidFill>
              </a:rPr>
              <a:t>Fairview </a:t>
            </a:r>
            <a:r>
              <a:rPr lang="en-US" dirty="0"/>
              <a:t>L</a:t>
            </a:r>
            <a:r>
              <a:rPr lang="en-US" dirty="0" smtClean="0">
                <a:solidFill>
                  <a:srgbClr val="FF0000"/>
                </a:solidFill>
              </a:rPr>
              <a:t>aboratories </a:t>
            </a:r>
            <a:r>
              <a:rPr lang="en-US" dirty="0">
                <a:solidFill>
                  <a:srgbClr val="FF0000"/>
                </a:solidFill>
              </a:rPr>
              <a:t>for processing and </a:t>
            </a:r>
            <a:r>
              <a:rPr lang="en-US" dirty="0" smtClean="0">
                <a:solidFill>
                  <a:srgbClr val="FF0000"/>
                </a:solidFill>
              </a:rPr>
              <a:t>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To </a:t>
            </a:r>
            <a:r>
              <a:rPr lang="en-US" dirty="0" smtClean="0">
                <a:solidFill>
                  <a:srgbClr val="FF0000"/>
                </a:solidFill>
              </a:rPr>
              <a:t>implement an audit </a:t>
            </a:r>
            <a:r>
              <a:rPr lang="en-US" dirty="0">
                <a:solidFill>
                  <a:srgbClr val="FF0000"/>
                </a:solidFill>
              </a:rPr>
              <a:t>system </a:t>
            </a:r>
            <a:r>
              <a:rPr lang="en-US" dirty="0" smtClean="0">
                <a:solidFill>
                  <a:srgbClr val="FF0000"/>
                </a:solidFill>
              </a:rPr>
              <a:t>and standard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sites.google.com/site/fvlabresources/home/files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  <a:hlinkClick r:id="rId2"/>
              </a:rPr>
              <a:t>HyperLink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 to Cathy's Website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  <a:hlinkClick r:id="rId3"/>
              </a:rPr>
              <a:t>HyperLink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 to a document on the Intranet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7B26595-6655-487C-A33D-1C52FDF5B5F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187">
            <a:off x="6558051" y="4656359"/>
            <a:ext cx="1575832" cy="117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50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pecimen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ag 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abeling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8061"/>
            <a:ext cx="8229600" cy="4314139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Obtain </a:t>
            </a:r>
            <a:r>
              <a:rPr lang="en-US" dirty="0"/>
              <a:t>an on-demand shipping label by scanning the appropriate barcode for the receiving laboratory from the standard </a:t>
            </a:r>
            <a:r>
              <a:rPr lang="en-US" dirty="0" smtClean="0"/>
              <a:t>spreadsheet (printer image below).</a:t>
            </a:r>
          </a:p>
          <a:p>
            <a:pPr marL="0" indent="0">
              <a:buNone/>
            </a:pPr>
            <a:r>
              <a:rPr lang="en-US" dirty="0"/>
              <a:t>Note: Refer to </a:t>
            </a:r>
            <a:r>
              <a:rPr lang="en-US" dirty="0">
                <a:solidFill>
                  <a:srgbClr val="FF0000"/>
                </a:solidFill>
              </a:rPr>
              <a:t>XXXX</a:t>
            </a:r>
            <a:r>
              <a:rPr lang="en-US" dirty="0"/>
              <a:t> Workaid for on-demand shipping label printing instructions and guidelines.</a:t>
            </a:r>
          </a:p>
          <a:p>
            <a:pPr marL="0" lv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84678" y="3677816"/>
            <a:ext cx="2725924" cy="27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36858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Labeling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pecimens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 smtClean="0"/>
              <a:t>ag(s) for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757"/>
            <a:ext cx="8229600" cy="44604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All </a:t>
            </a:r>
            <a:r>
              <a:rPr lang="en-US" dirty="0"/>
              <a:t>shipping labels must include the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dirty="0" smtClean="0"/>
              <a:t>Destination Name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dirty="0" smtClean="0"/>
              <a:t>Address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dirty="0" smtClean="0"/>
              <a:t>Phone Number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r>
              <a:rPr lang="en-US" dirty="0" smtClean="0"/>
              <a:t> </a:t>
            </a:r>
            <a:r>
              <a:rPr lang="en-US" dirty="0"/>
              <a:t>according to the following </a:t>
            </a:r>
            <a:r>
              <a:rPr lang="en-US" dirty="0" smtClean="0"/>
              <a:t>format:</a:t>
            </a:r>
          </a:p>
          <a:p>
            <a:pPr marL="5715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Deliver to: [Official Laboratory Name]</a:t>
            </a:r>
          </a:p>
          <a:p>
            <a:pPr marL="5715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[Street Address]</a:t>
            </a:r>
          </a:p>
          <a:p>
            <a:pPr marL="5715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[Building, Level, Room/Suite Number]</a:t>
            </a:r>
          </a:p>
          <a:p>
            <a:pPr marL="5715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[City, State, Zip code]</a:t>
            </a:r>
          </a:p>
          <a:p>
            <a:pPr marL="5715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Phone: [Contact phone number including area code]</a:t>
            </a:r>
          </a:p>
          <a:p>
            <a:pPr marL="0" indent="0">
              <a:buNone/>
            </a:pPr>
            <a:endParaRPr lang="en-US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Shipping </a:t>
            </a:r>
            <a:r>
              <a:rPr lang="en-US" dirty="0"/>
              <a:t>information </a:t>
            </a:r>
            <a:r>
              <a:rPr lang="en-US" dirty="0" smtClean="0"/>
              <a:t>must never be </a:t>
            </a:r>
            <a:r>
              <a:rPr lang="en-US" dirty="0"/>
              <a:t>covered on the biohazard bag. This includes the biohazard logo, shipping temperature, the destination address, and/or batch label.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6772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Labeling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pecimens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ag(s</a:t>
            </a:r>
            <a:r>
              <a:rPr lang="en-US" dirty="0"/>
              <a:t>) for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1019"/>
            <a:ext cx="8229600" cy="443118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Place the transport shipping label onto the designated area on the bottom portion of the specimen bag over the black-outlined box that states “Label here</a:t>
            </a:r>
            <a:r>
              <a:rPr lang="en-US" dirty="0" smtClean="0"/>
              <a:t>”.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592" y="3177387"/>
            <a:ext cx="3780892" cy="252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355294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Labeling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pecimens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ag(s</a:t>
            </a:r>
            <a:r>
              <a:rPr lang="en-US" dirty="0"/>
              <a:t>) for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073"/>
            <a:ext cx="8229600" cy="4453128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Place the </a:t>
            </a:r>
            <a:r>
              <a:rPr lang="en-US" dirty="0" smtClean="0"/>
              <a:t>Sunquest batch </a:t>
            </a:r>
            <a:r>
              <a:rPr lang="en-US" dirty="0"/>
              <a:t>label on top of the on-demand shipping destination label on the </a:t>
            </a:r>
            <a:r>
              <a:rPr lang="en-US" dirty="0" smtClean="0"/>
              <a:t>right.</a:t>
            </a:r>
          </a:p>
          <a:p>
            <a:pPr marL="0" lvl="0" indent="0">
              <a:buNone/>
            </a:pPr>
            <a:r>
              <a:rPr lang="en-US" dirty="0" smtClean="0"/>
              <a:t>Note</a:t>
            </a:r>
            <a:r>
              <a:rPr lang="en-US" dirty="0"/>
              <a:t>: Placing the batch label on top of the affixed on-demand shipping label will prevent any adherence issues at various temperatures preventing batch labels from falling off.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811" y="3840479"/>
            <a:ext cx="4604813" cy="280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932566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Print-on-Demand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rinter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ssues?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073"/>
            <a:ext cx="8229600" cy="44531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Each site will have at least one back-up printer available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Do NOT </a:t>
            </a:r>
            <a:r>
              <a:rPr lang="en-US" dirty="0" smtClean="0"/>
              <a:t>contact TSC/Fairview IT for print-on-demand printer issues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Corridian</a:t>
            </a:r>
            <a:r>
              <a:rPr lang="en-US" dirty="0" smtClean="0"/>
              <a:t> customer service should be contacted for printer issues</a:t>
            </a:r>
            <a:r>
              <a:rPr lang="en-US" i="1" dirty="0" smtClean="0">
                <a:solidFill>
                  <a:srgbClr val="FF0000"/>
                </a:solidFill>
              </a:rPr>
              <a:t>:?? Might need to explain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Monday through Friday </a:t>
            </a:r>
            <a:r>
              <a:rPr lang="en-US" dirty="0" smtClean="0">
                <a:solidFill>
                  <a:srgbClr val="FF0000"/>
                </a:solidFill>
              </a:rPr>
              <a:t>XXAM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FF0000"/>
                </a:solidFill>
              </a:rPr>
              <a:t>XXPM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Phone number: </a:t>
            </a:r>
            <a:r>
              <a:rPr lang="en-US" dirty="0" smtClean="0">
                <a:solidFill>
                  <a:srgbClr val="FF0000"/>
                </a:solidFill>
              </a:rPr>
              <a:t>XXX-XXX-XXXX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 smtClean="0"/>
              <a:t>If print-on-demand printer is unavailable, address labels must be hand written using the standard format from the standard spreadsheet.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46810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Lucida Bright" pitchFamily="18" charset="0"/>
              </a:rPr>
              <a:t/>
            </a:r>
            <a:br>
              <a:rPr lang="en-US" b="1" i="1" dirty="0" smtClean="0">
                <a:latin typeface="Lucida Bright" pitchFamily="18" charset="0"/>
              </a:rPr>
            </a:br>
            <a:endParaRPr lang="en-US" b="1" i="1" dirty="0">
              <a:latin typeface="Lucida Br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273" y="1801505"/>
            <a:ext cx="8213697" cy="459929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outgoing specimens ready for testing and courier pick-up must be placed in the appropriate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outgoing courier pick-up bin.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There will be a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outgoing courier pick-up bin available for all shipping temperatures.</a:t>
            </a:r>
          </a:p>
          <a:p>
            <a:pPr marL="457200" indent="-457200">
              <a:lnSpc>
                <a:spcPct val="100000"/>
              </a:lnSpc>
              <a:buNone/>
            </a:pPr>
            <a:endParaRPr lang="en-US" sz="2200" dirty="0"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dirty="0"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b="1" i="1" dirty="0" smtClean="0"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i="1" dirty="0" smtClean="0">
              <a:solidFill>
                <a:srgbClr val="008080"/>
              </a:solidFill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i="1" dirty="0">
              <a:solidFill>
                <a:srgbClr val="008080"/>
              </a:solidFill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i="1" dirty="0">
              <a:solidFill>
                <a:srgbClr val="008080"/>
              </a:solidFill>
              <a:latin typeface="Lucida Bright" panose="020406020505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26595-6655-487C-A33D-1C52FDF5B5F4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35" y="3684957"/>
            <a:ext cx="2863539" cy="285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38873" y="1077486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dirty="0" smtClean="0"/>
              <a:t>Outgoing Specimen(s): Courier Pick-</a:t>
            </a:r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en-US" dirty="0" smtClean="0"/>
              <a:t>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8697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56" y="3178371"/>
            <a:ext cx="3138320" cy="294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5758" y="1923148"/>
            <a:ext cx="8245503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incoming specimens will be dropped off in the designated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RED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courier drop-off bin.  </a:t>
            </a:r>
          </a:p>
          <a:p>
            <a:pPr>
              <a:lnSpc>
                <a:spcPct val="80000"/>
              </a:lnSpc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38873" y="1065883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dirty="0" smtClean="0"/>
              <a:t>Incoming Specimen(s): Courier Drop-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287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5279"/>
            <a:ext cx="8160106" cy="42069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Disband all batched specimens using Sunquest SMART by scanning the CID label on each specimen(s) individually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NOT accept the entire batch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en-US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38873" y="1065882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dirty="0" smtClean="0"/>
              <a:t>Receiving Lab</a:t>
            </a:r>
            <a:r>
              <a:rPr lang="en-US" dirty="0" smtClean="0">
                <a:solidFill>
                  <a:srgbClr val="FF0000"/>
                </a:solidFill>
              </a:rPr>
              <a:t>oratory</a:t>
            </a:r>
            <a:r>
              <a:rPr lang="en-US" dirty="0" smtClean="0"/>
              <a:t> Responsibilities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367" y="3225457"/>
            <a:ext cx="4109715" cy="304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2525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570" y="1733701"/>
            <a:ext cx="8221662" cy="272009"/>
          </a:xfrm>
        </p:spPr>
        <p:txBody>
          <a:bodyPr/>
          <a:lstStyle/>
          <a:p>
            <a:r>
              <a:rPr lang="en-US" sz="1800" dirty="0" smtClean="0"/>
              <a:t>   Video: Disbanding a Sunquest Batch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8611" y="1746913"/>
            <a:ext cx="5168190" cy="4425287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Disband a batch 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Sunquest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scanning individual specimen CID barcode(s)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1" indent="0">
              <a:buNone/>
            </a:pPr>
            <a:r>
              <a:rPr lang="en-US" dirty="0" smtClean="0">
                <a:hlinkClick r:id="rId4"/>
              </a:rPr>
              <a:t>Processing </a:t>
            </a:r>
            <a:r>
              <a:rPr lang="en-US" dirty="0">
                <a:hlinkClick r:id="rId4"/>
              </a:rPr>
              <a:t>a Transport Batch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6" name="IMG_2363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5290" y="2269951"/>
            <a:ext cx="2754188" cy="48886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515290" y="1235050"/>
            <a:ext cx="8221662" cy="41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baseline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sz="2400" dirty="0"/>
              <a:t>Receiving Lab</a:t>
            </a:r>
            <a:r>
              <a:rPr lang="en-US" sz="2400" dirty="0">
                <a:solidFill>
                  <a:srgbClr val="FF0000"/>
                </a:solidFill>
              </a:rPr>
              <a:t>oratory</a:t>
            </a:r>
            <a:r>
              <a:rPr lang="en-US" sz="2400" dirty="0"/>
              <a:t> </a:t>
            </a:r>
            <a:r>
              <a:rPr lang="en-US" sz="2400" dirty="0" smtClean="0"/>
              <a:t>Responsibilities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778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Receiving Lab</a:t>
            </a:r>
            <a:r>
              <a:rPr lang="en-US" sz="2800" dirty="0" smtClean="0">
                <a:solidFill>
                  <a:srgbClr val="FF0000"/>
                </a:solidFill>
              </a:rPr>
              <a:t>oratory</a:t>
            </a:r>
            <a:r>
              <a:rPr lang="en-US" sz="2800" dirty="0" smtClean="0"/>
              <a:t> Responsibilities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6387"/>
            <a:ext cx="8229600" cy="44458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CID(s) left on the batch must be investigated immediately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Discard biohazard bag into an appropriate biohazard disposal bin. Specimen bags must NOT be re-used for any reason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put biohazard bags into the regular trash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7707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>
                <a:solidFill>
                  <a:srgbClr val="FF0000"/>
                </a:solidFill>
              </a:rPr>
              <a:t>Is T</a:t>
            </a:r>
            <a:r>
              <a:rPr lang="en-US" dirty="0" smtClean="0"/>
              <a:t>his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49" y="1783163"/>
            <a:ext cx="8229600" cy="415646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Lost specimens and/or specimens lost to testing affect:</a:t>
            </a:r>
          </a:p>
          <a:p>
            <a:r>
              <a:rPr lang="en-US" sz="2000" dirty="0" smtClean="0"/>
              <a:t>Quality of patient </a:t>
            </a:r>
            <a:r>
              <a:rPr lang="en-US" sz="2000" dirty="0"/>
              <a:t>care </a:t>
            </a:r>
            <a:r>
              <a:rPr lang="en-US" sz="2000" dirty="0" smtClean="0"/>
              <a:t>affected</a:t>
            </a:r>
          </a:p>
          <a:p>
            <a:r>
              <a:rPr lang="en-US" sz="2000" dirty="0" smtClean="0"/>
              <a:t>RCA (Root Cause Analysis) events </a:t>
            </a:r>
            <a:r>
              <a:rPr lang="en-US" sz="2000" dirty="0"/>
              <a:t>put us at legal </a:t>
            </a:r>
            <a:r>
              <a:rPr lang="en-US" sz="2000" dirty="0" smtClean="0"/>
              <a:t>risk</a:t>
            </a:r>
          </a:p>
          <a:p>
            <a:r>
              <a:rPr lang="en-US" sz="2000" dirty="0" smtClean="0"/>
              <a:t>Brand Reputation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Avoidable(?)</a:t>
            </a:r>
            <a:r>
              <a:rPr lang="en-US" sz="2000" dirty="0" smtClean="0"/>
              <a:t> cost </a:t>
            </a:r>
            <a:r>
              <a:rPr lang="en-US" sz="2000" dirty="0"/>
              <a:t>to </a:t>
            </a:r>
            <a:r>
              <a:rPr lang="en-US" sz="2000" dirty="0" smtClean="0"/>
              <a:t>lab(s) </a:t>
            </a:r>
            <a:r>
              <a:rPr lang="en-US" sz="2000" dirty="0"/>
              <a:t>for investigation/re-work, </a:t>
            </a:r>
            <a:r>
              <a:rPr lang="en-US" sz="2000" dirty="0" smtClean="0"/>
              <a:t>etc.</a:t>
            </a:r>
          </a:p>
          <a:p>
            <a:r>
              <a:rPr lang="en-US" sz="2000" dirty="0" smtClean="0"/>
              <a:t>MDH </a:t>
            </a:r>
            <a:r>
              <a:rPr lang="en-US" sz="2000" dirty="0"/>
              <a:t>now mandates that certain lost specimens  are considered reportable events </a:t>
            </a:r>
            <a:r>
              <a:rPr lang="en-US" sz="2000" dirty="0" smtClean="0"/>
              <a:t>(i.e. irretrievable</a:t>
            </a:r>
            <a:r>
              <a:rPr lang="en-US" sz="2000" dirty="0"/>
              <a:t>, irreplaceable </a:t>
            </a:r>
            <a:r>
              <a:rPr lang="en-US" sz="2000" dirty="0" smtClean="0"/>
              <a:t>specimen(s)).</a:t>
            </a:r>
            <a:endParaRPr lang="en-US" sz="20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7B26595-6655-487C-A33D-1C52FDF5B5F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351877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6221"/>
            <a:ext cx="8229600" cy="416597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specimen is at final testing location, proceed with testing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specimen is not at final testing location, disband batch and re-batch specimen(s) by scanning CID label(s) to the new location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dirty="0" smtClean="0"/>
              <a:t>Receiving </a:t>
            </a:r>
            <a:r>
              <a:rPr lang="en-US" dirty="0"/>
              <a:t>L</a:t>
            </a:r>
            <a:r>
              <a:rPr lang="en-US" dirty="0" smtClean="0"/>
              <a:t>ocation Responsibilities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092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94909" y="3286507"/>
            <a:ext cx="8215312" cy="91973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 smtClean="0">
                <a:solidFill>
                  <a:srgbClr val="008080"/>
                </a:solidFill>
              </a:rPr>
              <a:t>Anatomic Pathology </a:t>
            </a:r>
            <a:r>
              <a:rPr lang="en-US" sz="3200" dirty="0">
                <a:solidFill>
                  <a:srgbClr val="008080"/>
                </a:solidFill>
              </a:rPr>
              <a:t>Specimens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85057" y="5856514"/>
            <a:ext cx="5323114" cy="364040"/>
          </a:xfrm>
        </p:spPr>
        <p:txBody>
          <a:bodyPr>
            <a:noAutofit/>
          </a:bodyPr>
          <a:lstStyle/>
          <a:p>
            <a:endParaRPr lang="en-US" sz="18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384925"/>
            <a:ext cx="563563" cy="365125"/>
          </a:xfrm>
        </p:spPr>
        <p:txBody>
          <a:bodyPr/>
          <a:lstStyle/>
          <a:p>
            <a:pPr>
              <a:defRPr/>
            </a:pPr>
            <a:fld id="{646D0B5A-F26F-4B12-B5F1-E401A28D3D20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5137" y="1186236"/>
            <a:ext cx="8243887" cy="169545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008080"/>
                </a:solidFill>
              </a:rPr>
              <a:t>Fairview Laboratories: Specimen Tracking and Transport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835396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80"/>
                </a:solidFill>
              </a:rPr>
              <a:t>Packaging:  AP Specimens</a:t>
            </a:r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619"/>
            <a:ext cx="8229600" cy="469483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Anatomic Pathology (AP) specimens being transported by Fairview Pathology laboratories must be packaged appropriately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6943" y="5601294"/>
            <a:ext cx="8218487" cy="49591"/>
          </a:xfrm>
        </p:spPr>
        <p:txBody>
          <a:bodyPr>
            <a:normAutofit fontScale="25000" lnSpcReduction="20000"/>
          </a:bodyPr>
          <a:lstStyle/>
          <a:p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963756" y="5706008"/>
            <a:ext cx="5688919" cy="45583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cardboard folders with black clips, transparent reusable totes/large bags/small bags, hard-sided tissue block cases, or the black reusable transport cooler for immunofluorescence slides.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61" y="2899585"/>
            <a:ext cx="1104900" cy="154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43" y="3084163"/>
            <a:ext cx="1107602" cy="132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216" y="2994326"/>
            <a:ext cx="1302967" cy="136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150" y="3025354"/>
            <a:ext cx="3207366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4544" y="4449483"/>
            <a:ext cx="1107602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Cardboard folder with black clips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65493" y="4449483"/>
            <a:ext cx="128726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Transparent reusable totes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9016" y="4406479"/>
            <a:ext cx="1901366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Black cooler for immunofluorescence slides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17085" y="4427340"/>
            <a:ext cx="3021496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Hard-sided tissue block cases</a:t>
            </a:r>
          </a:p>
        </p:txBody>
      </p:sp>
    </p:spTree>
    <p:extLst>
      <p:ext uri="{BB962C8B-B14F-4D97-AF65-F5344CB8AC3E}">
        <p14:creationId xmlns:p14="http://schemas.microsoft.com/office/powerpoint/2010/main" val="4320355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34" y="1062203"/>
            <a:ext cx="8221662" cy="636587"/>
          </a:xfrm>
        </p:spPr>
        <p:txBody>
          <a:bodyPr/>
          <a:lstStyle/>
          <a:p>
            <a:r>
              <a:rPr lang="en-US" dirty="0" smtClean="0">
                <a:solidFill>
                  <a:srgbClr val="008080"/>
                </a:solidFill>
              </a:rPr>
              <a:t>Tracking &amp; Batching:  AP Specimens</a:t>
            </a:r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7339"/>
            <a:ext cx="8229600" cy="434710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Sunquest CID label for each specimen by one of the following ways: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Release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order in Epic and receive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Sunquest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 Sunquest tracking code per Epic/Paper Order on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appropriate CSN/Account.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appropriate AP tracking code 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Sunquest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a batch in Sunquest by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scanning individual specimen CID barcode(s)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obtain a batch label. </a:t>
            </a:r>
          </a:p>
          <a:p>
            <a:pPr marL="0" indent="0">
              <a:buNone/>
            </a:pPr>
            <a:endParaRPr lang="en-US" b="1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6781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sending and receiving standard work for clinical and reference laboratory specimens.</a:t>
            </a:r>
          </a:p>
          <a:p>
            <a:r>
              <a:rPr lang="en-US" dirty="0" smtClean="0"/>
              <a:t>Prepare specimens for transport with courier according to the “Packaging and Labeling Specimens for Shipping and </a:t>
            </a:r>
            <a:r>
              <a:rPr lang="en-US" dirty="0"/>
              <a:t>T</a:t>
            </a:r>
            <a:r>
              <a:rPr lang="en-US" dirty="0" smtClean="0"/>
              <a:t>ransport”</a:t>
            </a:r>
            <a:r>
              <a:rPr lang="en-US" dirty="0"/>
              <a:t> </a:t>
            </a:r>
            <a:r>
              <a:rPr lang="en-US" dirty="0" smtClean="0"/>
              <a:t>procedure.</a:t>
            </a:r>
          </a:p>
          <a:p>
            <a:r>
              <a:rPr lang="en-US" dirty="0" smtClean="0"/>
              <a:t>Demonstrate understanding of standard packaging and labeling of clinical and reference specimens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Following this presentation, you will be able to: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to contact with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Cytology: Jana Holler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FMG Clinics: Lisa Karnik &amp; Michelle Stevens-Brioschi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Lakes</a:t>
            </a:r>
            <a:r>
              <a:rPr lang="en-US" dirty="0"/>
              <a:t>: Helen Brenny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Northland: Tonya Kindseth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Outreach: Joy Case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Pathology: </a:t>
            </a:r>
            <a:r>
              <a:rPr lang="en-US" dirty="0"/>
              <a:t>Brooke Eguia 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Southdale: Mila Montemurro-Healy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Specimen Management: Karri </a:t>
            </a:r>
            <a:r>
              <a:rPr lang="en-US" dirty="0"/>
              <a:t>Cargill </a:t>
            </a:r>
            <a:r>
              <a:rPr lang="en-US" dirty="0" smtClean="0"/>
              <a:t>&amp; Sherry Davis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UMMC </a:t>
            </a:r>
            <a:r>
              <a:rPr lang="en-US" dirty="0" smtClean="0"/>
              <a:t>East Bank: Brad Lemke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UMMC West Bank: Tami </a:t>
            </a:r>
            <a:r>
              <a:rPr lang="en-US" dirty="0" smtClean="0"/>
              <a:t>Alpaugh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187" y="1744911"/>
            <a:ext cx="8218487" cy="565150"/>
          </a:xfrm>
        </p:spPr>
        <p:txBody>
          <a:bodyPr>
            <a:normAutofit/>
          </a:bodyPr>
          <a:lstStyle/>
          <a:p>
            <a:r>
              <a:rPr lang="en-US" dirty="0"/>
              <a:t>The following individuals </a:t>
            </a:r>
            <a:r>
              <a:rPr lang="en-US" dirty="0" smtClean="0"/>
              <a:t>are site representatives: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343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Please read the procedure that outlines the changes and requirements that are highlighted in this module.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Location on the Fairview Intranet: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Hyperlink here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35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266" y="987387"/>
            <a:ext cx="8221662" cy="636587"/>
          </a:xfrm>
        </p:spPr>
        <p:txBody>
          <a:bodyPr/>
          <a:lstStyle/>
          <a:p>
            <a:r>
              <a:rPr lang="en-US" dirty="0" smtClean="0"/>
              <a:t>Sunquest Label Refresher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3597"/>
            <a:ext cx="8229600" cy="1168603"/>
          </a:xfrm>
        </p:spPr>
        <p:txBody>
          <a:bodyPr/>
          <a:lstStyle/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11" y="2539709"/>
            <a:ext cx="3558045" cy="238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4191610" y="3233320"/>
            <a:ext cx="1938528" cy="626876"/>
          </a:xfrm>
          <a:prstGeom prst="straightConnector1">
            <a:avLst/>
          </a:prstGeom>
          <a:ln w="19050">
            <a:solidFill>
              <a:srgbClr val="C5310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18918" y="2196575"/>
            <a:ext cx="1661980" cy="551445"/>
          </a:xfrm>
          <a:prstGeom prst="straightConnector1">
            <a:avLst/>
          </a:prstGeom>
          <a:ln w="19050">
            <a:solidFill>
              <a:srgbClr val="C5310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7" idx="2"/>
          </p:cNvCxnSpPr>
          <p:nvPr/>
        </p:nvCxnSpPr>
        <p:spPr>
          <a:xfrm>
            <a:off x="1627632" y="2316608"/>
            <a:ext cx="764648" cy="916712"/>
          </a:xfrm>
          <a:prstGeom prst="straightConnector1">
            <a:avLst/>
          </a:prstGeom>
          <a:ln w="19050">
            <a:solidFill>
              <a:srgbClr val="C5310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36346" y="2076542"/>
            <a:ext cx="1382572" cy="24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/>
              <a:t>Hospital ID (HID)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30138" y="3723772"/>
            <a:ext cx="1528877" cy="24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/>
              <a:t>Sunquest test code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80898" y="3843804"/>
            <a:ext cx="664254" cy="120033"/>
          </a:xfrm>
          <a:prstGeom prst="rect">
            <a:avLst/>
          </a:prstGeom>
          <a:noFill/>
          <a:ln w="19050">
            <a:solidFill>
              <a:srgbClr val="C531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593945" y="2991917"/>
            <a:ext cx="446227" cy="241403"/>
          </a:xfrm>
          <a:prstGeom prst="ellipse">
            <a:avLst/>
          </a:prstGeom>
          <a:noFill/>
          <a:ln w="19050">
            <a:solidFill>
              <a:srgbClr val="C531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733701" y="3926033"/>
            <a:ext cx="2247197" cy="1048932"/>
          </a:xfrm>
          <a:prstGeom prst="straightConnector1">
            <a:avLst/>
          </a:prstGeom>
          <a:ln w="19050">
            <a:solidFill>
              <a:srgbClr val="C5310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3" idx="7"/>
          </p:cNvCxnSpPr>
          <p:nvPr/>
        </p:nvCxnSpPr>
        <p:spPr>
          <a:xfrm flipH="1">
            <a:off x="4974824" y="2383421"/>
            <a:ext cx="431108" cy="643849"/>
          </a:xfrm>
          <a:prstGeom prst="straightConnector1">
            <a:avLst/>
          </a:prstGeom>
          <a:ln w="19050">
            <a:solidFill>
              <a:srgbClr val="C5310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67214" y="4559466"/>
            <a:ext cx="146648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/>
              <a:t>Container ID (CID- unique number that starts with Y and is followed by a 9 digit number)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50053" y="1847890"/>
            <a:ext cx="1711758" cy="5355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/>
              <a:t>Accession number (Starts with letter for day of the week)</a:t>
            </a:r>
          </a:p>
        </p:txBody>
      </p:sp>
    </p:spTree>
    <p:extLst>
      <p:ext uri="{BB962C8B-B14F-4D97-AF65-F5344CB8AC3E}">
        <p14:creationId xmlns:p14="http://schemas.microsoft.com/office/powerpoint/2010/main" val="7028647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Guide Refresher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5921"/>
            <a:ext cx="8229600" cy="45262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Lab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uide is on the </a:t>
            </a:r>
            <a:r>
              <a:rPr lang="en-US" dirty="0" smtClean="0">
                <a:solidFill>
                  <a:srgbClr val="FF0000"/>
                </a:solidFill>
              </a:rPr>
              <a:t>Fairview I</a:t>
            </a:r>
            <a:r>
              <a:rPr lang="en-US" dirty="0" smtClean="0"/>
              <a:t>ntranet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Intranet location: Laboratory Services→ Find a Test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Each test should be looked up in 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 smtClean="0"/>
              <a:t>ab 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 smtClean="0"/>
              <a:t>uide to determine: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Processing instructions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Testing location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Process to review test in 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ab 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 smtClean="0"/>
              <a:t>uide:</a:t>
            </a:r>
          </a:p>
          <a:p>
            <a:pPr marL="514350" indent="-457200">
              <a:buAutoNum type="arabicPeriod"/>
            </a:pPr>
            <a:r>
              <a:rPr lang="en-US" dirty="0" smtClean="0"/>
              <a:t>Look up test in 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ab 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 smtClean="0"/>
              <a:t>uide</a:t>
            </a:r>
          </a:p>
          <a:p>
            <a:pPr marL="514350" indent="-457200">
              <a:buAutoNum type="arabicPeriod"/>
            </a:pPr>
            <a:r>
              <a:rPr lang="en-US" dirty="0" smtClean="0"/>
              <a:t>Review specimen requirements and processing instructions</a:t>
            </a:r>
          </a:p>
          <a:p>
            <a:pPr marL="514350" indent="-457200">
              <a:buAutoNum type="arabicPeriod"/>
            </a:pPr>
            <a:r>
              <a:rPr lang="en-US" dirty="0" smtClean="0"/>
              <a:t>Determine where specimen needs to be sent for testing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31641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Guide Refresher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>
              <a:buAutoNum type="arabicPeriod"/>
            </a:pPr>
            <a:r>
              <a:rPr lang="en-US" dirty="0" smtClean="0"/>
              <a:t>Look </a:t>
            </a:r>
            <a:r>
              <a:rPr lang="en-US" dirty="0"/>
              <a:t>up test in lab </a:t>
            </a:r>
            <a:r>
              <a:rPr lang="en-US" dirty="0" smtClean="0"/>
              <a:t>guide</a:t>
            </a:r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Sunquest Test Code= C5L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15" y="2851849"/>
            <a:ext cx="6110742" cy="221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12025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Fairview PowerPoint Template Instructions July 2012">
  <a:themeElements>
    <a:clrScheme name="Fairview">
      <a:dk1>
        <a:sysClr val="windowText" lastClr="000000"/>
      </a:dk1>
      <a:lt1>
        <a:sysClr val="window" lastClr="FFFFFF"/>
      </a:lt1>
      <a:dk2>
        <a:srgbClr val="000000"/>
      </a:dk2>
      <a:lt2>
        <a:srgbClr val="F8F5EE"/>
      </a:lt2>
      <a:accent1>
        <a:srgbClr val="E37222"/>
      </a:accent1>
      <a:accent2>
        <a:srgbClr val="988042"/>
      </a:accent2>
      <a:accent3>
        <a:srgbClr val="077079"/>
      </a:accent3>
      <a:accent4>
        <a:srgbClr val="665546"/>
      </a:accent4>
      <a:accent5>
        <a:srgbClr val="C53104"/>
      </a:accent5>
      <a:accent6>
        <a:srgbClr val="F8F5EE"/>
      </a:accent6>
      <a:hlink>
        <a:srgbClr val="AF1601"/>
      </a:hlink>
      <a:folHlink>
        <a:srgbClr val="23ACAF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80000"/>
          </a:lnSpc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ONSUMER Fairview Master">
  <a:themeElements>
    <a:clrScheme name="Fairview">
      <a:dk1>
        <a:sysClr val="windowText" lastClr="000000"/>
      </a:dk1>
      <a:lt1>
        <a:sysClr val="window" lastClr="FFFFFF"/>
      </a:lt1>
      <a:dk2>
        <a:srgbClr val="000000"/>
      </a:dk2>
      <a:lt2>
        <a:srgbClr val="F8F5EE"/>
      </a:lt2>
      <a:accent1>
        <a:srgbClr val="E37222"/>
      </a:accent1>
      <a:accent2>
        <a:srgbClr val="988042"/>
      </a:accent2>
      <a:accent3>
        <a:srgbClr val="077079"/>
      </a:accent3>
      <a:accent4>
        <a:srgbClr val="665546"/>
      </a:accent4>
      <a:accent5>
        <a:srgbClr val="C53104"/>
      </a:accent5>
      <a:accent6>
        <a:srgbClr val="F8F5EE"/>
      </a:accent6>
      <a:hlink>
        <a:srgbClr val="AF1601"/>
      </a:hlink>
      <a:folHlink>
        <a:srgbClr val="23ACAF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80000"/>
          </a:lnSpc>
          <a:defRPr sz="20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BLANK Fairview Master">
  <a:themeElements>
    <a:clrScheme name="Fairview">
      <a:dk1>
        <a:sysClr val="windowText" lastClr="000000"/>
      </a:dk1>
      <a:lt1>
        <a:sysClr val="window" lastClr="FFFFFF"/>
      </a:lt1>
      <a:dk2>
        <a:srgbClr val="000000"/>
      </a:dk2>
      <a:lt2>
        <a:srgbClr val="F8F5EE"/>
      </a:lt2>
      <a:accent1>
        <a:srgbClr val="E37222"/>
      </a:accent1>
      <a:accent2>
        <a:srgbClr val="988042"/>
      </a:accent2>
      <a:accent3>
        <a:srgbClr val="077079"/>
      </a:accent3>
      <a:accent4>
        <a:srgbClr val="665546"/>
      </a:accent4>
      <a:accent5>
        <a:srgbClr val="C53104"/>
      </a:accent5>
      <a:accent6>
        <a:srgbClr val="F8F5EE"/>
      </a:accent6>
      <a:hlink>
        <a:srgbClr val="AF1601"/>
      </a:hlink>
      <a:folHlink>
        <a:srgbClr val="23ACAF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80000"/>
          </a:lnSpc>
          <a:defRPr sz="20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1_Fairview PowerPoint Template Instructions July 2012">
  <a:themeElements>
    <a:clrScheme name="Fairview">
      <a:dk1>
        <a:sysClr val="windowText" lastClr="000000"/>
      </a:dk1>
      <a:lt1>
        <a:sysClr val="window" lastClr="FFFFFF"/>
      </a:lt1>
      <a:dk2>
        <a:srgbClr val="000000"/>
      </a:dk2>
      <a:lt2>
        <a:srgbClr val="F8F5EE"/>
      </a:lt2>
      <a:accent1>
        <a:srgbClr val="E37222"/>
      </a:accent1>
      <a:accent2>
        <a:srgbClr val="988042"/>
      </a:accent2>
      <a:accent3>
        <a:srgbClr val="077079"/>
      </a:accent3>
      <a:accent4>
        <a:srgbClr val="665546"/>
      </a:accent4>
      <a:accent5>
        <a:srgbClr val="C53104"/>
      </a:accent5>
      <a:accent6>
        <a:srgbClr val="F8F5EE"/>
      </a:accent6>
      <a:hlink>
        <a:srgbClr val="AF1601"/>
      </a:hlink>
      <a:folHlink>
        <a:srgbClr val="23ACAF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80000"/>
          </a:lnSpc>
          <a:defRPr sz="2000"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Fairview PowerPoint Template Instructions July 2012</Template>
  <TotalTime>3867</TotalTime>
  <Words>1642</Words>
  <Application>Microsoft Office PowerPoint</Application>
  <PresentationFormat>On-screen Show (4:3)</PresentationFormat>
  <Paragraphs>228</Paragraphs>
  <Slides>33</Slides>
  <Notes>8</Notes>
  <HiddenSlides>0</HiddenSlides>
  <MMClips>2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Fairview PowerPoint Template Instructions July 2012</vt:lpstr>
      <vt:lpstr>CONSUMER Fairview Master</vt:lpstr>
      <vt:lpstr>BLANK Fairview Master</vt:lpstr>
      <vt:lpstr>1_Fairview PowerPoint Template Instructions July 2012</vt:lpstr>
      <vt:lpstr>Fairview Laboratories: Specimen Tracking and Transport</vt:lpstr>
      <vt:lpstr>The Purpose of These Changes:</vt:lpstr>
      <vt:lpstr>Why Is This Important?</vt:lpstr>
      <vt:lpstr>Objectives</vt:lpstr>
      <vt:lpstr>Who to contact with questions</vt:lpstr>
      <vt:lpstr>Procedure</vt:lpstr>
      <vt:lpstr>Sunquest Label Refresher</vt:lpstr>
      <vt:lpstr>Lab Guide Refresher</vt:lpstr>
      <vt:lpstr>Lab Guide Refresher example:</vt:lpstr>
      <vt:lpstr>Lab Guide Refresher example:</vt:lpstr>
      <vt:lpstr>Processing a Specimen Sent to Another Laboratory </vt:lpstr>
      <vt:lpstr>Generate a Batch</vt:lpstr>
      <vt:lpstr>Video: Generate a batch</vt:lpstr>
      <vt:lpstr>Specimen Send Out Process</vt:lpstr>
      <vt:lpstr>Specimen send out process, continued</vt:lpstr>
      <vt:lpstr>New Specimen Packaging </vt:lpstr>
      <vt:lpstr>Packaging Specimens: Guidelines </vt:lpstr>
      <vt:lpstr>Packaging Specimens: Culture Plates</vt:lpstr>
      <vt:lpstr>Packaging Specimens: GCPCR &amp; CHPCR</vt:lpstr>
      <vt:lpstr>Standard Specimen Bag Labeling</vt:lpstr>
      <vt:lpstr>Labeling Specimens Bag(s) for Transport</vt:lpstr>
      <vt:lpstr>Labeling Specimens Bag(s) for Transport</vt:lpstr>
      <vt:lpstr>Labeling Specimens Bag(s) for Transport</vt:lpstr>
      <vt:lpstr>Print-on-Demand Printer Issues?</vt:lpstr>
      <vt:lpstr> </vt:lpstr>
      <vt:lpstr>PowerPoint Presentation</vt:lpstr>
      <vt:lpstr>PowerPoint Presentation</vt:lpstr>
      <vt:lpstr>   Video: Disbanding a Sunquest Batch</vt:lpstr>
      <vt:lpstr>Receiving Laboratory Responsibilities:</vt:lpstr>
      <vt:lpstr>Receiving Location Responsibilities:</vt:lpstr>
      <vt:lpstr>Fairview Laboratories: Specimen Tracking and Transport</vt:lpstr>
      <vt:lpstr>Packaging:  AP Specimens</vt:lpstr>
      <vt:lpstr>Tracking &amp; Batching:  AP Specimens</vt:lpstr>
    </vt:vector>
  </TitlesOfParts>
  <Company>Fairview Health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PowerPoint Template</dc:title>
  <dc:creator>Fruitrail, Cindy J</dc:creator>
  <cp:lastModifiedBy>Tweet, Cathy</cp:lastModifiedBy>
  <cp:revision>546</cp:revision>
  <cp:lastPrinted>2015-04-09T11:21:47Z</cp:lastPrinted>
  <dcterms:created xsi:type="dcterms:W3CDTF">2014-01-05T01:42:15Z</dcterms:created>
  <dcterms:modified xsi:type="dcterms:W3CDTF">2015-06-26T14:05:41Z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1149832</vt:lpwstr>
  </property>
  <property fmtid="{D5CDD505-2E9C-101B-9397-08002B2CF9AE}" pid="3" name="NXPowerLiteSettings">
    <vt:lpwstr>E6000400038000</vt:lpwstr>
  </property>
  <property fmtid="{D5CDD505-2E9C-101B-9397-08002B2CF9AE}" pid="4" name="NXPowerLiteVersion">
    <vt:lpwstr>D4.3.0</vt:lpwstr>
  </property>
</Properties>
</file>