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04" r:id="rId2"/>
    <p:sldMasterId id="2147483783" r:id="rId3"/>
    <p:sldMasterId id="2147484374" r:id="rId4"/>
  </p:sldMasterIdLst>
  <p:notesMasterIdLst>
    <p:notesMasterId r:id="rId38"/>
  </p:notesMasterIdLst>
  <p:handoutMasterIdLst>
    <p:handoutMasterId r:id="rId39"/>
  </p:handoutMasterIdLst>
  <p:sldIdLst>
    <p:sldId id="318" r:id="rId5"/>
    <p:sldId id="346" r:id="rId6"/>
    <p:sldId id="339" r:id="rId7"/>
    <p:sldId id="331" r:id="rId8"/>
    <p:sldId id="332" r:id="rId9"/>
    <p:sldId id="341" r:id="rId10"/>
    <p:sldId id="338" r:id="rId11"/>
    <p:sldId id="343" r:id="rId12"/>
    <p:sldId id="344" r:id="rId13"/>
    <p:sldId id="345" r:id="rId14"/>
    <p:sldId id="319" r:id="rId15"/>
    <p:sldId id="321" r:id="rId16"/>
    <p:sldId id="342" r:id="rId17"/>
    <p:sldId id="340" r:id="rId18"/>
    <p:sldId id="347" r:id="rId19"/>
    <p:sldId id="333" r:id="rId20"/>
    <p:sldId id="323" r:id="rId21"/>
    <p:sldId id="324" r:id="rId22"/>
    <p:sldId id="325" r:id="rId23"/>
    <p:sldId id="349" r:id="rId24"/>
    <p:sldId id="348" r:id="rId25"/>
    <p:sldId id="350" r:id="rId26"/>
    <p:sldId id="351" r:id="rId27"/>
    <p:sldId id="353" r:id="rId28"/>
    <p:sldId id="326" r:id="rId29"/>
    <p:sldId id="327" r:id="rId30"/>
    <p:sldId id="328" r:id="rId31"/>
    <p:sldId id="354" r:id="rId32"/>
    <p:sldId id="352" r:id="rId33"/>
    <p:sldId id="329" r:id="rId34"/>
    <p:sldId id="336" r:id="rId35"/>
    <p:sldId id="334" r:id="rId36"/>
    <p:sldId id="337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82">
          <p15:clr>
            <a:srgbClr val="A4A3A4"/>
          </p15:clr>
        </p15:guide>
        <p15:guide id="2" orient="horz" pos="2553">
          <p15:clr>
            <a:srgbClr val="A4A3A4"/>
          </p15:clr>
        </p15:guide>
        <p15:guide id="3" orient="horz" pos="949">
          <p15:clr>
            <a:srgbClr val="A4A3A4"/>
          </p15:clr>
        </p15:guide>
        <p15:guide id="4" orient="horz" pos="1365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1857">
          <p15:clr>
            <a:srgbClr val="A4A3A4"/>
          </p15:clr>
        </p15:guide>
        <p15:guide id="7" orient="horz" pos="3252">
          <p15:clr>
            <a:srgbClr val="A4A3A4"/>
          </p15:clr>
        </p15:guide>
        <p15:guide id="8" pos="2880">
          <p15:clr>
            <a:srgbClr val="A4A3A4"/>
          </p15:clr>
        </p15:guide>
        <p15:guide id="9" pos="5470">
          <p15:clr>
            <a:srgbClr val="A4A3A4"/>
          </p15:clr>
        </p15:guide>
        <p15:guide id="10" pos="293">
          <p15:clr>
            <a:srgbClr val="A4A3A4"/>
          </p15:clr>
        </p15:guide>
        <p15:guide id="11" pos="345">
          <p15:clr>
            <a:srgbClr val="A4A3A4"/>
          </p15:clr>
        </p15:guide>
        <p15:guide id="12" pos="14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0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6011" autoAdjust="0"/>
  </p:normalViewPr>
  <p:slideViewPr>
    <p:cSldViewPr snapToGrid="0">
      <p:cViewPr>
        <p:scale>
          <a:sx n="130" d="100"/>
          <a:sy n="130" d="100"/>
        </p:scale>
        <p:origin x="-504" y="630"/>
      </p:cViewPr>
      <p:guideLst>
        <p:guide orient="horz" pos="4182"/>
        <p:guide orient="horz" pos="2553"/>
        <p:guide orient="horz" pos="949"/>
        <p:guide orient="horz" pos="1365"/>
        <p:guide orient="horz" pos="447"/>
        <p:guide orient="horz" pos="1857"/>
        <p:guide orient="horz" pos="3252"/>
        <p:guide pos="2880"/>
        <p:guide pos="5470"/>
        <p:guide pos="293"/>
        <p:guide pos="345"/>
        <p:guide pos="1417"/>
      </p:guideLst>
    </p:cSldViewPr>
  </p:slideViewPr>
  <p:outlineViewPr>
    <p:cViewPr>
      <p:scale>
        <a:sx n="33" d="100"/>
        <a:sy n="33" d="100"/>
      </p:scale>
      <p:origin x="0" y="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141" y="-5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DDD88A4-738F-4D5F-ADDE-1987F18C7F55}" type="datetime1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313B20-D8A5-4F4E-AADE-78B1D314A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ABEE508-F21F-4AB9-8C58-85C9405B400B}" type="datetime1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08840BF-E0D5-4C77-ADE9-6B67AC9E9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pictures in same order they are listed in bullet point &amp; put name of each item under corresponding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67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3E821-28E1-4251-8708-CAEDB1E67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1C79C-3B0C-4580-BC90-6DE8C3C1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A3E74-D8D0-4AE3-BAD7-47BF6025F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EAD9-96CB-4782-A876-B4615F8F7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C08A-E6F1-4482-84A2-FF62BAC1A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D0877-64F1-4170-AD9F-03B8E6F6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DD01-10F7-4F16-AA1D-0EA5DB7C6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CE00-A6B7-452F-8F66-8A530D1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8EF5D-FC73-433D-A521-5829F7B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9F758-2891-4958-A3C7-2D5CBA7F5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7CFEE-7ED1-4D19-B215-2151BB59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DB70D-F8AE-4FB1-B941-E1A2C68D0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C7A49-0B59-4731-A405-396BCCCBF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44721-8BE0-4840-9BDD-35ECAB683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4AEBB-E119-40C1-A5F8-A6EC69EAF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98CD5-6846-40F0-84F0-0CC6C55F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55C-C9DF-43A2-AA47-F84160B2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243F-1E69-4ECD-BA49-5E4026D1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42E7-43CE-4149-A21F-F44E3576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309D6-BB1B-4A1E-83ED-BFA12B512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F4A5B-C040-4454-BAC8-C11DB9C1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E673F-F6EB-4525-939A-73F6901A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82A8-A9A4-4CB6-B4BD-3899B2F9C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4A2D9-59A4-4202-A4BE-8D797783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8EA74-6340-4F45-88B8-E90A52EB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1A642-9896-417C-B1D3-BD44673D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FED92-48BB-4D25-8C2D-D524FE64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F61F4-BE39-4AF7-826D-411C45774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77914-73C1-4293-9161-0A9C87BD9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030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462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0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53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6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18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1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601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86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772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2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50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62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802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05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B7B4E-C462-4329-91B5-C5FEE0EFAD1E}" type="datetimeFigureOut">
              <a:rPr lang="en-US" smtClean="0">
                <a:solidFill>
                  <a:prstClr val="black"/>
                </a:solidFill>
              </a:rPr>
              <a:pPr/>
              <a:t>6/29/2015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D14-A642-4AA4-91A7-4489C309C0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2145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246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71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70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26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789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231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857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57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1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7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04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75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94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42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CB5203-DB35-4975-8E5F-AA46C3B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BE43DD-BD2A-4E0D-BBD5-777F0A4F3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labFrame.asp?DID=13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://50.57.153.156/labFrame.asp?DID=1293" TargetMode="External"/><Relationship Id="rId4" Type="http://schemas.openxmlformats.org/officeDocument/2006/relationships/hyperlink" Target="http://50.57.153.156/labFrame.asp?DID=43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6.png"/><Relationship Id="rId4" Type="http://schemas.openxmlformats.org/officeDocument/2006/relationships/hyperlink" Target="http://50.57.153.156/labFrame.asp?DID=129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50.57.153.156/labFrame.asp?DID=1293" TargetMode="Externa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50.57.153.156/labFrame.asp?DID=1293" TargetMode="Externa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sthDMSTOC.asp?TD=246&amp;DC=T&amp;LD=246&amp;ID=604" TargetMode="External"/><Relationship Id="rId2" Type="http://schemas.openxmlformats.org/officeDocument/2006/relationships/hyperlink" Target="https://sites.google.com/site/fvlabresources/home/files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7.png"/><Relationship Id="rId4" Type="http://schemas.openxmlformats.org/officeDocument/2006/relationships/hyperlink" Target="http://50.57.153.156/labFrame.asp?DID=129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4909" y="3286507"/>
            <a:ext cx="8215312" cy="9197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80"/>
                </a:solidFill>
              </a:rPr>
              <a:t>Clinical and Reference Laboratory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80"/>
                </a:solidFill>
              </a:rPr>
              <a:t>(</a:t>
            </a:r>
            <a:r>
              <a:rPr lang="en-US" sz="3200" dirty="0">
                <a:solidFill>
                  <a:srgbClr val="008080"/>
                </a:solidFill>
              </a:rPr>
              <a:t>N</a:t>
            </a:r>
            <a:r>
              <a:rPr lang="en-US" sz="3200" dirty="0" smtClean="0">
                <a:solidFill>
                  <a:srgbClr val="008080"/>
                </a:solidFill>
              </a:rPr>
              <a:t>on-Anatomic Pathology) Specimens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137" y="1186236"/>
            <a:ext cx="8243887" cy="16954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 Refresher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843"/>
            <a:ext cx="3767614" cy="4226358"/>
          </a:xfrm>
        </p:spPr>
        <p:txBody>
          <a:bodyPr/>
          <a:lstStyle/>
          <a:p>
            <a:pPr marL="514350" indent="-457200">
              <a:buAutoNum type="arabicPeriod" startAt="2"/>
            </a:pPr>
            <a:r>
              <a:rPr lang="en-US" dirty="0" smtClean="0"/>
              <a:t>Review </a:t>
            </a:r>
            <a:r>
              <a:rPr lang="en-US" dirty="0"/>
              <a:t>specimen requirements and processing </a:t>
            </a:r>
            <a:r>
              <a:rPr lang="en-US" dirty="0" smtClean="0"/>
              <a:t>instructions</a:t>
            </a:r>
          </a:p>
          <a:p>
            <a:pPr marL="512763" indent="-455613">
              <a:buNone/>
            </a:pPr>
            <a:r>
              <a:rPr lang="en-US" dirty="0" smtClean="0"/>
              <a:t>3.  Determine </a:t>
            </a:r>
            <a:r>
              <a:rPr lang="en-US" dirty="0"/>
              <a:t>where specimen needs to be sent for testing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3" y="1909484"/>
            <a:ext cx="4509536" cy="418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2863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81191"/>
            <a:ext cx="8912632" cy="617022"/>
          </a:xfrm>
        </p:spPr>
        <p:txBody>
          <a:bodyPr/>
          <a:lstStyle/>
          <a:p>
            <a:pPr algn="ctr"/>
            <a:r>
              <a:rPr lang="en-US" sz="2800" dirty="0" smtClean="0"/>
              <a:t>Processing a Specimen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ent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nother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aboratory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4" y="1637731"/>
            <a:ext cx="8412481" cy="5044424"/>
          </a:xfrm>
        </p:spPr>
        <p:txBody>
          <a:bodyPr/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00808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Refer to the Fairview Lab Guide to review test requirements and processing instructions.</a:t>
            </a:r>
          </a:p>
          <a:p>
            <a:pPr marL="0" indent="0">
              <a:buNone/>
            </a:pPr>
            <a:endParaRPr lang="en-US" sz="2000" b="1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8080"/>
                </a:solidFill>
                <a:latin typeface="Lucida Bright" panose="02040602050505020304" pitchFamily="18" charset="0"/>
              </a:rPr>
              <a:t>Mandatory: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All</a:t>
            </a:r>
            <a:r>
              <a:rPr lang="en-US" dirty="0" smtClean="0"/>
              <a:t> clinical laboratory specimens(s) must be ready for testing prior to packaging and transport/shipment according to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/>
              <a:t>uide instructions.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All</a:t>
            </a:r>
            <a:r>
              <a:rPr lang="en-US" dirty="0" smtClean="0"/>
              <a:t> clinical laboratory specimens must be labeled with Sunquest CID label prior to batching.</a:t>
            </a:r>
            <a:endParaRPr lang="en-US" u="sng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Generate a Batch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975"/>
            <a:ext cx="8229600" cy="39474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 (Reference Outbound Batch) if necessary (used by sites where no direct pick-up to reference lab is available)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Reference Outbound Batches (ROB)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test (XMISC) order steps must be completed in Sunquest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LSMISC LAB4909 Order Workaid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 </a:t>
            </a:r>
            <a:r>
              <a:rPr lang="en-US" dirty="0" smtClean="0">
                <a:hlinkClick r:id="rId5"/>
              </a:rPr>
              <a:t>Processing </a:t>
            </a:r>
            <a:r>
              <a:rPr lang="en-US" dirty="0">
                <a:hlinkClick r:id="rId5"/>
              </a:rPr>
              <a:t>a Transport Batch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Clinical (Non-Anatomic Pathology) Specimens: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Generate a batch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971923"/>
            <a:ext cx="5420134" cy="44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Processing a Transport Batch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89" y="1719439"/>
            <a:ext cx="2674477" cy="47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end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/>
              <a:t>ut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5" y="1830871"/>
            <a:ext cx="8229600" cy="3705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Non-UMMC East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 specimens: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pecimens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batched together according to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location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uide for that specific test code(s)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UMMC East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 specimens: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pecimens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batched to Specimen Management or IDDL only (unless sending lab has a direct courier route or using on-demand courier).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batch filter at least once per shift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any unaccounted for specimens on filter and investigate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save this filter because it will create a batch.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Processing a Transport Batch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specimen(s) in a Fairview Medical 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color-coded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(temperature specific) shipping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biohazard bag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1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send out </a:t>
            </a:r>
            <a:r>
              <a:rPr lang="en-US" dirty="0" smtClean="0"/>
              <a:t>process,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203"/>
            <a:ext cx="8229600" cy="4101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 a batch filter at least once per shift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any unaccounted for specimens on filter and investigate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save this filter because it will create a batch.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Processing a Transport Batch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specimen(s) in a Fairview Medical Laboratory custom color-coded (temperature specific) shipping biohazard bag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325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1093070"/>
            <a:ext cx="5140518" cy="870902"/>
          </a:xfrm>
        </p:spPr>
        <p:txBody>
          <a:bodyPr/>
          <a:lstStyle/>
          <a:p>
            <a:r>
              <a:rPr lang="en-US" sz="3200" dirty="0" smtClean="0"/>
              <a:t>New 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pecimen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ackaging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741" y="3251975"/>
            <a:ext cx="4780959" cy="1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8" y="1975104"/>
            <a:ext cx="8130211" cy="42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specimen bags will now be used at all laboratory sites to package specimen(s) being sent to another Fairview 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come in 2 sizes (6x9” and 12x15”) and will be color coded and printed to indicate shipping temperature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Blue=Frozen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Red=STAT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Purple=Refrigerated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Green=Room Temp</a:t>
            </a:r>
          </a:p>
          <a:p>
            <a:pPr marL="28575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Shipping temperature must be checked with Sharpie on red STAT specimen bag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pecimens: Guidelines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4252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any necessary paperwork in the external document pocket.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All clinical specimen types can be mixed at appropriate temperature with the exception of sterile screw-top containers and culture plates (see images below).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Tightly seal any sterile screw-top (i.e. urine, body fluids, stool) containers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 culture plates, sterile screw-top containers, and blood tubes or aliquots separately.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52" y="3530429"/>
            <a:ext cx="4531372" cy="11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pecimens: Culture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lates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3000992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616" y="1756021"/>
            <a:ext cx="8108550" cy="40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IDDL culture plates can be stacked 2 plates high with no more than 4 plates per bio-hazard bag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Do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 tape of any kind to secure culture plates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0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</a:t>
            </a:r>
            <a:r>
              <a:rPr lang="en-US" dirty="0"/>
              <a:t>: </a:t>
            </a:r>
            <a:r>
              <a:rPr lang="en-US" dirty="0" smtClean="0"/>
              <a:t>GCPCR &amp; CHPCR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97"/>
            <a:ext cx="8229600" cy="43161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Package all GCPCR &amp; CHPCR containers individually (urine or swab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Genprobe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into single small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 lock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bags.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 lock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bag(s) containing GCPCR &amp; CHPCR will be batched and placed in one biohazard bag and sent to IDDL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Insert disclaimer if unable to obtain custom specimen bags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24085" y="3514295"/>
            <a:ext cx="5038654" cy="22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Purpose of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hese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/>
              <a:t>hanges: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To implement tracking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u="sng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rgbClr val="FF0000"/>
                </a:solidFill>
              </a:rPr>
              <a:t> specimens moved on behalf of </a:t>
            </a:r>
            <a:r>
              <a:rPr lang="en-US" dirty="0" smtClean="0">
                <a:solidFill>
                  <a:srgbClr val="FF0000"/>
                </a:solidFill>
              </a:rPr>
              <a:t>Fairview </a:t>
            </a:r>
            <a:r>
              <a:rPr lang="en-US" dirty="0"/>
              <a:t>L</a:t>
            </a:r>
            <a:r>
              <a:rPr lang="en-US" dirty="0" smtClean="0">
                <a:solidFill>
                  <a:srgbClr val="FF0000"/>
                </a:solidFill>
              </a:rPr>
              <a:t>aboratories </a:t>
            </a:r>
            <a:r>
              <a:rPr lang="en-US" dirty="0">
                <a:solidFill>
                  <a:srgbClr val="FF0000"/>
                </a:solidFill>
              </a:rPr>
              <a:t>for processing and </a:t>
            </a:r>
            <a:r>
              <a:rPr lang="en-US" dirty="0" smtClean="0">
                <a:solidFill>
                  <a:srgbClr val="FF0000"/>
                </a:solidFill>
              </a:rPr>
              <a:t>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implement an audit </a:t>
            </a: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dirty="0" smtClean="0">
                <a:solidFill>
                  <a:srgbClr val="FF0000"/>
                </a:solidFill>
              </a:rPr>
              <a:t>and standard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sites.google.com/site/fvlabresources/home/files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hlinkClick r:id="rId2"/>
              </a:rPr>
              <a:t>HyperLink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to Cathy's Website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hlinkClick r:id="rId3"/>
              </a:rPr>
              <a:t>HyperLink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 to a document on the Intranet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87">
            <a:off x="6558051" y="4656359"/>
            <a:ext cx="1575832" cy="11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0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ag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061"/>
            <a:ext cx="8229600" cy="431413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Obtain </a:t>
            </a:r>
            <a:r>
              <a:rPr lang="en-US" dirty="0"/>
              <a:t>an on-demand shipping label by scanning the appropriate barcode for the receiving laboratory from the standard </a:t>
            </a:r>
            <a:r>
              <a:rPr lang="en-US" dirty="0" smtClean="0"/>
              <a:t>spreadsheet (printer image below).</a:t>
            </a:r>
          </a:p>
          <a:p>
            <a:pPr marL="0" indent="0">
              <a:buNone/>
            </a:pPr>
            <a:r>
              <a:rPr lang="en-US" dirty="0"/>
              <a:t>Note: Refer to </a:t>
            </a:r>
            <a:r>
              <a:rPr lang="en-US" dirty="0">
                <a:solidFill>
                  <a:srgbClr val="FF0000"/>
                </a:solidFill>
              </a:rPr>
              <a:t>XXXX</a:t>
            </a:r>
            <a:r>
              <a:rPr lang="en-US" dirty="0"/>
              <a:t> Workaid for on-demand shipping label printing instructions and guidelines.</a:t>
            </a:r>
          </a:p>
          <a:p>
            <a:pPr marL="0" lv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678" y="3677816"/>
            <a:ext cx="2725924" cy="27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858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ag(s) for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757"/>
            <a:ext cx="8229600" cy="44604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shipping labels must include the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Destination Name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Address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Phone Number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 </a:t>
            </a:r>
            <a:r>
              <a:rPr lang="en-US" dirty="0"/>
              <a:t>according to the following </a:t>
            </a:r>
            <a:r>
              <a:rPr lang="en-US" dirty="0" smtClean="0"/>
              <a:t>format: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 to: [Official Laboratory Name]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[Street Address]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[Building, Level, Room/Suite Number]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[City, State, Zip code]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Phone: [Contact phone number including area code]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Shipping </a:t>
            </a:r>
            <a:r>
              <a:rPr lang="en-US" dirty="0"/>
              <a:t>information </a:t>
            </a:r>
            <a:r>
              <a:rPr lang="en-US" dirty="0" smtClean="0"/>
              <a:t>must never be </a:t>
            </a:r>
            <a:r>
              <a:rPr lang="en-US" dirty="0"/>
              <a:t>covered on the biohazard bag. This includes the biohazard logo, shipping temperature, the destination address, and/or batch label.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“Label here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2" y="3177387"/>
            <a:ext cx="3780892" cy="25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529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3"/>
            <a:ext cx="8229600" cy="445312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on-demand shipping destination label on the </a:t>
            </a:r>
            <a:r>
              <a:rPr lang="en-US" dirty="0" smtClean="0"/>
              <a:t>right.</a:t>
            </a:r>
          </a:p>
          <a:p>
            <a:pPr marL="0" lvl="0" indent="0"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affixed on-demand shipping label will prevent any adherence issues at various temperatures preventing batch labels from falling off.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11" y="3840479"/>
            <a:ext cx="4604813" cy="28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32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Print-on-Demand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rinter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3"/>
            <a:ext cx="8229600" cy="4453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site will have at least one back-up printer available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Do NOT </a:t>
            </a:r>
            <a:r>
              <a:rPr lang="en-US" dirty="0" smtClean="0"/>
              <a:t>contact TSC/Fairview IT for print-on-demand printer issues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Corridian</a:t>
            </a:r>
            <a:r>
              <a:rPr lang="en-US" dirty="0" smtClean="0"/>
              <a:t> customer service should be contacted for printer issues</a:t>
            </a:r>
            <a:r>
              <a:rPr lang="en-US" i="1" dirty="0" smtClean="0">
                <a:solidFill>
                  <a:srgbClr val="FF0000"/>
                </a:solidFill>
              </a:rPr>
              <a:t>:?? Might need to explain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Monday through Friday </a:t>
            </a:r>
            <a:r>
              <a:rPr lang="en-US" dirty="0" smtClean="0">
                <a:solidFill>
                  <a:srgbClr val="FF0000"/>
                </a:solidFill>
              </a:rPr>
              <a:t>XXAM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XXPM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Phone number: </a:t>
            </a:r>
            <a:r>
              <a:rPr lang="en-US" dirty="0" smtClean="0">
                <a:solidFill>
                  <a:srgbClr val="FF0000"/>
                </a:solidFill>
              </a:rPr>
              <a:t>XXX-XXX-XXXX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If print-on-demand printer is unavailable, address labels must be hand written using the standard format from the standard spreadsheet.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681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itchFamily="18" charset="0"/>
              </a:rPr>
              <a:t/>
            </a:r>
            <a:br>
              <a:rPr lang="en-US" b="1" i="1" dirty="0" smtClean="0">
                <a:latin typeface="Lucida Bright" pitchFamily="18" charset="0"/>
              </a:rPr>
            </a:br>
            <a:endParaRPr lang="en-US" b="1" i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801505"/>
            <a:ext cx="8213697" cy="45992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outgoing courier pick-up bin.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There will be a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35" y="3684957"/>
            <a:ext cx="2863539" cy="285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77486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Outgoing Specimen(s): Courier Pick-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6" y="3178371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58" y="1923148"/>
            <a:ext cx="82455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courier drop-off bin. 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65883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Incoming Specimen(s): Courier Drop-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279"/>
            <a:ext cx="8160106" cy="42069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Disband all batched specimens using Sunquest SMART by scanning the CID label on each specimen(s) individually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accept the entire batch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8873" y="1065882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Lab</a:t>
            </a:r>
            <a:r>
              <a:rPr lang="en-US" dirty="0" smtClean="0">
                <a:solidFill>
                  <a:srgbClr val="FF0000"/>
                </a:solidFill>
              </a:rPr>
              <a:t>oratory</a:t>
            </a:r>
            <a:r>
              <a:rPr lang="en-US" dirty="0" smtClean="0"/>
              <a:t> Responsibilities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67" y="3225457"/>
            <a:ext cx="4109715" cy="30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5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70" y="1733701"/>
            <a:ext cx="8221662" cy="272009"/>
          </a:xfrm>
        </p:spPr>
        <p:txBody>
          <a:bodyPr/>
          <a:lstStyle/>
          <a:p>
            <a:r>
              <a:rPr lang="en-US" sz="1800" dirty="0" smtClean="0"/>
              <a:t>   Video: Disbanding a Sunquest Batch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11" y="1746913"/>
            <a:ext cx="5168190" cy="442528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Disband a batch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Sunquest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n-US" dirty="0" smtClean="0">
                <a:hlinkClick r:id="rId4"/>
              </a:rPr>
              <a:t>Processing </a:t>
            </a:r>
            <a:r>
              <a:rPr lang="en-US" dirty="0">
                <a:hlinkClick r:id="rId4"/>
              </a:rPr>
              <a:t>a Transport Batch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IMG_236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290" y="2269951"/>
            <a:ext cx="2754188" cy="48886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15290" y="1235050"/>
            <a:ext cx="8221662" cy="4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baseline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400" dirty="0"/>
              <a:t>Receiving Lab</a:t>
            </a:r>
            <a:r>
              <a:rPr lang="en-US" sz="2400" dirty="0">
                <a:solidFill>
                  <a:srgbClr val="FF0000"/>
                </a:solidFill>
              </a:rPr>
              <a:t>oratory</a:t>
            </a:r>
            <a:r>
              <a:rPr lang="en-US" sz="2400" dirty="0"/>
              <a:t> </a:t>
            </a:r>
            <a:r>
              <a:rPr lang="en-US" sz="2400" dirty="0" smtClean="0"/>
              <a:t>Responsibilities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Receiving Lab</a:t>
            </a:r>
            <a:r>
              <a:rPr lang="en-US" sz="2800" dirty="0" smtClean="0">
                <a:solidFill>
                  <a:srgbClr val="FF0000"/>
                </a:solidFill>
              </a:rPr>
              <a:t>oratory</a:t>
            </a:r>
            <a:r>
              <a:rPr lang="en-US" sz="2800" dirty="0" smtClean="0"/>
              <a:t> Responsibilities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387"/>
            <a:ext cx="8229600" cy="44458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CID(s) left on the batch must be investigated immediately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biohazard bag into an appropriate biohazard disposal bin. Specimen bags must NOT be re-used for any reason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put biohazard bags into the regular trash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70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FF0000"/>
                </a:solidFill>
              </a:rPr>
              <a:t>Is T</a:t>
            </a:r>
            <a:r>
              <a:rPr lang="en-US" dirty="0" smtClean="0"/>
              <a:t>his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783163"/>
            <a:ext cx="8229600" cy="4156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Lost specimens and/or specimens lost to testing affect:</a:t>
            </a:r>
          </a:p>
          <a:p>
            <a:r>
              <a:rPr lang="en-US" sz="2000" dirty="0" smtClean="0"/>
              <a:t>Quality of patient </a:t>
            </a:r>
            <a:r>
              <a:rPr lang="en-US" sz="2000" dirty="0"/>
              <a:t>care </a:t>
            </a:r>
            <a:r>
              <a:rPr lang="en-US" sz="2000" dirty="0" smtClean="0"/>
              <a:t>affected</a:t>
            </a:r>
          </a:p>
          <a:p>
            <a:r>
              <a:rPr lang="en-US" sz="2000" dirty="0" smtClean="0"/>
              <a:t>RCA (Root Cause Analysis) events </a:t>
            </a:r>
            <a:r>
              <a:rPr lang="en-US" sz="2000" dirty="0"/>
              <a:t>put us at legal </a:t>
            </a:r>
            <a:r>
              <a:rPr lang="en-US" sz="2000" dirty="0" smtClean="0"/>
              <a:t>risk</a:t>
            </a:r>
          </a:p>
          <a:p>
            <a:r>
              <a:rPr lang="en-US" sz="2000" dirty="0" smtClean="0"/>
              <a:t>Brand Reputation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Avoidable(?)</a:t>
            </a:r>
            <a:r>
              <a:rPr lang="en-US" sz="2000" dirty="0" smtClean="0"/>
              <a:t> cost </a:t>
            </a:r>
            <a:r>
              <a:rPr lang="en-US" sz="2000" dirty="0"/>
              <a:t>to </a:t>
            </a:r>
            <a:r>
              <a:rPr lang="en-US" sz="2000" dirty="0" smtClean="0"/>
              <a:t>lab(s) </a:t>
            </a:r>
            <a:r>
              <a:rPr lang="en-US" sz="2000" dirty="0"/>
              <a:t>for investigation/re-work, </a:t>
            </a:r>
            <a:r>
              <a:rPr lang="en-US" sz="2000" dirty="0" smtClean="0"/>
              <a:t>etc.</a:t>
            </a:r>
          </a:p>
          <a:p>
            <a:r>
              <a:rPr lang="en-US" sz="2000" dirty="0" smtClean="0"/>
              <a:t>MDH </a:t>
            </a:r>
            <a:r>
              <a:rPr lang="en-US" sz="2000" dirty="0"/>
              <a:t>now mandates that certain lost specimens  are considered reportable events </a:t>
            </a:r>
            <a:r>
              <a:rPr lang="en-US" sz="2000" dirty="0" smtClean="0"/>
              <a:t>(i.e. irretrievable</a:t>
            </a:r>
            <a:r>
              <a:rPr lang="en-US" sz="2000" dirty="0"/>
              <a:t>, irreplaceable </a:t>
            </a:r>
            <a:r>
              <a:rPr lang="en-US" sz="2000" dirty="0" smtClean="0"/>
              <a:t>specimen(s)).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87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221"/>
            <a:ext cx="8229600" cy="41659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specimen is at final testing location, proceed with testing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specimen is not at final testing location, disband batch and re-batch specimen(s) by scanning CID label(s) to the new location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</a:t>
            </a:r>
            <a:r>
              <a:rPr lang="en-US" dirty="0"/>
              <a:t>L</a:t>
            </a:r>
            <a:r>
              <a:rPr lang="en-US" dirty="0" smtClean="0"/>
              <a:t>ocation Responsibilities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4909" y="3286507"/>
            <a:ext cx="8215312" cy="9197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008080"/>
                </a:solidFill>
              </a:rPr>
              <a:t>Anatomic Pathology </a:t>
            </a:r>
            <a:r>
              <a:rPr lang="en-US" sz="3200" dirty="0">
                <a:solidFill>
                  <a:srgbClr val="008080"/>
                </a:solidFill>
              </a:rPr>
              <a:t>Specimens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5057" y="5856514"/>
            <a:ext cx="5323114" cy="364040"/>
          </a:xfrm>
        </p:spPr>
        <p:txBody>
          <a:bodyPr>
            <a:noAutofit/>
          </a:bodyPr>
          <a:lstStyle/>
          <a:p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137" y="1186236"/>
            <a:ext cx="8243887" cy="16954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3539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Packaging:  AP Specimens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619"/>
            <a:ext cx="8229600" cy="46948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Anatomic Pathology (AP) specimens being transported by Fairview Pathology laboratories must be packaged appropriately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6943" y="5601294"/>
            <a:ext cx="8218487" cy="49591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63756" y="5706008"/>
            <a:ext cx="5688919" cy="45583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cardboard folders with black clips, transparent reusable totes/large bags/small bags, hard-sided tissue block cases, or the black reusable transport cooler for immunofluorescence slides.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61" y="2899585"/>
            <a:ext cx="1104900" cy="154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" y="3084163"/>
            <a:ext cx="1107602" cy="13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16" y="2994326"/>
            <a:ext cx="1302967" cy="13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50" y="3025354"/>
            <a:ext cx="3207366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544" y="4449483"/>
            <a:ext cx="110760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Cardboard folder with black clips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5493" y="4449483"/>
            <a:ext cx="128726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Transparent reusable totes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016" y="4406479"/>
            <a:ext cx="190136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Black cooler for immunofluorescence slides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7085" y="4427340"/>
            <a:ext cx="302149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Hard-sided tissue block cases</a:t>
            </a:r>
          </a:p>
        </p:txBody>
      </p:sp>
    </p:spTree>
    <p:extLst>
      <p:ext uri="{BB962C8B-B14F-4D97-AF65-F5344CB8AC3E}">
        <p14:creationId xmlns:p14="http://schemas.microsoft.com/office/powerpoint/2010/main" val="432035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1062203"/>
            <a:ext cx="8221662" cy="636587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&amp; Batching:  AP Specimens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339"/>
            <a:ext cx="8229600" cy="43471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in Epic and receive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Sunquest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Sunquest tracking code per Epic/Paper Order 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CSN/Account.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AP tracking code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Sunquest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label. 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8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sending and receiving standard work for clinical and reference laboratory specimens.</a:t>
            </a:r>
          </a:p>
          <a:p>
            <a:r>
              <a:rPr lang="en-US" dirty="0" smtClean="0"/>
              <a:t>Prepare specimens for transport with courier according to the “Packaging and Labeling Specimens for Shipping and </a:t>
            </a:r>
            <a:r>
              <a:rPr lang="en-US" dirty="0"/>
              <a:t>T</a:t>
            </a:r>
            <a:r>
              <a:rPr lang="en-US" dirty="0" smtClean="0"/>
              <a:t>ransport”</a:t>
            </a:r>
            <a:r>
              <a:rPr lang="en-US" dirty="0"/>
              <a:t> </a:t>
            </a:r>
            <a:r>
              <a:rPr lang="en-US" dirty="0" smtClean="0"/>
              <a:t>procedure.</a:t>
            </a:r>
          </a:p>
          <a:p>
            <a:r>
              <a:rPr lang="en-US" dirty="0" smtClean="0"/>
              <a:t>Demonstrate understanding of standard packaging and labeling of clinical and reference specimens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this presentation, you will be able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Cytology: Jana Holler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FMG Clinics: Lisa Karnik &amp; Michelle Stevens-Brioschi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Lakes</a:t>
            </a:r>
            <a:r>
              <a:rPr lang="en-US" dirty="0"/>
              <a:t>: Helen Brenny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Northland: Tonya Kindseth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Outreach: Joy Case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Pathology: </a:t>
            </a:r>
            <a:r>
              <a:rPr lang="en-US" dirty="0"/>
              <a:t>Brooke Eguia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Southdale: Mila Montemurro-Healy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Specimen Management: Karri </a:t>
            </a:r>
            <a:r>
              <a:rPr lang="en-US" dirty="0"/>
              <a:t>Cargill </a:t>
            </a:r>
            <a:r>
              <a:rPr lang="en-US" dirty="0" smtClean="0"/>
              <a:t>&amp; Sherry Davis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UMMC </a:t>
            </a:r>
            <a:r>
              <a:rPr lang="en-US" dirty="0" smtClean="0"/>
              <a:t>East Bank: Brad Lemke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UMMC West Bank: Tami </a:t>
            </a:r>
            <a:r>
              <a:rPr lang="en-US" dirty="0" smtClean="0"/>
              <a:t>Alpaugh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87" y="1744911"/>
            <a:ext cx="8218487" cy="565150"/>
          </a:xfrm>
        </p:spPr>
        <p:txBody>
          <a:bodyPr>
            <a:normAutofit/>
          </a:bodyPr>
          <a:lstStyle/>
          <a:p>
            <a:r>
              <a:rPr lang="en-US" dirty="0"/>
              <a:t>The following individuals </a:t>
            </a:r>
            <a:r>
              <a:rPr lang="en-US" dirty="0" smtClean="0"/>
              <a:t>are site representatives: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Please read the procedure that outlines the changes and requirements that are highlighted in this module.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Location on the Fairview Intranet: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Hyperlink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66" y="987387"/>
            <a:ext cx="8221662" cy="636587"/>
          </a:xfrm>
        </p:spPr>
        <p:txBody>
          <a:bodyPr/>
          <a:lstStyle/>
          <a:p>
            <a:r>
              <a:rPr lang="en-US" dirty="0" smtClean="0"/>
              <a:t>Sunquest Label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3597"/>
            <a:ext cx="8229600" cy="1168603"/>
          </a:xfrm>
        </p:spPr>
        <p:txBody>
          <a:bodyPr/>
          <a:lstStyle/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1" y="2539709"/>
            <a:ext cx="3558045" cy="23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91610" y="3233320"/>
            <a:ext cx="1938528" cy="626876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18918" y="2196575"/>
            <a:ext cx="1661980" cy="551445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1627632" y="2316608"/>
            <a:ext cx="764648" cy="916712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346" y="2076542"/>
            <a:ext cx="1382572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Hospital ID (HID)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0138" y="3723772"/>
            <a:ext cx="1528877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0898" y="3843804"/>
            <a:ext cx="664254" cy="120033"/>
          </a:xfrm>
          <a:prstGeom prst="rect">
            <a:avLst/>
          </a:prstGeom>
          <a:noFill/>
          <a:ln w="19050">
            <a:solidFill>
              <a:srgbClr val="C53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3945" y="2991917"/>
            <a:ext cx="446227" cy="241403"/>
          </a:xfrm>
          <a:prstGeom prst="ellipse">
            <a:avLst/>
          </a:prstGeom>
          <a:noFill/>
          <a:ln w="19050">
            <a:solidFill>
              <a:srgbClr val="C53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3701" y="3926033"/>
            <a:ext cx="2247197" cy="1048932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7"/>
          </p:cNvCxnSpPr>
          <p:nvPr/>
        </p:nvCxnSpPr>
        <p:spPr>
          <a:xfrm flipH="1">
            <a:off x="4974824" y="2383421"/>
            <a:ext cx="431108" cy="643849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214" y="4559466"/>
            <a:ext cx="14664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Container ID (CID- unique number that starts with Y and is followed by a 9 digit number)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50053" y="1847890"/>
            <a:ext cx="1711758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Accession number (Starts with letter for day of the week)</a:t>
            </a:r>
          </a:p>
        </p:txBody>
      </p:sp>
    </p:spTree>
    <p:extLst>
      <p:ext uri="{BB962C8B-B14F-4D97-AF65-F5344CB8AC3E}">
        <p14:creationId xmlns:p14="http://schemas.microsoft.com/office/powerpoint/2010/main" val="702864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1"/>
            <a:ext cx="8229600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 is on the </a:t>
            </a:r>
            <a:r>
              <a:rPr lang="en-US" dirty="0" smtClean="0">
                <a:solidFill>
                  <a:srgbClr val="FF0000"/>
                </a:solidFill>
              </a:rPr>
              <a:t>Fairview I</a:t>
            </a:r>
            <a:r>
              <a:rPr lang="en-US" dirty="0" smtClean="0"/>
              <a:t>ntranet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Find a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 to determine: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Processing instructions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Testing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Process to review test in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uide:</a:t>
            </a:r>
          </a:p>
          <a:p>
            <a:pPr marL="514350" indent="-457200">
              <a:buAutoNum type="arabicPeriod"/>
            </a:pPr>
            <a:r>
              <a:rPr lang="en-US" dirty="0" smtClean="0"/>
              <a:t>Look up test in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</a:t>
            </a:r>
          </a:p>
          <a:p>
            <a:pPr marL="514350" indent="-457200">
              <a:buAutoNum type="arabicPeriod"/>
            </a:pPr>
            <a:r>
              <a:rPr lang="en-US" dirty="0" smtClean="0"/>
              <a:t>Review specimen requirements and processing instructions</a:t>
            </a:r>
          </a:p>
          <a:p>
            <a:pPr marL="514350" indent="-457200">
              <a:buAutoNum type="arabicPeriod"/>
            </a:pPr>
            <a:r>
              <a:rPr lang="en-US" dirty="0" smtClean="0"/>
              <a:t>Determine where specimen needs to be sent for testing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641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AutoNum type="arabicPeriod"/>
            </a:pPr>
            <a:r>
              <a:rPr lang="en-US" dirty="0" smtClean="0"/>
              <a:t>Look </a:t>
            </a:r>
            <a:r>
              <a:rPr lang="en-US" dirty="0"/>
              <a:t>up test in lab </a:t>
            </a:r>
            <a:r>
              <a:rPr lang="en-US" dirty="0" smtClean="0"/>
              <a:t>guide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Sunquest Test Code= C5L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5" y="2851849"/>
            <a:ext cx="6110742" cy="22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202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Instructions July 2012</Template>
  <TotalTime>3867</TotalTime>
  <Words>1642</Words>
  <Application>Microsoft Office PowerPoint</Application>
  <PresentationFormat>On-screen Show (4:3)</PresentationFormat>
  <Paragraphs>228</Paragraphs>
  <Slides>33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Fairview PowerPoint Template Instructions July 2012</vt:lpstr>
      <vt:lpstr>CONSUMER Fairview Master</vt:lpstr>
      <vt:lpstr>BLANK Fairview Master</vt:lpstr>
      <vt:lpstr>1_Fairview PowerPoint Template Instructions July 2012</vt:lpstr>
      <vt:lpstr>Fairview Laboratories: Specimen Tracking and Transport</vt:lpstr>
      <vt:lpstr>The Purpose of These Changes:</vt:lpstr>
      <vt:lpstr>Why Is This Important?</vt:lpstr>
      <vt:lpstr>Objectives</vt:lpstr>
      <vt:lpstr>Who to contact with questions</vt:lpstr>
      <vt:lpstr>Procedure</vt:lpstr>
      <vt:lpstr>Sunquest Label Refresher</vt:lpstr>
      <vt:lpstr>Lab Guide Refresher</vt:lpstr>
      <vt:lpstr>Lab Guide Refresher example:</vt:lpstr>
      <vt:lpstr>Lab Guide Refresher example:</vt:lpstr>
      <vt:lpstr>Processing a Specimen Sent to Another Laboratory </vt:lpstr>
      <vt:lpstr>Generate a Batch</vt:lpstr>
      <vt:lpstr>Video: Generate a batch</vt:lpstr>
      <vt:lpstr>Specimen Send Out Process</vt:lpstr>
      <vt:lpstr>Specimen send out process, continued</vt:lpstr>
      <vt:lpstr>New Specimen Packaging </vt:lpstr>
      <vt:lpstr>Packaging Specimens: Guidelines </vt:lpstr>
      <vt:lpstr>Packaging Specimens: Culture Plates</vt:lpstr>
      <vt:lpstr>Packaging Specimens: GCPCR &amp; CHPCR</vt:lpstr>
      <vt:lpstr>Standard Specimen Bag Labeling</vt:lpstr>
      <vt:lpstr>Labeling Specimens Bag(s) for Transport</vt:lpstr>
      <vt:lpstr>Labeling Specimens Bag(s) for Transport</vt:lpstr>
      <vt:lpstr>Labeling Specimens Bag(s) for Transport</vt:lpstr>
      <vt:lpstr>Print-on-Demand Printer Issues?</vt:lpstr>
      <vt:lpstr> </vt:lpstr>
      <vt:lpstr>PowerPoint Presentation</vt:lpstr>
      <vt:lpstr>PowerPoint Presentation</vt:lpstr>
      <vt:lpstr>   Video: Disbanding a Sunquest Batch</vt:lpstr>
      <vt:lpstr>Receiving Laboratory Responsibilities:</vt:lpstr>
      <vt:lpstr>Receiving Location Responsibilities:</vt:lpstr>
      <vt:lpstr>Fairview Laboratories: Specimen Tracking and Transport</vt:lpstr>
      <vt:lpstr>Packaging:  AP Specimens</vt:lpstr>
      <vt:lpstr>Tracking &amp; Batching:  AP Specimens</vt:lpstr>
    </vt:vector>
  </TitlesOfParts>
  <Company>Fairview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PowerPoint Template</dc:title>
  <dc:creator>Fruitrail, Cindy J</dc:creator>
  <cp:lastModifiedBy>Tweet, Catherine</cp:lastModifiedBy>
  <cp:revision>546</cp:revision>
  <cp:lastPrinted>2015-04-09T11:21:47Z</cp:lastPrinted>
  <dcterms:created xsi:type="dcterms:W3CDTF">2014-01-05T01:42:15Z</dcterms:created>
  <dcterms:modified xsi:type="dcterms:W3CDTF">2015-06-29T15:02:55Z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1149832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D4.3.0</vt:lpwstr>
  </property>
</Properties>
</file>