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87" r:id="rId4"/>
    <p:sldId id="261" r:id="rId5"/>
    <p:sldId id="304" r:id="rId6"/>
    <p:sldId id="307" r:id="rId7"/>
    <p:sldId id="305" r:id="rId8"/>
    <p:sldId id="303" r:id="rId9"/>
    <p:sldId id="302" r:id="rId10"/>
    <p:sldId id="296" r:id="rId11"/>
    <p:sldId id="309" r:id="rId12"/>
    <p:sldId id="312" r:id="rId13"/>
    <p:sldId id="321" r:id="rId14"/>
    <p:sldId id="272" r:id="rId15"/>
    <p:sldId id="325" r:id="rId16"/>
    <p:sldId id="300" r:id="rId17"/>
    <p:sldId id="311" r:id="rId18"/>
    <p:sldId id="291" r:id="rId19"/>
    <p:sldId id="322" r:id="rId20"/>
    <p:sldId id="314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6C92D02D-1A45-4DB1-B9EC-2F625BA6D2C1}">
          <p14:sldIdLst/>
        </p14:section>
        <p14:section name="Section Header Slides" id="{6DF1268C-97D7-45A0-B6BD-5B2D7E9A9739}">
          <p14:sldIdLst>
            <p14:sldId id="259"/>
          </p14:sldIdLst>
        </p14:section>
        <p14:section name="Content Slides" id="{1BF8DAC7-05AF-4801-AE95-742C899F90EB}">
          <p14:sldIdLst>
            <p14:sldId id="260"/>
            <p14:sldId id="287"/>
            <p14:sldId id="261"/>
            <p14:sldId id="304"/>
            <p14:sldId id="307"/>
            <p14:sldId id="305"/>
            <p14:sldId id="303"/>
            <p14:sldId id="302"/>
            <p14:sldId id="296"/>
            <p14:sldId id="309"/>
            <p14:sldId id="312"/>
            <p14:sldId id="321"/>
            <p14:sldId id="272"/>
            <p14:sldId id="325"/>
            <p14:sldId id="300"/>
            <p14:sldId id="311"/>
            <p14:sldId id="291"/>
            <p14:sldId id="322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19"/>
    <a:srgbClr val="98002E"/>
    <a:srgbClr val="EB4B4B"/>
    <a:srgbClr val="FFCC33"/>
    <a:srgbClr val="B81237"/>
    <a:srgbClr val="75787B"/>
    <a:srgbClr val="FFD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3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F9837-2340-414D-8F06-30D33F1F5840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7C67A-9E59-4F2B-97B7-325B9AF296D6}">
      <dgm:prSet/>
      <dgm:spPr/>
      <dgm:t>
        <a:bodyPr/>
        <a:lstStyle/>
        <a:p>
          <a:r>
            <a:rPr lang="en-US"/>
            <a:t>Describe</a:t>
          </a:r>
        </a:p>
      </dgm:t>
    </dgm:pt>
    <dgm:pt modelId="{02227D40-85CC-4BE7-9CFC-31524164FFE4}" type="parTrans" cxnId="{9AF628E0-1E15-455F-9D8D-74170146D126}">
      <dgm:prSet/>
      <dgm:spPr/>
      <dgm:t>
        <a:bodyPr/>
        <a:lstStyle/>
        <a:p>
          <a:endParaRPr lang="en-US"/>
        </a:p>
      </dgm:t>
    </dgm:pt>
    <dgm:pt modelId="{4928DA16-88AD-41DF-A4F0-E77BBBB7CDD1}" type="sibTrans" cxnId="{9AF628E0-1E15-455F-9D8D-74170146D126}">
      <dgm:prSet/>
      <dgm:spPr/>
      <dgm:t>
        <a:bodyPr/>
        <a:lstStyle/>
        <a:p>
          <a:endParaRPr lang="en-US"/>
        </a:p>
      </dgm:t>
    </dgm:pt>
    <dgm:pt modelId="{CA5D1FA9-68C1-4CBD-B6F5-D60F63C52A61}">
      <dgm:prSet custT="1"/>
      <dgm:spPr/>
      <dgm:t>
        <a:bodyPr/>
        <a:lstStyle/>
        <a:p>
          <a:r>
            <a:rPr lang="en-US" sz="1600" dirty="0"/>
            <a:t>Describe the sending and receiving standard workflow for laboratory specimens.</a:t>
          </a:r>
        </a:p>
      </dgm:t>
    </dgm:pt>
    <dgm:pt modelId="{AFAFA0F3-1D6C-4232-BCAF-1CE5E8FC452F}" type="parTrans" cxnId="{CCD9E32A-C5E6-4E9D-9236-E26F28AA7E3A}">
      <dgm:prSet/>
      <dgm:spPr/>
      <dgm:t>
        <a:bodyPr/>
        <a:lstStyle/>
        <a:p>
          <a:endParaRPr lang="en-US"/>
        </a:p>
      </dgm:t>
    </dgm:pt>
    <dgm:pt modelId="{1F80772A-F300-40AE-9023-2BC50ABA2C94}" type="sibTrans" cxnId="{CCD9E32A-C5E6-4E9D-9236-E26F28AA7E3A}">
      <dgm:prSet/>
      <dgm:spPr/>
      <dgm:t>
        <a:bodyPr/>
        <a:lstStyle/>
        <a:p>
          <a:endParaRPr lang="en-US"/>
        </a:p>
      </dgm:t>
    </dgm:pt>
    <dgm:pt modelId="{D8F4489A-9229-4A0B-9B8B-6FC2DD24886C}">
      <dgm:prSet/>
      <dgm:spPr/>
      <dgm:t>
        <a:bodyPr/>
        <a:lstStyle/>
        <a:p>
          <a:r>
            <a:rPr lang="en-US"/>
            <a:t>Prepare and label</a:t>
          </a:r>
        </a:p>
      </dgm:t>
    </dgm:pt>
    <dgm:pt modelId="{962ECC6F-FF5D-49BD-8BB7-4F038CF840E1}" type="parTrans" cxnId="{70AF9148-6909-4380-8A21-E4F29F0B4F67}">
      <dgm:prSet/>
      <dgm:spPr/>
      <dgm:t>
        <a:bodyPr/>
        <a:lstStyle/>
        <a:p>
          <a:endParaRPr lang="en-US"/>
        </a:p>
      </dgm:t>
    </dgm:pt>
    <dgm:pt modelId="{4959BD84-8CE2-41DD-9EB7-946F0E40B598}" type="sibTrans" cxnId="{70AF9148-6909-4380-8A21-E4F29F0B4F67}">
      <dgm:prSet/>
      <dgm:spPr/>
      <dgm:t>
        <a:bodyPr/>
        <a:lstStyle/>
        <a:p>
          <a:endParaRPr lang="en-US"/>
        </a:p>
      </dgm:t>
    </dgm:pt>
    <dgm:pt modelId="{458D04E8-2E8F-494F-8655-7B4C00B80E7C}">
      <dgm:prSet custT="1"/>
      <dgm:spPr/>
      <dgm:t>
        <a:bodyPr/>
        <a:lstStyle/>
        <a:p>
          <a:r>
            <a:rPr lang="en-US" sz="1600" dirty="0"/>
            <a:t>Prepare and label specimens for transport according to procedure</a:t>
          </a:r>
        </a:p>
      </dgm:t>
    </dgm:pt>
    <dgm:pt modelId="{05257620-8B4D-4793-8AA6-1A03723F2789}" type="parTrans" cxnId="{33837C36-8973-49F7-82CF-76ACD788BD6B}">
      <dgm:prSet/>
      <dgm:spPr/>
      <dgm:t>
        <a:bodyPr/>
        <a:lstStyle/>
        <a:p>
          <a:endParaRPr lang="en-US"/>
        </a:p>
      </dgm:t>
    </dgm:pt>
    <dgm:pt modelId="{4D49CB63-5774-4D1F-848A-4A3362A15B7B}" type="sibTrans" cxnId="{33837C36-8973-49F7-82CF-76ACD788BD6B}">
      <dgm:prSet/>
      <dgm:spPr/>
      <dgm:t>
        <a:bodyPr/>
        <a:lstStyle/>
        <a:p>
          <a:endParaRPr lang="en-US"/>
        </a:p>
      </dgm:t>
    </dgm:pt>
    <dgm:pt modelId="{210942BD-0418-4347-BF9D-206E2D07BC70}">
      <dgm:prSet/>
      <dgm:spPr/>
      <dgm:t>
        <a:bodyPr/>
        <a:lstStyle/>
        <a:p>
          <a:r>
            <a:rPr lang="en-US"/>
            <a:t>Define</a:t>
          </a:r>
        </a:p>
      </dgm:t>
    </dgm:pt>
    <dgm:pt modelId="{72C3E2C0-1B71-4B79-B678-77183B339136}" type="parTrans" cxnId="{FB92AF66-BE19-4F47-B841-4F321BED144D}">
      <dgm:prSet/>
      <dgm:spPr/>
      <dgm:t>
        <a:bodyPr/>
        <a:lstStyle/>
        <a:p>
          <a:endParaRPr lang="en-US"/>
        </a:p>
      </dgm:t>
    </dgm:pt>
    <dgm:pt modelId="{0D1F15DA-6512-4186-814D-C62E0F46E230}" type="sibTrans" cxnId="{FB92AF66-BE19-4F47-B841-4F321BED144D}">
      <dgm:prSet/>
      <dgm:spPr/>
      <dgm:t>
        <a:bodyPr/>
        <a:lstStyle/>
        <a:p>
          <a:endParaRPr lang="en-US"/>
        </a:p>
      </dgm:t>
    </dgm:pt>
    <dgm:pt modelId="{2E412FF6-B996-43D9-B80F-D4DE78702C60}">
      <dgm:prSet custT="1"/>
      <dgm:spPr/>
      <dgm:t>
        <a:bodyPr/>
        <a:lstStyle/>
        <a:p>
          <a:r>
            <a:rPr lang="en-US" sz="1600" dirty="0"/>
            <a:t>Define Lost and Mishandled Specimens</a:t>
          </a:r>
        </a:p>
      </dgm:t>
    </dgm:pt>
    <dgm:pt modelId="{DC266657-8B3E-46F6-ADBF-0C454F197F6D}" type="parTrans" cxnId="{C333F82E-CDCF-4850-814C-52AC73BE0676}">
      <dgm:prSet/>
      <dgm:spPr/>
      <dgm:t>
        <a:bodyPr/>
        <a:lstStyle/>
        <a:p>
          <a:endParaRPr lang="en-US"/>
        </a:p>
      </dgm:t>
    </dgm:pt>
    <dgm:pt modelId="{23AFE6FF-E863-4C57-B784-6F94D2909359}" type="sibTrans" cxnId="{C333F82E-CDCF-4850-814C-52AC73BE0676}">
      <dgm:prSet/>
      <dgm:spPr/>
      <dgm:t>
        <a:bodyPr/>
        <a:lstStyle/>
        <a:p>
          <a:endParaRPr lang="en-US"/>
        </a:p>
      </dgm:t>
    </dgm:pt>
    <dgm:pt modelId="{57366F37-9F99-4F08-94EC-C8DD276B9990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94306C57-737C-4AFC-8F43-6C3066912149}" type="parTrans" cxnId="{557E5C4A-EAE7-46B0-8E16-325157FDF52E}">
      <dgm:prSet/>
      <dgm:spPr/>
      <dgm:t>
        <a:bodyPr/>
        <a:lstStyle/>
        <a:p>
          <a:endParaRPr lang="en-US"/>
        </a:p>
      </dgm:t>
    </dgm:pt>
    <dgm:pt modelId="{E6277BA5-F91E-43BC-AE89-C9BF623AF897}" type="sibTrans" cxnId="{557E5C4A-EAE7-46B0-8E16-325157FDF52E}">
      <dgm:prSet/>
      <dgm:spPr/>
      <dgm:t>
        <a:bodyPr/>
        <a:lstStyle/>
        <a:p>
          <a:endParaRPr lang="en-US"/>
        </a:p>
      </dgm:t>
    </dgm:pt>
    <dgm:pt modelId="{177B1658-7AB4-4C25-BA65-696AA695B9AE}">
      <dgm:prSet custT="1"/>
      <dgm:spPr/>
      <dgm:t>
        <a:bodyPr/>
        <a:lstStyle/>
        <a:p>
          <a:r>
            <a:rPr lang="en-US" sz="1600" dirty="0"/>
            <a:t>Use Compass to report Lost or Mishandled Specimen(s)</a:t>
          </a:r>
        </a:p>
      </dgm:t>
    </dgm:pt>
    <dgm:pt modelId="{E4DD2C8A-8A86-4230-A5FE-874E4645716B}" type="parTrans" cxnId="{E8CDA214-269A-4E6C-825E-D4AB875D8056}">
      <dgm:prSet/>
      <dgm:spPr/>
      <dgm:t>
        <a:bodyPr/>
        <a:lstStyle/>
        <a:p>
          <a:endParaRPr lang="en-US"/>
        </a:p>
      </dgm:t>
    </dgm:pt>
    <dgm:pt modelId="{C836FB40-B046-4CD5-AD5B-BEDA89993501}" type="sibTrans" cxnId="{E8CDA214-269A-4E6C-825E-D4AB875D8056}">
      <dgm:prSet/>
      <dgm:spPr/>
      <dgm:t>
        <a:bodyPr/>
        <a:lstStyle/>
        <a:p>
          <a:endParaRPr lang="en-US"/>
        </a:p>
      </dgm:t>
    </dgm:pt>
    <dgm:pt modelId="{64A196A6-094F-4AE8-A349-E5014163D4C3}">
      <dgm:prSet/>
      <dgm:spPr/>
      <dgm:t>
        <a:bodyPr/>
        <a:lstStyle/>
        <a:p>
          <a:r>
            <a:rPr lang="en-US"/>
            <a:t>Locate</a:t>
          </a:r>
        </a:p>
      </dgm:t>
    </dgm:pt>
    <dgm:pt modelId="{20063186-D1F1-439D-9B86-B222708738F6}" type="parTrans" cxnId="{DEE6A7E1-869F-4E53-9FC2-C3689AC466A0}">
      <dgm:prSet/>
      <dgm:spPr/>
      <dgm:t>
        <a:bodyPr/>
        <a:lstStyle/>
        <a:p>
          <a:endParaRPr lang="en-US"/>
        </a:p>
      </dgm:t>
    </dgm:pt>
    <dgm:pt modelId="{780D1C46-E3E8-4134-A144-55C7EFF5CC50}" type="sibTrans" cxnId="{DEE6A7E1-869F-4E53-9FC2-C3689AC466A0}">
      <dgm:prSet/>
      <dgm:spPr/>
      <dgm:t>
        <a:bodyPr/>
        <a:lstStyle/>
        <a:p>
          <a:endParaRPr lang="en-US"/>
        </a:p>
      </dgm:t>
    </dgm:pt>
    <dgm:pt modelId="{562E3D29-CB38-4411-9240-036EC3573A1F}">
      <dgm:prSet custT="1"/>
      <dgm:spPr/>
      <dgm:t>
        <a:bodyPr/>
        <a:lstStyle/>
        <a:p>
          <a:r>
            <a:rPr lang="en-US" sz="1600" dirty="0"/>
            <a:t>Locate instructions in Lab Guide</a:t>
          </a:r>
        </a:p>
      </dgm:t>
    </dgm:pt>
    <dgm:pt modelId="{8025F9B3-E67F-4731-839D-E4628D3439E0}" type="parTrans" cxnId="{336C0A77-64B2-49B0-8235-37E17C4D0967}">
      <dgm:prSet/>
      <dgm:spPr/>
      <dgm:t>
        <a:bodyPr/>
        <a:lstStyle/>
        <a:p>
          <a:endParaRPr lang="en-US"/>
        </a:p>
      </dgm:t>
    </dgm:pt>
    <dgm:pt modelId="{A9F44FCA-C0BD-4D0F-B506-E686E231F425}" type="sibTrans" cxnId="{336C0A77-64B2-49B0-8235-37E17C4D0967}">
      <dgm:prSet/>
      <dgm:spPr/>
      <dgm:t>
        <a:bodyPr/>
        <a:lstStyle/>
        <a:p>
          <a:endParaRPr lang="en-US"/>
        </a:p>
      </dgm:t>
    </dgm:pt>
    <dgm:pt modelId="{97AE073D-3E3F-4780-A257-5C236D2AF966}" type="pres">
      <dgm:prSet presAssocID="{B67F9837-2340-414D-8F06-30D33F1F5840}" presName="Name0" presStyleCnt="0">
        <dgm:presLayoutVars>
          <dgm:dir/>
          <dgm:animLvl val="lvl"/>
          <dgm:resizeHandles val="exact"/>
        </dgm:presLayoutVars>
      </dgm:prSet>
      <dgm:spPr/>
    </dgm:pt>
    <dgm:pt modelId="{E9056BBE-850D-40DD-8A1E-31FC84734544}" type="pres">
      <dgm:prSet presAssocID="{4A37C67A-9E59-4F2B-97B7-325B9AF296D6}" presName="composite" presStyleCnt="0"/>
      <dgm:spPr/>
    </dgm:pt>
    <dgm:pt modelId="{9C21F12A-B548-4257-A04C-51A289CE8352}" type="pres">
      <dgm:prSet presAssocID="{4A37C67A-9E59-4F2B-97B7-325B9AF296D6}" presName="parTx" presStyleLbl="alignNode1" presStyleIdx="0" presStyleCnt="5">
        <dgm:presLayoutVars>
          <dgm:chMax val="0"/>
          <dgm:chPref val="0"/>
        </dgm:presLayoutVars>
      </dgm:prSet>
      <dgm:spPr/>
    </dgm:pt>
    <dgm:pt modelId="{9F09CBC3-5918-4B44-A617-78897C3B0215}" type="pres">
      <dgm:prSet presAssocID="{4A37C67A-9E59-4F2B-97B7-325B9AF296D6}" presName="desTx" presStyleLbl="alignAccFollowNode1" presStyleIdx="0" presStyleCnt="5">
        <dgm:presLayoutVars/>
      </dgm:prSet>
      <dgm:spPr/>
    </dgm:pt>
    <dgm:pt modelId="{762A9057-31BA-4FA5-BEE3-95B3CDECF3DE}" type="pres">
      <dgm:prSet presAssocID="{4928DA16-88AD-41DF-A4F0-E77BBBB7CDD1}" presName="space" presStyleCnt="0"/>
      <dgm:spPr/>
    </dgm:pt>
    <dgm:pt modelId="{4B9E853E-AC85-4BE3-A9BC-F8F7ABB9C0EA}" type="pres">
      <dgm:prSet presAssocID="{D8F4489A-9229-4A0B-9B8B-6FC2DD24886C}" presName="composite" presStyleCnt="0"/>
      <dgm:spPr/>
    </dgm:pt>
    <dgm:pt modelId="{E1ACC319-50D2-429B-9166-4475A7AD9D69}" type="pres">
      <dgm:prSet presAssocID="{D8F4489A-9229-4A0B-9B8B-6FC2DD24886C}" presName="parTx" presStyleLbl="alignNode1" presStyleIdx="1" presStyleCnt="5">
        <dgm:presLayoutVars>
          <dgm:chMax val="0"/>
          <dgm:chPref val="0"/>
        </dgm:presLayoutVars>
      </dgm:prSet>
      <dgm:spPr/>
    </dgm:pt>
    <dgm:pt modelId="{A9436A33-F5B2-412E-ABE4-9FD36A8C06F9}" type="pres">
      <dgm:prSet presAssocID="{D8F4489A-9229-4A0B-9B8B-6FC2DD24886C}" presName="desTx" presStyleLbl="alignAccFollowNode1" presStyleIdx="1" presStyleCnt="5">
        <dgm:presLayoutVars/>
      </dgm:prSet>
      <dgm:spPr/>
    </dgm:pt>
    <dgm:pt modelId="{ACDC1536-1AB9-4DA0-939C-9D2718A014E4}" type="pres">
      <dgm:prSet presAssocID="{4959BD84-8CE2-41DD-9EB7-946F0E40B598}" presName="space" presStyleCnt="0"/>
      <dgm:spPr/>
    </dgm:pt>
    <dgm:pt modelId="{98F9B097-467F-4843-A128-8557AB8984C9}" type="pres">
      <dgm:prSet presAssocID="{210942BD-0418-4347-BF9D-206E2D07BC70}" presName="composite" presStyleCnt="0"/>
      <dgm:spPr/>
    </dgm:pt>
    <dgm:pt modelId="{7B678376-5347-46F6-B993-F28112FBB756}" type="pres">
      <dgm:prSet presAssocID="{210942BD-0418-4347-BF9D-206E2D07BC70}" presName="parTx" presStyleLbl="alignNode1" presStyleIdx="2" presStyleCnt="5">
        <dgm:presLayoutVars>
          <dgm:chMax val="0"/>
          <dgm:chPref val="0"/>
        </dgm:presLayoutVars>
      </dgm:prSet>
      <dgm:spPr/>
    </dgm:pt>
    <dgm:pt modelId="{16A5039D-947C-484D-8236-CE6831395C60}" type="pres">
      <dgm:prSet presAssocID="{210942BD-0418-4347-BF9D-206E2D07BC70}" presName="desTx" presStyleLbl="alignAccFollowNode1" presStyleIdx="2" presStyleCnt="5">
        <dgm:presLayoutVars/>
      </dgm:prSet>
      <dgm:spPr/>
    </dgm:pt>
    <dgm:pt modelId="{CC27A0F5-16A7-4301-8CF7-7991AEC80101}" type="pres">
      <dgm:prSet presAssocID="{0D1F15DA-6512-4186-814D-C62E0F46E230}" presName="space" presStyleCnt="0"/>
      <dgm:spPr/>
    </dgm:pt>
    <dgm:pt modelId="{DA5FA51F-DD4D-4A24-B76B-D91A41C5AA9D}" type="pres">
      <dgm:prSet presAssocID="{57366F37-9F99-4F08-94EC-C8DD276B9990}" presName="composite" presStyleCnt="0"/>
      <dgm:spPr/>
    </dgm:pt>
    <dgm:pt modelId="{FD6291FE-1E50-4A98-B025-4231D06D0857}" type="pres">
      <dgm:prSet presAssocID="{57366F37-9F99-4F08-94EC-C8DD276B9990}" presName="parTx" presStyleLbl="alignNode1" presStyleIdx="3" presStyleCnt="5">
        <dgm:presLayoutVars>
          <dgm:chMax val="0"/>
          <dgm:chPref val="0"/>
        </dgm:presLayoutVars>
      </dgm:prSet>
      <dgm:spPr/>
    </dgm:pt>
    <dgm:pt modelId="{95D0D719-C726-45FA-A340-E2D2CA6DBE14}" type="pres">
      <dgm:prSet presAssocID="{57366F37-9F99-4F08-94EC-C8DD276B9990}" presName="desTx" presStyleLbl="alignAccFollowNode1" presStyleIdx="3" presStyleCnt="5">
        <dgm:presLayoutVars/>
      </dgm:prSet>
      <dgm:spPr/>
    </dgm:pt>
    <dgm:pt modelId="{A4FDB763-3F7D-436B-B4DB-064ABC19D808}" type="pres">
      <dgm:prSet presAssocID="{E6277BA5-F91E-43BC-AE89-C9BF623AF897}" presName="space" presStyleCnt="0"/>
      <dgm:spPr/>
    </dgm:pt>
    <dgm:pt modelId="{6A2BA5A6-388F-43E6-994D-20E7C04C6160}" type="pres">
      <dgm:prSet presAssocID="{64A196A6-094F-4AE8-A349-E5014163D4C3}" presName="composite" presStyleCnt="0"/>
      <dgm:spPr/>
    </dgm:pt>
    <dgm:pt modelId="{443D3227-D61C-44E5-A2B2-5AAFD82C5109}" type="pres">
      <dgm:prSet presAssocID="{64A196A6-094F-4AE8-A349-E5014163D4C3}" presName="parTx" presStyleLbl="alignNode1" presStyleIdx="4" presStyleCnt="5">
        <dgm:presLayoutVars>
          <dgm:chMax val="0"/>
          <dgm:chPref val="0"/>
        </dgm:presLayoutVars>
      </dgm:prSet>
      <dgm:spPr/>
    </dgm:pt>
    <dgm:pt modelId="{DBE3F968-8E8D-4FAF-BF39-A453D684C1D0}" type="pres">
      <dgm:prSet presAssocID="{64A196A6-094F-4AE8-A349-E5014163D4C3}" presName="desTx" presStyleLbl="alignAccFollowNode1" presStyleIdx="4" presStyleCnt="5">
        <dgm:presLayoutVars/>
      </dgm:prSet>
      <dgm:spPr/>
    </dgm:pt>
  </dgm:ptLst>
  <dgm:cxnLst>
    <dgm:cxn modelId="{E8CDA214-269A-4E6C-825E-D4AB875D8056}" srcId="{57366F37-9F99-4F08-94EC-C8DD276B9990}" destId="{177B1658-7AB4-4C25-BA65-696AA695B9AE}" srcOrd="0" destOrd="0" parTransId="{E4DD2C8A-8A86-4230-A5FE-874E4645716B}" sibTransId="{C836FB40-B046-4CD5-AD5B-BEDA89993501}"/>
    <dgm:cxn modelId="{CCD9E32A-C5E6-4E9D-9236-E26F28AA7E3A}" srcId="{4A37C67A-9E59-4F2B-97B7-325B9AF296D6}" destId="{CA5D1FA9-68C1-4CBD-B6F5-D60F63C52A61}" srcOrd="0" destOrd="0" parTransId="{AFAFA0F3-1D6C-4232-BCAF-1CE5E8FC452F}" sibTransId="{1F80772A-F300-40AE-9023-2BC50ABA2C94}"/>
    <dgm:cxn modelId="{C333F82E-CDCF-4850-814C-52AC73BE0676}" srcId="{210942BD-0418-4347-BF9D-206E2D07BC70}" destId="{2E412FF6-B996-43D9-B80F-D4DE78702C60}" srcOrd="0" destOrd="0" parTransId="{DC266657-8B3E-46F6-ADBF-0C454F197F6D}" sibTransId="{23AFE6FF-E863-4C57-B784-6F94D2909359}"/>
    <dgm:cxn modelId="{41AA8F34-7FD0-4278-A27E-31696AA51D77}" type="presOf" srcId="{CA5D1FA9-68C1-4CBD-B6F5-D60F63C52A61}" destId="{9F09CBC3-5918-4B44-A617-78897C3B0215}" srcOrd="0" destOrd="0" presId="urn:microsoft.com/office/officeart/2016/7/layout/HorizontalActionList"/>
    <dgm:cxn modelId="{33837C36-8973-49F7-82CF-76ACD788BD6B}" srcId="{D8F4489A-9229-4A0B-9B8B-6FC2DD24886C}" destId="{458D04E8-2E8F-494F-8655-7B4C00B80E7C}" srcOrd="0" destOrd="0" parTransId="{05257620-8B4D-4793-8AA6-1A03723F2789}" sibTransId="{4D49CB63-5774-4D1F-848A-4A3362A15B7B}"/>
    <dgm:cxn modelId="{8054A437-700A-4E4A-A2CC-1AB961CA5161}" type="presOf" srcId="{64A196A6-094F-4AE8-A349-E5014163D4C3}" destId="{443D3227-D61C-44E5-A2B2-5AAFD82C5109}" srcOrd="0" destOrd="0" presId="urn:microsoft.com/office/officeart/2016/7/layout/HorizontalActionList"/>
    <dgm:cxn modelId="{0C4D755E-A944-49B2-9B13-B21C88237999}" type="presOf" srcId="{57366F37-9F99-4F08-94EC-C8DD276B9990}" destId="{FD6291FE-1E50-4A98-B025-4231D06D0857}" srcOrd="0" destOrd="0" presId="urn:microsoft.com/office/officeart/2016/7/layout/HorizontalActionList"/>
    <dgm:cxn modelId="{39AFBB44-C01C-4CDC-9226-7A14AB99AC88}" type="presOf" srcId="{562E3D29-CB38-4411-9240-036EC3573A1F}" destId="{DBE3F968-8E8D-4FAF-BF39-A453D684C1D0}" srcOrd="0" destOrd="0" presId="urn:microsoft.com/office/officeart/2016/7/layout/HorizontalActionList"/>
    <dgm:cxn modelId="{C5388345-4447-4DE1-8E3B-89C8ECE8E3CA}" type="presOf" srcId="{B67F9837-2340-414D-8F06-30D33F1F5840}" destId="{97AE073D-3E3F-4780-A257-5C236D2AF966}" srcOrd="0" destOrd="0" presId="urn:microsoft.com/office/officeart/2016/7/layout/HorizontalActionList"/>
    <dgm:cxn modelId="{FB92AF66-BE19-4F47-B841-4F321BED144D}" srcId="{B67F9837-2340-414D-8F06-30D33F1F5840}" destId="{210942BD-0418-4347-BF9D-206E2D07BC70}" srcOrd="2" destOrd="0" parTransId="{72C3E2C0-1B71-4B79-B678-77183B339136}" sibTransId="{0D1F15DA-6512-4186-814D-C62E0F46E230}"/>
    <dgm:cxn modelId="{70AF9148-6909-4380-8A21-E4F29F0B4F67}" srcId="{B67F9837-2340-414D-8F06-30D33F1F5840}" destId="{D8F4489A-9229-4A0B-9B8B-6FC2DD24886C}" srcOrd="1" destOrd="0" parTransId="{962ECC6F-FF5D-49BD-8BB7-4F038CF840E1}" sibTransId="{4959BD84-8CE2-41DD-9EB7-946F0E40B598}"/>
    <dgm:cxn modelId="{557E5C4A-EAE7-46B0-8E16-325157FDF52E}" srcId="{B67F9837-2340-414D-8F06-30D33F1F5840}" destId="{57366F37-9F99-4F08-94EC-C8DD276B9990}" srcOrd="3" destOrd="0" parTransId="{94306C57-737C-4AFC-8F43-6C3066912149}" sibTransId="{E6277BA5-F91E-43BC-AE89-C9BF623AF897}"/>
    <dgm:cxn modelId="{336C0A77-64B2-49B0-8235-37E17C4D0967}" srcId="{64A196A6-094F-4AE8-A349-E5014163D4C3}" destId="{562E3D29-CB38-4411-9240-036EC3573A1F}" srcOrd="0" destOrd="0" parTransId="{8025F9B3-E67F-4731-839D-E4628D3439E0}" sibTransId="{A9F44FCA-C0BD-4D0F-B506-E686E231F425}"/>
    <dgm:cxn modelId="{623F5481-71D8-4EB9-B7D0-0B44CEB68BC3}" type="presOf" srcId="{210942BD-0418-4347-BF9D-206E2D07BC70}" destId="{7B678376-5347-46F6-B993-F28112FBB756}" srcOrd="0" destOrd="0" presId="urn:microsoft.com/office/officeart/2016/7/layout/HorizontalActionList"/>
    <dgm:cxn modelId="{60ED9599-3B34-423D-BDC7-B7B4F9AB91A4}" type="presOf" srcId="{2E412FF6-B996-43D9-B80F-D4DE78702C60}" destId="{16A5039D-947C-484D-8236-CE6831395C60}" srcOrd="0" destOrd="0" presId="urn:microsoft.com/office/officeart/2016/7/layout/HorizontalActionList"/>
    <dgm:cxn modelId="{E7291FAE-DCE6-496F-B269-AC6F1EBC71AA}" type="presOf" srcId="{177B1658-7AB4-4C25-BA65-696AA695B9AE}" destId="{95D0D719-C726-45FA-A340-E2D2CA6DBE14}" srcOrd="0" destOrd="0" presId="urn:microsoft.com/office/officeart/2016/7/layout/HorizontalActionList"/>
    <dgm:cxn modelId="{7D33ACC4-A9B7-4F12-B2DF-CEA4792B37FC}" type="presOf" srcId="{4A37C67A-9E59-4F2B-97B7-325B9AF296D6}" destId="{9C21F12A-B548-4257-A04C-51A289CE8352}" srcOrd="0" destOrd="0" presId="urn:microsoft.com/office/officeart/2016/7/layout/HorizontalActionList"/>
    <dgm:cxn modelId="{8E97E6CE-6870-4360-868B-23EB0161527C}" type="presOf" srcId="{458D04E8-2E8F-494F-8655-7B4C00B80E7C}" destId="{A9436A33-F5B2-412E-ABE4-9FD36A8C06F9}" srcOrd="0" destOrd="0" presId="urn:microsoft.com/office/officeart/2016/7/layout/HorizontalActionList"/>
    <dgm:cxn modelId="{9AF628E0-1E15-455F-9D8D-74170146D126}" srcId="{B67F9837-2340-414D-8F06-30D33F1F5840}" destId="{4A37C67A-9E59-4F2B-97B7-325B9AF296D6}" srcOrd="0" destOrd="0" parTransId="{02227D40-85CC-4BE7-9CFC-31524164FFE4}" sibTransId="{4928DA16-88AD-41DF-A4F0-E77BBBB7CDD1}"/>
    <dgm:cxn modelId="{DEE6A7E1-869F-4E53-9FC2-C3689AC466A0}" srcId="{B67F9837-2340-414D-8F06-30D33F1F5840}" destId="{64A196A6-094F-4AE8-A349-E5014163D4C3}" srcOrd="4" destOrd="0" parTransId="{20063186-D1F1-439D-9B86-B222708738F6}" sibTransId="{780D1C46-E3E8-4134-A144-55C7EFF5CC50}"/>
    <dgm:cxn modelId="{39A82BF7-C987-480C-ADF8-E0F9D934AB12}" type="presOf" srcId="{D8F4489A-9229-4A0B-9B8B-6FC2DD24886C}" destId="{E1ACC319-50D2-429B-9166-4475A7AD9D69}" srcOrd="0" destOrd="0" presId="urn:microsoft.com/office/officeart/2016/7/layout/HorizontalActionList"/>
    <dgm:cxn modelId="{86217F0A-F2F9-4187-96A1-721B6D8948ED}" type="presParOf" srcId="{97AE073D-3E3F-4780-A257-5C236D2AF966}" destId="{E9056BBE-850D-40DD-8A1E-31FC84734544}" srcOrd="0" destOrd="0" presId="urn:microsoft.com/office/officeart/2016/7/layout/HorizontalActionList"/>
    <dgm:cxn modelId="{90AD8B7E-8DED-4CDF-AD5C-DCC73D7477D0}" type="presParOf" srcId="{E9056BBE-850D-40DD-8A1E-31FC84734544}" destId="{9C21F12A-B548-4257-A04C-51A289CE8352}" srcOrd="0" destOrd="0" presId="urn:microsoft.com/office/officeart/2016/7/layout/HorizontalActionList"/>
    <dgm:cxn modelId="{4EA2893B-E796-4866-9598-E9B3EC704922}" type="presParOf" srcId="{E9056BBE-850D-40DD-8A1E-31FC84734544}" destId="{9F09CBC3-5918-4B44-A617-78897C3B0215}" srcOrd="1" destOrd="0" presId="urn:microsoft.com/office/officeart/2016/7/layout/HorizontalActionList"/>
    <dgm:cxn modelId="{C78CEA3F-A025-4BAF-B0CC-628818BFC555}" type="presParOf" srcId="{97AE073D-3E3F-4780-A257-5C236D2AF966}" destId="{762A9057-31BA-4FA5-BEE3-95B3CDECF3DE}" srcOrd="1" destOrd="0" presId="urn:microsoft.com/office/officeart/2016/7/layout/HorizontalActionList"/>
    <dgm:cxn modelId="{B56FAE5E-03AB-489D-A9DA-7F3F1C685DE5}" type="presParOf" srcId="{97AE073D-3E3F-4780-A257-5C236D2AF966}" destId="{4B9E853E-AC85-4BE3-A9BC-F8F7ABB9C0EA}" srcOrd="2" destOrd="0" presId="urn:microsoft.com/office/officeart/2016/7/layout/HorizontalActionList"/>
    <dgm:cxn modelId="{AD211906-485A-4CD6-A549-C38E6F4FD19B}" type="presParOf" srcId="{4B9E853E-AC85-4BE3-A9BC-F8F7ABB9C0EA}" destId="{E1ACC319-50D2-429B-9166-4475A7AD9D69}" srcOrd="0" destOrd="0" presId="urn:microsoft.com/office/officeart/2016/7/layout/HorizontalActionList"/>
    <dgm:cxn modelId="{9ED07871-1511-4CA0-A0F3-D6ED5379E745}" type="presParOf" srcId="{4B9E853E-AC85-4BE3-A9BC-F8F7ABB9C0EA}" destId="{A9436A33-F5B2-412E-ABE4-9FD36A8C06F9}" srcOrd="1" destOrd="0" presId="urn:microsoft.com/office/officeart/2016/7/layout/HorizontalActionList"/>
    <dgm:cxn modelId="{8F558D05-7F00-4A90-8955-BE969D5E3462}" type="presParOf" srcId="{97AE073D-3E3F-4780-A257-5C236D2AF966}" destId="{ACDC1536-1AB9-4DA0-939C-9D2718A014E4}" srcOrd="3" destOrd="0" presId="urn:microsoft.com/office/officeart/2016/7/layout/HorizontalActionList"/>
    <dgm:cxn modelId="{DD5C6CBC-DA71-4A39-86C0-AE1EF042A2F4}" type="presParOf" srcId="{97AE073D-3E3F-4780-A257-5C236D2AF966}" destId="{98F9B097-467F-4843-A128-8557AB8984C9}" srcOrd="4" destOrd="0" presId="urn:microsoft.com/office/officeart/2016/7/layout/HorizontalActionList"/>
    <dgm:cxn modelId="{4F152B71-3921-40FC-9659-20101662F582}" type="presParOf" srcId="{98F9B097-467F-4843-A128-8557AB8984C9}" destId="{7B678376-5347-46F6-B993-F28112FBB756}" srcOrd="0" destOrd="0" presId="urn:microsoft.com/office/officeart/2016/7/layout/HorizontalActionList"/>
    <dgm:cxn modelId="{8946D9FD-7C4D-4783-BFD1-0D86C93A91A1}" type="presParOf" srcId="{98F9B097-467F-4843-A128-8557AB8984C9}" destId="{16A5039D-947C-484D-8236-CE6831395C60}" srcOrd="1" destOrd="0" presId="urn:microsoft.com/office/officeart/2016/7/layout/HorizontalActionList"/>
    <dgm:cxn modelId="{968577FD-0804-4646-BE2F-B929330FEDD2}" type="presParOf" srcId="{97AE073D-3E3F-4780-A257-5C236D2AF966}" destId="{CC27A0F5-16A7-4301-8CF7-7991AEC80101}" srcOrd="5" destOrd="0" presId="urn:microsoft.com/office/officeart/2016/7/layout/HorizontalActionList"/>
    <dgm:cxn modelId="{DB26C9A8-505C-4C83-9030-FC0D8D66C735}" type="presParOf" srcId="{97AE073D-3E3F-4780-A257-5C236D2AF966}" destId="{DA5FA51F-DD4D-4A24-B76B-D91A41C5AA9D}" srcOrd="6" destOrd="0" presId="urn:microsoft.com/office/officeart/2016/7/layout/HorizontalActionList"/>
    <dgm:cxn modelId="{862F2BA8-C2A9-41E3-9B8F-8ED89022989F}" type="presParOf" srcId="{DA5FA51F-DD4D-4A24-B76B-D91A41C5AA9D}" destId="{FD6291FE-1E50-4A98-B025-4231D06D0857}" srcOrd="0" destOrd="0" presId="urn:microsoft.com/office/officeart/2016/7/layout/HorizontalActionList"/>
    <dgm:cxn modelId="{26713B0D-0216-4209-93F8-6D29411A3A57}" type="presParOf" srcId="{DA5FA51F-DD4D-4A24-B76B-D91A41C5AA9D}" destId="{95D0D719-C726-45FA-A340-E2D2CA6DBE14}" srcOrd="1" destOrd="0" presId="urn:microsoft.com/office/officeart/2016/7/layout/HorizontalActionList"/>
    <dgm:cxn modelId="{9D9067B9-863D-472F-8B45-EE2DE039A5A3}" type="presParOf" srcId="{97AE073D-3E3F-4780-A257-5C236D2AF966}" destId="{A4FDB763-3F7D-436B-B4DB-064ABC19D808}" srcOrd="7" destOrd="0" presId="urn:microsoft.com/office/officeart/2016/7/layout/HorizontalActionList"/>
    <dgm:cxn modelId="{4983DFC4-2E01-4B7B-89A6-1A7F9F81BD6C}" type="presParOf" srcId="{97AE073D-3E3F-4780-A257-5C236D2AF966}" destId="{6A2BA5A6-388F-43E6-994D-20E7C04C6160}" srcOrd="8" destOrd="0" presId="urn:microsoft.com/office/officeart/2016/7/layout/HorizontalActionList"/>
    <dgm:cxn modelId="{30310AE3-DEE0-4910-9DEA-3AB2489981E7}" type="presParOf" srcId="{6A2BA5A6-388F-43E6-994D-20E7C04C6160}" destId="{443D3227-D61C-44E5-A2B2-5AAFD82C5109}" srcOrd="0" destOrd="0" presId="urn:microsoft.com/office/officeart/2016/7/layout/HorizontalActionList"/>
    <dgm:cxn modelId="{E42A8921-5654-436F-B083-8B48F528CFFD}" type="presParOf" srcId="{6A2BA5A6-388F-43E6-994D-20E7C04C6160}" destId="{DBE3F968-8E8D-4FAF-BF39-A453D684C1D0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506D9-9B8B-4F52-83B4-F47CE7A590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EC8473F-8F04-41D1-8C49-7B5DB5FC20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Reduces the potential for lost or mishandled specimens</a:t>
          </a:r>
        </a:p>
      </dgm:t>
    </dgm:pt>
    <dgm:pt modelId="{FF896F6C-C676-4552-9E7B-FB833B750A1A}" type="parTrans" cxnId="{372FEB27-EEF6-45CB-A5D1-9F991FA1CE80}">
      <dgm:prSet/>
      <dgm:spPr/>
      <dgm:t>
        <a:bodyPr/>
        <a:lstStyle/>
        <a:p>
          <a:endParaRPr lang="en-US"/>
        </a:p>
      </dgm:t>
    </dgm:pt>
    <dgm:pt modelId="{71DFE798-3760-40F2-B9A8-A52D0C81341B}" type="sibTrans" cxnId="{372FEB27-EEF6-45CB-A5D1-9F991FA1CE80}">
      <dgm:prSet/>
      <dgm:spPr/>
      <dgm:t>
        <a:bodyPr/>
        <a:lstStyle/>
        <a:p>
          <a:endParaRPr lang="en-US"/>
        </a:p>
      </dgm:t>
    </dgm:pt>
    <dgm:pt modelId="{410B434C-1DE4-4422-97FA-28BCFA243A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Creates reliable results and high-quality patient care</a:t>
          </a:r>
        </a:p>
      </dgm:t>
    </dgm:pt>
    <dgm:pt modelId="{D1719248-DEF1-4379-A9F9-4AB1AB002314}" type="parTrans" cxnId="{0A80E6D8-BD42-4CA9-9828-FAE83403AF3B}">
      <dgm:prSet/>
      <dgm:spPr/>
      <dgm:t>
        <a:bodyPr/>
        <a:lstStyle/>
        <a:p>
          <a:endParaRPr lang="en-US"/>
        </a:p>
      </dgm:t>
    </dgm:pt>
    <dgm:pt modelId="{02978B35-8A88-4FBE-80BF-4029A807B596}" type="sibTrans" cxnId="{0A80E6D8-BD42-4CA9-9828-FAE83403AF3B}">
      <dgm:prSet/>
      <dgm:spPr/>
      <dgm:t>
        <a:bodyPr/>
        <a:lstStyle/>
        <a:p>
          <a:endParaRPr lang="en-US"/>
        </a:p>
      </dgm:t>
    </dgm:pt>
    <dgm:pt modelId="{027DC044-AEF6-49F7-A6B3-30CB12268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Protects our brand reputation.</a:t>
          </a:r>
        </a:p>
      </dgm:t>
    </dgm:pt>
    <dgm:pt modelId="{20294E55-4FAD-4A09-99AA-FE9AEF83F5E5}" type="parTrans" cxnId="{B9A36818-5F40-432C-B481-BBA4C070DC8E}">
      <dgm:prSet/>
      <dgm:spPr/>
      <dgm:t>
        <a:bodyPr/>
        <a:lstStyle/>
        <a:p>
          <a:endParaRPr lang="en-US"/>
        </a:p>
      </dgm:t>
    </dgm:pt>
    <dgm:pt modelId="{A1CF39AE-9910-43B3-9E9E-7461A0CCFED0}" type="sibTrans" cxnId="{B9A36818-5F40-432C-B481-BBA4C070DC8E}">
      <dgm:prSet/>
      <dgm:spPr/>
      <dgm:t>
        <a:bodyPr/>
        <a:lstStyle/>
        <a:p>
          <a:endParaRPr lang="en-US"/>
        </a:p>
      </dgm:t>
    </dgm:pt>
    <dgm:pt modelId="{820BB523-1828-4E7A-8CE6-A8E48C50D258}" type="pres">
      <dgm:prSet presAssocID="{3DE506D9-9B8B-4F52-83B4-F47CE7A590DC}" presName="root" presStyleCnt="0">
        <dgm:presLayoutVars>
          <dgm:dir/>
          <dgm:resizeHandles val="exact"/>
        </dgm:presLayoutVars>
      </dgm:prSet>
      <dgm:spPr/>
    </dgm:pt>
    <dgm:pt modelId="{9D4A13AA-B0BC-4AF2-9DDE-1182557B2E64}" type="pres">
      <dgm:prSet presAssocID="{DEC8473F-8F04-41D1-8C49-7B5DB5FC2087}" presName="compNode" presStyleCnt="0"/>
      <dgm:spPr/>
    </dgm:pt>
    <dgm:pt modelId="{4743BAC4-E51D-4440-98BE-A4AF6EC05975}" type="pres">
      <dgm:prSet presAssocID="{DEC8473F-8F04-41D1-8C49-7B5DB5FC2087}" presName="bgRect" presStyleLbl="bgShp" presStyleIdx="0" presStyleCnt="3"/>
      <dgm:spPr/>
    </dgm:pt>
    <dgm:pt modelId="{F4C00266-1CA4-4BBB-BAF7-C3AD4799C781}" type="pres">
      <dgm:prSet presAssocID="{DEC8473F-8F04-41D1-8C49-7B5DB5FC208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7368089D-5032-4437-8A3E-C98DE1CA990B}" type="pres">
      <dgm:prSet presAssocID="{DEC8473F-8F04-41D1-8C49-7B5DB5FC2087}" presName="spaceRect" presStyleCnt="0"/>
      <dgm:spPr/>
    </dgm:pt>
    <dgm:pt modelId="{C5F808C1-1852-4803-B930-5549494C3D2D}" type="pres">
      <dgm:prSet presAssocID="{DEC8473F-8F04-41D1-8C49-7B5DB5FC2087}" presName="parTx" presStyleLbl="revTx" presStyleIdx="0" presStyleCnt="3">
        <dgm:presLayoutVars>
          <dgm:chMax val="0"/>
          <dgm:chPref val="0"/>
        </dgm:presLayoutVars>
      </dgm:prSet>
      <dgm:spPr/>
    </dgm:pt>
    <dgm:pt modelId="{6D8996E8-E67A-40D3-8767-FC88597B6E6A}" type="pres">
      <dgm:prSet presAssocID="{71DFE798-3760-40F2-B9A8-A52D0C81341B}" presName="sibTrans" presStyleCnt="0"/>
      <dgm:spPr/>
    </dgm:pt>
    <dgm:pt modelId="{96330EA8-D65B-4B93-99F9-E336FEB32EE4}" type="pres">
      <dgm:prSet presAssocID="{410B434C-1DE4-4422-97FA-28BCFA243A90}" presName="compNode" presStyleCnt="0"/>
      <dgm:spPr/>
    </dgm:pt>
    <dgm:pt modelId="{20D4271B-6D71-4749-8E7F-DF860D42AA98}" type="pres">
      <dgm:prSet presAssocID="{410B434C-1DE4-4422-97FA-28BCFA243A90}" presName="bgRect" presStyleLbl="bgShp" presStyleIdx="1" presStyleCnt="3"/>
      <dgm:spPr/>
    </dgm:pt>
    <dgm:pt modelId="{9AE2111B-DC47-45DA-8BC9-CF6C60302AD8}" type="pres">
      <dgm:prSet presAssocID="{410B434C-1DE4-4422-97FA-28BCFA243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867DC3D-0C69-43BA-A352-AD92CDA0C237}" type="pres">
      <dgm:prSet presAssocID="{410B434C-1DE4-4422-97FA-28BCFA243A90}" presName="spaceRect" presStyleCnt="0"/>
      <dgm:spPr/>
    </dgm:pt>
    <dgm:pt modelId="{EC67BD38-D264-4B1D-8D32-F738E7357B35}" type="pres">
      <dgm:prSet presAssocID="{410B434C-1DE4-4422-97FA-28BCFA243A90}" presName="parTx" presStyleLbl="revTx" presStyleIdx="1" presStyleCnt="3">
        <dgm:presLayoutVars>
          <dgm:chMax val="0"/>
          <dgm:chPref val="0"/>
        </dgm:presLayoutVars>
      </dgm:prSet>
      <dgm:spPr/>
    </dgm:pt>
    <dgm:pt modelId="{F627E5E6-9BE2-4658-AD4D-CB08FDD1C802}" type="pres">
      <dgm:prSet presAssocID="{02978B35-8A88-4FBE-80BF-4029A807B596}" presName="sibTrans" presStyleCnt="0"/>
      <dgm:spPr/>
    </dgm:pt>
    <dgm:pt modelId="{4A3DD8EC-63E7-4711-A60E-D930491F554A}" type="pres">
      <dgm:prSet presAssocID="{027DC044-AEF6-49F7-A6B3-30CB12268667}" presName="compNode" presStyleCnt="0"/>
      <dgm:spPr/>
    </dgm:pt>
    <dgm:pt modelId="{283BD002-CA2B-4725-93B5-6DC1DD55C2B1}" type="pres">
      <dgm:prSet presAssocID="{027DC044-AEF6-49F7-A6B3-30CB12268667}" presName="bgRect" presStyleLbl="bgShp" presStyleIdx="2" presStyleCnt="3"/>
      <dgm:spPr/>
    </dgm:pt>
    <dgm:pt modelId="{CFD3F952-9FC3-4856-846E-500F34C9C7FB}" type="pres">
      <dgm:prSet presAssocID="{027DC044-AEF6-49F7-A6B3-30CB12268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4D762EDB-D4DE-4221-BC6A-52BD184A7D9B}" type="pres">
      <dgm:prSet presAssocID="{027DC044-AEF6-49F7-A6B3-30CB12268667}" presName="spaceRect" presStyleCnt="0"/>
      <dgm:spPr/>
    </dgm:pt>
    <dgm:pt modelId="{3A2D7EE9-77BF-434D-AB44-74ECFB0E45C5}" type="pres">
      <dgm:prSet presAssocID="{027DC044-AEF6-49F7-A6B3-30CB12268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9A36818-5F40-432C-B481-BBA4C070DC8E}" srcId="{3DE506D9-9B8B-4F52-83B4-F47CE7A590DC}" destId="{027DC044-AEF6-49F7-A6B3-30CB12268667}" srcOrd="2" destOrd="0" parTransId="{20294E55-4FAD-4A09-99AA-FE9AEF83F5E5}" sibTransId="{A1CF39AE-9910-43B3-9E9E-7461A0CCFED0}"/>
    <dgm:cxn modelId="{372FEB27-EEF6-45CB-A5D1-9F991FA1CE80}" srcId="{3DE506D9-9B8B-4F52-83B4-F47CE7A590DC}" destId="{DEC8473F-8F04-41D1-8C49-7B5DB5FC2087}" srcOrd="0" destOrd="0" parTransId="{FF896F6C-C676-4552-9E7B-FB833B750A1A}" sibTransId="{71DFE798-3760-40F2-B9A8-A52D0C81341B}"/>
    <dgm:cxn modelId="{C34B0B2E-DD3D-4FF4-8D3B-E04BA9E334DE}" type="presOf" srcId="{410B434C-1DE4-4422-97FA-28BCFA243A90}" destId="{EC67BD38-D264-4B1D-8D32-F738E7357B35}" srcOrd="0" destOrd="0" presId="urn:microsoft.com/office/officeart/2018/2/layout/IconVerticalSolidList"/>
    <dgm:cxn modelId="{2832A939-2D8E-4464-BD55-20DE08F28EE1}" type="presOf" srcId="{3DE506D9-9B8B-4F52-83B4-F47CE7A590DC}" destId="{820BB523-1828-4E7A-8CE6-A8E48C50D258}" srcOrd="0" destOrd="0" presId="urn:microsoft.com/office/officeart/2018/2/layout/IconVerticalSolidList"/>
    <dgm:cxn modelId="{0A80E6D8-BD42-4CA9-9828-FAE83403AF3B}" srcId="{3DE506D9-9B8B-4F52-83B4-F47CE7A590DC}" destId="{410B434C-1DE4-4422-97FA-28BCFA243A90}" srcOrd="1" destOrd="0" parTransId="{D1719248-DEF1-4379-A9F9-4AB1AB002314}" sibTransId="{02978B35-8A88-4FBE-80BF-4029A807B596}"/>
    <dgm:cxn modelId="{6D8178E1-BFD3-4EB1-8566-BD845F6A5EED}" type="presOf" srcId="{027DC044-AEF6-49F7-A6B3-30CB12268667}" destId="{3A2D7EE9-77BF-434D-AB44-74ECFB0E45C5}" srcOrd="0" destOrd="0" presId="urn:microsoft.com/office/officeart/2018/2/layout/IconVerticalSolidList"/>
    <dgm:cxn modelId="{CF1AB3F4-DC02-4342-BC5A-FB714948F3FB}" type="presOf" srcId="{DEC8473F-8F04-41D1-8C49-7B5DB5FC2087}" destId="{C5F808C1-1852-4803-B930-5549494C3D2D}" srcOrd="0" destOrd="0" presId="urn:microsoft.com/office/officeart/2018/2/layout/IconVerticalSolidList"/>
    <dgm:cxn modelId="{EEF47D44-60B5-4D5A-8CDC-A1C8C74D5A94}" type="presParOf" srcId="{820BB523-1828-4E7A-8CE6-A8E48C50D258}" destId="{9D4A13AA-B0BC-4AF2-9DDE-1182557B2E64}" srcOrd="0" destOrd="0" presId="urn:microsoft.com/office/officeart/2018/2/layout/IconVerticalSolidList"/>
    <dgm:cxn modelId="{0D83914F-B896-4652-A44C-384BEA9CC4BD}" type="presParOf" srcId="{9D4A13AA-B0BC-4AF2-9DDE-1182557B2E64}" destId="{4743BAC4-E51D-4440-98BE-A4AF6EC05975}" srcOrd="0" destOrd="0" presId="urn:microsoft.com/office/officeart/2018/2/layout/IconVerticalSolidList"/>
    <dgm:cxn modelId="{E3E6CBDD-7055-4939-8931-E630D7D685E9}" type="presParOf" srcId="{9D4A13AA-B0BC-4AF2-9DDE-1182557B2E64}" destId="{F4C00266-1CA4-4BBB-BAF7-C3AD4799C781}" srcOrd="1" destOrd="0" presId="urn:microsoft.com/office/officeart/2018/2/layout/IconVerticalSolidList"/>
    <dgm:cxn modelId="{B22D38BF-FE4A-45F9-82AA-DC0730A812C5}" type="presParOf" srcId="{9D4A13AA-B0BC-4AF2-9DDE-1182557B2E64}" destId="{7368089D-5032-4437-8A3E-C98DE1CA990B}" srcOrd="2" destOrd="0" presId="urn:microsoft.com/office/officeart/2018/2/layout/IconVerticalSolidList"/>
    <dgm:cxn modelId="{16FE65C7-84DA-4E6B-8356-DFDD30A57663}" type="presParOf" srcId="{9D4A13AA-B0BC-4AF2-9DDE-1182557B2E64}" destId="{C5F808C1-1852-4803-B930-5549494C3D2D}" srcOrd="3" destOrd="0" presId="urn:microsoft.com/office/officeart/2018/2/layout/IconVerticalSolidList"/>
    <dgm:cxn modelId="{96304AF2-CDB2-4357-8C77-16E00A21249B}" type="presParOf" srcId="{820BB523-1828-4E7A-8CE6-A8E48C50D258}" destId="{6D8996E8-E67A-40D3-8767-FC88597B6E6A}" srcOrd="1" destOrd="0" presId="urn:microsoft.com/office/officeart/2018/2/layout/IconVerticalSolidList"/>
    <dgm:cxn modelId="{24465EAB-2946-4B68-BCED-541642E886A5}" type="presParOf" srcId="{820BB523-1828-4E7A-8CE6-A8E48C50D258}" destId="{96330EA8-D65B-4B93-99F9-E336FEB32EE4}" srcOrd="2" destOrd="0" presId="urn:microsoft.com/office/officeart/2018/2/layout/IconVerticalSolidList"/>
    <dgm:cxn modelId="{96072AE0-EED4-4471-8916-CF4853102D30}" type="presParOf" srcId="{96330EA8-D65B-4B93-99F9-E336FEB32EE4}" destId="{20D4271B-6D71-4749-8E7F-DF860D42AA98}" srcOrd="0" destOrd="0" presId="urn:microsoft.com/office/officeart/2018/2/layout/IconVerticalSolidList"/>
    <dgm:cxn modelId="{8193E7FF-7B3C-4C38-94A2-13E22B120458}" type="presParOf" srcId="{96330EA8-D65B-4B93-99F9-E336FEB32EE4}" destId="{9AE2111B-DC47-45DA-8BC9-CF6C60302AD8}" srcOrd="1" destOrd="0" presId="urn:microsoft.com/office/officeart/2018/2/layout/IconVerticalSolidList"/>
    <dgm:cxn modelId="{8EE2F3F4-D36C-4419-A115-5E226A94B19A}" type="presParOf" srcId="{96330EA8-D65B-4B93-99F9-E336FEB32EE4}" destId="{B867DC3D-0C69-43BA-A352-AD92CDA0C237}" srcOrd="2" destOrd="0" presId="urn:microsoft.com/office/officeart/2018/2/layout/IconVerticalSolidList"/>
    <dgm:cxn modelId="{3DE57059-78DD-4413-8936-62F8A04E0463}" type="presParOf" srcId="{96330EA8-D65B-4B93-99F9-E336FEB32EE4}" destId="{EC67BD38-D264-4B1D-8D32-F738E7357B35}" srcOrd="3" destOrd="0" presId="urn:microsoft.com/office/officeart/2018/2/layout/IconVerticalSolidList"/>
    <dgm:cxn modelId="{F025C809-BC3F-48B9-9CE5-72AF775D94AC}" type="presParOf" srcId="{820BB523-1828-4E7A-8CE6-A8E48C50D258}" destId="{F627E5E6-9BE2-4658-AD4D-CB08FDD1C802}" srcOrd="3" destOrd="0" presId="urn:microsoft.com/office/officeart/2018/2/layout/IconVerticalSolidList"/>
    <dgm:cxn modelId="{1459F992-F2E4-4F6F-9DCC-2CD40C43CB38}" type="presParOf" srcId="{820BB523-1828-4E7A-8CE6-A8E48C50D258}" destId="{4A3DD8EC-63E7-4711-A60E-D930491F554A}" srcOrd="4" destOrd="0" presId="urn:microsoft.com/office/officeart/2018/2/layout/IconVerticalSolidList"/>
    <dgm:cxn modelId="{2D505E46-BAB0-4BF5-866A-BBC3572DBA9D}" type="presParOf" srcId="{4A3DD8EC-63E7-4711-A60E-D930491F554A}" destId="{283BD002-CA2B-4725-93B5-6DC1DD55C2B1}" srcOrd="0" destOrd="0" presId="urn:microsoft.com/office/officeart/2018/2/layout/IconVerticalSolidList"/>
    <dgm:cxn modelId="{B6F9F28B-D921-492B-BD30-87682CEC2874}" type="presParOf" srcId="{4A3DD8EC-63E7-4711-A60E-D930491F554A}" destId="{CFD3F952-9FC3-4856-846E-500F34C9C7FB}" srcOrd="1" destOrd="0" presId="urn:microsoft.com/office/officeart/2018/2/layout/IconVerticalSolidList"/>
    <dgm:cxn modelId="{77363594-EC78-463C-BF37-A18581008C2F}" type="presParOf" srcId="{4A3DD8EC-63E7-4711-A60E-D930491F554A}" destId="{4D762EDB-D4DE-4221-BC6A-52BD184A7D9B}" srcOrd="2" destOrd="0" presId="urn:microsoft.com/office/officeart/2018/2/layout/IconVerticalSolidList"/>
    <dgm:cxn modelId="{18DF53A0-F887-4A71-9CE5-AA964F11BC2B}" type="presParOf" srcId="{4A3DD8EC-63E7-4711-A60E-D930491F554A}" destId="{3A2D7EE9-77BF-434D-AB44-74ECFB0E45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1F12A-B548-4257-A04C-51A289CE8352}">
      <dsp:nvSpPr>
        <dsp:cNvPr id="0" name=""/>
        <dsp:cNvSpPr/>
      </dsp:nvSpPr>
      <dsp:spPr>
        <a:xfrm>
          <a:off x="8634" y="870508"/>
          <a:ext cx="2013350" cy="6040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</a:t>
          </a:r>
        </a:p>
      </dsp:txBody>
      <dsp:txXfrm>
        <a:off x="8634" y="870508"/>
        <a:ext cx="2013350" cy="604005"/>
      </dsp:txXfrm>
    </dsp:sp>
    <dsp:sp modelId="{9F09CBC3-5918-4B44-A617-78897C3B0215}">
      <dsp:nvSpPr>
        <dsp:cNvPr id="0" name=""/>
        <dsp:cNvSpPr/>
      </dsp:nvSpPr>
      <dsp:spPr>
        <a:xfrm>
          <a:off x="8634" y="1474514"/>
          <a:ext cx="2013350" cy="2007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sending and receiving standard workflow for laboratory specimens.</a:t>
          </a:r>
        </a:p>
      </dsp:txBody>
      <dsp:txXfrm>
        <a:off x="8634" y="1474514"/>
        <a:ext cx="2013350" cy="2007521"/>
      </dsp:txXfrm>
    </dsp:sp>
    <dsp:sp modelId="{E1ACC319-50D2-429B-9166-4475A7AD9D69}">
      <dsp:nvSpPr>
        <dsp:cNvPr id="0" name=""/>
        <dsp:cNvSpPr/>
      </dsp:nvSpPr>
      <dsp:spPr>
        <a:xfrm>
          <a:off x="2129879" y="870508"/>
          <a:ext cx="2013350" cy="6040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Prepare and label</a:t>
          </a:r>
        </a:p>
      </dsp:txBody>
      <dsp:txXfrm>
        <a:off x="2129879" y="870508"/>
        <a:ext cx="2013350" cy="604005"/>
      </dsp:txXfrm>
    </dsp:sp>
    <dsp:sp modelId="{A9436A33-F5B2-412E-ABE4-9FD36A8C06F9}">
      <dsp:nvSpPr>
        <dsp:cNvPr id="0" name=""/>
        <dsp:cNvSpPr/>
      </dsp:nvSpPr>
      <dsp:spPr>
        <a:xfrm>
          <a:off x="2129879" y="1474514"/>
          <a:ext cx="2013350" cy="2007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and label specimens for transport according to procedure</a:t>
          </a:r>
        </a:p>
      </dsp:txBody>
      <dsp:txXfrm>
        <a:off x="2129879" y="1474514"/>
        <a:ext cx="2013350" cy="2007521"/>
      </dsp:txXfrm>
    </dsp:sp>
    <dsp:sp modelId="{7B678376-5347-46F6-B993-F28112FBB756}">
      <dsp:nvSpPr>
        <dsp:cNvPr id="0" name=""/>
        <dsp:cNvSpPr/>
      </dsp:nvSpPr>
      <dsp:spPr>
        <a:xfrm>
          <a:off x="4251124" y="870508"/>
          <a:ext cx="2013350" cy="6040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</a:t>
          </a:r>
        </a:p>
      </dsp:txBody>
      <dsp:txXfrm>
        <a:off x="4251124" y="870508"/>
        <a:ext cx="2013350" cy="604005"/>
      </dsp:txXfrm>
    </dsp:sp>
    <dsp:sp modelId="{16A5039D-947C-484D-8236-CE6831395C60}">
      <dsp:nvSpPr>
        <dsp:cNvPr id="0" name=""/>
        <dsp:cNvSpPr/>
      </dsp:nvSpPr>
      <dsp:spPr>
        <a:xfrm>
          <a:off x="4251124" y="1474514"/>
          <a:ext cx="2013350" cy="2007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Lost and Mishandled Specimens</a:t>
          </a:r>
        </a:p>
      </dsp:txBody>
      <dsp:txXfrm>
        <a:off x="4251124" y="1474514"/>
        <a:ext cx="2013350" cy="2007521"/>
      </dsp:txXfrm>
    </dsp:sp>
    <dsp:sp modelId="{FD6291FE-1E50-4A98-B025-4231D06D0857}">
      <dsp:nvSpPr>
        <dsp:cNvPr id="0" name=""/>
        <dsp:cNvSpPr/>
      </dsp:nvSpPr>
      <dsp:spPr>
        <a:xfrm>
          <a:off x="6372369" y="870508"/>
          <a:ext cx="2013350" cy="6040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</a:t>
          </a:r>
        </a:p>
      </dsp:txBody>
      <dsp:txXfrm>
        <a:off x="6372369" y="870508"/>
        <a:ext cx="2013350" cy="604005"/>
      </dsp:txXfrm>
    </dsp:sp>
    <dsp:sp modelId="{95D0D719-C726-45FA-A340-E2D2CA6DBE14}">
      <dsp:nvSpPr>
        <dsp:cNvPr id="0" name=""/>
        <dsp:cNvSpPr/>
      </dsp:nvSpPr>
      <dsp:spPr>
        <a:xfrm>
          <a:off x="6372369" y="1474514"/>
          <a:ext cx="2013350" cy="2007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Compass to report Lost or Mishandled Specimen(s)</a:t>
          </a:r>
        </a:p>
      </dsp:txBody>
      <dsp:txXfrm>
        <a:off x="6372369" y="1474514"/>
        <a:ext cx="2013350" cy="2007521"/>
      </dsp:txXfrm>
    </dsp:sp>
    <dsp:sp modelId="{443D3227-D61C-44E5-A2B2-5AAFD82C5109}">
      <dsp:nvSpPr>
        <dsp:cNvPr id="0" name=""/>
        <dsp:cNvSpPr/>
      </dsp:nvSpPr>
      <dsp:spPr>
        <a:xfrm>
          <a:off x="8493615" y="870508"/>
          <a:ext cx="2013350" cy="6040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Locate</a:t>
          </a:r>
        </a:p>
      </dsp:txBody>
      <dsp:txXfrm>
        <a:off x="8493615" y="870508"/>
        <a:ext cx="2013350" cy="604005"/>
      </dsp:txXfrm>
    </dsp:sp>
    <dsp:sp modelId="{DBE3F968-8E8D-4FAF-BF39-A453D684C1D0}">
      <dsp:nvSpPr>
        <dsp:cNvPr id="0" name=""/>
        <dsp:cNvSpPr/>
      </dsp:nvSpPr>
      <dsp:spPr>
        <a:xfrm>
          <a:off x="8493615" y="1474514"/>
          <a:ext cx="2013350" cy="2007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Locate instructions in Lab Guide</a:t>
          </a:r>
        </a:p>
      </dsp:txBody>
      <dsp:txXfrm>
        <a:off x="8493615" y="1474514"/>
        <a:ext cx="2013350" cy="2007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3BAC4-E51D-4440-98BE-A4AF6EC0597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0266-1CA4-4BBB-BAF7-C3AD4799C78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808C1-1852-4803-B930-5549494C3D2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Reduces the potential for lost or mishandled specimens</a:t>
          </a:r>
        </a:p>
      </dsp:txBody>
      <dsp:txXfrm>
        <a:off x="1435590" y="531"/>
        <a:ext cx="9080009" cy="1242935"/>
      </dsp:txXfrm>
    </dsp:sp>
    <dsp:sp modelId="{20D4271B-6D71-4749-8E7F-DF860D42AA9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111B-DC47-45DA-8BC9-CF6C60302AD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7BD38-D264-4B1D-8D32-F738E7357B3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reliable results and high-quality patient care</a:t>
          </a:r>
        </a:p>
      </dsp:txBody>
      <dsp:txXfrm>
        <a:off x="1435590" y="1554201"/>
        <a:ext cx="9080009" cy="1242935"/>
      </dsp:txXfrm>
    </dsp:sp>
    <dsp:sp modelId="{283BD002-CA2B-4725-93B5-6DC1DD55C2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F952-9FC3-4856-846E-500F34C9C7F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7EE9-77BF-434D-AB44-74ECFB0E45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Protects our brand reputation.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3B24-A877-48BC-BEE8-491613B3D353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3AC5-357D-4A75-863C-4117B35D99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CE039-BEC0-4917-BE39-467507B59766}" type="datetimeFigureOut">
              <a:rPr lang="en-US" smtClean="0"/>
              <a:t>11/4/2021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E5D3F-8E63-4081-B1DE-121A40D13E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E5D3F-8E63-4081-B1DE-121A40D13E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6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467" y="1188623"/>
            <a:ext cx="10287000" cy="2310648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7A00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465" y="3719500"/>
            <a:ext cx="10287000" cy="139252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7578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339" y="0"/>
            <a:ext cx="12133660" cy="220440"/>
            <a:chOff x="58339" y="0"/>
            <a:chExt cx="12133660" cy="2204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2024476" y="149"/>
              <a:ext cx="6111120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1518700" y="984"/>
              <a:ext cx="206733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1725432" y="0"/>
              <a:ext cx="103367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1828799" y="0"/>
              <a:ext cx="198781" cy="2194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801114" y="407"/>
              <a:ext cx="19878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8987644" y="0"/>
              <a:ext cx="368272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8135596" y="0"/>
              <a:ext cx="670019" cy="21945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9355916" y="0"/>
              <a:ext cx="2836083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58339" y="0"/>
              <a:ext cx="1468312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97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1" y="1511968"/>
            <a:ext cx="10287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7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25" y="1866597"/>
            <a:ext cx="10287001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510748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40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326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152" y="1872217"/>
            <a:ext cx="480060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73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50008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370" y="1522044"/>
            <a:ext cx="48006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48006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59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Half-Pag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5279" y="1497495"/>
            <a:ext cx="4800600" cy="4114800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75279" y="515094"/>
            <a:ext cx="4800600" cy="6978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6850" y="515094"/>
            <a:ext cx="4800600" cy="510054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510749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78409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55902" y="1497498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8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59074" y="1866600"/>
            <a:ext cx="10280542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65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65157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42650" y="1868556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2048936"/>
            <a:ext cx="4186989" cy="1461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22102" y="3510211"/>
            <a:ext cx="3769898" cy="1461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76724" y="3509963"/>
            <a:ext cx="5943600" cy="1462087"/>
          </a:xfrm>
          <a:solidFill>
            <a:schemeClr val="tx2"/>
          </a:solidFill>
        </p:spPr>
        <p:txBody>
          <a:bodyPr lIns="182880" tIns="182880" rIns="182880" bIns="18288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038350" y="2049463"/>
            <a:ext cx="6400800" cy="1460500"/>
          </a:xfrm>
          <a:solidFill>
            <a:schemeClr val="accent4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42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1" y="0"/>
            <a:ext cx="1020418" cy="357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52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2914" y="1496095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5703" y="1866597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35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65707" y="1508124"/>
            <a:ext cx="102870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85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962529" y="1866600"/>
            <a:ext cx="102870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8409" y="1510566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6362" y="1510567"/>
            <a:ext cx="4800600" cy="411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06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head +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972326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468138" y="1866599"/>
            <a:ext cx="4800600" cy="374904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4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07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1" y="5772150"/>
            <a:ext cx="12192001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6871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95242" y="192732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9973785" y="4562655"/>
            <a:ext cx="1988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>
                    <a:alpha val="20000"/>
                  </a:schemeClr>
                </a:solidFill>
              </a:rPr>
              <a:t>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524000" y="1619250"/>
            <a:ext cx="9144000" cy="2647950"/>
          </a:xfrm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1524000" y="4419600"/>
            <a:ext cx="9144000" cy="838200"/>
          </a:xfrm>
        </p:spPr>
        <p:txBody>
          <a:bodyPr lIns="91440" tIns="91440" rIns="91440" bIns="91440" anchor="b" anchorCtr="0">
            <a:normAutofit/>
          </a:bodyPr>
          <a:lstStyle>
            <a:lvl1pPr marL="0" indent="0" algn="r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1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2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65349" y="2030065"/>
            <a:ext cx="480060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6465349" y="3347690"/>
            <a:ext cx="480060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6238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58805" y="5540095"/>
            <a:ext cx="48006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25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3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5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2432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978783" y="2030069"/>
            <a:ext cx="32918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5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4462432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978783" y="3347694"/>
            <a:ext cx="32918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962385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455887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7978783" y="5540100"/>
            <a:ext cx="32918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tubtitle + 4 Call-Ou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933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598727" y="0"/>
            <a:ext cx="1593273" cy="50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0" t="89537" r="-460"/>
          <a:stretch/>
        </p:blipFill>
        <p:spPr>
          <a:xfrm>
            <a:off x="9103502" y="6059921"/>
            <a:ext cx="368206" cy="365760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84062" y="6376500"/>
            <a:ext cx="427383" cy="365125"/>
          </a:xfrm>
        </p:spPr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96238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598159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6260194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2"/>
          <p:cNvSpPr>
            <a:spLocks noGrp="1"/>
          </p:cNvSpPr>
          <p:nvPr>
            <p:ph type="body" sz="quarter" idx="14"/>
          </p:nvPr>
        </p:nvSpPr>
        <p:spPr>
          <a:xfrm>
            <a:off x="95933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470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360470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260194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6260194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8897116" y="5540098"/>
            <a:ext cx="237744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897116" y="2030065"/>
            <a:ext cx="2377440" cy="1281113"/>
          </a:xfrm>
          <a:solidFill>
            <a:schemeClr val="accent2"/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9250" indent="0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3505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897116" y="3347690"/>
            <a:ext cx="2377440" cy="21488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8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535" y="1512335"/>
            <a:ext cx="6128086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5620" y="1512334"/>
            <a:ext cx="3657600" cy="411480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8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 + 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46" y="1877143"/>
            <a:ext cx="6126480" cy="37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72325" y="1866597"/>
            <a:ext cx="3657600" cy="3749040"/>
          </a:xfrm>
          <a:solidFill>
            <a:schemeClr val="tx2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lnSpc>
                <a:spcPct val="90000"/>
              </a:lnSpc>
              <a:spcAft>
                <a:spcPts val="0"/>
              </a:spcAft>
              <a:buNone/>
              <a:defRPr sz="2800" b="1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2369" y="515094"/>
            <a:ext cx="10287000" cy="6978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59074" y="1252120"/>
            <a:ext cx="10287000" cy="350003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4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0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DDBD14-F93A-4AFA-8546-70CABF90F4C3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" y="6144768"/>
            <a:ext cx="713232" cy="7132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5157" y="515094"/>
            <a:ext cx="10287000" cy="6978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75" y="1513793"/>
            <a:ext cx="10287000" cy="411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894" y="6445636"/>
            <a:ext cx="332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collaboration among the University of Minnesota, </a:t>
            </a:r>
          </a:p>
          <a:p>
            <a:pPr algn="l"/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Minnesota Physicians and Fairview Health Services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4062" y="6376500"/>
            <a:ext cx="42738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fld id="{30BF232C-702C-49DE-91FC-AB340B01919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81C739-61E4-4DD6-98FE-545526DF2164}"/>
              </a:ext>
            </a:extLst>
          </p:cNvPr>
          <p:cNvGrpSpPr/>
          <p:nvPr userDrawn="1"/>
        </p:nvGrpSpPr>
        <p:grpSpPr>
          <a:xfrm>
            <a:off x="-2978" y="-629"/>
            <a:ext cx="685214" cy="219456"/>
            <a:chOff x="0" y="218827"/>
            <a:chExt cx="685214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78991F-F660-4E0D-B2E6-409C76F639C4}"/>
                </a:ext>
              </a:extLst>
            </p:cNvPr>
            <p:cNvSpPr/>
            <p:nvPr userDrawn="1"/>
          </p:nvSpPr>
          <p:spPr>
            <a:xfrm>
              <a:off x="0" y="218827"/>
              <a:ext cx="390184" cy="219456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05A3A0-2390-4704-A537-8BBE69261C6F}"/>
                </a:ext>
              </a:extLst>
            </p:cNvPr>
            <p:cNvSpPr/>
            <p:nvPr userDrawn="1"/>
          </p:nvSpPr>
          <p:spPr>
            <a:xfrm>
              <a:off x="384226" y="218827"/>
              <a:ext cx="131055" cy="219456"/>
            </a:xfrm>
            <a:prstGeom prst="rect">
              <a:avLst/>
            </a:prstGeom>
            <a:solidFill>
              <a:srgbClr val="B81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86D8E-4460-47EA-8592-A85BF1BB53C5}"/>
                </a:ext>
              </a:extLst>
            </p:cNvPr>
            <p:cNvSpPr/>
            <p:nvPr userDrawn="1"/>
          </p:nvSpPr>
          <p:spPr>
            <a:xfrm>
              <a:off x="501634" y="218827"/>
              <a:ext cx="73152" cy="219456"/>
            </a:xfrm>
            <a:prstGeom prst="rect">
              <a:avLst/>
            </a:prstGeom>
            <a:solidFill>
              <a:srgbClr val="7A00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8CE883-FF02-443A-A00C-8ECFE6AD7FDA}"/>
                </a:ext>
              </a:extLst>
            </p:cNvPr>
            <p:cNvSpPr/>
            <p:nvPr userDrawn="1"/>
          </p:nvSpPr>
          <p:spPr>
            <a:xfrm>
              <a:off x="567041" y="218827"/>
              <a:ext cx="118173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0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3" r:id="rId3"/>
    <p:sldLayoutId id="2147483677" r:id="rId4"/>
    <p:sldLayoutId id="2147483674" r:id="rId5"/>
    <p:sldLayoutId id="2147483675" r:id="rId6"/>
    <p:sldLayoutId id="2147483678" r:id="rId7"/>
    <p:sldLayoutId id="2147483679" r:id="rId8"/>
    <p:sldLayoutId id="2147483676" r:id="rId9"/>
    <p:sldLayoutId id="2147483650" r:id="rId10"/>
    <p:sldLayoutId id="2147483665" r:id="rId11"/>
    <p:sldLayoutId id="2147483652" r:id="rId12"/>
    <p:sldLayoutId id="2147483661" r:id="rId13"/>
    <p:sldLayoutId id="2147483659" r:id="rId14"/>
    <p:sldLayoutId id="2147483666" r:id="rId15"/>
    <p:sldLayoutId id="2147483656" r:id="rId16"/>
    <p:sldLayoutId id="2147483667" r:id="rId17"/>
    <p:sldLayoutId id="2147483668" r:id="rId18"/>
    <p:sldLayoutId id="2147483669" r:id="rId19"/>
    <p:sldLayoutId id="2147483662" r:id="rId20"/>
    <p:sldLayoutId id="2147483670" r:id="rId21"/>
    <p:sldLayoutId id="2147483663" r:id="rId22"/>
    <p:sldLayoutId id="2147483660" r:id="rId23"/>
    <p:sldLayoutId id="2147483664" r:id="rId24"/>
    <p:sldLayoutId id="2147483672" r:id="rId25"/>
    <p:sldLayoutId id="2147483654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A00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airview.ancileuperform.com/#/content/1.11.111533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8917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ab.fairview.org/labguide/default.asp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FairviewHealthCS@healthexcourier.com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9513" TargetMode="External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90863" y="3509964"/>
            <a:ext cx="7829462" cy="153016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Specimen Transport and Tracking 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latin typeface="+mn-lt"/>
              </a:rPr>
              <a:t>2022 Annual Required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17983" y="1637211"/>
            <a:ext cx="9846365" cy="1763695"/>
          </a:xfrm>
        </p:spPr>
        <p:txBody>
          <a:bodyPr>
            <a:noAutofit/>
          </a:bodyPr>
          <a:lstStyle/>
          <a:p>
            <a:endParaRPr lang="en-US" sz="4000" dirty="0">
              <a:solidFill>
                <a:srgbClr val="98002E"/>
              </a:solidFill>
            </a:endParaRPr>
          </a:p>
          <a:p>
            <a:r>
              <a:rPr lang="en-US" sz="6000" dirty="0"/>
              <a:t>MHealth Fairview Laboratories</a:t>
            </a:r>
            <a:br>
              <a:rPr lang="en-US" sz="4000" dirty="0">
                <a:solidFill>
                  <a:srgbClr val="98002E"/>
                </a:solidFill>
              </a:rPr>
            </a:br>
            <a:endParaRPr lang="en-US" sz="4000" dirty="0"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333851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71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Send Specimens: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Place specimen(s) in a MHealth Fairview custom color-coded (temperature specific) shipping biohazard bag or other approved clear biohazard bag.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Specimens must be sent to </a:t>
            </a:r>
            <a:r>
              <a:rPr lang="en-US" sz="2200" b="1" u="sng" dirty="0"/>
              <a:t>UMMC East Bank Core Lab, IDDL or Pathology </a:t>
            </a:r>
            <a:r>
              <a:rPr lang="en-US" sz="2200" dirty="0"/>
              <a:t>(unless sending lab has a direct courier route, an on-demand/stat courier is requested).  Some sites also send directly to ARUP, Medtox, and Mayo.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For all laboratories that have a direct courier route to another MHFV Fairview laboratory, </a:t>
            </a:r>
            <a:r>
              <a:rPr lang="en-US" sz="2200" b="1" dirty="0"/>
              <a:t>all specimen(s) must be put on a Beaker packing list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Click </a:t>
            </a:r>
            <a:r>
              <a:rPr lang="en-US" sz="2200" dirty="0">
                <a:hlinkClick r:id="rId2"/>
              </a:rPr>
              <a:t>Packing List Quick Start Guide</a:t>
            </a:r>
            <a:r>
              <a:rPr lang="en-US" sz="2200" dirty="0"/>
              <a:t> to review expectations.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endParaRPr lang="en-US" sz="2200" dirty="0"/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2200" dirty="0"/>
              <a:t>Note: </a:t>
            </a:r>
            <a:r>
              <a:rPr lang="en-US" sz="2200" dirty="0" err="1"/>
              <a:t>Quantiferon</a:t>
            </a:r>
            <a:r>
              <a:rPr lang="en-US" sz="2200" dirty="0"/>
              <a:t> Gold TB Samples not incubated or centrifuged must be sent to UU LABORATORY for processing steps.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dirty="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411480" y="991443"/>
            <a:ext cx="4443154" cy="1087819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Outgoing Specimen(s): Courier Pick-up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</a:pPr>
            <a:r>
              <a:rPr lang="en-US" sz="1800" dirty="0"/>
              <a:t>All outgoing specimens ready for testing and courier pick-up must be placed in the appropriate </a:t>
            </a:r>
            <a:r>
              <a:rPr lang="en-US" sz="1800" b="1" dirty="0"/>
              <a:t>BLUE</a:t>
            </a:r>
            <a:r>
              <a:rPr lang="en-US" sz="1800" dirty="0"/>
              <a:t> outgoing courier pick-up bin.  The courier bins will have a location barcode for scanning.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</a:pPr>
            <a:endParaRPr lang="en-US" sz="15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/>
              <a:t>There will be a </a:t>
            </a:r>
            <a:r>
              <a:rPr lang="en-US" sz="1800" b="1" dirty="0"/>
              <a:t>BLUE</a:t>
            </a:r>
            <a:r>
              <a:rPr lang="en-US" sz="1800" dirty="0"/>
              <a:t> outgoing courier pick-up bin available for all shipping temperature</a:t>
            </a:r>
            <a:r>
              <a:rPr lang="en-US" sz="1500" dirty="0"/>
              <a:t>s.</a:t>
            </a:r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dirty="0"/>
          </a:p>
          <a:p>
            <a:pPr marL="457200">
              <a:lnSpc>
                <a:spcPct val="90000"/>
              </a:lnSpc>
            </a:pPr>
            <a:endParaRPr lang="en-US" sz="1500" b="1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  <a:p>
            <a:pPr marL="457200">
              <a:lnSpc>
                <a:spcPct val="90000"/>
              </a:lnSpc>
            </a:pPr>
            <a:endParaRPr lang="en-US" sz="15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151" y="625683"/>
            <a:ext cx="5737754" cy="5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612648" y="1078992"/>
            <a:ext cx="6268770" cy="153619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Incoming Specimen(s): Courier Drop-off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buClr>
                <a:srgbClr val="98002E"/>
              </a:buClr>
            </a:pPr>
            <a:r>
              <a:rPr lang="en-US" sz="2200"/>
              <a:t>All incoming specimens will be dropped off in the designated </a:t>
            </a:r>
            <a:r>
              <a:rPr lang="en-US" sz="2200" b="1"/>
              <a:t>RED</a:t>
            </a:r>
            <a:r>
              <a:rPr lang="en-US" sz="2200"/>
              <a:t> courier drop-off bin.  The courier bins will have a location barcode for scanning.</a:t>
            </a:r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  <a:p>
            <a:pPr>
              <a:lnSpc>
                <a:spcPct val="90000"/>
              </a:lnSpc>
              <a:buClr>
                <a:srgbClr val="B81237"/>
              </a:buClr>
            </a:pPr>
            <a:endParaRPr lang="en-US" sz="2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404823"/>
            <a:ext cx="4237686" cy="3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26424" y="6356350"/>
            <a:ext cx="2852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173" y="498316"/>
            <a:ext cx="11190914" cy="827145"/>
          </a:xfrm>
          <a:solidFill>
            <a:srgbClr val="FFCC33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Mandatory Warm Handoff at Delivery and Pickup</a:t>
            </a:r>
            <a:br>
              <a:rPr lang="en-US" sz="4000" dirty="0">
                <a:latin typeface="+mn-lt"/>
              </a:rPr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/>
            </a:br>
            <a:br>
              <a:rPr lang="en-US" sz="4000" i="1" dirty="0">
                <a:solidFill>
                  <a:schemeClr val="tx1"/>
                </a:solidFill>
              </a:rPr>
            </a:br>
            <a:br>
              <a:rPr lang="en-US" sz="4000" i="1" dirty="0">
                <a:solidFill>
                  <a:schemeClr val="tx1"/>
                </a:solidFill>
              </a:rPr>
            </a:br>
            <a:endParaRPr lang="en-US" sz="40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79191" y="1560352"/>
            <a:ext cx="10287000" cy="4527811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HealthEx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courier specimen deliveries/pickups must involve a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direct-communication one-to-one handoff between a courier and a lab staff member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Couriers must scan all bags in the Lab Department (not in the hallway, car, etc.).</a:t>
            </a: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verbally acknowledge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# of bags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being directly handed to or picked up from a lab staff member in the Lab department. Couriers cannot drop and go.  </a:t>
            </a:r>
            <a:r>
              <a:rPr lang="en-US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lab staff member must be physically present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(the only exception is if there are only supplies or racks to be picked/dropped and there are no patient samples).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98002E"/>
              </a:buClr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Courier must </a:t>
            </a:r>
            <a:r>
              <a:rPr lang="en-US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scan lab employee badge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documentation of receipt of specimens.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3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Definition of Lost and Mishandled: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Lost in lab or Lost in transit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Specimen </a:t>
            </a:r>
            <a:r>
              <a:rPr lang="en-US" sz="1600" i="1" dirty="0"/>
              <a:t>cannot be located.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completed.  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Start a “Missing Specimen Investigation” form. Link: </a:t>
            </a:r>
            <a:r>
              <a:rPr lang="en-US" sz="1600" dirty="0">
                <a:hlinkClick r:id="rId2"/>
              </a:rPr>
              <a:t>Missing Specimen Form</a:t>
            </a:r>
            <a:endParaRPr lang="en-US" sz="1600" dirty="0"/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When possible, collect a new specimen.</a:t>
            </a:r>
          </a:p>
          <a:p>
            <a:pPr marL="914400" lvl="2" indent="-228600" algn="l">
              <a:lnSpc>
                <a:spcPct val="90000"/>
              </a:lnSpc>
              <a:spcAft>
                <a:spcPts val="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>
              <a:lnSpc>
                <a:spcPct val="90000"/>
              </a:lnSpc>
              <a:buClr>
                <a:srgbClr val="7A0019"/>
              </a:buClr>
            </a:pPr>
            <a:r>
              <a:rPr lang="en-US" sz="1600" b="1" dirty="0"/>
              <a:t>Specimen is present, but was Mishandled or Lost to testing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cannot be completed on that specimen.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Testing can be performed if another specimen is available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Enter a Compass Patient Safety Event (PSE), regardless of impact to the diagnosis.</a:t>
            </a:r>
          </a:p>
          <a:p>
            <a:pPr lvl="2" indent="-228600" algn="l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Test must be credited and reordered on a new accession number to ensure proper documentation.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2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LOST SPECIMEN: Risk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dirty="0"/>
              <a:t>To reduce or eliminate risk of losing a specimen, the following lab practices are required at all Sending/Receiving locations: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No garbage, recycling, laundry, hazardous waste or other receptacles can be </a:t>
            </a:r>
            <a:r>
              <a:rPr lang="en-US" sz="2200" u="sng" dirty="0"/>
              <a:t>located below the bench of the Sending or Receiving locations</a:t>
            </a:r>
            <a:r>
              <a:rPr lang="en-US" sz="2200" dirty="0"/>
              <a:t>.</a:t>
            </a:r>
          </a:p>
          <a:p>
            <a:pPr marL="739775">
              <a:lnSpc>
                <a:spcPct val="90000"/>
              </a:lnSpc>
            </a:pPr>
            <a:r>
              <a:rPr lang="en-US" sz="2200" dirty="0"/>
              <a:t>All bags must </a:t>
            </a:r>
            <a:r>
              <a:rPr lang="en-US" sz="2200" u="sng" dirty="0"/>
              <a:t>be flattened after specimen removal</a:t>
            </a:r>
            <a:r>
              <a:rPr lang="en-US" sz="2200" dirty="0"/>
              <a:t>.  This flattening process will eliminate the risk of specimens being disposed of with the bags.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9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Clinical lab specimens </a:t>
            </a:r>
            <a:r>
              <a:rPr lang="en-US" b="1" dirty="0"/>
              <a:t>must be “instrument ready” or “testing ready” prior to packaging and transport</a:t>
            </a:r>
            <a:r>
              <a:rPr lang="en-US" dirty="0"/>
              <a:t> according to Lab Guide instructions (centrifuged, decanted, aliquoted, Beaker label,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dirty="0"/>
              <a:t>Send out specimens follow reference laboratory’s processing and shipping instructions found on </a:t>
            </a:r>
            <a:r>
              <a:rPr lang="en-US" dirty="0" err="1"/>
              <a:t>rerence</a:t>
            </a:r>
            <a:r>
              <a:rPr lang="en-US" dirty="0"/>
              <a:t> lab’s website (Mayo, ARUP, Medtox, etc.).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Beaker </a:t>
            </a:r>
            <a:r>
              <a:rPr lang="en-US" sz="2200" dirty="0" err="1"/>
              <a:t>Sendout</a:t>
            </a:r>
            <a:r>
              <a:rPr lang="en-US" sz="2200" dirty="0"/>
              <a:t> Bench activity’s applicable “Specimens to Send Out” view. This is our safety net.</a:t>
            </a:r>
          </a:p>
          <a:p>
            <a:pPr marL="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Ensure all specimens are accounted for. Review any unaccounted-for specimens and investigate.</a:t>
            </a:r>
          </a:p>
          <a:p>
            <a:pPr marL="174625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Receiving</a:t>
            </a: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Laboratory Responsibilities: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Review the ‘Expected’ view in the Beaker’s receiving activity at regular intervals throughout each shift, a minimum of once per shift.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Investigate any specimens on the list that should have already arrived and escalate any specimens on the list over 24 hours.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b="1" dirty="0"/>
              <a:t>When receiving a packing list, scan each individual specimen label to receive, never receive an entire packing list without scanning.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2200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925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342900" lvl="1" indent="-228600">
              <a:lnSpc>
                <a:spcPct val="90000"/>
              </a:lnSpc>
              <a:buClr>
                <a:srgbClr val="7A0019"/>
              </a:buClr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0">
              <a:lnSpc>
                <a:spcPct val="90000"/>
              </a:lnSpc>
              <a:buClr>
                <a:srgbClr val="7A0019"/>
              </a:buClr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 Guide Refresher: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2200" dirty="0"/>
              <a:t>Find Lab Guide on the MHealth Fairview Intranet: </a:t>
            </a:r>
            <a:r>
              <a:rPr lang="en-US" sz="2200" dirty="0">
                <a:hlinkClick r:id="rId2"/>
              </a:rPr>
              <a:t>Lab Guide</a:t>
            </a:r>
            <a:endParaRPr lang="en-US" sz="2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Resources →Laboratory </a:t>
            </a:r>
            <a:r>
              <a:rPr lang="en-US" sz="2200" dirty="0" err="1"/>
              <a:t>Services→Lab</a:t>
            </a:r>
            <a:r>
              <a:rPr lang="en-US" sz="2200" dirty="0"/>
              <a:t> Guide Test Catalog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2200" dirty="0"/>
              <a:t>Each test is reviewed in Lab Guide to determine: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and/or container type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Specimen processing requirements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Causes for rejection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Shipping instructions</a:t>
            </a:r>
          </a:p>
          <a:p>
            <a:pPr lvl="1" indent="-2286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dirty="0"/>
              <a:t>Performing laboratory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For Courier related issues, questions or assistance:</a:t>
            </a:r>
            <a:endParaRPr lang="en-US" sz="3700" u="sng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600" dirty="0"/>
              <a:t>Courier Services Hotline (24/7): 612-273-4652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1: On Time Delivery Service for on demand and STATs</a:t>
            </a:r>
          </a:p>
          <a:p>
            <a:pPr marL="1200150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</a:pPr>
            <a:r>
              <a:rPr lang="en-US" sz="1600" dirty="0"/>
              <a:t>Option 2: </a:t>
            </a:r>
            <a:r>
              <a:rPr lang="en-US" sz="1600" dirty="0" err="1"/>
              <a:t>HealthEx</a:t>
            </a:r>
            <a:r>
              <a:rPr lang="en-US" sz="1600" dirty="0"/>
              <a:t> Couriers for all scheduled routes</a:t>
            </a:r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Call for immediate assistance with: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Locating a courier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Troubleshooting a specimen location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Courier Performance issue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buClr>
                <a:srgbClr val="98002E"/>
              </a:buClr>
              <a:tabLst>
                <a:tab pos="0" algn="l"/>
              </a:tabLst>
            </a:pPr>
            <a:r>
              <a:rPr lang="en-US" sz="1600" dirty="0"/>
              <a:t>Missed pickup/drop off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en-US" sz="1600" dirty="0"/>
              <a:t>For non-emergent concerns, email: </a:t>
            </a:r>
            <a:r>
              <a:rPr lang="en-US" sz="1600" u="sng" dirty="0">
                <a:hlinkClick r:id="rId2"/>
              </a:rPr>
              <a:t>FairviewHealthCS@healthexcourier.com</a:t>
            </a:r>
            <a:r>
              <a:rPr lang="en-US" sz="1600" dirty="0"/>
              <a:t> </a:t>
            </a:r>
          </a:p>
          <a:p>
            <a:pPr marL="4016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endParaRPr lang="en-US" sz="1600" dirty="0"/>
          </a:p>
          <a:p>
            <a:pPr marL="58738">
              <a:lnSpc>
                <a:spcPct val="90000"/>
              </a:lnSpc>
              <a:spcAft>
                <a:spcPts val="0"/>
              </a:spcAft>
              <a:tabLst>
                <a:tab pos="0" algn="l"/>
              </a:tabLst>
            </a:pPr>
            <a:r>
              <a:rPr lang="en-US" sz="1600" dirty="0"/>
              <a:t>IMPORTANT:  </a:t>
            </a:r>
            <a:r>
              <a:rPr lang="en-US" sz="1600" b="1" dirty="0"/>
              <a:t>Never contact a courier directly, call </a:t>
            </a:r>
            <a:r>
              <a:rPr lang="en-US" sz="1600" dirty="0"/>
              <a:t>the courier services hotline dispatcher.</a:t>
            </a:r>
          </a:p>
          <a:p>
            <a:pPr marL="58738">
              <a:lnSpc>
                <a:spcPct val="90000"/>
              </a:lnSpc>
              <a:tabLst>
                <a:tab pos="0" algn="l"/>
              </a:tabLst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2051" name="Picture 3" descr="C:\Users\kamache1\AppData\Local\Microsoft\Windows\Temporary Internet Files\Content.IE5\O6LIT4BP\questi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23835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1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054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Objectives: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F0C77A-CBB2-4D34-8449-E1FDD52D9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31032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37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specimen(s) have a Beaker specimen label and are </a:t>
            </a:r>
            <a:r>
              <a:rPr lang="en-US" sz="1700" b="1"/>
              <a:t>ready for testing </a:t>
            </a:r>
            <a:r>
              <a:rPr lang="en-US" sz="1700"/>
              <a:t>prior to transport/shipment.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All specimens are placed on a Beaker packing list by scanning each individual specimen  label.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Specimen(s) must be </a:t>
            </a:r>
            <a:r>
              <a:rPr lang="en-US" sz="1700" b="1"/>
              <a:t>packaged according the system procedure </a:t>
            </a:r>
            <a:r>
              <a:rPr lang="en-US" sz="1700">
                <a:hlinkClick r:id="rId2"/>
              </a:rPr>
              <a:t>Specimen Packaging and Labeling for Shipping &amp; Transport 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Specimen Bags are labeled with a Beaker packing list label.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Deliveries and pickups must have a warm hand off between </a:t>
            </a:r>
            <a:r>
              <a:rPr lang="en-US" sz="1700" b="1"/>
              <a:t>courier and lab staff with verbal communication and badge scanning</a:t>
            </a:r>
            <a:r>
              <a:rPr lang="en-US" sz="1700"/>
              <a:t>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700"/>
              <a:t>Lost or Lost to Testing/Mishandled specimens </a:t>
            </a:r>
            <a:r>
              <a:rPr lang="en-US" sz="1700" b="1"/>
              <a:t>must be documented </a:t>
            </a:r>
            <a:r>
              <a:rPr lang="en-US" sz="1700"/>
              <a:t>according to the System </a:t>
            </a:r>
            <a:r>
              <a:rPr lang="en-US" sz="1700" u="sng">
                <a:hlinkClick r:id="rId3"/>
              </a:rPr>
              <a:t>Canceling and Crediting Orders and Results </a:t>
            </a:r>
            <a:r>
              <a:rPr lang="en-US" sz="1700"/>
              <a:t> procedure.</a:t>
            </a:r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 mar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endParaRPr lang="en-US" sz="1700"/>
          </a:p>
          <a:p>
            <a:pPr>
              <a:lnSpc>
                <a:spcPct val="90000"/>
              </a:lnSpc>
              <a:buClr>
                <a:srgbClr val="7A0019"/>
              </a:buClr>
            </a:pPr>
            <a:endParaRPr lang="en-US" sz="17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to contact with questions?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200"/>
              <a:t>For questions on policies or procedures, please see your site </a:t>
            </a:r>
          </a:p>
          <a:p>
            <a:pPr marL="0">
              <a:lnSpc>
                <a:spcPct val="90000"/>
              </a:lnSpc>
            </a:pPr>
            <a:r>
              <a:rPr lang="en-US" sz="2200"/>
              <a:t>MHFV Laboratory Transportation and Courier Committee representative.</a:t>
            </a:r>
          </a:p>
          <a:p>
            <a:pPr>
              <a:lnSpc>
                <a:spcPct val="90000"/>
              </a:lnSpc>
            </a:pPr>
            <a:endParaRPr lang="en-US" sz="2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Procedures: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Please read 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/>
              </a:rPr>
              <a:t>Specimen Packaging and Labeling for Shipping &amp; Transport</a:t>
            </a:r>
            <a:endParaRPr kumimoji="0" lang="en-US" sz="2200" b="0" i="0" u="sng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lang="en-US" sz="2200" u="sng" dirty="0">
              <a:ea typeface="+mn-ea"/>
              <a:cs typeface="+mn-cs"/>
            </a:endParaRPr>
          </a:p>
          <a:p>
            <a:pPr marL="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r>
              <a:rPr lang="en-US" sz="2200" dirty="0">
                <a:ea typeface="+mn-ea"/>
                <a:cs typeface="+mn-cs"/>
              </a:rPr>
              <a:t>Please access the Epic Learning Library to review cancel/credit workflow.</a:t>
            </a:r>
          </a:p>
          <a:p>
            <a:pPr marL="57150" marR="0" lvl="0" indent="0" fontAlgn="base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SzTx/>
              <a:buNone/>
              <a:tabLst/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DAA84-81F5-4F0C-9A93-0490E5567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33" y="3909691"/>
            <a:ext cx="7440063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32570-CCA5-4DAB-B52F-D7EE47552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1" r="9091" b="226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</a:rPr>
              <a:t>A standard workflow for packaging, labeling, shipping, tracking, and processing specimens: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4FD72D4-1E9D-48E2-B25E-7817B55B9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67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8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</a:rPr>
              <a:t>MHealth Fairview Custom Specimen Packaging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sz="1600" dirty="0"/>
              <a:t>Lab custom specimen bags are used by all labs to package specimen(s) being sent to an external MH Fairview lab.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</a:pPr>
            <a:r>
              <a:rPr lang="en-US" sz="1600" dirty="0"/>
              <a:t>The custom bags are 6x9” and 12x15”.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Blue</a:t>
            </a:r>
            <a:r>
              <a:rPr lang="en-US" sz="1600" dirty="0"/>
              <a:t>=Frozen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Red</a:t>
            </a:r>
            <a:r>
              <a:rPr lang="en-US" sz="1600" dirty="0"/>
              <a:t>=STAT					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Purple</a:t>
            </a:r>
            <a:r>
              <a:rPr lang="en-US" sz="1600" dirty="0"/>
              <a:t>=Refrigerated</a:t>
            </a:r>
          </a:p>
          <a:p>
            <a:pPr lvl="2" indent="-228600"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Green</a:t>
            </a:r>
            <a:r>
              <a:rPr lang="en-US" sz="1600" dirty="0"/>
              <a:t>=Room Temp</a:t>
            </a:r>
          </a:p>
          <a:p>
            <a:pPr marL="0" indent="0">
              <a:lnSpc>
                <a:spcPct val="90000"/>
              </a:lnSpc>
              <a:buClr>
                <a:srgbClr val="7A0019"/>
              </a:buClr>
              <a:buNone/>
            </a:pPr>
            <a:r>
              <a:rPr lang="en-US" sz="1600" dirty="0"/>
              <a:t>Indicate specific shipping temperature on any </a:t>
            </a:r>
            <a:r>
              <a:rPr lang="en-US" sz="1600" b="1" dirty="0"/>
              <a:t>Red</a:t>
            </a:r>
            <a:r>
              <a:rPr lang="en-US" sz="1600" dirty="0"/>
              <a:t> </a:t>
            </a:r>
            <a:r>
              <a:rPr lang="en-US" sz="1600" b="1" dirty="0"/>
              <a:t>STAT</a:t>
            </a:r>
            <a:r>
              <a:rPr lang="en-US" sz="1600" dirty="0"/>
              <a:t> specimen bag with a sharpie.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853" y="563815"/>
            <a:ext cx="1836646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6526" y="563815"/>
            <a:ext cx="1864473" cy="27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738" y="3518351"/>
            <a:ext cx="1730877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55" y="3509068"/>
            <a:ext cx="1751814" cy="279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Labeling specimen bags for 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7A0019"/>
              </a:buClr>
            </a:pPr>
            <a:r>
              <a:rPr lang="en-US" sz="1800" dirty="0"/>
              <a:t>Place the transport shipping label onto the designated area on the bottom portion of the specimen bag over the black-outlined box that states “</a:t>
            </a:r>
            <a:r>
              <a:rPr lang="en-US" sz="1800" b="1" dirty="0"/>
              <a:t>Apply Label Here</a:t>
            </a:r>
            <a:r>
              <a:rPr lang="en-US" sz="1800" dirty="0"/>
              <a:t>”.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356787-1257-48C8-82DB-2B9CF699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825153"/>
            <a:ext cx="6440424" cy="51523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0BF232C-702C-49DE-91FC-AB340B01919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 Specimen Packaging: 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Anatomic Pathology Laboratories will use the following resources to send specimens between their sites: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82" y="2800350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8419" y="4087427"/>
            <a:ext cx="1518364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53437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2369" y="315069"/>
            <a:ext cx="10287000" cy="697831"/>
          </a:xfrm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Specimen Packaging Guidelines</a:t>
            </a:r>
            <a:r>
              <a:rPr lang="en-US" dirty="0"/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6984" y="1228725"/>
            <a:ext cx="10694126" cy="513397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Limit of </a:t>
            </a:r>
            <a:r>
              <a:rPr lang="en-US" sz="2000" u="sng" dirty="0">
                <a:cs typeface="Times New Roman" panose="02020603050405020304" pitchFamily="18" charset="0"/>
              </a:rPr>
              <a:t>10 specimens per bag.</a:t>
            </a:r>
          </a:p>
          <a:p>
            <a:pPr lvl="1"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sz="17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cs typeface="Times New Roman" panose="02020603050405020304" pitchFamily="18" charset="0"/>
              </a:rPr>
              <a:t>Note two exceptions: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1.	Outreach </a:t>
            </a:r>
            <a:r>
              <a:rPr lang="en-US" sz="1900" dirty="0" err="1">
                <a:cs typeface="Times New Roman" panose="02020603050405020304" pitchFamily="18" charset="0"/>
              </a:rPr>
              <a:t>Covid</a:t>
            </a:r>
            <a:r>
              <a:rPr lang="en-US" sz="1900" dirty="0">
                <a:cs typeface="Times New Roman" panose="02020603050405020304" pitchFamily="18" charset="0"/>
              </a:rPr>
              <a:t> specimens can be packed up to 50 specimens/bag. </a:t>
            </a:r>
          </a:p>
          <a:p>
            <a:pPr marL="914400" lvl="2" indent="0" defTabSz="601663">
              <a:lnSpc>
                <a:spcPct val="120000"/>
              </a:lnSpc>
              <a:spcAft>
                <a:spcPts val="0"/>
              </a:spcAft>
              <a:buClr>
                <a:srgbClr val="7A0019"/>
              </a:buClr>
              <a:buNone/>
            </a:pPr>
            <a:r>
              <a:rPr lang="en-US" sz="1900" dirty="0"/>
              <a:t>2.	Clinic sites that ship blue chemistry racks.</a:t>
            </a:r>
          </a:p>
          <a:p>
            <a:pPr marL="914400" lvl="2" indent="0" defTabSz="601663">
              <a:buClr>
                <a:srgbClr val="7A0019"/>
              </a:buClr>
              <a:buNone/>
            </a:pPr>
            <a:endParaRPr lang="en-US" sz="1600" dirty="0"/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cs typeface="Times New Roman" panose="02020603050405020304" pitchFamily="18" charset="0"/>
              </a:rPr>
              <a:t>Package sterile screw-top containers (urine, </a:t>
            </a:r>
            <a:r>
              <a:rPr lang="en-US" sz="2000" dirty="0" err="1">
                <a:cs typeface="Times New Roman" panose="02020603050405020304" pitchFamily="18" charset="0"/>
              </a:rPr>
              <a:t>eswab</a:t>
            </a:r>
            <a:r>
              <a:rPr lang="en-US" sz="2000" dirty="0">
                <a:cs typeface="Times New Roman" panose="02020603050405020304" pitchFamily="18" charset="0"/>
              </a:rPr>
              <a:t>, PCR, and Aptima) and culture plates separate from all other specimen types in a single small </a:t>
            </a:r>
            <a:r>
              <a:rPr lang="en-US" sz="2000" dirty="0" err="1">
                <a:cs typeface="Times New Roman" panose="02020603050405020304" pitchFamily="18" charset="0"/>
              </a:rPr>
              <a:t>ziplock</a:t>
            </a:r>
            <a:r>
              <a:rPr lang="en-US" sz="2000" dirty="0">
                <a:cs typeface="Times New Roman" panose="02020603050405020304" pitchFamily="18" charset="0"/>
              </a:rPr>
              <a:t> plastic bag. </a:t>
            </a: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0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endParaRPr lang="en-US" sz="1900" dirty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7A0019"/>
              </a:buClr>
              <a:buNone/>
            </a:pPr>
            <a:r>
              <a:rPr lang="en-US" sz="1900" dirty="0">
                <a:cs typeface="Times New Roman" panose="02020603050405020304" pitchFamily="18" charset="0"/>
              </a:rPr>
              <a:t>All other clinical specimen types can be packaged together at appropriate temperature.</a:t>
            </a:r>
          </a:p>
          <a:p>
            <a:pPr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37" y="4419012"/>
            <a:ext cx="5049817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3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F232C-702C-49DE-91FC-AB340B01919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C33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Packaging Culture Plates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total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7A0019"/>
              </a:buClr>
              <a:buNone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Clr>
                <a:srgbClr val="7A0019"/>
              </a:buCl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0" y="2735098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82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rgbClr val="FFFFFF"/>
      </a:lt1>
      <a:dk2>
        <a:srgbClr val="7A0019"/>
      </a:dk2>
      <a:lt2>
        <a:srgbClr val="A6192E"/>
      </a:lt2>
      <a:accent1>
        <a:srgbClr val="5B0013"/>
      </a:accent1>
      <a:accent2>
        <a:srgbClr val="FFCC33"/>
      </a:accent2>
      <a:accent3>
        <a:srgbClr val="FFDE7A"/>
      </a:accent3>
      <a:accent4>
        <a:srgbClr val="FFB71E"/>
      </a:accent4>
      <a:accent5>
        <a:srgbClr val="D4D6D2"/>
      </a:accent5>
      <a:accent6>
        <a:srgbClr val="777678"/>
      </a:accent6>
      <a:hlink>
        <a:srgbClr val="5A5A5A"/>
      </a:hlink>
      <a:folHlink>
        <a:srgbClr val="34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1417</Words>
  <Application>Microsoft Office PowerPoint</Application>
  <PresentationFormat>Widescreen</PresentationFormat>
  <Paragraphs>179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PowerPoint Presentation</vt:lpstr>
      <vt:lpstr>Objectives:</vt:lpstr>
      <vt:lpstr>System Procedures:</vt:lpstr>
      <vt:lpstr>A standard workflow for packaging, labeling, shipping, tracking, and processing specimens:</vt:lpstr>
      <vt:lpstr>MHealth Fairview Custom Specimen Packaging</vt:lpstr>
      <vt:lpstr>Labeling specimen bags for transport</vt:lpstr>
      <vt:lpstr>AP Specimen Packaging: </vt:lpstr>
      <vt:lpstr>Specimen Packaging Guidelines </vt:lpstr>
      <vt:lpstr>Packaging Culture Plates</vt:lpstr>
      <vt:lpstr>Where to Send Specimens:</vt:lpstr>
      <vt:lpstr>Outgoing Specimen(s): Courier Pick-up </vt:lpstr>
      <vt:lpstr>Incoming Specimen(s): Courier Drop-off</vt:lpstr>
      <vt:lpstr>Mandatory Warm Handoff at Delivery and Pickup       </vt:lpstr>
      <vt:lpstr>Definition of Lost and Mishandled: </vt:lpstr>
      <vt:lpstr>LOST SPECIMEN: Risk Reduction</vt:lpstr>
      <vt:lpstr>Sending Laboratory Responsibilities:</vt:lpstr>
      <vt:lpstr>Receiving Laboratory Responsibilities:</vt:lpstr>
      <vt:lpstr>Lab Guide Refresher:</vt:lpstr>
      <vt:lpstr>For Courier related issues, questions or assistance:</vt:lpstr>
      <vt:lpstr>Summary:</vt:lpstr>
      <vt:lpstr>Who to contact with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Mahady</dc:creator>
  <cp:lastModifiedBy>Hill, Carol L</cp:lastModifiedBy>
  <cp:revision>217</cp:revision>
  <dcterms:created xsi:type="dcterms:W3CDTF">2019-07-24T14:11:28Z</dcterms:created>
  <dcterms:modified xsi:type="dcterms:W3CDTF">2021-11-04T15:23:45Z</dcterms:modified>
</cp:coreProperties>
</file>