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9" r:id="rId5"/>
    <p:sldId id="260" r:id="rId6"/>
    <p:sldId id="287" r:id="rId7"/>
    <p:sldId id="261" r:id="rId8"/>
    <p:sldId id="304" r:id="rId9"/>
    <p:sldId id="307" r:id="rId10"/>
    <p:sldId id="305" r:id="rId11"/>
    <p:sldId id="303" r:id="rId12"/>
    <p:sldId id="302" r:id="rId13"/>
    <p:sldId id="296" r:id="rId14"/>
    <p:sldId id="309" r:id="rId15"/>
    <p:sldId id="312" r:id="rId16"/>
    <p:sldId id="321" r:id="rId17"/>
    <p:sldId id="272" r:id="rId18"/>
    <p:sldId id="325" r:id="rId19"/>
    <p:sldId id="300" r:id="rId20"/>
    <p:sldId id="311" r:id="rId21"/>
    <p:sldId id="291" r:id="rId22"/>
    <p:sldId id="322" r:id="rId23"/>
    <p:sldId id="314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32DA1-7B38-4A7E-9E64-1FF204DE3E43}" v="5" dt="2023-09-14T17:17:2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/>
            <a:t>Locate instructions in Test Menu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 instructions in Test Menu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menu.com/fairview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Associated-couriers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8938&amp;FLDVr=603&amp;ScH=T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airview.ancileuperform.com/#/content/87734bfb-3435-40f0-abad-97a7ce98935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ls.labqms.com/labFrame.asp?DID=9468&amp;FLDVr=772&amp;ScH=T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43149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2024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>
              <a:solidFill>
                <a:srgbClr val="98002E"/>
              </a:solidFill>
            </a:endParaRPr>
          </a:p>
          <a:p>
            <a:r>
              <a:rPr lang="en-US" sz="6000"/>
              <a:t>MHealth Fairview Laboratories</a:t>
            </a:r>
            <a:br>
              <a:rPr lang="en-US" sz="4000">
                <a:solidFill>
                  <a:srgbClr val="98002E"/>
                </a:solidFill>
              </a:rPr>
            </a:br>
            <a:endParaRPr lang="en-US" sz="400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38400"/>
            <a:ext cx="10168128" cy="37385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Specimens must be sent to </a:t>
            </a:r>
            <a:r>
              <a:rPr lang="en-US" sz="2200" b="1" u="sng"/>
              <a:t>UMMC East Bank Core Lab, IDDL or Pathology </a:t>
            </a:r>
            <a:r>
              <a:rPr lang="en-US" sz="220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For all laboratories that have a direct courier route to another MHFV Fairview laboratory, </a:t>
            </a:r>
            <a:r>
              <a:rPr lang="en-US" sz="2200" b="1"/>
              <a:t>all specimen(s) must be put on a Beaker packing list</a:t>
            </a:r>
            <a:r>
              <a:rPr lang="en-US" sz="22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Click </a:t>
            </a:r>
            <a:r>
              <a:rPr lang="en-US" sz="2200">
                <a:hlinkClick r:id="rId2"/>
              </a:rPr>
              <a:t>Packing List Quick Start Guide</a:t>
            </a:r>
            <a:r>
              <a:rPr lang="en-US" sz="2200"/>
              <a:t> in the EPIC Learning Library to review expectations.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20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/>
              <a:t>Note: </a:t>
            </a:r>
            <a:r>
              <a:rPr lang="en-US" sz="2200" err="1"/>
              <a:t>Quantiferon</a:t>
            </a:r>
            <a:r>
              <a:rPr lang="en-US" sz="2200"/>
              <a:t> Gold TB Samples not incubated or centrifuged must be sent to UMMC East Bank Core Lab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/>
              <a:t>All outgoing specimens ready for testing and courier pick-up must be placed in the appropriate </a:t>
            </a:r>
            <a:r>
              <a:rPr lang="en-US" sz="1800" b="1"/>
              <a:t>BLUE</a:t>
            </a:r>
            <a:r>
              <a:rPr lang="en-US" sz="1800"/>
              <a:t> outgoing courier pick-up bin.  There will be a location barcode for scanning on or near the bin.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/>
              <a:t>There will be a </a:t>
            </a:r>
            <a:r>
              <a:rPr lang="en-US" sz="1800" b="1"/>
              <a:t>BLUE</a:t>
            </a:r>
            <a:r>
              <a:rPr lang="en-US" sz="1800"/>
              <a:t> outgoing courier pick-up bin available for all shipping temperature</a:t>
            </a:r>
            <a:r>
              <a:rPr lang="en-US" sz="1500"/>
              <a:t>s.</a:t>
            </a:r>
          </a:p>
          <a:p>
            <a:pPr marL="457200">
              <a:lnSpc>
                <a:spcPct val="90000"/>
              </a:lnSpc>
            </a:pPr>
            <a:endParaRPr lang="en-US" sz="1500"/>
          </a:p>
          <a:p>
            <a:pPr marL="457200">
              <a:lnSpc>
                <a:spcPct val="90000"/>
              </a:lnSpc>
            </a:pPr>
            <a:endParaRPr lang="en-US" sz="1500"/>
          </a:p>
          <a:p>
            <a:pPr marL="457200">
              <a:lnSpc>
                <a:spcPct val="90000"/>
              </a:lnSpc>
            </a:pPr>
            <a:endParaRPr lang="en-US" sz="1500" b="1" i="1"/>
          </a:p>
          <a:p>
            <a:pPr marL="457200">
              <a:lnSpc>
                <a:spcPct val="90000"/>
              </a:lnSpc>
            </a:pPr>
            <a:endParaRPr lang="en-US" sz="1500" i="1"/>
          </a:p>
          <a:p>
            <a:pPr marL="457200">
              <a:lnSpc>
                <a:spcPct val="90000"/>
              </a:lnSpc>
            </a:pPr>
            <a:endParaRPr lang="en-US" sz="1500" i="1"/>
          </a:p>
          <a:p>
            <a:pPr marL="457200">
              <a:lnSpc>
                <a:spcPct val="90000"/>
              </a:lnSpc>
            </a:pPr>
            <a:endParaRPr lang="en-US" sz="1500" i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There is a location barcode for scanning on or near the bin.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>
                <a:latin typeface="+mn-lt"/>
              </a:rPr>
            </a:br>
            <a:br>
              <a:rPr lang="en-US" sz="4000" i="1"/>
            </a:br>
            <a:br>
              <a:rPr lang="en-US" sz="4000" i="1"/>
            </a:br>
            <a:br>
              <a:rPr lang="en-US" sz="4000" i="1"/>
            </a:br>
            <a:br>
              <a:rPr lang="en-US" sz="4000" i="1"/>
            </a:br>
            <a:br>
              <a:rPr lang="en-US" sz="4000" i="1">
                <a:solidFill>
                  <a:schemeClr val="tx1"/>
                </a:solidFill>
              </a:rPr>
            </a:br>
            <a:br>
              <a:rPr lang="en-US" sz="4000" i="1">
                <a:solidFill>
                  <a:schemeClr val="tx1"/>
                </a:solidFill>
              </a:rPr>
            </a:br>
            <a:endParaRPr lang="en-US" sz="4000" b="1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Associated courier specimen deliveries/pickups must involve a </a:t>
            </a: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Specimen </a:t>
            </a:r>
            <a:r>
              <a:rPr lang="en-US" sz="1600" i="1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Start a “Missing Specimen Investigation” form. Link: </a:t>
            </a:r>
            <a:r>
              <a:rPr lang="en-US" sz="1600">
                <a:hlinkClick r:id="rId2"/>
              </a:rPr>
              <a:t>Missing Specimen Form</a:t>
            </a:r>
            <a:endParaRPr lang="en-US" sz="160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Enter a Compass Patient Safety Event (PSE), regardless of impact to the diagnosis or patient care.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 must be credited and reordered on a new Specimen ID number to ensure proper documentation.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/>
              <a:t>No garbage, recycling, laundry, hazardous waste or other receptacles can be </a:t>
            </a:r>
            <a:r>
              <a:rPr lang="en-US" sz="2200" u="sng"/>
              <a:t>located below the bench of the Sending or Receiving locations</a:t>
            </a:r>
            <a:r>
              <a:rPr lang="en-US" sz="220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/>
              <a:t>All bags must </a:t>
            </a:r>
            <a:r>
              <a:rPr lang="en-US" sz="2200" u="sng"/>
              <a:t>be flattened after specimen removal</a:t>
            </a:r>
            <a:r>
              <a:rPr lang="en-US" sz="220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/>
              <a:t>Clinical lab specimens </a:t>
            </a:r>
            <a:r>
              <a:rPr lang="en-US" b="1"/>
              <a:t>must be “instrument ready” or “testing ready” prior to packaging and transport</a:t>
            </a:r>
            <a:r>
              <a:rPr lang="en-US"/>
              <a:t> according to Test Menu instructions (centrifuged,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Review the Beaker </a:t>
            </a:r>
            <a:r>
              <a:rPr lang="en-US" sz="2200" err="1"/>
              <a:t>Sendout</a:t>
            </a:r>
            <a:r>
              <a:rPr lang="en-US" sz="220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>
                <a:solidFill>
                  <a:schemeClr val="tx1"/>
                </a:solidFill>
              </a:rPr>
              <a:t>Laboratory Test Directory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/>
              <a:t>Find Test Directory on the MHealth Fairview Intranet: Lab Test Directory</a:t>
            </a:r>
          </a:p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>
                <a:hlinkClick r:id="rId2"/>
              </a:rPr>
              <a:t>https://www.testmenu.com/fairview</a:t>
            </a:r>
            <a:endParaRPr lang="en-US" sz="2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Clinical Teams →Laboratory </a:t>
            </a:r>
            <a:r>
              <a:rPr lang="en-US" sz="2200" err="1"/>
              <a:t>Services→Lab</a:t>
            </a:r>
            <a:r>
              <a:rPr lang="en-US" sz="2200"/>
              <a:t> Test Directory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Each test is reviewed in Test Directory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4425" y="2447925"/>
            <a:ext cx="6627495" cy="3775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/>
              <a:t>Option 2: Associated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/>
              <a:t>For non-emergent concerns, email: </a:t>
            </a:r>
            <a:r>
              <a:rPr lang="en-US" sz="1600" u="sng">
                <a:highlight>
                  <a:srgbClr val="FFFF00"/>
                </a:highlight>
                <a:hlinkClick r:id="rId2"/>
              </a:rPr>
              <a:t>FairviewHealthCS@Associated-couriers.com</a:t>
            </a:r>
            <a:r>
              <a:rPr lang="en-US" sz="1600">
                <a:highlight>
                  <a:srgbClr val="FFFF00"/>
                </a:highlight>
              </a:rPr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/>
              <a:t>IMPORTANT:  </a:t>
            </a:r>
            <a:r>
              <a:rPr lang="en-US" sz="1600" b="1"/>
              <a:t>Never contact a courier directly, call </a:t>
            </a:r>
            <a:r>
              <a:rPr lang="en-US" sz="160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  <a:p>
            <a:pPr marL="0">
              <a:lnSpc>
                <a:spcPct val="90000"/>
              </a:lnSpc>
            </a:pPr>
            <a:endParaRPr lang="en-US" sz="160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specimen(s) have a Beaker specimen label and are </a:t>
            </a:r>
            <a:r>
              <a:rPr lang="en-US" sz="1700" b="1"/>
              <a:t>ready for testing </a:t>
            </a:r>
            <a:r>
              <a:rPr lang="en-US" sz="170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Specimen(s) must be </a:t>
            </a:r>
            <a:r>
              <a:rPr lang="en-US" sz="1700" b="1"/>
              <a:t>packaged according the system procedure </a:t>
            </a:r>
            <a:r>
              <a:rPr lang="en-US" sz="1700">
                <a:hlinkClick r:id="rId2"/>
              </a:rPr>
              <a:t>Specimen Packaging and Labeling for Shipping &amp; Transport 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Deliveries and pickups must have a warm hand off between </a:t>
            </a:r>
            <a:r>
              <a:rPr lang="en-US" sz="1700" b="1"/>
              <a:t>courier and lab staff with verbal communication and badge scanning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Lost or Lost to Testing/Mishandled specimens </a:t>
            </a:r>
            <a:r>
              <a:rPr lang="en-US" sz="1700" b="1"/>
              <a:t>must be documented </a:t>
            </a:r>
            <a:r>
              <a:rPr lang="en-US" sz="1700"/>
              <a:t>according to the System </a:t>
            </a:r>
            <a:r>
              <a:rPr lang="en-US" sz="1700" u="sng">
                <a:hlinkClick r:id="rId3"/>
              </a:rPr>
              <a:t>Missing Specimen procedure </a:t>
            </a:r>
            <a:r>
              <a:rPr lang="en-US" sz="1700"/>
              <a:t>and credited according to the </a:t>
            </a:r>
            <a:r>
              <a:rPr lang="en-US" sz="1700" u="sng">
                <a:hlinkClick r:id="rId4"/>
              </a:rPr>
              <a:t>Cancel Credit Quick Start Guide</a:t>
            </a:r>
            <a:endParaRPr lang="en-US" sz="1700" u="sng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For questions on policies or procedures, please see your site 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55817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6B612-3339-4CC8-B142-2B3C2469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39" y="4039760"/>
            <a:ext cx="5734850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Blue</a:t>
            </a:r>
            <a:r>
              <a:rPr lang="en-US" sz="160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Red</a:t>
            </a:r>
            <a:r>
              <a:rPr lang="en-US" sz="160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Purple</a:t>
            </a:r>
            <a:r>
              <a:rPr lang="en-US" sz="160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Green</a:t>
            </a:r>
            <a:r>
              <a:rPr lang="en-US" sz="160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/>
              <a:t>Indicate specific shipping temperature on any </a:t>
            </a:r>
            <a:r>
              <a:rPr lang="en-US" sz="1600" b="1"/>
              <a:t>Red</a:t>
            </a:r>
            <a:r>
              <a:rPr lang="en-US" sz="1600"/>
              <a:t> </a:t>
            </a:r>
            <a:r>
              <a:rPr lang="en-US" sz="1600" b="1"/>
              <a:t>STAT</a:t>
            </a:r>
            <a:r>
              <a:rPr lang="en-US" sz="160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/>
              <a:t>Place the transport shipping label onto the designated area on the bottom portion of the specimen bag over the black-outlined box that states “</a:t>
            </a:r>
            <a:r>
              <a:rPr lang="en-US" sz="1800" b="1"/>
              <a:t>Apply Label Here</a:t>
            </a:r>
            <a:r>
              <a:rPr lang="en-US" sz="1800"/>
              <a:t>”.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683F34-89BB-DD10-670F-C15412BB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864864"/>
            <a:ext cx="4223252" cy="318855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Specimen Packaging Guidelines</a:t>
            </a:r>
            <a:r>
              <a:rPr lang="en-US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>
                <a:cs typeface="Times New Roman" panose="02020603050405020304" pitchFamily="18" charset="0"/>
              </a:rPr>
              <a:t>Clinical Pathology Limit of </a:t>
            </a:r>
            <a:r>
              <a:rPr lang="en-US" sz="2000" u="sng">
                <a:cs typeface="Times New Roman" panose="02020603050405020304" pitchFamily="18" charset="0"/>
              </a:rPr>
              <a:t>20 specimens per 6x10 bag and no more than 30 blood specimens per 12 x 15 bag</a:t>
            </a:r>
          </a:p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>
                <a:cs typeface="Times New Roman" panose="02020603050405020304" pitchFamily="18" charset="0"/>
              </a:rPr>
              <a:t>IDDL transport bags are restricted to no more than </a:t>
            </a:r>
            <a:r>
              <a:rPr lang="en-US" sz="2000" u="sng">
                <a:cs typeface="Times New Roman" panose="02020603050405020304" pitchFamily="18" charset="0"/>
              </a:rPr>
              <a:t>10 specimens per bag (any size).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>
                <a:cs typeface="Times New Roman" panose="02020603050405020304" pitchFamily="18" charset="0"/>
              </a:rPr>
              <a:t>Note one exception: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>
                <a:cs typeface="Times New Roman" panose="02020603050405020304" pitchFamily="18" charset="0"/>
              </a:rPr>
              <a:t>1.	Outreach </a:t>
            </a:r>
            <a:r>
              <a:rPr lang="en-US" sz="1900" u="sng" err="1">
                <a:cs typeface="Times New Roman" panose="02020603050405020304" pitchFamily="18" charset="0"/>
              </a:rPr>
              <a:t>Covid</a:t>
            </a:r>
            <a:r>
              <a:rPr lang="en-US" sz="1900" u="sng">
                <a:cs typeface="Times New Roman" panose="02020603050405020304" pitchFamily="18" charset="0"/>
              </a:rPr>
              <a:t> specimens can be packed up to 50 specimens/bag</a:t>
            </a:r>
            <a:r>
              <a:rPr lang="en-US" sz="1900">
                <a:cs typeface="Times New Roman" panose="02020603050405020304" pitchFamily="18" charset="0"/>
              </a:rPr>
              <a:t>. </a:t>
            </a:r>
            <a:endParaRPr lang="en-US" sz="160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>
                <a:cs typeface="Times New Roman" panose="02020603050405020304" pitchFamily="18" charset="0"/>
              </a:rPr>
              <a:t>Tightly seal any sterile screw-top (</a:t>
            </a:r>
            <a:r>
              <a:rPr lang="en-US" sz="2000" err="1">
                <a:cs typeface="Times New Roman" panose="02020603050405020304" pitchFamily="18" charset="0"/>
              </a:rPr>
              <a:t>i.g</a:t>
            </a:r>
            <a:r>
              <a:rPr lang="en-US" sz="2000">
                <a:cs typeface="Times New Roman" panose="02020603050405020304" pitchFamily="18" charset="0"/>
              </a:rPr>
              <a:t>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>
                <a:cs typeface="Times New Roman" panose="02020603050405020304" pitchFamily="18" charset="0"/>
              </a:rPr>
              <a:t>Package sterile screw-top containers (</a:t>
            </a:r>
            <a:r>
              <a:rPr lang="en-US" sz="2000" err="1">
                <a:cs typeface="Times New Roman" panose="02020603050405020304" pitchFamily="18" charset="0"/>
              </a:rPr>
              <a:t>i.g</a:t>
            </a:r>
            <a:r>
              <a:rPr lang="en-US" sz="2000">
                <a:cs typeface="Times New Roman" panose="02020603050405020304" pitchFamily="18" charset="0"/>
              </a:rPr>
              <a:t>. urine, </a:t>
            </a:r>
            <a:r>
              <a:rPr lang="en-US" sz="2000" err="1">
                <a:cs typeface="Times New Roman" panose="02020603050405020304" pitchFamily="18" charset="0"/>
              </a:rPr>
              <a:t>eswab</a:t>
            </a:r>
            <a:r>
              <a:rPr lang="en-US" sz="200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err="1">
                <a:cs typeface="Times New Roman" panose="02020603050405020304" pitchFamily="18" charset="0"/>
              </a:rPr>
              <a:t>ziplock</a:t>
            </a:r>
            <a:r>
              <a:rPr lang="en-US" sz="2000">
                <a:cs typeface="Times New Roman" panose="02020603050405020304" pitchFamily="18" charset="0"/>
              </a:rPr>
              <a:t> plastic bag. </a:t>
            </a:r>
            <a:r>
              <a:rPr lang="en-US" sz="2000">
                <a:cs typeface="Times New Roman" panose="02020603050405020304" pitchFamily="18" charset="0"/>
                <a:hlinkClick r:id="rId2"/>
              </a:rPr>
              <a:t>See separate procedure for amniotic fluid/CVS processing.</a:t>
            </a:r>
            <a:endParaRPr lang="en-US" sz="200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6" y="4731300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C5B4F7133D6439EED3F982C34C2E4" ma:contentTypeVersion="5" ma:contentTypeDescription="Create a new document." ma:contentTypeScope="" ma:versionID="b34f019e7f3dbeca41c51dad3f083a69">
  <xsd:schema xmlns:xsd="http://www.w3.org/2001/XMLSchema" xmlns:xs="http://www.w3.org/2001/XMLSchema" xmlns:p="http://schemas.microsoft.com/office/2006/metadata/properties" xmlns:ns2="29c54fb1-3ffa-4447-8704-42a0105a04f4" targetNamespace="http://schemas.microsoft.com/office/2006/metadata/properties" ma:root="true" ma:fieldsID="52c95a589e5bdf4324f8ab5adbc007b0" ns2:_="">
    <xsd:import namespace="29c54fb1-3ffa-4447-8704-42a0105a0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4fb1-3ffa-4447-8704-42a0105a0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4F2B0-F2CE-46EE-9A0E-849228C6CF1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9c54fb1-3ffa-4447-8704-42a0105a04f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099FD7-23DF-4B5B-BB81-43086A8773CA}">
  <ds:schemaRefs>
    <ds:schemaRef ds:uri="29c54fb1-3ffa-4447-8704-42a0105a0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C4B02B-A0A9-4BFE-906F-436FF3422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Widescreen</PresentationFormat>
  <Paragraphs>177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Laboratory Test Directory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1</cp:revision>
  <dcterms:created xsi:type="dcterms:W3CDTF">2019-07-24T14:11:28Z</dcterms:created>
  <dcterms:modified xsi:type="dcterms:W3CDTF">2023-09-14T17:17:27Z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0x0101001E5C5B4F7133D6439EED3F982C34C2E4</vt:lpwstr>
  </property>
  <property fmtid="{D5CDD505-2E9C-101B-9397-08002B2CF9AE}" pid="3" name="Order">
    <vt:r8>2721200</vt:r8>
  </property>
  <property fmtid="{D5CDD505-2E9C-101B-9397-08002B2CF9AE}" pid="4" name="MediaServiceImageTags">
    <vt:lpwstr/>
  </property>
</Properties>
</file>