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11" r:id="rId3"/>
    <p:sldMasterId id="2147483729" r:id="rId4"/>
  </p:sldMasterIdLst>
  <p:notesMasterIdLst>
    <p:notesMasterId r:id="rId33"/>
  </p:notesMasterIdLst>
  <p:sldIdLst>
    <p:sldId id="256" r:id="rId5"/>
    <p:sldId id="257" r:id="rId6"/>
    <p:sldId id="259" r:id="rId7"/>
    <p:sldId id="261" r:id="rId8"/>
    <p:sldId id="263" r:id="rId9"/>
    <p:sldId id="291" r:id="rId10"/>
    <p:sldId id="294" r:id="rId11"/>
    <p:sldId id="295" r:id="rId12"/>
    <p:sldId id="262" r:id="rId13"/>
    <p:sldId id="288" r:id="rId14"/>
    <p:sldId id="289" r:id="rId15"/>
    <p:sldId id="297" r:id="rId16"/>
    <p:sldId id="276" r:id="rId17"/>
    <p:sldId id="264" r:id="rId18"/>
    <p:sldId id="273" r:id="rId19"/>
    <p:sldId id="277" r:id="rId20"/>
    <p:sldId id="279" r:id="rId21"/>
    <p:sldId id="280" r:id="rId22"/>
    <p:sldId id="278" r:id="rId23"/>
    <p:sldId id="282" r:id="rId24"/>
    <p:sldId id="268" r:id="rId25"/>
    <p:sldId id="271" r:id="rId26"/>
    <p:sldId id="272" r:id="rId27"/>
    <p:sldId id="265" r:id="rId28"/>
    <p:sldId id="267" r:id="rId29"/>
    <p:sldId id="285" r:id="rId30"/>
    <p:sldId id="266"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a:srgbClr val="228A85"/>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2" autoAdjust="0"/>
    <p:restoredTop sz="94649" autoAdjust="0"/>
  </p:normalViewPr>
  <p:slideViewPr>
    <p:cSldViewPr>
      <p:cViewPr>
        <p:scale>
          <a:sx n="64" d="100"/>
          <a:sy n="64" d="100"/>
        </p:scale>
        <p:origin x="-1092"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79715-E0D5-4E80-9495-5F85E9CC7E95}" type="datetimeFigureOut">
              <a:rPr lang="en-US" smtClean="0"/>
              <a:pPr/>
              <a:t>6/17/2013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4BF71-CD3F-4C51-84C0-CDF19956DA8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9"/>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 name="Picture 10"/>
          <p:cNvPicPr>
            <a:picLocks noChangeAspect="1"/>
          </p:cNvPicPr>
          <p:nvPr/>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pic>
        <p:nvPicPr>
          <p:cNvPr id="10" name="Picture 12" descr="Fairview_Mixed_header_2.jpg"/>
          <p:cNvPicPr>
            <a:picLocks noChangeAspect="1"/>
          </p:cNvPicPr>
          <p:nvPr/>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7"/>
          <p:cNvSpPr txBox="1"/>
          <p:nvPr/>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a:off x="452438" y="6384925"/>
            <a:ext cx="534987"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 with Subheads">
    <p:spTree>
      <p:nvGrpSpPr>
        <p:cNvPr id="1" name=""/>
        <p:cNvGrpSpPr/>
        <p:nvPr/>
      </p:nvGrpSpPr>
      <p:grpSpPr>
        <a:xfrm>
          <a:off x="0" y="0"/>
          <a:ext cx="0" cy="0"/>
          <a:chOff x="0" y="0"/>
          <a:chExt cx="0" cy="0"/>
        </a:xfrm>
      </p:grpSpPr>
      <p:sp>
        <p:nvSpPr>
          <p:cNvPr id="10" name="TextBox 9"/>
          <p:cNvSpPr txBox="1"/>
          <p:nvPr/>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1"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2" name="Slide Number Placeholder 5"/>
          <p:cNvSpPr>
            <a:spLocks noGrp="1"/>
          </p:cNvSpPr>
          <p:nvPr>
            <p:ph type="sldNum" sz="quarter" idx="15"/>
          </p:nvPr>
        </p:nvSpPr>
        <p:spPr>
          <a:xfrm>
            <a:off x="452438" y="6384925"/>
            <a:ext cx="461962"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6"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4"/>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Box 2"/>
          <p:cNvSpPr txBox="1"/>
          <p:nvPr/>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AVOID">
    <p:spTree>
      <p:nvGrpSpPr>
        <p:cNvPr id="1" name=""/>
        <p:cNvGrpSpPr/>
        <p:nvPr/>
      </p:nvGrpSpPr>
      <p:grpSpPr>
        <a:xfrm>
          <a:off x="0" y="0"/>
          <a:ext cx="0" cy="0"/>
          <a:chOff x="0" y="0"/>
          <a:chExt cx="0" cy="0"/>
        </a:xfrm>
      </p:grpSpPr>
      <p:sp>
        <p:nvSpPr>
          <p:cNvPr id="6" name="TextBox 5"/>
          <p:cNvSpPr txBox="1"/>
          <p:nvPr/>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6" name="TextBox 5"/>
          <p:cNvSpPr txBox="1"/>
          <p:nvPr/>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65138" y="1601788"/>
            <a:ext cx="8243887" cy="527050"/>
          </a:xfrm>
        </p:spPr>
        <p:txBody>
          <a:bodyPr tIns="45720" rtlCol="0" anchor="b">
            <a:normAutofit/>
          </a:bodyPr>
          <a:lstStyle>
            <a:lvl1pPr marL="0" indent="0">
              <a:buNone/>
              <a:defRPr lang="en-US" sz="2800" i="1" smtClean="0">
                <a:solidFill>
                  <a:schemeClr val="accent4"/>
                </a:solidFill>
                <a:latin typeface="+mj-lt"/>
                <a:ea typeface="+mj-ea"/>
                <a:cs typeface="+mj-cs"/>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Picture">
    <p:spTree>
      <p:nvGrpSpPr>
        <p:cNvPr id="1" name=""/>
        <p:cNvGrpSpPr/>
        <p:nvPr/>
      </p:nvGrpSpPr>
      <p:grpSpPr>
        <a:xfrm>
          <a:off x="0" y="0"/>
          <a:ext cx="0" cy="0"/>
          <a:chOff x="0" y="0"/>
          <a:chExt cx="0" cy="0"/>
        </a:xfrm>
      </p:grpSpPr>
      <p:sp>
        <p:nvSpPr>
          <p:cNvPr id="4" name="TextBox 3"/>
          <p:cNvSpPr txBox="1"/>
          <p:nvPr/>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pic>
        <p:nvPicPr>
          <p:cNvPr id="6" name="Picture 7"/>
          <p:cNvPicPr>
            <a:picLocks noChangeAspect="1"/>
          </p:cNvPicPr>
          <p:nvPr/>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sp>
        <p:nvSpPr>
          <p:cNvPr id="8" name="TextBox 7"/>
          <p:cNvSpPr txBox="1"/>
          <p:nvPr/>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pic>
        <p:nvPicPr>
          <p:cNvPr id="9" name="Picture 10" descr="Fairview_Mixed_header_2.jpg"/>
          <p:cNvPicPr>
            <a:picLocks noChangeAspect="1"/>
          </p:cNvPicPr>
          <p:nvPr/>
        </p:nvPicPr>
        <p:blipFill>
          <a:blip r:embed="rId3" cstate="print"/>
          <a:srcRect/>
          <a:stretch>
            <a:fillRect/>
          </a:stretch>
        </p:blipFill>
        <p:spPr bwMode="auto">
          <a:xfrm rot="5400000">
            <a:off x="5372100" y="3086100"/>
            <a:ext cx="6858000" cy="685800"/>
          </a:xfrm>
          <a:prstGeom prst="rect">
            <a:avLst/>
          </a:prstGeom>
          <a:noFill/>
          <a:ln w="9525">
            <a:noFill/>
            <a:miter lim="800000"/>
            <a:headEnd/>
            <a:tailEnd/>
          </a:ln>
        </p:spPr>
      </p:pic>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558075" y="2723635"/>
            <a:ext cx="4138158" cy="429421"/>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rot="5400000">
            <a:off x="103188" y="460375"/>
            <a:ext cx="523875"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CC06E5B2-3793-4DC3-8366-33A7350D88F6}" type="datetime1">
              <a:rPr lang="en-US" smtClean="0"/>
              <a:pPr/>
              <a:t>6/17/2013</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4AEBDA15-F878-4F5C-AABD-11A8C28B87BD}" type="datetime1">
              <a:rPr lang="en-US" smtClean="0"/>
              <a:pPr/>
              <a:t>6/17/2013</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5138" y="1601788"/>
            <a:ext cx="8243887" cy="527050"/>
          </a:xfrm>
        </p:spPr>
        <p:txBody>
          <a:bodyPr tIns="4572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B9015C87-8F1D-4D2B-8DE9-597DEE920C7B}" type="datetime1">
              <a:rPr lang="en-US" smtClean="0"/>
              <a:pPr/>
              <a:t>6/17/2013</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8"/>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9"/>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userDrawn="1"/>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pic>
        <p:nvPicPr>
          <p:cNvPr id="10" name="Picture 12" descr="Fairview_Provider_Header_2.jpg"/>
          <p:cNvPicPr>
            <a:picLocks noChangeAspect="1"/>
          </p:cNvPicPr>
          <p:nvPr userDrawn="1"/>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userDrawn="1"/>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AFCBCFDD-F3F6-FA4F-867A-417563429379}"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5" name="TextBox 4"/>
          <p:cNvSpPr txBox="1"/>
          <p:nvPr userDrawn="1"/>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DDDB4B7-8690-154C-916F-F1508BD5B8CC}"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6" name="TextBox 5"/>
          <p:cNvSpPr txBox="1"/>
          <p:nvPr userDrawn="1"/>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3D73C9F6-D831-304D-A4F7-8DDD60225973}"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1377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3BF6C381-0940-704F-A5CC-CD8CBD83D250}"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6" name="TextBox 5"/>
          <p:cNvSpPr txBox="1"/>
          <p:nvPr userDrawn="1"/>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EC28705D-15D9-9543-8B8B-C49E1931EC54}"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8"/>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9"/>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pic>
        <p:nvPicPr>
          <p:cNvPr id="8" name="Picture 12" descr="Fairview_Provider_Header_2.jpg"/>
          <p:cNvPicPr>
            <a:picLocks noChangeAspect="1"/>
          </p:cNvPicPr>
          <p:nvPr userDrawn="1"/>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569029CC-241D-004D-BC43-214F3D2C5F54}"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028A789F-E333-2340-8F21-881DA37D2317}"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7" name="TextBox 6"/>
          <p:cNvSpPr txBox="1"/>
          <p:nvPr userDrawn="1"/>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12B9FC75-2FC5-C34C-8C0F-364B40577CE2}"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Box 4"/>
          <p:cNvSpPr txBox="1"/>
          <p:nvPr/>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a:xfrm>
            <a:off x="452438" y="6384925"/>
            <a:ext cx="504825" cy="365125"/>
          </a:xfrm>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extBox 7"/>
          <p:cNvSpPr txBox="1"/>
          <p:nvPr userDrawn="1"/>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9" name="Slide Number Placeholder 5"/>
          <p:cNvSpPr>
            <a:spLocks noGrp="1"/>
          </p:cNvSpPr>
          <p:nvPr>
            <p:ph type="sldNum" sz="quarter" idx="15"/>
          </p:nvPr>
        </p:nvSpPr>
        <p:spPr>
          <a:xfrm>
            <a:off x="452438" y="6384925"/>
            <a:ext cx="504825" cy="365125"/>
          </a:xfrm>
        </p:spPr>
        <p:txBody>
          <a:bodyPr/>
          <a:lstStyle>
            <a:lvl1pPr>
              <a:defRPr/>
            </a:lvl1pPr>
          </a:lstStyle>
          <a:p>
            <a:pPr>
              <a:defRPr/>
            </a:pPr>
            <a:fld id="{BC16194B-3D4C-2349-AF3E-956AAE17EEAA}" type="slidenum">
              <a:rPr lang="en-US"/>
              <a:pPr>
                <a:defRPr/>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10" name="TextBox 9"/>
          <p:cNvSpPr txBox="1"/>
          <p:nvPr userDrawn="1"/>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marL="0" indent="0">
              <a:buNone/>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2"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1" name="Slide Number Placeholder 5"/>
          <p:cNvSpPr>
            <a:spLocks noGrp="1"/>
          </p:cNvSpPr>
          <p:nvPr>
            <p:ph type="sldNum" sz="quarter" idx="15"/>
          </p:nvPr>
        </p:nvSpPr>
        <p:spPr>
          <a:xfrm>
            <a:off x="452438" y="6384925"/>
            <a:ext cx="606425" cy="365125"/>
          </a:xfrm>
        </p:spPr>
        <p:txBody>
          <a:bodyPr/>
          <a:lstStyle>
            <a:lvl1pPr>
              <a:defRPr/>
            </a:lvl1pPr>
          </a:lstStyle>
          <a:p>
            <a:pPr>
              <a:defRPr/>
            </a:pPr>
            <a:fld id="{7B5119B6-E115-A84D-A957-06B8D3267331}" type="slidenum">
              <a:rPr lang="en-US"/>
              <a:pPr>
                <a:defRPr/>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85788D0D-2328-D344-82FB-831FCE9FE43C}" type="slidenum">
              <a:rPr lang="en-US"/>
              <a:pPr>
                <a:defRPr/>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pPr>
              <a:defRPr/>
            </a:pPr>
            <a:fld id="{A7162D0E-B149-044C-A56A-21AF6A9415DF}" type="slidenum">
              <a:rPr lang="en-US"/>
              <a:pPr>
                <a:defRPr/>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6" name="TextBox 5"/>
          <p:cNvSpPr txBox="1"/>
          <p:nvPr userDrawn="1"/>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C7A93BA6-5606-7C47-A09A-B1169E85662C}" type="slidenum">
              <a:rPr lang="en-US"/>
              <a:pPr>
                <a:defRPr/>
              </a:pPr>
              <a:t>‹#›</a:t>
            </a:fld>
            <a:endParaRPr lang="en-US"/>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7" name="TextBox 6"/>
          <p:cNvSpPr txBox="1"/>
          <p:nvPr userDrawn="1"/>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4A492797-E004-CD4F-81E0-5F2A43A83A53}" type="slidenum">
              <a:rPr lang="en-US"/>
              <a:pPr>
                <a:defRPr/>
              </a:pPr>
              <a:t>‹#›</a:t>
            </a:fld>
            <a:endParaRPr lang="en-US"/>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4" name="TextBox 3"/>
          <p:cNvSpPr txBox="1"/>
          <p:nvPr userDrawn="1"/>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sp>
        <p:nvSpPr>
          <p:cNvPr id="8" name="TextBox 7"/>
          <p:cNvSpPr txBox="1"/>
          <p:nvPr userDrawn="1"/>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pic>
        <p:nvPicPr>
          <p:cNvPr id="9" name="Picture 9" descr="Fairview_Provider_Header_2.jpg"/>
          <p:cNvPicPr>
            <a:picLocks noChangeAspect="1"/>
          </p:cNvPicPr>
          <p:nvPr userDrawn="1"/>
        </p:nvPicPr>
        <p:blipFill>
          <a:blip r:embed="rId3" cstate="print"/>
          <a:srcRect/>
          <a:stretch>
            <a:fillRect/>
          </a:stretch>
        </p:blipFill>
        <p:spPr bwMode="auto">
          <a:xfrm rot="5400000">
            <a:off x="5372100" y="3086100"/>
            <a:ext cx="6858000" cy="685800"/>
          </a:xfrm>
          <a:prstGeom prst="rect">
            <a:avLst/>
          </a:prstGeom>
          <a:noFill/>
          <a:ln w="9525">
            <a:noFill/>
            <a:miter lim="800000"/>
            <a:headEnd/>
            <a:tailEnd/>
          </a:ln>
        </p:spPr>
      </p:pic>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697531" y="2878325"/>
            <a:ext cx="4236771" cy="253665"/>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rot="5400000">
            <a:off x="103188" y="460375"/>
            <a:ext cx="523875" cy="365125"/>
          </a:xfrm>
        </p:spPr>
        <p:txBody>
          <a:bodyPr/>
          <a:lstStyle>
            <a:lvl1pPr>
              <a:defRPr/>
            </a:lvl1pPr>
          </a:lstStyle>
          <a:p>
            <a:pPr>
              <a:defRPr/>
            </a:pPr>
            <a:fld id="{FF2177A3-0C4F-284D-9E36-BF714756EAD8}" type="slidenum">
              <a:rPr lang="en-US"/>
              <a:pPr>
                <a:defRPr/>
              </a:pPr>
              <a:t>‹#›</a:t>
            </a:fld>
            <a:endParaRPr lang="en-US"/>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0" y="0"/>
            <a:ext cx="9144000" cy="914400"/>
          </a:xfrm>
          <a:prstGeom prst="rect">
            <a:avLst/>
          </a:prstGeom>
          <a:noFill/>
          <a:ln w="9525">
            <a:noFill/>
            <a:miter lim="800000"/>
            <a:headEnd/>
            <a:tailEnd/>
          </a:ln>
        </p:spPr>
      </p:pic>
      <p:pic>
        <p:nvPicPr>
          <p:cNvPr id="8" name="Picture 11"/>
          <p:cNvPicPr>
            <a:picLocks noChangeAspect="1"/>
          </p:cNvPicPr>
          <p:nvPr userDrawn="1"/>
        </p:nvPicPr>
        <p:blipFill>
          <a:blip r:embed="rId5" cstate="print"/>
          <a:srcRect/>
          <a:stretch>
            <a:fillRect/>
          </a:stretch>
        </p:blipFill>
        <p:spPr bwMode="auto">
          <a:xfrm>
            <a:off x="7315200" y="6416675"/>
            <a:ext cx="1390650" cy="234950"/>
          </a:xfrm>
          <a:prstGeom prst="rect">
            <a:avLst/>
          </a:prstGeom>
          <a:noFill/>
          <a:ln w="9525">
            <a:noFill/>
            <a:miter lim="800000"/>
            <a:headEnd/>
            <a:tailEnd/>
          </a:ln>
        </p:spPr>
      </p:pic>
      <p:sp>
        <p:nvSpPr>
          <p:cNvPr id="10" name="TextBox 9"/>
          <p:cNvSpPr txBox="1"/>
          <p:nvPr userDrawn="1"/>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userDrawn="1"/>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54A262B0-4121-7149-9641-F8B680B6073D}"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with Subhead">
    <p:spTree>
      <p:nvGrpSpPr>
        <p:cNvPr id="1" name=""/>
        <p:cNvGrpSpPr/>
        <p:nvPr/>
      </p:nvGrpSpPr>
      <p:grpSpPr>
        <a:xfrm>
          <a:off x="0" y="0"/>
          <a:ext cx="0" cy="0"/>
          <a:chOff x="0" y="0"/>
          <a:chExt cx="0" cy="0"/>
        </a:xfrm>
      </p:grpSpPr>
      <p:sp>
        <p:nvSpPr>
          <p:cNvPr id="6" name="TextBox 5"/>
          <p:cNvSpPr txBox="1"/>
          <p:nvPr/>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2760955-82E9-4D45-8012-167A73FB61A1}" type="slidenum">
              <a:rPr lang="en-US"/>
              <a:pPr>
                <a:defRPr/>
              </a:pPr>
              <a:t>‹#›</a:t>
            </a:fld>
            <a:endParaRPr lang="en-US"/>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6" name="TextBox 5"/>
          <p:cNvSpPr txBox="1"/>
          <p:nvPr userDrawn="1"/>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693D4EE2-FB50-2848-8807-E85772488483}" type="slidenum">
              <a:rPr lang="en-US"/>
              <a:pPr>
                <a:defRPr/>
              </a:pPr>
              <a:t>‹#›</a:t>
            </a:fld>
            <a:endParaRPr lang="en-US"/>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1377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987A525B-F5A4-9E41-A49C-62919D958EE1}" type="slidenum">
              <a:rPr lang="en-US"/>
              <a:pPr>
                <a:defRPr/>
              </a:pPr>
              <a:t>‹#›</a:t>
            </a:fld>
            <a:endParaRPr lang="en-US"/>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6" name="TextBox 5"/>
          <p:cNvSpPr txBox="1"/>
          <p:nvPr userDrawn="1"/>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F92C1716-6460-BE46-A9B6-185DF08CC08D}" type="slidenum">
              <a:rPr lang="en-US"/>
              <a:pPr>
                <a:defRPr/>
              </a:pPr>
              <a:t>‹#›</a:t>
            </a:fld>
            <a:endParaRPr lang="en-US"/>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0"/>
            <a:ext cx="9144000" cy="914400"/>
          </a:xfrm>
          <a:prstGeom prst="rect">
            <a:avLst/>
          </a:prstGeom>
          <a:noFill/>
          <a:ln w="9525">
            <a:noFill/>
            <a:miter lim="800000"/>
            <a:headEnd/>
            <a:tailEnd/>
          </a:ln>
        </p:spPr>
      </p:pic>
      <p:pic>
        <p:nvPicPr>
          <p:cNvPr id="6" name="Picture 10"/>
          <p:cNvPicPr>
            <a:picLocks noChangeAspect="1"/>
          </p:cNvPicPr>
          <p:nvPr userDrawn="1"/>
        </p:nvPicPr>
        <p:blipFill>
          <a:blip r:embed="rId4"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11"/>
          <p:cNvPicPr>
            <a:picLocks noChangeAspect="1"/>
          </p:cNvPicPr>
          <p:nvPr userDrawn="1"/>
        </p:nvPicPr>
        <p:blipFill>
          <a:blip r:embed="rId5"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userDrawn="1"/>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pPr>
              <a:defRPr/>
            </a:pPr>
            <a:fld id="{46E71F39-D3F0-9044-9EE2-D32EDC307774}" type="slidenum">
              <a:rPr lang="en-US"/>
              <a:pPr>
                <a:defRPr/>
              </a:pPr>
              <a:t>‹#›</a:t>
            </a:fld>
            <a:endParaRPr lang="en-US"/>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AF97EDBE-C085-764D-9C05-FE80AB5A88B8}" type="slidenum">
              <a:rPr lang="en-US"/>
              <a:pPr>
                <a:defRPr/>
              </a:pPr>
              <a:t>‹#›</a:t>
            </a:fld>
            <a:endParaRPr lang="en-US"/>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7" name="TextBox 6"/>
          <p:cNvSpPr txBox="1"/>
          <p:nvPr userDrawn="1"/>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F2FE355E-00D8-E64F-A508-1D25A2D93E21}" type="slidenum">
              <a:rPr lang="en-US"/>
              <a:pPr>
                <a:defRPr/>
              </a:pPr>
              <a:t>‹#›</a:t>
            </a:fld>
            <a:endParaRPr lang="en-US"/>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extBox 7"/>
          <p:cNvSpPr txBox="1"/>
          <p:nvPr userDrawn="1"/>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a:off x="452438" y="6384925"/>
            <a:ext cx="549275" cy="365125"/>
          </a:xfrm>
        </p:spPr>
        <p:txBody>
          <a:bodyPr/>
          <a:lstStyle>
            <a:lvl1pPr>
              <a:defRPr/>
            </a:lvl1pPr>
          </a:lstStyle>
          <a:p>
            <a:pPr>
              <a:defRPr/>
            </a:pPr>
            <a:fld id="{8CC19CC9-B995-0C48-B974-21D0D0DE5FEF}" type="slidenum">
              <a:rPr lang="en-US"/>
              <a:pPr>
                <a:defRPr/>
              </a:pPr>
              <a:t>‹#›</a:t>
            </a:fld>
            <a:endParaRPr lang="en-US"/>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10" name="TextBox 9"/>
          <p:cNvSpPr txBox="1"/>
          <p:nvPr userDrawn="1"/>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2"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1" name="Slide Number Placeholder 5"/>
          <p:cNvSpPr>
            <a:spLocks noGrp="1"/>
          </p:cNvSpPr>
          <p:nvPr>
            <p:ph type="sldNum" sz="quarter" idx="15"/>
          </p:nvPr>
        </p:nvSpPr>
        <p:spPr>
          <a:xfrm>
            <a:off x="452438" y="6384925"/>
            <a:ext cx="592137" cy="365125"/>
          </a:xfrm>
        </p:spPr>
        <p:txBody>
          <a:bodyPr/>
          <a:lstStyle>
            <a:lvl1pPr>
              <a:defRPr/>
            </a:lvl1pPr>
          </a:lstStyle>
          <a:p>
            <a:pPr>
              <a:defRPr/>
            </a:pPr>
            <a:fld id="{C407E927-56BC-F041-A9E8-9D0189DDC56A}" type="slidenum">
              <a:rPr lang="en-US"/>
              <a:pPr>
                <a:defRPr/>
              </a:pPr>
              <a:t>‹#›</a:t>
            </a:fld>
            <a:endParaRPr lang="en-US"/>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A98BBE39-86FA-3C46-B13D-530B8C7624CD}"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BANNER + logo">
    <p:spTree>
      <p:nvGrpSpPr>
        <p:cNvPr id="1" name=""/>
        <p:cNvGrpSpPr/>
        <p:nvPr/>
      </p:nvGrpSpPr>
      <p:grpSpPr>
        <a:xfrm>
          <a:off x="0" y="0"/>
          <a:ext cx="0" cy="0"/>
          <a:chOff x="0" y="0"/>
          <a:chExt cx="0" cy="0"/>
        </a:xfrm>
      </p:grpSpPr>
      <p:pic>
        <p:nvPicPr>
          <p:cNvPr id="6" name="Picture 7"/>
          <p:cNvPicPr>
            <a:picLocks noChangeAspect="1"/>
          </p:cNvPicPr>
          <p:nvPr/>
        </p:nvPicPr>
        <p:blipFill>
          <a:blip r:embed="rId2"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p:nvSpPr>
        <p:spPr>
          <a:xfrm>
            <a:off x="-28575" y="-203200"/>
            <a:ext cx="1377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9" name="Slide Number Placeholder 5"/>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pPr>
              <a:defRPr/>
            </a:pPr>
            <a:fld id="{1D1E890F-CDAE-614B-BF77-983D6BF6896D}" type="slidenum">
              <a:rPr lang="en-US"/>
              <a:pPr>
                <a:defRPr/>
              </a:pPr>
              <a:t>‹#›</a:t>
            </a:fld>
            <a:endParaRPr lang="en-US"/>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6" name="TextBox 5"/>
          <p:cNvSpPr txBox="1"/>
          <p:nvPr userDrawn="1"/>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86D4D574-7334-AA4F-9BA5-1FABDC30E888}" type="slidenum">
              <a:rPr lang="en-US"/>
              <a:pPr>
                <a:defRPr/>
              </a:pPr>
              <a:t>‹#›</a:t>
            </a:fld>
            <a:endParaRPr lang="en-US"/>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7" name="TextBox 6"/>
          <p:cNvSpPr txBox="1"/>
          <p:nvPr userDrawn="1"/>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78878043-D204-6047-B28D-067F9A6E5785}" type="slidenum">
              <a:rPr lang="en-US"/>
              <a:pPr>
                <a:defRPr/>
              </a:pPr>
              <a:t>‹#›</a:t>
            </a:fld>
            <a:endParaRPr lang="en-US"/>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4" name="TextBox 3"/>
          <p:cNvSpPr txBox="1"/>
          <p:nvPr userDrawn="1"/>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Vertical Title and Tex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a:stretch>
            <a:fillRect/>
          </a:stretch>
        </p:blipFill>
        <p:spPr bwMode="auto">
          <a:xfrm rot="5400000">
            <a:off x="5368925" y="3086100"/>
            <a:ext cx="6858000" cy="685800"/>
          </a:xfrm>
          <a:prstGeom prst="rect">
            <a:avLst/>
          </a:prstGeom>
          <a:noFill/>
          <a:ln w="9525">
            <a:noFill/>
            <a:miter lim="800000"/>
            <a:headEnd/>
            <a:tailEnd/>
          </a:ln>
        </p:spPr>
      </p:pic>
      <p:sp>
        <p:nvSpPr>
          <p:cNvPr id="9" name="TextBox 8"/>
          <p:cNvSpPr txBox="1"/>
          <p:nvPr userDrawn="1"/>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297716" y="2400357"/>
            <a:ext cx="3991088" cy="816656"/>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rot="5400000">
            <a:off x="103188" y="460375"/>
            <a:ext cx="523875" cy="365125"/>
          </a:xfrm>
        </p:spPr>
        <p:txBody>
          <a:bodyPr/>
          <a:lstStyle>
            <a:lvl1pPr>
              <a:defRPr/>
            </a:lvl1pPr>
          </a:lstStyle>
          <a:p>
            <a:pPr>
              <a:defRPr/>
            </a:pPr>
            <a:fld id="{67CE695B-1489-3244-8B1D-FE901A3A5ADF}" type="slidenum">
              <a:rPr lang="en-US"/>
              <a:pPr>
                <a:defRPr/>
              </a:pPr>
              <a:t>‹#›</a:t>
            </a:fld>
            <a:endParaRPr lang="en-US"/>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7" name="Picture 8"/>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8" name="TextBox 7"/>
          <p:cNvSpPr txBox="1"/>
          <p:nvPr userDrawn="1"/>
        </p:nvSpPr>
        <p:spPr>
          <a:xfrm>
            <a:off x="-28575" y="-203200"/>
            <a:ext cx="4191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a:t>
            </a:r>
          </a:p>
        </p:txBody>
      </p:sp>
      <p:sp>
        <p:nvSpPr>
          <p:cNvPr id="2" name="Title 1"/>
          <p:cNvSpPr>
            <a:spLocks noGrp="1"/>
          </p:cNvSpPr>
          <p:nvPr>
            <p:ph type="ctrTitle"/>
          </p:nvPr>
        </p:nvSpPr>
        <p:spPr>
          <a:xfrm>
            <a:off x="465137" y="971551"/>
            <a:ext cx="8243887" cy="1695450"/>
          </a:xfrm>
        </p:spPr>
        <p:txBody>
          <a:bodyPr>
            <a:noAutofit/>
          </a:bodyPr>
          <a:lstStyle>
            <a:lvl1pPr>
              <a:spcBef>
                <a:spcPts val="600"/>
              </a:spcBef>
              <a:defRPr sz="6000" baseline="0"/>
            </a:lvl1pPr>
          </a:lstStyle>
          <a:p>
            <a:r>
              <a:rPr lang="en-US" smtClean="0"/>
              <a:t>Click to edit Master title style</a:t>
            </a:r>
            <a:endParaRPr lang="en-US" dirty="0"/>
          </a:p>
        </p:txBody>
      </p:sp>
      <p:sp>
        <p:nvSpPr>
          <p:cNvPr id="3" name="Subtitle 2"/>
          <p:cNvSpPr>
            <a:spLocks noGrp="1"/>
          </p:cNvSpPr>
          <p:nvPr>
            <p:ph type="subTitle" idx="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465138" y="5267325"/>
            <a:ext cx="4106862" cy="438150"/>
          </a:xfrm>
        </p:spPr>
        <p:txBody>
          <a:bodyPr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n-US" smtClean="0"/>
              <a:t>Click to edit Master text styles</a:t>
            </a: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r="52" b="53"/>
          <a:stretch>
            <a:fillRect/>
          </a:stretch>
        </p:blipFill>
        <p:spPr bwMode="auto">
          <a:xfrm>
            <a:off x="0" y="4076700"/>
            <a:ext cx="9144000" cy="2781300"/>
          </a:xfrm>
          <a:prstGeom prst="rect">
            <a:avLst/>
          </a:prstGeom>
          <a:noFill/>
          <a:ln w="9525">
            <a:noFill/>
            <a:miter lim="800000"/>
            <a:headEnd/>
            <a:tailEnd/>
          </a:ln>
        </p:spPr>
      </p:pic>
      <p:sp>
        <p:nvSpPr>
          <p:cNvPr id="6" name="TextBox 5"/>
          <p:cNvSpPr txBox="1"/>
          <p:nvPr userDrawn="1"/>
        </p:nvSpPr>
        <p:spPr>
          <a:xfrm>
            <a:off x="-28575" y="-203200"/>
            <a:ext cx="6492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AGENDA</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5138" y="1601788"/>
            <a:ext cx="8243887" cy="527050"/>
          </a:xfrm>
        </p:spPr>
        <p:txBody>
          <a:bodyPr tIns="4572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8779E05E-09E9-CF4D-8AAD-D9F753715E46}" type="slidenum">
              <a:rPr lang="en-US"/>
              <a:pPr>
                <a:defRPr/>
              </a:pPr>
              <a:t>‹#›</a:t>
            </a:fld>
            <a:endParaRPr lang="en-US"/>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5" name="TextBox 4"/>
          <p:cNvSpPr txBox="1"/>
          <p:nvPr userDrawn="1"/>
        </p:nvSpPr>
        <p:spPr>
          <a:xfrm>
            <a:off x="-28575" y="-203200"/>
            <a:ext cx="13525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301A6994-5117-EF4C-9285-AD74900CB345}" type="slidenum">
              <a:rPr lang="en-US"/>
              <a:pPr>
                <a:defRPr/>
              </a:pPr>
              <a:t>‹#›</a:t>
            </a:fld>
            <a:endParaRPr lang="en-US"/>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6" name="TextBox 5"/>
          <p:cNvSpPr txBox="1"/>
          <p:nvPr userDrawn="1"/>
        </p:nvSpPr>
        <p:spPr>
          <a:xfrm>
            <a:off x="-28575" y="-203200"/>
            <a:ext cx="25733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&amp; CONTENT WITH SUBHEAD</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8C9F769E-0549-5E4D-A3AD-469003A53B19}" type="slidenum">
              <a:rPr lang="en-US"/>
              <a:pPr>
                <a:defRPr/>
              </a:pPr>
              <a:t>‹#›</a:t>
            </a:fld>
            <a:endParaRPr lang="en-US"/>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6" name="TextBox 5"/>
          <p:cNvSpPr txBox="1"/>
          <p:nvPr userDrawn="1"/>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pPr>
              <a:defRPr/>
            </a:pPr>
            <a:fld id="{C2BFE99F-C64C-5743-A492-CC3296D3B5F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O BANNER NO LOGO">
    <p:spTree>
      <p:nvGrpSpPr>
        <p:cNvPr id="1" name=""/>
        <p:cNvGrpSpPr/>
        <p:nvPr/>
      </p:nvGrpSpPr>
      <p:grpSpPr>
        <a:xfrm>
          <a:off x="0" y="0"/>
          <a:ext cx="0" cy="0"/>
          <a:chOff x="0" y="0"/>
          <a:chExt cx="0" cy="0"/>
        </a:xfrm>
      </p:grpSpPr>
      <p:sp>
        <p:nvSpPr>
          <p:cNvPr id="6" name="TextBox 5"/>
          <p:cNvSpPr txBox="1"/>
          <p:nvPr/>
        </p:nvSpPr>
        <p:spPr>
          <a:xfrm>
            <a:off x="-28575" y="-203200"/>
            <a:ext cx="18097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NO BANNER + NO LOGO</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5"/>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p:cNvPicPr>
            <a:picLocks noChangeAspect="1"/>
          </p:cNvPicPr>
          <p:nvPr userDrawn="1"/>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userDrawn="1"/>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0"/>
          </p:nvPr>
        </p:nvSpPr>
        <p:spPr/>
        <p:txBody>
          <a:bodyPr/>
          <a:lstStyle>
            <a:lvl1pPr>
              <a:defRPr/>
            </a:lvl1pPr>
          </a:lstStyle>
          <a:p>
            <a:pPr>
              <a:defRPr/>
            </a:pPr>
            <a:fld id="{6B236B8D-8317-9348-859D-A9436B043389}" type="slidenum">
              <a:rPr lang="en-US"/>
              <a:pPr>
                <a:defRPr/>
              </a:pPr>
              <a:t>‹#›</a:t>
            </a:fld>
            <a:endParaRPr lang="en-US"/>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40350ADA-8BB8-B643-9EE4-806FC01CF946}" type="slidenum">
              <a:rPr lang="en-US"/>
              <a:pPr>
                <a:defRPr/>
              </a:pPr>
              <a:t>‹#›</a:t>
            </a:fld>
            <a:endParaRPr lang="en-US"/>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7" name="TextBox 6"/>
          <p:cNvSpPr txBox="1"/>
          <p:nvPr userDrawn="1"/>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8" name="Slide Number Placeholder 6"/>
          <p:cNvSpPr>
            <a:spLocks noGrp="1"/>
          </p:cNvSpPr>
          <p:nvPr>
            <p:ph type="sldNum" sz="quarter" idx="15"/>
          </p:nvPr>
        </p:nvSpPr>
        <p:spPr/>
        <p:txBody>
          <a:bodyPr/>
          <a:lstStyle>
            <a:lvl1pPr>
              <a:defRPr/>
            </a:lvl1pPr>
          </a:lstStyle>
          <a:p>
            <a:pPr>
              <a:defRPr/>
            </a:pPr>
            <a:fld id="{B3C675CD-40D8-DA46-9F9B-4D08B0246DDF}" type="slidenum">
              <a:rPr lang="en-US"/>
              <a:pPr>
                <a:defRPr/>
              </a:pPr>
              <a:t>‹#›</a:t>
            </a:fld>
            <a:endParaRPr lang="en-US"/>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extBox 7"/>
          <p:cNvSpPr txBox="1"/>
          <p:nvPr userDrawn="1"/>
        </p:nvSpPr>
        <p:spPr>
          <a:xfrm>
            <a:off x="-28575" y="-203200"/>
            <a:ext cx="10398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5"/>
          <p:cNvSpPr>
            <a:spLocks noGrp="1"/>
          </p:cNvSpPr>
          <p:nvPr>
            <p:ph type="sldNum" sz="quarter" idx="15"/>
          </p:nvPr>
        </p:nvSpPr>
        <p:spPr>
          <a:xfrm>
            <a:off x="452438" y="6384925"/>
            <a:ext cx="636587" cy="365125"/>
          </a:xfrm>
        </p:spPr>
        <p:txBody>
          <a:bodyPr/>
          <a:lstStyle>
            <a:lvl1pPr>
              <a:defRPr/>
            </a:lvl1pPr>
          </a:lstStyle>
          <a:p>
            <a:pPr>
              <a:defRPr/>
            </a:pPr>
            <a:fld id="{1646C122-C416-F740-90D5-72E9B858BFDA}" type="slidenum">
              <a:rPr lang="en-US"/>
              <a:pPr>
                <a:defRPr/>
              </a:pPr>
              <a:t>‹#›</a:t>
            </a:fld>
            <a:endParaRPr lang="en-US"/>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10" name="TextBox 9"/>
          <p:cNvSpPr txBox="1"/>
          <p:nvPr userDrawn="1"/>
        </p:nvSpPr>
        <p:spPr>
          <a:xfrm>
            <a:off x="-28575" y="-203200"/>
            <a:ext cx="226218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COMPARISON WITH SUBHEAD</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66974"/>
            <a:ext cx="3990975" cy="38138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10099" y="2466974"/>
            <a:ext cx="4098926" cy="371476"/>
          </a:xfrm>
        </p:spPr>
        <p:txBody>
          <a:bodyPr rtlCol="0">
            <a:normAutofit/>
          </a:bodyPr>
          <a:lstStyle>
            <a:lvl1pPr>
              <a:defRPr lang="en-US" b="0" smtClean="0"/>
            </a:lvl1pPr>
          </a:lstStyle>
          <a:p>
            <a:pPr lvl="0"/>
            <a:r>
              <a:rPr lang="en-US" smtClean="0"/>
              <a:t>Click to edit Master text styles</a:t>
            </a:r>
          </a:p>
        </p:txBody>
      </p:sp>
      <p:sp>
        <p:nvSpPr>
          <p:cNvPr id="6" name="Content Placeholder 5"/>
          <p:cNvSpPr>
            <a:spLocks noGrp="1"/>
          </p:cNvSpPr>
          <p:nvPr>
            <p:ph sz="quarter" idx="4"/>
          </p:nvPr>
        </p:nvSpPr>
        <p:spPr>
          <a:xfrm>
            <a:off x="4645025" y="2857501"/>
            <a:ext cx="4041775" cy="3268662"/>
          </a:xfrm>
        </p:spPr>
        <p:txBody>
          <a:bodyPr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smtClean="0"/>
              <a:t>Click to edit Master text styles</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2"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1" name="Slide Number Placeholder 5"/>
          <p:cNvSpPr>
            <a:spLocks noGrp="1"/>
          </p:cNvSpPr>
          <p:nvPr>
            <p:ph type="sldNum" sz="quarter" idx="15"/>
          </p:nvPr>
        </p:nvSpPr>
        <p:spPr>
          <a:xfrm>
            <a:off x="452438" y="6384925"/>
            <a:ext cx="577850" cy="365125"/>
          </a:xfrm>
        </p:spPr>
        <p:txBody>
          <a:bodyPr/>
          <a:lstStyle>
            <a:lvl1pPr>
              <a:defRPr/>
            </a:lvl1pPr>
          </a:lstStyle>
          <a:p>
            <a:pPr>
              <a:defRPr/>
            </a:pPr>
            <a:fld id="{E75CCA40-7E4F-CA49-9270-C6B8108A0FA6}" type="slidenum">
              <a:rPr lang="en-US"/>
              <a:pPr>
                <a:defRPr/>
              </a:pPr>
              <a:t>‹#›</a:t>
            </a:fld>
            <a:endParaRPr lang="en-US"/>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5" name="TextBox 4"/>
          <p:cNvSpPr txBox="1"/>
          <p:nvPr userDrawn="1"/>
        </p:nvSpPr>
        <p:spPr>
          <a:xfrm>
            <a:off x="-28575" y="-203200"/>
            <a:ext cx="869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TITLE ONLY</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74682CF7-A08F-594A-A2E7-73DAD42112DF}" type="slidenum">
              <a:rPr lang="en-US"/>
              <a:pPr>
                <a:defRPr/>
              </a:pPr>
              <a:t>‹#›</a:t>
            </a:fld>
            <a:endParaRPr lang="en-US"/>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8575" y="-203200"/>
            <a:ext cx="503238"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BLANK</a:t>
            </a:r>
          </a:p>
        </p:txBody>
      </p:sp>
      <p:sp>
        <p:nvSpPr>
          <p:cNvPr id="5"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4" name="Slide Number Placeholder 3"/>
          <p:cNvSpPr>
            <a:spLocks noGrp="1"/>
          </p:cNvSpPr>
          <p:nvPr>
            <p:ph type="sldNum" sz="quarter" idx="15"/>
          </p:nvPr>
        </p:nvSpPr>
        <p:spPr/>
        <p:txBody>
          <a:bodyPr/>
          <a:lstStyle>
            <a:lvl1pPr>
              <a:defRPr/>
            </a:lvl1pPr>
          </a:lstStyle>
          <a:p>
            <a:pPr>
              <a:defRPr/>
            </a:pPr>
            <a:fld id="{8E6890A4-8FBA-C04C-B312-AD2C6F08185E}" type="slidenum">
              <a:rPr lang="en-US"/>
              <a:pPr>
                <a:defRPr/>
              </a:pPr>
              <a:t>‹#›</a:t>
            </a:fld>
            <a:endParaRPr lang="en-US"/>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6" name="TextBox 5"/>
          <p:cNvSpPr txBox="1"/>
          <p:nvPr userDrawn="1"/>
        </p:nvSpPr>
        <p:spPr>
          <a:xfrm>
            <a:off x="-28575" y="-203200"/>
            <a:ext cx="9556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DO NOT USE</a:t>
            </a:r>
          </a:p>
        </p:txBody>
      </p:sp>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EB5C64B4-312C-C84A-B925-78CEB85CB96E}" type="slidenum">
              <a:rPr lang="en-US"/>
              <a:pPr>
                <a:defRPr/>
              </a:pPr>
              <a:t>‹#›</a:t>
            </a:fld>
            <a:endParaRPr lang="en-US"/>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6" name="TextBox 5"/>
          <p:cNvSpPr txBox="1"/>
          <p:nvPr userDrawn="1"/>
        </p:nvSpPr>
        <p:spPr>
          <a:xfrm>
            <a:off x="-28575" y="-203200"/>
            <a:ext cx="1692275"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HORIZONTAL PICTURE</a:t>
            </a:r>
          </a:p>
        </p:txBody>
      </p:sp>
      <p:sp>
        <p:nvSpPr>
          <p:cNvPr id="2" name="Title 1"/>
          <p:cNvSpPr>
            <a:spLocks noGrp="1"/>
          </p:cNvSpPr>
          <p:nvPr>
            <p:ph type="title"/>
          </p:nvPr>
        </p:nvSpPr>
        <p:spPr>
          <a:xfrm>
            <a:off x="458787" y="966525"/>
            <a:ext cx="8250237" cy="636408"/>
          </a:xfrm>
        </p:spPr>
        <p:txBody>
          <a:bodyPr rtlCol="0">
            <a:normAutofit/>
          </a:bodyPr>
          <a:lstStyle>
            <a:lvl1pPr>
              <a:defRPr lang="en-US"/>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547688" y="2486025"/>
            <a:ext cx="8161337" cy="3681412"/>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65138" y="1601788"/>
            <a:ext cx="8243887" cy="527050"/>
          </a:xfrm>
        </p:spPr>
        <p:txBody>
          <a:bodyPr tIns="45720" rtlCol="0" anchor="b">
            <a:normAutofit/>
          </a:bodyPr>
          <a:lstStyle>
            <a:lvl1pPr marL="0" indent="0">
              <a:buNone/>
              <a:defRPr lang="en-US" sz="2800" i="1" smtClean="0">
                <a:solidFill>
                  <a:schemeClr val="accent4"/>
                </a:solidFill>
                <a:latin typeface="+mj-lt"/>
                <a:ea typeface="+mj-ea"/>
                <a:cs typeface="+mj-cs"/>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87435C9A-4CF6-C942-BB13-C572B2A7007C}" type="slidenum">
              <a:rPr lang="en-US"/>
              <a:pPr>
                <a:defRPr/>
              </a:pPr>
              <a:t>‹#›</a:t>
            </a:fld>
            <a:endParaRPr lang="en-US"/>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4" name="TextBox 3"/>
          <p:cNvSpPr txBox="1"/>
          <p:nvPr userDrawn="1"/>
        </p:nvSpPr>
        <p:spPr>
          <a:xfrm>
            <a:off x="-28575" y="-203200"/>
            <a:ext cx="167640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FULL BLEED PICTURE</a:t>
            </a:r>
          </a:p>
        </p:txBody>
      </p:sp>
      <p:sp>
        <p:nvSpPr>
          <p:cNvPr id="3" name="Picture Placeholder 2"/>
          <p:cNvSpPr>
            <a:spLocks noGrp="1"/>
          </p:cNvSpPr>
          <p:nvPr>
            <p:ph type="pic" idx="1"/>
          </p:nvPr>
        </p:nvSpPr>
        <p:spPr>
          <a:xfrm>
            <a:off x="0" y="0"/>
            <a:ext cx="9144000" cy="6858000"/>
          </a:xfrm>
        </p:spPr>
        <p:txBody>
          <a:bodyPr rtlCol="0">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8787" y="966525"/>
            <a:ext cx="8250237" cy="636408"/>
          </a:xfrm>
        </p:spPr>
        <p:txBody>
          <a:bodyPr rtlCol="0">
            <a:normAutofit/>
          </a:bodyPr>
          <a:lstStyle>
            <a:lvl1pPr>
              <a:defRPr lang="en-US" baseline="0"/>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p:cNvPicPr>
            <a:picLocks noChangeAspect="1"/>
          </p:cNvPicPr>
          <p:nvPr/>
        </p:nvPicPr>
        <p:blipFill>
          <a:blip r:embed="rId3" cstate="print"/>
          <a:srcRect r="52" b="53"/>
          <a:stretch>
            <a:fillRect/>
          </a:stretch>
        </p:blipFill>
        <p:spPr bwMode="auto">
          <a:xfrm>
            <a:off x="0" y="4076700"/>
            <a:ext cx="9144000" cy="2781300"/>
          </a:xfrm>
          <a:prstGeom prst="rect">
            <a:avLst/>
          </a:prstGeom>
          <a:noFill/>
          <a:ln w="9525">
            <a:noFill/>
            <a:miter lim="800000"/>
            <a:headEnd/>
            <a:tailEnd/>
          </a:ln>
        </p:spPr>
      </p:pic>
      <p:pic>
        <p:nvPicPr>
          <p:cNvPr id="6" name="Picture 10"/>
          <p:cNvPicPr>
            <a:picLocks noChangeAspect="1"/>
          </p:cNvPicPr>
          <p:nvPr/>
        </p:nvPicPr>
        <p:blipFill>
          <a:blip r:embed="rId4" cstate="print"/>
          <a:srcRect/>
          <a:stretch>
            <a:fillRect/>
          </a:stretch>
        </p:blipFill>
        <p:spPr bwMode="auto">
          <a:xfrm>
            <a:off x="7315200" y="6416675"/>
            <a:ext cx="1390650" cy="234950"/>
          </a:xfrm>
          <a:prstGeom prst="rect">
            <a:avLst/>
          </a:prstGeom>
          <a:noFill/>
          <a:ln w="9525">
            <a:noFill/>
            <a:miter lim="800000"/>
            <a:headEnd/>
            <a:tailEnd/>
          </a:ln>
        </p:spPr>
      </p:pic>
      <p:sp>
        <p:nvSpPr>
          <p:cNvPr id="7" name="TextBox 6"/>
          <p:cNvSpPr txBox="1"/>
          <p:nvPr/>
        </p:nvSpPr>
        <p:spPr>
          <a:xfrm>
            <a:off x="-28575" y="-203200"/>
            <a:ext cx="68421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SECTION</a:t>
            </a:r>
          </a:p>
        </p:txBody>
      </p:sp>
      <p:pic>
        <p:nvPicPr>
          <p:cNvPr id="8" name="Picture 12" descr="Fairview_Mixed_header_2.jpg"/>
          <p:cNvPicPr>
            <a:picLocks noChangeAspect="1"/>
          </p:cNvPicPr>
          <p:nvPr/>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a:xfrm>
            <a:off x="474663" y="4406900"/>
            <a:ext cx="7772400" cy="1362075"/>
          </a:xfrm>
        </p:spPr>
        <p:txBody>
          <a:bodyPr anchor="t"/>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0"/>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rot="5400000">
            <a:off x="-346868" y="5826918"/>
            <a:ext cx="1390650" cy="233363"/>
          </a:xfrm>
          <a:prstGeom prst="rect">
            <a:avLst/>
          </a:prstGeom>
          <a:noFill/>
          <a:ln w="9525">
            <a:noFill/>
            <a:miter lim="800000"/>
            <a:headEnd/>
            <a:tailEnd/>
          </a:ln>
        </p:spPr>
      </p:pic>
      <p:sp>
        <p:nvSpPr>
          <p:cNvPr id="8" name="TextBox 7"/>
          <p:cNvSpPr txBox="1"/>
          <p:nvPr userDrawn="1"/>
        </p:nvSpPr>
        <p:spPr>
          <a:xfrm>
            <a:off x="-28575" y="-203200"/>
            <a:ext cx="3028950"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VERTICAL TITLE &amp; TEXT (can use for print)</a:t>
            </a:r>
          </a:p>
        </p:txBody>
      </p:sp>
      <p:sp>
        <p:nvSpPr>
          <p:cNvPr id="2" name="Vertical Title 1"/>
          <p:cNvSpPr>
            <a:spLocks noGrp="1"/>
          </p:cNvSpPr>
          <p:nvPr>
            <p:ph type="title" orient="vert"/>
          </p:nvPr>
        </p:nvSpPr>
        <p:spPr>
          <a:xfrm>
            <a:off x="7509596" y="438150"/>
            <a:ext cx="945430" cy="6200775"/>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p:nvPr>
        </p:nvSpPr>
        <p:spPr>
          <a:xfrm rot="5400000">
            <a:off x="4159963" y="3270142"/>
            <a:ext cx="6189789" cy="527050"/>
          </a:xfrm>
        </p:spPr>
        <p:txBody>
          <a:bodyPr tIns="4572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11" name="Text Placeholder 4"/>
          <p:cNvSpPr>
            <a:spLocks noGrp="1"/>
          </p:cNvSpPr>
          <p:nvPr>
            <p:ph type="body" sz="quarter" idx="14"/>
          </p:nvPr>
        </p:nvSpPr>
        <p:spPr>
          <a:xfrm rot="5400000">
            <a:off x="-1535399" y="2760826"/>
            <a:ext cx="4116502" cy="434754"/>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9" name="Slide Number Placeholder 5"/>
          <p:cNvSpPr>
            <a:spLocks noGrp="1"/>
          </p:cNvSpPr>
          <p:nvPr>
            <p:ph type="sldNum" sz="quarter" idx="15"/>
          </p:nvPr>
        </p:nvSpPr>
        <p:spPr>
          <a:xfrm rot="5400000">
            <a:off x="103188" y="460375"/>
            <a:ext cx="523875" cy="365125"/>
          </a:xfrm>
        </p:spPr>
        <p:txBody>
          <a:bodyPr/>
          <a:lstStyle>
            <a:lvl1pPr>
              <a:defRPr/>
            </a:lvl1pPr>
          </a:lstStyle>
          <a:p>
            <a:pPr>
              <a:defRPr/>
            </a:pPr>
            <a:fld id="{2F1F2875-B212-7F43-AF16-59BDED0F8458}"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5"/>
          <p:cNvSpPr txBox="1"/>
          <p:nvPr/>
        </p:nvSpPr>
        <p:spPr>
          <a:xfrm>
            <a:off x="-28575" y="-203200"/>
            <a:ext cx="11477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4"/>
          <p:cNvSpPr>
            <a:spLocks noGrp="1"/>
          </p:cNvSpPr>
          <p:nvPr>
            <p:ph type="body" sz="quarter" idx="15"/>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7" name="Slide Number Placeholder 6"/>
          <p:cNvSpPr>
            <a:spLocks noGrp="1"/>
          </p:cNvSpPr>
          <p:nvPr>
            <p:ph type="sldNum" sz="quarter" idx="16"/>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with Subhead">
    <p:spTree>
      <p:nvGrpSpPr>
        <p:cNvPr id="1" name=""/>
        <p:cNvGrpSpPr/>
        <p:nvPr/>
      </p:nvGrpSpPr>
      <p:grpSpPr>
        <a:xfrm>
          <a:off x="0" y="0"/>
          <a:ext cx="0" cy="0"/>
          <a:chOff x="0" y="0"/>
          <a:chExt cx="0" cy="0"/>
        </a:xfrm>
      </p:grpSpPr>
      <p:sp>
        <p:nvSpPr>
          <p:cNvPr id="7" name="TextBox 6"/>
          <p:cNvSpPr txBox="1"/>
          <p:nvPr/>
        </p:nvSpPr>
        <p:spPr>
          <a:xfrm>
            <a:off x="-28575" y="-203200"/>
            <a:ext cx="2366963" cy="147637"/>
          </a:xfrm>
          <a:prstGeom prst="rect">
            <a:avLst/>
          </a:prstGeom>
          <a:noFill/>
        </p:spPr>
        <p:txBody>
          <a:bodyPr wrap="none" lIns="0" tIns="0" rIns="0" bIns="0">
            <a:spAutoFit/>
          </a:bodyPr>
          <a:lstStyle/>
          <a:p>
            <a:pPr fontAlgn="auto">
              <a:lnSpc>
                <a:spcPct val="80000"/>
              </a:lnSpc>
              <a:spcBef>
                <a:spcPts val="0"/>
              </a:spcBef>
              <a:spcAft>
                <a:spcPts val="0"/>
              </a:spcAft>
              <a:defRPr/>
            </a:pPr>
            <a:r>
              <a:rPr lang="en-US" sz="1200" dirty="0">
                <a:solidFill>
                  <a:schemeClr val="bg1"/>
                </a:solidFill>
                <a:latin typeface="+mn-lt"/>
                <a:ea typeface="+mn-ea"/>
                <a:cs typeface="+mn-cs"/>
              </a:rPr>
              <a:t>TWO CONTENT WITH SUBHEAD</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smtClean="0"/>
              <a:t>Click to edit Master text styles</a:t>
            </a:r>
          </a:p>
        </p:txBody>
      </p:sp>
      <p:sp>
        <p:nvSpPr>
          <p:cNvPr id="10" name="Slide Number Placeholder 6"/>
          <p:cNvSpPr>
            <a:spLocks noGrp="1"/>
          </p:cNvSpPr>
          <p:nvPr>
            <p:ph type="sldNum" sz="quarter" idx="15"/>
          </p:nvPr>
        </p:nvSpPr>
        <p:spPr/>
        <p:txBody>
          <a:bodyPr/>
          <a:lstStyle>
            <a:lvl1pPr>
              <a:defRPr/>
            </a:lvl1pPr>
          </a:lstStyle>
          <a:p>
            <a:fld id="{31DA2731-30F9-4F5E-8DBA-235A572BE16B}" type="slidenum">
              <a:rPr lang="en-US" smtClean="0"/>
              <a:pPr/>
              <a:t>‹#›</a:t>
            </a:fld>
            <a:endParaRPr lang="en-US" dirty="0"/>
          </a:p>
        </p:txBody>
      </p:sp>
    </p:spTree>
  </p:cSld>
  <p:clrMapOvr>
    <a:masterClrMapping/>
  </p:clrMapOvr>
  <p:transition spd="med">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9.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1027"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563562"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31DA2731-30F9-4F5E-8DBA-235A572BE16B}" type="slidenum">
              <a:rPr lang="en-US" smtClean="0"/>
              <a:pPr/>
              <a:t>‹#›</a:t>
            </a:fld>
            <a:endParaRPr lang="en-US" dirty="0"/>
          </a:p>
        </p:txBody>
      </p:sp>
      <p:pic>
        <p:nvPicPr>
          <p:cNvPr id="1029" name="Picture 6"/>
          <p:cNvPicPr>
            <a:picLocks noChangeAspect="1"/>
          </p:cNvPicPr>
          <p:nvPr/>
        </p:nvPicPr>
        <p:blipFill>
          <a:blip r:embed="rId22" cstate="print"/>
          <a:srcRect/>
          <a:stretch>
            <a:fillRect/>
          </a:stretch>
        </p:blipFill>
        <p:spPr bwMode="auto">
          <a:xfrm>
            <a:off x="7315200" y="6416675"/>
            <a:ext cx="1390650" cy="234950"/>
          </a:xfrm>
          <a:prstGeom prst="rect">
            <a:avLst/>
          </a:prstGeom>
          <a:noFill/>
          <a:ln w="9525">
            <a:noFill/>
            <a:miter lim="800000"/>
            <a:headEnd/>
            <a:tailEnd/>
          </a:ln>
        </p:spPr>
      </p:pic>
      <p:pic>
        <p:nvPicPr>
          <p:cNvPr id="1030" name="Picture 8" descr="Fairview_Mixed_header_2.jpg"/>
          <p:cNvPicPr>
            <a:picLocks noChangeAspect="1"/>
          </p:cNvPicPr>
          <p:nvPr/>
        </p:nvPicPr>
        <p:blipFill>
          <a:blip r:embed="rId23" cstate="print"/>
          <a:srcRect/>
          <a:stretch>
            <a:fillRect/>
          </a:stretch>
        </p:blipFill>
        <p:spPr bwMode="auto">
          <a:xfrm>
            <a:off x="0" y="0"/>
            <a:ext cx="91440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19459"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49053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56A6B3A-6004-4042-873E-9A998AF41C91}" type="slidenum">
              <a:rPr lang="en-US"/>
              <a:pPr>
                <a:defRPr/>
              </a:pPr>
              <a:t>‹#›</a:t>
            </a:fld>
            <a:endParaRPr lang="en-US"/>
          </a:p>
        </p:txBody>
      </p:sp>
      <p:pic>
        <p:nvPicPr>
          <p:cNvPr id="19461" name="Picture 7"/>
          <p:cNvPicPr>
            <a:picLocks noChangeAspect="1"/>
          </p:cNvPicPr>
          <p:nvPr/>
        </p:nvPicPr>
        <p:blipFill>
          <a:blip r:embed="rId19" cstate="print"/>
          <a:srcRect/>
          <a:stretch>
            <a:fillRect/>
          </a:stretch>
        </p:blipFill>
        <p:spPr bwMode="auto">
          <a:xfrm>
            <a:off x="7315200" y="6416675"/>
            <a:ext cx="1390650" cy="234950"/>
          </a:xfrm>
          <a:prstGeom prst="rect">
            <a:avLst/>
          </a:prstGeom>
          <a:noFill/>
          <a:ln w="9525">
            <a:noFill/>
            <a:miter lim="800000"/>
            <a:headEnd/>
            <a:tailEnd/>
          </a:ln>
        </p:spPr>
      </p:pic>
      <p:pic>
        <p:nvPicPr>
          <p:cNvPr id="19462" name="Picture 10" descr="Fairview_Provider_Header_2.jpg"/>
          <p:cNvPicPr>
            <a:picLocks noChangeAspect="1"/>
          </p:cNvPicPr>
          <p:nvPr/>
        </p:nvPicPr>
        <p:blipFill>
          <a:blip r:embed="rId20" cstate="print"/>
          <a:srcRect/>
          <a:stretch>
            <a:fillRect/>
          </a:stretch>
        </p:blipFill>
        <p:spPr bwMode="auto">
          <a:xfrm>
            <a:off x="0" y="0"/>
            <a:ext cx="91440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37891"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49053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2D4F038-442C-5241-8F73-840B0BD0757D}" type="slidenum">
              <a:rPr lang="en-US"/>
              <a:pPr>
                <a:defRPr/>
              </a:pPr>
              <a:t>‹#›</a:t>
            </a:fld>
            <a:endParaRPr lang="en-US"/>
          </a:p>
        </p:txBody>
      </p:sp>
      <p:pic>
        <p:nvPicPr>
          <p:cNvPr id="37893" name="Picture 2"/>
          <p:cNvPicPr>
            <a:picLocks noChangeAspect="1" noChangeArrowheads="1"/>
          </p:cNvPicPr>
          <p:nvPr/>
        </p:nvPicPr>
        <p:blipFill>
          <a:blip r:embed="rId19" cstate="print"/>
          <a:srcRect/>
          <a:stretch>
            <a:fillRect/>
          </a:stretch>
        </p:blipFill>
        <p:spPr bwMode="auto">
          <a:xfrm>
            <a:off x="0" y="0"/>
            <a:ext cx="9144000" cy="914400"/>
          </a:xfrm>
          <a:prstGeom prst="rect">
            <a:avLst/>
          </a:prstGeom>
          <a:noFill/>
          <a:ln w="9525">
            <a:noFill/>
            <a:miter lim="800000"/>
            <a:headEnd/>
            <a:tailEnd/>
          </a:ln>
        </p:spPr>
      </p:pic>
      <p:pic>
        <p:nvPicPr>
          <p:cNvPr id="37894" name="Picture 6"/>
          <p:cNvPicPr>
            <a:picLocks noChangeAspect="1"/>
          </p:cNvPicPr>
          <p:nvPr/>
        </p:nvPicPr>
        <p:blipFill>
          <a:blip r:embed="rId20" cstate="print"/>
          <a:srcRect/>
          <a:stretch>
            <a:fillRect/>
          </a:stretch>
        </p:blipFill>
        <p:spPr bwMode="auto">
          <a:xfrm>
            <a:off x="7315200" y="6416675"/>
            <a:ext cx="1390650" cy="234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458788" y="966788"/>
            <a:ext cx="8221662" cy="636587"/>
          </a:xfrm>
          <a:prstGeom prst="rect">
            <a:avLst/>
          </a:prstGeom>
          <a:noFill/>
          <a:ln w="9525">
            <a:noFill/>
            <a:miter lim="800000"/>
            <a:headEnd/>
            <a:tailEnd/>
          </a:ln>
        </p:spPr>
        <p:txBody>
          <a:bodyPr vert="horz" wrap="square" lIns="54864" tIns="45720" rIns="91440" bIns="0" numCol="1" anchor="b" anchorCtr="0" compatLnSpc="1">
            <a:prstTxWarp prst="textNoShape">
              <a:avLst/>
            </a:prstTxWarp>
          </a:bodyPr>
          <a:lstStyle/>
          <a:p>
            <a:pPr lvl="0"/>
            <a:r>
              <a:rPr lang="en-US"/>
              <a:t>Type headline sentence case 1 line</a:t>
            </a:r>
          </a:p>
        </p:txBody>
      </p:sp>
      <p:sp>
        <p:nvSpPr>
          <p:cNvPr id="56323" name="Text Placeholder 2"/>
          <p:cNvSpPr>
            <a:spLocks noGrp="1"/>
          </p:cNvSpPr>
          <p:nvPr>
            <p:ph type="body" idx="1"/>
          </p:nvPr>
        </p:nvSpPr>
        <p:spPr bwMode="auto">
          <a:xfrm>
            <a:off x="457200" y="2466975"/>
            <a:ext cx="8229600" cy="3705225"/>
          </a:xfrm>
          <a:prstGeom prst="rect">
            <a:avLst/>
          </a:prstGeom>
          <a:noFill/>
          <a:ln w="9525">
            <a:noFill/>
            <a:miter lim="800000"/>
            <a:headEnd/>
            <a:tailEnd/>
          </a:ln>
        </p:spPr>
        <p:txBody>
          <a:bodyPr vert="horz" wrap="square" lIns="54864"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452438" y="6384925"/>
            <a:ext cx="5492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D9289D9-26D4-3C49-A02B-6A660DEA1A97}" type="slidenum">
              <a:rPr lang="en-US"/>
              <a:pPr>
                <a:defRPr/>
              </a:pPr>
              <a:t>‹#›</a:t>
            </a:fld>
            <a:endParaRPr lang="en-US"/>
          </a:p>
        </p:txBody>
      </p:sp>
      <p:pic>
        <p:nvPicPr>
          <p:cNvPr id="56325" name="Picture 4"/>
          <p:cNvPicPr>
            <a:picLocks noChangeAspect="1"/>
          </p:cNvPicPr>
          <p:nvPr/>
        </p:nvPicPr>
        <p:blipFill>
          <a:blip r:embed="rId18" cstate="print"/>
          <a:srcRect/>
          <a:stretch>
            <a:fillRect/>
          </a:stretch>
        </p:blipFill>
        <p:spPr bwMode="auto">
          <a:xfrm>
            <a:off x="7315200" y="6416675"/>
            <a:ext cx="1390650" cy="234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kern="1200" dirty="0">
          <a:solidFill>
            <a:srgbClr val="077079"/>
          </a:solidFill>
          <a:latin typeface="+mj-lt"/>
          <a:ea typeface="Geneva" charset="-128"/>
          <a:cs typeface="Geneva" charset="-128"/>
        </a:defRPr>
      </a:lvl1pPr>
      <a:lvl2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2pPr>
      <a:lvl3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3pPr>
      <a:lvl4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4pPr>
      <a:lvl5pPr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5pPr>
      <a:lvl6pPr marL="4572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6pPr>
      <a:lvl7pPr marL="9144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7pPr>
      <a:lvl8pPr marL="13716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8pPr>
      <a:lvl9pPr marL="1828800" algn="l" rtl="0" eaLnBrk="1" fontAlgn="base" hangingPunct="1">
        <a:lnSpc>
          <a:spcPct val="90000"/>
        </a:lnSpc>
        <a:spcBef>
          <a:spcPct val="0"/>
        </a:spcBef>
        <a:spcAft>
          <a:spcPct val="0"/>
        </a:spcAft>
        <a:defRPr sz="3200">
          <a:solidFill>
            <a:srgbClr val="077079"/>
          </a:solidFill>
          <a:latin typeface="Georgia" charset="0"/>
          <a:ea typeface="Geneva" charset="-128"/>
          <a:cs typeface="Geneva" charset="-128"/>
        </a:defRPr>
      </a:lvl9pPr>
    </p:titleStyle>
    <p:bodyStyle>
      <a:lvl1pPr marL="285750" indent="-285750" algn="l" rtl="0" eaLnBrk="1" fontAlgn="base" hangingPunct="1">
        <a:lnSpc>
          <a:spcPct val="90000"/>
        </a:lnSpc>
        <a:spcBef>
          <a:spcPct val="20000"/>
        </a:spcBef>
        <a:spcAft>
          <a:spcPts val="575"/>
        </a:spcAft>
        <a:buFont typeface="Arial" charset="0"/>
        <a:buChar char="•"/>
        <a:defRPr sz="2400" kern="1200">
          <a:solidFill>
            <a:schemeClr val="tx1"/>
          </a:solidFill>
          <a:latin typeface="+mn-lt"/>
          <a:ea typeface="Geneva" charset="-128"/>
          <a:cs typeface="Geneva" charset="-128"/>
        </a:defRPr>
      </a:lvl1pPr>
      <a:lvl2pPr marL="571500" indent="-228600" algn="l" rtl="0" eaLnBrk="1" fontAlgn="base" hangingPunct="1">
        <a:lnSpc>
          <a:spcPct val="90000"/>
        </a:lnSpc>
        <a:spcBef>
          <a:spcPct val="20000"/>
        </a:spcBef>
        <a:spcAft>
          <a:spcPts val="575"/>
        </a:spcAft>
        <a:buFont typeface="Symbol" charset="2"/>
        <a:buChar char="-"/>
        <a:defRPr sz="2200" kern="1200">
          <a:solidFill>
            <a:schemeClr val="tx1"/>
          </a:solidFill>
          <a:latin typeface="+mn-lt"/>
          <a:ea typeface="Geneva" charset="-128"/>
          <a:cs typeface="+mn-cs"/>
        </a:defRPr>
      </a:lvl2pPr>
      <a:lvl3pPr marL="857250" indent="-28575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3pPr>
      <a:lvl4pPr marL="857250" indent="-228600" algn="l" rtl="0" eaLnBrk="1" fontAlgn="base" hangingPunct="1">
        <a:lnSpc>
          <a:spcPct val="90000"/>
        </a:lnSpc>
        <a:spcBef>
          <a:spcPct val="20000"/>
        </a:spcBef>
        <a:spcAft>
          <a:spcPts val="575"/>
        </a:spcAft>
        <a:buFont typeface="Wingdings" charset="0"/>
        <a:buChar char="§"/>
        <a:defRPr sz="2200" kern="1200">
          <a:solidFill>
            <a:schemeClr val="tx1"/>
          </a:solidFill>
          <a:latin typeface="+mn-lt"/>
          <a:ea typeface="Geneva" charset="-128"/>
          <a:cs typeface="+mn-cs"/>
        </a:defRPr>
      </a:lvl4pPr>
      <a:lvl5pPr marL="2057400" indent="-228600" algn="l" rtl="0" eaLnBrk="1" fontAlgn="base" hangingPunct="1">
        <a:lnSpc>
          <a:spcPct val="90000"/>
        </a:lnSpc>
        <a:spcBef>
          <a:spcPct val="20000"/>
        </a:spcBef>
        <a:spcAft>
          <a:spcPct val="0"/>
        </a:spcAft>
        <a:buFont typeface="Arial" charset="0"/>
        <a:buChar char="»"/>
        <a:defRPr sz="2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1.wmf"/><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cellestis.com/"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Slide Number Placeholder 40"/>
          <p:cNvSpPr>
            <a:spLocks noGrp="1"/>
          </p:cNvSpPr>
          <p:nvPr>
            <p:ph type="sldNum" sz="quarter" idx="10"/>
          </p:nvPr>
        </p:nvSpPr>
        <p:spPr/>
        <p:txBody>
          <a:bodyPr/>
          <a:lstStyle/>
          <a:p>
            <a:fld id="{31DA2731-30F9-4F5E-8DBA-235A572BE16B}" type="slidenum">
              <a:rPr lang="en-US" smtClean="0"/>
              <a:pPr/>
              <a:t>1</a:t>
            </a:fld>
            <a:endParaRPr lang="en-US" dirty="0"/>
          </a:p>
        </p:txBody>
      </p:sp>
      <p:pic>
        <p:nvPicPr>
          <p:cNvPr id="43" name="Picture 1"/>
          <p:cNvPicPr>
            <a:picLocks noChangeAspect="1" noChangeArrowheads="1"/>
          </p:cNvPicPr>
          <p:nvPr/>
        </p:nvPicPr>
        <p:blipFill>
          <a:blip r:embed="rId3" cstate="print"/>
          <a:srcRect/>
          <a:stretch>
            <a:fillRect/>
          </a:stretch>
        </p:blipFill>
        <p:spPr bwMode="auto">
          <a:xfrm>
            <a:off x="457200" y="4876800"/>
            <a:ext cx="4016373" cy="876300"/>
          </a:xfrm>
          <a:prstGeom prst="rect">
            <a:avLst/>
          </a:prstGeom>
          <a:noFill/>
          <a:ln w="9525">
            <a:noFill/>
            <a:miter lim="800000"/>
            <a:headEnd/>
            <a:tailEnd/>
          </a:ln>
        </p:spPr>
      </p:pic>
      <p:sp>
        <p:nvSpPr>
          <p:cNvPr id="7" name="Rectangle 6"/>
          <p:cNvSpPr/>
          <p:nvPr/>
        </p:nvSpPr>
        <p:spPr>
          <a:xfrm>
            <a:off x="762000" y="1981200"/>
            <a:ext cx="7772400" cy="2062103"/>
          </a:xfrm>
          <a:prstGeom prst="rect">
            <a:avLst/>
          </a:prstGeom>
        </p:spPr>
        <p:txBody>
          <a:bodyPr wrap="square">
            <a:spAutoFit/>
          </a:bodyPr>
          <a:lstStyle/>
          <a:p>
            <a:r>
              <a:rPr lang="en-US" sz="4800" b="1" dirty="0" err="1" smtClean="0">
                <a:solidFill>
                  <a:srgbClr val="008080"/>
                </a:solidFill>
                <a:latin typeface="Lucida Bright" pitchFamily="18" charset="0"/>
              </a:rPr>
              <a:t>QuantiFERON</a:t>
            </a:r>
            <a:r>
              <a:rPr lang="en-US" sz="4800" b="1" dirty="0" smtClean="0">
                <a:solidFill>
                  <a:srgbClr val="008080"/>
                </a:solidFill>
                <a:latin typeface="Lucida Bright" pitchFamily="18" charset="0"/>
              </a:rPr>
              <a:t>-TB GOLD </a:t>
            </a:r>
            <a:r>
              <a:rPr lang="en-US" sz="4000" b="1" dirty="0" smtClean="0">
                <a:solidFill>
                  <a:srgbClr val="008080"/>
                </a:solidFill>
                <a:latin typeface="Lucida Bright" pitchFamily="18" charset="0"/>
              </a:rPr>
              <a:t>COLLECTION AND</a:t>
            </a:r>
            <a:br>
              <a:rPr lang="en-US" sz="4000" b="1" dirty="0" smtClean="0">
                <a:solidFill>
                  <a:srgbClr val="008080"/>
                </a:solidFill>
                <a:latin typeface="Lucida Bright" pitchFamily="18" charset="0"/>
              </a:rPr>
            </a:br>
            <a:r>
              <a:rPr lang="en-US" sz="4000" b="1" dirty="0" smtClean="0">
                <a:solidFill>
                  <a:srgbClr val="008080"/>
                </a:solidFill>
                <a:latin typeface="Lucida Bright" pitchFamily="18" charset="0"/>
              </a:rPr>
              <a:t>PROCESSING</a:t>
            </a:r>
            <a:endParaRPr lang="en-US" sz="4000" dirty="0">
              <a:solidFill>
                <a:srgbClr val="008080"/>
              </a:solidFill>
              <a:latin typeface="Lucida Bright"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057400" y="914400"/>
            <a:ext cx="4724400" cy="5610225"/>
          </a:xfrm>
          <a:prstGeom prst="rect">
            <a:avLst/>
          </a:prstGeom>
          <a:noFill/>
          <a:ln>
            <a:noFill/>
          </a:ln>
        </p:spPr>
      </p:pic>
      <p:sp>
        <p:nvSpPr>
          <p:cNvPr id="3" name="Content Placeholder 2"/>
          <p:cNvSpPr>
            <a:spLocks noGrp="1"/>
          </p:cNvSpPr>
          <p:nvPr>
            <p:ph idx="1"/>
          </p:nvPr>
        </p:nvSpPr>
        <p:spPr>
          <a:xfrm>
            <a:off x="990600" y="1828800"/>
            <a:ext cx="7010400" cy="4038600"/>
          </a:xfrm>
        </p:spPr>
        <p:txBody>
          <a:bodyPr>
            <a:normAutofit lnSpcReduction="10000"/>
          </a:bodyPr>
          <a:lstStyle/>
          <a:p>
            <a:pPr>
              <a:buFont typeface="Wingdings" pitchFamily="2" charset="2"/>
              <a:buChar char="v"/>
            </a:pPr>
            <a:r>
              <a:rPr lang="en-US" sz="2800" dirty="0" smtClean="0"/>
              <a:t>Thorough mixing is required to ensure complete integration of the tube’s contents into the blood.</a:t>
            </a:r>
          </a:p>
          <a:p>
            <a:pPr>
              <a:buNone/>
            </a:pPr>
            <a:endParaRPr lang="en-US" sz="2800" b="1" dirty="0" smtClean="0"/>
          </a:p>
          <a:p>
            <a:pPr>
              <a:buFont typeface="Wingdings" pitchFamily="2" charset="2"/>
              <a:buChar char="v"/>
            </a:pPr>
            <a:r>
              <a:rPr lang="en-US" sz="2800" dirty="0" smtClean="0"/>
              <a:t>Immediately SHAKE the tubes firmly 10 times (5 seconds).</a:t>
            </a:r>
          </a:p>
          <a:p>
            <a:pPr>
              <a:buFont typeface="Wingdings" pitchFamily="2" charset="2"/>
              <a:buChar char="v"/>
            </a:pPr>
            <a:endParaRPr lang="en-US" sz="2800" dirty="0" smtClean="0"/>
          </a:p>
          <a:p>
            <a:pPr>
              <a:buFont typeface="Wingdings" pitchFamily="2" charset="2"/>
              <a:buChar char="v"/>
            </a:pPr>
            <a:r>
              <a:rPr lang="en-US" sz="2800" dirty="0" smtClean="0"/>
              <a:t>Entire inner surface of tube must be coated with blood. </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10</a:t>
            </a:fld>
            <a:endParaRPr lang="en-US" dirty="0"/>
          </a:p>
        </p:txBody>
      </p:sp>
      <p:sp>
        <p:nvSpPr>
          <p:cNvPr id="2" name="Title 1"/>
          <p:cNvSpPr>
            <a:spLocks noGrp="1"/>
          </p:cNvSpPr>
          <p:nvPr>
            <p:ph type="title"/>
          </p:nvPr>
        </p:nvSpPr>
        <p:spPr>
          <a:xfrm>
            <a:off x="4572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981200" y="1247775"/>
            <a:ext cx="4724400" cy="5610225"/>
          </a:xfrm>
          <a:prstGeom prst="rect">
            <a:avLst/>
          </a:prstGeom>
          <a:noFill/>
          <a:ln>
            <a:noFill/>
          </a:ln>
        </p:spPr>
      </p:pic>
      <p:sp>
        <p:nvSpPr>
          <p:cNvPr id="3" name="Content Placeholder 2"/>
          <p:cNvSpPr>
            <a:spLocks noGrp="1"/>
          </p:cNvSpPr>
          <p:nvPr>
            <p:ph idx="1"/>
          </p:nvPr>
        </p:nvSpPr>
        <p:spPr>
          <a:xfrm>
            <a:off x="609600" y="1600200"/>
            <a:ext cx="7924800" cy="1905000"/>
          </a:xfrm>
        </p:spPr>
        <p:txBody>
          <a:bodyPr>
            <a:normAutofit/>
          </a:bodyPr>
          <a:lstStyle/>
          <a:p>
            <a:pPr>
              <a:buFont typeface="Wingdings" pitchFamily="2" charset="2"/>
              <a:buChar char="v"/>
            </a:pPr>
            <a:r>
              <a:rPr lang="en-US" dirty="0" smtClean="0"/>
              <a:t>Over energetic shaking may cause gel disruption and could lead to aberrant results. </a:t>
            </a:r>
          </a:p>
          <a:p>
            <a:pPr>
              <a:buNone/>
            </a:pPr>
            <a:endParaRPr lang="en-US" sz="2000" dirty="0" smtClean="0"/>
          </a:p>
          <a:p>
            <a:pPr>
              <a:buFont typeface="Wingdings" pitchFamily="2" charset="2"/>
              <a:buChar char="v"/>
            </a:pPr>
            <a:r>
              <a:rPr lang="en-US" b="1" dirty="0" smtClean="0"/>
              <a:t>Frothy samples are acceptable but foamy samples are NOT.</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11</a:t>
            </a:fld>
            <a:endParaRPr lang="en-US" dirty="0"/>
          </a:p>
        </p:txBody>
      </p:sp>
      <p:sp>
        <p:nvSpPr>
          <p:cNvPr id="2" name="Title 1"/>
          <p:cNvSpPr>
            <a:spLocks noGrp="1"/>
          </p:cNvSpPr>
          <p:nvPr>
            <p:ph type="title"/>
          </p:nvPr>
        </p:nvSpPr>
        <p:spPr>
          <a:xfrm>
            <a:off x="3810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FROTHING.gif"/>
          <p:cNvPicPr>
            <a:picLocks noChangeAspect="1"/>
          </p:cNvPicPr>
          <p:nvPr/>
        </p:nvPicPr>
        <p:blipFill>
          <a:blip r:embed="rId4" cstate="print"/>
          <a:stretch>
            <a:fillRect/>
          </a:stretch>
        </p:blipFill>
        <p:spPr>
          <a:xfrm>
            <a:off x="609600" y="3581400"/>
            <a:ext cx="3962401" cy="2483710"/>
          </a:xfrm>
          <a:prstGeom prst="rect">
            <a:avLst/>
          </a:prstGeom>
        </p:spPr>
      </p:pic>
      <p:pic>
        <p:nvPicPr>
          <p:cNvPr id="7" name="Picture 6" descr="OVER SHAKNIG.gif"/>
          <p:cNvPicPr>
            <a:picLocks noChangeAspect="1"/>
          </p:cNvPicPr>
          <p:nvPr/>
        </p:nvPicPr>
        <p:blipFill>
          <a:blip r:embed="rId5" cstate="print"/>
          <a:stretch>
            <a:fillRect/>
          </a:stretch>
        </p:blipFill>
        <p:spPr>
          <a:xfrm>
            <a:off x="4572000" y="3581400"/>
            <a:ext cx="3657600" cy="2473245"/>
          </a:xfrm>
          <a:prstGeom prst="rect">
            <a:avLst/>
          </a:prstGeom>
        </p:spPr>
      </p:pic>
      <p:pic>
        <p:nvPicPr>
          <p:cNvPr id="3075" name="Picture 3" descr="C:\Documents and Settings\kschul12\Local Settings\Temporary Internet Files\Content.IE5\TSS17Z7W\MC900030187[1].wmf"/>
          <p:cNvPicPr>
            <a:picLocks noChangeAspect="1" noChangeArrowheads="1"/>
          </p:cNvPicPr>
          <p:nvPr/>
        </p:nvPicPr>
        <p:blipFill>
          <a:blip r:embed="rId6" cstate="print"/>
          <a:srcRect/>
          <a:stretch>
            <a:fillRect/>
          </a:stretch>
        </p:blipFill>
        <p:spPr bwMode="auto">
          <a:xfrm>
            <a:off x="7772400" y="5257800"/>
            <a:ext cx="730528" cy="7397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ne.gif"/>
          <p:cNvPicPr>
            <a:picLocks noChangeAspect="1"/>
          </p:cNvPicPr>
          <p:nvPr/>
        </p:nvPicPr>
        <p:blipFill>
          <a:blip r:embed="rId3" cstate="print"/>
          <a:stretch>
            <a:fillRect/>
          </a:stretch>
        </p:blipFill>
        <p:spPr>
          <a:xfrm>
            <a:off x="4114800" y="2133600"/>
            <a:ext cx="4800600" cy="2875229"/>
          </a:xfrm>
          <a:prstGeom prst="rect">
            <a:avLst/>
          </a:prstGeom>
        </p:spPr>
      </p:pic>
      <p:sp>
        <p:nvSpPr>
          <p:cNvPr id="3" name="Content Placeholder 2"/>
          <p:cNvSpPr>
            <a:spLocks noGrp="1"/>
          </p:cNvSpPr>
          <p:nvPr>
            <p:ph idx="1"/>
          </p:nvPr>
        </p:nvSpPr>
        <p:spPr>
          <a:xfrm>
            <a:off x="304800" y="1676400"/>
            <a:ext cx="8382000" cy="4648200"/>
          </a:xfrm>
        </p:spPr>
        <p:txBody>
          <a:bodyPr>
            <a:normAutofit fontScale="92500" lnSpcReduction="20000"/>
          </a:bodyPr>
          <a:lstStyle/>
          <a:p>
            <a:pPr>
              <a:buFont typeface="Wingdings" pitchFamily="2" charset="2"/>
              <a:buChar char="v"/>
            </a:pPr>
            <a:r>
              <a:rPr lang="en-US" sz="1900" dirty="0" smtClean="0"/>
              <a:t>LABEL tubes appropriately. CID labels should be placed on each of the 3 tubes in the tube set so that the colored </a:t>
            </a:r>
            <a:r>
              <a:rPr lang="en-US" sz="1900" dirty="0" err="1" smtClean="0"/>
              <a:t>QuantiFERON</a:t>
            </a:r>
            <a:r>
              <a:rPr lang="en-US" sz="1900" dirty="0" smtClean="0"/>
              <a:t> strip at the top of </a:t>
            </a:r>
          </a:p>
          <a:p>
            <a:pPr>
              <a:buNone/>
            </a:pPr>
            <a:r>
              <a:rPr lang="en-US" sz="1900" dirty="0" smtClean="0"/>
              <a:t>	the tube, and the black fill line are not covered by </a:t>
            </a:r>
          </a:p>
          <a:p>
            <a:pPr>
              <a:buNone/>
            </a:pPr>
            <a:r>
              <a:rPr lang="en-US" sz="1900" dirty="0" smtClean="0"/>
              <a:t>	the label.</a:t>
            </a:r>
          </a:p>
          <a:p>
            <a:pPr>
              <a:buFont typeface="Wingdings" pitchFamily="2" charset="2"/>
              <a:buChar char="v"/>
            </a:pPr>
            <a:endParaRPr lang="en-US" sz="1100" dirty="0" smtClean="0"/>
          </a:p>
          <a:p>
            <a:pPr>
              <a:buFont typeface="Wingdings" pitchFamily="2" charset="2"/>
              <a:buChar char="v"/>
            </a:pPr>
            <a:r>
              <a:rPr lang="en-US" sz="1900" dirty="0" smtClean="0"/>
              <a:t>The back window should be visible on all 3 collection </a:t>
            </a:r>
          </a:p>
          <a:p>
            <a:pPr>
              <a:buNone/>
            </a:pPr>
            <a:r>
              <a:rPr lang="en-US" sz="1900" dirty="0" smtClean="0"/>
              <a:t>	tubes. </a:t>
            </a:r>
          </a:p>
          <a:p>
            <a:pPr>
              <a:buNone/>
            </a:pPr>
            <a:endParaRPr lang="en-US" sz="1100" dirty="0" smtClean="0"/>
          </a:p>
          <a:p>
            <a:pPr>
              <a:buFont typeface="Wingdings" pitchFamily="2" charset="2"/>
              <a:buChar char="v"/>
            </a:pPr>
            <a:r>
              <a:rPr lang="en-US" sz="1900" dirty="0" smtClean="0"/>
              <a:t>If possible, reprint a second </a:t>
            </a:r>
          </a:p>
          <a:p>
            <a:pPr>
              <a:buNone/>
            </a:pPr>
            <a:r>
              <a:rPr lang="en-US" sz="1900" dirty="0" smtClean="0"/>
              <a:t>	set of CID labels to make </a:t>
            </a:r>
          </a:p>
          <a:p>
            <a:pPr>
              <a:buNone/>
            </a:pPr>
            <a:r>
              <a:rPr lang="en-US" sz="1900" dirty="0" smtClean="0"/>
              <a:t>	sure all 3 tubes have the </a:t>
            </a:r>
          </a:p>
          <a:p>
            <a:pPr>
              <a:buNone/>
            </a:pPr>
            <a:r>
              <a:rPr lang="en-US" sz="1900" dirty="0" smtClean="0"/>
              <a:t>	same long CID label on them</a:t>
            </a:r>
          </a:p>
          <a:p>
            <a:pPr>
              <a:buNone/>
            </a:pPr>
            <a:endParaRPr lang="en-US" sz="1100" b="1" dirty="0" smtClean="0"/>
          </a:p>
          <a:p>
            <a:pPr>
              <a:buFont typeface="Wingdings" pitchFamily="2" charset="2"/>
              <a:buChar char="v"/>
            </a:pPr>
            <a:r>
              <a:rPr lang="en-US" sz="1900" dirty="0" smtClean="0"/>
              <a:t>The tubes should be labeled according to the Fairview Health Services PATIENT IDENTIFICATION AND LABORATORY SPECIMEN LABELING  procedure # S:LM-L016.</a:t>
            </a:r>
          </a:p>
          <a:p>
            <a:pPr>
              <a:buFont typeface="Wingdings" pitchFamily="2" charset="2"/>
              <a:buChar char="v"/>
            </a:pPr>
            <a:endParaRPr lang="en-US" sz="1400" dirty="0" smtClean="0"/>
          </a:p>
          <a:p>
            <a:pPr>
              <a:buFont typeface="Wingdings" pitchFamily="2" charset="2"/>
              <a:buChar char="v"/>
            </a:pPr>
            <a:endParaRPr lang="en-US" sz="1400" dirty="0" smtClean="0"/>
          </a:p>
          <a:p>
            <a:pPr>
              <a:buFont typeface="Wingdings" pitchFamily="2" charset="2"/>
              <a:buChar char="v"/>
            </a:pPr>
            <a:endParaRPr lang="en-US" sz="1400"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12</a:t>
            </a:fld>
            <a:endParaRPr lang="en-US" dirty="0"/>
          </a:p>
        </p:txBody>
      </p:sp>
      <p:sp>
        <p:nvSpPr>
          <p:cNvPr id="2" name="Title 1"/>
          <p:cNvSpPr>
            <a:spLocks noGrp="1"/>
          </p:cNvSpPr>
          <p:nvPr>
            <p:ph type="title"/>
          </p:nvPr>
        </p:nvSpPr>
        <p:spPr>
          <a:xfrm>
            <a:off x="457200" y="1066800"/>
            <a:ext cx="8229600" cy="457200"/>
          </a:xfrm>
        </p:spPr>
        <p:txBody>
          <a:bodyPr>
            <a:normAutofit fontScale="90000"/>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2666999"/>
          </a:xfrm>
        </p:spPr>
        <p:txBody>
          <a:bodyPr>
            <a:normAutofit lnSpcReduction="10000"/>
          </a:bodyPr>
          <a:lstStyle/>
          <a:p>
            <a:r>
              <a:rPr lang="en-US" dirty="0" smtClean="0"/>
              <a:t>Tubes are to remain at room temperature until incubation. Specimens should not been sent refrigerated or frozen.</a:t>
            </a:r>
          </a:p>
          <a:p>
            <a:pPr>
              <a:buNone/>
            </a:pPr>
            <a:r>
              <a:rPr lang="en-US" dirty="0" smtClean="0"/>
              <a:t> </a:t>
            </a:r>
            <a:r>
              <a:rPr lang="en-US" sz="1000" dirty="0" smtClean="0"/>
              <a:t> </a:t>
            </a:r>
          </a:p>
          <a:p>
            <a:r>
              <a:rPr lang="en-US" dirty="0" smtClean="0"/>
              <a:t>Tube sets will generally arrive as incubated or non-incubated and it is important to identify how they are received and how to handle appropriately. </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13</a:t>
            </a:fld>
            <a:endParaRPr lang="en-US" dirty="0"/>
          </a:p>
        </p:txBody>
      </p:sp>
      <p:pic>
        <p:nvPicPr>
          <p:cNvPr id="5" name="Picture 4" descr="NOT INCUBATED.gif"/>
          <p:cNvPicPr>
            <a:picLocks noChangeAspect="1"/>
          </p:cNvPicPr>
          <p:nvPr/>
        </p:nvPicPr>
        <p:blipFill>
          <a:blip r:embed="rId2" cstate="print"/>
          <a:stretch>
            <a:fillRect/>
          </a:stretch>
        </p:blipFill>
        <p:spPr>
          <a:xfrm>
            <a:off x="1143000" y="3733800"/>
            <a:ext cx="5105400" cy="2787892"/>
          </a:xfrm>
          <a:prstGeom prst="rect">
            <a:avLst/>
          </a:prstGeom>
        </p:spPr>
      </p:pic>
      <p:pic>
        <p:nvPicPr>
          <p:cNvPr id="1027" name="Picture 3" descr="C:\Documents and Settings\kschul12\Local Settings\Temporary Internet Files\Content.IE5\KIJQH5M7\MC900389278[1].wmf"/>
          <p:cNvPicPr>
            <a:picLocks noChangeAspect="1" noChangeArrowheads="1"/>
          </p:cNvPicPr>
          <p:nvPr/>
        </p:nvPicPr>
        <p:blipFill>
          <a:blip r:embed="rId3" cstate="print">
            <a:duotone>
              <a:prstClr val="black"/>
              <a:schemeClr val="accent5">
                <a:tint val="45000"/>
                <a:satMod val="400000"/>
              </a:schemeClr>
            </a:duotone>
          </a:blip>
          <a:stretch>
            <a:fillRect/>
          </a:stretch>
        </p:blipFill>
        <p:spPr bwMode="auto">
          <a:xfrm rot="20737984">
            <a:off x="6788503" y="4166432"/>
            <a:ext cx="1211227" cy="1435072"/>
          </a:xfrm>
          <a:prstGeom prst="rect">
            <a:avLst/>
          </a:prstGeom>
          <a:noFill/>
          <a:ln>
            <a:noFill/>
          </a:ln>
          <a:effectLst>
            <a:outerShdw blurRad="50800" dist="177800" dir="12840000" algn="ctr" rotWithShape="0">
              <a:schemeClr val="accent1">
                <a:lumMod val="60000"/>
                <a:lumOff val="40000"/>
              </a:schemeClr>
            </a:outerShdw>
          </a:effectLst>
        </p:spPr>
      </p:pic>
      <p:sp>
        <p:nvSpPr>
          <p:cNvPr id="6" name="Title 1"/>
          <p:cNvSpPr>
            <a:spLocks noGrp="1"/>
          </p:cNvSpPr>
          <p:nvPr>
            <p:ph type="title"/>
          </p:nvPr>
        </p:nvSpPr>
        <p:spPr>
          <a:xfrm>
            <a:off x="457200" y="1066800"/>
            <a:ext cx="8229600" cy="457200"/>
          </a:xfrm>
        </p:spPr>
        <p:txBody>
          <a:bodyPr>
            <a:normAutofit fontScale="90000"/>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77200" cy="609600"/>
          </a:xfrm>
          <a:solidFill>
            <a:schemeClr val="bg1"/>
          </a:solidFill>
        </p:spPr>
        <p:txBody>
          <a:bodyPr>
            <a:normAutofit fontScale="92500" lnSpcReduction="20000"/>
          </a:bodyPr>
          <a:lstStyle/>
          <a:p>
            <a:r>
              <a:rPr lang="en-US" sz="2600" dirty="0" smtClean="0"/>
              <a:t>It is recommended that incubation start as soon as possible and </a:t>
            </a:r>
            <a:r>
              <a:rPr lang="en-US" sz="2600" u="sng" dirty="0" smtClean="0"/>
              <a:t>must  be</a:t>
            </a:r>
            <a:r>
              <a:rPr lang="en-US" sz="2600" dirty="0" smtClean="0"/>
              <a:t> within 16 hours of collection.</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14</a:t>
            </a:fld>
            <a:endParaRPr lang="en-US" dirty="0"/>
          </a:p>
        </p:txBody>
      </p:sp>
      <p:sp>
        <p:nvSpPr>
          <p:cNvPr id="5" name="Title 4"/>
          <p:cNvSpPr>
            <a:spLocks noGrp="1"/>
          </p:cNvSpPr>
          <p:nvPr>
            <p:ph type="title"/>
          </p:nvPr>
        </p:nvSpPr>
        <p:spPr>
          <a:xfrm>
            <a:off x="457200" y="990600"/>
            <a:ext cx="8221662" cy="536575"/>
          </a:xfrm>
        </p:spPr>
        <p:txBody>
          <a:bodyPr/>
          <a:lstStyle/>
          <a:p>
            <a:pPr algn="ctr"/>
            <a:r>
              <a:rPr lang="en-US" b="1" dirty="0" smtClean="0">
                <a:solidFill>
                  <a:srgbClr val="077685"/>
                </a:solidFill>
                <a:latin typeface="Cambria" pitchFamily="18" charset="0"/>
              </a:rPr>
              <a:t>Unincubated Samples</a:t>
            </a:r>
            <a:endParaRPr lang="en-US" dirty="0"/>
          </a:p>
        </p:txBody>
      </p:sp>
      <p:pic>
        <p:nvPicPr>
          <p:cNvPr id="6" name="Picture 5" descr="CAN BE STORED 16.gif"/>
          <p:cNvPicPr>
            <a:picLocks noChangeAspect="1"/>
          </p:cNvPicPr>
          <p:nvPr/>
        </p:nvPicPr>
        <p:blipFill>
          <a:blip r:embed="rId2" cstate="print"/>
          <a:stretch>
            <a:fillRect/>
          </a:stretch>
        </p:blipFill>
        <p:spPr>
          <a:xfrm>
            <a:off x="2819400" y="2286000"/>
            <a:ext cx="3352800" cy="2045649"/>
          </a:xfrm>
          <a:prstGeom prst="rect">
            <a:avLst/>
          </a:prstGeom>
        </p:spPr>
      </p:pic>
      <p:sp>
        <p:nvSpPr>
          <p:cNvPr id="8" name="TextBox 7"/>
          <p:cNvSpPr txBox="1"/>
          <p:nvPr/>
        </p:nvSpPr>
        <p:spPr>
          <a:xfrm>
            <a:off x="609600" y="4114800"/>
            <a:ext cx="8153400" cy="2369880"/>
          </a:xfrm>
          <a:prstGeom prst="rect">
            <a:avLst/>
          </a:prstGeom>
          <a:noFill/>
        </p:spPr>
        <p:txBody>
          <a:bodyPr wrap="square" rtlCol="0">
            <a:spAutoFit/>
          </a:bodyPr>
          <a:lstStyle/>
          <a:p>
            <a:pPr>
              <a:buFont typeface="Arial" pitchFamily="34" charset="0"/>
              <a:buChar char="•"/>
            </a:pPr>
            <a:endParaRPr lang="en-US" sz="1600" dirty="0" smtClean="0"/>
          </a:p>
          <a:p>
            <a:pPr>
              <a:buClr>
                <a:schemeClr val="accent1"/>
              </a:buClr>
              <a:buFont typeface="Wingdings" pitchFamily="2" charset="2"/>
              <a:buChar char="v"/>
            </a:pPr>
            <a:r>
              <a:rPr lang="en-US" sz="1600" dirty="0" smtClean="0"/>
              <a:t>Once a QTB set arrives, verify the collection time was within 16 hours.   </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If incubation hasn’t started before the 16 hour time limit has elapsed, the test  should be canceled by the receiving laboratory, test credited, and the sending location must be contacted with an explanation.</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Educational materials should be provided if necessary to correct in the future.</a:t>
            </a:r>
          </a:p>
          <a:p>
            <a:pPr>
              <a:buFont typeface="Arial" pitchFamily="34" charset="0"/>
              <a:buChar char="•"/>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7543800" cy="5562600"/>
          </a:xfrm>
        </p:spPr>
        <p:txBody>
          <a:bodyPr>
            <a:normAutofit lnSpcReduction="10000"/>
          </a:bodyPr>
          <a:lstStyle/>
          <a:p>
            <a:r>
              <a:rPr lang="en-US" sz="1800" dirty="0" smtClean="0"/>
              <a:t>The 3 QTB tubes in the tube set are manufactured to draw 1 </a:t>
            </a:r>
            <a:r>
              <a:rPr lang="en-US" sz="1800" dirty="0" err="1" smtClean="0"/>
              <a:t>mL</a:t>
            </a:r>
            <a:r>
              <a:rPr lang="en-US" sz="1800" dirty="0" smtClean="0"/>
              <a:t> of blood and perform optimally within the range of 0.8 – 1.2 </a:t>
            </a:r>
            <a:r>
              <a:rPr lang="en-US" sz="1800" dirty="0" err="1" smtClean="0"/>
              <a:t>mL.</a:t>
            </a:r>
            <a:r>
              <a:rPr lang="en-US" sz="1800" dirty="0" smtClean="0"/>
              <a:t> Under or over-filled tubes outside of the 0.8-1.2 </a:t>
            </a:r>
            <a:r>
              <a:rPr lang="en-US" sz="1800" dirty="0" err="1" smtClean="0"/>
              <a:t>mL</a:t>
            </a:r>
            <a:r>
              <a:rPr lang="en-US" sz="1800" dirty="0" smtClean="0"/>
              <a:t> range may lead to erroneous results.</a:t>
            </a:r>
          </a:p>
          <a:p>
            <a:pPr>
              <a:buNone/>
            </a:pPr>
            <a:endParaRPr lang="en-US" sz="1800" dirty="0" smtClean="0"/>
          </a:p>
          <a:p>
            <a:r>
              <a:rPr lang="en-US" sz="1800" dirty="0" smtClean="0"/>
              <a:t>Upon receiving the tube set, </a:t>
            </a:r>
          </a:p>
          <a:p>
            <a:pPr>
              <a:buNone/>
            </a:pPr>
            <a:r>
              <a:rPr lang="en-US" sz="1800" dirty="0" smtClean="0"/>
              <a:t>	Verify each tube for proper fill levels.  </a:t>
            </a:r>
          </a:p>
          <a:p>
            <a:pPr>
              <a:buNone/>
            </a:pPr>
            <a:endParaRPr lang="en-US" sz="1800" dirty="0" smtClean="0"/>
          </a:p>
          <a:p>
            <a:r>
              <a:rPr lang="en-US" sz="1800" dirty="0" smtClean="0"/>
              <a:t>If the level of blood is not close to </a:t>
            </a:r>
          </a:p>
          <a:p>
            <a:pPr>
              <a:buNone/>
            </a:pPr>
            <a:r>
              <a:rPr lang="en-US" sz="1800" dirty="0" smtClean="0"/>
              <a:t>	the BLACK INDICATOR LINE, The test </a:t>
            </a:r>
          </a:p>
          <a:p>
            <a:pPr>
              <a:buNone/>
            </a:pPr>
            <a:r>
              <a:rPr lang="en-US" sz="1800" dirty="0" smtClean="0"/>
              <a:t>	should be canceled immediately by </a:t>
            </a:r>
          </a:p>
          <a:p>
            <a:pPr>
              <a:buNone/>
            </a:pPr>
            <a:r>
              <a:rPr lang="en-US" sz="1800" dirty="0" smtClean="0"/>
              <a:t>	the receiving lab, test credited </a:t>
            </a:r>
          </a:p>
          <a:p>
            <a:pPr>
              <a:buNone/>
            </a:pPr>
            <a:r>
              <a:rPr lang="en-US" sz="1800" dirty="0" smtClean="0"/>
              <a:t>	and the sending location must be </a:t>
            </a:r>
          </a:p>
          <a:p>
            <a:pPr>
              <a:buNone/>
            </a:pPr>
            <a:r>
              <a:rPr lang="en-US" sz="1800" dirty="0" smtClean="0"/>
              <a:t>	contacted with an explanation.  </a:t>
            </a:r>
          </a:p>
          <a:p>
            <a:pPr>
              <a:buNone/>
            </a:pPr>
            <a:endParaRPr lang="en-US" sz="1800" dirty="0" smtClean="0"/>
          </a:p>
          <a:p>
            <a:r>
              <a:rPr lang="en-US" sz="1800" dirty="0" smtClean="0"/>
              <a:t>If necessary, educational materials</a:t>
            </a:r>
          </a:p>
          <a:p>
            <a:pPr>
              <a:buNone/>
            </a:pPr>
            <a:r>
              <a:rPr lang="en-US" sz="1800" dirty="0" smtClean="0"/>
              <a:t>	should be provided.</a:t>
            </a:r>
            <a:endParaRPr lang="en-US" sz="1800"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15</a:t>
            </a:fld>
            <a:endParaRPr lang="en-US"/>
          </a:p>
        </p:txBody>
      </p:sp>
      <p:pic>
        <p:nvPicPr>
          <p:cNvPr id="5" name="Picture 4" descr="11updatefig1.jpg"/>
          <p:cNvPicPr>
            <a:picLocks noChangeAspect="1"/>
          </p:cNvPicPr>
          <p:nvPr/>
        </p:nvPicPr>
        <p:blipFill>
          <a:blip r:embed="rId2" cstate="print"/>
          <a:stretch>
            <a:fillRect/>
          </a:stretch>
        </p:blipFill>
        <p:spPr>
          <a:xfrm>
            <a:off x="5257800" y="1828800"/>
            <a:ext cx="3516366" cy="44958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267200"/>
            <a:ext cx="7848600" cy="1905000"/>
          </a:xfrm>
        </p:spPr>
        <p:txBody>
          <a:bodyPr>
            <a:normAutofit fontScale="85000" lnSpcReduction="10000"/>
          </a:bodyPr>
          <a:lstStyle/>
          <a:p>
            <a:r>
              <a:rPr lang="en-US" sz="2400" b="1" dirty="0" smtClean="0">
                <a:solidFill>
                  <a:schemeClr val="bg1"/>
                </a:solidFill>
              </a:rPr>
              <a:t>Ensuring that the tubes are incubated at the correct temperature and for the correct amount of time is essential to the accurate performance of the test. </a:t>
            </a:r>
          </a:p>
          <a:p>
            <a:pPr lvl="1"/>
            <a:r>
              <a:rPr lang="en-US" sz="2100" dirty="0" smtClean="0">
                <a:solidFill>
                  <a:schemeClr val="bg1"/>
                </a:solidFill>
              </a:rPr>
              <a:t>The tube set should not be refrigerated or frozen prior to incubation.</a:t>
            </a:r>
          </a:p>
          <a:p>
            <a:pPr lvl="1"/>
            <a:r>
              <a:rPr lang="en-US" sz="2100" dirty="0" smtClean="0">
                <a:solidFill>
                  <a:schemeClr val="bg1"/>
                </a:solidFill>
              </a:rPr>
              <a:t>Humidity and CO2 are not required for incubation.</a:t>
            </a:r>
          </a:p>
          <a:p>
            <a:endParaRPr lang="en-US" dirty="0" smtClean="0"/>
          </a:p>
          <a:p>
            <a:endParaRPr lang="en-US" b="1" dirty="0" smtClean="0"/>
          </a:p>
          <a:p>
            <a:endParaRPr lang="en-US" dirty="0"/>
          </a:p>
        </p:txBody>
      </p:sp>
      <p:sp>
        <p:nvSpPr>
          <p:cNvPr id="7" name="Content Placeholder 6"/>
          <p:cNvSpPr>
            <a:spLocks noGrp="1"/>
          </p:cNvSpPr>
          <p:nvPr>
            <p:ph sz="half" idx="2"/>
          </p:nvPr>
        </p:nvSpPr>
        <p:spPr>
          <a:xfrm>
            <a:off x="4876800" y="1905000"/>
            <a:ext cx="4038600" cy="1524000"/>
          </a:xfrm>
        </p:spPr>
        <p:txBody>
          <a:bodyPr>
            <a:normAutofit fontScale="85000" lnSpcReduction="10000"/>
          </a:bodyPr>
          <a:lstStyle/>
          <a:p>
            <a:pPr algn="ctr">
              <a:buNone/>
            </a:pPr>
            <a:r>
              <a:rPr lang="en-US" sz="3900" dirty="0" smtClean="0">
                <a:solidFill>
                  <a:srgbClr val="FF0000"/>
                </a:solidFill>
                <a:latin typeface="Tahoma" pitchFamily="34" charset="0"/>
                <a:cs typeface="Tahoma" pitchFamily="34" charset="0"/>
              </a:rPr>
              <a:t>Improper incubation will cause erroneous results.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16</a:t>
            </a:fld>
            <a:endParaRPr lang="en-US" dirty="0"/>
          </a:p>
        </p:txBody>
      </p:sp>
      <p:pic>
        <p:nvPicPr>
          <p:cNvPr id="5" name="Picture 4" descr="INCUBATOR.gif"/>
          <p:cNvPicPr>
            <a:picLocks noChangeAspect="1"/>
          </p:cNvPicPr>
          <p:nvPr/>
        </p:nvPicPr>
        <p:blipFill>
          <a:blip r:embed="rId2" cstate="print"/>
          <a:stretch>
            <a:fillRect/>
          </a:stretch>
        </p:blipFill>
        <p:spPr>
          <a:xfrm>
            <a:off x="381000" y="1524000"/>
            <a:ext cx="4444408" cy="2667000"/>
          </a:xfrm>
          <a:prstGeom prst="rect">
            <a:avLst/>
          </a:prstGeom>
        </p:spPr>
      </p:pic>
      <p:sp>
        <p:nvSpPr>
          <p:cNvPr id="6" name="Oval 5"/>
          <p:cNvSpPr/>
          <p:nvPr/>
        </p:nvSpPr>
        <p:spPr>
          <a:xfrm>
            <a:off x="5105400" y="990600"/>
            <a:ext cx="381000" cy="3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33400" y="990600"/>
            <a:ext cx="8229600" cy="457200"/>
          </a:xfrm>
        </p:spPr>
        <p:txBody>
          <a:bodyPr>
            <a:normAutofit fontScale="90000"/>
          </a:bodyPr>
          <a:lstStyle/>
          <a:p>
            <a:pPr algn="ctr"/>
            <a:r>
              <a:rPr lang="en-US" b="1" dirty="0" smtClean="0">
                <a:solidFill>
                  <a:srgbClr val="077685"/>
                </a:solidFill>
                <a:latin typeface="Cambria" pitchFamily="18" charset="0"/>
              </a:rPr>
              <a:t>Incubation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schul12\Local Settings\Temporary Internet Files\Content.IE5\9GBJSSI1\MP900439244[1].jpg"/>
          <p:cNvPicPr>
            <a:picLocks noChangeAspect="1" noChangeArrowheads="1"/>
          </p:cNvPicPr>
          <p:nvPr/>
        </p:nvPicPr>
        <p:blipFill>
          <a:blip r:embed="rId2" cstate="print"/>
          <a:srcRect/>
          <a:stretch>
            <a:fillRect/>
          </a:stretch>
        </p:blipFill>
        <p:spPr bwMode="auto">
          <a:xfrm>
            <a:off x="304800" y="3429000"/>
            <a:ext cx="1066800" cy="711200"/>
          </a:xfrm>
          <a:prstGeom prst="rect">
            <a:avLst/>
          </a:prstGeom>
          <a:noFill/>
        </p:spPr>
      </p:pic>
      <p:sp>
        <p:nvSpPr>
          <p:cNvPr id="3" name="Content Placeholder 2"/>
          <p:cNvSpPr>
            <a:spLocks noGrp="1"/>
          </p:cNvSpPr>
          <p:nvPr>
            <p:ph idx="1"/>
          </p:nvPr>
        </p:nvSpPr>
        <p:spPr>
          <a:xfrm>
            <a:off x="381000" y="1676400"/>
            <a:ext cx="8153400" cy="4648200"/>
          </a:xfrm>
        </p:spPr>
        <p:txBody>
          <a:bodyPr>
            <a:normAutofit lnSpcReduction="10000"/>
          </a:bodyPr>
          <a:lstStyle/>
          <a:p>
            <a:pPr algn="ctr">
              <a:buNone/>
            </a:pPr>
            <a:r>
              <a:rPr lang="en-US" dirty="0" smtClean="0"/>
              <a:t>	</a:t>
            </a:r>
            <a:r>
              <a:rPr lang="en-US" u="sng" dirty="0" smtClean="0"/>
              <a:t>If incubation is at all delayed from the time of collection, re-mix tubes by inverting 10 times before incubation</a:t>
            </a:r>
            <a:r>
              <a:rPr lang="en-US" dirty="0" smtClean="0"/>
              <a:t>.</a:t>
            </a:r>
          </a:p>
          <a:p>
            <a:pPr algn="ctr">
              <a:buNone/>
            </a:pPr>
            <a:endParaRPr lang="en-US"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r>
              <a:rPr lang="en-US" sz="1600" b="1" dirty="0" smtClean="0"/>
              <a:t> </a:t>
            </a:r>
          </a:p>
          <a:p>
            <a:pPr algn="ctr">
              <a:buNone/>
            </a:pPr>
            <a:r>
              <a:rPr lang="en-US" sz="1600" b="1" dirty="0" smtClean="0"/>
              <a:t> </a:t>
            </a:r>
          </a:p>
          <a:p>
            <a:pPr algn="ctr">
              <a:buNone/>
            </a:pPr>
            <a:endParaRPr lang="en-US" sz="1600" b="1" dirty="0" smtClean="0"/>
          </a:p>
          <a:p>
            <a:pPr algn="ctr">
              <a:buNone/>
            </a:pPr>
            <a:r>
              <a:rPr lang="en-US" sz="2000" b="1" dirty="0" smtClean="0"/>
              <a:t> Over energetic shaking may cause gel disruption and could lead to aberrant results. </a:t>
            </a:r>
          </a:p>
          <a:p>
            <a:pPr algn="ct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17</a:t>
            </a:fld>
            <a:endParaRPr lang="en-US" dirty="0"/>
          </a:p>
        </p:txBody>
      </p:sp>
      <p:pic>
        <p:nvPicPr>
          <p:cNvPr id="5" name="Picture 4" descr="INVERT.gif"/>
          <p:cNvPicPr>
            <a:picLocks noChangeAspect="1"/>
          </p:cNvPicPr>
          <p:nvPr/>
        </p:nvPicPr>
        <p:blipFill>
          <a:blip r:embed="rId3" cstate="print"/>
          <a:stretch>
            <a:fillRect/>
          </a:stretch>
        </p:blipFill>
        <p:spPr>
          <a:xfrm>
            <a:off x="2286000" y="2514600"/>
            <a:ext cx="4191000" cy="2423711"/>
          </a:xfrm>
          <a:prstGeom prst="rect">
            <a:avLst/>
          </a:prstGeom>
        </p:spPr>
      </p:pic>
      <p:sp>
        <p:nvSpPr>
          <p:cNvPr id="6" name="Title 1"/>
          <p:cNvSpPr>
            <a:spLocks noGrp="1"/>
          </p:cNvSpPr>
          <p:nvPr>
            <p:ph type="title"/>
          </p:nvPr>
        </p:nvSpPr>
        <p:spPr>
          <a:xfrm>
            <a:off x="457200" y="990600"/>
            <a:ext cx="8229600" cy="457200"/>
          </a:xfrm>
        </p:spPr>
        <p:txBody>
          <a:bodyPr>
            <a:normAutofit fontScale="90000"/>
          </a:bodyPr>
          <a:lstStyle/>
          <a:p>
            <a:pPr algn="ctr"/>
            <a:r>
              <a:rPr lang="en-US" b="1" dirty="0" smtClean="0">
                <a:solidFill>
                  <a:srgbClr val="077685"/>
                </a:solidFill>
                <a:latin typeface="Cambria" pitchFamily="18" charset="0"/>
              </a:rPr>
              <a:t>Incubation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848600" cy="4724400"/>
          </a:xfrm>
        </p:spPr>
        <p:txBody>
          <a:bodyPr>
            <a:normAutofit/>
          </a:bodyPr>
          <a:lstStyle/>
          <a:p>
            <a:r>
              <a:rPr lang="en-US" sz="2000" dirty="0" smtClean="0"/>
              <a:t>QTB specimens should not be delayed for incubation once they are received by Specimen Management or the Acute Care Labs.  </a:t>
            </a:r>
          </a:p>
          <a:p>
            <a:r>
              <a:rPr lang="en-US" sz="2000" dirty="0" smtClean="0"/>
              <a:t>Immediately place the blood tubes within the correctly labeled rack in the incubator.</a:t>
            </a:r>
          </a:p>
          <a:p>
            <a:r>
              <a:rPr lang="en-US" sz="2000" dirty="0" smtClean="0"/>
              <a:t>Document on the log: the time the specimens were placed into the incubator and the time frame they are to come out.  Follow the guidelines on the side of the log for the times.</a:t>
            </a:r>
          </a:p>
          <a:p>
            <a:r>
              <a:rPr lang="en-US" sz="2000" dirty="0" smtClean="0"/>
              <a:t>INCUBATE all 3 tubes upright at 37°C ± 1°C  for 16-24 hours.</a:t>
            </a:r>
          </a:p>
          <a:p>
            <a:endParaRPr lang="en-US" sz="2000" dirty="0" smtClean="0"/>
          </a:p>
          <a:p>
            <a:pPr>
              <a:lnSpc>
                <a:spcPct val="100000"/>
              </a:lnSpc>
              <a:spcBef>
                <a:spcPts val="0"/>
              </a:spcBef>
              <a:spcAft>
                <a:spcPts val="0"/>
              </a:spcAft>
            </a:pPr>
            <a:r>
              <a:rPr lang="en-US" b="1" dirty="0" smtClean="0">
                <a:solidFill>
                  <a:srgbClr val="FF0000"/>
                </a:solidFill>
                <a:latin typeface="Lucida Bright" pitchFamily="18" charset="0"/>
              </a:rPr>
              <a:t>The tubes can not be </a:t>
            </a:r>
          </a:p>
          <a:p>
            <a:pPr>
              <a:lnSpc>
                <a:spcPct val="100000"/>
              </a:lnSpc>
              <a:spcBef>
                <a:spcPts val="0"/>
              </a:spcBef>
              <a:spcAft>
                <a:spcPts val="0"/>
              </a:spcAft>
              <a:buNone/>
            </a:pPr>
            <a:r>
              <a:rPr lang="en-US" b="1" dirty="0" smtClean="0">
                <a:solidFill>
                  <a:srgbClr val="FF0000"/>
                </a:solidFill>
                <a:latin typeface="Lucida Bright" pitchFamily="18" charset="0"/>
              </a:rPr>
              <a:t>	taken out of the incubator</a:t>
            </a:r>
          </a:p>
          <a:p>
            <a:pPr>
              <a:lnSpc>
                <a:spcPct val="100000"/>
              </a:lnSpc>
              <a:spcBef>
                <a:spcPts val="0"/>
              </a:spcBef>
              <a:spcAft>
                <a:spcPts val="0"/>
              </a:spcAft>
              <a:buNone/>
            </a:pPr>
            <a:r>
              <a:rPr lang="en-US" b="1" dirty="0" smtClean="0">
                <a:solidFill>
                  <a:srgbClr val="FF0000"/>
                </a:solidFill>
                <a:latin typeface="Lucida Bright" pitchFamily="18" charset="0"/>
              </a:rPr>
              <a:t>	and then re-incubated</a:t>
            </a:r>
            <a:r>
              <a:rPr lang="en-US" b="1" dirty="0" smtClean="0">
                <a:solidFill>
                  <a:schemeClr val="accent1">
                    <a:lumMod val="50000"/>
                  </a:schemeClr>
                </a:solidFill>
              </a:rPr>
              <a:t>.</a:t>
            </a:r>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18</a:t>
            </a:fld>
            <a:endParaRPr lang="en-US" dirty="0"/>
          </a:p>
        </p:txBody>
      </p:sp>
      <p:pic>
        <p:nvPicPr>
          <p:cNvPr id="5" name="Picture 4" descr="INCUBATE 16-24.gif"/>
          <p:cNvPicPr>
            <a:picLocks noChangeAspect="1"/>
          </p:cNvPicPr>
          <p:nvPr/>
        </p:nvPicPr>
        <p:blipFill>
          <a:blip r:embed="rId2" cstate="print"/>
          <a:stretch>
            <a:fillRect/>
          </a:stretch>
        </p:blipFill>
        <p:spPr>
          <a:xfrm>
            <a:off x="4876800" y="4267200"/>
            <a:ext cx="3124200" cy="2104053"/>
          </a:xfrm>
          <a:prstGeom prst="rect">
            <a:avLst/>
          </a:prstGeom>
        </p:spPr>
      </p:pic>
      <p:sp>
        <p:nvSpPr>
          <p:cNvPr id="6" name="Title 1"/>
          <p:cNvSpPr>
            <a:spLocks noGrp="1"/>
          </p:cNvSpPr>
          <p:nvPr>
            <p:ph type="title"/>
          </p:nvPr>
        </p:nvSpPr>
        <p:spPr>
          <a:xfrm>
            <a:off x="457200" y="990600"/>
            <a:ext cx="8229600" cy="457200"/>
          </a:xfrm>
        </p:spPr>
        <p:txBody>
          <a:bodyPr>
            <a:normAutofit fontScale="90000"/>
          </a:bodyPr>
          <a:lstStyle/>
          <a:p>
            <a:pPr algn="ctr"/>
            <a:r>
              <a:rPr lang="en-US" b="1" dirty="0" smtClean="0">
                <a:solidFill>
                  <a:srgbClr val="077685"/>
                </a:solidFill>
                <a:latin typeface="Cambria" pitchFamily="18" charset="0"/>
              </a:rPr>
              <a:t>Incubation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43400"/>
          </a:xfrm>
        </p:spPr>
        <p:txBody>
          <a:bodyPr>
            <a:normAutofit/>
          </a:bodyPr>
          <a:lstStyle/>
          <a:p>
            <a:r>
              <a:rPr lang="en-US" dirty="0" smtClean="0"/>
              <a:t>After incubation, centrifuge tubes </a:t>
            </a:r>
          </a:p>
          <a:p>
            <a:pPr>
              <a:buNone/>
            </a:pPr>
            <a:r>
              <a:rPr lang="en-US" dirty="0" smtClean="0"/>
              <a:t>	in a swing bucket centrifuge for </a:t>
            </a:r>
          </a:p>
          <a:p>
            <a:pPr>
              <a:buNone/>
            </a:pPr>
            <a:r>
              <a:rPr lang="en-US" dirty="0" smtClean="0"/>
              <a:t>	15 minutes at 3000 RCF (g). </a:t>
            </a:r>
          </a:p>
          <a:p>
            <a:pPr>
              <a:buNone/>
            </a:pPr>
            <a:endParaRPr lang="en-US" sz="2800" dirty="0" smtClean="0"/>
          </a:p>
          <a:p>
            <a:pPr>
              <a:buNone/>
            </a:pPr>
            <a:endParaRPr lang="en-US" sz="2800" dirty="0" smtClean="0"/>
          </a:p>
          <a:p>
            <a:r>
              <a:rPr lang="en-US" sz="2600" dirty="0" smtClean="0"/>
              <a:t>Place all 3 tubes together back in the original QTB transport bag, track through Sunquest, apply Batch label to bag, and label “incubated”. </a:t>
            </a:r>
          </a:p>
          <a:p>
            <a:endParaRPr lang="en-US" sz="28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19</a:t>
            </a:fld>
            <a:endParaRPr lang="en-US" dirty="0"/>
          </a:p>
        </p:txBody>
      </p:sp>
      <p:sp>
        <p:nvSpPr>
          <p:cNvPr id="7" name="Title 6"/>
          <p:cNvSpPr>
            <a:spLocks noGrp="1"/>
          </p:cNvSpPr>
          <p:nvPr>
            <p:ph type="title"/>
          </p:nvPr>
        </p:nvSpPr>
        <p:spPr>
          <a:xfrm>
            <a:off x="457200" y="1066800"/>
            <a:ext cx="8221662" cy="407987"/>
          </a:xfrm>
        </p:spPr>
        <p:txBody>
          <a:bodyPr/>
          <a:lstStyle/>
          <a:p>
            <a:pPr algn="ctr"/>
            <a:r>
              <a:rPr lang="en-US" dirty="0" smtClean="0">
                <a:solidFill>
                  <a:srgbClr val="077685"/>
                </a:solidFill>
                <a:latin typeface="Cambria" pitchFamily="18" charset="0"/>
              </a:rPr>
              <a:t>Centrifugation</a:t>
            </a:r>
            <a:endParaRPr lang="en-US" dirty="0"/>
          </a:p>
        </p:txBody>
      </p:sp>
      <p:pic>
        <p:nvPicPr>
          <p:cNvPr id="5" name="Picture 4" descr="CENTRIFUGE.gif"/>
          <p:cNvPicPr>
            <a:picLocks noChangeAspect="1"/>
          </p:cNvPicPr>
          <p:nvPr/>
        </p:nvPicPr>
        <p:blipFill>
          <a:blip r:embed="rId2" cstate="print"/>
          <a:stretch>
            <a:fillRect/>
          </a:stretch>
        </p:blipFill>
        <p:spPr>
          <a:xfrm>
            <a:off x="5410200" y="1676400"/>
            <a:ext cx="3494348" cy="2590800"/>
          </a:xfrm>
          <a:prstGeom prst="rect">
            <a:avLst/>
          </a:prstGeom>
        </p:spPr>
      </p:pic>
      <p:sp>
        <p:nvSpPr>
          <p:cNvPr id="6" name="TextBox 5"/>
          <p:cNvSpPr txBox="1"/>
          <p:nvPr/>
        </p:nvSpPr>
        <p:spPr>
          <a:xfrm>
            <a:off x="4800600" y="3581401"/>
            <a:ext cx="3276600" cy="584775"/>
          </a:xfrm>
          <a:prstGeom prst="rect">
            <a:avLst/>
          </a:prstGeom>
          <a:solidFill>
            <a:schemeClr val="bg1"/>
          </a:solidFill>
        </p:spPr>
        <p:txBody>
          <a:bodyPr wrap="square" rtlCol="0">
            <a:spAutoFit/>
          </a:bodyPr>
          <a:lstStyle/>
          <a:p>
            <a:pPr algn="ctr"/>
            <a:r>
              <a:rPr lang="en-US" sz="1600" b="1" dirty="0" smtClean="0"/>
              <a:t>Centrifuge at 3000 RCF for 15 minutes</a:t>
            </a:r>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DA2731-30F9-4F5E-8DBA-235A572BE16B}" type="slidenum">
              <a:rPr lang="en-US" smtClean="0"/>
              <a:pPr/>
              <a:t>2</a:t>
            </a:fld>
            <a:endParaRPr lang="en-US" dirty="0"/>
          </a:p>
        </p:txBody>
      </p:sp>
      <p:sp>
        <p:nvSpPr>
          <p:cNvPr id="2" name="Title 1"/>
          <p:cNvSpPr>
            <a:spLocks noGrp="1"/>
          </p:cNvSpPr>
          <p:nvPr>
            <p:ph type="title"/>
          </p:nvPr>
        </p:nvSpPr>
        <p:spPr>
          <a:xfrm>
            <a:off x="228600" y="609600"/>
            <a:ext cx="8229600" cy="914400"/>
          </a:xfrm>
        </p:spPr>
        <p:txBody>
          <a:bodyPr/>
          <a:lstStyle/>
          <a:p>
            <a:pPr algn="ctr"/>
            <a:r>
              <a:rPr lang="en-US" dirty="0" smtClean="0">
                <a:solidFill>
                  <a:srgbClr val="008080"/>
                </a:solidFill>
                <a:latin typeface="Cambria" pitchFamily="18" charset="0"/>
              </a:rPr>
              <a:t>Lesson Details</a:t>
            </a:r>
            <a:endParaRPr lang="en-US" dirty="0">
              <a:solidFill>
                <a:srgbClr val="008080"/>
              </a:solidFill>
            </a:endParaRPr>
          </a:p>
        </p:txBody>
      </p:sp>
      <p:sp>
        <p:nvSpPr>
          <p:cNvPr id="4" name="TextBox 3"/>
          <p:cNvSpPr txBox="1"/>
          <p:nvPr/>
        </p:nvSpPr>
        <p:spPr>
          <a:xfrm>
            <a:off x="457200" y="1447800"/>
            <a:ext cx="8305800" cy="5138380"/>
          </a:xfrm>
          <a:prstGeom prst="rect">
            <a:avLst/>
          </a:prstGeom>
          <a:noFill/>
        </p:spPr>
        <p:txBody>
          <a:bodyPr wrap="square" rtlCol="0">
            <a:spAutoFit/>
          </a:bodyPr>
          <a:lstStyle/>
          <a:p>
            <a:r>
              <a:rPr lang="en-US" sz="1600" b="1" dirty="0" smtClean="0">
                <a:solidFill>
                  <a:schemeClr val="accent1">
                    <a:lumMod val="50000"/>
                  </a:schemeClr>
                </a:solidFill>
                <a:latin typeface="Calibri" pitchFamily="34" charset="0"/>
              </a:rPr>
              <a:t>Target Audience</a:t>
            </a:r>
          </a:p>
          <a:p>
            <a:r>
              <a:rPr lang="en-US" sz="1400" dirty="0" smtClean="0">
                <a:solidFill>
                  <a:schemeClr val="bg1"/>
                </a:solidFill>
                <a:latin typeface="Calibri" pitchFamily="34" charset="0"/>
              </a:rPr>
              <a:t>This lesson is intended for all Fairview Employees who collect, handle, and process QTB specimens after the collection.</a:t>
            </a:r>
          </a:p>
          <a:p>
            <a:endParaRPr lang="en-US" sz="1400" dirty="0" smtClean="0">
              <a:solidFill>
                <a:schemeClr val="bg1"/>
              </a:solidFill>
              <a:latin typeface="Calibri" pitchFamily="34" charset="0"/>
            </a:endParaRPr>
          </a:p>
          <a:p>
            <a:r>
              <a:rPr lang="en-US" sz="1600" b="1" dirty="0" smtClean="0">
                <a:solidFill>
                  <a:schemeClr val="accent1">
                    <a:lumMod val="50000"/>
                  </a:schemeClr>
                </a:solidFill>
                <a:latin typeface="Calibri" pitchFamily="34" charset="0"/>
              </a:rPr>
              <a:t>Author and Qualifications</a:t>
            </a:r>
          </a:p>
          <a:p>
            <a:r>
              <a:rPr lang="en-US" sz="1400" b="1" i="1" dirty="0">
                <a:solidFill>
                  <a:schemeClr val="bg1"/>
                </a:solidFill>
                <a:latin typeface="Calibri" pitchFamily="34" charset="0"/>
              </a:rPr>
              <a:t>Karri Schultze </a:t>
            </a:r>
            <a:r>
              <a:rPr lang="en-US" sz="1400" b="1" i="1" dirty="0" smtClean="0">
                <a:solidFill>
                  <a:schemeClr val="bg1"/>
                </a:solidFill>
                <a:latin typeface="Calibri" pitchFamily="34" charset="0"/>
              </a:rPr>
              <a:t>MLS(ASCP)</a:t>
            </a:r>
            <a:r>
              <a:rPr lang="en-US" sz="1400" b="1" i="1" baseline="30000" dirty="0" smtClean="0">
                <a:solidFill>
                  <a:schemeClr val="bg1"/>
                </a:solidFill>
                <a:latin typeface="Calibri" pitchFamily="34" charset="0"/>
              </a:rPr>
              <a:t>CM</a:t>
            </a:r>
          </a:p>
          <a:p>
            <a:r>
              <a:rPr lang="en-US" sz="1400" i="1" dirty="0" smtClean="0">
                <a:solidFill>
                  <a:schemeClr val="bg1"/>
                </a:solidFill>
                <a:latin typeface="Calibri" pitchFamily="34" charset="0"/>
              </a:rPr>
              <a:t>Laura </a:t>
            </a:r>
            <a:r>
              <a:rPr lang="en-US" sz="1400" i="1" dirty="0" err="1" smtClean="0">
                <a:solidFill>
                  <a:schemeClr val="bg1"/>
                </a:solidFill>
                <a:latin typeface="Calibri" pitchFamily="34" charset="0"/>
              </a:rPr>
              <a:t>Pilcher</a:t>
            </a:r>
            <a:r>
              <a:rPr lang="en-US" sz="1400" i="1" dirty="0" smtClean="0">
                <a:solidFill>
                  <a:schemeClr val="bg1"/>
                </a:solidFill>
                <a:latin typeface="Calibri" pitchFamily="34" charset="0"/>
              </a:rPr>
              <a:t> MLS(ASCP)</a:t>
            </a:r>
            <a:r>
              <a:rPr lang="en-US" sz="1400" i="1" baseline="30000" dirty="0" smtClean="0">
                <a:solidFill>
                  <a:schemeClr val="bg1"/>
                </a:solidFill>
                <a:latin typeface="Calibri" pitchFamily="34" charset="0"/>
              </a:rPr>
              <a:t>CM</a:t>
            </a:r>
            <a:endParaRPr lang="en-US" sz="1400" i="1" dirty="0" smtClean="0">
              <a:solidFill>
                <a:schemeClr val="bg1"/>
              </a:solidFill>
              <a:latin typeface="Calibri" pitchFamily="34" charset="0"/>
            </a:endParaRPr>
          </a:p>
          <a:p>
            <a:r>
              <a:rPr lang="en-US" sz="1400" i="1" dirty="0" smtClean="0">
                <a:solidFill>
                  <a:schemeClr val="bg1"/>
                </a:solidFill>
                <a:latin typeface="Calibri" pitchFamily="34" charset="0"/>
              </a:rPr>
              <a:t>Cindy Johnson MLS(ASCP)</a:t>
            </a:r>
          </a:p>
          <a:p>
            <a:r>
              <a:rPr lang="en-US" sz="1400" i="1" dirty="0" smtClean="0">
                <a:solidFill>
                  <a:schemeClr val="bg1"/>
                </a:solidFill>
                <a:latin typeface="Calibri" pitchFamily="34" charset="0"/>
              </a:rPr>
              <a:t>Patrica Larson MLS(ASCP)</a:t>
            </a:r>
          </a:p>
          <a:p>
            <a:endParaRPr lang="en-US" sz="1400" i="1" dirty="0">
              <a:solidFill>
                <a:schemeClr val="bg1"/>
              </a:solidFill>
              <a:latin typeface="Calibri" pitchFamily="34" charset="0"/>
            </a:endParaRPr>
          </a:p>
          <a:p>
            <a:r>
              <a:rPr lang="en-US" sz="1600" b="1" dirty="0" smtClean="0">
                <a:solidFill>
                  <a:schemeClr val="accent1">
                    <a:lumMod val="50000"/>
                  </a:schemeClr>
                </a:solidFill>
                <a:latin typeface="Calibri" pitchFamily="34" charset="0"/>
              </a:rPr>
              <a:t>Sources</a:t>
            </a:r>
          </a:p>
          <a:p>
            <a:r>
              <a:rPr lang="en-US" sz="1400" dirty="0">
                <a:solidFill>
                  <a:schemeClr val="bg1"/>
                </a:solidFill>
                <a:latin typeface="Calibri" pitchFamily="34" charset="0"/>
              </a:rPr>
              <a:t>Fairview Diagnostic </a:t>
            </a:r>
            <a:r>
              <a:rPr lang="en-US" sz="1400" dirty="0" smtClean="0">
                <a:solidFill>
                  <a:schemeClr val="bg1"/>
                </a:solidFill>
                <a:latin typeface="Calibri" pitchFamily="34" charset="0"/>
              </a:rPr>
              <a:t>Laboratories Lab Guide</a:t>
            </a:r>
            <a:r>
              <a:rPr lang="en-US" sz="1400" b="1" dirty="0" smtClean="0">
                <a:solidFill>
                  <a:schemeClr val="bg1"/>
                </a:solidFill>
                <a:latin typeface="Calibri" pitchFamily="34" charset="0"/>
              </a:rPr>
              <a:t>: </a:t>
            </a:r>
            <a:r>
              <a:rPr lang="en-US" sz="1400" dirty="0" smtClean="0">
                <a:solidFill>
                  <a:schemeClr val="bg1"/>
                </a:solidFill>
                <a:latin typeface="Calibri" pitchFamily="34" charset="0"/>
              </a:rPr>
              <a:t>QuantiFERON-TB Gold  (QTB)</a:t>
            </a:r>
          </a:p>
          <a:p>
            <a:r>
              <a:rPr lang="en-US" sz="1400" dirty="0" smtClean="0">
                <a:solidFill>
                  <a:schemeClr val="accent3">
                    <a:lumMod val="75000"/>
                  </a:schemeClr>
                </a:solidFill>
                <a:latin typeface="Calibri" pitchFamily="34" charset="0"/>
                <a:hlinkClick r:id="rId2"/>
              </a:rPr>
              <a:t>www.cellestis.com</a:t>
            </a:r>
            <a:endParaRPr lang="en-US" sz="1400" dirty="0" smtClean="0">
              <a:solidFill>
                <a:schemeClr val="accent3">
                  <a:lumMod val="75000"/>
                </a:schemeClr>
              </a:solidFill>
              <a:latin typeface="Calibri" pitchFamily="34" charset="0"/>
            </a:endParaRPr>
          </a:p>
          <a:p>
            <a:r>
              <a:rPr lang="en-US" sz="1400" dirty="0" smtClean="0">
                <a:solidFill>
                  <a:schemeClr val="bg1"/>
                </a:solidFill>
                <a:latin typeface="Calibri" pitchFamily="34" charset="0"/>
              </a:rPr>
              <a:t>Cellestis QuantiFERON-TB Gold Package Insert </a:t>
            </a:r>
          </a:p>
          <a:p>
            <a:r>
              <a:rPr lang="en-US" sz="1400" dirty="0" smtClean="0">
                <a:solidFill>
                  <a:schemeClr val="bg1"/>
                </a:solidFill>
                <a:latin typeface="Calibri" pitchFamily="34" charset="0"/>
              </a:rPr>
              <a:t>Fairview Health Services- PATIENT IDENTIFICATION AND LABORATORY SPECIMEN LABELING - procedure # S:LM-L016</a:t>
            </a:r>
          </a:p>
          <a:p>
            <a:r>
              <a:rPr lang="en-US" sz="1600" b="1" dirty="0" smtClean="0">
                <a:solidFill>
                  <a:schemeClr val="accent1">
                    <a:lumMod val="50000"/>
                  </a:schemeClr>
                </a:solidFill>
                <a:latin typeface="Calibri" pitchFamily="34" charset="0"/>
              </a:rPr>
              <a:t>Contact Hours</a:t>
            </a:r>
          </a:p>
          <a:p>
            <a:r>
              <a:rPr lang="en-US" sz="1400" dirty="0" smtClean="0">
                <a:solidFill>
                  <a:schemeClr val="bg1"/>
                </a:solidFill>
                <a:latin typeface="Calibri" pitchFamily="34" charset="0"/>
              </a:rPr>
              <a:t>0.5</a:t>
            </a:r>
          </a:p>
          <a:p>
            <a:r>
              <a:rPr lang="en-US" sz="1600" b="1" dirty="0" smtClean="0">
                <a:solidFill>
                  <a:schemeClr val="accent1">
                    <a:lumMod val="50000"/>
                  </a:schemeClr>
                </a:solidFill>
                <a:latin typeface="Calibri" pitchFamily="34" charset="0"/>
              </a:rPr>
              <a:t>Estimated Duration and Viewing Instructions</a:t>
            </a:r>
          </a:p>
          <a:p>
            <a:r>
              <a:rPr lang="en-US" sz="1400" dirty="0" smtClean="0">
                <a:solidFill>
                  <a:schemeClr val="bg1"/>
                </a:solidFill>
                <a:latin typeface="Calibri" pitchFamily="34" charset="0"/>
              </a:rPr>
              <a:t>The expected time to complete this learning activity is 15 minutes and should be completed during your regularly scheduled work time.  Any lessons or classes completed outside your scheduled work time must have prior approval from your supervisor and a supervisor or manager must approve any overtime.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05800" cy="4876799"/>
          </a:xfrm>
        </p:spPr>
        <p:txBody>
          <a:bodyPr>
            <a:normAutofit fontScale="92500" lnSpcReduction="10000"/>
          </a:bodyPr>
          <a:lstStyle/>
          <a:p>
            <a:r>
              <a:rPr lang="en-US" sz="2800" dirty="0" smtClean="0"/>
              <a:t>After centrifuging the samples, the gel plug will separate the cells from the plasma.  If this does not occur, the tubes should be re-centrifuged at a higher speed. </a:t>
            </a:r>
          </a:p>
          <a:p>
            <a:endParaRPr lang="en-US" sz="3000" dirty="0" smtClean="0"/>
          </a:p>
          <a:p>
            <a:endParaRPr lang="en-US" sz="3000" dirty="0" smtClean="0"/>
          </a:p>
          <a:p>
            <a:endParaRPr lang="en-US" sz="3000" dirty="0" smtClean="0"/>
          </a:p>
          <a:p>
            <a:endParaRPr lang="en-US" sz="1300" dirty="0" smtClean="0"/>
          </a:p>
          <a:p>
            <a:r>
              <a:rPr lang="en-US" sz="2600" b="1" dirty="0" smtClean="0"/>
              <a:t>After centrifugation, the plasma must be stored in original collection tube at 2</a:t>
            </a:r>
            <a:r>
              <a:rPr lang="en-US" sz="2600" b="1" baseline="30000" dirty="0" smtClean="0"/>
              <a:t>o</a:t>
            </a:r>
            <a:r>
              <a:rPr lang="en-US" sz="2600" b="1" dirty="0" smtClean="0"/>
              <a:t>C to 8</a:t>
            </a:r>
            <a:r>
              <a:rPr lang="en-US" sz="2600" b="1" baseline="30000" dirty="0" smtClean="0"/>
              <a:t>o</a:t>
            </a:r>
            <a:r>
              <a:rPr lang="en-US" sz="2600" b="1" dirty="0" smtClean="0"/>
              <a:t>C for up to 28 days (8 weeks).   </a:t>
            </a:r>
            <a:r>
              <a:rPr lang="en-US" sz="2600" b="1" i="1" dirty="0" smtClean="0"/>
              <a:t>		</a:t>
            </a:r>
          </a:p>
          <a:p>
            <a:pPr lvl="1"/>
            <a:r>
              <a:rPr lang="en-US" sz="2600" b="1" i="1" dirty="0" smtClean="0"/>
              <a:t>Specimens should not be frozen.</a:t>
            </a:r>
            <a:endParaRPr lang="en-US" sz="2600" dirty="0" smtClean="0"/>
          </a:p>
          <a:p>
            <a:endParaRPr lang="en-US" dirty="0"/>
          </a:p>
        </p:txBody>
      </p:sp>
      <p:pic>
        <p:nvPicPr>
          <p:cNvPr id="5" name="Picture 4" descr="CENTRIFUGED.gif"/>
          <p:cNvPicPr>
            <a:picLocks noChangeAspect="1"/>
          </p:cNvPicPr>
          <p:nvPr/>
        </p:nvPicPr>
        <p:blipFill>
          <a:blip r:embed="rId2" cstate="print"/>
          <a:stretch>
            <a:fillRect/>
          </a:stretch>
        </p:blipFill>
        <p:spPr>
          <a:xfrm>
            <a:off x="2362200" y="2667000"/>
            <a:ext cx="3657600" cy="1950720"/>
          </a:xfrm>
          <a:prstGeom prst="rect">
            <a:avLst/>
          </a:prstGeom>
        </p:spPr>
      </p:pic>
      <p:sp>
        <p:nvSpPr>
          <p:cNvPr id="8" name="Left-Up Arrow 7"/>
          <p:cNvSpPr/>
          <p:nvPr/>
        </p:nvSpPr>
        <p:spPr>
          <a:xfrm>
            <a:off x="6248400" y="2667000"/>
            <a:ext cx="838200" cy="1828800"/>
          </a:xfrm>
          <a:prstGeom prst="lef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a:spLocks noGrp="1"/>
          </p:cNvSpPr>
          <p:nvPr>
            <p:ph type="title"/>
          </p:nvPr>
        </p:nvSpPr>
        <p:spPr>
          <a:xfrm>
            <a:off x="457200" y="1066800"/>
            <a:ext cx="8221662" cy="407987"/>
          </a:xfrm>
        </p:spPr>
        <p:txBody>
          <a:bodyPr/>
          <a:lstStyle/>
          <a:p>
            <a:pPr algn="ctr"/>
            <a:r>
              <a:rPr lang="en-US" dirty="0" smtClean="0">
                <a:solidFill>
                  <a:srgbClr val="077685"/>
                </a:solidFill>
                <a:latin typeface="Cambria" pitchFamily="18" charset="0"/>
              </a:rPr>
              <a:t>Centrifugation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3705225"/>
          </a:xfrm>
        </p:spPr>
        <p:txBody>
          <a:bodyPr>
            <a:normAutofit/>
          </a:bodyPr>
          <a:lstStyle/>
          <a:p>
            <a:r>
              <a:rPr lang="en-US" dirty="0" smtClean="0"/>
              <a:t>Incubated samples that arrive also need to be verified to correct fill volumes. </a:t>
            </a:r>
          </a:p>
          <a:p>
            <a:r>
              <a:rPr lang="en-US" dirty="0" smtClean="0"/>
              <a:t>Centrifuged samples need to be verified that they have been stored for less than 28 days at 2°C to 8°C.</a:t>
            </a:r>
          </a:p>
          <a:p>
            <a:r>
              <a:rPr lang="en-US" dirty="0" smtClean="0"/>
              <a:t>Incubated samples that have </a:t>
            </a:r>
            <a:r>
              <a:rPr lang="en-US" u="sng" dirty="0" smtClean="0"/>
              <a:t>not been </a:t>
            </a:r>
            <a:r>
              <a:rPr lang="en-US" dirty="0" smtClean="0"/>
              <a:t>centrifuged need to be verified that they have been received within 3 days of incubation and maintained at a temperature of 4°C and 27°C.</a:t>
            </a:r>
          </a:p>
          <a:p>
            <a:endParaRPr lang="en-US" sz="2800"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21</a:t>
            </a:fld>
            <a:endParaRPr lang="en-US" dirty="0"/>
          </a:p>
        </p:txBody>
      </p:sp>
      <p:sp>
        <p:nvSpPr>
          <p:cNvPr id="2" name="Title 1"/>
          <p:cNvSpPr>
            <a:spLocks noGrp="1"/>
          </p:cNvSpPr>
          <p:nvPr>
            <p:ph type="title"/>
          </p:nvPr>
        </p:nvSpPr>
        <p:spPr>
          <a:xfrm>
            <a:off x="381000" y="1066800"/>
            <a:ext cx="8229600" cy="655638"/>
          </a:xfrm>
        </p:spPr>
        <p:txBody>
          <a:bodyPr>
            <a:normAutofit/>
          </a:bodyPr>
          <a:lstStyle/>
          <a:p>
            <a:pPr algn="ctr"/>
            <a:r>
              <a:rPr lang="en-US" b="1" dirty="0" smtClean="0">
                <a:solidFill>
                  <a:srgbClr val="077685"/>
                </a:solidFill>
                <a:latin typeface="Cambria" pitchFamily="18" charset="0"/>
              </a:rPr>
              <a:t>Incubated Samples</a:t>
            </a:r>
            <a:endParaRPr lang="en-US" dirty="0"/>
          </a:p>
        </p:txBody>
      </p:sp>
      <p:pic>
        <p:nvPicPr>
          <p:cNvPr id="2053" name="Picture 5" descr="C:\Documents and Settings\kschul12\Local Settings\Temporary Internet Files\Content.IE5\84UTMAN5\MC900212043[1].wmf"/>
          <p:cNvPicPr>
            <a:picLocks noChangeAspect="1" noChangeArrowheads="1"/>
          </p:cNvPicPr>
          <p:nvPr/>
        </p:nvPicPr>
        <p:blipFill>
          <a:blip r:embed="rId2" cstate="print"/>
          <a:srcRect/>
          <a:stretch>
            <a:fillRect/>
          </a:stretch>
        </p:blipFill>
        <p:spPr bwMode="auto">
          <a:xfrm rot="445551">
            <a:off x="5474473" y="4955252"/>
            <a:ext cx="1283974" cy="10779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800600"/>
          </a:xfrm>
        </p:spPr>
        <p:txBody>
          <a:bodyPr>
            <a:normAutofit fontScale="92500" lnSpcReduction="10000"/>
          </a:bodyPr>
          <a:lstStyle/>
          <a:p>
            <a:pPr marL="342900" lvl="2" indent="-342900" algn="ctr">
              <a:buNone/>
            </a:pPr>
            <a:r>
              <a:rPr lang="en-US" sz="2600" b="1" i="1" dirty="0" smtClean="0"/>
              <a:t>Deliver Incubated and Centrifuged Samples</a:t>
            </a:r>
          </a:p>
          <a:p>
            <a:pPr marL="342900" lvl="2" indent="-342900" algn="ctr">
              <a:buNone/>
            </a:pPr>
            <a:r>
              <a:rPr lang="en-US" sz="2600" b="1" i="1" dirty="0" smtClean="0"/>
              <a:t>to Special Chemistry:</a:t>
            </a:r>
          </a:p>
          <a:p>
            <a:pPr marL="342900" lvl="2" indent="-342900" algn="ctr">
              <a:buNone/>
            </a:pPr>
            <a:endParaRPr lang="en-US" sz="1300" b="1" i="1"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open</a:t>
            </a:r>
            <a:r>
              <a:rPr lang="en-US" sz="2600" b="1" dirty="0" smtClean="0"/>
              <a:t>: (M-F 7:00 -16:00)</a:t>
            </a:r>
          </a:p>
          <a:p>
            <a:pPr marL="854964" lvl="4" indent="-342900">
              <a:buClr>
                <a:schemeClr val="accent1"/>
              </a:buClr>
              <a:buFont typeface="Wingdings" pitchFamily="2" charset="2"/>
              <a:buChar char="Ø"/>
            </a:pPr>
            <a:r>
              <a:rPr lang="en-US" sz="2300" dirty="0" smtClean="0"/>
              <a:t>ACL-East will PTS the </a:t>
            </a:r>
            <a:r>
              <a:rPr lang="en-US" sz="2300" u="sng" dirty="0" smtClean="0"/>
              <a:t>processed and batched </a:t>
            </a:r>
            <a:r>
              <a:rPr lang="en-US" sz="2300" dirty="0" smtClean="0"/>
              <a:t>samples to Special Chemistry.</a:t>
            </a:r>
          </a:p>
          <a:p>
            <a:pPr marL="854964" lvl="4" indent="-342900">
              <a:buClr>
                <a:schemeClr val="accent1"/>
              </a:buClr>
              <a:buFont typeface="Wingdings" pitchFamily="2" charset="2"/>
              <a:buChar char="Ø"/>
            </a:pPr>
            <a:r>
              <a:rPr lang="en-US" sz="2300" dirty="0" smtClean="0"/>
              <a:t>Specimen Management will place the processed and batched samples in routing bucket for pickup.</a:t>
            </a:r>
          </a:p>
          <a:p>
            <a:pPr marL="854964" lvl="4" indent="-342900">
              <a:buClr>
                <a:schemeClr val="accent1"/>
              </a:buClr>
              <a:buNone/>
            </a:pPr>
            <a:endParaRPr lang="en-US" sz="2300"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closed</a:t>
            </a:r>
            <a:r>
              <a:rPr lang="en-US" sz="2600" dirty="0" smtClean="0"/>
              <a:t>: </a:t>
            </a:r>
          </a:p>
          <a:p>
            <a:pPr marL="854964" lvl="4" indent="-342900">
              <a:buClr>
                <a:schemeClr val="accent1"/>
              </a:buClr>
              <a:buFont typeface="Wingdings" pitchFamily="2" charset="2"/>
              <a:buChar char="Ø"/>
            </a:pPr>
            <a:r>
              <a:rPr lang="en-US" sz="2300" dirty="0" smtClean="0"/>
              <a:t>ACL will store the </a:t>
            </a:r>
            <a:r>
              <a:rPr lang="en-US" sz="2300" u="sng" dirty="0" smtClean="0"/>
              <a:t>processed and batched </a:t>
            </a:r>
            <a:r>
              <a:rPr lang="en-US" sz="2300" dirty="0" smtClean="0"/>
              <a:t>samples at 2</a:t>
            </a:r>
            <a:r>
              <a:rPr lang="en-US" sz="2300" baseline="30000" dirty="0" smtClean="0"/>
              <a:t>o</a:t>
            </a:r>
            <a:r>
              <a:rPr lang="en-US" sz="2300" dirty="0" smtClean="0"/>
              <a:t>C to 8</a:t>
            </a:r>
            <a:r>
              <a:rPr lang="en-US" sz="2300" baseline="30000" dirty="0" smtClean="0"/>
              <a:t>o</a:t>
            </a:r>
            <a:r>
              <a:rPr lang="en-US" sz="2300" dirty="0" smtClean="0"/>
              <a:t>C for morning delivery.</a:t>
            </a:r>
          </a:p>
          <a:p>
            <a:pPr marL="854964" lvl="4" indent="-342900">
              <a:buClr>
                <a:schemeClr val="accent1"/>
              </a:buClr>
              <a:buFont typeface="Wingdings" pitchFamily="2" charset="2"/>
              <a:buChar char="Ø"/>
            </a:pPr>
            <a:r>
              <a:rPr lang="en-US" sz="2300" dirty="0" smtClean="0"/>
              <a:t>Specimen Management will store the processed and batched samples in routing bucket at 2</a:t>
            </a:r>
            <a:r>
              <a:rPr lang="en-US" sz="2300" baseline="30000" dirty="0" smtClean="0"/>
              <a:t>o</a:t>
            </a:r>
            <a:r>
              <a:rPr lang="en-US" sz="2300" dirty="0" smtClean="0"/>
              <a:t>C to 8</a:t>
            </a:r>
            <a:r>
              <a:rPr lang="en-US" sz="2300" baseline="30000" dirty="0" smtClean="0"/>
              <a:t>o</a:t>
            </a:r>
            <a:r>
              <a:rPr lang="en-US" sz="2300" dirty="0" smtClean="0"/>
              <a:t>C for morning pickup. </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22</a:t>
            </a:fld>
            <a:endParaRPr lang="en-US" dirty="0"/>
          </a:p>
        </p:txBody>
      </p:sp>
      <p:sp>
        <p:nvSpPr>
          <p:cNvPr id="2" name="Title 1"/>
          <p:cNvSpPr>
            <a:spLocks noGrp="1"/>
          </p:cNvSpPr>
          <p:nvPr>
            <p:ph type="title"/>
          </p:nvPr>
        </p:nvSpPr>
        <p:spPr>
          <a:xfrm>
            <a:off x="457200" y="914400"/>
            <a:ext cx="8229600" cy="457200"/>
          </a:xfrm>
        </p:spPr>
        <p:txBody>
          <a:bodyPr>
            <a:normAutofit fontScale="90000"/>
          </a:bodyPr>
          <a:lstStyle/>
          <a:p>
            <a:pPr algn="ctr"/>
            <a:r>
              <a:rPr lang="en-US" b="1" dirty="0" smtClean="0">
                <a:solidFill>
                  <a:srgbClr val="077685"/>
                </a:solidFill>
                <a:latin typeface="Cambria" pitchFamily="18" charset="0"/>
              </a:rPr>
              <a:t>Delivery to Special Chemistry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normAutofit fontScale="92500" lnSpcReduction="20000"/>
          </a:bodyPr>
          <a:lstStyle/>
          <a:p>
            <a:endParaRPr lang="en-US"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closed</a:t>
            </a:r>
            <a:r>
              <a:rPr lang="en-US" sz="2600" dirty="0" smtClean="0"/>
              <a:t>: </a:t>
            </a:r>
          </a:p>
          <a:p>
            <a:pPr marL="854964" lvl="4" indent="-342900">
              <a:buClr>
                <a:schemeClr val="accent1"/>
              </a:buClr>
              <a:buFont typeface="Wingdings" pitchFamily="2" charset="2"/>
              <a:buChar char="Ø"/>
            </a:pPr>
            <a:r>
              <a:rPr lang="en-US" dirty="0" smtClean="0"/>
              <a:t>ACL East will process, batch, and store the samples at 2</a:t>
            </a:r>
            <a:r>
              <a:rPr lang="en-US" baseline="30000" dirty="0" smtClean="0"/>
              <a:t>o</a:t>
            </a:r>
            <a:r>
              <a:rPr lang="en-US" dirty="0" smtClean="0"/>
              <a:t>C to 8</a:t>
            </a:r>
            <a:r>
              <a:rPr lang="en-US" baseline="30000" dirty="0" smtClean="0"/>
              <a:t>o</a:t>
            </a:r>
            <a:r>
              <a:rPr lang="en-US" dirty="0" smtClean="0"/>
              <a:t>C for delivery on Special Chemistry’s next working day.</a:t>
            </a:r>
          </a:p>
          <a:p>
            <a:pPr marL="854964" lvl="4" indent="-342900">
              <a:buClr>
                <a:schemeClr val="accent1"/>
              </a:buClr>
              <a:buFont typeface="Wingdings" pitchFamily="2" charset="2"/>
              <a:buChar char="Ø"/>
            </a:pPr>
            <a:endParaRPr lang="en-US" dirty="0" smtClean="0"/>
          </a:p>
          <a:p>
            <a:pPr marL="854964" lvl="4" indent="-342900">
              <a:buClr>
                <a:schemeClr val="accent1"/>
              </a:buClr>
              <a:buFont typeface="Wingdings" pitchFamily="2" charset="2"/>
              <a:buChar char="Ø"/>
            </a:pPr>
            <a:r>
              <a:rPr lang="en-US" dirty="0" smtClean="0"/>
              <a:t>Specimen Management will need to note the received time of QTB tube set and department hours of operation to adjust the start of incubation and processing times in order to maintain the proper incubation time of 16-24 hours at 37°C ± 1°C .  </a:t>
            </a:r>
          </a:p>
          <a:p>
            <a:pPr marL="854964" lvl="4" indent="-342900">
              <a:buClr>
                <a:schemeClr val="accent1"/>
              </a:buClr>
              <a:buFont typeface="Wingdings" pitchFamily="2" charset="2"/>
              <a:buChar char="Ø"/>
            </a:pPr>
            <a:endParaRPr lang="en-US" dirty="0" smtClean="0"/>
          </a:p>
          <a:p>
            <a:pPr marL="854964" lvl="4" indent="-342900">
              <a:buClr>
                <a:schemeClr val="accent1"/>
              </a:buClr>
              <a:buFont typeface="Wingdings" pitchFamily="2" charset="2"/>
              <a:buChar char="Ø"/>
            </a:pPr>
            <a:r>
              <a:rPr lang="en-US" dirty="0" smtClean="0"/>
              <a:t>Specimen management will then process, batch and store the samples in routing bucket at 2</a:t>
            </a:r>
            <a:r>
              <a:rPr lang="en-US" baseline="30000" dirty="0" smtClean="0"/>
              <a:t>o</a:t>
            </a:r>
            <a:r>
              <a:rPr lang="en-US" dirty="0" smtClean="0"/>
              <a:t>C to 8</a:t>
            </a:r>
            <a:r>
              <a:rPr lang="en-US" baseline="30000" dirty="0" smtClean="0"/>
              <a:t>o</a:t>
            </a:r>
            <a:r>
              <a:rPr lang="en-US" dirty="0" smtClean="0"/>
              <a:t>C for delivery on Special Chemistry’s next working day. </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23</a:t>
            </a:fld>
            <a:endParaRPr lang="en-US" dirty="0"/>
          </a:p>
        </p:txBody>
      </p:sp>
      <p:sp>
        <p:nvSpPr>
          <p:cNvPr id="5" name="Title 4"/>
          <p:cNvSpPr>
            <a:spLocks noGrp="1"/>
          </p:cNvSpPr>
          <p:nvPr>
            <p:ph type="title"/>
          </p:nvPr>
        </p:nvSpPr>
        <p:spPr>
          <a:xfrm>
            <a:off x="381000" y="1371600"/>
            <a:ext cx="8229600" cy="579438"/>
          </a:xfrm>
        </p:spPr>
        <p:txBody>
          <a:bodyPr>
            <a:normAutofit fontScale="90000"/>
          </a:bodyPr>
          <a:lstStyle/>
          <a:p>
            <a:pPr algn="ctr"/>
            <a:r>
              <a:rPr lang="en-US" dirty="0" smtClean="0">
                <a:solidFill>
                  <a:schemeClr val="accent1">
                    <a:lumMod val="75000"/>
                  </a:schemeClr>
                </a:solidFill>
                <a:latin typeface="Calibri" pitchFamily="34" charset="0"/>
              </a:rPr>
              <a:t/>
            </a:r>
            <a:br>
              <a:rPr lang="en-US" dirty="0" smtClean="0">
                <a:solidFill>
                  <a:schemeClr val="accent1">
                    <a:lumMod val="75000"/>
                  </a:schemeClr>
                </a:solidFill>
                <a:latin typeface="Calibri" pitchFamily="34" charset="0"/>
              </a:rPr>
            </a:br>
            <a:r>
              <a:rPr lang="en-US" sz="4000" b="1" dirty="0" smtClean="0">
                <a:solidFill>
                  <a:srgbClr val="008080"/>
                </a:solidFill>
                <a:latin typeface="Calibri" pitchFamily="34" charset="0"/>
              </a:rPr>
              <a:t>Holidays and Weekends</a:t>
            </a:r>
            <a:r>
              <a:rPr lang="en-US" dirty="0" smtClean="0"/>
              <a:t/>
            </a:r>
            <a:br>
              <a:rPr lang="en-US" dirty="0" smtClean="0"/>
            </a:br>
            <a:endParaRPr lang="en-US" dirty="0"/>
          </a:p>
        </p:txBody>
      </p:sp>
      <p:pic>
        <p:nvPicPr>
          <p:cNvPr id="2050" name="Picture 2" descr="C:\Documents and Settings\kschul12\Local Settings\Temporary Internet Files\Content.IE5\U9T1ZSUT\MC900016661[1].wmf"/>
          <p:cNvPicPr>
            <a:picLocks noChangeAspect="1" noChangeArrowheads="1"/>
          </p:cNvPicPr>
          <p:nvPr/>
        </p:nvPicPr>
        <p:blipFill>
          <a:blip r:embed="rId2" cstate="print"/>
          <a:srcRect/>
          <a:stretch>
            <a:fillRect/>
          </a:stretch>
        </p:blipFill>
        <p:spPr bwMode="auto">
          <a:xfrm rot="749308">
            <a:off x="7123368" y="1224630"/>
            <a:ext cx="1593138" cy="12191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077200" cy="4648200"/>
          </a:xfrm>
        </p:spPr>
        <p:txBody>
          <a:bodyPr>
            <a:normAutofit fontScale="70000" lnSpcReduction="20000"/>
          </a:bodyPr>
          <a:lstStyle/>
          <a:p>
            <a:r>
              <a:rPr lang="en-US" dirty="0" smtClean="0"/>
              <a:t>Learn the QTB Sample Rejection Criteria and the 2-step process for canceling and crediting a test. </a:t>
            </a:r>
          </a:p>
          <a:p>
            <a:endParaRPr lang="en-US" dirty="0" smtClean="0"/>
          </a:p>
          <a:p>
            <a:r>
              <a:rPr lang="en-US" dirty="0" smtClean="0"/>
              <a:t>It is everyone’s job to cancel a QTB when it</a:t>
            </a:r>
          </a:p>
          <a:p>
            <a:pPr>
              <a:buNone/>
            </a:pPr>
            <a:r>
              <a:rPr lang="en-US" dirty="0" smtClean="0"/>
              <a:t>	does not pass the criteria. Be a team player</a:t>
            </a:r>
          </a:p>
          <a:p>
            <a:pPr>
              <a:buNone/>
            </a:pPr>
            <a:r>
              <a:rPr lang="en-US" dirty="0" smtClean="0"/>
              <a:t>	and cancel and credit the test at the </a:t>
            </a:r>
          </a:p>
          <a:p>
            <a:pPr>
              <a:buNone/>
            </a:pPr>
            <a:r>
              <a:rPr lang="en-US" dirty="0" smtClean="0"/>
              <a:t>	receiving laboratory. 	</a:t>
            </a:r>
          </a:p>
          <a:p>
            <a:endParaRPr lang="en-US" dirty="0" smtClean="0"/>
          </a:p>
          <a:p>
            <a:r>
              <a:rPr lang="en-US" dirty="0" smtClean="0"/>
              <a:t>Those main QTB Sample Rejection Criteria  are:</a:t>
            </a:r>
          </a:p>
          <a:p>
            <a:pPr lvl="1"/>
            <a:r>
              <a:rPr lang="en-US" dirty="0" smtClean="0"/>
              <a:t>Mislabeled </a:t>
            </a:r>
            <a:r>
              <a:rPr lang="en-US" dirty="0"/>
              <a:t>or unlabeled </a:t>
            </a:r>
            <a:r>
              <a:rPr lang="en-US" dirty="0" smtClean="0"/>
              <a:t>specimens</a:t>
            </a:r>
          </a:p>
          <a:p>
            <a:pPr lvl="1"/>
            <a:r>
              <a:rPr lang="en-US" dirty="0"/>
              <a:t>I</a:t>
            </a:r>
            <a:r>
              <a:rPr lang="en-US" dirty="0" smtClean="0"/>
              <a:t>nsufficient </a:t>
            </a:r>
            <a:r>
              <a:rPr lang="en-US" dirty="0"/>
              <a:t>volume or </a:t>
            </a:r>
            <a:r>
              <a:rPr lang="en-US" dirty="0" smtClean="0"/>
              <a:t>tubes overfilled  </a:t>
            </a:r>
          </a:p>
          <a:p>
            <a:pPr lvl="1"/>
            <a:r>
              <a:rPr lang="en-US" dirty="0" smtClean="0"/>
              <a:t>Samples over shaken</a:t>
            </a:r>
          </a:p>
          <a:p>
            <a:pPr lvl="1"/>
            <a:r>
              <a:rPr lang="en-US" dirty="0" smtClean="0"/>
              <a:t>Samples transported at wrong temperatures</a:t>
            </a:r>
          </a:p>
          <a:p>
            <a:pPr lvl="1"/>
            <a:r>
              <a:rPr lang="en-US" dirty="0" smtClean="0"/>
              <a:t>Samples &gt; 16 hours old prior to incubation</a:t>
            </a:r>
            <a:endParaRPr lang="en-US" dirty="0"/>
          </a:p>
          <a:p>
            <a:pPr lvl="1"/>
            <a:r>
              <a:rPr lang="en-US" b="1" dirty="0" smtClean="0"/>
              <a:t>Specimens </a:t>
            </a:r>
            <a:r>
              <a:rPr lang="en-US" b="1" dirty="0"/>
              <a:t>other than those collected and processed according </a:t>
            </a:r>
            <a:r>
              <a:rPr lang="en-US" b="1" dirty="0" smtClean="0"/>
              <a:t>to laboratory procedure and instructions </a:t>
            </a:r>
            <a:r>
              <a:rPr lang="en-US" b="1" dirty="0"/>
              <a:t>in the </a:t>
            </a:r>
            <a:r>
              <a:rPr lang="en-US" b="1" dirty="0" err="1" smtClean="0"/>
              <a:t>QuantiFERON</a:t>
            </a:r>
            <a:r>
              <a:rPr lang="en-US" b="1" dirty="0" smtClean="0"/>
              <a:t>-TB Gold collection kit.</a:t>
            </a:r>
            <a:endParaRPr lang="en-US" b="1"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24</a:t>
            </a:fld>
            <a:endParaRPr lang="en-US" dirty="0"/>
          </a:p>
        </p:txBody>
      </p:sp>
      <p:sp>
        <p:nvSpPr>
          <p:cNvPr id="2" name="Title 1"/>
          <p:cNvSpPr>
            <a:spLocks noGrp="1"/>
          </p:cNvSpPr>
          <p:nvPr>
            <p:ph type="title"/>
          </p:nvPr>
        </p:nvSpPr>
        <p:spPr/>
        <p:txBody>
          <a:bodyPr>
            <a:normAutofit/>
          </a:bodyPr>
          <a:lstStyle/>
          <a:p>
            <a:pPr algn="ctr"/>
            <a:r>
              <a:rPr lang="en-US" b="1" dirty="0" smtClean="0">
                <a:solidFill>
                  <a:srgbClr val="077685"/>
                </a:solidFill>
                <a:latin typeface="Cambria" pitchFamily="18" charset="0"/>
              </a:rPr>
              <a:t>Sample Rejection</a:t>
            </a:r>
            <a:endParaRPr lang="en-US" dirty="0">
              <a:solidFill>
                <a:schemeClr val="accent5">
                  <a:lumMod val="75000"/>
                </a:schemeClr>
              </a:solidFill>
            </a:endParaRPr>
          </a:p>
        </p:txBody>
      </p:sp>
      <p:pic>
        <p:nvPicPr>
          <p:cNvPr id="3075" name="Picture 3" descr="C:\Documents and Settings\kschul12\Local Settings\Temporary Internet Files\Content.IE5\TSS17Z7W\MC900078837[1].wmf"/>
          <p:cNvPicPr>
            <a:picLocks noChangeAspect="1" noChangeArrowheads="1"/>
          </p:cNvPicPr>
          <p:nvPr/>
        </p:nvPicPr>
        <p:blipFill>
          <a:blip r:embed="rId2" cstate="print"/>
          <a:srcRect/>
          <a:stretch>
            <a:fillRect/>
          </a:stretch>
        </p:blipFill>
        <p:spPr bwMode="auto">
          <a:xfrm>
            <a:off x="5638800" y="2362200"/>
            <a:ext cx="1301130" cy="1219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635691"/>
          </a:xfrm>
        </p:spPr>
        <p:txBody>
          <a:bodyPr>
            <a:normAutofit/>
          </a:bodyPr>
          <a:lstStyle/>
          <a:p>
            <a:pPr algn="ctr">
              <a:buNone/>
            </a:pPr>
            <a:r>
              <a:rPr lang="en-US" sz="2800" u="sng" dirty="0" smtClean="0"/>
              <a:t>Common ETC codes to use when </a:t>
            </a:r>
          </a:p>
          <a:p>
            <a:pPr algn="ctr">
              <a:buNone/>
            </a:pPr>
            <a:r>
              <a:rPr lang="en-US" sz="2800" u="sng" dirty="0" smtClean="0"/>
              <a:t>cancelling QTB tests.</a:t>
            </a:r>
          </a:p>
          <a:p>
            <a:pPr algn="ctr">
              <a:buNone/>
            </a:pPr>
            <a:endParaRPr lang="en-US" sz="1800" u="sng" dirty="0" smtClean="0"/>
          </a:p>
          <a:p>
            <a:r>
              <a:rPr lang="en-US" sz="2600" b="1" dirty="0" smtClean="0"/>
              <a:t>LABPRO </a:t>
            </a:r>
            <a:r>
              <a:rPr lang="en-US" sz="2600" dirty="0" smtClean="0"/>
              <a:t>- (Lab accident –specimen processed incorrectly)</a:t>
            </a:r>
          </a:p>
          <a:p>
            <a:r>
              <a:rPr lang="en-US" sz="2600" b="1" dirty="0" smtClean="0"/>
              <a:t>USFULL </a:t>
            </a:r>
            <a:r>
              <a:rPr lang="en-US" sz="2600" dirty="0" smtClean="0"/>
              <a:t>- (Tube overfilled)</a:t>
            </a:r>
          </a:p>
          <a:p>
            <a:r>
              <a:rPr lang="en-US" sz="2600" b="1" dirty="0" smtClean="0"/>
              <a:t>USUNDR</a:t>
            </a:r>
            <a:r>
              <a:rPr lang="en-US" sz="2600" dirty="0" smtClean="0"/>
              <a:t> - (Tube under filled)</a:t>
            </a:r>
          </a:p>
          <a:p>
            <a:r>
              <a:rPr lang="en-US" sz="2600" b="1" dirty="0" smtClean="0"/>
              <a:t>USSTO </a:t>
            </a:r>
            <a:r>
              <a:rPr lang="en-US" sz="2600" dirty="0" smtClean="0"/>
              <a:t>- (Unsatisfactory specimen – too old for testing)</a:t>
            </a:r>
          </a:p>
          <a:p>
            <a:r>
              <a:rPr lang="en-US" sz="2400" b="1" dirty="0" smtClean="0"/>
              <a:t>CANL </a:t>
            </a:r>
            <a:r>
              <a:rPr lang="en-US" sz="2400" dirty="0" smtClean="0"/>
              <a:t>- (Canceled – Specimen improperly labeled)</a:t>
            </a:r>
            <a:endParaRPr lang="en-US" sz="26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25</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ETC Cancellation Codes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fontScale="77500" lnSpcReduction="20000"/>
          </a:bodyPr>
          <a:lstStyle/>
          <a:p>
            <a:r>
              <a:rPr lang="en-US" b="1" dirty="0" smtClean="0"/>
              <a:t>Can the blood collection tubes be transported lying down?</a:t>
            </a:r>
            <a:r>
              <a:rPr lang="en-US" dirty="0" smtClean="0"/>
              <a:t/>
            </a:r>
            <a:br>
              <a:rPr lang="en-US" dirty="0" smtClean="0"/>
            </a:br>
            <a:r>
              <a:rPr lang="en-US" dirty="0" smtClean="0"/>
              <a:t>Yes. </a:t>
            </a:r>
            <a:r>
              <a:rPr lang="en-US" dirty="0" err="1" smtClean="0"/>
              <a:t>QuantiFERON</a:t>
            </a:r>
            <a:r>
              <a:rPr lang="en-US" dirty="0" smtClean="0"/>
              <a:t>-TB Gold Blood Collection Tubes can be transported lying down only after the tube mixing step has been done. The tubes should be re-mixed by inverting 10 times immediately prior to being placed upright in the 37</a:t>
            </a:r>
            <a:r>
              <a:rPr lang="en-US" baseline="30000" dirty="0" smtClean="0"/>
              <a:t>o</a:t>
            </a:r>
            <a:r>
              <a:rPr lang="en-US" dirty="0" smtClean="0"/>
              <a:t>C incubator.</a:t>
            </a:r>
          </a:p>
          <a:p>
            <a:r>
              <a:rPr lang="en-US" b="1" dirty="0" smtClean="0"/>
              <a:t>What if 37</a:t>
            </a:r>
            <a:r>
              <a:rPr lang="en-US" b="1" baseline="30000" dirty="0" smtClean="0"/>
              <a:t>o</a:t>
            </a:r>
            <a:r>
              <a:rPr lang="en-US" b="1" dirty="0" smtClean="0"/>
              <a:t>C incubation starts more than 16 hours after the time of blood collection?</a:t>
            </a:r>
            <a:r>
              <a:rPr lang="en-US" dirty="0" smtClean="0"/>
              <a:t> </a:t>
            </a:r>
            <a:br>
              <a:rPr lang="en-US" dirty="0" smtClean="0"/>
            </a:br>
            <a:r>
              <a:rPr lang="en-US" dirty="0" smtClean="0"/>
              <a:t>The Package Insert specifies that the 37</a:t>
            </a:r>
            <a:r>
              <a:rPr lang="en-US" baseline="30000" dirty="0" smtClean="0"/>
              <a:t>o</a:t>
            </a:r>
            <a:r>
              <a:rPr lang="en-US" dirty="0" smtClean="0"/>
              <a:t>C blood incubation must commence within 16 hours of collection. Delay in incubation may cause false negative or indeterminate results.  The sample must then be cancelled and recollected. </a:t>
            </a:r>
          </a:p>
          <a:p>
            <a:r>
              <a:rPr lang="en-US" b="1" dirty="0" smtClean="0"/>
              <a:t>Can I incubate the blood collection tubes lying down?</a:t>
            </a:r>
            <a:r>
              <a:rPr lang="en-US" dirty="0" smtClean="0"/>
              <a:t/>
            </a:r>
            <a:br>
              <a:rPr lang="en-US" dirty="0" smtClean="0"/>
            </a:br>
            <a:r>
              <a:rPr lang="en-US" dirty="0" err="1" smtClean="0"/>
              <a:t>QuantiFERON</a:t>
            </a:r>
            <a:r>
              <a:rPr lang="en-US" dirty="0" smtClean="0"/>
              <a:t>-TB Gold Blood Collection Tubes must be kept upright during incubation at 37</a:t>
            </a:r>
            <a:r>
              <a:rPr lang="en-US" baseline="30000" dirty="0" smtClean="0"/>
              <a:t>o</a:t>
            </a:r>
            <a:r>
              <a:rPr lang="en-US" dirty="0" smtClean="0"/>
              <a:t>C.</a:t>
            </a:r>
            <a:r>
              <a:rPr lang="en-US" b="1" dirty="0" smtClean="0"/>
              <a:t> </a:t>
            </a:r>
          </a:p>
          <a:p>
            <a:r>
              <a:rPr lang="en-US" b="1" dirty="0" smtClean="0"/>
              <a:t>The gel plug hasn't moved during centrifugation. What should I do?</a:t>
            </a:r>
            <a:r>
              <a:rPr lang="en-US" dirty="0" smtClean="0"/>
              <a:t/>
            </a:r>
            <a:br>
              <a:rPr lang="en-US" dirty="0" smtClean="0"/>
            </a:br>
            <a:r>
              <a:rPr lang="en-US" dirty="0" smtClean="0"/>
              <a:t>After incubation of tubes at 37</a:t>
            </a:r>
            <a:r>
              <a:rPr lang="en-US" baseline="30000" dirty="0" smtClean="0"/>
              <a:t>o</a:t>
            </a:r>
            <a:r>
              <a:rPr lang="en-US" dirty="0" smtClean="0"/>
              <a:t>C, the plasma is separated from the cells by centrifuging for 15 minutes 3000 RCF (g). The gel plug should move to separate the cells from the plasma. If this does not occur, the tubes should be re-centrifuged at a higher speed.</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26</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FAQ</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343400"/>
          </a:xfrm>
        </p:spPr>
        <p:txBody>
          <a:bodyPr>
            <a:normAutofit/>
          </a:bodyPr>
          <a:lstStyle/>
          <a:p>
            <a:r>
              <a:rPr lang="en-US" b="1" dirty="0" smtClean="0">
                <a:solidFill>
                  <a:srgbClr val="FF0000"/>
                </a:solidFill>
              </a:rPr>
              <a:t>Once again, it must be emphasized that </a:t>
            </a:r>
            <a:r>
              <a:rPr lang="en-US" b="1" dirty="0" smtClean="0"/>
              <a:t>accurate </a:t>
            </a:r>
            <a:r>
              <a:rPr lang="en-US" b="1" dirty="0" err="1" smtClean="0"/>
              <a:t>QuantiFERON</a:t>
            </a:r>
            <a:r>
              <a:rPr lang="en-US" b="1" dirty="0" smtClean="0"/>
              <a:t>-TB Gold results require accurate collection, incubation, processing, storage, transport, and testing.</a:t>
            </a:r>
          </a:p>
          <a:p>
            <a:pPr>
              <a:buNone/>
            </a:pPr>
            <a:endParaRPr lang="en-US" dirty="0" smtClean="0"/>
          </a:p>
          <a:p>
            <a:r>
              <a:rPr lang="en-US" dirty="0" smtClean="0"/>
              <a:t>Questions – Contact:</a:t>
            </a:r>
          </a:p>
          <a:p>
            <a:pPr lvl="2">
              <a:buClr>
                <a:schemeClr val="accent1"/>
              </a:buClr>
              <a:buFont typeface="Wingdings" pitchFamily="2" charset="2"/>
              <a:buChar char=""/>
            </a:pPr>
            <a:r>
              <a:rPr lang="en-US" dirty="0" smtClean="0"/>
              <a:t>  Acute Care, East 			612-273-3336</a:t>
            </a:r>
          </a:p>
          <a:p>
            <a:pPr lvl="2">
              <a:buClr>
                <a:schemeClr val="accent1"/>
              </a:buClr>
              <a:buFont typeface="Wingdings" pitchFamily="2" charset="2"/>
              <a:buChar char=""/>
            </a:pPr>
            <a:r>
              <a:rPr lang="en-US" dirty="0" smtClean="0"/>
              <a:t>  Acute Care, West 			612-273-6135</a:t>
            </a:r>
          </a:p>
          <a:p>
            <a:pPr lvl="2">
              <a:buClr>
                <a:schemeClr val="accent1"/>
              </a:buClr>
              <a:buFont typeface="Wingdings" pitchFamily="2" charset="2"/>
              <a:buChar char=""/>
            </a:pPr>
            <a:r>
              <a:rPr lang="en-US" dirty="0" smtClean="0"/>
              <a:t>  Special Chemistry		 	612-273-4047</a:t>
            </a:r>
          </a:p>
          <a:p>
            <a:pPr lvl="2">
              <a:buClr>
                <a:schemeClr val="accent1"/>
              </a:buClr>
              <a:buFont typeface="Wingdings" pitchFamily="2" charset="2"/>
              <a:buChar char=""/>
            </a:pPr>
            <a:r>
              <a:rPr lang="en-US" dirty="0" smtClean="0"/>
              <a:t>  Specimen Management	 	612-273-3714</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27</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Conclusion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Lucida Bright" pitchFamily="18" charset="0"/>
              </a:rPr>
              <a:t>After completion of this educational portion, please complete the competency test.  </a:t>
            </a:r>
          </a:p>
          <a:p>
            <a:r>
              <a:rPr lang="en-US" sz="2000" dirty="0" smtClean="0">
                <a:latin typeface="Lucida Bright" pitchFamily="18" charset="0"/>
              </a:rPr>
              <a:t>All employees must obtain 80% to mark the test as completed.</a:t>
            </a:r>
          </a:p>
          <a:p>
            <a:r>
              <a:rPr lang="en-US" sz="2000" dirty="0" smtClean="0">
                <a:latin typeface="Lucida Bright" pitchFamily="18" charset="0"/>
                <a:cs typeface="Arial" pitchFamily="34" charset="0"/>
              </a:rPr>
              <a:t>If the first attempt at taking the test does not result in a score of 80%, please review the material and retake the test.</a:t>
            </a:r>
          </a:p>
          <a:p>
            <a:endParaRPr lang="en-US" sz="2000" dirty="0">
              <a:latin typeface="Lucida Bright" pitchFamily="18" charset="0"/>
            </a:endParaRPr>
          </a:p>
        </p:txBody>
      </p:sp>
      <p:sp>
        <p:nvSpPr>
          <p:cNvPr id="3" name="Slide Number Placeholder 2"/>
          <p:cNvSpPr>
            <a:spLocks noGrp="1"/>
          </p:cNvSpPr>
          <p:nvPr>
            <p:ph type="sldNum" sz="quarter" idx="12"/>
          </p:nvPr>
        </p:nvSpPr>
        <p:spPr/>
        <p:txBody>
          <a:bodyPr/>
          <a:lstStyle/>
          <a:p>
            <a:fld id="{31DA2731-30F9-4F5E-8DBA-235A572BE16B}" type="slidenum">
              <a:rPr lang="en-US" smtClean="0"/>
              <a:pPr/>
              <a:t>28</a:t>
            </a:fld>
            <a:endParaRPr lang="en-US" dirty="0"/>
          </a:p>
        </p:txBody>
      </p:sp>
      <p:sp>
        <p:nvSpPr>
          <p:cNvPr id="4" name="Title 3"/>
          <p:cNvSpPr>
            <a:spLocks noGrp="1"/>
          </p:cNvSpPr>
          <p:nvPr>
            <p:ph type="title"/>
          </p:nvPr>
        </p:nvSpPr>
        <p:spPr/>
        <p:txBody>
          <a:bodyPr/>
          <a:lstStyle/>
          <a:p>
            <a:pPr algn="ctr"/>
            <a:r>
              <a:rPr lang="en-US" dirty="0" smtClean="0">
                <a:solidFill>
                  <a:srgbClr val="077685"/>
                </a:solidFill>
                <a:latin typeface="Cambria" pitchFamily="18" charset="0"/>
              </a:rPr>
              <a:t>Competency</a:t>
            </a:r>
            <a:endParaRPr lang="en-US" dirty="0"/>
          </a:p>
        </p:txBody>
      </p:sp>
      <p:pic>
        <p:nvPicPr>
          <p:cNvPr id="12" name="Picture 8" descr="C:\Documents and Settings\lwessel1\Local Settings\Temporary Internet Files\Content.IE5\J157KZGF\MC900281970[1].wmf"/>
          <p:cNvPicPr>
            <a:picLocks noChangeAspect="1" noChangeArrowheads="1"/>
          </p:cNvPicPr>
          <p:nvPr/>
        </p:nvPicPr>
        <p:blipFill>
          <a:blip r:embed="rId2" cstate="print"/>
          <a:srcRect/>
          <a:stretch>
            <a:fillRect/>
          </a:stretch>
        </p:blipFill>
        <p:spPr bwMode="auto">
          <a:xfrm>
            <a:off x="5791200" y="4419600"/>
            <a:ext cx="1802282" cy="170718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828800"/>
            <a:ext cx="8229600" cy="4711891"/>
          </a:xfrm>
        </p:spPr>
        <p:txBody>
          <a:bodyPr>
            <a:normAutofit lnSpcReduction="10000"/>
          </a:bodyPr>
          <a:lstStyle/>
          <a:p>
            <a:pPr>
              <a:buNone/>
              <a:defRPr/>
            </a:pPr>
            <a:r>
              <a:rPr lang="en-US" b="1" dirty="0" smtClean="0">
                <a:solidFill>
                  <a:schemeClr val="accent1">
                    <a:lumMod val="50000"/>
                  </a:schemeClr>
                </a:solidFill>
                <a:latin typeface="Cambria" pitchFamily="18" charset="0"/>
              </a:rPr>
              <a:t>Upon completion of this lesson, learners should be able to:</a:t>
            </a:r>
          </a:p>
          <a:p>
            <a:pPr>
              <a:buNone/>
              <a:defRPr/>
            </a:pPr>
            <a:endParaRPr lang="en-US" sz="900" b="1" dirty="0" smtClean="0">
              <a:solidFill>
                <a:schemeClr val="accent5">
                  <a:lumMod val="75000"/>
                </a:schemeClr>
              </a:solidFill>
              <a:latin typeface="Cambria" pitchFamily="18" charset="0"/>
            </a:endParaRPr>
          </a:p>
          <a:p>
            <a:pPr>
              <a:defRPr/>
            </a:pPr>
            <a:r>
              <a:rPr lang="en-US" dirty="0" smtClean="0"/>
              <a:t>Know the proper QTB collection procedure.</a:t>
            </a:r>
          </a:p>
          <a:p>
            <a:pPr>
              <a:defRPr/>
            </a:pPr>
            <a:endParaRPr lang="en-US" sz="1000" dirty="0" smtClean="0"/>
          </a:p>
          <a:p>
            <a:pPr>
              <a:defRPr/>
            </a:pPr>
            <a:r>
              <a:rPr lang="en-US" dirty="0" smtClean="0"/>
              <a:t>Describe </a:t>
            </a:r>
            <a:r>
              <a:rPr lang="en-US" dirty="0"/>
              <a:t>the purpose for proper QTB handling from after </a:t>
            </a:r>
            <a:r>
              <a:rPr lang="en-US" dirty="0" smtClean="0"/>
              <a:t>collection </a:t>
            </a:r>
            <a:r>
              <a:rPr lang="en-US" dirty="0"/>
              <a:t>to delivery to the testing laboratory</a:t>
            </a:r>
            <a:r>
              <a:rPr lang="en-US" dirty="0" smtClean="0"/>
              <a:t>.</a:t>
            </a:r>
          </a:p>
          <a:p>
            <a:pPr>
              <a:defRPr/>
            </a:pPr>
            <a:endParaRPr lang="en-US" sz="1000" dirty="0" smtClean="0"/>
          </a:p>
          <a:p>
            <a:pPr>
              <a:defRPr/>
            </a:pPr>
            <a:r>
              <a:rPr lang="en-US" dirty="0" smtClean="0"/>
              <a:t>Become familiar with the key factors in preanalytic processing to assure accurate results.</a:t>
            </a:r>
          </a:p>
          <a:p>
            <a:pPr>
              <a:defRPr/>
            </a:pPr>
            <a:endParaRPr lang="en-US" sz="1000" dirty="0" smtClean="0"/>
          </a:p>
          <a:p>
            <a:pPr>
              <a:defRPr/>
            </a:pPr>
            <a:r>
              <a:rPr lang="en-US" dirty="0" smtClean="0"/>
              <a:t>Perform the proper steps from the receipt of the tube set from the collection site, storage, incubation of the tube set, and transport to the testing laboratory.</a:t>
            </a:r>
          </a:p>
          <a:p>
            <a:pPr>
              <a:defRPr/>
            </a:pPr>
            <a:endParaRPr lang="en-US" dirty="0" smtClean="0"/>
          </a:p>
          <a:p>
            <a:pPr>
              <a:defRPr/>
            </a:pPr>
            <a:endParaRPr lang="en-US" dirty="0" smtClean="0"/>
          </a:p>
          <a:p>
            <a:pPr>
              <a:defRPr/>
            </a:pPr>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3</a:t>
            </a:fld>
            <a:endParaRPr lang="en-US" dirty="0"/>
          </a:p>
        </p:txBody>
      </p:sp>
      <p:sp>
        <p:nvSpPr>
          <p:cNvPr id="4" name="Title 3"/>
          <p:cNvSpPr>
            <a:spLocks noGrp="1"/>
          </p:cNvSpPr>
          <p:nvPr>
            <p:ph type="title"/>
          </p:nvPr>
        </p:nvSpPr>
        <p:spPr/>
        <p:txBody>
          <a:bodyPr/>
          <a:lstStyle/>
          <a:p>
            <a:pPr algn="ctr"/>
            <a:r>
              <a:rPr lang="en-US" b="1" dirty="0" smtClean="0">
                <a:solidFill>
                  <a:srgbClr val="077685"/>
                </a:solidFill>
                <a:latin typeface="Cambria" pitchFamily="18" charset="0"/>
              </a:rPr>
              <a:t>Objectives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102291"/>
          </a:xfrm>
        </p:spPr>
        <p:txBody>
          <a:bodyPr>
            <a:normAutofit/>
          </a:bodyPr>
          <a:lstStyle/>
          <a:p>
            <a:pPr>
              <a:buNone/>
            </a:pPr>
            <a:r>
              <a:rPr lang="en-US" dirty="0" smtClean="0">
                <a:solidFill>
                  <a:schemeClr val="tx1"/>
                </a:solidFill>
              </a:rPr>
              <a:t>  </a:t>
            </a:r>
            <a:r>
              <a:rPr lang="en-US" dirty="0" smtClean="0"/>
              <a:t>There are multiple steps involved with the QuantiFERION-TB Gold method that must be completed properly by Clinical Laboratory Staff to ensure accurate performance. </a:t>
            </a:r>
          </a:p>
          <a:p>
            <a:pPr algn="ctr">
              <a:buNone/>
            </a:pPr>
            <a:r>
              <a:rPr lang="en-US" dirty="0" smtClean="0"/>
              <a:t>		</a:t>
            </a:r>
          </a:p>
          <a:p>
            <a:pPr algn="ctr">
              <a:buNone/>
            </a:pPr>
            <a:r>
              <a:rPr lang="en-US" sz="4000" dirty="0" smtClean="0">
                <a:solidFill>
                  <a:srgbClr val="FF0000"/>
                </a:solidFill>
                <a:latin typeface="Lucida Bright" pitchFamily="18" charset="0"/>
              </a:rPr>
              <a:t>Accurate results require accurate pre-analytic collection and processing!</a:t>
            </a:r>
            <a:endParaRPr lang="en-US" sz="4000" dirty="0">
              <a:solidFill>
                <a:srgbClr val="FF0000"/>
              </a:solidFill>
              <a:latin typeface="Lucida Bright" pitchFamily="18" charset="0"/>
            </a:endParaRPr>
          </a:p>
        </p:txBody>
      </p:sp>
      <p:sp>
        <p:nvSpPr>
          <p:cNvPr id="4" name="Slide Number Placeholder 3"/>
          <p:cNvSpPr>
            <a:spLocks noGrp="1"/>
          </p:cNvSpPr>
          <p:nvPr>
            <p:ph type="sldNum" sz="quarter" idx="12"/>
          </p:nvPr>
        </p:nvSpPr>
        <p:spPr/>
        <p:txBody>
          <a:bodyPr/>
          <a:lstStyle/>
          <a:p>
            <a:fld id="{31DA2731-30F9-4F5E-8DBA-235A572BE16B}" type="slidenum">
              <a:rPr lang="en-US" smtClean="0"/>
              <a:pPr/>
              <a:t>4</a:t>
            </a:fld>
            <a:endParaRPr lang="en-US"/>
          </a:p>
        </p:txBody>
      </p:sp>
      <p:sp>
        <p:nvSpPr>
          <p:cNvPr id="2" name="Title 1"/>
          <p:cNvSpPr>
            <a:spLocks noGrp="1"/>
          </p:cNvSpPr>
          <p:nvPr>
            <p:ph type="title"/>
          </p:nvPr>
        </p:nvSpPr>
        <p:spPr>
          <a:xfrm>
            <a:off x="457200" y="457200"/>
            <a:ext cx="8229600" cy="1219200"/>
          </a:xfrm>
        </p:spPr>
        <p:txBody>
          <a:bodyPr/>
          <a:lstStyle/>
          <a:p>
            <a:pPr algn="ctr"/>
            <a:r>
              <a:rPr lang="en-US" b="1" dirty="0" smtClean="0">
                <a:solidFill>
                  <a:srgbClr val="008080"/>
                </a:solidFill>
                <a:latin typeface="Cambria" pitchFamily="18" charset="0"/>
              </a:rPr>
              <a:t>How is This Lesson Relevant?</a:t>
            </a:r>
            <a:endParaRPr lang="en-US" dirty="0">
              <a:solidFill>
                <a:srgbClr val="00808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1247775"/>
            <a:ext cx="4724400" cy="5610225"/>
          </a:xfrm>
          <a:prstGeom prst="rect">
            <a:avLst/>
          </a:prstGeom>
          <a:noFill/>
          <a:ln>
            <a:noFill/>
          </a:ln>
        </p:spPr>
      </p:pic>
      <p:sp>
        <p:nvSpPr>
          <p:cNvPr id="3" name="Content Placeholder 2"/>
          <p:cNvSpPr>
            <a:spLocks noGrp="1"/>
          </p:cNvSpPr>
          <p:nvPr>
            <p:ph idx="1"/>
          </p:nvPr>
        </p:nvSpPr>
        <p:spPr>
          <a:xfrm>
            <a:off x="838200" y="1828800"/>
            <a:ext cx="7315200" cy="2362200"/>
          </a:xfrm>
        </p:spPr>
        <p:txBody>
          <a:bodyPr>
            <a:normAutofit/>
          </a:bodyPr>
          <a:lstStyle/>
          <a:p>
            <a:pPr>
              <a:buFont typeface="Wingdings" pitchFamily="2" charset="2"/>
              <a:buChar char="v"/>
            </a:pPr>
            <a:r>
              <a:rPr lang="en-US" sz="2400" b="1" dirty="0" smtClean="0"/>
              <a:t>QTB sets are collected at the various clinics, outreach clients, and as inpatients. </a:t>
            </a:r>
          </a:p>
          <a:p>
            <a:pPr>
              <a:buFont typeface="Wingdings" pitchFamily="2" charset="2"/>
              <a:buChar char="v"/>
            </a:pPr>
            <a:endParaRPr lang="en-US" sz="2400" dirty="0" smtClean="0"/>
          </a:p>
          <a:p>
            <a:pPr>
              <a:buFont typeface="Wingdings" pitchFamily="2" charset="2"/>
              <a:buChar char="v"/>
            </a:pPr>
            <a:r>
              <a:rPr lang="en-US" sz="2400" b="1" dirty="0" smtClean="0"/>
              <a:t>Accurate </a:t>
            </a:r>
            <a:r>
              <a:rPr lang="en-US" sz="2400" b="1" dirty="0" err="1" smtClean="0"/>
              <a:t>QuantiFERON</a:t>
            </a:r>
            <a:r>
              <a:rPr lang="en-US" sz="2400" b="1" dirty="0" smtClean="0"/>
              <a:t>-TB Gold results require accurate collection, incubation, processing, storage, transport, and testing.</a:t>
            </a:r>
          </a:p>
          <a:p>
            <a:pPr>
              <a:buFont typeface="Wingdings" pitchFamily="2" charset="2"/>
              <a:buChar char="v"/>
            </a:pPr>
            <a:endParaRPr lang="en-US" sz="18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5</a:t>
            </a:fld>
            <a:endParaRPr lang="en-US" dirty="0"/>
          </a:p>
        </p:txBody>
      </p:sp>
      <p:sp>
        <p:nvSpPr>
          <p:cNvPr id="2" name="Title 1"/>
          <p:cNvSpPr>
            <a:spLocks noGrp="1"/>
          </p:cNvSpPr>
          <p:nvPr>
            <p:ph type="title"/>
          </p:nvPr>
        </p:nvSpPr>
        <p:spPr>
          <a:xfrm>
            <a:off x="3048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BLOOD COLL.gif"/>
          <p:cNvPicPr>
            <a:picLocks noChangeAspect="1"/>
          </p:cNvPicPr>
          <p:nvPr/>
        </p:nvPicPr>
        <p:blipFill>
          <a:blip r:embed="rId4" cstate="print"/>
          <a:stretch>
            <a:fillRect/>
          </a:stretch>
        </p:blipFill>
        <p:spPr>
          <a:xfrm>
            <a:off x="4724401" y="4191000"/>
            <a:ext cx="3505200" cy="19280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828800" y="914400"/>
            <a:ext cx="4724400" cy="5610225"/>
          </a:xfrm>
          <a:prstGeom prst="rect">
            <a:avLst/>
          </a:prstGeom>
          <a:noFill/>
          <a:ln>
            <a:noFill/>
          </a:ln>
        </p:spPr>
      </p:pic>
      <p:sp>
        <p:nvSpPr>
          <p:cNvPr id="3" name="Content Placeholder 2"/>
          <p:cNvSpPr>
            <a:spLocks noGrp="1"/>
          </p:cNvSpPr>
          <p:nvPr>
            <p:ph idx="1"/>
          </p:nvPr>
        </p:nvSpPr>
        <p:spPr>
          <a:xfrm>
            <a:off x="381000" y="1676400"/>
            <a:ext cx="8382000" cy="1752600"/>
          </a:xfrm>
        </p:spPr>
        <p:txBody>
          <a:bodyPr>
            <a:normAutofit fontScale="55000" lnSpcReduction="20000"/>
          </a:bodyPr>
          <a:lstStyle/>
          <a:p>
            <a:pPr>
              <a:buFont typeface="Wingdings" pitchFamily="2" charset="2"/>
              <a:buChar char="v"/>
            </a:pPr>
            <a:r>
              <a:rPr lang="en-US" sz="4200" b="1" dirty="0" smtClean="0"/>
              <a:t>Tubes need to be at 17-27°C (63-81°F) at the time of collection</a:t>
            </a:r>
          </a:p>
          <a:p>
            <a:pPr>
              <a:buFont typeface="Wingdings" pitchFamily="2" charset="2"/>
              <a:buChar char="v"/>
            </a:pPr>
            <a:endParaRPr lang="en-US" sz="2000" dirty="0" smtClean="0"/>
          </a:p>
          <a:p>
            <a:pPr>
              <a:buFont typeface="Wingdings" pitchFamily="2" charset="2"/>
              <a:buChar char="v"/>
            </a:pPr>
            <a:r>
              <a:rPr lang="en-US" sz="4200" b="1" dirty="0" smtClean="0"/>
              <a:t>It is extremely important to draw exactly 1mL of blood into each of the 3 tubes. There’s a black mark on the side of each tube that indicates the 1mL fill line.</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6</a:t>
            </a:fld>
            <a:endParaRPr lang="en-US" dirty="0"/>
          </a:p>
        </p:txBody>
      </p:sp>
      <p:sp>
        <p:nvSpPr>
          <p:cNvPr id="12" name="Title 11"/>
          <p:cNvSpPr>
            <a:spLocks noGrp="1"/>
          </p:cNvSpPr>
          <p:nvPr>
            <p:ph type="title"/>
          </p:nvPr>
        </p:nvSpPr>
        <p:spPr>
          <a:xfrm>
            <a:off x="381000" y="1066800"/>
            <a:ext cx="8229600" cy="4572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0" name="Picture 9" descr="level.gif"/>
          <p:cNvPicPr>
            <a:picLocks noChangeAspect="1"/>
          </p:cNvPicPr>
          <p:nvPr/>
        </p:nvPicPr>
        <p:blipFill>
          <a:blip r:embed="rId4" cstate="print"/>
          <a:stretch>
            <a:fillRect/>
          </a:stretch>
        </p:blipFill>
        <p:spPr>
          <a:xfrm>
            <a:off x="4648199" y="3810000"/>
            <a:ext cx="4090397" cy="2286000"/>
          </a:xfrm>
          <a:prstGeom prst="rect">
            <a:avLst/>
          </a:prstGeom>
        </p:spPr>
      </p:pic>
      <p:pic>
        <p:nvPicPr>
          <p:cNvPr id="9" name="Picture 8" descr="COLLECT1ML.gif"/>
          <p:cNvPicPr>
            <a:picLocks noChangeAspect="1"/>
          </p:cNvPicPr>
          <p:nvPr/>
        </p:nvPicPr>
        <p:blipFill>
          <a:blip r:embed="rId5" cstate="print"/>
          <a:stretch>
            <a:fillRect/>
          </a:stretch>
        </p:blipFill>
        <p:spPr>
          <a:xfrm>
            <a:off x="609600" y="3810000"/>
            <a:ext cx="3905128" cy="228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981200" y="1247775"/>
            <a:ext cx="4724400" cy="4848225"/>
          </a:xfrm>
          <a:prstGeom prst="rect">
            <a:avLst/>
          </a:prstGeom>
          <a:noFill/>
          <a:ln>
            <a:noFill/>
          </a:ln>
        </p:spPr>
      </p:pic>
      <p:sp>
        <p:nvSpPr>
          <p:cNvPr id="3" name="Content Placeholder 2"/>
          <p:cNvSpPr>
            <a:spLocks noGrp="1"/>
          </p:cNvSpPr>
          <p:nvPr>
            <p:ph idx="1"/>
          </p:nvPr>
        </p:nvSpPr>
        <p:spPr>
          <a:xfrm>
            <a:off x="381000" y="2057400"/>
            <a:ext cx="8305800" cy="3657600"/>
          </a:xfrm>
        </p:spPr>
        <p:txBody>
          <a:bodyPr>
            <a:normAutofit fontScale="85000" lnSpcReduction="20000"/>
          </a:bodyPr>
          <a:lstStyle/>
          <a:p>
            <a:pPr>
              <a:buFont typeface="Wingdings" pitchFamily="2" charset="2"/>
              <a:buChar char="v"/>
            </a:pPr>
            <a:endParaRPr lang="en-US" sz="4400" b="1" i="1" dirty="0" smtClean="0"/>
          </a:p>
          <a:p>
            <a:pPr>
              <a:buFont typeface="Wingdings" pitchFamily="2" charset="2"/>
              <a:buChar char="v"/>
            </a:pPr>
            <a:r>
              <a:rPr lang="en-US" sz="2800" b="1" i="1" dirty="0" smtClean="0"/>
              <a:t>Tubes will fill slowly</a:t>
            </a:r>
            <a:r>
              <a:rPr lang="en-US" sz="4100" b="1" i="1" dirty="0" smtClean="0"/>
              <a:t>.</a:t>
            </a:r>
          </a:p>
          <a:p>
            <a:pPr>
              <a:buNone/>
            </a:pPr>
            <a:r>
              <a:rPr lang="en-US" sz="4400" i="1" dirty="0" smtClean="0"/>
              <a:t> </a:t>
            </a:r>
          </a:p>
          <a:p>
            <a:pPr>
              <a:buNone/>
            </a:pPr>
            <a:endParaRPr lang="en-US" sz="4400" i="1" dirty="0" smtClean="0"/>
          </a:p>
          <a:p>
            <a:pPr>
              <a:buNone/>
            </a:pPr>
            <a:endParaRPr lang="en-US" sz="4400" i="1" dirty="0" smtClean="0"/>
          </a:p>
          <a:p>
            <a:pPr>
              <a:buFont typeface="Wingdings" pitchFamily="2" charset="2"/>
              <a:buChar char="v"/>
            </a:pPr>
            <a:r>
              <a:rPr lang="en-US" sz="2800" dirty="0" smtClean="0"/>
              <a:t>Keep each tube on the needle for </a:t>
            </a:r>
            <a:r>
              <a:rPr lang="en-US" sz="2800" b="1" dirty="0" smtClean="0"/>
              <a:t>2-3</a:t>
            </a:r>
            <a:r>
              <a:rPr lang="en-US" sz="2800" dirty="0" smtClean="0"/>
              <a:t> seconds after tube appears to have completed filling.</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7</a:t>
            </a:fld>
            <a:endParaRPr lang="en-US" dirty="0"/>
          </a:p>
        </p:txBody>
      </p:sp>
      <p:sp>
        <p:nvSpPr>
          <p:cNvPr id="12" name="Title 11"/>
          <p:cNvSpPr>
            <a:spLocks noGrp="1"/>
          </p:cNvSpPr>
          <p:nvPr>
            <p:ph type="title"/>
          </p:nvPr>
        </p:nvSpPr>
        <p:spPr>
          <a:xfrm>
            <a:off x="457200" y="11430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1" name="Picture 10" descr="KEEP.gif"/>
          <p:cNvPicPr>
            <a:picLocks noChangeAspect="1"/>
          </p:cNvPicPr>
          <p:nvPr/>
        </p:nvPicPr>
        <p:blipFill>
          <a:blip r:embed="rId4" cstate="print"/>
          <a:stretch>
            <a:fillRect/>
          </a:stretch>
        </p:blipFill>
        <p:spPr>
          <a:xfrm>
            <a:off x="4419600" y="2438400"/>
            <a:ext cx="4267200" cy="23339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1905000" y="838200"/>
            <a:ext cx="4724400" cy="5610225"/>
          </a:xfrm>
          <a:prstGeom prst="rect">
            <a:avLst/>
          </a:prstGeom>
          <a:noFill/>
          <a:ln>
            <a:noFill/>
          </a:ln>
        </p:spPr>
      </p:pic>
      <p:sp>
        <p:nvSpPr>
          <p:cNvPr id="3" name="Content Placeholder 2"/>
          <p:cNvSpPr>
            <a:spLocks noGrp="1"/>
          </p:cNvSpPr>
          <p:nvPr>
            <p:ph idx="1"/>
          </p:nvPr>
        </p:nvSpPr>
        <p:spPr>
          <a:xfrm>
            <a:off x="4343400" y="1524000"/>
            <a:ext cx="4572000" cy="4800600"/>
          </a:xfrm>
        </p:spPr>
        <p:txBody>
          <a:bodyPr>
            <a:normAutofit/>
          </a:bodyPr>
          <a:lstStyle/>
          <a:p>
            <a:pPr>
              <a:buFont typeface="Wingdings" pitchFamily="2" charset="2"/>
              <a:buChar char="v"/>
            </a:pPr>
            <a:endParaRPr lang="en-US" sz="4400" dirty="0" smtClean="0"/>
          </a:p>
          <a:p>
            <a:pPr>
              <a:buFont typeface="Wingdings" pitchFamily="2" charset="2"/>
              <a:buChar char="v"/>
            </a:pPr>
            <a:r>
              <a:rPr lang="en-US" dirty="0" smtClean="0"/>
              <a:t>Use of a syringe may ensure correct blood volume.</a:t>
            </a:r>
          </a:p>
          <a:p>
            <a:pPr>
              <a:buFont typeface="Wingdings" pitchFamily="2" charset="2"/>
              <a:buChar char="v"/>
            </a:pPr>
            <a:endParaRPr lang="en-US" dirty="0" smtClean="0"/>
          </a:p>
          <a:p>
            <a:pPr>
              <a:buFont typeface="Wingdings" pitchFamily="2" charset="2"/>
              <a:buChar char="v"/>
            </a:pPr>
            <a:r>
              <a:rPr lang="en-US" dirty="0" smtClean="0"/>
              <a:t>If butterfly needle is used, first collect other required tubes or use a “lead discard” tube to remove the air. Then proceed with collecting the QTB tubes</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8</a:t>
            </a:fld>
            <a:endParaRPr lang="en-US" dirty="0"/>
          </a:p>
        </p:txBody>
      </p:sp>
      <p:sp>
        <p:nvSpPr>
          <p:cNvPr id="12" name="Title 11"/>
          <p:cNvSpPr>
            <a:spLocks noGrp="1"/>
          </p:cNvSpPr>
          <p:nvPr>
            <p:ph type="title"/>
          </p:nvPr>
        </p:nvSpPr>
        <p:spPr>
          <a:xfrm>
            <a:off x="457200" y="1066800"/>
            <a:ext cx="8229600" cy="533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1" name="Picture 10" descr="KEEP.gif"/>
          <p:cNvPicPr>
            <a:picLocks noChangeAspect="1"/>
          </p:cNvPicPr>
          <p:nvPr/>
        </p:nvPicPr>
        <p:blipFill>
          <a:blip r:embed="rId4" cstate="print"/>
          <a:stretch>
            <a:fillRect/>
          </a:stretch>
        </p:blipFill>
        <p:spPr>
          <a:xfrm>
            <a:off x="228600" y="2514600"/>
            <a:ext cx="4038600" cy="22262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VER UNDERFULL.gif"/>
          <p:cNvPicPr>
            <a:picLocks noGrp="1" noChangeAspect="1"/>
          </p:cNvPicPr>
          <p:nvPr>
            <p:ph idx="1"/>
          </p:nvPr>
        </p:nvPicPr>
        <p:blipFill>
          <a:blip r:embed="rId2" cstate="print"/>
          <a:stretch>
            <a:fillRect/>
          </a:stretch>
        </p:blipFill>
        <p:spPr>
          <a:xfrm>
            <a:off x="1219200" y="1676400"/>
            <a:ext cx="6858000" cy="3800293"/>
          </a:xfrm>
        </p:spPr>
      </p:pic>
      <p:sp>
        <p:nvSpPr>
          <p:cNvPr id="4" name="Slide Number Placeholder 3"/>
          <p:cNvSpPr>
            <a:spLocks noGrp="1"/>
          </p:cNvSpPr>
          <p:nvPr>
            <p:ph type="sldNum" sz="quarter" idx="12"/>
          </p:nvPr>
        </p:nvSpPr>
        <p:spPr/>
        <p:txBody>
          <a:bodyPr/>
          <a:lstStyle/>
          <a:p>
            <a:fld id="{31DA2731-30F9-4F5E-8DBA-235A572BE16B}" type="slidenum">
              <a:rPr lang="en-US" smtClean="0"/>
              <a:pPr/>
              <a:t>9</a:t>
            </a:fld>
            <a:endParaRPr lang="en-US" dirty="0"/>
          </a:p>
        </p:txBody>
      </p:sp>
      <p:sp>
        <p:nvSpPr>
          <p:cNvPr id="7" name="Explosion 1 6"/>
          <p:cNvSpPr/>
          <p:nvPr/>
        </p:nvSpPr>
        <p:spPr>
          <a:xfrm>
            <a:off x="609600" y="685800"/>
            <a:ext cx="1981200" cy="16002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UNDER-FILLED</a:t>
            </a:r>
            <a:endParaRPr lang="en-US" b="1" dirty="0"/>
          </a:p>
        </p:txBody>
      </p:sp>
      <p:sp>
        <p:nvSpPr>
          <p:cNvPr id="8" name="Explosion 1 7"/>
          <p:cNvSpPr/>
          <p:nvPr/>
        </p:nvSpPr>
        <p:spPr>
          <a:xfrm>
            <a:off x="3200400" y="5105400"/>
            <a:ext cx="2362200" cy="15240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 TO GO!</a:t>
            </a:r>
            <a:endParaRPr lang="en-US" b="1" dirty="0">
              <a:solidFill>
                <a:schemeClr val="tx1"/>
              </a:solidFill>
            </a:endParaRPr>
          </a:p>
        </p:txBody>
      </p:sp>
      <p:sp>
        <p:nvSpPr>
          <p:cNvPr id="9" name="Explosion 1 8"/>
          <p:cNvSpPr/>
          <p:nvPr/>
        </p:nvSpPr>
        <p:spPr>
          <a:xfrm>
            <a:off x="6324600" y="762000"/>
            <a:ext cx="1828800" cy="16764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OVER</a:t>
            </a:r>
          </a:p>
          <a:p>
            <a:pPr algn="ctr"/>
            <a:r>
              <a:rPr lang="en-US" b="1" dirty="0" smtClean="0">
                <a:solidFill>
                  <a:schemeClr val="bg1"/>
                </a:solidFill>
              </a:rPr>
              <a:t>FILLED</a:t>
            </a:r>
            <a:endParaRPr lang="en-US" b="1" dirty="0">
              <a:solidFill>
                <a:schemeClr val="bg1"/>
              </a:solidFill>
            </a:endParaRPr>
          </a:p>
        </p:txBody>
      </p:sp>
    </p:spTree>
  </p:cSld>
  <p:clrMapOvr>
    <a:masterClrMapping/>
  </p:clrMapOvr>
</p:sld>
</file>

<file path=ppt/theme/theme1.xml><?xml version="1.0" encoding="utf-8"?>
<a:theme xmlns:a="http://schemas.openxmlformats.org/drawingml/2006/main" name="Fairview Template_JULY_2012">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PROVIDER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CONSUMER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4.xml><?xml version="1.0" encoding="utf-8"?>
<a:theme xmlns:a="http://schemas.openxmlformats.org/drawingml/2006/main" name="BLANK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Fairview PowerPointTemplate_JULY_2012</Template>
  <TotalTime>1312</TotalTime>
  <Words>1297</Words>
  <Application>Microsoft Office PowerPoint</Application>
  <PresentationFormat>On-screen Show (4:3)</PresentationFormat>
  <Paragraphs>255</Paragraphs>
  <Slides>28</Slides>
  <Notes>8</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Fairview Template_JULY_2012</vt:lpstr>
      <vt:lpstr>PROVIDER Fairview Master</vt:lpstr>
      <vt:lpstr>CONSUMER Fairview Master</vt:lpstr>
      <vt:lpstr>BLANK Fairview Master</vt:lpstr>
      <vt:lpstr>Slide 1</vt:lpstr>
      <vt:lpstr>Lesson Details</vt:lpstr>
      <vt:lpstr>Objectives</vt:lpstr>
      <vt:lpstr>How is This Lesson Relevant?</vt:lpstr>
      <vt:lpstr>Collection and Transport</vt:lpstr>
      <vt:lpstr>Collection and Transport</vt:lpstr>
      <vt:lpstr>Collection and Transport</vt:lpstr>
      <vt:lpstr>Collection and Transport</vt:lpstr>
      <vt:lpstr>Slide 9</vt:lpstr>
      <vt:lpstr>Collection and Transport</vt:lpstr>
      <vt:lpstr>Collection and Transport</vt:lpstr>
      <vt:lpstr>Collection and Transport</vt:lpstr>
      <vt:lpstr>Collection and Transport</vt:lpstr>
      <vt:lpstr>Unincubated Samples</vt:lpstr>
      <vt:lpstr>Slide 15</vt:lpstr>
      <vt:lpstr>Incubation</vt:lpstr>
      <vt:lpstr>Incubation</vt:lpstr>
      <vt:lpstr>Incubation</vt:lpstr>
      <vt:lpstr>Centrifugation</vt:lpstr>
      <vt:lpstr>Centrifugation</vt:lpstr>
      <vt:lpstr>Incubated Samples</vt:lpstr>
      <vt:lpstr>Delivery to Special Chemistry</vt:lpstr>
      <vt:lpstr> Holidays and Weekends </vt:lpstr>
      <vt:lpstr>Sample Rejection</vt:lpstr>
      <vt:lpstr>ETC Cancellation Codes</vt:lpstr>
      <vt:lpstr>FAQ</vt:lpstr>
      <vt:lpstr>Conclusion</vt:lpstr>
      <vt:lpstr>Competency</vt:lpstr>
    </vt:vector>
  </TitlesOfParts>
  <Company>Fairview Health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QuantiFERON-TB GOLD PROCESSING</dc:title>
  <dc:creator>kschul12</dc:creator>
  <cp:lastModifiedBy>lwessel1</cp:lastModifiedBy>
  <cp:revision>142</cp:revision>
  <dcterms:created xsi:type="dcterms:W3CDTF">2013-05-04T00:07:52Z</dcterms:created>
  <dcterms:modified xsi:type="dcterms:W3CDTF">2013-06-17T16:30:07Z</dcterms:modified>
</cp:coreProperties>
</file>