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96" d="100"/>
          <a:sy n="96" d="100"/>
        </p:scale>
        <p:origin x="-13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vl1pPr>
          </a:lstStyle>
          <a:p>
            <a:endParaRPr 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vl1pPr>
          </a:lstStyle>
          <a:p>
            <a:endParaRPr 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vl1pPr>
          </a:lstStyle>
          <a:p>
            <a:endParaRPr 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vl1pPr>
          </a:lstStyle>
          <a:p>
            <a:fld id="{5622FB2C-C32A-4C89-89E4-9A2B458F64F1}"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atin typeface="Times New Roman" pitchFamily="18" charset="0"/>
              </a:defRPr>
            </a:lvl1pPr>
          </a:lstStyle>
          <a:p>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atin typeface="Times New Roman" pitchFamily="18" charset="0"/>
              </a:defRPr>
            </a:lvl1pPr>
          </a:lstStyle>
          <a:p>
            <a:endParaRPr 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atin typeface="Times New Roman" pitchFamily="18" charset="0"/>
              </a:defRPr>
            </a:lvl1pPr>
          </a:lstStyle>
          <a:p>
            <a:endParaRPr 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atin typeface="Times New Roman" pitchFamily="18" charset="0"/>
              </a:defRPr>
            </a:lvl1pPr>
          </a:lstStyle>
          <a:p>
            <a:fld id="{73331542-3E29-48BA-809F-E9BBC65DC674}" type="slidenum">
              <a:rPr lang="en-US"/>
              <a:pPr/>
              <a:t>‹#›</a:t>
            </a:fld>
            <a:endParaRPr lang="en-US"/>
          </a:p>
        </p:txBody>
      </p:sp>
      <p:sp>
        <p:nvSpPr>
          <p:cNvPr id="2054" name="Rectangle 6"/>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notes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5" name="Rectangle 7"/>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FF9F7D7-2F39-4191-B1FC-EE6615D4F0DF}" type="slidenum">
              <a:rPr lang="en-US"/>
              <a:pPr/>
              <a:t>1</a:t>
            </a:fld>
            <a:endParaRPr lang="en-US"/>
          </a:p>
        </p:txBody>
      </p:sp>
      <p:sp>
        <p:nvSpPr>
          <p:cNvPr id="5122" name="Rectangle 2"/>
          <p:cNvSpPr>
            <a:spLocks noGrp="1" noRot="1" noChangeAspect="1" noChangeArrowheads="1" noTextEdit="1"/>
          </p:cNvSpPr>
          <p:nvPr>
            <p:ph type="sldImg"/>
          </p:nvPr>
        </p:nvSpPr>
        <p:spPr>
          <a:xfrm>
            <a:off x="1150938" y="692150"/>
            <a:ext cx="4556125" cy="3416300"/>
          </a:xfrm>
          <a:ln cap="flat"/>
        </p:spPr>
      </p:sp>
      <p:sp>
        <p:nvSpPr>
          <p:cNvPr id="512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C2160C8-D2E1-4748-B449-12F7BEFC1D01}" type="slidenum">
              <a:rPr lang="en-US"/>
              <a:pPr/>
              <a:t>10</a:t>
            </a:fld>
            <a:endParaRPr lang="en-US"/>
          </a:p>
        </p:txBody>
      </p:sp>
      <p:sp>
        <p:nvSpPr>
          <p:cNvPr id="23554" name="Rectangle 2"/>
          <p:cNvSpPr>
            <a:spLocks noGrp="1" noRot="1" noChangeAspect="1" noChangeArrowheads="1" noTextEdit="1"/>
          </p:cNvSpPr>
          <p:nvPr>
            <p:ph type="sldImg"/>
          </p:nvPr>
        </p:nvSpPr>
        <p:spPr>
          <a:xfrm>
            <a:off x="1150938" y="692150"/>
            <a:ext cx="4556125" cy="3416300"/>
          </a:xfrm>
          <a:ln cap="flat"/>
        </p:spPr>
      </p:sp>
      <p:sp>
        <p:nvSpPr>
          <p:cNvPr id="2355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37AB4251-71FE-4EC3-8F74-0880DB1D09B5}" type="slidenum">
              <a:rPr lang="en-US"/>
              <a:pPr/>
              <a:t>11</a:t>
            </a:fld>
            <a:endParaRPr lang="en-US"/>
          </a:p>
        </p:txBody>
      </p:sp>
      <p:sp>
        <p:nvSpPr>
          <p:cNvPr id="25602" name="Rectangle 2"/>
          <p:cNvSpPr>
            <a:spLocks noGrp="1" noRot="1" noChangeAspect="1" noChangeArrowheads="1" noTextEdit="1"/>
          </p:cNvSpPr>
          <p:nvPr>
            <p:ph type="sldImg"/>
          </p:nvPr>
        </p:nvSpPr>
        <p:spPr>
          <a:xfrm>
            <a:off x="1150938" y="692150"/>
            <a:ext cx="4556125" cy="3416300"/>
          </a:xfrm>
          <a:ln cap="flat"/>
        </p:spPr>
      </p:sp>
      <p:sp>
        <p:nvSpPr>
          <p:cNvPr id="2560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8DCB37A-A1A7-448F-9459-9810BC595E17}" type="slidenum">
              <a:rPr lang="en-US"/>
              <a:pPr/>
              <a:t>12</a:t>
            </a:fld>
            <a:endParaRPr lang="en-US"/>
          </a:p>
        </p:txBody>
      </p:sp>
      <p:sp>
        <p:nvSpPr>
          <p:cNvPr id="27650" name="Rectangle 2"/>
          <p:cNvSpPr>
            <a:spLocks noGrp="1" noRot="1" noChangeAspect="1" noChangeArrowheads="1" noTextEdit="1"/>
          </p:cNvSpPr>
          <p:nvPr>
            <p:ph type="sldImg"/>
          </p:nvPr>
        </p:nvSpPr>
        <p:spPr>
          <a:xfrm>
            <a:off x="1150938" y="692150"/>
            <a:ext cx="4556125" cy="3416300"/>
          </a:xfrm>
          <a:ln cap="flat"/>
        </p:spPr>
      </p:sp>
      <p:sp>
        <p:nvSpPr>
          <p:cNvPr id="2765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B65CF1C4-752B-47BD-B5E4-2B69DD9F321E}" type="slidenum">
              <a:rPr lang="en-US"/>
              <a:pPr/>
              <a:t>13</a:t>
            </a:fld>
            <a:endParaRPr lang="en-US"/>
          </a:p>
        </p:txBody>
      </p:sp>
      <p:sp>
        <p:nvSpPr>
          <p:cNvPr id="29698" name="Rectangle 2"/>
          <p:cNvSpPr>
            <a:spLocks noGrp="1" noRot="1" noChangeAspect="1" noChangeArrowheads="1" noTextEdit="1"/>
          </p:cNvSpPr>
          <p:nvPr>
            <p:ph type="sldImg"/>
          </p:nvPr>
        </p:nvSpPr>
        <p:spPr>
          <a:xfrm>
            <a:off x="1150938" y="692150"/>
            <a:ext cx="4556125" cy="3416300"/>
          </a:xfrm>
          <a:ln cap="flat"/>
        </p:spPr>
      </p:sp>
      <p:sp>
        <p:nvSpPr>
          <p:cNvPr id="2969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D54E99F-CE56-4BB3-97D5-0780CD99FBDA}" type="slidenum">
              <a:rPr lang="en-US"/>
              <a:pPr/>
              <a:t>14</a:t>
            </a:fld>
            <a:endParaRPr lang="en-US"/>
          </a:p>
        </p:txBody>
      </p:sp>
      <p:sp>
        <p:nvSpPr>
          <p:cNvPr id="31746" name="Rectangle 2"/>
          <p:cNvSpPr>
            <a:spLocks noGrp="1" noRot="1" noChangeAspect="1" noChangeArrowheads="1" noTextEdit="1"/>
          </p:cNvSpPr>
          <p:nvPr>
            <p:ph type="sldImg"/>
          </p:nvPr>
        </p:nvSpPr>
        <p:spPr>
          <a:xfrm>
            <a:off x="1150938" y="692150"/>
            <a:ext cx="4556125" cy="3416300"/>
          </a:xfrm>
          <a:ln cap="flat"/>
        </p:spPr>
      </p:sp>
      <p:sp>
        <p:nvSpPr>
          <p:cNvPr id="3174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B03B3E4-398B-4770-AB04-5D91A4F28204}" type="slidenum">
              <a:rPr lang="en-US"/>
              <a:pPr/>
              <a:t>15</a:t>
            </a:fld>
            <a:endParaRPr lang="en-US"/>
          </a:p>
        </p:txBody>
      </p:sp>
      <p:sp>
        <p:nvSpPr>
          <p:cNvPr id="33794" name="Rectangle 2"/>
          <p:cNvSpPr>
            <a:spLocks noGrp="1" noRot="1" noChangeAspect="1" noChangeArrowheads="1" noTextEdit="1"/>
          </p:cNvSpPr>
          <p:nvPr>
            <p:ph type="sldImg"/>
          </p:nvPr>
        </p:nvSpPr>
        <p:spPr>
          <a:xfrm>
            <a:off x="1150938" y="692150"/>
            <a:ext cx="4556125" cy="3416300"/>
          </a:xfrm>
          <a:ln cap="flat"/>
        </p:spPr>
      </p:sp>
      <p:sp>
        <p:nvSpPr>
          <p:cNvPr id="3379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0196888-4A73-4E57-A438-DF605F2AF40A}" type="slidenum">
              <a:rPr lang="en-US"/>
              <a:pPr/>
              <a:t>16</a:t>
            </a:fld>
            <a:endParaRPr lang="en-US"/>
          </a:p>
        </p:txBody>
      </p:sp>
      <p:sp>
        <p:nvSpPr>
          <p:cNvPr id="35842" name="Rectangle 2"/>
          <p:cNvSpPr>
            <a:spLocks noGrp="1" noRot="1" noChangeAspect="1" noChangeArrowheads="1" noTextEdit="1"/>
          </p:cNvSpPr>
          <p:nvPr>
            <p:ph type="sldImg"/>
          </p:nvPr>
        </p:nvSpPr>
        <p:spPr>
          <a:xfrm>
            <a:off x="1150938" y="692150"/>
            <a:ext cx="4556125" cy="3416300"/>
          </a:xfrm>
          <a:ln cap="flat"/>
        </p:spPr>
      </p:sp>
      <p:sp>
        <p:nvSpPr>
          <p:cNvPr id="3584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57FF58A-EA8D-4B24-B145-40AE419A2C9F}" type="slidenum">
              <a:rPr lang="en-US"/>
              <a:pPr/>
              <a:t>17</a:t>
            </a:fld>
            <a:endParaRPr lang="en-US"/>
          </a:p>
        </p:txBody>
      </p:sp>
      <p:sp>
        <p:nvSpPr>
          <p:cNvPr id="37890" name="Rectangle 2"/>
          <p:cNvSpPr>
            <a:spLocks noGrp="1" noRot="1" noChangeAspect="1" noChangeArrowheads="1" noTextEdit="1"/>
          </p:cNvSpPr>
          <p:nvPr>
            <p:ph type="sldImg"/>
          </p:nvPr>
        </p:nvSpPr>
        <p:spPr>
          <a:xfrm>
            <a:off x="1150938" y="692150"/>
            <a:ext cx="4556125" cy="3416300"/>
          </a:xfrm>
          <a:ln cap="flat"/>
        </p:spPr>
      </p:sp>
      <p:sp>
        <p:nvSpPr>
          <p:cNvPr id="3789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330ED3F5-4295-4A6D-B72C-A5CE14AFF66D}" type="slidenum">
              <a:rPr lang="en-US"/>
              <a:pPr/>
              <a:t>18</a:t>
            </a:fld>
            <a:endParaRPr lang="en-US"/>
          </a:p>
        </p:txBody>
      </p:sp>
      <p:sp>
        <p:nvSpPr>
          <p:cNvPr id="39938" name="Rectangle 2"/>
          <p:cNvSpPr>
            <a:spLocks noGrp="1" noRot="1" noChangeAspect="1" noChangeArrowheads="1" noTextEdit="1"/>
          </p:cNvSpPr>
          <p:nvPr>
            <p:ph type="sldImg"/>
          </p:nvPr>
        </p:nvSpPr>
        <p:spPr>
          <a:xfrm>
            <a:off x="1150938" y="692150"/>
            <a:ext cx="4556125" cy="3416300"/>
          </a:xfrm>
          <a:ln cap="flat"/>
        </p:spPr>
      </p:sp>
      <p:sp>
        <p:nvSpPr>
          <p:cNvPr id="3993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F9949DA-0A8D-4468-A671-AC6F8EFFB7F9}" type="slidenum">
              <a:rPr lang="en-US"/>
              <a:pPr/>
              <a:t>19</a:t>
            </a:fld>
            <a:endParaRPr lang="en-US"/>
          </a:p>
        </p:txBody>
      </p:sp>
      <p:sp>
        <p:nvSpPr>
          <p:cNvPr id="41986" name="Rectangle 2"/>
          <p:cNvSpPr>
            <a:spLocks noGrp="1" noRot="1" noChangeAspect="1" noChangeArrowheads="1" noTextEdit="1"/>
          </p:cNvSpPr>
          <p:nvPr>
            <p:ph type="sldImg"/>
          </p:nvPr>
        </p:nvSpPr>
        <p:spPr>
          <a:xfrm>
            <a:off x="1150938" y="692150"/>
            <a:ext cx="4556125" cy="3416300"/>
          </a:xfrm>
          <a:ln cap="flat"/>
        </p:spPr>
      </p:sp>
      <p:sp>
        <p:nvSpPr>
          <p:cNvPr id="4198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4E943F9-FC44-4053-AFEE-B5003878E9C6}" type="slidenum">
              <a:rPr lang="en-US"/>
              <a:pPr/>
              <a:t>2</a:t>
            </a:fld>
            <a:endParaRPr lang="en-US"/>
          </a:p>
        </p:txBody>
      </p:sp>
      <p:sp>
        <p:nvSpPr>
          <p:cNvPr id="7170" name="Rectangle 2"/>
          <p:cNvSpPr>
            <a:spLocks noGrp="1" noRot="1" noChangeAspect="1" noChangeArrowheads="1" noTextEdit="1"/>
          </p:cNvSpPr>
          <p:nvPr>
            <p:ph type="sldImg"/>
          </p:nvPr>
        </p:nvSpPr>
        <p:spPr>
          <a:xfrm>
            <a:off x="1150938" y="692150"/>
            <a:ext cx="4556125" cy="3416300"/>
          </a:xfrm>
          <a:ln cap="flat"/>
        </p:spPr>
      </p:sp>
      <p:sp>
        <p:nvSpPr>
          <p:cNvPr id="717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BCAA639-BBA4-49D6-A9EC-4437C3CFF77C}" type="slidenum">
              <a:rPr lang="en-US"/>
              <a:pPr/>
              <a:t>20</a:t>
            </a:fld>
            <a:endParaRPr lang="en-US"/>
          </a:p>
        </p:txBody>
      </p:sp>
      <p:sp>
        <p:nvSpPr>
          <p:cNvPr id="44034" name="Rectangle 2"/>
          <p:cNvSpPr>
            <a:spLocks noGrp="1" noRot="1" noChangeAspect="1" noChangeArrowheads="1" noTextEdit="1"/>
          </p:cNvSpPr>
          <p:nvPr>
            <p:ph type="sldImg"/>
          </p:nvPr>
        </p:nvSpPr>
        <p:spPr>
          <a:xfrm>
            <a:off x="1150938" y="692150"/>
            <a:ext cx="4556125" cy="3416300"/>
          </a:xfrm>
          <a:ln cap="flat"/>
        </p:spPr>
      </p:sp>
      <p:sp>
        <p:nvSpPr>
          <p:cNvPr id="4403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EEBA6A0D-08F5-4A75-891B-A576DF8F1DC0}" type="slidenum">
              <a:rPr lang="en-US"/>
              <a:pPr/>
              <a:t>21</a:t>
            </a:fld>
            <a:endParaRPr lang="en-US"/>
          </a:p>
        </p:txBody>
      </p:sp>
      <p:sp>
        <p:nvSpPr>
          <p:cNvPr id="46082" name="Rectangle 2"/>
          <p:cNvSpPr>
            <a:spLocks noGrp="1" noRot="1" noChangeAspect="1" noChangeArrowheads="1" noTextEdit="1"/>
          </p:cNvSpPr>
          <p:nvPr>
            <p:ph type="sldImg"/>
          </p:nvPr>
        </p:nvSpPr>
        <p:spPr>
          <a:xfrm>
            <a:off x="1150938" y="692150"/>
            <a:ext cx="4556125" cy="3416300"/>
          </a:xfrm>
          <a:ln cap="flat"/>
        </p:spPr>
      </p:sp>
      <p:sp>
        <p:nvSpPr>
          <p:cNvPr id="4608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B2A91F4-3C22-400D-A517-C3EF169FD5BC}" type="slidenum">
              <a:rPr lang="en-US"/>
              <a:pPr/>
              <a:t>22</a:t>
            </a:fld>
            <a:endParaRPr lang="en-US"/>
          </a:p>
        </p:txBody>
      </p:sp>
      <p:sp>
        <p:nvSpPr>
          <p:cNvPr id="48130" name="Rectangle 2"/>
          <p:cNvSpPr>
            <a:spLocks noGrp="1" noRot="1" noChangeAspect="1" noChangeArrowheads="1" noTextEdit="1"/>
          </p:cNvSpPr>
          <p:nvPr>
            <p:ph type="sldImg"/>
          </p:nvPr>
        </p:nvSpPr>
        <p:spPr>
          <a:xfrm>
            <a:off x="1150938" y="692150"/>
            <a:ext cx="4556125" cy="3416300"/>
          </a:xfrm>
          <a:ln cap="flat"/>
        </p:spPr>
      </p:sp>
      <p:sp>
        <p:nvSpPr>
          <p:cNvPr id="4813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A428D7B-8DD7-44D4-8EDF-3099C5B22DAE}" type="slidenum">
              <a:rPr lang="en-US"/>
              <a:pPr/>
              <a:t>23</a:t>
            </a:fld>
            <a:endParaRPr lang="en-US"/>
          </a:p>
        </p:txBody>
      </p:sp>
      <p:sp>
        <p:nvSpPr>
          <p:cNvPr id="50178" name="Rectangle 2"/>
          <p:cNvSpPr>
            <a:spLocks noGrp="1" noRot="1" noChangeAspect="1" noChangeArrowheads="1" noTextEdit="1"/>
          </p:cNvSpPr>
          <p:nvPr>
            <p:ph type="sldImg"/>
          </p:nvPr>
        </p:nvSpPr>
        <p:spPr>
          <a:xfrm>
            <a:off x="1150938" y="692150"/>
            <a:ext cx="4556125" cy="3416300"/>
          </a:xfrm>
          <a:ln cap="flat"/>
        </p:spPr>
      </p:sp>
      <p:sp>
        <p:nvSpPr>
          <p:cNvPr id="5017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9838395-38A3-4133-B5EA-F5527EA77630}" type="slidenum">
              <a:rPr lang="en-US"/>
              <a:pPr/>
              <a:t>24</a:t>
            </a:fld>
            <a:endParaRPr lang="en-US"/>
          </a:p>
        </p:txBody>
      </p:sp>
      <p:sp>
        <p:nvSpPr>
          <p:cNvPr id="52226" name="Rectangle 2"/>
          <p:cNvSpPr>
            <a:spLocks noGrp="1" noRot="1" noChangeAspect="1" noChangeArrowheads="1" noTextEdit="1"/>
          </p:cNvSpPr>
          <p:nvPr>
            <p:ph type="sldImg"/>
          </p:nvPr>
        </p:nvSpPr>
        <p:spPr>
          <a:xfrm>
            <a:off x="1150938" y="692150"/>
            <a:ext cx="4556125" cy="3416300"/>
          </a:xfrm>
          <a:ln cap="flat"/>
        </p:spPr>
      </p:sp>
      <p:sp>
        <p:nvSpPr>
          <p:cNvPr id="5222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86064C35-C9C1-4B2C-91A6-E7212552098E}" type="slidenum">
              <a:rPr lang="en-US"/>
              <a:pPr/>
              <a:t>25</a:t>
            </a:fld>
            <a:endParaRPr lang="en-US"/>
          </a:p>
        </p:txBody>
      </p:sp>
      <p:sp>
        <p:nvSpPr>
          <p:cNvPr id="54274" name="Rectangle 2"/>
          <p:cNvSpPr>
            <a:spLocks noGrp="1" noRot="1" noChangeAspect="1" noChangeArrowheads="1" noTextEdit="1"/>
          </p:cNvSpPr>
          <p:nvPr>
            <p:ph type="sldImg"/>
          </p:nvPr>
        </p:nvSpPr>
        <p:spPr>
          <a:xfrm>
            <a:off x="1150938" y="692150"/>
            <a:ext cx="4556125" cy="3416300"/>
          </a:xfrm>
          <a:ln cap="flat"/>
        </p:spPr>
      </p:sp>
      <p:sp>
        <p:nvSpPr>
          <p:cNvPr id="5427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41DD3180-A170-4F1F-A3D1-E2E22DE63CD2}" type="slidenum">
              <a:rPr lang="en-US"/>
              <a:pPr/>
              <a:t>26</a:t>
            </a:fld>
            <a:endParaRPr lang="en-US"/>
          </a:p>
        </p:txBody>
      </p:sp>
      <p:sp>
        <p:nvSpPr>
          <p:cNvPr id="56322" name="Rectangle 2"/>
          <p:cNvSpPr>
            <a:spLocks noGrp="1" noRot="1" noChangeAspect="1" noChangeArrowheads="1" noTextEdit="1"/>
          </p:cNvSpPr>
          <p:nvPr>
            <p:ph type="sldImg"/>
          </p:nvPr>
        </p:nvSpPr>
        <p:spPr>
          <a:xfrm>
            <a:off x="1150938" y="692150"/>
            <a:ext cx="4556125" cy="3416300"/>
          </a:xfrm>
          <a:ln cap="flat"/>
        </p:spPr>
      </p:sp>
      <p:sp>
        <p:nvSpPr>
          <p:cNvPr id="5632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A4336A5-7A9E-4CB2-931A-705263E05BFC}" type="slidenum">
              <a:rPr lang="en-US"/>
              <a:pPr/>
              <a:t>27</a:t>
            </a:fld>
            <a:endParaRPr lang="en-US"/>
          </a:p>
        </p:txBody>
      </p:sp>
      <p:sp>
        <p:nvSpPr>
          <p:cNvPr id="58370" name="Rectangle 2"/>
          <p:cNvSpPr>
            <a:spLocks noGrp="1" noRot="1" noChangeAspect="1" noChangeArrowheads="1" noTextEdit="1"/>
          </p:cNvSpPr>
          <p:nvPr>
            <p:ph type="sldImg"/>
          </p:nvPr>
        </p:nvSpPr>
        <p:spPr>
          <a:xfrm>
            <a:off x="1150938" y="692150"/>
            <a:ext cx="4556125" cy="3416300"/>
          </a:xfrm>
          <a:ln cap="flat"/>
        </p:spPr>
      </p:sp>
      <p:sp>
        <p:nvSpPr>
          <p:cNvPr id="5837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83C3CC6-8AB6-4FD0-9EBC-6AD8B51C53D7}" type="slidenum">
              <a:rPr lang="en-US"/>
              <a:pPr/>
              <a:t>28</a:t>
            </a:fld>
            <a:endParaRPr lang="en-US"/>
          </a:p>
        </p:txBody>
      </p:sp>
      <p:sp>
        <p:nvSpPr>
          <p:cNvPr id="60418" name="Rectangle 2"/>
          <p:cNvSpPr>
            <a:spLocks noGrp="1" noRot="1" noChangeAspect="1" noChangeArrowheads="1" noTextEdit="1"/>
          </p:cNvSpPr>
          <p:nvPr>
            <p:ph type="sldImg"/>
          </p:nvPr>
        </p:nvSpPr>
        <p:spPr>
          <a:xfrm>
            <a:off x="1150938" y="692150"/>
            <a:ext cx="4556125" cy="3416300"/>
          </a:xfrm>
          <a:ln cap="flat"/>
        </p:spPr>
      </p:sp>
      <p:sp>
        <p:nvSpPr>
          <p:cNvPr id="6041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42F4959-5F83-4460-8D2E-AA2338B600E2}" type="slidenum">
              <a:rPr lang="en-US"/>
              <a:pPr/>
              <a:t>29</a:t>
            </a:fld>
            <a:endParaRPr lang="en-US"/>
          </a:p>
        </p:txBody>
      </p:sp>
      <p:sp>
        <p:nvSpPr>
          <p:cNvPr id="62466" name="Rectangle 2"/>
          <p:cNvSpPr>
            <a:spLocks noGrp="1" noRot="1" noChangeAspect="1" noChangeArrowheads="1" noTextEdit="1"/>
          </p:cNvSpPr>
          <p:nvPr>
            <p:ph type="sldImg"/>
          </p:nvPr>
        </p:nvSpPr>
        <p:spPr>
          <a:xfrm>
            <a:off x="1150938" y="692150"/>
            <a:ext cx="4556125" cy="3416300"/>
          </a:xfrm>
          <a:ln cap="flat"/>
        </p:spPr>
      </p:sp>
      <p:sp>
        <p:nvSpPr>
          <p:cNvPr id="6246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907A6B5-169C-44ED-BBEE-14B2C62D1476}" type="slidenum">
              <a:rPr lang="en-US"/>
              <a:pPr/>
              <a:t>3</a:t>
            </a:fld>
            <a:endParaRPr lang="en-US"/>
          </a:p>
        </p:txBody>
      </p:sp>
      <p:sp>
        <p:nvSpPr>
          <p:cNvPr id="9218" name="Rectangle 2"/>
          <p:cNvSpPr>
            <a:spLocks noGrp="1" noRot="1" noChangeAspect="1" noChangeArrowheads="1" noTextEdit="1"/>
          </p:cNvSpPr>
          <p:nvPr>
            <p:ph type="sldImg"/>
          </p:nvPr>
        </p:nvSpPr>
        <p:spPr>
          <a:xfrm>
            <a:off x="1150938" y="692150"/>
            <a:ext cx="4556125" cy="3416300"/>
          </a:xfrm>
          <a:ln cap="flat"/>
        </p:spPr>
      </p:sp>
      <p:sp>
        <p:nvSpPr>
          <p:cNvPr id="921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8E1EDE1-C960-47F1-B685-B41AAF6C9C17}" type="slidenum">
              <a:rPr lang="en-US"/>
              <a:pPr/>
              <a:t>30</a:t>
            </a:fld>
            <a:endParaRPr lang="en-US"/>
          </a:p>
        </p:txBody>
      </p:sp>
      <p:sp>
        <p:nvSpPr>
          <p:cNvPr id="64514" name="Rectangle 2"/>
          <p:cNvSpPr>
            <a:spLocks noGrp="1" noRot="1" noChangeAspect="1" noChangeArrowheads="1" noTextEdit="1"/>
          </p:cNvSpPr>
          <p:nvPr>
            <p:ph type="sldImg"/>
          </p:nvPr>
        </p:nvSpPr>
        <p:spPr>
          <a:xfrm>
            <a:off x="1150938" y="692150"/>
            <a:ext cx="4556125" cy="3416300"/>
          </a:xfrm>
          <a:ln cap="flat"/>
        </p:spPr>
      </p:sp>
      <p:sp>
        <p:nvSpPr>
          <p:cNvPr id="6451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1182876-52AA-443A-8BC3-9A0989CAA76A}" type="slidenum">
              <a:rPr lang="en-US"/>
              <a:pPr/>
              <a:t>31</a:t>
            </a:fld>
            <a:endParaRPr lang="en-US"/>
          </a:p>
        </p:txBody>
      </p:sp>
      <p:sp>
        <p:nvSpPr>
          <p:cNvPr id="66562" name="Rectangle 2"/>
          <p:cNvSpPr>
            <a:spLocks noGrp="1" noRot="1" noChangeAspect="1" noChangeArrowheads="1" noTextEdit="1"/>
          </p:cNvSpPr>
          <p:nvPr>
            <p:ph type="sldImg"/>
          </p:nvPr>
        </p:nvSpPr>
        <p:spPr>
          <a:xfrm>
            <a:off x="1150938" y="692150"/>
            <a:ext cx="4556125" cy="3416300"/>
          </a:xfrm>
          <a:ln cap="flat"/>
        </p:spPr>
      </p:sp>
      <p:sp>
        <p:nvSpPr>
          <p:cNvPr id="6656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9986D67-6CAD-4884-9BBC-69DC41330FEA}" type="slidenum">
              <a:rPr lang="en-US"/>
              <a:pPr/>
              <a:t>32</a:t>
            </a:fld>
            <a:endParaRPr lang="en-US"/>
          </a:p>
        </p:txBody>
      </p:sp>
      <p:sp>
        <p:nvSpPr>
          <p:cNvPr id="68610" name="Rectangle 2"/>
          <p:cNvSpPr>
            <a:spLocks noGrp="1" noRot="1" noChangeAspect="1" noChangeArrowheads="1" noTextEdit="1"/>
          </p:cNvSpPr>
          <p:nvPr>
            <p:ph type="sldImg"/>
          </p:nvPr>
        </p:nvSpPr>
        <p:spPr>
          <a:xfrm>
            <a:off x="1150938" y="692150"/>
            <a:ext cx="4556125" cy="3416300"/>
          </a:xfrm>
          <a:ln cap="flat"/>
        </p:spPr>
      </p:sp>
      <p:sp>
        <p:nvSpPr>
          <p:cNvPr id="6861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18B8EB8-EAE3-4C59-A29D-5CDC112DC553}" type="slidenum">
              <a:rPr lang="en-US"/>
              <a:pPr/>
              <a:t>33</a:t>
            </a:fld>
            <a:endParaRPr lang="en-US"/>
          </a:p>
        </p:txBody>
      </p:sp>
      <p:sp>
        <p:nvSpPr>
          <p:cNvPr id="70658" name="Rectangle 2"/>
          <p:cNvSpPr>
            <a:spLocks noGrp="1" noRot="1" noChangeAspect="1" noChangeArrowheads="1" noTextEdit="1"/>
          </p:cNvSpPr>
          <p:nvPr>
            <p:ph type="sldImg"/>
          </p:nvPr>
        </p:nvSpPr>
        <p:spPr>
          <a:xfrm>
            <a:off x="1150938" y="692150"/>
            <a:ext cx="4556125" cy="3416300"/>
          </a:xfrm>
          <a:ln cap="flat"/>
        </p:spPr>
      </p:sp>
      <p:sp>
        <p:nvSpPr>
          <p:cNvPr id="7065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9565C71-C1A0-47F0-A09C-15429F6324B5}" type="slidenum">
              <a:rPr lang="en-US"/>
              <a:pPr/>
              <a:t>4</a:t>
            </a:fld>
            <a:endParaRPr lang="en-US"/>
          </a:p>
        </p:txBody>
      </p:sp>
      <p:sp>
        <p:nvSpPr>
          <p:cNvPr id="11266" name="Rectangle 2"/>
          <p:cNvSpPr>
            <a:spLocks noGrp="1" noRot="1" noChangeAspect="1" noChangeArrowheads="1" noTextEdit="1"/>
          </p:cNvSpPr>
          <p:nvPr>
            <p:ph type="sldImg"/>
          </p:nvPr>
        </p:nvSpPr>
        <p:spPr>
          <a:xfrm>
            <a:off x="1150938" y="692150"/>
            <a:ext cx="4556125" cy="3416300"/>
          </a:xfrm>
          <a:ln cap="flat"/>
        </p:spPr>
      </p:sp>
      <p:sp>
        <p:nvSpPr>
          <p:cNvPr id="11267"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F675370-0784-4603-866A-DDFB9054143B}" type="slidenum">
              <a:rPr lang="en-US"/>
              <a:pPr/>
              <a:t>5</a:t>
            </a:fld>
            <a:endParaRPr lang="en-US"/>
          </a:p>
        </p:txBody>
      </p:sp>
      <p:sp>
        <p:nvSpPr>
          <p:cNvPr id="13314" name="Rectangle 2"/>
          <p:cNvSpPr>
            <a:spLocks noGrp="1" noRot="1" noChangeAspect="1" noChangeArrowheads="1" noTextEdit="1"/>
          </p:cNvSpPr>
          <p:nvPr>
            <p:ph type="sldImg"/>
          </p:nvPr>
        </p:nvSpPr>
        <p:spPr>
          <a:xfrm>
            <a:off x="1150938" y="692150"/>
            <a:ext cx="4556125" cy="3416300"/>
          </a:xfrm>
          <a:ln cap="flat"/>
        </p:spPr>
      </p:sp>
      <p:sp>
        <p:nvSpPr>
          <p:cNvPr id="1331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E525738-F0E9-4823-80BA-F558ACDDFA17}" type="slidenum">
              <a:rPr lang="en-US"/>
              <a:pPr/>
              <a:t>6</a:t>
            </a:fld>
            <a:endParaRPr lang="en-US"/>
          </a:p>
        </p:txBody>
      </p:sp>
      <p:sp>
        <p:nvSpPr>
          <p:cNvPr id="15362" name="Rectangle 2"/>
          <p:cNvSpPr>
            <a:spLocks noGrp="1" noRot="1" noChangeAspect="1" noChangeArrowheads="1" noTextEdit="1"/>
          </p:cNvSpPr>
          <p:nvPr>
            <p:ph type="sldImg"/>
          </p:nvPr>
        </p:nvSpPr>
        <p:spPr>
          <a:xfrm>
            <a:off x="1150938" y="692150"/>
            <a:ext cx="4556125" cy="3416300"/>
          </a:xfrm>
          <a:ln cap="flat"/>
        </p:spPr>
      </p:sp>
      <p:sp>
        <p:nvSpPr>
          <p:cNvPr id="1536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8F98F738-5478-4021-930B-BE544A3F60F8}" type="slidenum">
              <a:rPr lang="en-US"/>
              <a:pPr/>
              <a:t>7</a:t>
            </a:fld>
            <a:endParaRPr lang="en-US"/>
          </a:p>
        </p:txBody>
      </p:sp>
      <p:sp>
        <p:nvSpPr>
          <p:cNvPr id="17410" name="Rectangle 2"/>
          <p:cNvSpPr>
            <a:spLocks noGrp="1" noRot="1" noChangeAspect="1" noChangeArrowheads="1" noTextEdit="1"/>
          </p:cNvSpPr>
          <p:nvPr>
            <p:ph type="sldImg"/>
          </p:nvPr>
        </p:nvSpPr>
        <p:spPr>
          <a:xfrm>
            <a:off x="1150938" y="692150"/>
            <a:ext cx="4556125" cy="3416300"/>
          </a:xfrm>
          <a:ln cap="flat"/>
        </p:spPr>
      </p:sp>
      <p:sp>
        <p:nvSpPr>
          <p:cNvPr id="1741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5B152C4-6289-44BC-BD3D-BB14A50EE672}" type="slidenum">
              <a:rPr lang="en-US"/>
              <a:pPr/>
              <a:t>8</a:t>
            </a:fld>
            <a:endParaRPr lang="en-US"/>
          </a:p>
        </p:txBody>
      </p:sp>
      <p:sp>
        <p:nvSpPr>
          <p:cNvPr id="19458" name="Rectangle 2"/>
          <p:cNvSpPr>
            <a:spLocks noGrp="1" noRot="1" noChangeAspect="1" noChangeArrowheads="1" noTextEdit="1"/>
          </p:cNvSpPr>
          <p:nvPr>
            <p:ph type="sldImg"/>
          </p:nvPr>
        </p:nvSpPr>
        <p:spPr>
          <a:xfrm>
            <a:off x="1150938" y="692150"/>
            <a:ext cx="4556125" cy="3416300"/>
          </a:xfrm>
          <a:ln cap="flat"/>
        </p:spPr>
      </p:sp>
      <p:sp>
        <p:nvSpPr>
          <p:cNvPr id="1945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3958D905-ECEE-4A14-99B4-24A50D9120FF}" type="slidenum">
              <a:rPr lang="en-US"/>
              <a:pPr/>
              <a:t>9</a:t>
            </a:fld>
            <a:endParaRPr lang="en-US"/>
          </a:p>
        </p:txBody>
      </p:sp>
      <p:sp>
        <p:nvSpPr>
          <p:cNvPr id="21506" name="Rectangle 2"/>
          <p:cNvSpPr>
            <a:spLocks noGrp="1" noRot="1" noChangeAspect="1" noChangeArrowheads="1" noTextEdit="1"/>
          </p:cNvSpPr>
          <p:nvPr>
            <p:ph type="sldImg"/>
          </p:nvPr>
        </p:nvSpPr>
        <p:spPr>
          <a:xfrm>
            <a:off x="1150938" y="692150"/>
            <a:ext cx="4556125" cy="3416300"/>
          </a:xfrm>
          <a:ln cap="flat"/>
        </p:spPr>
      </p:sp>
      <p:sp>
        <p:nvSpPr>
          <p:cNvPr id="21507" name="Rectangle 3"/>
          <p:cNvSpPr>
            <a:spLocks noGrp="1" noChangeArrowheads="1"/>
          </p:cNvSpPr>
          <p:nvPr>
            <p:ph type="body" idx="1"/>
          </p:nvPr>
        </p:nvSpPr>
        <p:spPr>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5643468-5469-4523-88C6-CEA1D7E3721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20D354D-89EE-4BB8-A882-374A2B7B83F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209550"/>
            <a:ext cx="2038350" cy="57340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09550"/>
            <a:ext cx="5962650" cy="57340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47D8950-CC81-4E35-982E-B08B853636D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89FE5A8-0858-4C64-9652-161EA31C51B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B1E2F73-99D7-41DB-914D-50E59EF3EE2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C0564A0-C441-40AB-8A60-78AE8211031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7F3AAF2-5231-483F-93A5-08D91F01669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C858EAF-D7F1-4E94-8E54-D9D659130F2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3798B5D-82F9-4724-89AC-43BB8C73207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18F014A-2C62-425E-8B58-499822C5AF4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0734C95-6E05-4745-913C-3FE9AA5ECB4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latin typeface="+mj-lt"/>
              </a:defRPr>
            </a:lvl1pPr>
          </a:lstStyle>
          <a:p>
            <a:endParaRPr 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latin typeface="+mj-lt"/>
              </a:defRPr>
            </a:lvl1pPr>
          </a:lstStyle>
          <a:p>
            <a:endParaRPr 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atin typeface="+mj-lt"/>
              </a:defRPr>
            </a:lvl1pPr>
          </a:lstStyle>
          <a:p>
            <a:fld id="{0C45FB46-F894-4F8A-838A-8FAD22CBF4E5}" type="slidenum">
              <a:rPr lang="en-US"/>
              <a:pPr/>
              <a:t>‹#›</a:t>
            </a:fld>
            <a:endParaRPr lang="en-US"/>
          </a:p>
        </p:txBody>
      </p:sp>
      <p:grpSp>
        <p:nvGrpSpPr>
          <p:cNvPr id="1036" name="Group 12"/>
          <p:cNvGrpSpPr>
            <a:grpSpLocks/>
          </p:cNvGrpSpPr>
          <p:nvPr/>
        </p:nvGrpSpPr>
        <p:grpSpPr bwMode="auto">
          <a:xfrm>
            <a:off x="236538" y="0"/>
            <a:ext cx="8896350" cy="6845300"/>
            <a:chOff x="149" y="0"/>
            <a:chExt cx="5604" cy="4312"/>
          </a:xfrm>
        </p:grpSpPr>
        <p:sp>
          <p:nvSpPr>
            <p:cNvPr id="1029" name="Rectangle 5"/>
            <p:cNvSpPr>
              <a:spLocks noChangeArrowheads="1"/>
            </p:cNvSpPr>
            <p:nvPr/>
          </p:nvSpPr>
          <p:spPr bwMode="auto">
            <a:xfrm>
              <a:off x="149" y="0"/>
              <a:ext cx="150" cy="4312"/>
            </a:xfrm>
            <a:prstGeom prst="rect">
              <a:avLst/>
            </a:prstGeom>
            <a:gradFill rotWithShape="0">
              <a:gsLst>
                <a:gs pos="0">
                  <a:srgbClr val="C0C0C0">
                    <a:gamma/>
                    <a:shade val="49804"/>
                    <a:invGamma/>
                  </a:srgbClr>
                </a:gs>
                <a:gs pos="100000">
                  <a:srgbClr val="C0C0C0"/>
                </a:gs>
              </a:gsLst>
              <a:lin ang="5400000" scaled="1"/>
            </a:gradFill>
            <a:ln w="9525">
              <a:noFill/>
              <a:miter lim="800000"/>
              <a:headEnd/>
              <a:tailEnd/>
            </a:ln>
            <a:effectLst/>
          </p:spPr>
          <p:txBody>
            <a:bodyPr wrap="none" anchor="ctr"/>
            <a:lstStyle/>
            <a:p>
              <a:endParaRPr lang="en-US"/>
            </a:p>
          </p:txBody>
        </p:sp>
        <p:sp>
          <p:nvSpPr>
            <p:cNvPr id="1030" name="Rectangle 6"/>
            <p:cNvSpPr>
              <a:spLocks noChangeArrowheads="1"/>
            </p:cNvSpPr>
            <p:nvPr/>
          </p:nvSpPr>
          <p:spPr bwMode="auto">
            <a:xfrm>
              <a:off x="277" y="0"/>
              <a:ext cx="235" cy="2940"/>
            </a:xfrm>
            <a:prstGeom prst="rect">
              <a:avLst/>
            </a:prstGeom>
            <a:gradFill rotWithShape="0">
              <a:gsLst>
                <a:gs pos="0">
                  <a:srgbClr val="C0C0C0">
                    <a:gamma/>
                    <a:shade val="49804"/>
                    <a:invGamma/>
                  </a:srgbClr>
                </a:gs>
                <a:gs pos="100000">
                  <a:srgbClr val="C0C0C0"/>
                </a:gs>
              </a:gsLst>
              <a:lin ang="5400000" scaled="1"/>
            </a:gradFill>
            <a:ln w="9525">
              <a:noFill/>
              <a:miter lim="800000"/>
              <a:headEnd/>
              <a:tailEnd/>
            </a:ln>
            <a:effectLst/>
          </p:spPr>
          <p:txBody>
            <a:bodyPr wrap="none" anchor="ctr"/>
            <a:lstStyle/>
            <a:p>
              <a:endParaRPr lang="en-US"/>
            </a:p>
          </p:txBody>
        </p:sp>
        <p:sp>
          <p:nvSpPr>
            <p:cNvPr id="1031" name="Rectangle 7"/>
            <p:cNvSpPr>
              <a:spLocks noChangeArrowheads="1"/>
            </p:cNvSpPr>
            <p:nvPr/>
          </p:nvSpPr>
          <p:spPr bwMode="auto">
            <a:xfrm>
              <a:off x="203" y="0"/>
              <a:ext cx="682" cy="2112"/>
            </a:xfrm>
            <a:prstGeom prst="rect">
              <a:avLst/>
            </a:prstGeom>
            <a:gradFill rotWithShape="0">
              <a:gsLst>
                <a:gs pos="0">
                  <a:srgbClr val="C0C0C0">
                    <a:gamma/>
                    <a:shade val="49804"/>
                    <a:invGamma/>
                  </a:srgbClr>
                </a:gs>
                <a:gs pos="100000">
                  <a:srgbClr val="C0C0C0"/>
                </a:gs>
              </a:gsLst>
              <a:lin ang="5400000" scaled="1"/>
            </a:gradFill>
            <a:ln w="9525">
              <a:noFill/>
              <a:miter lim="800000"/>
              <a:headEnd/>
              <a:tailEnd/>
            </a:ln>
            <a:effectLst/>
          </p:spPr>
          <p:txBody>
            <a:bodyPr wrap="none" anchor="ctr"/>
            <a:lstStyle/>
            <a:p>
              <a:endParaRPr lang="en-US"/>
            </a:p>
          </p:txBody>
        </p:sp>
        <p:sp>
          <p:nvSpPr>
            <p:cNvPr id="1032" name="Rectangle 8"/>
            <p:cNvSpPr>
              <a:spLocks noChangeArrowheads="1"/>
            </p:cNvSpPr>
            <p:nvPr/>
          </p:nvSpPr>
          <p:spPr bwMode="auto">
            <a:xfrm>
              <a:off x="256" y="0"/>
              <a:ext cx="192" cy="2448"/>
            </a:xfrm>
            <a:prstGeom prst="rect">
              <a:avLst/>
            </a:prstGeom>
            <a:solidFill>
              <a:schemeClr val="tx1"/>
            </a:solidFill>
            <a:ln w="9525">
              <a:noFill/>
              <a:miter lim="800000"/>
              <a:headEnd/>
              <a:tailEnd/>
            </a:ln>
            <a:effectLst/>
          </p:spPr>
          <p:txBody>
            <a:bodyPr wrap="none" anchor="ctr"/>
            <a:lstStyle/>
            <a:p>
              <a:endParaRPr lang="en-US"/>
            </a:p>
          </p:txBody>
        </p:sp>
        <p:sp>
          <p:nvSpPr>
            <p:cNvPr id="1033" name="Rectangle 9"/>
            <p:cNvSpPr>
              <a:spLocks noChangeArrowheads="1"/>
            </p:cNvSpPr>
            <p:nvPr/>
          </p:nvSpPr>
          <p:spPr bwMode="auto">
            <a:xfrm>
              <a:off x="373" y="924"/>
              <a:ext cx="331" cy="768"/>
            </a:xfrm>
            <a:prstGeom prst="rect">
              <a:avLst/>
            </a:prstGeom>
            <a:solidFill>
              <a:schemeClr val="tx2"/>
            </a:solidFill>
            <a:ln w="9525">
              <a:noFill/>
              <a:miter lim="800000"/>
              <a:headEnd/>
              <a:tailEnd/>
            </a:ln>
            <a:effectLst/>
          </p:spPr>
          <p:txBody>
            <a:bodyPr wrap="none" anchor="ctr"/>
            <a:lstStyle/>
            <a:p>
              <a:endParaRPr lang="en-US"/>
            </a:p>
          </p:txBody>
        </p:sp>
        <p:sp>
          <p:nvSpPr>
            <p:cNvPr id="1034" name="Rectangle 10"/>
            <p:cNvSpPr>
              <a:spLocks noChangeArrowheads="1"/>
            </p:cNvSpPr>
            <p:nvPr/>
          </p:nvSpPr>
          <p:spPr bwMode="auto">
            <a:xfrm>
              <a:off x="320" y="888"/>
              <a:ext cx="5433" cy="84"/>
            </a:xfrm>
            <a:prstGeom prst="rect">
              <a:avLst/>
            </a:prstGeom>
            <a:gradFill rotWithShape="0">
              <a:gsLst>
                <a:gs pos="0">
                  <a:srgbClr val="C0C0C0">
                    <a:gamma/>
                    <a:shade val="49804"/>
                    <a:invGamma/>
                  </a:srgbClr>
                </a:gs>
                <a:gs pos="100000">
                  <a:srgbClr val="C0C0C0"/>
                </a:gs>
              </a:gsLst>
              <a:lin ang="5400000" scaled="1"/>
            </a:gradFill>
            <a:ln w="9525">
              <a:noFill/>
              <a:miter lim="800000"/>
              <a:headEnd/>
              <a:tailEnd/>
            </a:ln>
            <a:effectLst/>
          </p:spPr>
          <p:txBody>
            <a:bodyPr wrap="none" anchor="ctr"/>
            <a:lstStyle/>
            <a:p>
              <a:endParaRPr lang="en-US"/>
            </a:p>
          </p:txBody>
        </p:sp>
        <p:sp>
          <p:nvSpPr>
            <p:cNvPr id="1035" name="Line 11"/>
            <p:cNvSpPr>
              <a:spLocks noChangeShapeType="1"/>
            </p:cNvSpPr>
            <p:nvPr/>
          </p:nvSpPr>
          <p:spPr bwMode="auto">
            <a:xfrm>
              <a:off x="149" y="888"/>
              <a:ext cx="5604" cy="0"/>
            </a:xfrm>
            <a:prstGeom prst="line">
              <a:avLst/>
            </a:prstGeom>
            <a:noFill/>
            <a:ln w="12700">
              <a:solidFill>
                <a:schemeClr val="tx2"/>
              </a:solidFill>
              <a:round/>
              <a:headEnd type="none" w="sm" len="sm"/>
              <a:tailEnd type="none" w="sm" len="sm"/>
            </a:ln>
            <a:effectLst/>
          </p:spPr>
          <p:txBody>
            <a:bodyPr/>
            <a:lstStyle/>
            <a:p>
              <a:endParaRPr lang="en-US"/>
            </a:p>
          </p:txBody>
        </p:sp>
      </p:grpSp>
      <p:sp>
        <p:nvSpPr>
          <p:cNvPr id="1037" name="Rectangle 13"/>
          <p:cNvSpPr>
            <a:spLocks noGrp="1" noChangeArrowheads="1"/>
          </p:cNvSpPr>
          <p:nvPr>
            <p:ph type="title"/>
          </p:nvPr>
        </p:nvSpPr>
        <p:spPr bwMode="auto">
          <a:xfrm>
            <a:off x="762000" y="209550"/>
            <a:ext cx="7772400" cy="116205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38" name="Rectangle 14"/>
          <p:cNvSpPr>
            <a:spLocks noGrp="1" noChangeArrowheads="1"/>
          </p:cNvSpPr>
          <p:nvPr>
            <p:ph type="body" idx="1"/>
          </p:nvPr>
        </p:nvSpPr>
        <p:spPr bwMode="auto">
          <a:xfrm>
            <a:off x="1143000" y="18288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400" i="1">
          <a:solidFill>
            <a:schemeClr val="tx2"/>
          </a:solidFill>
          <a:latin typeface="+mj-lt"/>
          <a:ea typeface="+mj-ea"/>
          <a:cs typeface="+mj-cs"/>
        </a:defRPr>
      </a:lvl1pPr>
      <a:lvl2pPr algn="l" rtl="0" eaLnBrk="0" fontAlgn="base" hangingPunct="0">
        <a:spcBef>
          <a:spcPct val="0"/>
        </a:spcBef>
        <a:spcAft>
          <a:spcPct val="0"/>
        </a:spcAft>
        <a:defRPr sz="4400" i="1">
          <a:solidFill>
            <a:schemeClr val="tx2"/>
          </a:solidFill>
          <a:latin typeface="Times New Roman" pitchFamily="18" charset="0"/>
        </a:defRPr>
      </a:lvl2pPr>
      <a:lvl3pPr algn="l" rtl="0" eaLnBrk="0" fontAlgn="base" hangingPunct="0">
        <a:spcBef>
          <a:spcPct val="0"/>
        </a:spcBef>
        <a:spcAft>
          <a:spcPct val="0"/>
        </a:spcAft>
        <a:defRPr sz="4400" i="1">
          <a:solidFill>
            <a:schemeClr val="tx2"/>
          </a:solidFill>
          <a:latin typeface="Times New Roman" pitchFamily="18" charset="0"/>
        </a:defRPr>
      </a:lvl3pPr>
      <a:lvl4pPr algn="l" rtl="0" eaLnBrk="0" fontAlgn="base" hangingPunct="0">
        <a:spcBef>
          <a:spcPct val="0"/>
        </a:spcBef>
        <a:spcAft>
          <a:spcPct val="0"/>
        </a:spcAft>
        <a:defRPr sz="4400" i="1">
          <a:solidFill>
            <a:schemeClr val="tx2"/>
          </a:solidFill>
          <a:latin typeface="Times New Roman" pitchFamily="18" charset="0"/>
        </a:defRPr>
      </a:lvl4pPr>
      <a:lvl5pPr algn="l" rtl="0" eaLnBrk="0" fontAlgn="base" hangingPunct="0">
        <a:spcBef>
          <a:spcPct val="0"/>
        </a:spcBef>
        <a:spcAft>
          <a:spcPct val="0"/>
        </a:spcAft>
        <a:defRPr sz="4400" i="1">
          <a:solidFill>
            <a:schemeClr val="tx2"/>
          </a:solidFill>
          <a:latin typeface="Times New Roman" pitchFamily="18" charset="0"/>
        </a:defRPr>
      </a:lvl5pPr>
      <a:lvl6pPr marL="457200" algn="l" rtl="0" eaLnBrk="0" fontAlgn="base" hangingPunct="0">
        <a:spcBef>
          <a:spcPct val="0"/>
        </a:spcBef>
        <a:spcAft>
          <a:spcPct val="0"/>
        </a:spcAft>
        <a:defRPr sz="4400" i="1">
          <a:solidFill>
            <a:schemeClr val="tx2"/>
          </a:solidFill>
          <a:latin typeface="Times New Roman" pitchFamily="18" charset="0"/>
        </a:defRPr>
      </a:lvl6pPr>
      <a:lvl7pPr marL="914400" algn="l" rtl="0" eaLnBrk="0" fontAlgn="base" hangingPunct="0">
        <a:spcBef>
          <a:spcPct val="0"/>
        </a:spcBef>
        <a:spcAft>
          <a:spcPct val="0"/>
        </a:spcAft>
        <a:defRPr sz="4400" i="1">
          <a:solidFill>
            <a:schemeClr val="tx2"/>
          </a:solidFill>
          <a:latin typeface="Times New Roman" pitchFamily="18" charset="0"/>
        </a:defRPr>
      </a:lvl7pPr>
      <a:lvl8pPr marL="1371600" algn="l" rtl="0" eaLnBrk="0" fontAlgn="base" hangingPunct="0">
        <a:spcBef>
          <a:spcPct val="0"/>
        </a:spcBef>
        <a:spcAft>
          <a:spcPct val="0"/>
        </a:spcAft>
        <a:defRPr sz="4400" i="1">
          <a:solidFill>
            <a:schemeClr val="tx2"/>
          </a:solidFill>
          <a:latin typeface="Times New Roman" pitchFamily="18" charset="0"/>
        </a:defRPr>
      </a:lvl8pPr>
      <a:lvl9pPr marL="1828800" algn="l" rtl="0" eaLnBrk="0" fontAlgn="base" hangingPunct="0">
        <a:spcBef>
          <a:spcPct val="0"/>
        </a:spcBef>
        <a:spcAft>
          <a:spcPct val="0"/>
        </a:spcAft>
        <a:defRPr sz="44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SzPct val="75000"/>
        <a:buFont typeface="Monotype Sorts" pitchFamily="2" charset="2"/>
        <a:buChar char="n"/>
        <a:defRPr sz="3200" i="1">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00000"/>
        <a:buChar char="•"/>
        <a:defRPr sz="2800" i="1">
          <a:solidFill>
            <a:schemeClr val="tx1"/>
          </a:solidFill>
          <a:latin typeface="+mn-lt"/>
        </a:defRPr>
      </a:lvl2pPr>
      <a:lvl3pPr marL="1143000" indent="-228600" algn="l" rtl="0" eaLnBrk="0" fontAlgn="base" hangingPunct="0">
        <a:spcBef>
          <a:spcPct val="20000"/>
        </a:spcBef>
        <a:spcAft>
          <a:spcPct val="0"/>
        </a:spcAft>
        <a:buClr>
          <a:schemeClr val="tx1"/>
        </a:buClr>
        <a:buSzPct val="100000"/>
        <a:buChar char="–"/>
        <a:defRPr sz="2400" i="1">
          <a:solidFill>
            <a:schemeClr val="tx1"/>
          </a:solidFill>
          <a:latin typeface="+mn-lt"/>
        </a:defRPr>
      </a:lvl3pPr>
      <a:lvl4pPr marL="1600200" indent="-228600" algn="l" rtl="0" eaLnBrk="0" fontAlgn="base" hangingPunct="0">
        <a:spcBef>
          <a:spcPct val="20000"/>
        </a:spcBef>
        <a:spcAft>
          <a:spcPct val="0"/>
        </a:spcAft>
        <a:buClr>
          <a:schemeClr val="tx1"/>
        </a:buClr>
        <a:buSzPct val="100000"/>
        <a:buChar char="•"/>
        <a:defRPr sz="2000" i="1">
          <a:solidFill>
            <a:schemeClr val="tx1"/>
          </a:solidFill>
          <a:latin typeface="+mn-lt"/>
        </a:defRPr>
      </a:lvl4pPr>
      <a:lvl5pPr marL="2057400" indent="-228600" algn="l" rtl="0" eaLnBrk="0" fontAlgn="base" hangingPunct="0">
        <a:spcBef>
          <a:spcPct val="20000"/>
        </a:spcBef>
        <a:spcAft>
          <a:spcPct val="0"/>
        </a:spcAft>
        <a:buClr>
          <a:schemeClr val="tx1"/>
        </a:buClr>
        <a:buSzPct val="100000"/>
        <a:buChar char="–"/>
        <a:defRPr sz="2000" i="1">
          <a:solidFill>
            <a:schemeClr val="tx1"/>
          </a:solidFill>
          <a:latin typeface="+mn-lt"/>
        </a:defRPr>
      </a:lvl5pPr>
      <a:lvl6pPr marL="2514600" indent="-228600" algn="l" rtl="0" eaLnBrk="0" fontAlgn="base" hangingPunct="0">
        <a:spcBef>
          <a:spcPct val="20000"/>
        </a:spcBef>
        <a:spcAft>
          <a:spcPct val="0"/>
        </a:spcAft>
        <a:buClr>
          <a:schemeClr val="tx1"/>
        </a:buClr>
        <a:buSzPct val="100000"/>
        <a:buChar char="–"/>
        <a:defRPr sz="2000" i="1">
          <a:solidFill>
            <a:schemeClr val="tx1"/>
          </a:solidFill>
          <a:latin typeface="+mn-lt"/>
        </a:defRPr>
      </a:lvl6pPr>
      <a:lvl7pPr marL="2971800" indent="-228600" algn="l" rtl="0" eaLnBrk="0" fontAlgn="base" hangingPunct="0">
        <a:spcBef>
          <a:spcPct val="20000"/>
        </a:spcBef>
        <a:spcAft>
          <a:spcPct val="0"/>
        </a:spcAft>
        <a:buClr>
          <a:schemeClr val="tx1"/>
        </a:buClr>
        <a:buSzPct val="100000"/>
        <a:buChar char="–"/>
        <a:defRPr sz="2000" i="1">
          <a:solidFill>
            <a:schemeClr val="tx1"/>
          </a:solidFill>
          <a:latin typeface="+mn-lt"/>
        </a:defRPr>
      </a:lvl7pPr>
      <a:lvl8pPr marL="3429000" indent="-228600" algn="l" rtl="0" eaLnBrk="0" fontAlgn="base" hangingPunct="0">
        <a:spcBef>
          <a:spcPct val="20000"/>
        </a:spcBef>
        <a:spcAft>
          <a:spcPct val="0"/>
        </a:spcAft>
        <a:buClr>
          <a:schemeClr val="tx1"/>
        </a:buClr>
        <a:buSzPct val="100000"/>
        <a:buChar char="–"/>
        <a:defRPr sz="2000" i="1">
          <a:solidFill>
            <a:schemeClr val="tx1"/>
          </a:solidFill>
          <a:latin typeface="+mn-lt"/>
        </a:defRPr>
      </a:lvl8pPr>
      <a:lvl9pPr marL="3886200" indent="-228600" algn="l" rtl="0" eaLnBrk="0" fontAlgn="base" hangingPunct="0">
        <a:spcBef>
          <a:spcPct val="20000"/>
        </a:spcBef>
        <a:spcAft>
          <a:spcPct val="0"/>
        </a:spcAft>
        <a:buClr>
          <a:schemeClr val="tx1"/>
        </a:buClr>
        <a:buSzPct val="100000"/>
        <a:buChar char="–"/>
        <a:defRPr sz="2000" i="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286000"/>
            <a:ext cx="7772400" cy="1143000"/>
          </a:xfrm>
          <a:noFill/>
          <a:ln/>
        </p:spPr>
        <p:txBody>
          <a:bodyPr anchor="ctr"/>
          <a:lstStyle/>
          <a:p>
            <a:pPr algn="ctr"/>
            <a:r>
              <a:rPr lang="en-US"/>
              <a:t>FORMALDEHYDE TRAINING</a:t>
            </a: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p:spPr>
        <p:txBody>
          <a:bodyPr/>
          <a:lstStyle/>
          <a:p>
            <a:pPr algn="ctr"/>
            <a:r>
              <a:rPr lang="en-US" sz="3600"/>
              <a:t>OSHA FORMALDEHYDE STANDARD (29 CFR 1910.1048)</a:t>
            </a:r>
          </a:p>
        </p:txBody>
      </p:sp>
      <p:sp>
        <p:nvSpPr>
          <p:cNvPr id="22531" name="Rectangle 3"/>
          <p:cNvSpPr>
            <a:spLocks noGrp="1" noChangeArrowheads="1"/>
          </p:cNvSpPr>
          <p:nvPr>
            <p:ph type="body" idx="1"/>
          </p:nvPr>
        </p:nvSpPr>
        <p:spPr>
          <a:noFill/>
          <a:ln/>
        </p:spPr>
        <p:txBody>
          <a:bodyPr/>
          <a:lstStyle/>
          <a:p>
            <a:r>
              <a:rPr lang="en-US" sz="2400" b="1"/>
              <a:t>Hygiene Protection</a:t>
            </a:r>
          </a:p>
          <a:p>
            <a:pPr lvl="1"/>
            <a:r>
              <a:rPr lang="en-US" sz="2400"/>
              <a:t>Change rooms will be provided for employees required to change from work clothing into protective clothing to prevent skin contact</a:t>
            </a:r>
          </a:p>
          <a:p>
            <a:pPr lvl="1"/>
            <a:r>
              <a:rPr lang="en-US" sz="2400"/>
              <a:t>Emergency showers will be located in areas where employees skin may be splashed with solutions containing 10% or greater formaldehyde</a:t>
            </a:r>
          </a:p>
          <a:p>
            <a:pPr lvl="1"/>
            <a:r>
              <a:rPr lang="en-US" sz="2400"/>
              <a:t>Emergency eye washes will be located in areas where employees eyes may be splashed with solutions containing 0.1% or greater formaldehyde</a:t>
            </a:r>
          </a:p>
        </p:txBody>
      </p:sp>
    </p:spTree>
  </p:cSld>
  <p:clrMapOvr>
    <a:masterClrMapping/>
  </p:clrMapOvr>
  <p:transition>
    <p:blinds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ln/>
        </p:spPr>
        <p:txBody>
          <a:bodyPr/>
          <a:lstStyle/>
          <a:p>
            <a:pPr algn="ctr"/>
            <a:r>
              <a:rPr lang="en-US" sz="3600"/>
              <a:t>OSHA FORMALDEHYDE STANDARD (29 CFR 1910.1048)</a:t>
            </a:r>
          </a:p>
        </p:txBody>
      </p:sp>
      <p:sp>
        <p:nvSpPr>
          <p:cNvPr id="24579" name="Rectangle 3"/>
          <p:cNvSpPr>
            <a:spLocks noGrp="1" noChangeArrowheads="1"/>
          </p:cNvSpPr>
          <p:nvPr>
            <p:ph type="body" idx="1"/>
          </p:nvPr>
        </p:nvSpPr>
        <p:spPr>
          <a:noFill/>
          <a:ln/>
        </p:spPr>
        <p:txBody>
          <a:bodyPr/>
          <a:lstStyle/>
          <a:p>
            <a:r>
              <a:rPr lang="en-US" b="1"/>
              <a:t>Housekeeping</a:t>
            </a:r>
          </a:p>
          <a:p>
            <a:pPr lvl="1"/>
            <a:r>
              <a:rPr lang="en-US" sz="2000" i="0"/>
              <a:t>Preventative maintenance of equipment, including surveys for leaks will be performed regularly</a:t>
            </a:r>
          </a:p>
          <a:p>
            <a:pPr lvl="1"/>
            <a:r>
              <a:rPr lang="en-US" sz="2000" i="0"/>
              <a:t>In areas where spillage may occur, provisions will be made to contain spills, decontaminate the work area and dispose of the waste</a:t>
            </a:r>
          </a:p>
          <a:p>
            <a:pPr lvl="1"/>
            <a:r>
              <a:rPr lang="en-US" sz="2000" i="0"/>
              <a:t>Employees repairing equipment leaks and cleaning up spills will be properly trained and will wear suitable protective equipment</a:t>
            </a:r>
          </a:p>
          <a:p>
            <a:pPr lvl="1"/>
            <a:r>
              <a:rPr lang="en-US" sz="2000" i="0"/>
              <a:t>Formaldehyde contaminated waste and debris will be placed in sealed containers bearing formaldehyde hazard warning labels</a:t>
            </a:r>
          </a:p>
        </p:txBody>
      </p:sp>
    </p:spTree>
  </p:cSld>
  <p:clrMapOvr>
    <a:masterClrMapping/>
  </p:clrMapOvr>
  <p:transition>
    <p:blinds/>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p:spPr>
        <p:txBody>
          <a:bodyPr/>
          <a:lstStyle/>
          <a:p>
            <a:r>
              <a:rPr lang="en-US" sz="3600"/>
              <a:t>OSHA FORMALDEHYDE STANDARD (29 CFR 1910.1048</a:t>
            </a:r>
          </a:p>
        </p:txBody>
      </p:sp>
      <p:sp>
        <p:nvSpPr>
          <p:cNvPr id="26627" name="Rectangle 3"/>
          <p:cNvSpPr>
            <a:spLocks noGrp="1" noChangeArrowheads="1"/>
          </p:cNvSpPr>
          <p:nvPr>
            <p:ph type="body" idx="1"/>
          </p:nvPr>
        </p:nvSpPr>
        <p:spPr>
          <a:noFill/>
          <a:ln/>
        </p:spPr>
        <p:txBody>
          <a:bodyPr/>
          <a:lstStyle/>
          <a:p>
            <a:pPr lvl="1"/>
            <a:r>
              <a:rPr lang="en-US" i="0"/>
              <a:t>Medical Surveillance</a:t>
            </a:r>
          </a:p>
          <a:p>
            <a:pPr lvl="2"/>
            <a:r>
              <a:rPr lang="en-US" i="0"/>
              <a:t>Institute medical surveillance programs for all employees exposed to formaldehyde at concentrations at or exceeding the Action Level or exceeding the STEL</a:t>
            </a:r>
          </a:p>
          <a:p>
            <a:pPr lvl="2"/>
            <a:r>
              <a:rPr lang="en-US" i="0"/>
              <a:t>Medical disease questionnaires</a:t>
            </a:r>
          </a:p>
          <a:p>
            <a:pPr lvl="2"/>
            <a:r>
              <a:rPr lang="en-US" i="0"/>
              <a:t>Medical examinations</a:t>
            </a:r>
          </a:p>
          <a:p>
            <a:pPr lvl="2"/>
            <a:r>
              <a:rPr lang="en-US" i="0"/>
              <a:t>All medical procedures will be performed by or directly supervised by a licensed physician.</a:t>
            </a:r>
          </a:p>
        </p:txBody>
      </p:sp>
    </p:spTree>
  </p:cSld>
  <p:clrMapOvr>
    <a:masterClrMapping/>
  </p:clrMapOvr>
  <p:transition>
    <p:checker dir="vert"/>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p:spPr>
        <p:txBody>
          <a:bodyPr/>
          <a:lstStyle/>
          <a:p>
            <a:pPr algn="ctr"/>
            <a:r>
              <a:rPr lang="en-US"/>
              <a:t>OSHA Formaldehyde Standard (29 CFR 1910.1048)</a:t>
            </a:r>
          </a:p>
        </p:txBody>
      </p:sp>
      <p:sp>
        <p:nvSpPr>
          <p:cNvPr id="28675" name="Rectangle 3"/>
          <p:cNvSpPr>
            <a:spLocks noGrp="1" noChangeArrowheads="1"/>
          </p:cNvSpPr>
          <p:nvPr>
            <p:ph type="body" idx="1"/>
          </p:nvPr>
        </p:nvSpPr>
        <p:spPr>
          <a:noFill/>
          <a:ln/>
        </p:spPr>
        <p:txBody>
          <a:bodyPr/>
          <a:lstStyle/>
          <a:p>
            <a:r>
              <a:rPr lang="en-US" sz="2000" i="0"/>
              <a:t>Hazard Communication</a:t>
            </a:r>
          </a:p>
          <a:p>
            <a:pPr lvl="1"/>
            <a:r>
              <a:rPr lang="en-US" sz="2000" i="0"/>
              <a:t>Formaldehyde gas, all mixtures or solutions composed of greater then 0.1 percent formaldehyde, and materials capable of releasing formaldehyde into the air at concentrations reaching or exceeding 0.1 ppm shall be considered a health hazard.</a:t>
            </a:r>
          </a:p>
          <a:p>
            <a:pPr lvl="1"/>
            <a:r>
              <a:rPr lang="en-US" sz="2000" i="0"/>
              <a:t>Employer shall comply with requirements of 29 CFR 1910.1200 (Hazard Communication)</a:t>
            </a:r>
          </a:p>
          <a:p>
            <a:pPr lvl="2"/>
            <a:r>
              <a:rPr lang="en-US" sz="2000" i="0"/>
              <a:t>Inform employees of specific health hazards (e.g.. cancer, irritation, sensitization of skin and respiratory system, eye and throat irritation, acute toxicity)</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strips(downRight)">
                                      <p:cBhvr>
                                        <p:cTn id="7" dur="500"/>
                                        <p:tgtEl>
                                          <p:spTgt spid="28675">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28675">
                                            <p:txEl>
                                              <p:pRg st="1" end="1"/>
                                            </p:txEl>
                                          </p:spTgt>
                                        </p:tgtEl>
                                        <p:attrNameLst>
                                          <p:attrName>style.visibility</p:attrName>
                                        </p:attrNameLst>
                                      </p:cBhvr>
                                      <p:to>
                                        <p:strVal val="visible"/>
                                      </p:to>
                                    </p:set>
                                    <p:animEffect transition="in" filter="strips(downRight)">
                                      <p:cBhvr>
                                        <p:cTn id="10" dur="500"/>
                                        <p:tgtEl>
                                          <p:spTgt spid="28675">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28675">
                                            <p:txEl>
                                              <p:pRg st="2" end="2"/>
                                            </p:txEl>
                                          </p:spTgt>
                                        </p:tgtEl>
                                        <p:attrNameLst>
                                          <p:attrName>style.visibility</p:attrName>
                                        </p:attrNameLst>
                                      </p:cBhvr>
                                      <p:to>
                                        <p:strVal val="visible"/>
                                      </p:to>
                                    </p:set>
                                    <p:animEffect transition="in" filter="strips(downRight)">
                                      <p:cBhvr>
                                        <p:cTn id="13" dur="500"/>
                                        <p:tgtEl>
                                          <p:spTgt spid="28675">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28675">
                                            <p:txEl>
                                              <p:pRg st="3" end="3"/>
                                            </p:txEl>
                                          </p:spTgt>
                                        </p:tgtEl>
                                        <p:attrNameLst>
                                          <p:attrName>style.visibility</p:attrName>
                                        </p:attrNameLst>
                                      </p:cBhvr>
                                      <p:to>
                                        <p:strVal val="visible"/>
                                      </p:to>
                                    </p:set>
                                    <p:animEffect transition="in" filter="strips(downRight)">
                                      <p:cBhvr>
                                        <p:cTn id="16" dur="500"/>
                                        <p:tgtEl>
                                          <p:spTgt spid="286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p:spPr>
        <p:txBody>
          <a:bodyPr/>
          <a:lstStyle/>
          <a:p>
            <a:pPr algn="ctr"/>
            <a:r>
              <a:rPr lang="en-US" sz="3600"/>
              <a:t>OSHA FORMALDEHYDE STANDARD (29 CFR 1910.1048)</a:t>
            </a:r>
          </a:p>
        </p:txBody>
      </p:sp>
      <p:sp>
        <p:nvSpPr>
          <p:cNvPr id="30723" name="Rectangle 3"/>
          <p:cNvSpPr>
            <a:spLocks noGrp="1" noChangeArrowheads="1"/>
          </p:cNvSpPr>
          <p:nvPr>
            <p:ph type="body" idx="1"/>
          </p:nvPr>
        </p:nvSpPr>
        <p:spPr>
          <a:noFill/>
          <a:ln/>
        </p:spPr>
        <p:txBody>
          <a:bodyPr/>
          <a:lstStyle/>
          <a:p>
            <a:r>
              <a:rPr lang="en-US" sz="2400" b="1"/>
              <a:t>Hazard Communication (Cont'd)</a:t>
            </a:r>
          </a:p>
          <a:p>
            <a:pPr lvl="1"/>
            <a:r>
              <a:rPr lang="en-US" sz="2400" i="0"/>
              <a:t>Material Safety Data Sheets MSDS (provided by manufacturer)</a:t>
            </a:r>
          </a:p>
          <a:p>
            <a:pPr lvl="1"/>
            <a:r>
              <a:rPr lang="en-US" sz="2400" i="0"/>
              <a:t>Labels on all containers where formaldehyde constitutes a health hazard.  Labels identify the chemical, list name and address of responsible party, contain the information “Potential Cancer Hazard”, and appropriately warn of other hazards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box(out)">
                                      <p:cBhvr>
                                        <p:cTn id="7" dur="500"/>
                                        <p:tgtEl>
                                          <p:spTgt spid="30723">
                                            <p:txEl>
                                              <p:pRg st="0" end="0"/>
                                            </p:txEl>
                                          </p:spTgt>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30723">
                                            <p:txEl>
                                              <p:pRg st="1" end="1"/>
                                            </p:txEl>
                                          </p:spTgt>
                                        </p:tgtEl>
                                        <p:attrNameLst>
                                          <p:attrName>style.visibility</p:attrName>
                                        </p:attrNameLst>
                                      </p:cBhvr>
                                      <p:to>
                                        <p:strVal val="visible"/>
                                      </p:to>
                                    </p:set>
                                    <p:animEffect transition="in" filter="box(out)">
                                      <p:cBhvr>
                                        <p:cTn id="10" dur="500"/>
                                        <p:tgtEl>
                                          <p:spTgt spid="30723">
                                            <p:txEl>
                                              <p:pRg st="1" end="1"/>
                                            </p:txEl>
                                          </p:spTgt>
                                        </p:tgtEl>
                                      </p:cBhvr>
                                    </p:animEffect>
                                  </p:childTnLst>
                                </p:cTn>
                              </p:par>
                              <p:par>
                                <p:cTn id="11" presetID="4" presetClass="entr" presetSubtype="32" fill="hold" grpId="0" nodeType="withEffect">
                                  <p:stCondLst>
                                    <p:cond delay="0"/>
                                  </p:stCondLst>
                                  <p:childTnLst>
                                    <p:set>
                                      <p:cBhvr>
                                        <p:cTn id="12" dur="1" fill="hold">
                                          <p:stCondLst>
                                            <p:cond delay="0"/>
                                          </p:stCondLst>
                                        </p:cTn>
                                        <p:tgtEl>
                                          <p:spTgt spid="30723">
                                            <p:txEl>
                                              <p:pRg st="2" end="2"/>
                                            </p:txEl>
                                          </p:spTgt>
                                        </p:tgtEl>
                                        <p:attrNameLst>
                                          <p:attrName>style.visibility</p:attrName>
                                        </p:attrNameLst>
                                      </p:cBhvr>
                                      <p:to>
                                        <p:strVal val="visible"/>
                                      </p:to>
                                    </p:set>
                                    <p:animEffect transition="in" filter="box(out)">
                                      <p:cBhvr>
                                        <p:cTn id="13" dur="500"/>
                                        <p:tgtEl>
                                          <p:spTgt spid="307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a:ln/>
        </p:spPr>
        <p:txBody>
          <a:bodyPr/>
          <a:lstStyle/>
          <a:p>
            <a:pPr algn="ctr"/>
            <a:r>
              <a:rPr lang="en-US" sz="3600"/>
              <a:t>OSHA FORMALDEHYDE STANDARD (29 CFR 1910.1048)</a:t>
            </a:r>
          </a:p>
        </p:txBody>
      </p:sp>
      <p:sp>
        <p:nvSpPr>
          <p:cNvPr id="32771" name="Rectangle 3"/>
          <p:cNvSpPr>
            <a:spLocks noGrp="1" noChangeArrowheads="1"/>
          </p:cNvSpPr>
          <p:nvPr>
            <p:ph type="body" idx="1"/>
          </p:nvPr>
        </p:nvSpPr>
        <p:spPr>
          <a:noFill/>
          <a:ln/>
        </p:spPr>
        <p:txBody>
          <a:bodyPr/>
          <a:lstStyle/>
          <a:p>
            <a:r>
              <a:rPr lang="en-US" sz="2400" i="0"/>
              <a:t>Employee Information and Training</a:t>
            </a:r>
          </a:p>
          <a:p>
            <a:pPr lvl="1"/>
            <a:r>
              <a:rPr lang="en-US" sz="2400" i="0"/>
              <a:t>All employees assigned to workplaces where there is a health hazard from formaldehyde shall participate in a training program.</a:t>
            </a:r>
          </a:p>
          <a:p>
            <a:pPr lvl="1"/>
            <a:r>
              <a:rPr lang="en-US" sz="2400" i="0"/>
              <a:t>Training will be provided at the time of the employees initial assignment and whenever a new hazard from formaldehyde is introduced into the work area.</a:t>
            </a:r>
          </a:p>
          <a:p>
            <a:pPr lvl="1"/>
            <a:r>
              <a:rPr lang="en-US" sz="2400" i="0"/>
              <a:t>Information and training will be provided at least annually for employees exposed to formaldehyde concentrations at or above the action level or STEL.</a:t>
            </a:r>
          </a:p>
        </p:txBody>
      </p:sp>
    </p:spTree>
  </p:cSld>
  <p:clrMapOvr>
    <a:masterClrMapping/>
  </p:clrMapOvr>
  <p:transition>
    <p:pull dir="lu"/>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p:spPr>
        <p:txBody>
          <a:bodyPr/>
          <a:lstStyle/>
          <a:p>
            <a:pPr algn="ctr"/>
            <a:r>
              <a:rPr lang="en-US" sz="3600"/>
              <a:t>OSHA FORMALDEHYDE STANDARD (29 CFR 1910.1048)</a:t>
            </a:r>
          </a:p>
        </p:txBody>
      </p:sp>
      <p:sp>
        <p:nvSpPr>
          <p:cNvPr id="34819" name="Rectangle 3"/>
          <p:cNvSpPr>
            <a:spLocks noGrp="1" noChangeArrowheads="1"/>
          </p:cNvSpPr>
          <p:nvPr>
            <p:ph type="body" idx="1"/>
          </p:nvPr>
        </p:nvSpPr>
        <p:spPr>
          <a:noFill/>
          <a:ln/>
        </p:spPr>
        <p:txBody>
          <a:bodyPr/>
          <a:lstStyle/>
          <a:p>
            <a:r>
              <a:rPr lang="en-US" sz="2400" i="0"/>
              <a:t>Employee Information and Training (Cont'd)</a:t>
            </a:r>
          </a:p>
          <a:p>
            <a:pPr lvl="1"/>
            <a:r>
              <a:rPr lang="en-US" sz="2400" i="0"/>
              <a:t>Affected employees will be informed of the location of written training materials and at their request, will be provided with this materials at no cost. </a:t>
            </a:r>
          </a:p>
          <a:p>
            <a:pPr lvl="1"/>
            <a:r>
              <a:rPr lang="en-US" sz="2400" i="0"/>
              <a:t>Information and training will be provided at least annually for employees exposed to formaldehyde concentration at or above the action level or STEL.</a:t>
            </a:r>
          </a:p>
          <a:p>
            <a:pPr lvl="1"/>
            <a:r>
              <a:rPr lang="en-US" sz="2400" i="0"/>
              <a:t>Affected employees will be informed of the location of written training materials and at their request, will be provided with this materials at no cost.</a:t>
            </a: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4819">
                                            <p:txEl>
                                              <p:pRg st="1" end="1"/>
                                            </p:txEl>
                                          </p:spTgt>
                                        </p:tgtEl>
                                        <p:attrNameLst>
                                          <p:attrName>style.visibility</p:attrName>
                                        </p:attrNameLst>
                                      </p:cBhvr>
                                      <p:to>
                                        <p:strVal val="visible"/>
                                      </p:to>
                                    </p:set>
                                    <p:anim calcmode="lin" valueType="num">
                                      <p:cBhvr additive="base">
                                        <p:cTn id="11" dur="500" fill="hold"/>
                                        <p:tgtEl>
                                          <p:spTgt spid="34819">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4819">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4819">
                                            <p:txEl>
                                              <p:pRg st="2" end="2"/>
                                            </p:txEl>
                                          </p:spTgt>
                                        </p:tgtEl>
                                        <p:attrNameLst>
                                          <p:attrName>style.visibility</p:attrName>
                                        </p:attrNameLst>
                                      </p:cBhvr>
                                      <p:to>
                                        <p:strVal val="visible"/>
                                      </p:to>
                                    </p:set>
                                    <p:anim calcmode="lin" valueType="num">
                                      <p:cBhvr additive="base">
                                        <p:cTn id="15" dur="500" fill="hold"/>
                                        <p:tgtEl>
                                          <p:spTgt spid="34819">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4819">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34819">
                                            <p:txEl>
                                              <p:pRg st="3" end="3"/>
                                            </p:txEl>
                                          </p:spTgt>
                                        </p:tgtEl>
                                        <p:attrNameLst>
                                          <p:attrName>style.visibility</p:attrName>
                                        </p:attrNameLst>
                                      </p:cBhvr>
                                      <p:to>
                                        <p:strVal val="visible"/>
                                      </p:to>
                                    </p:set>
                                    <p:anim calcmode="lin" valueType="num">
                                      <p:cBhvr additive="base">
                                        <p:cTn id="19" dur="500" fill="hold"/>
                                        <p:tgtEl>
                                          <p:spTgt spid="34819">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481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p:spPr>
        <p:txBody>
          <a:bodyPr/>
          <a:lstStyle/>
          <a:p>
            <a:pPr algn="ctr"/>
            <a:r>
              <a:rPr lang="en-US" sz="3600"/>
              <a:t>OSHA FORMALDEHYDE STANDARD (29 CFR 1910.1048)</a:t>
            </a:r>
          </a:p>
        </p:txBody>
      </p:sp>
      <p:sp>
        <p:nvSpPr>
          <p:cNvPr id="36867" name="Rectangle 3"/>
          <p:cNvSpPr>
            <a:spLocks noGrp="1" noChangeArrowheads="1"/>
          </p:cNvSpPr>
          <p:nvPr>
            <p:ph type="body" idx="1"/>
          </p:nvPr>
        </p:nvSpPr>
        <p:spPr>
          <a:noFill/>
          <a:ln/>
        </p:spPr>
        <p:txBody>
          <a:bodyPr/>
          <a:lstStyle/>
          <a:p>
            <a:r>
              <a:rPr lang="en-US" sz="2400" i="0"/>
              <a:t>The employer will establish and maintain an accurate record of the following:</a:t>
            </a:r>
          </a:p>
          <a:p>
            <a:pPr lvl="1"/>
            <a:r>
              <a:rPr lang="en-US" sz="2400" i="0"/>
              <a:t>All measurements taken to monitor employee exposure to formaldehyde.</a:t>
            </a:r>
          </a:p>
          <a:p>
            <a:pPr lvl="1"/>
            <a:r>
              <a:rPr lang="en-US" sz="2400" i="0"/>
              <a:t>If no exposure monitoring is performed, the data used to determine that monitoring is not required.</a:t>
            </a:r>
          </a:p>
          <a:p>
            <a:pPr lvl="1"/>
            <a:r>
              <a:rPr lang="en-US" sz="2400" i="0"/>
              <a:t>Medical surveillance information</a:t>
            </a:r>
          </a:p>
          <a:p>
            <a:pPr lvl="1"/>
            <a:r>
              <a:rPr lang="en-US" sz="2400" i="0"/>
              <a:t>Respirator fit testing information</a:t>
            </a: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anim calcmode="lin" valueType="num">
                                      <p:cBhvr additive="base">
                                        <p:cTn id="11" dur="500" fill="hold"/>
                                        <p:tgtEl>
                                          <p:spTgt spid="3686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6867">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anim calcmode="lin" valueType="num">
                                      <p:cBhvr additive="base">
                                        <p:cTn id="15" dur="500" fill="hold"/>
                                        <p:tgtEl>
                                          <p:spTgt spid="3686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6867">
                                            <p:txEl>
                                              <p:pRg st="2" end="2"/>
                                            </p:txEl>
                                          </p:spTgt>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36867">
                                            <p:txEl>
                                              <p:pRg st="3" end="3"/>
                                            </p:txEl>
                                          </p:spTgt>
                                        </p:tgtEl>
                                        <p:attrNameLst>
                                          <p:attrName>style.visibility</p:attrName>
                                        </p:attrNameLst>
                                      </p:cBhvr>
                                      <p:to>
                                        <p:strVal val="visible"/>
                                      </p:to>
                                    </p:set>
                                    <p:anim calcmode="lin" valueType="num">
                                      <p:cBhvr additive="base">
                                        <p:cTn id="19" dur="500" fill="hold"/>
                                        <p:tgtEl>
                                          <p:spTgt spid="3686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6867">
                                            <p:txEl>
                                              <p:pRg st="3" end="3"/>
                                            </p:txEl>
                                          </p:spTgt>
                                        </p:tgtEl>
                                        <p:attrNameLst>
                                          <p:attrName>ppt_y</p:attrName>
                                        </p:attrNameLst>
                                      </p:cBhvr>
                                      <p:tavLst>
                                        <p:tav tm="0">
                                          <p:val>
                                            <p:strVal val="0-#ppt_h/2"/>
                                          </p:val>
                                        </p:tav>
                                        <p:tav tm="100000">
                                          <p:val>
                                            <p:strVal val="#ppt_y"/>
                                          </p:val>
                                        </p:tav>
                                      </p:tavLst>
                                    </p:anim>
                                  </p:childTnLst>
                                </p:cTn>
                              </p:par>
                              <p:par>
                                <p:cTn id="21" presetID="2" presetClass="entr" presetSubtype="1" fill="hold" grpId="0" nodeType="withEffect">
                                  <p:stCondLst>
                                    <p:cond delay="0"/>
                                  </p:stCondLst>
                                  <p:childTnLst>
                                    <p:set>
                                      <p:cBhvr>
                                        <p:cTn id="22" dur="1" fill="hold">
                                          <p:stCondLst>
                                            <p:cond delay="0"/>
                                          </p:stCondLst>
                                        </p:cTn>
                                        <p:tgtEl>
                                          <p:spTgt spid="36867">
                                            <p:txEl>
                                              <p:pRg st="4" end="4"/>
                                            </p:txEl>
                                          </p:spTgt>
                                        </p:tgtEl>
                                        <p:attrNameLst>
                                          <p:attrName>style.visibility</p:attrName>
                                        </p:attrNameLst>
                                      </p:cBhvr>
                                      <p:to>
                                        <p:strVal val="visible"/>
                                      </p:to>
                                    </p:set>
                                    <p:anim calcmode="lin" valueType="num">
                                      <p:cBhvr additive="base">
                                        <p:cTn id="23" dur="500" fill="hold"/>
                                        <p:tgtEl>
                                          <p:spTgt spid="3686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6867">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a:ln/>
        </p:spPr>
        <p:txBody>
          <a:bodyPr/>
          <a:lstStyle/>
          <a:p>
            <a:r>
              <a:rPr lang="en-US" sz="3600"/>
              <a:t>OSHA FORMALDEHYDE STANDARD (29 CFR 1910.1048)</a:t>
            </a:r>
          </a:p>
        </p:txBody>
      </p:sp>
      <p:sp>
        <p:nvSpPr>
          <p:cNvPr id="38915" name="Rectangle 3"/>
          <p:cNvSpPr>
            <a:spLocks noGrp="1" noChangeArrowheads="1"/>
          </p:cNvSpPr>
          <p:nvPr>
            <p:ph type="body" idx="1"/>
          </p:nvPr>
        </p:nvSpPr>
        <p:spPr>
          <a:noFill/>
          <a:ln/>
        </p:spPr>
        <p:txBody>
          <a:bodyPr/>
          <a:lstStyle/>
          <a:p>
            <a:r>
              <a:rPr lang="en-US" i="0"/>
              <a:t>RECORDKEEPING</a:t>
            </a:r>
          </a:p>
          <a:p>
            <a:pPr lvl="1"/>
            <a:r>
              <a:rPr lang="en-US" i="0"/>
              <a:t>Exposure records and determinations:  at least 30 years</a:t>
            </a:r>
          </a:p>
          <a:p>
            <a:pPr lvl="1"/>
            <a:r>
              <a:rPr lang="en-US" i="0"/>
              <a:t>Medical records:  the duration of employment plus 30 years</a:t>
            </a:r>
          </a:p>
          <a:p>
            <a:pPr lvl="1"/>
            <a:r>
              <a:rPr lang="en-US" i="0"/>
              <a:t>Respiratory fit test records:  until replaced by more recent a record</a:t>
            </a:r>
          </a:p>
        </p:txBody>
      </p:sp>
    </p:spTree>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8915">
                                            <p:txEl>
                                              <p:pRg st="1" end="1"/>
                                            </p:txEl>
                                          </p:spTgt>
                                        </p:tgtEl>
                                        <p:attrNameLst>
                                          <p:attrName>style.visibility</p:attrName>
                                        </p:attrNameLst>
                                      </p:cBhvr>
                                      <p:to>
                                        <p:strVal val="visible"/>
                                      </p:to>
                                    </p:set>
                                    <p:anim calcmode="lin" valueType="num">
                                      <p:cBhvr additive="base">
                                        <p:cTn id="11" dur="500" fill="hold"/>
                                        <p:tgtEl>
                                          <p:spTgt spid="3891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891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8915">
                                            <p:txEl>
                                              <p:pRg st="2" end="2"/>
                                            </p:txEl>
                                          </p:spTgt>
                                        </p:tgtEl>
                                        <p:attrNameLst>
                                          <p:attrName>style.visibility</p:attrName>
                                        </p:attrNameLst>
                                      </p:cBhvr>
                                      <p:to>
                                        <p:strVal val="visible"/>
                                      </p:to>
                                    </p:set>
                                    <p:anim calcmode="lin" valueType="num">
                                      <p:cBhvr additive="base">
                                        <p:cTn id="15" dur="500" fill="hold"/>
                                        <p:tgtEl>
                                          <p:spTgt spid="3891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891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8915">
                                            <p:txEl>
                                              <p:pRg st="3" end="3"/>
                                            </p:txEl>
                                          </p:spTgt>
                                        </p:tgtEl>
                                        <p:attrNameLst>
                                          <p:attrName>style.visibility</p:attrName>
                                        </p:attrNameLst>
                                      </p:cBhvr>
                                      <p:to>
                                        <p:strVal val="visible"/>
                                      </p:to>
                                    </p:set>
                                    <p:anim calcmode="lin" valueType="num">
                                      <p:cBhvr additive="base">
                                        <p:cTn id="19" dur="500" fill="hold"/>
                                        <p:tgtEl>
                                          <p:spTgt spid="3891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891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p:spPr>
        <p:txBody>
          <a:bodyPr/>
          <a:lstStyle/>
          <a:p>
            <a:pPr algn="ctr"/>
            <a:r>
              <a:rPr lang="en-US" sz="3600"/>
              <a:t>POTENTIAL HEALTH EFFECT - INHALATION</a:t>
            </a:r>
          </a:p>
        </p:txBody>
      </p:sp>
      <p:sp>
        <p:nvSpPr>
          <p:cNvPr id="40963" name="Rectangle 3"/>
          <p:cNvSpPr>
            <a:spLocks noGrp="1" noChangeArrowheads="1"/>
          </p:cNvSpPr>
          <p:nvPr>
            <p:ph type="body" sz="half" idx="1"/>
          </p:nvPr>
        </p:nvSpPr>
        <p:spPr>
          <a:noFill/>
          <a:ln/>
        </p:spPr>
        <p:txBody>
          <a:bodyPr/>
          <a:lstStyle/>
          <a:p>
            <a:r>
              <a:rPr lang="en-US" sz="2400"/>
              <a:t>Air Concentration (ppm)</a:t>
            </a:r>
          </a:p>
          <a:p>
            <a:pPr lvl="1"/>
            <a:r>
              <a:rPr lang="en-US" sz="2000"/>
              <a:t>0 - 0.5</a:t>
            </a:r>
          </a:p>
          <a:p>
            <a:pPr lvl="1"/>
            <a:r>
              <a:rPr lang="en-US" sz="2000"/>
              <a:t>0.05 - 1.50</a:t>
            </a:r>
          </a:p>
          <a:p>
            <a:pPr lvl="1"/>
            <a:r>
              <a:rPr lang="en-US" sz="2000"/>
              <a:t>0.05 - 2.0</a:t>
            </a:r>
            <a:endParaRPr lang="en-US"/>
          </a:p>
          <a:p>
            <a:pPr lvl="1"/>
            <a:r>
              <a:rPr lang="en-US" sz="2000"/>
              <a:t>0.10 - 5.0</a:t>
            </a:r>
            <a:r>
              <a:rPr lang="en-US"/>
              <a:t>	</a:t>
            </a:r>
          </a:p>
        </p:txBody>
      </p:sp>
      <p:sp>
        <p:nvSpPr>
          <p:cNvPr id="40964" name="Rectangle 4"/>
          <p:cNvSpPr>
            <a:spLocks noGrp="1" noChangeArrowheads="1"/>
          </p:cNvSpPr>
          <p:nvPr>
            <p:ph type="body" sz="half" idx="2"/>
          </p:nvPr>
        </p:nvSpPr>
        <p:spPr>
          <a:noFill/>
          <a:ln/>
        </p:spPr>
        <p:txBody>
          <a:bodyPr/>
          <a:lstStyle/>
          <a:p>
            <a:r>
              <a:rPr lang="en-US" sz="2400"/>
              <a:t>Reported Health Effects</a:t>
            </a:r>
          </a:p>
          <a:p>
            <a:pPr lvl="1"/>
            <a:r>
              <a:rPr lang="en-US" sz="1600"/>
              <a:t>None</a:t>
            </a:r>
          </a:p>
          <a:p>
            <a:pPr lvl="1"/>
            <a:r>
              <a:rPr lang="en-US" sz="1600"/>
              <a:t>Odor threshold</a:t>
            </a:r>
          </a:p>
          <a:p>
            <a:pPr lvl="1"/>
            <a:r>
              <a:rPr lang="en-US" sz="1600"/>
              <a:t>Eye sensation/irritation</a:t>
            </a:r>
          </a:p>
          <a:p>
            <a:pPr lvl="1"/>
            <a:r>
              <a:rPr lang="en-US" sz="1600"/>
              <a:t>Irritation of the nose and throat</a:t>
            </a:r>
          </a:p>
          <a:p>
            <a:pPr lvl="1"/>
            <a:r>
              <a:rPr lang="en-US" sz="1600"/>
              <a:t>Difficulty in breathing, burning sensation in the nose and throat, and coughing</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ln/>
        </p:spPr>
        <p:txBody>
          <a:bodyPr/>
          <a:lstStyle/>
          <a:p>
            <a:pPr algn="ctr"/>
            <a:r>
              <a:rPr lang="en-US"/>
              <a:t>CONTENTS</a:t>
            </a:r>
          </a:p>
        </p:txBody>
      </p:sp>
      <p:sp>
        <p:nvSpPr>
          <p:cNvPr id="6147" name="Rectangle 3"/>
          <p:cNvSpPr>
            <a:spLocks noGrp="1" noChangeArrowheads="1"/>
          </p:cNvSpPr>
          <p:nvPr>
            <p:ph type="body" idx="1"/>
          </p:nvPr>
        </p:nvSpPr>
        <p:spPr>
          <a:noFill/>
          <a:ln/>
        </p:spPr>
        <p:txBody>
          <a:bodyPr/>
          <a:lstStyle/>
          <a:p>
            <a:r>
              <a:rPr lang="en-US" sz="2800"/>
              <a:t>Review of the OSHA Formaldehyde Standard</a:t>
            </a:r>
          </a:p>
          <a:p>
            <a:r>
              <a:rPr lang="en-US" sz="2800"/>
              <a:t>Potential Health Effects</a:t>
            </a:r>
          </a:p>
          <a:p>
            <a:r>
              <a:rPr lang="en-US" sz="2800"/>
              <a:t>Medical Surveillance</a:t>
            </a:r>
          </a:p>
          <a:p>
            <a:r>
              <a:rPr lang="en-US" sz="2800"/>
              <a:t>Personal Protective Clothing and Equipment</a:t>
            </a:r>
          </a:p>
          <a:p>
            <a:r>
              <a:rPr lang="en-US" sz="2800"/>
              <a:t>Safe Work Practices for Specific Operations</a:t>
            </a:r>
          </a:p>
          <a:p>
            <a:r>
              <a:rPr lang="en-US" sz="2800"/>
              <a:t>Spill Procedures</a:t>
            </a:r>
          </a:p>
          <a:p>
            <a:r>
              <a:rPr lang="en-US" sz="2400"/>
              <a:t>Appendix A:  Material Safety Data Sheets (MSDS)</a:t>
            </a:r>
          </a:p>
          <a:p>
            <a:r>
              <a:rPr lang="en-US" sz="2400"/>
              <a:t>Appendix B:  Air Monitoring Results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trips(downRight)">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strips(downRight)">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strips(downRight)">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strips(downRight)">
                                      <p:cBhvr>
                                        <p:cTn id="22" dur="500"/>
                                        <p:tgtEl>
                                          <p:spTgt spid="61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strips(downRight)">
                                      <p:cBhvr>
                                        <p:cTn id="27" dur="500"/>
                                        <p:tgtEl>
                                          <p:spTgt spid="61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6147">
                                            <p:txEl>
                                              <p:pRg st="5" end="5"/>
                                            </p:txEl>
                                          </p:spTgt>
                                        </p:tgtEl>
                                        <p:attrNameLst>
                                          <p:attrName>style.visibility</p:attrName>
                                        </p:attrNameLst>
                                      </p:cBhvr>
                                      <p:to>
                                        <p:strVal val="visible"/>
                                      </p:to>
                                    </p:set>
                                    <p:animEffect transition="in" filter="strips(downRight)">
                                      <p:cBhvr>
                                        <p:cTn id="32" dur="500"/>
                                        <p:tgtEl>
                                          <p:spTgt spid="614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6147">
                                            <p:txEl>
                                              <p:pRg st="6" end="6"/>
                                            </p:txEl>
                                          </p:spTgt>
                                        </p:tgtEl>
                                        <p:attrNameLst>
                                          <p:attrName>style.visibility</p:attrName>
                                        </p:attrNameLst>
                                      </p:cBhvr>
                                      <p:to>
                                        <p:strVal val="visible"/>
                                      </p:to>
                                    </p:set>
                                    <p:animEffect transition="in" filter="strips(downRight)">
                                      <p:cBhvr>
                                        <p:cTn id="37" dur="500"/>
                                        <p:tgtEl>
                                          <p:spTgt spid="614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6147">
                                            <p:txEl>
                                              <p:pRg st="7" end="7"/>
                                            </p:txEl>
                                          </p:spTgt>
                                        </p:tgtEl>
                                        <p:attrNameLst>
                                          <p:attrName>style.visibility</p:attrName>
                                        </p:attrNameLst>
                                      </p:cBhvr>
                                      <p:to>
                                        <p:strVal val="visible"/>
                                      </p:to>
                                    </p:set>
                                    <p:animEffect transition="in" filter="strips(downRight)">
                                      <p:cBhvr>
                                        <p:cTn id="42" dur="500"/>
                                        <p:tgtEl>
                                          <p:spTgt spid="61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noFill/>
          <a:ln/>
        </p:spPr>
        <p:txBody>
          <a:bodyPr/>
          <a:lstStyle/>
          <a:p>
            <a:pPr algn="ctr"/>
            <a:r>
              <a:rPr lang="en-US" sz="3600"/>
              <a:t>POTENTIAL HEALTH EFFECT - INHALATION</a:t>
            </a:r>
          </a:p>
        </p:txBody>
      </p:sp>
      <p:sp>
        <p:nvSpPr>
          <p:cNvPr id="43011" name="Rectangle 3"/>
          <p:cNvSpPr>
            <a:spLocks noGrp="1" noChangeArrowheads="1"/>
          </p:cNvSpPr>
          <p:nvPr>
            <p:ph type="body" sz="half" idx="1"/>
          </p:nvPr>
        </p:nvSpPr>
        <p:spPr>
          <a:noFill/>
          <a:ln/>
        </p:spPr>
        <p:txBody>
          <a:bodyPr/>
          <a:lstStyle/>
          <a:p>
            <a:r>
              <a:rPr lang="en-US" sz="2400"/>
              <a:t>Air Concentration (ppm)</a:t>
            </a:r>
          </a:p>
          <a:p>
            <a:pPr lvl="1"/>
            <a:r>
              <a:rPr lang="en-US" sz="2000"/>
              <a:t>25 - 50</a:t>
            </a:r>
          </a:p>
          <a:p>
            <a:pPr lvl="1">
              <a:buFontTx/>
              <a:buNone/>
            </a:pPr>
            <a:endParaRPr lang="en-US" sz="2000"/>
          </a:p>
          <a:p>
            <a:pPr lvl="1">
              <a:buFontTx/>
              <a:buNone/>
            </a:pPr>
            <a:endParaRPr lang="en-US" sz="2000"/>
          </a:p>
          <a:p>
            <a:pPr lvl="1">
              <a:buFontTx/>
              <a:buNone/>
            </a:pPr>
            <a:endParaRPr lang="en-US" sz="2000"/>
          </a:p>
          <a:p>
            <a:pPr lvl="1">
              <a:buFontTx/>
              <a:buNone/>
            </a:pPr>
            <a:endParaRPr lang="en-US" sz="2000"/>
          </a:p>
          <a:p>
            <a:pPr lvl="1">
              <a:buFontTx/>
              <a:buNone/>
            </a:pPr>
            <a:endParaRPr lang="en-US" sz="2000"/>
          </a:p>
          <a:p>
            <a:pPr lvl="1"/>
            <a:r>
              <a:rPr lang="en-US" sz="2000"/>
              <a:t>50 - 100</a:t>
            </a:r>
          </a:p>
          <a:p>
            <a:pPr lvl="1"/>
            <a:r>
              <a:rPr lang="en-US" sz="2000"/>
              <a:t>100</a:t>
            </a:r>
          </a:p>
        </p:txBody>
      </p:sp>
      <p:sp>
        <p:nvSpPr>
          <p:cNvPr id="43012" name="Rectangle 4"/>
          <p:cNvSpPr>
            <a:spLocks noGrp="1" noChangeArrowheads="1"/>
          </p:cNvSpPr>
          <p:nvPr>
            <p:ph type="body" sz="half" idx="2"/>
          </p:nvPr>
        </p:nvSpPr>
        <p:spPr>
          <a:noFill/>
          <a:ln/>
        </p:spPr>
        <p:txBody>
          <a:bodyPr/>
          <a:lstStyle/>
          <a:p>
            <a:r>
              <a:rPr lang="en-US" sz="2400"/>
              <a:t>Reported Health Effects</a:t>
            </a:r>
          </a:p>
          <a:p>
            <a:pPr lvl="1"/>
            <a:r>
              <a:rPr lang="en-US" sz="1600"/>
              <a:t>Tissue damage and serious respiratory tract injury such as pneumonitis. Associated symptoms may include sneezing, wheezing, chest constriction, bronchitis, headache excessive thirst, weakness, palpitations, nausea and vomiting</a:t>
            </a:r>
          </a:p>
          <a:p>
            <a:pPr lvl="1"/>
            <a:r>
              <a:rPr lang="en-US" sz="1600"/>
              <a:t>Pulmonary edema/inflammation - severe lower airway effects</a:t>
            </a:r>
          </a:p>
          <a:p>
            <a:pPr lvl="1"/>
            <a:r>
              <a:rPr lang="en-US" sz="1600"/>
              <a:t>Death.</a:t>
            </a: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ln/>
        </p:spPr>
        <p:txBody>
          <a:bodyPr/>
          <a:lstStyle/>
          <a:p>
            <a:pPr algn="ctr"/>
            <a:r>
              <a:rPr lang="en-US" sz="3600"/>
              <a:t>POTENTIAL HEALTH EFFECTS - INHALATION</a:t>
            </a:r>
          </a:p>
        </p:txBody>
      </p:sp>
      <p:sp>
        <p:nvSpPr>
          <p:cNvPr id="45059" name="Rectangle 3"/>
          <p:cNvSpPr>
            <a:spLocks noGrp="1" noChangeArrowheads="1"/>
          </p:cNvSpPr>
          <p:nvPr>
            <p:ph type="body" idx="1"/>
          </p:nvPr>
        </p:nvSpPr>
        <p:spPr>
          <a:noFill/>
          <a:ln/>
        </p:spPr>
        <p:txBody>
          <a:bodyPr/>
          <a:lstStyle/>
          <a:p>
            <a:r>
              <a:rPr lang="en-US"/>
              <a:t>Chronic Exposure:</a:t>
            </a:r>
          </a:p>
          <a:p>
            <a:pPr lvl="1"/>
            <a:r>
              <a:rPr lang="en-US" sz="2200"/>
              <a:t>Repeated or prolonged exposure may cause headache, rhinitis, nausea, drowsiness, respiratory impairment, kidney injury and pulmonary sensitization.</a:t>
            </a:r>
          </a:p>
          <a:p>
            <a:pPr lvl="1"/>
            <a:r>
              <a:rPr lang="en-US" sz="2200"/>
              <a:t>Neuropsychological effects may include sleep disorders, irritability, altered sense of balance, memory deficits loss, of concentration, and mood alterations.</a:t>
            </a:r>
          </a:p>
          <a:p>
            <a:pPr lvl="1"/>
            <a:r>
              <a:rPr lang="en-US" sz="2200"/>
              <a:t>Menstrual disorders and secondary sterility have occurred in women.</a:t>
            </a:r>
          </a:p>
        </p:txBody>
      </p:sp>
    </p:spTree>
  </p:cSld>
  <p:clrMapOvr>
    <a:masterClrMapping/>
  </p:clrMapOvr>
  <p:transition>
    <p:random/>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noFill/>
          <a:ln/>
        </p:spPr>
        <p:txBody>
          <a:bodyPr/>
          <a:lstStyle/>
          <a:p>
            <a:pPr algn="ctr"/>
            <a:r>
              <a:rPr lang="en-US" sz="3600"/>
              <a:t>POTENTIAL HEALTH EFFECTS - INHALATION</a:t>
            </a:r>
          </a:p>
        </p:txBody>
      </p:sp>
      <p:sp>
        <p:nvSpPr>
          <p:cNvPr id="47107" name="Rectangle 3"/>
          <p:cNvSpPr>
            <a:spLocks noGrp="1" noChangeArrowheads="1"/>
          </p:cNvSpPr>
          <p:nvPr>
            <p:ph type="body" idx="1"/>
          </p:nvPr>
        </p:nvSpPr>
        <p:spPr>
          <a:noFill/>
          <a:ln/>
        </p:spPr>
        <p:txBody>
          <a:bodyPr/>
          <a:lstStyle/>
          <a:p>
            <a:r>
              <a:rPr lang="en-US"/>
              <a:t>Carcinogenic Effects:</a:t>
            </a:r>
          </a:p>
          <a:p>
            <a:pPr lvl="1"/>
            <a:r>
              <a:rPr lang="en-US"/>
              <a:t>Long-term exposure to formaldehyde is reported to be associated with an increased risk of cancer of the nose and accessory sinuses and nasopharyngeal and oropharyngeal cancer in humans.</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blinds(horizontal)">
                                      <p:cBhvr>
                                        <p:cTn id="7" dur="500"/>
                                        <p:tgtEl>
                                          <p:spTgt spid="47107">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7107">
                                            <p:txEl>
                                              <p:pRg st="1" end="1"/>
                                            </p:txEl>
                                          </p:spTgt>
                                        </p:tgtEl>
                                        <p:attrNameLst>
                                          <p:attrName>style.visibility</p:attrName>
                                        </p:attrNameLst>
                                      </p:cBhvr>
                                      <p:to>
                                        <p:strVal val="visible"/>
                                      </p:to>
                                    </p:set>
                                    <p:animEffect transition="in" filter="blinds(horizontal)">
                                      <p:cBhvr>
                                        <p:cTn id="10" dur="500"/>
                                        <p:tgtEl>
                                          <p:spTgt spid="471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a:ln/>
        </p:spPr>
        <p:txBody>
          <a:bodyPr/>
          <a:lstStyle/>
          <a:p>
            <a:pPr algn="ctr"/>
            <a:r>
              <a:rPr lang="en-US" sz="3600"/>
              <a:t>POTENTIAL HEALTH EFFECTS - INGESTION</a:t>
            </a:r>
          </a:p>
        </p:txBody>
      </p:sp>
      <p:sp>
        <p:nvSpPr>
          <p:cNvPr id="49155" name="Rectangle 3"/>
          <p:cNvSpPr>
            <a:spLocks noGrp="1" noChangeArrowheads="1"/>
          </p:cNvSpPr>
          <p:nvPr>
            <p:ph type="body" idx="1"/>
          </p:nvPr>
        </p:nvSpPr>
        <p:spPr>
          <a:noFill/>
          <a:ln/>
        </p:spPr>
        <p:txBody>
          <a:bodyPr/>
          <a:lstStyle/>
          <a:p>
            <a:r>
              <a:rPr lang="en-US" sz="2400"/>
              <a:t>Acute Exposure:</a:t>
            </a:r>
            <a:endParaRPr lang="en-US"/>
          </a:p>
          <a:p>
            <a:pPr lvl="1"/>
            <a:r>
              <a:rPr lang="en-US" sz="2000"/>
              <a:t>Ingestion of formaldehyde solutions may cause burning of the mouth, throat and stomach, difficulty swallowing, nausea, vomiting and diarrhea, severe abdominal pain, headache, hypertension, vertigo, stupor, convulsions, unconsciousness and coma.  May also cause damage to the liver, heart, brain, spleen, pancreas, kidney, and central nervous system.  Mean fatal dose in humans is 1-2 ounces of a 37% solution.</a:t>
            </a:r>
          </a:p>
          <a:p>
            <a:r>
              <a:rPr lang="en-US" sz="2400"/>
              <a:t>Chronic Exposure</a:t>
            </a:r>
            <a:endParaRPr lang="en-US"/>
          </a:p>
          <a:p>
            <a:pPr lvl="1"/>
            <a:r>
              <a:rPr lang="en-US" sz="2000"/>
              <a:t>Repeated ingestion of small amounts of formaldehyde may cause gastrointestinal irritation, vomiting, and dizziness.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box(out)">
                                      <p:cBhvr>
                                        <p:cTn id="7" dur="500"/>
                                        <p:tgtEl>
                                          <p:spTgt spid="49155">
                                            <p:txEl>
                                              <p:pRg st="0" end="0"/>
                                            </p:txEl>
                                          </p:spTgt>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49155">
                                            <p:txEl>
                                              <p:pRg st="1" end="1"/>
                                            </p:txEl>
                                          </p:spTgt>
                                        </p:tgtEl>
                                        <p:attrNameLst>
                                          <p:attrName>style.visibility</p:attrName>
                                        </p:attrNameLst>
                                      </p:cBhvr>
                                      <p:to>
                                        <p:strVal val="visible"/>
                                      </p:to>
                                    </p:set>
                                    <p:animEffect transition="in" filter="box(out)">
                                      <p:cBhvr>
                                        <p:cTn id="10" dur="500"/>
                                        <p:tgtEl>
                                          <p:spTgt spid="4915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49155">
                                            <p:txEl>
                                              <p:pRg st="2" end="2"/>
                                            </p:txEl>
                                          </p:spTgt>
                                        </p:tgtEl>
                                        <p:attrNameLst>
                                          <p:attrName>style.visibility</p:attrName>
                                        </p:attrNameLst>
                                      </p:cBhvr>
                                      <p:to>
                                        <p:strVal val="visible"/>
                                      </p:to>
                                    </p:set>
                                    <p:animEffect transition="in" filter="box(out)">
                                      <p:cBhvr>
                                        <p:cTn id="15" dur="500"/>
                                        <p:tgtEl>
                                          <p:spTgt spid="49155">
                                            <p:txEl>
                                              <p:pRg st="2" end="2"/>
                                            </p:txEl>
                                          </p:spTgt>
                                        </p:tgtEl>
                                      </p:cBhvr>
                                    </p:animEffect>
                                  </p:childTnLst>
                                </p:cTn>
                              </p:par>
                              <p:par>
                                <p:cTn id="16" presetID="4" presetClass="entr" presetSubtype="32" fill="hold" grpId="0" nodeType="withEffect">
                                  <p:stCondLst>
                                    <p:cond delay="0"/>
                                  </p:stCondLst>
                                  <p:childTnLst>
                                    <p:set>
                                      <p:cBhvr>
                                        <p:cTn id="17" dur="1" fill="hold">
                                          <p:stCondLst>
                                            <p:cond delay="0"/>
                                          </p:stCondLst>
                                        </p:cTn>
                                        <p:tgtEl>
                                          <p:spTgt spid="49155">
                                            <p:txEl>
                                              <p:pRg st="3" end="3"/>
                                            </p:txEl>
                                          </p:spTgt>
                                        </p:tgtEl>
                                        <p:attrNameLst>
                                          <p:attrName>style.visibility</p:attrName>
                                        </p:attrNameLst>
                                      </p:cBhvr>
                                      <p:to>
                                        <p:strVal val="visible"/>
                                      </p:to>
                                    </p:set>
                                    <p:animEffect transition="in" filter="box(out)">
                                      <p:cBhvr>
                                        <p:cTn id="18" dur="500"/>
                                        <p:tgtEl>
                                          <p:spTgt spid="491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noFill/>
          <a:ln/>
        </p:spPr>
        <p:txBody>
          <a:bodyPr/>
          <a:lstStyle/>
          <a:p>
            <a:pPr algn="ctr"/>
            <a:r>
              <a:rPr lang="en-US" sz="3600"/>
              <a:t>POTENTIAL HEALTH EFFECTS - SKIN CONTACT</a:t>
            </a:r>
          </a:p>
        </p:txBody>
      </p:sp>
      <p:sp>
        <p:nvSpPr>
          <p:cNvPr id="51203" name="Rectangle 3"/>
          <p:cNvSpPr>
            <a:spLocks noGrp="1" noChangeArrowheads="1"/>
          </p:cNvSpPr>
          <p:nvPr>
            <p:ph type="body" idx="1"/>
          </p:nvPr>
        </p:nvSpPr>
        <p:spPr>
          <a:noFill/>
          <a:ln/>
        </p:spPr>
        <p:txBody>
          <a:bodyPr/>
          <a:lstStyle/>
          <a:p>
            <a:r>
              <a:rPr lang="en-US" sz="2000"/>
              <a:t>Acute Exposure:</a:t>
            </a:r>
            <a:endParaRPr lang="en-US"/>
          </a:p>
          <a:p>
            <a:pPr lvl="1"/>
            <a:r>
              <a:rPr lang="en-US" sz="1800"/>
              <a:t>Vapors or solutions may cause smarting, white discoloration, roughness, hardness anesthesia, and first degree burns.  In previously exposed individuals subsequent exposures may result in a sensitization dermatitis characterized by the sudden eruption of blisters on the eyelids, face, neck, scrotum and arms.</a:t>
            </a:r>
            <a:endParaRPr lang="en-US" sz="2000"/>
          </a:p>
          <a:p>
            <a:r>
              <a:rPr lang="en-US" sz="2000"/>
              <a:t>Chronic Exposure</a:t>
            </a:r>
            <a:endParaRPr lang="en-US"/>
          </a:p>
          <a:p>
            <a:pPr lvl="1"/>
            <a:r>
              <a:rPr lang="en-US" sz="1800"/>
              <a:t>Prolonged or repeated exposures may cause second degree burns, numbness, and itching rash, fingernail damage, hardening of tanning of the skin and sensitization.  The dermatitis results from chronic exposure to formaldehyde may be either a sudden blistering reaction, or may be delayed several years with eruptions starting on the digital areas, wrists and other parts of the body</a:t>
            </a:r>
          </a:p>
        </p:txBody>
      </p:sp>
    </p:spTree>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noFill/>
          <a:ln/>
        </p:spPr>
        <p:txBody>
          <a:bodyPr/>
          <a:lstStyle/>
          <a:p>
            <a:pPr algn="ctr"/>
            <a:r>
              <a:rPr lang="en-US" sz="3600"/>
              <a:t>POTENTIAL HEALTH EFFECTS - Eye Contact</a:t>
            </a:r>
          </a:p>
        </p:txBody>
      </p:sp>
      <p:sp>
        <p:nvSpPr>
          <p:cNvPr id="53251" name="Rectangle 3"/>
          <p:cNvSpPr>
            <a:spLocks noGrp="1" noChangeArrowheads="1"/>
          </p:cNvSpPr>
          <p:nvPr>
            <p:ph type="body" idx="1"/>
          </p:nvPr>
        </p:nvSpPr>
        <p:spPr>
          <a:noFill/>
          <a:ln/>
        </p:spPr>
        <p:txBody>
          <a:bodyPr/>
          <a:lstStyle/>
          <a:p>
            <a:r>
              <a:rPr lang="en-US" sz="2000"/>
              <a:t>Acute Exposures</a:t>
            </a:r>
            <a:endParaRPr lang="en-US"/>
          </a:p>
          <a:p>
            <a:pPr lvl="1"/>
            <a:r>
              <a:rPr lang="en-US" sz="1800"/>
              <a:t>Airborne concentrations from 0.05 - 3.0 ppm may cause irritation with redness, itching, pain, blurred vision, and mild tearing.  Concentrations from 4 - 20 ppm may cause profuse tearing and damage to the eye.  Aqueous solutions effects range from transient, minor injury and discomfort to severe, permanent corneal pacification and loss of sight.</a:t>
            </a:r>
            <a:r>
              <a:rPr lang="en-US" sz="2000"/>
              <a:t>	</a:t>
            </a:r>
          </a:p>
          <a:p>
            <a:r>
              <a:rPr lang="en-US" sz="2000"/>
              <a:t>Chronic Exposure</a:t>
            </a:r>
            <a:endParaRPr lang="en-US" sz="2400"/>
          </a:p>
          <a:p>
            <a:pPr lvl="1"/>
            <a:r>
              <a:rPr lang="en-US" sz="1800"/>
              <a:t>Effects depend on the concentration and duration of exposure</a:t>
            </a:r>
            <a:r>
              <a:rPr lang="en-US" sz="2000"/>
              <a:t>.</a:t>
            </a:r>
          </a:p>
          <a:p>
            <a:r>
              <a:rPr lang="en-US" sz="2000"/>
              <a:t>Reporting Symptoms</a:t>
            </a:r>
            <a:endParaRPr lang="en-US"/>
          </a:p>
          <a:p>
            <a:pPr lvl="1"/>
            <a:r>
              <a:rPr lang="en-US" sz="1800"/>
              <a:t>Employees will immediately report to their manager, other supervisory personnel, or site medical personnel, the development of any adverse signs or symptoms suspected of being related to formaldehyde exposure.</a:t>
            </a:r>
          </a:p>
        </p:txBody>
      </p:sp>
    </p:spTree>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noFill/>
          <a:ln/>
        </p:spPr>
        <p:txBody>
          <a:bodyPr/>
          <a:lstStyle/>
          <a:p>
            <a:pPr algn="ctr"/>
            <a:r>
              <a:rPr lang="en-US" sz="3600"/>
              <a:t>MEDICAL SURVEILLANCE PROGRAM</a:t>
            </a:r>
          </a:p>
        </p:txBody>
      </p:sp>
      <p:sp>
        <p:nvSpPr>
          <p:cNvPr id="55299" name="Rectangle 3"/>
          <p:cNvSpPr>
            <a:spLocks noGrp="1" noChangeArrowheads="1"/>
          </p:cNvSpPr>
          <p:nvPr>
            <p:ph type="body" idx="1"/>
          </p:nvPr>
        </p:nvSpPr>
        <p:spPr>
          <a:noFill/>
          <a:ln/>
        </p:spPr>
        <p:txBody>
          <a:bodyPr/>
          <a:lstStyle/>
          <a:p>
            <a:r>
              <a:rPr lang="en-US" sz="2400"/>
              <a:t>General</a:t>
            </a:r>
            <a:endParaRPr lang="en-US"/>
          </a:p>
          <a:p>
            <a:pPr lvl="1"/>
            <a:r>
              <a:rPr lang="en-US" sz="2000"/>
              <a:t>The employer shall institute medical surveillance programs for all employees who:</a:t>
            </a:r>
          </a:p>
          <a:p>
            <a:pPr lvl="2"/>
            <a:r>
              <a:rPr lang="en-US" sz="2000"/>
              <a:t>are exposed to formaldehyde concentrations at or above the Action Level or above the STEL</a:t>
            </a:r>
          </a:p>
          <a:p>
            <a:pPr lvl="2"/>
            <a:r>
              <a:rPr lang="en-US" sz="2000"/>
              <a:t>develop signs and symptoms of overexposure to formaldehyde (see MSDS)</a:t>
            </a:r>
          </a:p>
          <a:p>
            <a:pPr lvl="2"/>
            <a:r>
              <a:rPr lang="en-US" sz="2000"/>
              <a:t>are exposed to formaldehyde in an emergency</a:t>
            </a:r>
          </a:p>
          <a:p>
            <a:pPr lvl="1"/>
            <a:r>
              <a:rPr lang="en-US" sz="2000"/>
              <a:t>All medical procedures will be performed by or under the supervision of a licensed physician and will be provided without cost to the employee, without loss of pay, and at a reasonable time and place.</a:t>
            </a: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 calcmode="lin" valueType="num">
                                      <p:cBhvr additive="base">
                                        <p:cTn id="7" dur="500" fill="hold"/>
                                        <p:tgtEl>
                                          <p:spTgt spid="552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529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5299">
                                            <p:txEl>
                                              <p:pRg st="1" end="1"/>
                                            </p:txEl>
                                          </p:spTgt>
                                        </p:tgtEl>
                                        <p:attrNameLst>
                                          <p:attrName>style.visibility</p:attrName>
                                        </p:attrNameLst>
                                      </p:cBhvr>
                                      <p:to>
                                        <p:strVal val="visible"/>
                                      </p:to>
                                    </p:set>
                                    <p:anim calcmode="lin" valueType="num">
                                      <p:cBhvr additive="base">
                                        <p:cTn id="11" dur="500" fill="hold"/>
                                        <p:tgtEl>
                                          <p:spTgt spid="55299">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55299">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55299">
                                            <p:txEl>
                                              <p:pRg st="2" end="2"/>
                                            </p:txEl>
                                          </p:spTgt>
                                        </p:tgtEl>
                                        <p:attrNameLst>
                                          <p:attrName>style.visibility</p:attrName>
                                        </p:attrNameLst>
                                      </p:cBhvr>
                                      <p:to>
                                        <p:strVal val="visible"/>
                                      </p:to>
                                    </p:set>
                                    <p:anim calcmode="lin" valueType="num">
                                      <p:cBhvr additive="base">
                                        <p:cTn id="15" dur="500" fill="hold"/>
                                        <p:tgtEl>
                                          <p:spTgt spid="55299">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55299">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55299">
                                            <p:txEl>
                                              <p:pRg st="3" end="3"/>
                                            </p:txEl>
                                          </p:spTgt>
                                        </p:tgtEl>
                                        <p:attrNameLst>
                                          <p:attrName>style.visibility</p:attrName>
                                        </p:attrNameLst>
                                      </p:cBhvr>
                                      <p:to>
                                        <p:strVal val="visible"/>
                                      </p:to>
                                    </p:set>
                                    <p:anim calcmode="lin" valueType="num">
                                      <p:cBhvr additive="base">
                                        <p:cTn id="19" dur="500" fill="hold"/>
                                        <p:tgtEl>
                                          <p:spTgt spid="55299">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5299">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55299">
                                            <p:txEl>
                                              <p:pRg st="4" end="4"/>
                                            </p:txEl>
                                          </p:spTgt>
                                        </p:tgtEl>
                                        <p:attrNameLst>
                                          <p:attrName>style.visibility</p:attrName>
                                        </p:attrNameLst>
                                      </p:cBhvr>
                                      <p:to>
                                        <p:strVal val="visible"/>
                                      </p:to>
                                    </p:set>
                                    <p:anim calcmode="lin" valueType="num">
                                      <p:cBhvr additive="base">
                                        <p:cTn id="23" dur="500" fill="hold"/>
                                        <p:tgtEl>
                                          <p:spTgt spid="55299">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55299">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55299">
                                            <p:txEl>
                                              <p:pRg st="5" end="5"/>
                                            </p:txEl>
                                          </p:spTgt>
                                        </p:tgtEl>
                                        <p:attrNameLst>
                                          <p:attrName>style.visibility</p:attrName>
                                        </p:attrNameLst>
                                      </p:cBhvr>
                                      <p:to>
                                        <p:strVal val="visible"/>
                                      </p:to>
                                    </p:set>
                                    <p:anim calcmode="lin" valueType="num">
                                      <p:cBhvr additive="base">
                                        <p:cTn id="27" dur="500" fill="hold"/>
                                        <p:tgtEl>
                                          <p:spTgt spid="55299">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5529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noFill/>
          <a:ln/>
        </p:spPr>
        <p:txBody>
          <a:bodyPr/>
          <a:lstStyle/>
          <a:p>
            <a:pPr algn="ctr"/>
            <a:r>
              <a:rPr lang="en-US" sz="3600"/>
              <a:t>MEDICAL SURVEILLANCE PROGRAM</a:t>
            </a:r>
          </a:p>
        </p:txBody>
      </p:sp>
      <p:sp>
        <p:nvSpPr>
          <p:cNvPr id="57347" name="Rectangle 3"/>
          <p:cNvSpPr>
            <a:spLocks noGrp="1" noChangeArrowheads="1"/>
          </p:cNvSpPr>
          <p:nvPr>
            <p:ph type="body" idx="1"/>
          </p:nvPr>
        </p:nvSpPr>
        <p:spPr>
          <a:noFill/>
          <a:ln/>
        </p:spPr>
        <p:txBody>
          <a:bodyPr/>
          <a:lstStyle/>
          <a:p>
            <a:r>
              <a:rPr lang="en-US" sz="2400"/>
              <a:t>Medical Surveillance</a:t>
            </a:r>
            <a:endParaRPr lang="en-US"/>
          </a:p>
          <a:p>
            <a:pPr lvl="1"/>
            <a:r>
              <a:rPr lang="en-US" sz="2000"/>
              <a:t>Administration of a medical disease questionnaire and an evaluation of the questionnaire by a physician to determine whether a medical examination is necessary (employees not wearing respirators) will be made available to employees:</a:t>
            </a:r>
            <a:endParaRPr lang="en-US"/>
          </a:p>
          <a:p>
            <a:pPr lvl="2"/>
            <a:r>
              <a:rPr lang="en-US" sz="1800"/>
              <a:t>prior to assignment to a job where formaldehyde exposure is at or above the action level or above the STEL and annually thereafter</a:t>
            </a:r>
          </a:p>
          <a:p>
            <a:pPr lvl="2"/>
            <a:r>
              <a:rPr lang="en-US" sz="1800"/>
              <a:t>promptly upon determining that an employee is experiencing signs and symptoms indicative of possible overexposure to formaldehyde</a:t>
            </a:r>
          </a:p>
        </p:txBody>
      </p:sp>
    </p:spTree>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 calcmode="lin" valueType="num">
                                      <p:cBhvr additive="base">
                                        <p:cTn id="7" dur="500" fill="hold"/>
                                        <p:tgtEl>
                                          <p:spTgt spid="573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734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7347">
                                            <p:txEl>
                                              <p:pRg st="1" end="1"/>
                                            </p:txEl>
                                          </p:spTgt>
                                        </p:tgtEl>
                                        <p:attrNameLst>
                                          <p:attrName>style.visibility</p:attrName>
                                        </p:attrNameLst>
                                      </p:cBhvr>
                                      <p:to>
                                        <p:strVal val="visible"/>
                                      </p:to>
                                    </p:set>
                                    <p:anim calcmode="lin" valueType="num">
                                      <p:cBhvr additive="base">
                                        <p:cTn id="11" dur="500" fill="hold"/>
                                        <p:tgtEl>
                                          <p:spTgt spid="5734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7347">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57347">
                                            <p:txEl>
                                              <p:pRg st="2" end="2"/>
                                            </p:txEl>
                                          </p:spTgt>
                                        </p:tgtEl>
                                        <p:attrNameLst>
                                          <p:attrName>style.visibility</p:attrName>
                                        </p:attrNameLst>
                                      </p:cBhvr>
                                      <p:to>
                                        <p:strVal val="visible"/>
                                      </p:to>
                                    </p:set>
                                    <p:anim calcmode="lin" valueType="num">
                                      <p:cBhvr additive="base">
                                        <p:cTn id="15" dur="500" fill="hold"/>
                                        <p:tgtEl>
                                          <p:spTgt spid="5734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57347">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57347">
                                            <p:txEl>
                                              <p:pRg st="3" end="3"/>
                                            </p:txEl>
                                          </p:spTgt>
                                        </p:tgtEl>
                                        <p:attrNameLst>
                                          <p:attrName>style.visibility</p:attrName>
                                        </p:attrNameLst>
                                      </p:cBhvr>
                                      <p:to>
                                        <p:strVal val="visible"/>
                                      </p:to>
                                    </p:set>
                                    <p:anim calcmode="lin" valueType="num">
                                      <p:cBhvr additive="base">
                                        <p:cTn id="19" dur="500" fill="hold"/>
                                        <p:tgtEl>
                                          <p:spTgt spid="5734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734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noFill/>
          <a:ln/>
        </p:spPr>
        <p:txBody>
          <a:bodyPr/>
          <a:lstStyle/>
          <a:p>
            <a:pPr algn="ctr"/>
            <a:r>
              <a:rPr lang="en-US" sz="3600"/>
              <a:t>MEDICAL SURVEILLANCE PROGRAM</a:t>
            </a:r>
          </a:p>
        </p:txBody>
      </p:sp>
      <p:sp>
        <p:nvSpPr>
          <p:cNvPr id="59395" name="Rectangle 3"/>
          <p:cNvSpPr>
            <a:spLocks noGrp="1" noChangeArrowheads="1"/>
          </p:cNvSpPr>
          <p:nvPr>
            <p:ph type="body" idx="1"/>
          </p:nvPr>
        </p:nvSpPr>
        <p:spPr>
          <a:noFill/>
          <a:ln/>
        </p:spPr>
        <p:txBody>
          <a:bodyPr/>
          <a:lstStyle/>
          <a:p>
            <a:r>
              <a:rPr lang="en-US" sz="2400"/>
              <a:t>Medical Examinations</a:t>
            </a:r>
            <a:endParaRPr lang="en-US"/>
          </a:p>
          <a:p>
            <a:pPr lvl="1"/>
            <a:r>
              <a:rPr lang="en-US" sz="2000"/>
              <a:t>Medical examinations will be given to any employee when:</a:t>
            </a:r>
          </a:p>
          <a:p>
            <a:pPr lvl="2"/>
            <a:r>
              <a:rPr lang="en-US" sz="2000"/>
              <a:t>based on the information provided on the medical questionnaire, the physician feels the employee may be at increased risk from exposure to formaldehyde</a:t>
            </a:r>
          </a:p>
          <a:p>
            <a:pPr lvl="2"/>
            <a:r>
              <a:rPr lang="en-US" sz="2000"/>
              <a:t>the employee is required to a wear respirator to reduce exposure to formaldehyde (see Respiratory protection Policy)</a:t>
            </a:r>
          </a:p>
          <a:p>
            <a:pPr lvl="1"/>
            <a:r>
              <a:rPr lang="en-US" sz="2000"/>
              <a:t>Medical examinations will be made available as soon as possible to employees exposed to formaldehyde in an emergency</a:t>
            </a:r>
          </a:p>
        </p:txBody>
      </p:sp>
    </p:spTree>
  </p:cSld>
  <p:clrMapOvr>
    <a:masterClrMapping/>
  </p:clrMapOvr>
  <p:transition>
    <p:rand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noFill/>
          <a:ln/>
        </p:spPr>
        <p:txBody>
          <a:bodyPr/>
          <a:lstStyle/>
          <a:p>
            <a:pPr algn="ctr"/>
            <a:r>
              <a:rPr lang="en-US" sz="3600"/>
              <a:t>MEDICAL SURVEILLANCE PROGRAM</a:t>
            </a:r>
          </a:p>
        </p:txBody>
      </p:sp>
      <p:sp>
        <p:nvSpPr>
          <p:cNvPr id="61443" name="Rectangle 3"/>
          <p:cNvSpPr>
            <a:spLocks noGrp="1" noChangeArrowheads="1"/>
          </p:cNvSpPr>
          <p:nvPr>
            <p:ph type="body" idx="1"/>
          </p:nvPr>
        </p:nvSpPr>
        <p:spPr>
          <a:noFill/>
          <a:ln/>
        </p:spPr>
        <p:txBody>
          <a:bodyPr/>
          <a:lstStyle/>
          <a:p>
            <a:r>
              <a:rPr lang="en-US" sz="2000"/>
              <a:t>Physician’s Written Opinion</a:t>
            </a:r>
            <a:endParaRPr lang="en-US"/>
          </a:p>
          <a:p>
            <a:pPr lvl="1"/>
            <a:r>
              <a:rPr lang="en-US" sz="1600"/>
              <a:t>For any examination required by the standard, the employer will obtain a written opinion from the examining physician discussing only those findings relating to occupational exposures to formaldehyde</a:t>
            </a:r>
          </a:p>
          <a:p>
            <a:pPr lvl="1"/>
            <a:r>
              <a:rPr lang="en-US" sz="1600"/>
              <a:t>The written opinion will include:</a:t>
            </a:r>
          </a:p>
          <a:p>
            <a:pPr lvl="2"/>
            <a:r>
              <a:rPr lang="en-US" sz="1600"/>
              <a:t>physician’s opinion as to whether the employee has a medical condition that would increase the risk of material impairment of health with exposure to formaldehyde</a:t>
            </a:r>
          </a:p>
          <a:p>
            <a:pPr lvl="2"/>
            <a:r>
              <a:rPr lang="en-US" sz="1600"/>
              <a:t>recommendations on limiting employee’s exposure or changes inure of personal protective equipment</a:t>
            </a:r>
          </a:p>
          <a:p>
            <a:pPr lvl="2"/>
            <a:r>
              <a:rPr lang="en-US" sz="1600"/>
              <a:t>a statement that the employee has been informed by the physician of any medical conditions that would be aggravated by exposure to formaldehyde and whether there is need for further examination or treatment</a:t>
            </a:r>
          </a:p>
        </p:txBody>
      </p:sp>
    </p:spTree>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a:ln/>
        </p:spPr>
        <p:txBody>
          <a:bodyPr/>
          <a:lstStyle/>
          <a:p>
            <a:pPr algn="ctr"/>
            <a:r>
              <a:rPr lang="en-US" sz="3600"/>
              <a:t>OSHA FORMALDEHYDE STANDARD (29 CFR 1910.0148)</a:t>
            </a:r>
          </a:p>
        </p:txBody>
      </p:sp>
      <p:sp>
        <p:nvSpPr>
          <p:cNvPr id="8195" name="Rectangle 3"/>
          <p:cNvSpPr>
            <a:spLocks noGrp="1" noChangeArrowheads="1"/>
          </p:cNvSpPr>
          <p:nvPr>
            <p:ph type="body" idx="1"/>
          </p:nvPr>
        </p:nvSpPr>
        <p:spPr>
          <a:noFill/>
          <a:ln/>
        </p:spPr>
        <p:txBody>
          <a:bodyPr/>
          <a:lstStyle/>
          <a:p>
            <a:r>
              <a:rPr lang="en-US"/>
              <a:t>SCOPE</a:t>
            </a:r>
          </a:p>
          <a:p>
            <a:pPr lvl="1"/>
            <a:r>
              <a:rPr lang="en-US"/>
              <a:t>Applies to all occupational exposures to formaldehyde (i.e. formaldehyde gas, its solutions and materials that release formaldehyde)</a:t>
            </a:r>
          </a:p>
        </p:txBody>
      </p:sp>
    </p:spTree>
  </p:cSld>
  <p:clrMapOvr>
    <a:masterClrMapping/>
  </p:clrMapOvr>
  <p:transition>
    <p:zoom dir="in"/>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noFill/>
          <a:ln/>
        </p:spPr>
        <p:txBody>
          <a:bodyPr/>
          <a:lstStyle/>
          <a:p>
            <a:pPr algn="ctr"/>
            <a:r>
              <a:rPr lang="en-US" sz="3600"/>
              <a:t>MEDICAL SURVEILLANCE PROGRAM</a:t>
            </a:r>
          </a:p>
        </p:txBody>
      </p:sp>
      <p:sp>
        <p:nvSpPr>
          <p:cNvPr id="63491" name="Rectangle 3"/>
          <p:cNvSpPr>
            <a:spLocks noGrp="1" noChangeArrowheads="1"/>
          </p:cNvSpPr>
          <p:nvPr>
            <p:ph type="body" idx="1"/>
          </p:nvPr>
        </p:nvSpPr>
        <p:spPr>
          <a:noFill/>
          <a:ln/>
        </p:spPr>
        <p:txBody>
          <a:bodyPr/>
          <a:lstStyle/>
          <a:p>
            <a:r>
              <a:rPr lang="en-US"/>
              <a:t>Physician’s Written Opinion (Cont'd)</a:t>
            </a:r>
          </a:p>
          <a:p>
            <a:pPr lvl="1"/>
            <a:r>
              <a:rPr lang="en-US"/>
              <a:t>The employer will retain the results of the medical examination and tests conducted by the physician in records</a:t>
            </a:r>
          </a:p>
          <a:p>
            <a:pPr lvl="1"/>
            <a:r>
              <a:rPr lang="en-US"/>
              <a:t>The employer will provide a copy of the physician’s written opinion to the affected employee within 15 days of its receipt</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 calcmode="lin" valueType="num">
                                      <p:cBhvr additive="base">
                                        <p:cTn id="7" dur="500" fill="hold"/>
                                        <p:tgtEl>
                                          <p:spTgt spid="634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349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3491">
                                            <p:txEl>
                                              <p:pRg st="1" end="1"/>
                                            </p:txEl>
                                          </p:spTgt>
                                        </p:tgtEl>
                                        <p:attrNameLst>
                                          <p:attrName>style.visibility</p:attrName>
                                        </p:attrNameLst>
                                      </p:cBhvr>
                                      <p:to>
                                        <p:strVal val="visible"/>
                                      </p:to>
                                    </p:set>
                                    <p:anim calcmode="lin" valueType="num">
                                      <p:cBhvr additive="base">
                                        <p:cTn id="11" dur="500" fill="hold"/>
                                        <p:tgtEl>
                                          <p:spTgt spid="6349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3491">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63491">
                                            <p:txEl>
                                              <p:pRg st="2" end="2"/>
                                            </p:txEl>
                                          </p:spTgt>
                                        </p:tgtEl>
                                        <p:attrNameLst>
                                          <p:attrName>style.visibility</p:attrName>
                                        </p:attrNameLst>
                                      </p:cBhvr>
                                      <p:to>
                                        <p:strVal val="visible"/>
                                      </p:to>
                                    </p:set>
                                    <p:anim calcmode="lin" valueType="num">
                                      <p:cBhvr additive="base">
                                        <p:cTn id="15" dur="500" fill="hold"/>
                                        <p:tgtEl>
                                          <p:spTgt spid="63491">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6349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noFill/>
          <a:ln/>
        </p:spPr>
        <p:txBody>
          <a:bodyPr/>
          <a:lstStyle/>
          <a:p>
            <a:pPr algn="ctr"/>
            <a:r>
              <a:rPr lang="en-US" sz="3600"/>
              <a:t>PERSONAL PROTECTIVE CLOTHING AND EQUIPMENT</a:t>
            </a:r>
          </a:p>
        </p:txBody>
      </p:sp>
      <p:sp>
        <p:nvSpPr>
          <p:cNvPr id="65539" name="Rectangle 3"/>
          <p:cNvSpPr>
            <a:spLocks noGrp="1" noChangeArrowheads="1"/>
          </p:cNvSpPr>
          <p:nvPr>
            <p:ph type="body" idx="1"/>
          </p:nvPr>
        </p:nvSpPr>
        <p:spPr>
          <a:noFill/>
          <a:ln/>
        </p:spPr>
        <p:txBody>
          <a:bodyPr/>
          <a:lstStyle/>
          <a:p>
            <a:r>
              <a:rPr lang="en-US" sz="2800"/>
              <a:t>Purpose</a:t>
            </a:r>
            <a:endParaRPr lang="en-US"/>
          </a:p>
          <a:p>
            <a:pPr lvl="1"/>
            <a:r>
              <a:rPr lang="en-US" sz="2400"/>
              <a:t>To provide employees with a means of protecting themselves against unnecessary exposures to formaldehyde</a:t>
            </a:r>
          </a:p>
          <a:p>
            <a:pPr lvl="1"/>
            <a:r>
              <a:rPr lang="en-US" sz="2400" u="sng"/>
              <a:t>Skin Contact</a:t>
            </a:r>
            <a:r>
              <a:rPr lang="en-US" sz="2400"/>
              <a:t>:  Protective gloves, sleeves, aprons</a:t>
            </a:r>
          </a:p>
          <a:p>
            <a:pPr lvl="1"/>
            <a:r>
              <a:rPr lang="en-US" sz="2400" u="sng"/>
              <a:t>Eye Contact</a:t>
            </a:r>
            <a:r>
              <a:rPr lang="en-US" sz="2400"/>
              <a:t>:  Safety glasses/goggles, face shields</a:t>
            </a:r>
          </a:p>
          <a:p>
            <a:pPr lvl="1"/>
            <a:r>
              <a:rPr lang="en-US" sz="2400" u="sng"/>
              <a:t>Inhalation</a:t>
            </a:r>
            <a:r>
              <a:rPr lang="en-US" sz="2400"/>
              <a:t>:  Local exhaust ventilation (LEV), respirators</a:t>
            </a:r>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 calcmode="lin" valueType="num">
                                      <p:cBhvr additive="base">
                                        <p:cTn id="7" dur="500" fill="hold"/>
                                        <p:tgtEl>
                                          <p:spTgt spid="655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553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5539">
                                            <p:txEl>
                                              <p:pRg st="1" end="1"/>
                                            </p:txEl>
                                          </p:spTgt>
                                        </p:tgtEl>
                                        <p:attrNameLst>
                                          <p:attrName>style.visibility</p:attrName>
                                        </p:attrNameLst>
                                      </p:cBhvr>
                                      <p:to>
                                        <p:strVal val="visible"/>
                                      </p:to>
                                    </p:set>
                                    <p:anim calcmode="lin" valueType="num">
                                      <p:cBhvr additive="base">
                                        <p:cTn id="11" dur="500" fill="hold"/>
                                        <p:tgtEl>
                                          <p:spTgt spid="65539">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5539">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65539">
                                            <p:txEl>
                                              <p:pRg st="2" end="2"/>
                                            </p:txEl>
                                          </p:spTgt>
                                        </p:tgtEl>
                                        <p:attrNameLst>
                                          <p:attrName>style.visibility</p:attrName>
                                        </p:attrNameLst>
                                      </p:cBhvr>
                                      <p:to>
                                        <p:strVal val="visible"/>
                                      </p:to>
                                    </p:set>
                                    <p:anim calcmode="lin" valueType="num">
                                      <p:cBhvr additive="base">
                                        <p:cTn id="15" dur="500" fill="hold"/>
                                        <p:tgtEl>
                                          <p:spTgt spid="65539">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65539">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65539">
                                            <p:txEl>
                                              <p:pRg st="3" end="3"/>
                                            </p:txEl>
                                          </p:spTgt>
                                        </p:tgtEl>
                                        <p:attrNameLst>
                                          <p:attrName>style.visibility</p:attrName>
                                        </p:attrNameLst>
                                      </p:cBhvr>
                                      <p:to>
                                        <p:strVal val="visible"/>
                                      </p:to>
                                    </p:set>
                                    <p:anim calcmode="lin" valueType="num">
                                      <p:cBhvr additive="base">
                                        <p:cTn id="19" dur="500" fill="hold"/>
                                        <p:tgtEl>
                                          <p:spTgt spid="6553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5539">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65539">
                                            <p:txEl>
                                              <p:pRg st="4" end="4"/>
                                            </p:txEl>
                                          </p:spTgt>
                                        </p:tgtEl>
                                        <p:attrNameLst>
                                          <p:attrName>style.visibility</p:attrName>
                                        </p:attrNameLst>
                                      </p:cBhvr>
                                      <p:to>
                                        <p:strVal val="visible"/>
                                      </p:to>
                                    </p:set>
                                    <p:anim calcmode="lin" valueType="num">
                                      <p:cBhvr additive="base">
                                        <p:cTn id="23" dur="500" fill="hold"/>
                                        <p:tgtEl>
                                          <p:spTgt spid="65539">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553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noFill/>
          <a:ln/>
        </p:spPr>
        <p:txBody>
          <a:bodyPr/>
          <a:lstStyle/>
          <a:p>
            <a:pPr algn="ctr"/>
            <a:r>
              <a:rPr lang="en-US" sz="3600"/>
              <a:t>PERSONAL PROTECTIVE CLOTHING AND EQUIPMENT</a:t>
            </a:r>
          </a:p>
        </p:txBody>
      </p:sp>
      <p:sp>
        <p:nvSpPr>
          <p:cNvPr id="67587" name="Rectangle 3"/>
          <p:cNvSpPr>
            <a:spLocks noGrp="1" noChangeArrowheads="1"/>
          </p:cNvSpPr>
          <p:nvPr>
            <p:ph type="body" idx="1"/>
          </p:nvPr>
        </p:nvSpPr>
        <p:spPr>
          <a:noFill/>
          <a:ln/>
        </p:spPr>
        <p:txBody>
          <a:bodyPr/>
          <a:lstStyle/>
          <a:p>
            <a:r>
              <a:rPr lang="en-US" sz="2400"/>
              <a:t>Proper Use</a:t>
            </a:r>
            <a:endParaRPr lang="en-US"/>
          </a:p>
          <a:p>
            <a:pPr lvl="1"/>
            <a:r>
              <a:rPr lang="en-US" sz="2000"/>
              <a:t>Personal protective clothing and equipment can only be effective if it is used properly.</a:t>
            </a:r>
            <a:endParaRPr lang="en-US"/>
          </a:p>
          <a:p>
            <a:pPr lvl="2"/>
            <a:r>
              <a:rPr lang="en-US" sz="1800"/>
              <a:t>Select the appropriate type of clothing or equipment (e.g. gloves, respirators, LEV) according to Hazard Assessment performed by supervisor for PPE.</a:t>
            </a:r>
          </a:p>
          <a:p>
            <a:pPr lvl="2"/>
            <a:r>
              <a:rPr lang="en-US" sz="1800"/>
              <a:t>Properly maintain and store personal protective equipment after use.</a:t>
            </a:r>
          </a:p>
          <a:p>
            <a:pPr lvl="2"/>
            <a:r>
              <a:rPr lang="en-US" sz="1800"/>
              <a:t>Replace defective or damaged personal protective equipment such as safety glasses, gloves, or respirator components.  Mechanical equipment such as LEV can be effectively repaired.</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Effect transition="in" filter="box(out)">
                                      <p:cBhvr>
                                        <p:cTn id="7" dur="500"/>
                                        <p:tgtEl>
                                          <p:spTgt spid="67587">
                                            <p:txEl>
                                              <p:pRg st="0" end="0"/>
                                            </p:txEl>
                                          </p:spTgt>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67587">
                                            <p:txEl>
                                              <p:pRg st="1" end="1"/>
                                            </p:txEl>
                                          </p:spTgt>
                                        </p:tgtEl>
                                        <p:attrNameLst>
                                          <p:attrName>style.visibility</p:attrName>
                                        </p:attrNameLst>
                                      </p:cBhvr>
                                      <p:to>
                                        <p:strVal val="visible"/>
                                      </p:to>
                                    </p:set>
                                    <p:animEffect transition="in" filter="box(out)">
                                      <p:cBhvr>
                                        <p:cTn id="10" dur="500"/>
                                        <p:tgtEl>
                                          <p:spTgt spid="67587">
                                            <p:txEl>
                                              <p:pRg st="1" end="1"/>
                                            </p:txEl>
                                          </p:spTgt>
                                        </p:tgtEl>
                                      </p:cBhvr>
                                    </p:animEffect>
                                  </p:childTnLst>
                                </p:cTn>
                              </p:par>
                              <p:par>
                                <p:cTn id="11" presetID="4" presetClass="entr" presetSubtype="32" fill="hold" grpId="0" nodeType="withEffect">
                                  <p:stCondLst>
                                    <p:cond delay="0"/>
                                  </p:stCondLst>
                                  <p:childTnLst>
                                    <p:set>
                                      <p:cBhvr>
                                        <p:cTn id="12" dur="1" fill="hold">
                                          <p:stCondLst>
                                            <p:cond delay="0"/>
                                          </p:stCondLst>
                                        </p:cTn>
                                        <p:tgtEl>
                                          <p:spTgt spid="67587">
                                            <p:txEl>
                                              <p:pRg st="2" end="2"/>
                                            </p:txEl>
                                          </p:spTgt>
                                        </p:tgtEl>
                                        <p:attrNameLst>
                                          <p:attrName>style.visibility</p:attrName>
                                        </p:attrNameLst>
                                      </p:cBhvr>
                                      <p:to>
                                        <p:strVal val="visible"/>
                                      </p:to>
                                    </p:set>
                                    <p:animEffect transition="in" filter="box(out)">
                                      <p:cBhvr>
                                        <p:cTn id="13" dur="500"/>
                                        <p:tgtEl>
                                          <p:spTgt spid="67587">
                                            <p:txEl>
                                              <p:pRg st="2" end="2"/>
                                            </p:txEl>
                                          </p:spTgt>
                                        </p:tgtEl>
                                      </p:cBhvr>
                                    </p:animEffect>
                                  </p:childTnLst>
                                </p:cTn>
                              </p:par>
                              <p:par>
                                <p:cTn id="14" presetID="4" presetClass="entr" presetSubtype="32" fill="hold" grpId="0" nodeType="withEffect">
                                  <p:stCondLst>
                                    <p:cond delay="0"/>
                                  </p:stCondLst>
                                  <p:childTnLst>
                                    <p:set>
                                      <p:cBhvr>
                                        <p:cTn id="15" dur="1" fill="hold">
                                          <p:stCondLst>
                                            <p:cond delay="0"/>
                                          </p:stCondLst>
                                        </p:cTn>
                                        <p:tgtEl>
                                          <p:spTgt spid="67587">
                                            <p:txEl>
                                              <p:pRg st="3" end="3"/>
                                            </p:txEl>
                                          </p:spTgt>
                                        </p:tgtEl>
                                        <p:attrNameLst>
                                          <p:attrName>style.visibility</p:attrName>
                                        </p:attrNameLst>
                                      </p:cBhvr>
                                      <p:to>
                                        <p:strVal val="visible"/>
                                      </p:to>
                                    </p:set>
                                    <p:animEffect transition="in" filter="box(out)">
                                      <p:cBhvr>
                                        <p:cTn id="16" dur="500"/>
                                        <p:tgtEl>
                                          <p:spTgt spid="67587">
                                            <p:txEl>
                                              <p:pRg st="3" end="3"/>
                                            </p:txEl>
                                          </p:spTgt>
                                        </p:tgtEl>
                                      </p:cBhvr>
                                    </p:animEffect>
                                  </p:childTnLst>
                                </p:cTn>
                              </p:par>
                              <p:par>
                                <p:cTn id="17" presetID="4" presetClass="entr" presetSubtype="32" fill="hold" grpId="0" nodeType="withEffect">
                                  <p:stCondLst>
                                    <p:cond delay="0"/>
                                  </p:stCondLst>
                                  <p:childTnLst>
                                    <p:set>
                                      <p:cBhvr>
                                        <p:cTn id="18" dur="1" fill="hold">
                                          <p:stCondLst>
                                            <p:cond delay="0"/>
                                          </p:stCondLst>
                                        </p:cTn>
                                        <p:tgtEl>
                                          <p:spTgt spid="67587">
                                            <p:txEl>
                                              <p:pRg st="4" end="4"/>
                                            </p:txEl>
                                          </p:spTgt>
                                        </p:tgtEl>
                                        <p:attrNameLst>
                                          <p:attrName>style.visibility</p:attrName>
                                        </p:attrNameLst>
                                      </p:cBhvr>
                                      <p:to>
                                        <p:strVal val="visible"/>
                                      </p:to>
                                    </p:set>
                                    <p:animEffect transition="in" filter="box(out)">
                                      <p:cBhvr>
                                        <p:cTn id="19" dur="500"/>
                                        <p:tgtEl>
                                          <p:spTgt spid="675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noFill/>
          <a:ln/>
        </p:spPr>
        <p:txBody>
          <a:bodyPr/>
          <a:lstStyle/>
          <a:p>
            <a:pPr algn="ctr"/>
            <a:r>
              <a:rPr lang="en-US" sz="3600"/>
              <a:t>PERSONAL PROTECTIVE CLOTHING AND EQUIPMENT</a:t>
            </a:r>
          </a:p>
        </p:txBody>
      </p:sp>
      <p:sp>
        <p:nvSpPr>
          <p:cNvPr id="69635" name="Rectangle 3"/>
          <p:cNvSpPr>
            <a:spLocks noGrp="1" noChangeArrowheads="1"/>
          </p:cNvSpPr>
          <p:nvPr>
            <p:ph type="body" idx="1"/>
          </p:nvPr>
        </p:nvSpPr>
        <p:spPr>
          <a:noFill/>
          <a:ln/>
        </p:spPr>
        <p:txBody>
          <a:bodyPr/>
          <a:lstStyle/>
          <a:p>
            <a:r>
              <a:rPr lang="en-US" sz="2000"/>
              <a:t>Limitations</a:t>
            </a:r>
            <a:endParaRPr lang="en-US"/>
          </a:p>
          <a:p>
            <a:pPr lvl="1"/>
            <a:r>
              <a:rPr lang="en-US" sz="1800"/>
              <a:t>Personal protective equipment appropriate for use with one substance may be totally inappropriate for use with another substance (e.g. respirators, gloves).  Inappropriate use of personal protective equipment may result in unnecessary exposures or injury</a:t>
            </a:r>
          </a:p>
          <a:p>
            <a:pPr lvl="1"/>
            <a:r>
              <a:rPr lang="en-US" sz="1800"/>
              <a:t>Know the expected service life of personal protective equipment and replace it as necessary.</a:t>
            </a:r>
          </a:p>
          <a:p>
            <a:pPr lvl="2"/>
            <a:r>
              <a:rPr lang="en-US" sz="1800"/>
              <a:t>For respirator cartridges utilizing adsorption as the filtration mechanism, when all available collection sites have been filled, “break through” occurs and contaminants will pass through the cartridge.</a:t>
            </a:r>
          </a:p>
          <a:p>
            <a:pPr lvl="2"/>
            <a:r>
              <a:rPr lang="en-US" sz="1800"/>
              <a:t>Likewise, gloves will provide protection for only specific periods of time before the contaminant permeates through the glove material and “breakthrough” occurs.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dissolve">
                                      <p:cBhvr>
                                        <p:cTn id="7" dur="500"/>
                                        <p:tgtEl>
                                          <p:spTgt spid="6963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9635">
                                            <p:txEl>
                                              <p:pRg st="1" end="1"/>
                                            </p:txEl>
                                          </p:spTgt>
                                        </p:tgtEl>
                                        <p:attrNameLst>
                                          <p:attrName>style.visibility</p:attrName>
                                        </p:attrNameLst>
                                      </p:cBhvr>
                                      <p:to>
                                        <p:strVal val="visible"/>
                                      </p:to>
                                    </p:set>
                                    <p:animEffect transition="in" filter="dissolve">
                                      <p:cBhvr>
                                        <p:cTn id="10" dur="500"/>
                                        <p:tgtEl>
                                          <p:spTgt spid="69635">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9635">
                                            <p:txEl>
                                              <p:pRg st="2" end="2"/>
                                            </p:txEl>
                                          </p:spTgt>
                                        </p:tgtEl>
                                        <p:attrNameLst>
                                          <p:attrName>style.visibility</p:attrName>
                                        </p:attrNameLst>
                                      </p:cBhvr>
                                      <p:to>
                                        <p:strVal val="visible"/>
                                      </p:to>
                                    </p:set>
                                    <p:animEffect transition="in" filter="dissolve">
                                      <p:cBhvr>
                                        <p:cTn id="13" dur="500"/>
                                        <p:tgtEl>
                                          <p:spTgt spid="69635">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9635">
                                            <p:txEl>
                                              <p:pRg st="3" end="3"/>
                                            </p:txEl>
                                          </p:spTgt>
                                        </p:tgtEl>
                                        <p:attrNameLst>
                                          <p:attrName>style.visibility</p:attrName>
                                        </p:attrNameLst>
                                      </p:cBhvr>
                                      <p:to>
                                        <p:strVal val="visible"/>
                                      </p:to>
                                    </p:set>
                                    <p:animEffect transition="in" filter="dissolve">
                                      <p:cBhvr>
                                        <p:cTn id="16" dur="500"/>
                                        <p:tgtEl>
                                          <p:spTgt spid="69635">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69635">
                                            <p:txEl>
                                              <p:pRg st="4" end="4"/>
                                            </p:txEl>
                                          </p:spTgt>
                                        </p:tgtEl>
                                        <p:attrNameLst>
                                          <p:attrName>style.visibility</p:attrName>
                                        </p:attrNameLst>
                                      </p:cBhvr>
                                      <p:to>
                                        <p:strVal val="visible"/>
                                      </p:to>
                                    </p:set>
                                    <p:animEffect transition="in" filter="dissolve">
                                      <p:cBhvr>
                                        <p:cTn id="19" dur="500"/>
                                        <p:tgtEl>
                                          <p:spTgt spid="696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a:lstStyle/>
          <a:p>
            <a:pPr algn="ctr"/>
            <a:r>
              <a:rPr lang="en-US" sz="3600"/>
              <a:t>OSHA FORMALDEHYDE STANDARD (29 CFR 1910.1048)</a:t>
            </a:r>
          </a:p>
        </p:txBody>
      </p:sp>
      <p:sp>
        <p:nvSpPr>
          <p:cNvPr id="10243" name="Rectangle 3"/>
          <p:cNvSpPr>
            <a:spLocks noGrp="1" noChangeArrowheads="1"/>
          </p:cNvSpPr>
          <p:nvPr>
            <p:ph type="body" idx="1"/>
          </p:nvPr>
        </p:nvSpPr>
        <p:spPr>
          <a:noFill/>
          <a:ln/>
        </p:spPr>
        <p:txBody>
          <a:bodyPr/>
          <a:lstStyle/>
          <a:p>
            <a:r>
              <a:rPr lang="en-US"/>
              <a:t>Permissible Exposure Limits</a:t>
            </a:r>
          </a:p>
          <a:p>
            <a:pPr lvl="1"/>
            <a:r>
              <a:rPr lang="en-US" b="1"/>
              <a:t>TWA</a:t>
            </a:r>
            <a:r>
              <a:rPr lang="en-US"/>
              <a:t> - 0.75ppm, as an 8-hour time-weighted average</a:t>
            </a:r>
          </a:p>
          <a:p>
            <a:pPr lvl="1"/>
            <a:r>
              <a:rPr lang="en-US" b="1"/>
              <a:t>STEL</a:t>
            </a:r>
            <a:r>
              <a:rPr lang="en-US"/>
              <a:t> - 2.0pppm, any 15-minute period during the work shift</a:t>
            </a:r>
          </a:p>
          <a:p>
            <a:pPr lvl="1"/>
            <a:r>
              <a:rPr lang="en-US" b="1"/>
              <a:t>Action Level </a:t>
            </a:r>
            <a:r>
              <a:rPr lang="en-US"/>
              <a:t>- 0.5 ppm, as an 8-hour TWA</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 calcmode="lin" valueType="num">
                                      <p:cBhvr additive="base">
                                        <p:cTn id="11" dur="5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243">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 calcmode="lin" valueType="num">
                                      <p:cBhvr additive="base">
                                        <p:cTn id="15"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0243">
                                            <p:txEl>
                                              <p:pRg st="2" end="2"/>
                                            </p:txEl>
                                          </p:spTgt>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a:lstStyle/>
          <a:p>
            <a:pPr algn="ctr"/>
            <a:r>
              <a:rPr lang="en-US" sz="3600"/>
              <a:t>OSHA FORMALDEHYDE STANDARD (29 CFR 1910.1048)</a:t>
            </a:r>
          </a:p>
        </p:txBody>
      </p:sp>
      <p:sp>
        <p:nvSpPr>
          <p:cNvPr id="12291" name="Rectangle 3"/>
          <p:cNvSpPr>
            <a:spLocks noGrp="1" noChangeArrowheads="1"/>
          </p:cNvSpPr>
          <p:nvPr>
            <p:ph type="body" idx="1"/>
          </p:nvPr>
        </p:nvSpPr>
        <p:spPr>
          <a:noFill/>
          <a:ln/>
        </p:spPr>
        <p:txBody>
          <a:bodyPr/>
          <a:lstStyle/>
          <a:p>
            <a:r>
              <a:rPr lang="en-US" sz="1800" b="1"/>
              <a:t>Exposure Monitoring</a:t>
            </a:r>
            <a:endParaRPr lang="en-US" sz="1800"/>
          </a:p>
          <a:p>
            <a:pPr lvl="1"/>
            <a:r>
              <a:rPr lang="en-US" sz="1800"/>
              <a:t>Initial Monitoring</a:t>
            </a:r>
          </a:p>
          <a:p>
            <a:pPr lvl="2"/>
            <a:r>
              <a:rPr lang="en-US" sz="1800"/>
              <a:t>All employees who may be exposed at or above the Action Level or STEL</a:t>
            </a:r>
          </a:p>
          <a:p>
            <a:r>
              <a:rPr lang="en-US" sz="1800" b="1"/>
              <a:t>Periodic Monitoring</a:t>
            </a:r>
            <a:endParaRPr lang="en-US" sz="1800"/>
          </a:p>
          <a:p>
            <a:pPr lvl="1"/>
            <a:r>
              <a:rPr lang="en-US" sz="1800"/>
              <a:t>Exposures to at or above the action level, repeat monitoring every 6 months</a:t>
            </a:r>
          </a:p>
          <a:p>
            <a:pPr lvl="1"/>
            <a:r>
              <a:rPr lang="en-US" sz="1800"/>
              <a:t>Exposures at or above the STEL, repeat monitoring at least once a year during worst case conditions</a:t>
            </a:r>
          </a:p>
          <a:p>
            <a:r>
              <a:rPr lang="en-US" sz="1800" b="1"/>
              <a:t>Termination of Monitoring</a:t>
            </a:r>
            <a:endParaRPr lang="en-US" sz="1800"/>
          </a:p>
          <a:p>
            <a:pPr lvl="1"/>
            <a:r>
              <a:rPr lang="en-US" sz="1800"/>
              <a:t>if the result from two consecutive sampling periods taken at least 7 days apart indicate employee exposure below the action level and the STEL</a:t>
            </a:r>
          </a:p>
        </p:txBody>
      </p:sp>
    </p:spTree>
  </p:cSld>
  <p:clrMapOvr>
    <a:masterClrMapping/>
  </p:clrMapOvr>
  <p:transition>
    <p:cut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p:spPr>
        <p:txBody>
          <a:bodyPr/>
          <a:lstStyle/>
          <a:p>
            <a:pPr algn="ctr"/>
            <a:r>
              <a:rPr lang="en-US" sz="3600"/>
              <a:t>OSHA FORMALDEHYDE STANDARD (29 CFR 1910.1048)</a:t>
            </a:r>
          </a:p>
        </p:txBody>
      </p:sp>
      <p:sp>
        <p:nvSpPr>
          <p:cNvPr id="14339" name="Rectangle 3"/>
          <p:cNvSpPr>
            <a:spLocks noGrp="1" noChangeArrowheads="1"/>
          </p:cNvSpPr>
          <p:nvPr>
            <p:ph type="body" idx="1"/>
          </p:nvPr>
        </p:nvSpPr>
        <p:spPr>
          <a:noFill/>
          <a:ln/>
        </p:spPr>
        <p:txBody>
          <a:bodyPr/>
          <a:lstStyle/>
          <a:p>
            <a:r>
              <a:rPr lang="en-US" b="1"/>
              <a:t>Regulated Areas</a:t>
            </a:r>
            <a:endParaRPr lang="en-US"/>
          </a:p>
          <a:p>
            <a:pPr lvl="1"/>
            <a:r>
              <a:rPr lang="en-US"/>
              <a:t>Shall be established where airborne formaldehyde concentrations exceed the TWA and STEL</a:t>
            </a:r>
          </a:p>
          <a:p>
            <a:pPr lvl="1"/>
            <a:r>
              <a:rPr lang="en-US"/>
              <a:t>Post danger signs at entrances and access ways</a:t>
            </a:r>
          </a:p>
          <a:p>
            <a:pPr lvl="1"/>
            <a:r>
              <a:rPr lang="en-US"/>
              <a:t>Access limited to authorized persons</a:t>
            </a:r>
          </a:p>
        </p:txBody>
      </p:sp>
    </p:spTree>
  </p:cSld>
  <p:clrMapOvr>
    <a:masterClrMapping/>
  </p:clrMapOvr>
  <p:transition>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p:spPr>
        <p:txBody>
          <a:bodyPr/>
          <a:lstStyle/>
          <a:p>
            <a:pPr algn="ctr"/>
            <a:r>
              <a:rPr lang="en-US" sz="3600"/>
              <a:t>OSHA FORMALDEHYDE STANDARD (29 CFR 1910.1048)</a:t>
            </a:r>
          </a:p>
        </p:txBody>
      </p:sp>
      <p:sp>
        <p:nvSpPr>
          <p:cNvPr id="16387" name="Rectangle 3"/>
          <p:cNvSpPr>
            <a:spLocks noGrp="1" noChangeArrowheads="1"/>
          </p:cNvSpPr>
          <p:nvPr>
            <p:ph type="body" idx="1"/>
          </p:nvPr>
        </p:nvSpPr>
        <p:spPr>
          <a:noFill/>
          <a:ln/>
        </p:spPr>
        <p:txBody>
          <a:bodyPr/>
          <a:lstStyle/>
          <a:p>
            <a:r>
              <a:rPr lang="en-US" b="1"/>
              <a:t>Control Methods</a:t>
            </a:r>
          </a:p>
          <a:p>
            <a:pPr lvl="1"/>
            <a:r>
              <a:rPr lang="en-US"/>
              <a:t>Institute engineering controls and work practices to maintain exposures below the TWA and STEL</a:t>
            </a:r>
          </a:p>
          <a:p>
            <a:pPr lvl="1"/>
            <a:r>
              <a:rPr lang="en-US"/>
              <a:t>Where necessary supplement controls with respiratory protection</a:t>
            </a:r>
          </a:p>
        </p:txBody>
      </p:sp>
    </p:spTree>
  </p:cSld>
  <p:clrMapOvr>
    <a:masterClrMapping/>
  </p:clrMapOvr>
  <p:transition>
    <p:cover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p:spPr>
        <p:txBody>
          <a:bodyPr/>
          <a:lstStyle/>
          <a:p>
            <a:pPr algn="ctr"/>
            <a:r>
              <a:rPr lang="en-US" sz="3600"/>
              <a:t>OSHA FORMALDEHYDE (29 CFR 1910.1048</a:t>
            </a:r>
          </a:p>
        </p:txBody>
      </p:sp>
      <p:sp>
        <p:nvSpPr>
          <p:cNvPr id="18435" name="Rectangle 3"/>
          <p:cNvSpPr>
            <a:spLocks noGrp="1" noChangeArrowheads="1"/>
          </p:cNvSpPr>
          <p:nvPr>
            <p:ph type="body" idx="1"/>
          </p:nvPr>
        </p:nvSpPr>
        <p:spPr>
          <a:noFill/>
          <a:ln/>
        </p:spPr>
        <p:txBody>
          <a:bodyPr/>
          <a:lstStyle/>
          <a:p>
            <a:r>
              <a:rPr lang="en-US" b="1"/>
              <a:t>Respiratory Protection</a:t>
            </a:r>
          </a:p>
          <a:p>
            <a:pPr lvl="1"/>
            <a:r>
              <a:rPr lang="en-US" sz="2600"/>
              <a:t>Where respirators are required, they will be provided at no cost to the employee, will be used properly, and will reduce formaldehyde exposures to levels at or below the TWA and STEL.</a:t>
            </a:r>
          </a:p>
          <a:p>
            <a:pPr lvl="1"/>
            <a:r>
              <a:rPr lang="en-US" sz="2600"/>
              <a:t>Whenever respirator use is required, a respiratory protection program conforming with OSHA regulations will be instituted</a:t>
            </a:r>
            <a:r>
              <a:rPr lang="en-US"/>
              <a:t>.</a:t>
            </a:r>
          </a:p>
        </p:txBody>
      </p:sp>
    </p:spTree>
  </p:cSld>
  <p:clrMapOvr>
    <a:masterClrMapping/>
  </p:clrMapOvr>
  <p:transition>
    <p:wipe dir="u"/>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p:spPr>
        <p:txBody>
          <a:bodyPr/>
          <a:lstStyle/>
          <a:p>
            <a:pPr algn="ctr"/>
            <a:r>
              <a:rPr lang="en-US" sz="3600"/>
              <a:t>OSHA FORMALDEHYDE STANDARD (29 CFR 1910.1048)</a:t>
            </a:r>
          </a:p>
        </p:txBody>
      </p:sp>
      <p:sp>
        <p:nvSpPr>
          <p:cNvPr id="20483" name="Rectangle 3"/>
          <p:cNvSpPr>
            <a:spLocks noGrp="1" noChangeArrowheads="1"/>
          </p:cNvSpPr>
          <p:nvPr>
            <p:ph type="body" idx="1"/>
          </p:nvPr>
        </p:nvSpPr>
        <p:spPr>
          <a:noFill/>
          <a:ln/>
        </p:spPr>
        <p:txBody>
          <a:bodyPr/>
          <a:lstStyle/>
          <a:p>
            <a:r>
              <a:rPr lang="en-US" b="1"/>
              <a:t>Protective Equipment and Clothing</a:t>
            </a:r>
          </a:p>
          <a:p>
            <a:pPr lvl="1"/>
            <a:r>
              <a:rPr lang="en-US"/>
              <a:t>Contact of the skin and eyes with liquids containing 1 percent of more formaldehyde will be prevented by the use of protective clothing made of material impervious to formaldehyde and using protective equipment such as goggles and face shields, as appropriate to the operation.</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0483">
                                            <p:txEl>
                                              <p:pRg st="1" end="1"/>
                                            </p:txEl>
                                          </p:spTgt>
                                        </p:tgtEl>
                                        <p:attrNameLst>
                                          <p:attrName>style.visibility</p:attrName>
                                        </p:attrNameLst>
                                      </p:cBhvr>
                                      <p:to>
                                        <p:strVal val="visible"/>
                                      </p:to>
                                    </p:set>
                                    <p:anim calcmode="lin" valueType="num">
                                      <p:cBhvr additive="base">
                                        <p:cTn id="11" dur="500" fill="hold"/>
                                        <p:tgtEl>
                                          <p:spTgt spid="2048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048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theme/theme1.xml><?xml version="1.0" encoding="utf-8"?>
<a:theme xmlns:a="http://schemas.openxmlformats.org/drawingml/2006/main" name="multbarc">
  <a:themeElements>
    <a:clrScheme name="">
      <a:dk1>
        <a:srgbClr val="0000FF"/>
      </a:dk1>
      <a:lt1>
        <a:srgbClr val="FFFFFF"/>
      </a:lt1>
      <a:dk2>
        <a:srgbClr val="FF0000"/>
      </a:dk2>
      <a:lt2>
        <a:srgbClr val="C00000"/>
      </a:lt2>
      <a:accent1>
        <a:srgbClr val="00FFFF"/>
      </a:accent1>
      <a:accent2>
        <a:srgbClr val="FFFF00"/>
      </a:accent2>
      <a:accent3>
        <a:srgbClr val="FFFFFF"/>
      </a:accent3>
      <a:accent4>
        <a:srgbClr val="0000DA"/>
      </a:accent4>
      <a:accent5>
        <a:srgbClr val="AAFFFF"/>
      </a:accent5>
      <a:accent6>
        <a:srgbClr val="E7E700"/>
      </a:accent6>
      <a:hlink>
        <a:srgbClr val="FF8000"/>
      </a:hlink>
      <a:folHlink>
        <a:srgbClr val="FF00FF"/>
      </a:folHlink>
    </a:clrScheme>
    <a:fontScheme name="multbarc">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multbarc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ultbarc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multbarc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ultbarc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ultbarc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ultbarc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multbarc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c:\msoffice\powerpnt\template\clrovrhd\multbarc.ppt</Template>
  <TotalTime>1</TotalTime>
  <Pages>33</Pages>
  <Words>2219</Words>
  <Application>Microsoft Office PowerPoint</Application>
  <PresentationFormat>On-screen Show (4:3)</PresentationFormat>
  <Paragraphs>221</Paragraphs>
  <Slides>33</Slides>
  <Notes>33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multbarc</vt:lpstr>
      <vt:lpstr>FORMALDEHYDE TRAINING</vt:lpstr>
      <vt:lpstr>CONTENTS</vt:lpstr>
      <vt:lpstr>OSHA FORMALDEHYDE STANDARD (29 CFR 1910.0148)</vt:lpstr>
      <vt:lpstr>OSHA FORMALDEHYDE STANDARD (29 CFR 1910.1048)</vt:lpstr>
      <vt:lpstr>OSHA FORMALDEHYDE STANDARD (29 CFR 1910.1048)</vt:lpstr>
      <vt:lpstr>OSHA FORMALDEHYDE STANDARD (29 CFR 1910.1048)</vt:lpstr>
      <vt:lpstr>OSHA FORMALDEHYDE STANDARD (29 CFR 1910.1048)</vt:lpstr>
      <vt:lpstr>OSHA FORMALDEHYDE (29 CFR 1910.1048</vt:lpstr>
      <vt:lpstr>OSHA FORMALDEHYDE STANDARD (29 CFR 1910.1048)</vt:lpstr>
      <vt:lpstr>OSHA FORMALDEHYDE STANDARD (29 CFR 1910.1048)</vt:lpstr>
      <vt:lpstr>OSHA FORMALDEHYDE STANDARD (29 CFR 1910.1048)</vt:lpstr>
      <vt:lpstr>OSHA FORMALDEHYDE STANDARD (29 CFR 1910.1048</vt:lpstr>
      <vt:lpstr>OSHA Formaldehyde Standard (29 CFR 1910.1048)</vt:lpstr>
      <vt:lpstr>OSHA FORMALDEHYDE STANDARD (29 CFR 1910.1048)</vt:lpstr>
      <vt:lpstr>OSHA FORMALDEHYDE STANDARD (29 CFR 1910.1048)</vt:lpstr>
      <vt:lpstr>OSHA FORMALDEHYDE STANDARD (29 CFR 1910.1048)</vt:lpstr>
      <vt:lpstr>OSHA FORMALDEHYDE STANDARD (29 CFR 1910.1048)</vt:lpstr>
      <vt:lpstr>OSHA FORMALDEHYDE STANDARD (29 CFR 1910.1048)</vt:lpstr>
      <vt:lpstr>POTENTIAL HEALTH EFFECT - INHALATION</vt:lpstr>
      <vt:lpstr>POTENTIAL HEALTH EFFECT - INHALATION</vt:lpstr>
      <vt:lpstr>POTENTIAL HEALTH EFFECTS - INHALATION</vt:lpstr>
      <vt:lpstr>POTENTIAL HEALTH EFFECTS - INHALATION</vt:lpstr>
      <vt:lpstr>POTENTIAL HEALTH EFFECTS - INGESTION</vt:lpstr>
      <vt:lpstr>POTENTIAL HEALTH EFFECTS - SKIN CONTACT</vt:lpstr>
      <vt:lpstr>POTENTIAL HEALTH EFFECTS - Eye Contact</vt:lpstr>
      <vt:lpstr>MEDICAL SURVEILLANCE PROGRAM</vt:lpstr>
      <vt:lpstr>MEDICAL SURVEILLANCE PROGRAM</vt:lpstr>
      <vt:lpstr>MEDICAL SURVEILLANCE PROGRAM</vt:lpstr>
      <vt:lpstr>MEDICAL SURVEILLANCE PROGRAM</vt:lpstr>
      <vt:lpstr>MEDICAL SURVEILLANCE PROGRAM</vt:lpstr>
      <vt:lpstr>PERSONAL PROTECTIVE CLOTHING AND EQUIPMENT</vt:lpstr>
      <vt:lpstr>PERSONAL PROTECTIVE CLOTHING AND EQUIPMENT</vt:lpstr>
      <vt:lpstr>PERSONAL PROTECTIVE CLOTHING AND EQUIPMENT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FORMALDEHYDE TRAINING</dc:title>
  <dc:subject/>
  <dc:creator>Property of</dc:creator>
  <cp:keywords/>
  <dc:description/>
  <cp:lastModifiedBy>lwessel1</cp:lastModifiedBy>
  <cp:revision>4</cp:revision>
  <cp:lastPrinted>1997-03-21T16:24:14Z</cp:lastPrinted>
  <dcterms:created xsi:type="dcterms:W3CDTF">1997-04-11T17:21:40Z</dcterms:created>
  <dcterms:modified xsi:type="dcterms:W3CDTF">2015-02-03T19:56:09Z</dcterms:modified>
</cp:coreProperties>
</file>