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  <p:sldMasterId id="2147483804" r:id="rId2"/>
    <p:sldMasterId id="2147483783" r:id="rId3"/>
    <p:sldMasterId id="2147484374" r:id="rId4"/>
  </p:sldMasterIdLst>
  <p:notesMasterIdLst>
    <p:notesMasterId r:id="rId40"/>
  </p:notesMasterIdLst>
  <p:handoutMasterIdLst>
    <p:handoutMasterId r:id="rId41"/>
  </p:handoutMasterIdLst>
  <p:sldIdLst>
    <p:sldId id="318" r:id="rId5"/>
    <p:sldId id="331" r:id="rId6"/>
    <p:sldId id="346" r:id="rId7"/>
    <p:sldId id="362" r:id="rId8"/>
    <p:sldId id="339" r:id="rId9"/>
    <p:sldId id="341" r:id="rId10"/>
    <p:sldId id="338" r:id="rId11"/>
    <p:sldId id="343" r:id="rId12"/>
    <p:sldId id="344" r:id="rId13"/>
    <p:sldId id="345" r:id="rId14"/>
    <p:sldId id="319" r:id="rId15"/>
    <p:sldId id="357" r:id="rId16"/>
    <p:sldId id="321" r:id="rId17"/>
    <p:sldId id="342" r:id="rId18"/>
    <p:sldId id="340" r:id="rId19"/>
    <p:sldId id="347" r:id="rId20"/>
    <p:sldId id="333" r:id="rId21"/>
    <p:sldId id="356" r:id="rId22"/>
    <p:sldId id="323" r:id="rId23"/>
    <p:sldId id="325" r:id="rId24"/>
    <p:sldId id="324" r:id="rId25"/>
    <p:sldId id="349" r:id="rId26"/>
    <p:sldId id="348" r:id="rId27"/>
    <p:sldId id="350" r:id="rId28"/>
    <p:sldId id="351" r:id="rId29"/>
    <p:sldId id="353" r:id="rId30"/>
    <p:sldId id="326" r:id="rId31"/>
    <p:sldId id="327" r:id="rId32"/>
    <p:sldId id="328" r:id="rId33"/>
    <p:sldId id="354" r:id="rId34"/>
    <p:sldId id="352" r:id="rId35"/>
    <p:sldId id="329" r:id="rId36"/>
    <p:sldId id="361" r:id="rId37"/>
    <p:sldId id="358" r:id="rId38"/>
    <p:sldId id="360" r:id="rId3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82">
          <p15:clr>
            <a:srgbClr val="A4A3A4"/>
          </p15:clr>
        </p15:guide>
        <p15:guide id="2" orient="horz" pos="2553">
          <p15:clr>
            <a:srgbClr val="A4A3A4"/>
          </p15:clr>
        </p15:guide>
        <p15:guide id="3" orient="horz" pos="949">
          <p15:clr>
            <a:srgbClr val="A4A3A4"/>
          </p15:clr>
        </p15:guide>
        <p15:guide id="4" orient="horz" pos="1365">
          <p15:clr>
            <a:srgbClr val="A4A3A4"/>
          </p15:clr>
        </p15:guide>
        <p15:guide id="5" orient="horz" pos="447">
          <p15:clr>
            <a:srgbClr val="A4A3A4"/>
          </p15:clr>
        </p15:guide>
        <p15:guide id="6" orient="horz" pos="1857">
          <p15:clr>
            <a:srgbClr val="A4A3A4"/>
          </p15:clr>
        </p15:guide>
        <p15:guide id="7" orient="horz" pos="3252">
          <p15:clr>
            <a:srgbClr val="A4A3A4"/>
          </p15:clr>
        </p15:guide>
        <p15:guide id="8" pos="2880">
          <p15:clr>
            <a:srgbClr val="A4A3A4"/>
          </p15:clr>
        </p15:guide>
        <p15:guide id="9" pos="5470">
          <p15:clr>
            <a:srgbClr val="A4A3A4"/>
          </p15:clr>
        </p15:guide>
        <p15:guide id="10" pos="293">
          <p15:clr>
            <a:srgbClr val="A4A3A4"/>
          </p15:clr>
        </p15:guide>
        <p15:guide id="11" pos="345">
          <p15:clr>
            <a:srgbClr val="A4A3A4"/>
          </p15:clr>
        </p15:guide>
        <p15:guide id="12" pos="141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FF"/>
    <a:srgbClr val="003399"/>
    <a:srgbClr val="000066"/>
    <a:srgbClr val="C53104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9" autoAdjust="0"/>
    <p:restoredTop sz="96011" autoAdjust="0"/>
  </p:normalViewPr>
  <p:slideViewPr>
    <p:cSldViewPr snapToGrid="0">
      <p:cViewPr>
        <p:scale>
          <a:sx n="120" d="100"/>
          <a:sy n="120" d="100"/>
        </p:scale>
        <p:origin x="-365" y="1411"/>
      </p:cViewPr>
      <p:guideLst>
        <p:guide orient="horz" pos="4182"/>
        <p:guide orient="horz" pos="2553"/>
        <p:guide orient="horz" pos="949"/>
        <p:guide orient="horz" pos="1365"/>
        <p:guide orient="horz" pos="447"/>
        <p:guide orient="horz" pos="1857"/>
        <p:guide orient="horz" pos="3252"/>
        <p:guide pos="2880"/>
        <p:guide pos="5470"/>
        <p:guide pos="293"/>
        <p:guide pos="345"/>
        <p:guide pos="1417"/>
      </p:guideLst>
    </p:cSldViewPr>
  </p:slideViewPr>
  <p:outlineViewPr>
    <p:cViewPr>
      <p:scale>
        <a:sx n="33" d="100"/>
        <a:sy n="33" d="100"/>
      </p:scale>
      <p:origin x="0" y="516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-2141" y="-58"/>
      </p:cViewPr>
      <p:guideLst>
        <p:guide orient="horz" pos="2880"/>
        <p:guide orient="horz" pos="2928"/>
        <p:guide pos="216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CDDD88A4-738F-4D5F-ADDE-1987F18C7F55}" type="datetime1">
              <a:rPr lang="en-US"/>
              <a:pPr>
                <a:defRPr/>
              </a:pPr>
              <a:t>9/8/2015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33313B20-D8A5-4F4E-AADE-78B1D314A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80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2ABEE508-F21F-4AB9-8C58-85C9405B400B}" type="datetime1">
              <a:rPr lang="en-US"/>
              <a:pPr>
                <a:defRPr/>
              </a:pPr>
              <a:t>9/8/2015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C08840BF-E0D5-4C77-ADE9-6B67AC9E93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044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15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93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02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02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1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</a:t>
            </a:r>
          </a:p>
        </p:txBody>
      </p:sp>
      <p:pic>
        <p:nvPicPr>
          <p:cNvPr id="10" name="Picture 12" descr="Fairview_Mixed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34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4B7CA7-3EC4-4E50-868D-AD7190CF92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248275"/>
            <a:ext cx="2333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VERTICAL TITLE &amp; TEXT (can use for print)</a:t>
            </a:r>
          </a:p>
        </p:txBody>
      </p:sp>
      <p:pic>
        <p:nvPicPr>
          <p:cNvPr id="9" name="Picture 9" descr="Fairview_Provider_Header_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697531" y="2878325"/>
            <a:ext cx="4236771" cy="25366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956D36-9A88-4A90-9A00-3E6993962F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5675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4619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19C6C9-67BE-4390-8CD1-D935CF4C84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81379F-53CC-4A60-9B5E-285680F54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4B5F46-E910-405F-B5DB-D6A4BEDF5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31CE6B-1A69-4065-9A0E-75566D1EA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 marL="0" indent="0">
              <a:buNone/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CAD64-725B-434A-A15C-D83820C93E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248275"/>
            <a:ext cx="2333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VERTICAL TITLE &amp; TEXT (can use for print)</a:t>
            </a:r>
          </a:p>
        </p:txBody>
      </p:sp>
      <p:pic>
        <p:nvPicPr>
          <p:cNvPr id="9" name="Picture 10" descr="Fairview_Mixed_header_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558075" y="2723635"/>
            <a:ext cx="4138158" cy="429421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925324-0CEC-4436-B00E-AE3F1086BB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</a:t>
            </a:r>
          </a:p>
        </p:txBody>
      </p:sp>
      <p:pic>
        <p:nvPicPr>
          <p:cNvPr id="10" name="Picture 12" descr="Fairview_Provider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6D0B5A-F26F-4B12-B5F1-E401A28D3D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B26595-6655-487C-A33D-1C52FDF5B5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438833-DADD-40AF-A420-2F73037178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3C9EBE-5DBA-47A4-965D-ADD6431CF5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1377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A859F4-48B9-4920-AEBC-514680128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F1D251-DA51-464D-A239-9D40C26BB6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EF0350-3F0C-432F-8EF1-619385C26B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AB58B3-6169-42CC-A352-B44FF02C5C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0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5A8A2B-FD94-4959-9962-FA879F309B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 marL="0" indent="0">
              <a:buNone/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6064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9F6E94-075E-4CDE-BE1A-2DFEDB098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4377BB-7CBF-4928-98D5-4A72D24F2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1AA647-AD59-417E-B70F-16838E5D23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0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3B7CC3-3B33-4627-8C60-4D5D336AE6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A6E560-D0A1-4634-A32A-A699E0ECBC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248275"/>
            <a:ext cx="2333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VERTICAL TITLE &amp; TEXT (can use for print)</a:t>
            </a:r>
          </a:p>
        </p:txBody>
      </p:sp>
      <p:pic>
        <p:nvPicPr>
          <p:cNvPr id="9" name="Picture 9" descr="Fairview_Provider_Header_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697531" y="2878325"/>
            <a:ext cx="4236771" cy="25366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956D36-9A88-4A90-9A00-3E6993962F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63E821-28E1-4251-8708-CAEDB1E671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51C79C-3B0C-4580-BC90-6DE8C3C111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8A3E74-D8D0-4AE3-BAD7-47BF6025F5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1377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36EAD9-96CB-4782-A876-B4615F8F7D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70C08A-E6F1-4482-84A2-FF62BAC1AE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E2A015-9790-4B4D-B558-9D5C517A76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6842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SECTION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D0877-64F1-4170-AD9F-03B8E6F6A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DADD01-10F7-4F16-AA1D-0EA5DB7C69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53CE00-A6B7-452F-8F66-8A530D17FE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492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68EF5D-FC73-433D-A521-5829F7B12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9213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69F758-2891-4958-A3C7-2D5CBA7F54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A7CFEE-7ED1-4D19-B215-2151BB5904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6DB70D-F8AE-4FB1-B941-E1A2C68D05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CC7A49-0B59-4731-A405-396BCCCBF3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A44721-8BE0-4840-9BDD-35ECAB683E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1377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131AD1-C6CC-495D-8673-CC2DA8400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248275"/>
            <a:ext cx="2333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5025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VERTICAL TITLE &amp; TEXT (can use for print)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297716" y="2400357"/>
            <a:ext cx="3991088" cy="816656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64AEBB-E119-40C1-A5F8-A6EC69EAF6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C98CD5-6846-40F0-84F0-0CC6C55F25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DBD55C-C9DF-43A2-AA47-F84160B237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6E243F-1E69-4ECD-BA49-5E4026D1E7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AA42E7-43CE-4149-A21F-F44E357636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6842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SECTION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F309D6-BB1B-4A1E-83ED-BFA12B512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BF4A5B-C040-4454-BAC8-C11DB9C1C9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BE673F-F6EB-4525-939A-73F6901A9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6365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D982A8-A9A4-4CB6-B4BD-3899B2F9C9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192126-9AE3-4D76-8911-64B15DE118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7785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94A2D9-59A4-4202-A4BE-8D7977836D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08EA74-6340-4F45-88B8-E90A52EB4D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D1A642-9896-417C-B1D3-BD44673D1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4FED92-48BB-4D25-8C2D-D524FE64B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 marL="0" indent="0">
              <a:buNone/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DF61F4-BE39-4AF7-826D-411C457745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248275"/>
            <a:ext cx="2333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VERTICAL TITLE &amp; TEXT (can use for print)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535399" y="2760826"/>
            <a:ext cx="4116502" cy="43475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177914-73C1-4293-9161-0A9C87BD94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</a:t>
            </a:r>
          </a:p>
        </p:txBody>
      </p:sp>
      <p:pic>
        <p:nvPicPr>
          <p:cNvPr id="10" name="Picture 12" descr="Fairview_Mixed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803047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B26595-6655-487C-A33D-1C52FDF5B5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24629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0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5068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6842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SECTION</a:t>
            </a:r>
          </a:p>
        </p:txBody>
      </p:sp>
      <p:pic>
        <p:nvPicPr>
          <p:cNvPr id="8" name="Picture 12" descr="Fairview_Mixed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84A323-463C-43C8-9D85-A2AC06118A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E2A015-9790-4B4D-B558-9D5C517A76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17530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1377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NO BANNER +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131AD1-C6CC-495D-8673-CC2DA8400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66436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192126-9AE3-4D76-8911-64B15DE118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3189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6842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SECTION</a:t>
            </a:r>
          </a:p>
        </p:txBody>
      </p:sp>
      <p:pic>
        <p:nvPicPr>
          <p:cNvPr id="8" name="Picture 12" descr="Fairview_Mixed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84A323-463C-43C8-9D85-A2AC06118A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23998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0D85FC-C59E-459A-B786-1113ABD241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818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4C2A24-024E-4B44-AE44-2787393F69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584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34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4B7CA7-3EC4-4E50-868D-AD7190CF92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76012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4619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19C6C9-67BE-4390-8CD1-D935CF4C84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848667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81379F-53CC-4A60-9B5E-285680F54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57720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4B5F46-E910-405F-B5DB-D6A4BEDF5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3235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0D85FC-C59E-459A-B786-1113ABD241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31CE6B-1A69-4065-9A0E-75566D1EA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970507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 marL="0" indent="0">
              <a:buNone/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CAD64-725B-434A-A15C-D83820C93E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766216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8029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248275"/>
            <a:ext cx="2333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VERTICAL TITLE &amp; TEXT (can use for print)</a:t>
            </a:r>
          </a:p>
        </p:txBody>
      </p:sp>
      <p:pic>
        <p:nvPicPr>
          <p:cNvPr id="9" name="Picture 10" descr="Fairview_Mixed_header_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558075" y="2723635"/>
            <a:ext cx="4138158" cy="429421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925324-0CEC-4436-B00E-AE3F1086BB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50589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EB7B4E-C462-4329-91B5-C5FEE0EFAD1E}" type="datetimeFigureOut">
              <a:rPr lang="en-US" smtClean="0">
                <a:solidFill>
                  <a:prstClr val="black"/>
                </a:solidFill>
              </a:rPr>
              <a:pPr/>
              <a:t>9/8/2015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CD14-A642-4AA4-91A7-4489C309C08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8289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</a:t>
            </a:r>
          </a:p>
        </p:txBody>
      </p:sp>
      <p:pic>
        <p:nvPicPr>
          <p:cNvPr id="10" name="Picture 12" descr="Fairview_Provider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421452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6D0B5A-F26F-4B12-B5F1-E401A28D3D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12464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438833-DADD-40AF-A420-2F73037178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17193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3C9EBE-5DBA-47A4-965D-ADD6431CF5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77095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1377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NO BANNER +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A859F4-48B9-4920-AEBC-514680128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6261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4C2A24-024E-4B44-AE44-2787393F69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F1D251-DA51-464D-A239-9D40C26BB6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278948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EF0350-3F0C-432F-8EF1-619385C26B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12314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AB58B3-6169-42CC-A352-B44FF02C5C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88572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0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5A8A2B-FD94-4959-9962-FA879F309B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05709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 marL="0" indent="0">
              <a:buNone/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6064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9F6E94-075E-4CDE-BE1A-2DFEDB098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73113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4377BB-7CBF-4928-98D5-4A72D24F2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17267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1AA647-AD59-417E-B70F-16838E5D23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3048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3B7CC3-3B33-4627-8C60-4D5D336AE6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55759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A6E560-D0A1-4634-A32A-A699E0ECBC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86945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9427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5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37" Type="http://schemas.openxmlformats.org/officeDocument/2006/relationships/image" Target="../media/image2.jpeg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97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8788" y="966788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Type headline sentence case 1 line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6975"/>
            <a:ext cx="8229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438" y="6384925"/>
            <a:ext cx="5635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3B70D5A-273F-4D11-B09B-14DC449986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149" name="Picture 6"/>
          <p:cNvPicPr>
            <a:picLocks noChangeAspect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Fairview_Mixed_header_2.jpg"/>
          <p:cNvPicPr>
            <a:picLocks noChangeAspect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  <p:sldLayoutId id="2147484318" r:id="rId12"/>
    <p:sldLayoutId id="2147484319" r:id="rId13"/>
    <p:sldLayoutId id="2147484320" r:id="rId14"/>
    <p:sldLayoutId id="2147484321" r:id="rId15"/>
    <p:sldLayoutId id="2147484322" r:id="rId16"/>
    <p:sldLayoutId id="2147484323" r:id="rId17"/>
    <p:sldLayoutId id="2147484324" r:id="rId18"/>
    <p:sldLayoutId id="2147484325" r:id="rId19"/>
    <p:sldLayoutId id="2147484326" r:id="rId20"/>
    <p:sldLayoutId id="2147484327" r:id="rId21"/>
    <p:sldLayoutId id="2147484328" r:id="rId22"/>
    <p:sldLayoutId id="2147484329" r:id="rId23"/>
    <p:sldLayoutId id="2147484331" r:id="rId24"/>
    <p:sldLayoutId id="2147484332" r:id="rId25"/>
    <p:sldLayoutId id="2147484333" r:id="rId26"/>
    <p:sldLayoutId id="2147484334" r:id="rId27"/>
    <p:sldLayoutId id="2147484335" r:id="rId28"/>
    <p:sldLayoutId id="2147484336" r:id="rId29"/>
    <p:sldLayoutId id="2147484337" r:id="rId30"/>
    <p:sldLayoutId id="2147484338" r:id="rId31"/>
    <p:sldLayoutId id="2147484339" r:id="rId32"/>
    <p:sldLayoutId id="2147484340" r:id="rId33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077079"/>
          </a:solidFill>
          <a:latin typeface="+mj-lt"/>
          <a:ea typeface="Geneva" charset="-128"/>
          <a:cs typeface="Geneva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Symbol" pitchFamily="18" charset="2"/>
        <a:buChar char="-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8572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85725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8788" y="966788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Type headline sentence case 1 line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6975"/>
            <a:ext cx="8229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438" y="6384925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ECB5203-DB35-4975-8E5F-AA46C3BEA0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  <p:sldLayoutId id="2147484352" r:id="rId12"/>
    <p:sldLayoutId id="2147484353" r:id="rId13"/>
    <p:sldLayoutId id="2147484354" r:id="rId14"/>
    <p:sldLayoutId id="2147484355" r:id="rId15"/>
    <p:sldLayoutId id="2147484356" r:id="rId16"/>
    <p:sldLayoutId id="2147484357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077079"/>
          </a:solidFill>
          <a:latin typeface="+mj-lt"/>
          <a:ea typeface="Geneva" charset="-128"/>
          <a:cs typeface="Geneva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22860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Symbol" pitchFamily="18" charset="2"/>
        <a:buChar char="-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857250" indent="-28575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857250" indent="-22860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8788" y="966788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Type headline sentence case 1 line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6975"/>
            <a:ext cx="8229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438" y="6384925"/>
            <a:ext cx="549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1BE43DD-BD2A-4E0D-BBD5-777F0A4F35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221" name="Picture 4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  <p:sldLayoutId id="2147484369" r:id="rId12"/>
    <p:sldLayoutId id="2147484370" r:id="rId13"/>
    <p:sldLayoutId id="2147484371" r:id="rId14"/>
    <p:sldLayoutId id="2147484372" r:id="rId15"/>
    <p:sldLayoutId id="2147484373" r:id="rId16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077079"/>
          </a:solidFill>
          <a:latin typeface="+mj-lt"/>
          <a:ea typeface="Geneva" charset="-128"/>
          <a:cs typeface="Geneva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22860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Symbol" pitchFamily="18" charset="2"/>
        <a:buChar char="-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857250" indent="-28575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857250" indent="-22860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8788" y="966788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Type headline sentence case 1 line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6975"/>
            <a:ext cx="8229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438" y="6384925"/>
            <a:ext cx="5635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3B70D5A-273F-4D11-B09B-14DC449986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149" name="Picture 6"/>
          <p:cNvPicPr>
            <a:picLocks noChangeAspect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Fairview_Mixed_header_2.jpg"/>
          <p:cNvPicPr>
            <a:picLocks noChangeAspect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269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  <p:sldLayoutId id="2147484386" r:id="rId12"/>
    <p:sldLayoutId id="2147484387" r:id="rId13"/>
    <p:sldLayoutId id="2147484388" r:id="rId14"/>
    <p:sldLayoutId id="2147484389" r:id="rId15"/>
    <p:sldLayoutId id="2147484390" r:id="rId16"/>
    <p:sldLayoutId id="2147484391" r:id="rId17"/>
    <p:sldLayoutId id="2147484392" r:id="rId18"/>
    <p:sldLayoutId id="2147484393" r:id="rId19"/>
    <p:sldLayoutId id="2147484394" r:id="rId20"/>
    <p:sldLayoutId id="2147484395" r:id="rId21"/>
    <p:sldLayoutId id="2147484396" r:id="rId22"/>
    <p:sldLayoutId id="2147484397" r:id="rId23"/>
    <p:sldLayoutId id="2147484398" r:id="rId24"/>
    <p:sldLayoutId id="2147484399" r:id="rId25"/>
    <p:sldLayoutId id="2147484400" r:id="rId26"/>
    <p:sldLayoutId id="2147484401" r:id="rId27"/>
    <p:sldLayoutId id="2147484402" r:id="rId28"/>
    <p:sldLayoutId id="2147484403" r:id="rId29"/>
    <p:sldLayoutId id="2147484404" r:id="rId30"/>
    <p:sldLayoutId id="2147484405" r:id="rId31"/>
    <p:sldLayoutId id="2147484406" r:id="rId32"/>
    <p:sldLayoutId id="2147484407" r:id="rId33"/>
    <p:sldLayoutId id="2147484408" r:id="rId34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077079"/>
          </a:solidFill>
          <a:latin typeface="+mj-lt"/>
          <a:ea typeface="Geneva" charset="-128"/>
          <a:cs typeface="Geneva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Symbol" pitchFamily="18" charset="2"/>
        <a:buChar char="-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8572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85725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50.57.153.156/labFrame.asp?DID=129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5" Type="http://schemas.openxmlformats.org/officeDocument/2006/relationships/hyperlink" Target="http://50.57.153.156/labFrame.asp?DID=1306" TargetMode="External"/><Relationship Id="rId4" Type="http://schemas.openxmlformats.org/officeDocument/2006/relationships/hyperlink" Target="http://50.57.153.156/labFrame.asp?DID=439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50.57.153.156/labFrame.asp?DID=1293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50.57.153.156/labFrame.asp?DID=1293" TargetMode="External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intranet.fairview.org/fv/groups/intranet/documents/labprocedures/s_124408.pdf" TargetMode="Externa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ridian.com/" TargetMode="External"/><Relationship Id="rId1" Type="http://schemas.openxmlformats.org/officeDocument/2006/relationships/slideLayout" Target="../slideLayouts/slideLayout6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://50.57.153.156/labFrame.asp?DID=1293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intranet.fairview.org/fv/groups/intranet/documents/labprocedures/s_124407.pdf" TargetMode="External"/><Relationship Id="rId1" Type="http://schemas.openxmlformats.org/officeDocument/2006/relationships/slideLayout" Target="../slideLayouts/slideLayout6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intranet.fairview.org/fv/groups/intranet/documents/labprocedures/s_124407.pdf" TargetMode="External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84925"/>
            <a:ext cx="563563" cy="365125"/>
          </a:xfrm>
        </p:spPr>
        <p:txBody>
          <a:bodyPr/>
          <a:lstStyle/>
          <a:p>
            <a:pPr>
              <a:defRPr/>
            </a:pPr>
            <a:fld id="{646D0B5A-F26F-4B12-B5F1-E401A28D3D20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186" y="2108587"/>
            <a:ext cx="8243887" cy="169545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4000" dirty="0" smtClean="0">
                <a:solidFill>
                  <a:srgbClr val="008080"/>
                </a:solidFill>
              </a:rPr>
              <a:t>Fairview Laboratories: Specimen Tracking and Transport</a:t>
            </a:r>
            <a:endParaRPr lang="en-US" sz="40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292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Guide Refresher 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767614" cy="4343401"/>
          </a:xfrm>
        </p:spPr>
        <p:txBody>
          <a:bodyPr/>
          <a:lstStyle/>
          <a:p>
            <a:pPr marL="51435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 startAt="2"/>
            </a:pPr>
            <a:r>
              <a:rPr lang="en-US" dirty="0" smtClean="0"/>
              <a:t>Review collection and processing instructions</a:t>
            </a:r>
          </a:p>
          <a:p>
            <a:pPr marL="51435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 startAt="2"/>
            </a:pPr>
            <a:endParaRPr lang="en-US" dirty="0"/>
          </a:p>
          <a:p>
            <a:pPr marL="5715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12763" indent="-4556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3.  Determine </a:t>
            </a:r>
            <a:r>
              <a:rPr lang="en-US" dirty="0"/>
              <a:t>where specimen needs to be sent for </a:t>
            </a:r>
            <a:r>
              <a:rPr lang="en-US" dirty="0" smtClean="0"/>
              <a:t>testing 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888" y="1828800"/>
            <a:ext cx="4596461" cy="426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37888" y="3673503"/>
            <a:ext cx="4497229" cy="194806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15979" y="2536466"/>
            <a:ext cx="1521909" cy="1137037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3061252" y="4643562"/>
            <a:ext cx="1431235" cy="1097280"/>
          </a:xfrm>
          <a:prstGeom prst="bentConnector3">
            <a:avLst/>
          </a:prstGeom>
          <a:ln w="190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492487" y="5677230"/>
            <a:ext cx="3776870" cy="198783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286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981191"/>
            <a:ext cx="8912632" cy="617022"/>
          </a:xfrm>
        </p:spPr>
        <p:txBody>
          <a:bodyPr/>
          <a:lstStyle/>
          <a:p>
            <a:r>
              <a:rPr lang="en-US" sz="3000" dirty="0" smtClean="0"/>
              <a:t>Sending Laboratory Responsibilities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444" y="1828800"/>
            <a:ext cx="8412481" cy="485335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Refer to the Fairview Lab Guide to review test requirements and processing instructions.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i="1" dirty="0" smtClean="0">
                <a:solidFill>
                  <a:srgbClr val="C53104"/>
                </a:solidFill>
                <a:latin typeface="Lucida Bright" panose="02040602050505020304" pitchFamily="18" charset="0"/>
              </a:rPr>
              <a:t>Mandatory: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b="1" dirty="0" smtClean="0"/>
              <a:t>All</a:t>
            </a:r>
            <a:r>
              <a:rPr lang="en-US" dirty="0" smtClean="0"/>
              <a:t> clinical laboratory specimens must be ready for testing prior to packaging and transport/shipment according to Lab Guide instructions.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Note: If test is not in Lab Guide, follow the reference laboratory’s processing and shipping instructions.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b="1" dirty="0" smtClean="0"/>
              <a:t>All</a:t>
            </a:r>
            <a:r>
              <a:rPr lang="en-US" dirty="0" smtClean="0"/>
              <a:t> clinical laboratory specimens must be labeled with a  Sunquest CID label prior to batching.</a:t>
            </a:r>
            <a:endParaRPr lang="en-US" u="sng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20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 smtClean="0"/>
              <a:t>		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46D0B5A-F26F-4B12-B5F1-E401A28D3D20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257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34" y="1062203"/>
            <a:ext cx="8221662" cy="636587"/>
          </a:xfrm>
        </p:spPr>
        <p:txBody>
          <a:bodyPr/>
          <a:lstStyle/>
          <a:p>
            <a:r>
              <a:rPr lang="en-US" dirty="0" smtClean="0">
                <a:solidFill>
                  <a:srgbClr val="008080"/>
                </a:solidFill>
              </a:rPr>
              <a:t>Tracking in Sunquest:  Obtain a CID Label</a:t>
            </a: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58564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Generate Sunquest CID label for each specimen by one of the following ways:</a:t>
            </a:r>
          </a:p>
          <a:p>
            <a:pPr marL="8001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+mj-lt"/>
              <a:buAutoNum type="alphaLcPeriod"/>
            </a:pPr>
            <a:r>
              <a:rPr lang="en-US" sz="2400" dirty="0">
                <a:cs typeface="Times New Roman" panose="02020603050405020304" pitchFamily="18" charset="0"/>
              </a:rPr>
              <a:t>Release the order in Epic and receive it in Sunquest.</a:t>
            </a:r>
          </a:p>
          <a:p>
            <a:pPr marL="8001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+mj-lt"/>
              <a:buAutoNum type="alphaLcPeriod"/>
            </a:pPr>
            <a:r>
              <a:rPr lang="en-US" sz="2400" dirty="0">
                <a:cs typeface="Times New Roman" panose="02020603050405020304" pitchFamily="18" charset="0"/>
              </a:rPr>
              <a:t>Order the correct Sunquest tracking code per Epic/Paper Order on the appropriate CSN/Account.</a:t>
            </a:r>
          </a:p>
          <a:p>
            <a:pPr marL="8001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+mj-lt"/>
              <a:buAutoNum type="alphaLcPeriod"/>
            </a:pPr>
            <a:r>
              <a:rPr lang="en-US" sz="2400" dirty="0">
                <a:cs typeface="Times New Roman" panose="02020603050405020304" pitchFamily="18" charset="0"/>
              </a:rPr>
              <a:t>Receive the appropriate </a:t>
            </a:r>
            <a:r>
              <a:rPr lang="en-US" sz="2400" dirty="0" smtClean="0">
                <a:cs typeface="Times New Roman" panose="02020603050405020304" pitchFamily="18" charset="0"/>
              </a:rPr>
              <a:t>test code(s) and/or Anatomic Pathology </a:t>
            </a:r>
            <a:r>
              <a:rPr lang="en-US" sz="2400" dirty="0">
                <a:cs typeface="Times New Roman" panose="02020603050405020304" pitchFamily="18" charset="0"/>
              </a:rPr>
              <a:t>tracking </a:t>
            </a:r>
            <a:r>
              <a:rPr lang="en-US" sz="2400" dirty="0" smtClean="0">
                <a:cs typeface="Times New Roman" panose="02020603050405020304" pitchFamily="18" charset="0"/>
              </a:rPr>
              <a:t>code (i.e. NGNCT, SRGPTH) </a:t>
            </a:r>
            <a:r>
              <a:rPr lang="en-US" sz="2400" dirty="0">
                <a:cs typeface="Times New Roman" panose="02020603050405020304" pitchFamily="18" charset="0"/>
              </a:rPr>
              <a:t>in </a:t>
            </a:r>
            <a:r>
              <a:rPr lang="en-US" sz="2400" dirty="0" smtClean="0">
                <a:cs typeface="Times New Roman" panose="02020603050405020304" pitchFamily="18" charset="0"/>
              </a:rPr>
              <a:t>Sunquest.</a:t>
            </a:r>
            <a:endParaRPr lang="en-US" b="1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896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80"/>
                </a:solidFill>
              </a:rPr>
              <a:t>Tracking in Sunquest: Generate a Batch</a:t>
            </a: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0053"/>
            <a:ext cx="8229600" cy="451439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Generate a batch in Sunquest by </a:t>
            </a:r>
            <a:r>
              <a:rPr lang="en-US" b="1" dirty="0" smtClean="0">
                <a:cs typeface="Times New Roman" panose="02020603050405020304" pitchFamily="18" charset="0"/>
              </a:rPr>
              <a:t>scanning individual specimen CID barcode(s) </a:t>
            </a:r>
            <a:r>
              <a:rPr lang="en-US" dirty="0" smtClean="0">
                <a:cs typeface="Times New Roman" panose="02020603050405020304" pitchFamily="18" charset="0"/>
              </a:rPr>
              <a:t>and obtain a batch label. </a:t>
            </a:r>
            <a:r>
              <a:rPr lang="en-US" dirty="0">
                <a:cs typeface="Times New Roman" panose="02020603050405020304" pitchFamily="18" charset="0"/>
              </a:rPr>
              <a:t>Click here to view </a:t>
            </a:r>
            <a:r>
              <a:rPr lang="en-US" dirty="0" smtClean="0">
                <a:cs typeface="Times New Roman" panose="02020603050405020304" pitchFamily="18" charset="0"/>
              </a:rPr>
              <a:t>procedure: </a:t>
            </a:r>
            <a:r>
              <a:rPr lang="en-US" dirty="0" smtClean="0">
                <a:hlinkClick r:id="rId3"/>
              </a:rPr>
              <a:t>Processing a Transport Batch</a:t>
            </a:r>
            <a:r>
              <a:rPr lang="en-US" dirty="0" smtClean="0"/>
              <a:t>.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Miscellaneous test (XMISC) order steps must be completed in Sunquest</a:t>
            </a:r>
            <a:r>
              <a:rPr lang="en-US" sz="2400" dirty="0">
                <a:cs typeface="Times New Roman" panose="02020603050405020304" pitchFamily="18" charset="0"/>
              </a:rPr>
              <a:t>. Click here to view </a:t>
            </a:r>
            <a:r>
              <a:rPr lang="en-US" sz="2400" dirty="0" smtClean="0">
                <a:cs typeface="Times New Roman" panose="02020603050405020304" pitchFamily="18" charset="0"/>
              </a:rPr>
              <a:t>procedure: </a:t>
            </a:r>
            <a:r>
              <a:rPr lang="en-US" sz="2400" dirty="0" smtClean="0">
                <a:solidFill>
                  <a:srgbClr val="0070C0"/>
                </a:solidFill>
                <a:cs typeface="Times New Roman" panose="02020603050405020304" pitchFamily="18" charset="0"/>
                <a:hlinkClick r:id="rId4"/>
              </a:rPr>
              <a:t>Miscellaneous (LAB4909) Order Workaid</a:t>
            </a:r>
            <a:r>
              <a:rPr lang="en-US" sz="2400" dirty="0" smtClean="0"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ROB (Reference Outbound Batch) if necessary</a:t>
            </a:r>
            <a:r>
              <a:rPr lang="en-US" sz="2400" dirty="0">
                <a:cs typeface="Times New Roman" panose="02020603050405020304" pitchFamily="18" charset="0"/>
              </a:rPr>
              <a:t>. Click here to view </a:t>
            </a:r>
            <a:r>
              <a:rPr lang="en-US" sz="2400" dirty="0" smtClean="0">
                <a:cs typeface="Times New Roman" panose="02020603050405020304" pitchFamily="18" charset="0"/>
              </a:rPr>
              <a:t>procedure: </a:t>
            </a:r>
            <a:r>
              <a:rPr lang="en-US" sz="2400" dirty="0" smtClean="0">
                <a:cs typeface="Times New Roman" panose="02020603050405020304" pitchFamily="18" charset="0"/>
                <a:hlinkClick r:id="rId5"/>
              </a:rPr>
              <a:t>Reference Outbound Batches (ROB) </a:t>
            </a:r>
            <a:r>
              <a:rPr lang="en-US" sz="2400" dirty="0" smtClean="0">
                <a:cs typeface="Times New Roman" panose="02020603050405020304" pitchFamily="18" charset="0"/>
              </a:rPr>
              <a:t>.</a:t>
            </a:r>
            <a:endParaRPr lang="en-US" sz="2400" dirty="0">
              <a:cs typeface="Times New Roman" panose="02020603050405020304" pitchFamily="18" charset="0"/>
            </a:endParaRPr>
          </a:p>
          <a:p>
            <a:pPr lvl="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Note: This is only done </a:t>
            </a:r>
            <a:r>
              <a:rPr lang="en-US" dirty="0">
                <a:cs typeface="Times New Roman" panose="02020603050405020304" pitchFamily="18" charset="0"/>
              </a:rPr>
              <a:t>by sites where no direct pick-up to reference lab is </a:t>
            </a:r>
            <a:r>
              <a:rPr lang="en-US" dirty="0" smtClean="0">
                <a:cs typeface="Times New Roman" panose="02020603050405020304" pitchFamily="18" charset="0"/>
              </a:rPr>
              <a:t>available.</a:t>
            </a:r>
          </a:p>
          <a:p>
            <a:pPr marL="0" indent="0">
              <a:buNone/>
            </a:pPr>
            <a:endParaRPr lang="en-US" b="1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628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in Sunquest: Generate a Batch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4584" y="1911926"/>
            <a:ext cx="2778144" cy="344386"/>
          </a:xfrm>
        </p:spPr>
        <p:txBody>
          <a:bodyPr>
            <a:noAutofit/>
          </a:bodyPr>
          <a:lstStyle/>
          <a:p>
            <a:pPr algn="ctr"/>
            <a:r>
              <a:rPr lang="en-US" sz="1200" b="1" dirty="0" smtClean="0">
                <a:solidFill>
                  <a:srgbClr val="C53104"/>
                </a:solidFill>
              </a:rPr>
              <a:t>Hover mouse on picture and click play button (    )below video to </a:t>
            </a:r>
            <a:r>
              <a:rPr lang="en-US" sz="1200" b="1" dirty="0">
                <a:solidFill>
                  <a:srgbClr val="C53104"/>
                </a:solidFill>
              </a:rPr>
              <a:t>play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66666" y="1843963"/>
            <a:ext cx="5420134" cy="457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Generate a batch in Sunquest by </a:t>
            </a:r>
            <a:r>
              <a:rPr lang="en-US" sz="2400" b="1" dirty="0" smtClean="0">
                <a:cs typeface="Times New Roman" panose="02020603050405020304" pitchFamily="18" charset="0"/>
              </a:rPr>
              <a:t>scanning individual specimen CID barcode(s) </a:t>
            </a:r>
            <a:r>
              <a:rPr lang="en-US" sz="2400" dirty="0" smtClean="0">
                <a:cs typeface="Times New Roman" panose="02020603050405020304" pitchFamily="18" charset="0"/>
              </a:rPr>
              <a:t>and obtain a batch label. Click here to view procedure: </a:t>
            </a:r>
            <a:r>
              <a:rPr lang="en-US" sz="2400" dirty="0" smtClean="0">
                <a:hlinkClick r:id="rId4"/>
              </a:rPr>
              <a:t>Processing a Transport Batch</a:t>
            </a:r>
            <a:r>
              <a:rPr lang="en-US" sz="2400" dirty="0"/>
              <a:t>.</a:t>
            </a:r>
            <a:endParaRPr lang="en-US" sz="2400" dirty="0" smtClean="0"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</a:pPr>
            <a:endParaRPr lang="en-US" b="1" u="sng" dirty="0"/>
          </a:p>
        </p:txBody>
      </p:sp>
      <p:pic>
        <p:nvPicPr>
          <p:cNvPr id="4" name="Disbanding a batch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09081" y="2302596"/>
            <a:ext cx="2347585" cy="41669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532" y="2102004"/>
            <a:ext cx="130015" cy="13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8798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Send Specimens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125" y="1830871"/>
            <a:ext cx="8229600" cy="37052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Place specimen(s) in a Fairview Medical Laboratory custom color-coded (temperature specific) shipping biohazard bag. Regular, generic biohazard </a:t>
            </a:r>
            <a:r>
              <a:rPr lang="en-US" dirty="0" smtClean="0">
                <a:cs typeface="Times New Roman" panose="02020603050405020304" pitchFamily="18" charset="0"/>
              </a:rPr>
              <a:t>(UMMC only) or </a:t>
            </a:r>
            <a:r>
              <a:rPr lang="en-US" dirty="0">
                <a:cs typeface="Times New Roman" panose="02020603050405020304" pitchFamily="18" charset="0"/>
              </a:rPr>
              <a:t>clear bags will be used for internal shipping (within a facility).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Specimens must be batched to Specimen Management or IDDL only (unless sending lab has a direct courier route or an on-demand courier is requested).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For all laboratories that have a direct courier route to another Fairview laboratory, all specimen(s) must be put on a Sunquest transport batch.</a:t>
            </a:r>
          </a:p>
          <a:p>
            <a:pPr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9101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Sending Laboratory </a:t>
            </a:r>
            <a:r>
              <a:rPr lang="en-US" dirty="0"/>
              <a:t>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849"/>
            <a:ext cx="8229600" cy="435135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Pull a batch filter at least once per </a:t>
            </a:r>
            <a:r>
              <a:rPr lang="en-US" dirty="0" smtClean="0">
                <a:cs typeface="Times New Roman" panose="02020603050405020304" pitchFamily="18" charset="0"/>
              </a:rPr>
              <a:t>shift:</a:t>
            </a:r>
            <a:endParaRPr lang="en-US" dirty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cs typeface="Times New Roman" panose="02020603050405020304" pitchFamily="18" charset="0"/>
              </a:rPr>
              <a:t>Review any unaccounted for specimens on filter and </a:t>
            </a:r>
            <a:r>
              <a:rPr lang="en-US" sz="2400" dirty="0" smtClean="0">
                <a:cs typeface="Times New Roman" panose="02020603050405020304" pitchFamily="18" charset="0"/>
              </a:rPr>
              <a:t>investigate.</a:t>
            </a:r>
            <a:endParaRPr lang="en-US" sz="2400" dirty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cs typeface="Times New Roman" panose="02020603050405020304" pitchFamily="18" charset="0"/>
              </a:rPr>
              <a:t>Do not save this filter because it will create a </a:t>
            </a:r>
            <a:r>
              <a:rPr lang="en-US" sz="2400" dirty="0" smtClean="0">
                <a:cs typeface="Times New Roman" panose="02020603050405020304" pitchFamily="18" charset="0"/>
              </a:rPr>
              <a:t>batch of specimens not ready/available for transport. Click here to view procedure: </a:t>
            </a:r>
            <a:r>
              <a:rPr lang="en-US" sz="2400" dirty="0" smtClean="0">
                <a:cs typeface="Times New Roman" panose="02020603050405020304" pitchFamily="18" charset="0"/>
                <a:hlinkClick r:id="rId2"/>
              </a:rPr>
              <a:t>Processing </a:t>
            </a:r>
            <a:r>
              <a:rPr lang="en-US" sz="2400" dirty="0">
                <a:cs typeface="Times New Roman" panose="02020603050405020304" pitchFamily="18" charset="0"/>
                <a:hlinkClick r:id="rId2"/>
              </a:rPr>
              <a:t>a Transport </a:t>
            </a:r>
            <a:r>
              <a:rPr lang="en-US" sz="2400" dirty="0" smtClean="0">
                <a:cs typeface="Times New Roman" panose="02020603050405020304" pitchFamily="18" charset="0"/>
                <a:hlinkClick r:id="rId2"/>
              </a:rPr>
              <a:t>Batch</a:t>
            </a:r>
            <a:r>
              <a:rPr lang="en-US" sz="2400" dirty="0" smtClean="0"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2400" dirty="0"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032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7" y="1093070"/>
            <a:ext cx="8241530" cy="870902"/>
          </a:xfrm>
        </p:spPr>
        <p:txBody>
          <a:bodyPr/>
          <a:lstStyle/>
          <a:p>
            <a:r>
              <a:rPr lang="en-US" sz="3200" dirty="0" smtClean="0"/>
              <a:t>New Specimen Packaging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4016" y="4003481"/>
            <a:ext cx="4780959" cy="170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197" y="1828800"/>
            <a:ext cx="8241530" cy="43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Custom specimen bags will now be used at all laboratory sites to package specimen(s) being sent to an external Fairview lab.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They come in 2 sizes (6x9” and 12x15”) and will be color coded and printed to indicate shipping temperature: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Blue</a:t>
            </a:r>
            <a:r>
              <a:rPr lang="en-US" sz="2000" dirty="0" smtClean="0">
                <a:cs typeface="Times New Roman" panose="02020603050405020304" pitchFamily="18" charset="0"/>
              </a:rPr>
              <a:t>=Frozen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Red</a:t>
            </a:r>
            <a:r>
              <a:rPr lang="en-US" sz="2000" dirty="0">
                <a:cs typeface="Times New Roman" panose="02020603050405020304" pitchFamily="18" charset="0"/>
              </a:rPr>
              <a:t>=STAT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Purple</a:t>
            </a:r>
            <a:r>
              <a:rPr lang="en-US" sz="2000" dirty="0" smtClean="0">
                <a:cs typeface="Times New Roman" panose="02020603050405020304" pitchFamily="18" charset="0"/>
              </a:rPr>
              <a:t>=Refrigerated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Green</a:t>
            </a:r>
            <a:r>
              <a:rPr lang="en-US" sz="2000" dirty="0" smtClean="0">
                <a:cs typeface="Times New Roman" panose="02020603050405020304" pitchFamily="18" charset="0"/>
              </a:rPr>
              <a:t>=Room Temp</a:t>
            </a:r>
          </a:p>
          <a:p>
            <a:pPr marL="28575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cs typeface="Times New Roman" panose="02020603050405020304" pitchFamily="18" charset="0"/>
              </a:rPr>
              <a:t>Note: Shipping temperature must be checked with Sharpie on red STAT specimen bag.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687" y="1093070"/>
            <a:ext cx="5140518" cy="870902"/>
          </a:xfrm>
        </p:spPr>
        <p:txBody>
          <a:bodyPr/>
          <a:lstStyle/>
          <a:p>
            <a:r>
              <a:rPr lang="en-US" sz="3200" dirty="0" smtClean="0"/>
              <a:t>New Specimen Packaging 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457197" y="6376974"/>
            <a:ext cx="563562" cy="365125"/>
          </a:xfrm>
        </p:spPr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197" y="1828800"/>
            <a:ext cx="8241530" cy="43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Anatomic Pathology Laboratories will use the following materials to send between their sites: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8" y="2515642"/>
            <a:ext cx="7425745" cy="208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351" y="4920862"/>
            <a:ext cx="14668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31597" y="6178162"/>
            <a:ext cx="1574358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dirty="0" smtClean="0"/>
              <a:t>Clear plastic tote</a:t>
            </a:r>
          </a:p>
        </p:txBody>
      </p:sp>
    </p:spTree>
    <p:extLst>
      <p:ext uri="{BB962C8B-B14F-4D97-AF65-F5344CB8AC3E}">
        <p14:creationId xmlns:p14="http://schemas.microsoft.com/office/powerpoint/2010/main" val="24674786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 </a:t>
            </a:r>
            <a:r>
              <a:rPr lang="en-US" dirty="0" smtClean="0"/>
              <a:t>Specimens: Guidelines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/>
          <a:lstStyle/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Include any necessary paperwork in the external document pocket.	</a:t>
            </a:r>
          </a:p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Tightly seal any sterile screw-top (i.e. urine, body fluids, stool) containers. </a:t>
            </a:r>
          </a:p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Package sterile screw-top containers, GCPCR/CHPCR, and culture plates separate from all other specimen types</a:t>
            </a:r>
            <a:r>
              <a:rPr lang="en-US" dirty="0">
                <a:cs typeface="Times New Roman" panose="02020603050405020304" pitchFamily="18" charset="0"/>
              </a:rPr>
              <a:t>. </a:t>
            </a:r>
          </a:p>
          <a:p>
            <a:pPr marL="0" indent="0">
              <a:buClr>
                <a:srgbClr val="008080"/>
              </a:buClr>
              <a:buNone/>
            </a:pPr>
            <a:endParaRPr lang="en-US" dirty="0" smtClean="0">
              <a:cs typeface="Times New Roman" panose="02020603050405020304" pitchFamily="18" charset="0"/>
            </a:endParaRPr>
          </a:p>
          <a:p>
            <a:pPr marL="0" indent="0">
              <a:buClr>
                <a:srgbClr val="008080"/>
              </a:buClr>
              <a:buNone/>
            </a:pPr>
            <a:endParaRPr lang="en-US" dirty="0" smtClean="0">
              <a:cs typeface="Times New Roman" panose="02020603050405020304" pitchFamily="18" charset="0"/>
            </a:endParaRPr>
          </a:p>
          <a:p>
            <a:pPr marL="285750" lvl="1" indent="0">
              <a:buClr>
                <a:srgbClr val="008080"/>
              </a:buClr>
              <a:buNone/>
            </a:pPr>
            <a:r>
              <a:rPr lang="en-US" sz="1800" dirty="0" smtClean="0">
                <a:cs typeface="Times New Roman" panose="02020603050405020304" pitchFamily="18" charset="0"/>
              </a:rPr>
              <a:t>Note</a:t>
            </a:r>
            <a:r>
              <a:rPr lang="en-US" sz="1800" dirty="0">
                <a:cs typeface="Times New Roman" panose="02020603050405020304" pitchFamily="18" charset="0"/>
              </a:rPr>
              <a:t>: All clinical specimen types can be packaged together at appropriate temperature with the exception of sterile screw-top </a:t>
            </a:r>
            <a:r>
              <a:rPr lang="en-US" sz="1800" dirty="0" smtClean="0">
                <a:cs typeface="Times New Roman" panose="02020603050405020304" pitchFamily="18" charset="0"/>
              </a:rPr>
              <a:t>containers</a:t>
            </a:r>
            <a:r>
              <a:rPr lang="en-US" sz="1800" smtClean="0">
                <a:cs typeface="Times New Roman" panose="02020603050405020304" pitchFamily="18" charset="0"/>
              </a:rPr>
              <a:t>, GCPCR/CHPCRa, </a:t>
            </a:r>
            <a:r>
              <a:rPr lang="en-US" sz="1800" dirty="0">
                <a:cs typeface="Times New Roman" panose="02020603050405020304" pitchFamily="18" charset="0"/>
              </a:rPr>
              <a:t>and culture plates </a:t>
            </a:r>
            <a:r>
              <a:rPr lang="en-US" sz="1800" dirty="0" smtClean="0">
                <a:cs typeface="Times New Roman" panose="02020603050405020304" pitchFamily="18" charset="0"/>
              </a:rPr>
              <a:t>(images above).</a:t>
            </a:r>
            <a:endParaRPr lang="en-US" sz="1800" dirty="0">
              <a:cs typeface="Times New Roman" panose="02020603050405020304" pitchFamily="18" charset="0"/>
            </a:endParaRPr>
          </a:p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 smtClean="0"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536" y="4383107"/>
            <a:ext cx="4313211" cy="108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391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0675"/>
            <a:ext cx="8229600" cy="433152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None/>
            </a:pPr>
            <a:r>
              <a:rPr lang="en-US" dirty="0" smtClean="0"/>
              <a:t>Following this presentation, you will be able to: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Describe the sending and receiving standard work for laboratory specimens.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Prepare specimens for transport with courier according to the “Packaging and Labeling Specimens for Shipping and </a:t>
            </a:r>
            <a:r>
              <a:rPr lang="en-US" dirty="0"/>
              <a:t>T</a:t>
            </a:r>
            <a:r>
              <a:rPr lang="en-US" dirty="0" smtClean="0"/>
              <a:t>ransport”</a:t>
            </a:r>
            <a:r>
              <a:rPr lang="en-US" dirty="0"/>
              <a:t> </a:t>
            </a:r>
            <a:r>
              <a:rPr lang="en-US" dirty="0" smtClean="0"/>
              <a:t>procedure.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Demonstrate understanding of standard packaging and labeling of laboratory specimens.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 </a:t>
            </a:r>
            <a:r>
              <a:rPr lang="en-US" dirty="0" smtClean="0"/>
              <a:t>Specimens</a:t>
            </a:r>
            <a:r>
              <a:rPr lang="en-US" dirty="0"/>
              <a:t>: </a:t>
            </a:r>
            <a:r>
              <a:rPr lang="en-US" dirty="0" smtClean="0"/>
              <a:t>GCPCR &amp; CHPCR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6097"/>
            <a:ext cx="8229600" cy="43161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Package all GCPCR &amp; CHPCR containers individually (urine or swab Genprobe) into single small zip lock plastic bags.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Individual zip lock bag(s) containing GCPCR &amp; CHPCR will be batched and placed in one biohazard bag and sent to IDDL.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29602" y="4099335"/>
            <a:ext cx="5038654" cy="220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6080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 </a:t>
            </a:r>
            <a:r>
              <a:rPr lang="en-US" dirty="0" smtClean="0"/>
              <a:t>Specimens: Culture Plates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18615" y="1828800"/>
            <a:ext cx="8180111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IDDL culture plates can be stacked 2 plates high with no more than 4 plates per bio-hazard bag.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Note: Do not use tape of any kind to secure culture plates.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77" y="2802209"/>
            <a:ext cx="5595582" cy="16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9061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Specimen Bag Labeling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8061"/>
            <a:ext cx="8229600" cy="460211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Obtain </a:t>
            </a:r>
            <a:r>
              <a:rPr lang="en-US" dirty="0"/>
              <a:t>an on-demand shipping label by scanning the appropriate barcode for the receiving laboratory from the standard </a:t>
            </a:r>
            <a:r>
              <a:rPr lang="en-US" dirty="0" smtClean="0"/>
              <a:t>spreadsheet (image below left).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None/>
            </a:pP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None/>
            </a:pPr>
            <a:endParaRPr lang="en-US" dirty="0" smtClean="0"/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None/>
            </a:pPr>
            <a:endParaRPr lang="en-US" dirty="0" smtClean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All </a:t>
            </a:r>
            <a:r>
              <a:rPr lang="en-US" dirty="0"/>
              <a:t>printers are obtained from and supported by Coridian (image </a:t>
            </a:r>
            <a:r>
              <a:rPr lang="en-US" dirty="0" smtClean="0"/>
              <a:t>above right).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/>
              <a:t>Note</a:t>
            </a:r>
            <a:r>
              <a:rPr lang="en-US" sz="2000" dirty="0"/>
              <a:t>: Refer to </a:t>
            </a:r>
            <a:r>
              <a:rPr lang="en-US" sz="2000" dirty="0" err="1" smtClean="0">
                <a:hlinkClick r:id="rId2"/>
              </a:rPr>
              <a:t>Coridian</a:t>
            </a:r>
            <a:r>
              <a:rPr lang="en-US" sz="2000" dirty="0" smtClean="0">
                <a:hlinkClick r:id="rId2"/>
              </a:rPr>
              <a:t> Printer </a:t>
            </a:r>
            <a:r>
              <a:rPr lang="en-US" sz="2000" dirty="0">
                <a:hlinkClick r:id="rId2"/>
              </a:rPr>
              <a:t>Workaid </a:t>
            </a:r>
            <a:r>
              <a:rPr lang="en-US" sz="2000" dirty="0"/>
              <a:t>for on-demand shipping label printing instructions and guidelines</a:t>
            </a: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69748" y="3053852"/>
            <a:ext cx="1494657" cy="151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02" y="3064604"/>
            <a:ext cx="5257119" cy="151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3685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Labeling Specimens Bag(s) for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757"/>
            <a:ext cx="8229600" cy="4460444"/>
          </a:xfrm>
        </p:spPr>
        <p:txBody>
          <a:bodyPr/>
          <a:lstStyle/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All </a:t>
            </a:r>
            <a:r>
              <a:rPr lang="en-US" dirty="0"/>
              <a:t>shipping labels must include the </a:t>
            </a:r>
            <a:r>
              <a:rPr lang="en-US" dirty="0" smtClean="0"/>
              <a:t>destination name</a:t>
            </a:r>
            <a:r>
              <a:rPr lang="en-US" dirty="0"/>
              <a:t>, </a:t>
            </a:r>
            <a:r>
              <a:rPr lang="en-US" dirty="0" smtClean="0"/>
              <a:t>address</a:t>
            </a:r>
            <a:r>
              <a:rPr lang="en-US" dirty="0"/>
              <a:t>, </a:t>
            </a:r>
            <a:r>
              <a:rPr lang="en-US" dirty="0" smtClean="0"/>
              <a:t>and phone number </a:t>
            </a:r>
            <a:r>
              <a:rPr lang="en-US" dirty="0"/>
              <a:t>according to the following </a:t>
            </a:r>
            <a:r>
              <a:rPr lang="en-US" dirty="0" smtClean="0"/>
              <a:t>format:</a:t>
            </a:r>
          </a:p>
          <a:p>
            <a:pPr marL="5715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Deliver to: [Official Laboratory Name]</a:t>
            </a:r>
          </a:p>
          <a:p>
            <a:pPr marL="5715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[Street Address]</a:t>
            </a:r>
          </a:p>
          <a:p>
            <a:pPr marL="5715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[Building, Level, Room/Suite Number]</a:t>
            </a:r>
          </a:p>
          <a:p>
            <a:pPr marL="5715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[City, State, Zip code]</a:t>
            </a:r>
          </a:p>
          <a:p>
            <a:pPr marL="5715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Phone: [Contact phone number including area code]</a:t>
            </a:r>
          </a:p>
          <a:p>
            <a:pPr marL="0" indent="0">
              <a:buNone/>
            </a:pPr>
            <a:endParaRPr lang="en-US" dirty="0" smtClean="0"/>
          </a:p>
          <a:p>
            <a:pPr lvl="0"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Shipping </a:t>
            </a:r>
            <a:r>
              <a:rPr lang="en-US" dirty="0"/>
              <a:t>information </a:t>
            </a:r>
            <a:r>
              <a:rPr lang="en-US" dirty="0" smtClean="0"/>
              <a:t>must never be </a:t>
            </a:r>
            <a:r>
              <a:rPr lang="en-US" dirty="0"/>
              <a:t>covered on the biohazard </a:t>
            </a:r>
            <a:r>
              <a:rPr lang="en-US" dirty="0" smtClean="0"/>
              <a:t>bag (including the biohazard </a:t>
            </a:r>
            <a:r>
              <a:rPr lang="en-US" dirty="0"/>
              <a:t>logo, shipping temperature, the destination address, and/or batch </a:t>
            </a:r>
            <a:r>
              <a:rPr lang="en-US" dirty="0" smtClean="0"/>
              <a:t>label). 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6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Labeling </a:t>
            </a:r>
            <a:r>
              <a:rPr lang="en-US" dirty="0" smtClean="0"/>
              <a:t>specimens </a:t>
            </a:r>
            <a:r>
              <a:rPr lang="en-US" dirty="0"/>
              <a:t>B</a:t>
            </a:r>
            <a:r>
              <a:rPr lang="en-US" dirty="0" smtClean="0"/>
              <a:t>ag(s</a:t>
            </a:r>
            <a:r>
              <a:rPr lang="en-US" dirty="0"/>
              <a:t>) for </a:t>
            </a:r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343401"/>
          </a:xfrm>
        </p:spPr>
        <p:txBody>
          <a:bodyPr/>
          <a:lstStyle/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/>
              <a:t>Place the transport shipping label onto the designated area on the bottom portion of the specimen bag over the black-outlined box that states “Label here</a:t>
            </a:r>
            <a:r>
              <a:rPr lang="en-US" dirty="0" smtClean="0"/>
              <a:t>”.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566" y="3002456"/>
            <a:ext cx="4387530" cy="293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3552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Labeling </a:t>
            </a:r>
            <a:r>
              <a:rPr lang="en-US" dirty="0" smtClean="0"/>
              <a:t>Specimens Bag(s</a:t>
            </a:r>
            <a:r>
              <a:rPr lang="en-US" dirty="0"/>
              <a:t>) for </a:t>
            </a:r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343401"/>
          </a:xfrm>
        </p:spPr>
        <p:txBody>
          <a:bodyPr/>
          <a:lstStyle/>
          <a:p>
            <a:pPr lvl="0"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/>
              <a:t>Place the </a:t>
            </a:r>
            <a:r>
              <a:rPr lang="en-US" dirty="0" smtClean="0"/>
              <a:t>Sunquest batch </a:t>
            </a:r>
            <a:r>
              <a:rPr lang="en-US" dirty="0"/>
              <a:t>label on top of the </a:t>
            </a:r>
            <a:r>
              <a:rPr lang="en-US" dirty="0" smtClean="0"/>
              <a:t>print-on-demand </a:t>
            </a:r>
            <a:r>
              <a:rPr lang="en-US" dirty="0"/>
              <a:t>shipping destination label on the </a:t>
            </a:r>
            <a:r>
              <a:rPr lang="en-US" dirty="0" smtClean="0"/>
              <a:t>right.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sz="1200" dirty="0" smtClean="0"/>
          </a:p>
          <a:p>
            <a:pPr marL="0" lvl="0" indent="0">
              <a:buNone/>
            </a:pPr>
            <a:r>
              <a:rPr lang="en-US" dirty="0" smtClean="0"/>
              <a:t>Note</a:t>
            </a:r>
            <a:r>
              <a:rPr lang="en-US" dirty="0"/>
              <a:t>: Placing the batch label on top of the </a:t>
            </a:r>
            <a:r>
              <a:rPr lang="en-US" dirty="0" smtClean="0"/>
              <a:t>on-demand </a:t>
            </a:r>
            <a:r>
              <a:rPr lang="en-US" dirty="0"/>
              <a:t>shipping label will prevent batch labels from falling </a:t>
            </a:r>
            <a:r>
              <a:rPr lang="en-US" dirty="0" smtClean="0"/>
              <a:t>off at </a:t>
            </a:r>
            <a:r>
              <a:rPr lang="en-US" dirty="0"/>
              <a:t>various </a:t>
            </a:r>
            <a:r>
              <a:rPr lang="en-US" dirty="0" smtClean="0"/>
              <a:t>temperature ranges.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48" y="2597461"/>
            <a:ext cx="4341413" cy="264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932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Print-on-Demand Printer Issues?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200" b="1" dirty="0" smtClean="0"/>
              <a:t>DO NOT </a:t>
            </a:r>
            <a:r>
              <a:rPr lang="en-US" sz="2200" dirty="0" smtClean="0"/>
              <a:t>contact TSC/Fairview IT for print-on-demand printer issues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200" dirty="0" smtClean="0"/>
              <a:t>Coridian customer service should be contacted for print-on-demand printer issues: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Monday through Friday 8AM to 5PM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Phone number: 952-361-9980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Website: </a:t>
            </a:r>
            <a:r>
              <a:rPr lang="en-US" u="sng" dirty="0">
                <a:hlinkClick r:id="rId2"/>
              </a:rPr>
              <a:t>http://www.coridian.com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Each hospital laboratory site will have at least one back-up printer available. </a:t>
            </a:r>
            <a:r>
              <a:rPr lang="en-US" sz="2200" dirty="0" smtClean="0"/>
              <a:t>Contact site lab manager for location.</a:t>
            </a:r>
            <a:endParaRPr lang="en-US" sz="22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None/>
            </a:pPr>
            <a:r>
              <a:rPr lang="en-US" sz="2200" dirty="0" smtClean="0"/>
              <a:t>Note: If print-on-demand printer is unavailable, address labels must be hand written using the standard format from the standard spreadsheet.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468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Lucida Bright" pitchFamily="18" charset="0"/>
              </a:rPr>
              <a:t/>
            </a:r>
            <a:br>
              <a:rPr lang="en-US" b="1" i="1" dirty="0" smtClean="0">
                <a:latin typeface="Lucida Bright" pitchFamily="18" charset="0"/>
              </a:rPr>
            </a:br>
            <a:endParaRPr lang="en-US" b="1" i="1" dirty="0">
              <a:latin typeface="Lucida Br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273" y="1828800"/>
            <a:ext cx="8213697" cy="4572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All outgoing specimens ready for testing and courier pick-up must be placed in the appropriate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BLUE</a:t>
            </a:r>
            <a:r>
              <a:rPr lang="en-US" dirty="0" smtClean="0">
                <a:cs typeface="Times New Roman" panose="02020603050405020304" pitchFamily="18" charset="0"/>
              </a:rPr>
              <a:t> outgoing courier pick-up bin.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cs typeface="Times New Roman" panose="02020603050405020304" pitchFamily="18" charset="0"/>
              </a:rPr>
              <a:t>Note: There will be a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BLUE</a:t>
            </a:r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outgoing courier pick-up bin available for all shipping temperatures.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sz="2200" dirty="0"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dirty="0"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b="1" i="1" dirty="0" smtClean="0"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i="1" dirty="0" smtClean="0">
              <a:solidFill>
                <a:srgbClr val="008080"/>
              </a:solidFill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i="1" dirty="0">
              <a:solidFill>
                <a:srgbClr val="008080"/>
              </a:solidFill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i="1" dirty="0">
              <a:solidFill>
                <a:srgbClr val="008080"/>
              </a:solidFill>
              <a:latin typeface="Lucida Bright" panose="020406020505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26595-6655-487C-A33D-1C52FDF5B5F4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98" y="2934030"/>
            <a:ext cx="2405029" cy="240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38873" y="1077486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dirty="0" smtClean="0"/>
              <a:t>Outgoing Specimen(s): Courier Pick-up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697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544" y="2892124"/>
            <a:ext cx="3138320" cy="294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5758" y="1923148"/>
            <a:ext cx="8245503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All incoming specimens will be dropped off in the designated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RED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courier drop-off bin.  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38873" y="1065883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dirty="0" smtClean="0"/>
              <a:t>Incoming Specimen(s): Courier Drop-off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287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5279"/>
            <a:ext cx="8160106" cy="442757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Disband all batched specimens using Sunquest SMART by scanning the CID label on each specimen individually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cs typeface="Times New Roman" panose="02020603050405020304" pitchFamily="18" charset="0"/>
              </a:rPr>
              <a:t>Never accept the entire batch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2400" b="1" dirty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2400" b="1" dirty="0" smtClean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2400" b="1" dirty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2400" b="1" dirty="0" smtClean="0">
              <a:cs typeface="Times New Roman" panose="02020603050405020304" pitchFamily="18" charset="0"/>
            </a:endParaRPr>
          </a:p>
          <a:p>
            <a:pPr marL="3429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None/>
            </a:pPr>
            <a:endParaRPr lang="en-US" sz="2400" b="1" dirty="0" smtClean="0">
              <a:cs typeface="Times New Roman" panose="02020603050405020304" pitchFamily="18" charset="0"/>
            </a:endParaRPr>
          </a:p>
          <a:p>
            <a:pPr marL="5715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None/>
            </a:pPr>
            <a:r>
              <a:rPr lang="en-US" sz="2100" dirty="0" smtClean="0">
                <a:cs typeface="Times New Roman" panose="02020603050405020304" pitchFamily="18" charset="0"/>
              </a:rPr>
              <a:t>Note: Verify the “Current spot” is correct for your receiving location.</a:t>
            </a:r>
          </a:p>
          <a:p>
            <a:pPr marL="342900" lvl="1" indent="0">
              <a:buNone/>
            </a:pPr>
            <a:endPara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38873" y="1065882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dirty="0" smtClean="0"/>
              <a:t>Receiving Laboratory Responsibilities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176" y="3198390"/>
            <a:ext cx="3459935" cy="256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84174" y="4481177"/>
            <a:ext cx="1693628" cy="21804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558456" y="4699221"/>
            <a:ext cx="1256306" cy="125630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252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These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1019"/>
            <a:ext cx="8229600" cy="4431182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 smtClean="0"/>
              <a:t>To implement standard work for tracking and processing of </a:t>
            </a:r>
            <a:r>
              <a:rPr lang="en-US" b="1" dirty="0"/>
              <a:t>all</a:t>
            </a:r>
            <a:r>
              <a:rPr lang="en-US" dirty="0"/>
              <a:t> specimens </a:t>
            </a:r>
            <a:r>
              <a:rPr lang="en-US" dirty="0" smtClean="0"/>
              <a:t>transported on </a:t>
            </a:r>
            <a:r>
              <a:rPr lang="en-US" dirty="0"/>
              <a:t>behalf of </a:t>
            </a:r>
            <a:r>
              <a:rPr lang="en-US" dirty="0" smtClean="0"/>
              <a:t>Fairview Laboratories.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 smtClean="0"/>
              <a:t>To implement standard audit to verify compliance with standard work.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7B26595-6655-487C-A33D-1C52FDF5B5F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187">
            <a:off x="5844620" y="4158739"/>
            <a:ext cx="2719006" cy="202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50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in Sunquest:  Disbanding a Batch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8611" y="1833204"/>
            <a:ext cx="5168190" cy="4338996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Disband a </a:t>
            </a:r>
            <a:r>
              <a:rPr lang="en-US" sz="2400" dirty="0">
                <a:cs typeface="Times New Roman" panose="02020603050405020304" pitchFamily="18" charset="0"/>
              </a:rPr>
              <a:t>batch in Sunquest by </a:t>
            </a:r>
            <a:r>
              <a:rPr lang="en-US" sz="2400" b="1" dirty="0">
                <a:cs typeface="Times New Roman" panose="02020603050405020304" pitchFamily="18" charset="0"/>
              </a:rPr>
              <a:t>scanning individual specimen CID </a:t>
            </a:r>
            <a:r>
              <a:rPr lang="en-US" sz="2400" b="1" dirty="0" smtClean="0">
                <a:cs typeface="Times New Roman" panose="02020603050405020304" pitchFamily="18" charset="0"/>
              </a:rPr>
              <a:t>barcode(s). </a:t>
            </a:r>
            <a:r>
              <a:rPr lang="en-US" sz="2400" dirty="0" smtClean="0">
                <a:cs typeface="Times New Roman" panose="02020603050405020304" pitchFamily="18" charset="0"/>
              </a:rPr>
              <a:t>Click to view procedure: </a:t>
            </a:r>
            <a:r>
              <a:rPr lang="en-US" sz="2400" dirty="0" smtClean="0">
                <a:hlinkClick r:id="rId4"/>
              </a:rPr>
              <a:t>Processing </a:t>
            </a:r>
            <a:r>
              <a:rPr lang="en-US" sz="2400" dirty="0">
                <a:hlinkClick r:id="rId4"/>
              </a:rPr>
              <a:t>a Transport </a:t>
            </a:r>
            <a:r>
              <a:rPr lang="en-US" sz="2400" dirty="0" smtClean="0">
                <a:hlinkClick r:id="rId4"/>
              </a:rPr>
              <a:t>Batch</a:t>
            </a:r>
            <a:r>
              <a:rPr lang="en-US" sz="2400" dirty="0"/>
              <a:t>.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6" name="IMG_2363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84852" y="2266122"/>
            <a:ext cx="2377191" cy="421951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95" y="1833204"/>
            <a:ext cx="2844903" cy="40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0778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Receiving Lab Responsibilities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Any CID(s) left on the batch must be investigated immediately</a:t>
            </a:r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cs typeface="Times New Roman" panose="02020603050405020304" pitchFamily="18" charset="0"/>
              </a:rPr>
              <a:t>Discard biohazard bag into an appropriate biohazard disposal bin. Specimen bags must NOT be re-used for any reason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cs typeface="Times New Roman" panose="02020603050405020304" pitchFamily="18" charset="0"/>
              </a:rPr>
              <a:t>Do </a:t>
            </a:r>
            <a:r>
              <a:rPr lang="en-US" sz="2400" b="1" dirty="0" smtClean="0">
                <a:cs typeface="Times New Roman" panose="02020603050405020304" pitchFamily="18" charset="0"/>
              </a:rPr>
              <a:t>not </a:t>
            </a:r>
            <a:r>
              <a:rPr lang="en-US" sz="2400" dirty="0">
                <a:cs typeface="Times New Roman" panose="02020603050405020304" pitchFamily="18" charset="0"/>
              </a:rPr>
              <a:t>put biohazard bags into the regular trash</a:t>
            </a:r>
          </a:p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77075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6221"/>
            <a:ext cx="8229600" cy="4165979"/>
          </a:xfrm>
        </p:spPr>
        <p:txBody>
          <a:bodyPr/>
          <a:lstStyle/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If specimen is at final testing location, proceed with testing.</a:t>
            </a:r>
          </a:p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If specimen is not at final testing location:</a:t>
            </a:r>
          </a:p>
          <a:p>
            <a:pPr marL="800100" lvl="1" indent="-457200">
              <a:buClr>
                <a:srgbClr val="008080"/>
              </a:buClr>
              <a:buFont typeface="+mj-lt"/>
              <a:buAutoNum type="arabicPeriod"/>
            </a:pPr>
            <a:r>
              <a:rPr lang="en-US" sz="2400" dirty="0" smtClean="0">
                <a:cs typeface="Times New Roman" panose="02020603050405020304" pitchFamily="18" charset="0"/>
              </a:rPr>
              <a:t>Disband batch by scanning CID label(s) individually</a:t>
            </a:r>
          </a:p>
          <a:p>
            <a:pPr marL="800100" lvl="1" indent="-457200">
              <a:buClr>
                <a:srgbClr val="008080"/>
              </a:buClr>
              <a:buFont typeface="+mj-lt"/>
              <a:buAutoNum type="arabicPeriod"/>
            </a:pPr>
            <a:r>
              <a:rPr lang="en-US" sz="2400" dirty="0" smtClean="0">
                <a:cs typeface="Times New Roman" panose="02020603050405020304" pitchFamily="18" charset="0"/>
              </a:rPr>
              <a:t>Batch specimen(s) by scanning CID label(s) individually</a:t>
            </a:r>
          </a:p>
          <a:p>
            <a:pPr marL="800100" lvl="1" indent="-457200">
              <a:buClr>
                <a:srgbClr val="008080"/>
              </a:buClr>
              <a:buFont typeface="+mj-lt"/>
              <a:buAutoNum type="arabicPeriod"/>
            </a:pPr>
            <a:r>
              <a:rPr lang="en-US" sz="2400" dirty="0" smtClean="0">
                <a:cs typeface="Times New Roman" panose="02020603050405020304" pitchFamily="18" charset="0"/>
              </a:rPr>
              <a:t>Package and label for transport or shipment</a:t>
            </a:r>
          </a:p>
          <a:p>
            <a:pPr marL="800100" lvl="1" indent="-457200">
              <a:buFont typeface="+mj-lt"/>
              <a:buAutoNum type="arabicPeriod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457200">
              <a:buFont typeface="+mj-lt"/>
              <a:buAutoNum type="arabicPeriod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dirty="0" smtClean="0"/>
              <a:t>Receiving </a:t>
            </a:r>
            <a:r>
              <a:rPr lang="en-US" dirty="0"/>
              <a:t>L</a:t>
            </a:r>
            <a:r>
              <a:rPr lang="en-US" dirty="0" smtClean="0"/>
              <a:t>ocation Responsibilities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092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Compliance and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343400"/>
          </a:xfrm>
        </p:spPr>
        <p:txBody>
          <a:bodyPr/>
          <a:lstStyle/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Audits will be done by each site on an on-going database (partial image of audit tool below)</a:t>
            </a:r>
          </a:p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/>
              <a:t>Specimen Management will complete the audit as part of their daily work to identify issues.</a:t>
            </a:r>
            <a:endParaRPr lang="en-US" dirty="0">
              <a:solidFill>
                <a:srgbClr val="FF0000"/>
              </a:solidFill>
            </a:endParaRPr>
          </a:p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Results will be shared with the System Transport &amp; Courier committee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60" y="4139695"/>
            <a:ext cx="3745064" cy="241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284800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343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All specimen(s) must have a Sunquest CID and be ready for testing prior to transport/shipment.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All specimens must be tracked in Sunquest by scanning individually CID(s) to create and disband batches.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Specimen(s) must be packaged according the procedure 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Specimen Packaging and Labeling for Shipping &amp; Transport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/>
              <a:t>and labeled using standard format.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40441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to contact with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3434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/>
              <a:t>The following individuals are site representatives: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Cytology</a:t>
            </a:r>
            <a:r>
              <a:rPr lang="en-US" sz="2000" dirty="0"/>
              <a:t>: Jana Holler 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FMG </a:t>
            </a:r>
            <a:r>
              <a:rPr lang="en-US" sz="2000" dirty="0"/>
              <a:t>Clinics: Lisa Karnik &amp; Michelle </a:t>
            </a:r>
            <a:r>
              <a:rPr lang="en-US" sz="2000" dirty="0" smtClean="0"/>
              <a:t>Stevens-Brioschi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Lakes</a:t>
            </a:r>
            <a:r>
              <a:rPr lang="en-US" sz="2000" dirty="0"/>
              <a:t>: Helen Brenny 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Northland</a:t>
            </a:r>
            <a:r>
              <a:rPr lang="en-US" sz="2000" dirty="0"/>
              <a:t>: Tonya Kindseth 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Outreach</a:t>
            </a:r>
            <a:r>
              <a:rPr lang="en-US" sz="2000" dirty="0"/>
              <a:t>: Joy </a:t>
            </a:r>
            <a:r>
              <a:rPr lang="en-US" sz="2000" dirty="0" smtClean="0"/>
              <a:t>Case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Pathology: </a:t>
            </a:r>
            <a:r>
              <a:rPr lang="en-US" sz="2000" dirty="0"/>
              <a:t>Brooke Eguia 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Ridges: Kari Amacher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Southdale</a:t>
            </a:r>
            <a:r>
              <a:rPr lang="en-US" sz="2000" dirty="0"/>
              <a:t>: Mila </a:t>
            </a:r>
            <a:r>
              <a:rPr lang="en-US" sz="2000" dirty="0" smtClean="0"/>
              <a:t>Montemurro-Healy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Specimen Management: Karri </a:t>
            </a:r>
            <a:r>
              <a:rPr lang="en-US" sz="2000" dirty="0"/>
              <a:t>Cargill </a:t>
            </a:r>
            <a:r>
              <a:rPr lang="en-US" sz="2000" dirty="0" smtClean="0"/>
              <a:t>&amp; Sherry Davis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UMMC East Bank: Brad Lemke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UMMC </a:t>
            </a:r>
            <a:r>
              <a:rPr lang="en-US" sz="2000" dirty="0"/>
              <a:t>West Bank: </a:t>
            </a:r>
            <a:r>
              <a:rPr lang="en-US" sz="2000" dirty="0" smtClean="0"/>
              <a:t>Vicki Zebroski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295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 smtClean="0"/>
              <a:t>Current State </a:t>
            </a:r>
            <a:endParaRPr lang="en-US" sz="3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7B26595-6655-487C-A33D-1C52FDF5B5F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15" y="1674329"/>
            <a:ext cx="5269773" cy="232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15" y="3999633"/>
            <a:ext cx="5247861" cy="254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98391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49" y="1783163"/>
            <a:ext cx="8229600" cy="415646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Lost specimens and/or mishandled specimens affect: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Quality of patient care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RCA (Root Cause Analysis) events </a:t>
            </a:r>
            <a:r>
              <a:rPr lang="en-US" dirty="0"/>
              <a:t>put us at legal </a:t>
            </a:r>
            <a:r>
              <a:rPr lang="en-US" dirty="0" smtClean="0"/>
              <a:t>risk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Brand Reputation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Laboratory expense(s) for </a:t>
            </a:r>
            <a:r>
              <a:rPr lang="en-US" dirty="0"/>
              <a:t>investigation/re-work, </a:t>
            </a:r>
            <a:r>
              <a:rPr lang="en-US" dirty="0" smtClean="0"/>
              <a:t>etc.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CMS (Center for Medicare and Medicaid Services) </a:t>
            </a:r>
            <a:r>
              <a:rPr lang="en-US" dirty="0"/>
              <a:t>now mandates that certain lost specimens  are considered reportable events </a:t>
            </a:r>
            <a:r>
              <a:rPr lang="en-US" dirty="0" smtClean="0"/>
              <a:t>(i.e. irretrievable</a:t>
            </a:r>
            <a:r>
              <a:rPr lang="en-US" dirty="0"/>
              <a:t>, irreplaceable </a:t>
            </a:r>
            <a:r>
              <a:rPr lang="en-US" dirty="0" smtClean="0"/>
              <a:t>specimens).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7B26595-6655-487C-A33D-1C52FDF5B5F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518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343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Please read the procedure that outlines the changes and requirements that are highlighted in this module.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hlinkClick r:id="rId2"/>
              </a:rPr>
              <a:t>Specimen Packaging and Labeling for Shipping &amp; Transport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35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266" y="987387"/>
            <a:ext cx="8221662" cy="636587"/>
          </a:xfrm>
        </p:spPr>
        <p:txBody>
          <a:bodyPr/>
          <a:lstStyle/>
          <a:p>
            <a:r>
              <a:rPr lang="en-US" dirty="0" smtClean="0"/>
              <a:t>Sunquest Label Refresher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11" y="2539709"/>
            <a:ext cx="3558045" cy="238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191610" y="3233320"/>
            <a:ext cx="1938528" cy="2095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27" idx="1"/>
          </p:cNvCxnSpPr>
          <p:nvPr/>
        </p:nvCxnSpPr>
        <p:spPr>
          <a:xfrm>
            <a:off x="2318918" y="2196575"/>
            <a:ext cx="1630187" cy="538027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7" idx="2"/>
            <a:endCxn id="3" idx="1"/>
          </p:cNvCxnSpPr>
          <p:nvPr/>
        </p:nvCxnSpPr>
        <p:spPr>
          <a:xfrm>
            <a:off x="1627632" y="2316608"/>
            <a:ext cx="723145" cy="838059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36346" y="2076542"/>
            <a:ext cx="1382572" cy="24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Hospital ID (HID)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30138" y="3335082"/>
            <a:ext cx="1528877" cy="24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Sunquest test code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80898" y="3843804"/>
            <a:ext cx="664254" cy="120033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593945" y="2991917"/>
            <a:ext cx="446227" cy="241403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733701" y="3926033"/>
            <a:ext cx="2247197" cy="1048932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3" idx="7"/>
          </p:cNvCxnSpPr>
          <p:nvPr/>
        </p:nvCxnSpPr>
        <p:spPr>
          <a:xfrm flipH="1">
            <a:off x="4974824" y="2383421"/>
            <a:ext cx="431108" cy="643849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67214" y="4559466"/>
            <a:ext cx="146648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Container ID (CID- unique number that starts with Y and is followed by a 9 digit number)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50053" y="1847890"/>
            <a:ext cx="1580085" cy="535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Accession number (Starts with letter for day of the week)</a:t>
            </a:r>
          </a:p>
        </p:txBody>
      </p:sp>
      <p:cxnSp>
        <p:nvCxnSpPr>
          <p:cNvPr id="22" name="Straight Arrow Connector 21"/>
          <p:cNvCxnSpPr>
            <a:stCxn id="25" idx="1"/>
            <a:endCxn id="8" idx="6"/>
          </p:cNvCxnSpPr>
          <p:nvPr/>
        </p:nvCxnSpPr>
        <p:spPr>
          <a:xfrm flipH="1" flipV="1">
            <a:off x="5405932" y="3905483"/>
            <a:ext cx="1093623" cy="521897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99555" y="3938015"/>
            <a:ext cx="1671523" cy="9787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Sunquest test spot        (ex. BRDEC needs a decant step to create a child label which will route the test code to the final testing spot)</a:t>
            </a:r>
          </a:p>
        </p:txBody>
      </p:sp>
      <p:cxnSp>
        <p:nvCxnSpPr>
          <p:cNvPr id="19" name="Straight Arrow Connector 18"/>
          <p:cNvCxnSpPr>
            <a:stCxn id="26" idx="0"/>
          </p:cNvCxnSpPr>
          <p:nvPr/>
        </p:nvCxnSpPr>
        <p:spPr>
          <a:xfrm flipH="1" flipV="1">
            <a:off x="3601941" y="3442915"/>
            <a:ext cx="444792" cy="2122998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6" idx="0"/>
            <a:endCxn id="31" idx="1"/>
          </p:cNvCxnSpPr>
          <p:nvPr/>
        </p:nvCxnSpPr>
        <p:spPr>
          <a:xfrm flipV="1">
            <a:off x="4046733" y="4491852"/>
            <a:ext cx="1428932" cy="1074061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90123" y="5565913"/>
            <a:ext cx="1913220" cy="683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Patient Order location code (Found on the big label, and each of the CID and small labels)</a:t>
            </a:r>
          </a:p>
        </p:txBody>
      </p:sp>
      <p:sp>
        <p:nvSpPr>
          <p:cNvPr id="3" name="Oval 2"/>
          <p:cNvSpPr/>
          <p:nvPr/>
        </p:nvSpPr>
        <p:spPr>
          <a:xfrm>
            <a:off x="2318918" y="3122088"/>
            <a:ext cx="217548" cy="222464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19994" y="2710165"/>
            <a:ext cx="198782" cy="166869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80898" y="3154667"/>
            <a:ext cx="210712" cy="902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92498" y="3843804"/>
            <a:ext cx="413434" cy="123357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50866" y="3335082"/>
            <a:ext cx="469128" cy="120033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75665" y="4427379"/>
            <a:ext cx="350091" cy="128946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647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Guide Refresher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849"/>
            <a:ext cx="8229600" cy="435135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Lab Guide is on the Fairview Intranet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Intranet location: Laboratory Services→ Find a Test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Each test should be looked up in Lab Guide to determine: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Collection &amp; Processing instructions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Testing location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3164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Guide Refresher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343400"/>
          </a:xfrm>
        </p:spPr>
        <p:txBody>
          <a:bodyPr/>
          <a:lstStyle/>
          <a:p>
            <a:pPr marL="514350" indent="-457200">
              <a:buAutoNum type="arabicPeriod"/>
            </a:pPr>
            <a:r>
              <a:rPr lang="en-US" dirty="0" smtClean="0"/>
              <a:t>Find test </a:t>
            </a:r>
            <a:r>
              <a:rPr lang="en-US" dirty="0"/>
              <a:t>in lab </a:t>
            </a:r>
            <a:r>
              <a:rPr lang="en-US" dirty="0" smtClean="0"/>
              <a:t>guide (ex: Sunquest test code C5L)</a:t>
            </a:r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09" y="2605358"/>
            <a:ext cx="7063386" cy="256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1202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view PowerPoint Template Instructions July 2012">
  <a:themeElements>
    <a:clrScheme name="Fairview">
      <a:dk1>
        <a:sysClr val="windowText" lastClr="000000"/>
      </a:dk1>
      <a:lt1>
        <a:sysClr val="window" lastClr="FFFFFF"/>
      </a:lt1>
      <a:dk2>
        <a:srgbClr val="000000"/>
      </a:dk2>
      <a:lt2>
        <a:srgbClr val="F8F5EE"/>
      </a:lt2>
      <a:accent1>
        <a:srgbClr val="E37222"/>
      </a:accent1>
      <a:accent2>
        <a:srgbClr val="988042"/>
      </a:accent2>
      <a:accent3>
        <a:srgbClr val="077079"/>
      </a:accent3>
      <a:accent4>
        <a:srgbClr val="665546"/>
      </a:accent4>
      <a:accent5>
        <a:srgbClr val="C53104"/>
      </a:accent5>
      <a:accent6>
        <a:srgbClr val="F8F5EE"/>
      </a:accent6>
      <a:hlink>
        <a:srgbClr val="AF1601"/>
      </a:hlink>
      <a:folHlink>
        <a:srgbClr val="23ACAF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80000"/>
          </a:lnSpc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ONSUMER Fairview Master">
  <a:themeElements>
    <a:clrScheme name="Fairview">
      <a:dk1>
        <a:sysClr val="windowText" lastClr="000000"/>
      </a:dk1>
      <a:lt1>
        <a:sysClr val="window" lastClr="FFFFFF"/>
      </a:lt1>
      <a:dk2>
        <a:srgbClr val="000000"/>
      </a:dk2>
      <a:lt2>
        <a:srgbClr val="F8F5EE"/>
      </a:lt2>
      <a:accent1>
        <a:srgbClr val="E37222"/>
      </a:accent1>
      <a:accent2>
        <a:srgbClr val="988042"/>
      </a:accent2>
      <a:accent3>
        <a:srgbClr val="077079"/>
      </a:accent3>
      <a:accent4>
        <a:srgbClr val="665546"/>
      </a:accent4>
      <a:accent5>
        <a:srgbClr val="C53104"/>
      </a:accent5>
      <a:accent6>
        <a:srgbClr val="F8F5EE"/>
      </a:accent6>
      <a:hlink>
        <a:srgbClr val="AF1601"/>
      </a:hlink>
      <a:folHlink>
        <a:srgbClr val="23ACAF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80000"/>
          </a:lnSpc>
          <a:defRPr sz="20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BLANK Fairview Master">
  <a:themeElements>
    <a:clrScheme name="Fairview">
      <a:dk1>
        <a:sysClr val="windowText" lastClr="000000"/>
      </a:dk1>
      <a:lt1>
        <a:sysClr val="window" lastClr="FFFFFF"/>
      </a:lt1>
      <a:dk2>
        <a:srgbClr val="000000"/>
      </a:dk2>
      <a:lt2>
        <a:srgbClr val="F8F5EE"/>
      </a:lt2>
      <a:accent1>
        <a:srgbClr val="E37222"/>
      </a:accent1>
      <a:accent2>
        <a:srgbClr val="988042"/>
      </a:accent2>
      <a:accent3>
        <a:srgbClr val="077079"/>
      </a:accent3>
      <a:accent4>
        <a:srgbClr val="665546"/>
      </a:accent4>
      <a:accent5>
        <a:srgbClr val="C53104"/>
      </a:accent5>
      <a:accent6>
        <a:srgbClr val="F8F5EE"/>
      </a:accent6>
      <a:hlink>
        <a:srgbClr val="AF1601"/>
      </a:hlink>
      <a:folHlink>
        <a:srgbClr val="23ACAF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80000"/>
          </a:lnSpc>
          <a:defRPr sz="20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1_Fairview PowerPoint Template Instructions July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80000"/>
          </a:lnSpc>
          <a:defRPr sz="2000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Fairview PowerPoint Template Instructions July 2012</Template>
  <TotalTime>4079</TotalTime>
  <Words>1733</Words>
  <Application>Microsoft Office PowerPoint</Application>
  <PresentationFormat>On-screen Show (4:3)</PresentationFormat>
  <Paragraphs>242</Paragraphs>
  <Slides>35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Fairview PowerPoint Template Instructions July 2012</vt:lpstr>
      <vt:lpstr>CONSUMER Fairview Master</vt:lpstr>
      <vt:lpstr>BLANK Fairview Master</vt:lpstr>
      <vt:lpstr>1_Fairview PowerPoint Template Instructions July 2012</vt:lpstr>
      <vt:lpstr>Fairview Laboratories: Specimen Tracking and Transport</vt:lpstr>
      <vt:lpstr>Objectives</vt:lpstr>
      <vt:lpstr>Purpose of These Changes</vt:lpstr>
      <vt:lpstr>Current State </vt:lpstr>
      <vt:lpstr>Why Is This Important?</vt:lpstr>
      <vt:lpstr>Procedure</vt:lpstr>
      <vt:lpstr>Sunquest Label Refresher</vt:lpstr>
      <vt:lpstr>Lab Guide Refresher</vt:lpstr>
      <vt:lpstr>Lab Guide Refresher example:</vt:lpstr>
      <vt:lpstr>Lab Guide Refresher example:</vt:lpstr>
      <vt:lpstr>Sending Laboratory Responsibilities</vt:lpstr>
      <vt:lpstr>Tracking in Sunquest:  Obtain a CID Label</vt:lpstr>
      <vt:lpstr>Tracking in Sunquest: Generate a Batch</vt:lpstr>
      <vt:lpstr>Tracking in Sunquest: Generate a Batch</vt:lpstr>
      <vt:lpstr>Where to Send Specimens</vt:lpstr>
      <vt:lpstr>Sending Laboratory Responsibilities</vt:lpstr>
      <vt:lpstr>New Specimen Packaging</vt:lpstr>
      <vt:lpstr>New Specimen Packaging </vt:lpstr>
      <vt:lpstr>Packaging Specimens: Guidelines </vt:lpstr>
      <vt:lpstr>Packaging Specimens: GCPCR &amp; CHPCR</vt:lpstr>
      <vt:lpstr>Packaging Specimens: Culture Plates</vt:lpstr>
      <vt:lpstr>Standard Specimen Bag Labeling</vt:lpstr>
      <vt:lpstr>Labeling Specimens Bag(s) for Transport</vt:lpstr>
      <vt:lpstr>Labeling specimens Bag(s) for Transport</vt:lpstr>
      <vt:lpstr>Labeling Specimens Bag(s) for Transport</vt:lpstr>
      <vt:lpstr>Print-on-Demand Printer Issues?</vt:lpstr>
      <vt:lpstr> </vt:lpstr>
      <vt:lpstr>PowerPoint Presentation</vt:lpstr>
      <vt:lpstr>PowerPoint Presentation</vt:lpstr>
      <vt:lpstr>Tracking in Sunquest:  Disbanding a Batch</vt:lpstr>
      <vt:lpstr>Receiving Lab Responsibilities </vt:lpstr>
      <vt:lpstr>Receiving Location Responsibilities</vt:lpstr>
      <vt:lpstr>Compliance and Education</vt:lpstr>
      <vt:lpstr>Summary</vt:lpstr>
      <vt:lpstr>Who to contact with questions</vt:lpstr>
    </vt:vector>
  </TitlesOfParts>
  <Company>Fairview Health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PowerPoint Template</dc:title>
  <dc:creator>Fruitrail, Cindy J</dc:creator>
  <cp:lastModifiedBy>Jacobs, Julie A</cp:lastModifiedBy>
  <cp:revision>579</cp:revision>
  <cp:lastPrinted>2015-04-09T11:21:47Z</cp:lastPrinted>
  <dcterms:created xsi:type="dcterms:W3CDTF">2014-01-05T01:42:15Z</dcterms:created>
  <dcterms:modified xsi:type="dcterms:W3CDTF">2015-09-08T16:40:21Z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1149832</vt:lpwstr>
  </property>
  <property fmtid="{D5CDD505-2E9C-101B-9397-08002B2CF9AE}" pid="3" name="NXPowerLiteSettings">
    <vt:lpwstr>E6000400038000</vt:lpwstr>
  </property>
  <property fmtid="{D5CDD505-2E9C-101B-9397-08002B2CF9AE}" pid="4" name="NXPowerLiteVersion">
    <vt:lpwstr>D4.3.0</vt:lpwstr>
  </property>
</Properties>
</file>