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  <p:sldMasterId id="2147483804" r:id="rId2"/>
    <p:sldMasterId id="2147483783" r:id="rId3"/>
  </p:sldMasterIdLst>
  <p:notesMasterIdLst>
    <p:notesMasterId r:id="rId18"/>
  </p:notesMasterIdLst>
  <p:handoutMasterIdLst>
    <p:handoutMasterId r:id="rId19"/>
  </p:handoutMasterIdLst>
  <p:sldIdLst>
    <p:sldId id="317" r:id="rId4"/>
    <p:sldId id="322" r:id="rId5"/>
    <p:sldId id="324" r:id="rId6"/>
    <p:sldId id="318" r:id="rId7"/>
    <p:sldId id="329" r:id="rId8"/>
    <p:sldId id="325" r:id="rId9"/>
    <p:sldId id="281" r:id="rId10"/>
    <p:sldId id="296" r:id="rId11"/>
    <p:sldId id="323" r:id="rId12"/>
    <p:sldId id="330" r:id="rId13"/>
    <p:sldId id="326" r:id="rId14"/>
    <p:sldId id="316" r:id="rId15"/>
    <p:sldId id="279" r:id="rId16"/>
    <p:sldId id="328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82">
          <p15:clr>
            <a:srgbClr val="A4A3A4"/>
          </p15:clr>
        </p15:guide>
        <p15:guide id="2" orient="horz" pos="2553">
          <p15:clr>
            <a:srgbClr val="A4A3A4"/>
          </p15:clr>
        </p15:guide>
        <p15:guide id="3" orient="horz" pos="949">
          <p15:clr>
            <a:srgbClr val="A4A3A4"/>
          </p15:clr>
        </p15:guide>
        <p15:guide id="4" orient="horz" pos="1365">
          <p15:clr>
            <a:srgbClr val="A4A3A4"/>
          </p15:clr>
        </p15:guide>
        <p15:guide id="5" orient="horz" pos="447">
          <p15:clr>
            <a:srgbClr val="A4A3A4"/>
          </p15:clr>
        </p15:guide>
        <p15:guide id="6" orient="horz" pos="1857">
          <p15:clr>
            <a:srgbClr val="A4A3A4"/>
          </p15:clr>
        </p15:guide>
        <p15:guide id="7" orient="horz" pos="3252">
          <p15:clr>
            <a:srgbClr val="A4A3A4"/>
          </p15:clr>
        </p15:guide>
        <p15:guide id="8" pos="2880">
          <p15:clr>
            <a:srgbClr val="A4A3A4"/>
          </p15:clr>
        </p15:guide>
        <p15:guide id="9" pos="5470">
          <p15:clr>
            <a:srgbClr val="A4A3A4"/>
          </p15:clr>
        </p15:guide>
        <p15:guide id="10" pos="293">
          <p15:clr>
            <a:srgbClr val="A4A3A4"/>
          </p15:clr>
        </p15:guide>
        <p15:guide id="11" pos="345">
          <p15:clr>
            <a:srgbClr val="A4A3A4"/>
          </p15:clr>
        </p15:guide>
        <p15:guide id="12" pos="14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C53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84" autoAdjust="0"/>
    <p:restoredTop sz="86767" autoAdjust="0"/>
  </p:normalViewPr>
  <p:slideViewPr>
    <p:cSldViewPr snapToGrid="0">
      <p:cViewPr>
        <p:scale>
          <a:sx n="100" d="100"/>
          <a:sy n="100" d="100"/>
        </p:scale>
        <p:origin x="-504" y="-108"/>
      </p:cViewPr>
      <p:guideLst>
        <p:guide orient="horz" pos="4182"/>
        <p:guide orient="horz" pos="2553"/>
        <p:guide orient="horz" pos="949"/>
        <p:guide orient="horz" pos="1365"/>
        <p:guide orient="horz" pos="447"/>
        <p:guide orient="horz" pos="1857"/>
        <p:guide orient="horz" pos="3252"/>
        <p:guide pos="2880"/>
        <p:guide pos="5470"/>
        <p:guide pos="293"/>
        <p:guide pos="345"/>
        <p:guide pos="1417"/>
      </p:guideLst>
    </p:cSldViewPr>
  </p:slideViewPr>
  <p:outlineViewPr>
    <p:cViewPr>
      <p:scale>
        <a:sx n="33" d="100"/>
        <a:sy n="33" d="100"/>
      </p:scale>
      <p:origin x="0" y="5165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80" d="100"/>
          <a:sy n="80" d="100"/>
        </p:scale>
        <p:origin x="-2141" y="-58"/>
      </p:cViewPr>
      <p:guideLst>
        <p:guide orient="horz" pos="2880"/>
        <p:guide orient="horz" pos="2928"/>
        <p:guide pos="2160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CDDD88A4-738F-4D5F-ADDE-1987F18C7F55}" type="datetime1">
              <a:rPr lang="en-US"/>
              <a:pPr>
                <a:defRPr/>
              </a:pPr>
              <a:t>9/11/2015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33313B20-D8A5-4F4E-AADE-78B1D314A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880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2ABEE508-F21F-4AB9-8C58-85C9405B400B}" type="datetime1">
              <a:rPr lang="en-US"/>
              <a:pPr>
                <a:defRPr/>
              </a:pPr>
              <a:t>9/11/2015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C08840BF-E0D5-4C77-ADE9-6B67AC9E93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044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9728" y="3998886"/>
            <a:ext cx="6899050" cy="5295901"/>
          </a:xfrm>
        </p:spPr>
        <p:txBody>
          <a:bodyPr>
            <a:no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8840BF-E0D5-4C77-ADE9-6B67AC9E93E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736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b="0" u="non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8840BF-E0D5-4C77-ADE9-6B67AC9E93E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592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8840BF-E0D5-4C77-ADE9-6B67AC9E93E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19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eg"/><Relationship Id="rId4" Type="http://schemas.openxmlformats.org/officeDocument/2006/relationships/image" Target="../media/image1.png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.png"/><Relationship Id="rId4" Type="http://schemas.openxmlformats.org/officeDocument/2006/relationships/image" Target="../media/image10.jpeg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.png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.png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/>
          <a:srcRect r="52" b="53"/>
          <a:stretch>
            <a:fillRect/>
          </a:stretch>
        </p:blipFill>
        <p:spPr bwMode="auto">
          <a:xfrm>
            <a:off x="0" y="4076700"/>
            <a:ext cx="9144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-28575" y="-203200"/>
            <a:ext cx="41910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</a:t>
            </a:r>
          </a:p>
        </p:txBody>
      </p:sp>
      <p:pic>
        <p:nvPicPr>
          <p:cNvPr id="10" name="Picture 12" descr="Fairview_Mixed_header_2.jp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37" y="971551"/>
            <a:ext cx="8243887" cy="169545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6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188" y="4076324"/>
            <a:ext cx="8215312" cy="1191001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000" b="0" i="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65138" y="5267325"/>
            <a:ext cx="4106862" cy="438150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i="0" baseline="0" smtClean="0">
                <a:solidFill>
                  <a:schemeClr val="tx2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-28575" y="-203200"/>
            <a:ext cx="103981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COMPARISON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66974"/>
            <a:ext cx="3990975" cy="381382"/>
          </a:xfrm>
        </p:spPr>
        <p:txBody>
          <a:bodyPr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688" y="2857501"/>
            <a:ext cx="3949700" cy="3268662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10099" y="2466974"/>
            <a:ext cx="4098926" cy="371476"/>
          </a:xfrm>
        </p:spPr>
        <p:txBody>
          <a:bodyPr rtlCol="0">
            <a:normAutofit/>
          </a:bodyPr>
          <a:lstStyle>
            <a:lvl1pPr>
              <a:defRPr lang="en-US" b="0" smtClean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57501"/>
            <a:ext cx="4041775" cy="3268662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baseline="0" dirty="0" smtClean="0"/>
            </a:lvl1pPr>
            <a:lvl2pPr>
              <a:defRPr lang="en-US" sz="2000" dirty="0" smtClean="0"/>
            </a:lvl2pPr>
            <a:lvl3pPr>
              <a:defRPr lang="en-US" sz="1800" dirty="0" smtClean="0"/>
            </a:lvl3pPr>
            <a:lvl4pPr>
              <a:defRPr lang="en-US" sz="1600" dirty="0" smtClean="0"/>
            </a:lvl4pPr>
            <a:lvl5pPr>
              <a:defRPr lang="en-US" sz="1600" dirty="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452438" y="6384925"/>
            <a:ext cx="5349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B7CA7-3EC4-4E50-868D-AD7190CF92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- with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-28575" y="-203200"/>
            <a:ext cx="226218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COMPARISON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66974"/>
            <a:ext cx="3990975" cy="381382"/>
          </a:xfrm>
        </p:spPr>
        <p:txBody>
          <a:bodyPr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688" y="2857501"/>
            <a:ext cx="3949700" cy="3268662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10099" y="2466974"/>
            <a:ext cx="4098926" cy="371476"/>
          </a:xfrm>
        </p:spPr>
        <p:txBody>
          <a:bodyPr rtlCol="0">
            <a:normAutofit/>
          </a:bodyPr>
          <a:lstStyle>
            <a:lvl1pPr>
              <a:defRPr lang="en-US" b="0" smtClean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57501"/>
            <a:ext cx="4041775" cy="3268662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baseline="0" dirty="0" smtClean="0"/>
            </a:lvl1pPr>
            <a:lvl2pPr>
              <a:defRPr lang="en-US" sz="2000" dirty="0" smtClean="0"/>
            </a:lvl2pPr>
            <a:lvl3pPr>
              <a:defRPr lang="en-US" sz="1800" dirty="0" smtClean="0"/>
            </a:lvl3pPr>
            <a:lvl4pPr>
              <a:defRPr lang="en-US" sz="1600" dirty="0" smtClean="0"/>
            </a:lvl4pPr>
            <a:lvl5pPr>
              <a:defRPr lang="en-US" sz="1600" dirty="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452438" y="6384925"/>
            <a:ext cx="461962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19C6C9-67BE-4390-8CD1-D935CF4C84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-28575" y="-203200"/>
            <a:ext cx="8699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ONLY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81379F-53CC-4A60-9B5E-285680F549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-28575" y="-203200"/>
            <a:ext cx="50323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BLANK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4B5F46-E910-405F-B5DB-D6A4BEDF54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VO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955675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DO NOT USE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06538"/>
            <a:ext cx="3008313" cy="893762"/>
          </a:xfrm>
        </p:spPr>
        <p:txBody>
          <a:bodyPr anchor="t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06538"/>
            <a:ext cx="5111750" cy="4619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23697"/>
            <a:ext cx="3008313" cy="37024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31CE6B-1A69-4065-9A0E-75566D1EA0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1692275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HORIZONTAL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7" y="966525"/>
            <a:ext cx="8250237" cy="636408"/>
          </a:xfrm>
        </p:spPr>
        <p:txBody>
          <a:bodyPr rtlCol="0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7688" y="2486025"/>
            <a:ext cx="8161337" cy="3681412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5138" y="1601788"/>
            <a:ext cx="8243887" cy="527050"/>
          </a:xfrm>
        </p:spPr>
        <p:txBody>
          <a:bodyPr tIns="45720" rtlCol="0" anchor="b">
            <a:normAutofit/>
          </a:bodyPr>
          <a:lstStyle>
            <a:lvl1pPr marL="0" indent="0">
              <a:buNone/>
              <a:defRPr lang="en-US" sz="2800" i="1" smtClean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8CAD64-725B-434A-A15C-D83820C93E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Blee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-28575" y="-203200"/>
            <a:ext cx="167640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FULL BLEED PICTURE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>
            <a:lvl1pPr marL="0" indent="0">
              <a:buNone/>
              <a:defRPr sz="18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7" y="966525"/>
            <a:ext cx="8250237" cy="636408"/>
          </a:xfrm>
        </p:spPr>
        <p:txBody>
          <a:bodyPr rtlCol="0">
            <a:normAutofit/>
          </a:bodyPr>
          <a:lstStyle>
            <a:lvl1pPr>
              <a:defRPr lang="en-US" baseline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775" y="5248275"/>
            <a:ext cx="233363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-28575" y="-203200"/>
            <a:ext cx="30289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VERTICAL TITLE &amp; TEXT (can use for print)</a:t>
            </a:r>
          </a:p>
        </p:txBody>
      </p:sp>
      <p:pic>
        <p:nvPicPr>
          <p:cNvPr id="9" name="Picture 10" descr="Fairview_Mixed_header_2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09596" y="438150"/>
            <a:ext cx="945430" cy="6200775"/>
          </a:xfrm>
        </p:spPr>
        <p:txBody>
          <a:bodyPr vert="eaVert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171" y="447675"/>
            <a:ext cx="6147247" cy="6220716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 rot="5400000">
            <a:off x="4159963" y="3270142"/>
            <a:ext cx="6189789" cy="527050"/>
          </a:xfrm>
        </p:spPr>
        <p:txBody>
          <a:bodyPr tIns="45720" rtlCol="0" anchor="b">
            <a:normAutofit/>
          </a:bodyPr>
          <a:lstStyle>
            <a:lvl1pPr>
              <a:defRPr lang="en-US" sz="2400" i="1" smtClean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/>
          </p:nvPr>
        </p:nvSpPr>
        <p:spPr>
          <a:xfrm rot="5400000">
            <a:off x="-1558075" y="2723635"/>
            <a:ext cx="4138158" cy="429421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>
          <a:xfrm rot="5400000">
            <a:off x="103188" y="460375"/>
            <a:ext cx="52387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925324-0CEC-4436-B00E-AE3F1086BB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/>
          </p:cNvPicPr>
          <p:nvPr userDrawn="1"/>
        </p:nvPicPr>
        <p:blipFill>
          <a:blip r:embed="rId3" cstate="print"/>
          <a:srcRect r="52" b="53"/>
          <a:stretch>
            <a:fillRect/>
          </a:stretch>
        </p:blipFill>
        <p:spPr bwMode="auto">
          <a:xfrm>
            <a:off x="0" y="4076700"/>
            <a:ext cx="9144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-28575" y="-203200"/>
            <a:ext cx="41910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</a:t>
            </a:r>
          </a:p>
        </p:txBody>
      </p:sp>
      <p:pic>
        <p:nvPicPr>
          <p:cNvPr id="10" name="Picture 12" descr="Fairview_Provider_Header_2.jp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37" y="971551"/>
            <a:ext cx="8243887" cy="169545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6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188" y="4076324"/>
            <a:ext cx="8215312" cy="1191001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000" b="0" i="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65138" y="5267325"/>
            <a:ext cx="4106862" cy="438150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i="0" baseline="0" smtClean="0">
                <a:solidFill>
                  <a:schemeClr val="tx2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/>
          <a:srcRect r="52" b="53"/>
          <a:stretch>
            <a:fillRect/>
          </a:stretch>
        </p:blipFill>
        <p:spPr bwMode="auto">
          <a:xfrm>
            <a:off x="0" y="4076700"/>
            <a:ext cx="9144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 userDrawn="1"/>
        </p:nvSpPr>
        <p:spPr>
          <a:xfrm>
            <a:off x="-28575" y="-203200"/>
            <a:ext cx="64928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AGENDA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514350" indent="-514350">
              <a:lnSpc>
                <a:spcPct val="150000"/>
              </a:lnSpc>
              <a:buClr>
                <a:schemeClr val="accent3"/>
              </a:buClr>
              <a:buSzPct val="150000"/>
              <a:buFont typeface="+mj-lt"/>
              <a:buAutoNum type="arabicPeriod"/>
              <a:defRPr sz="24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6D0B5A-F26F-4B12-B5F1-E401A28D3D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/>
          <a:srcRect r="52" b="53"/>
          <a:stretch>
            <a:fillRect/>
          </a:stretch>
        </p:blipFill>
        <p:spPr bwMode="auto">
          <a:xfrm>
            <a:off x="0" y="4076700"/>
            <a:ext cx="9144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 userDrawn="1"/>
        </p:nvSpPr>
        <p:spPr>
          <a:xfrm>
            <a:off x="-28575" y="-203200"/>
            <a:ext cx="64928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AGENDA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514350" indent="-514350">
              <a:lnSpc>
                <a:spcPct val="150000"/>
              </a:lnSpc>
              <a:buClr>
                <a:schemeClr val="accent3"/>
              </a:buClr>
              <a:buSzPct val="150000"/>
              <a:buFont typeface="+mj-lt"/>
              <a:buAutoNum type="arabicPeriod"/>
              <a:defRPr sz="24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43887" cy="527050"/>
          </a:xfrm>
        </p:spPr>
        <p:txBody>
          <a:bodyPr tIns="45720" rtlCol="0" anchor="b">
            <a:normAutofit/>
          </a:bodyPr>
          <a:lstStyle>
            <a:lvl1pPr>
              <a:defRPr lang="en-US" sz="2800" i="1" smtClean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B26595-6655-487C-A33D-1C52FDF5B5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-28575" y="-203200"/>
            <a:ext cx="13525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&amp; CONTENT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438833-DADD-40AF-A420-2F73037178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 Content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257333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&amp; CONTENT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3C9EBE-5DBA-47A4-965D-ADD6431CF5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NO BANNER +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-28575" y="-203200"/>
            <a:ext cx="13779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NO BANNER + logo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A859F4-48B9-4920-AEBC-5146801286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NO BANNER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18097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NO BANNER + NO LOGO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F1D251-DA51-464D-A239-9D40C26BB6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114776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TWO CONTENT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66974"/>
            <a:ext cx="4036870" cy="37052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66974"/>
            <a:ext cx="4038600" cy="37068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EF0350-3F0C-432F-8EF1-619385C26B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-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-28575" y="-203200"/>
            <a:ext cx="236696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TWO CONTENT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66974"/>
            <a:ext cx="4036870" cy="37052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66974"/>
            <a:ext cx="4038600" cy="37068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AB58B3-6169-42CC-A352-B44FF02C5C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-28575" y="-203200"/>
            <a:ext cx="103981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COMPARISON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66974"/>
            <a:ext cx="3990975" cy="381382"/>
          </a:xfrm>
        </p:spPr>
        <p:txBody>
          <a:bodyPr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688" y="2857501"/>
            <a:ext cx="3949700" cy="3268662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10099" y="2466974"/>
            <a:ext cx="4098926" cy="371476"/>
          </a:xfrm>
        </p:spPr>
        <p:txBody>
          <a:bodyPr rtlCol="0">
            <a:normAutofit/>
          </a:bodyPr>
          <a:lstStyle>
            <a:lvl1pPr>
              <a:defRPr lang="en-US" b="0" smtClean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57501"/>
            <a:ext cx="4041775" cy="3268662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baseline="0" dirty="0" smtClean="0"/>
            </a:lvl1pPr>
            <a:lvl2pPr>
              <a:defRPr lang="en-US" sz="2000" dirty="0" smtClean="0"/>
            </a:lvl2pPr>
            <a:lvl3pPr>
              <a:defRPr lang="en-US" sz="1800" dirty="0" smtClean="0"/>
            </a:lvl3pPr>
            <a:lvl4pPr>
              <a:defRPr lang="en-US" sz="1600" dirty="0" smtClean="0"/>
            </a:lvl4pPr>
            <a:lvl5pPr>
              <a:defRPr lang="en-US" sz="1600" dirty="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452438" y="6384925"/>
            <a:ext cx="50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5A8A2B-FD94-4959-9962-FA879F309B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- with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-28575" y="-203200"/>
            <a:ext cx="226218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COMPARISON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66974"/>
            <a:ext cx="3990975" cy="381382"/>
          </a:xfrm>
        </p:spPr>
        <p:txBody>
          <a:bodyPr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688" y="2857501"/>
            <a:ext cx="3949700" cy="3268662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10099" y="2466974"/>
            <a:ext cx="4098926" cy="371476"/>
          </a:xfrm>
        </p:spPr>
        <p:txBody>
          <a:bodyPr rtlCol="0">
            <a:normAutofit/>
          </a:bodyPr>
          <a:lstStyle>
            <a:lvl1pPr marL="0" indent="0">
              <a:buNone/>
              <a:defRPr lang="en-US" b="0" smtClean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57501"/>
            <a:ext cx="4041775" cy="3268662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baseline="0" dirty="0" smtClean="0"/>
            </a:lvl1pPr>
            <a:lvl2pPr>
              <a:defRPr lang="en-US" sz="2000" dirty="0" smtClean="0"/>
            </a:lvl2pPr>
            <a:lvl3pPr>
              <a:defRPr lang="en-US" sz="1800" dirty="0" smtClean="0"/>
            </a:lvl3pPr>
            <a:lvl4pPr>
              <a:defRPr lang="en-US" sz="1600" dirty="0" smtClean="0"/>
            </a:lvl4pPr>
            <a:lvl5pPr>
              <a:defRPr lang="en-US" sz="1600" dirty="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452438" y="6384925"/>
            <a:ext cx="6064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9F6E94-075E-4CDE-BE1A-2DFEDB098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-28575" y="-203200"/>
            <a:ext cx="8699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ONLY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4377BB-7CBF-4928-98D5-4A72D24F23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-28575" y="-203200"/>
            <a:ext cx="50323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BLANK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1AA647-AD59-417E-B70F-16838E5D23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-28575" y="-203200"/>
            <a:ext cx="13525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&amp; CONTENT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452438" y="6384925"/>
            <a:ext cx="50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24C32A-9387-43B3-B358-8C59580D60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 AVO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955675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DO NOT USE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06538"/>
            <a:ext cx="3008313" cy="893762"/>
          </a:xfrm>
        </p:spPr>
        <p:txBody>
          <a:bodyPr anchor="t"/>
          <a:lstStyle>
            <a:lvl1pPr algn="l">
              <a:defRPr sz="20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06538"/>
            <a:ext cx="5111750" cy="4619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23697"/>
            <a:ext cx="3008313" cy="37024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3B7CC3-3B33-4627-8C60-4D5D336AE6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orizonta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-28575" y="-203200"/>
            <a:ext cx="1692275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HORIZONTAL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7" y="966525"/>
            <a:ext cx="8250237" cy="636408"/>
          </a:xfrm>
        </p:spPr>
        <p:txBody>
          <a:bodyPr rtlCol="0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7688" y="2486025"/>
            <a:ext cx="8161337" cy="3681412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A6E560-D0A1-4634-A32A-A699E0ECBC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Full Blee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-28575" y="-203200"/>
            <a:ext cx="167640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FULL BLEED PICTURE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>
            <a:lvl1pPr marL="0" indent="0">
              <a:buNone/>
              <a:defRPr sz="18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7" y="966525"/>
            <a:ext cx="8250237" cy="636408"/>
          </a:xfrm>
        </p:spPr>
        <p:txBody>
          <a:bodyPr rtlCol="0">
            <a:normAutofit/>
          </a:bodyPr>
          <a:lstStyle>
            <a:lvl1pPr>
              <a:defRPr lang="en-US" baseline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775" y="5248275"/>
            <a:ext cx="233363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-28575" y="-203200"/>
            <a:ext cx="30289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VERTICAL TITLE &amp; TEXT (can use for print)</a:t>
            </a:r>
          </a:p>
        </p:txBody>
      </p:sp>
      <p:pic>
        <p:nvPicPr>
          <p:cNvPr id="9" name="Picture 9" descr="Fairview_Provider_Header_2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09596" y="438150"/>
            <a:ext cx="945430" cy="6200775"/>
          </a:xfrm>
        </p:spPr>
        <p:txBody>
          <a:bodyPr vert="eaVert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171" y="447675"/>
            <a:ext cx="6147247" cy="6220716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 rot="5400000">
            <a:off x="4159963" y="3270142"/>
            <a:ext cx="6189789" cy="527050"/>
          </a:xfrm>
        </p:spPr>
        <p:txBody>
          <a:bodyPr tIns="45720" rtlCol="0" anchor="b">
            <a:normAutofit/>
          </a:bodyPr>
          <a:lstStyle>
            <a:lvl1pPr>
              <a:defRPr lang="en-US" sz="2400" i="1" smtClean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/>
          </p:nvPr>
        </p:nvSpPr>
        <p:spPr>
          <a:xfrm rot="5400000">
            <a:off x="-1697531" y="2878325"/>
            <a:ext cx="4236771" cy="253665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>
          <a:xfrm rot="5400000">
            <a:off x="103188" y="460375"/>
            <a:ext cx="52387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B956D36-9A88-4A90-9A00-3E6993962F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/>
          <p:cNvPicPr>
            <a:picLocks noChangeAspect="1"/>
          </p:cNvPicPr>
          <p:nvPr userDrawn="1"/>
        </p:nvPicPr>
        <p:blipFill>
          <a:blip r:embed="rId3" cstate="print"/>
          <a:srcRect r="52" b="53"/>
          <a:stretch>
            <a:fillRect/>
          </a:stretch>
        </p:blipFill>
        <p:spPr bwMode="auto">
          <a:xfrm>
            <a:off x="0" y="4076700"/>
            <a:ext cx="9144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1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 userDrawn="1"/>
        </p:nvSpPr>
        <p:spPr>
          <a:xfrm>
            <a:off x="-28575" y="-203200"/>
            <a:ext cx="41910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37" y="971551"/>
            <a:ext cx="8243887" cy="169545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6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188" y="4076324"/>
            <a:ext cx="8215312" cy="1191001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000" b="0" i="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65138" y="5267325"/>
            <a:ext cx="4106862" cy="438150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i="0" baseline="0" smtClean="0">
                <a:solidFill>
                  <a:schemeClr val="tx2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/>
          </p:cNvPicPr>
          <p:nvPr userDrawn="1"/>
        </p:nvPicPr>
        <p:blipFill>
          <a:blip r:embed="rId2" cstate="print"/>
          <a:srcRect r="52" b="53"/>
          <a:stretch>
            <a:fillRect/>
          </a:stretch>
        </p:blipFill>
        <p:spPr bwMode="auto">
          <a:xfrm>
            <a:off x="0" y="4076700"/>
            <a:ext cx="9144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 userDrawn="1"/>
        </p:nvSpPr>
        <p:spPr>
          <a:xfrm>
            <a:off x="-28575" y="-203200"/>
            <a:ext cx="64928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AGENDA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514350" indent="-514350">
              <a:lnSpc>
                <a:spcPct val="150000"/>
              </a:lnSpc>
              <a:buClr>
                <a:schemeClr val="accent3"/>
              </a:buClr>
              <a:buSzPct val="150000"/>
              <a:buFont typeface="+mj-lt"/>
              <a:buAutoNum type="arabicPeriod"/>
              <a:defRPr sz="24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63E821-28E1-4251-8708-CAEDB1E671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-28575" y="-203200"/>
            <a:ext cx="13525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&amp; CONTENT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51C79C-3B0C-4580-BC90-6DE8C3C111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 Content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257333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&amp; CONTENT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8A3E74-D8D0-4AE3-BAD7-47BF6025F5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 BANNER +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-28575" y="-203200"/>
            <a:ext cx="13779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NO BANNER + logo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36EAD9-96CB-4782-A876-B4615F8F7D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 BANNER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18097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NO BANNER + NO LOGO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70C08A-E6F1-4482-84A2-FF62BAC1AE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 Content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257333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&amp; CONTENT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E2A015-9790-4B4D-B558-9D5C517A76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4" cstate="print"/>
          <a:srcRect r="52" b="53"/>
          <a:stretch>
            <a:fillRect/>
          </a:stretch>
        </p:blipFill>
        <p:spPr bwMode="auto">
          <a:xfrm>
            <a:off x="0" y="4076700"/>
            <a:ext cx="9144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-28575" y="-203200"/>
            <a:ext cx="68421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SECTION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663" y="4406900"/>
            <a:ext cx="7772400" cy="1362075"/>
          </a:xfrm>
        </p:spPr>
        <p:txBody>
          <a:bodyPr anchor="t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66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 baseline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BD0877-64F1-4170-AD9F-03B8E6F6A0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114776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TWO CONTENT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66974"/>
            <a:ext cx="4036870" cy="37052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66974"/>
            <a:ext cx="4038600" cy="37068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DADD01-10F7-4F16-AA1D-0EA5DB7C69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-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-28575" y="-203200"/>
            <a:ext cx="236696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TWO CONTENT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66974"/>
            <a:ext cx="4036870" cy="37052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66974"/>
            <a:ext cx="4038600" cy="37068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53CE00-A6B7-452F-8F66-8A530D17FE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-28575" y="-203200"/>
            <a:ext cx="103981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COMPARISON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66974"/>
            <a:ext cx="3990975" cy="381382"/>
          </a:xfrm>
        </p:spPr>
        <p:txBody>
          <a:bodyPr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688" y="2857501"/>
            <a:ext cx="3949700" cy="3268662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10099" y="2466974"/>
            <a:ext cx="4098926" cy="371476"/>
          </a:xfrm>
        </p:spPr>
        <p:txBody>
          <a:bodyPr rtlCol="0">
            <a:normAutofit/>
          </a:bodyPr>
          <a:lstStyle>
            <a:lvl1pPr>
              <a:defRPr lang="en-US" b="0" smtClean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57501"/>
            <a:ext cx="4041775" cy="3268662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baseline="0" dirty="0" smtClean="0"/>
            </a:lvl1pPr>
            <a:lvl2pPr>
              <a:defRPr lang="en-US" sz="2000" dirty="0" smtClean="0"/>
            </a:lvl2pPr>
            <a:lvl3pPr>
              <a:defRPr lang="en-US" sz="1800" dirty="0" smtClean="0"/>
            </a:lvl3pPr>
            <a:lvl4pPr>
              <a:defRPr lang="en-US" sz="1600" dirty="0" smtClean="0"/>
            </a:lvl4pPr>
            <a:lvl5pPr>
              <a:defRPr lang="en-US" sz="1600" dirty="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452438" y="6384925"/>
            <a:ext cx="54927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68EF5D-FC73-433D-A521-5829F7B126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- with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-28575" y="-203200"/>
            <a:ext cx="226218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COMPARISON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66974"/>
            <a:ext cx="3990975" cy="381382"/>
          </a:xfrm>
        </p:spPr>
        <p:txBody>
          <a:bodyPr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688" y="2857501"/>
            <a:ext cx="3949700" cy="3268662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10099" y="2466974"/>
            <a:ext cx="4098926" cy="371476"/>
          </a:xfrm>
        </p:spPr>
        <p:txBody>
          <a:bodyPr rtlCol="0">
            <a:normAutofit/>
          </a:bodyPr>
          <a:lstStyle>
            <a:lvl1pPr>
              <a:defRPr lang="en-US" b="0" smtClean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57501"/>
            <a:ext cx="4041775" cy="3268662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baseline="0" dirty="0" smtClean="0"/>
            </a:lvl1pPr>
            <a:lvl2pPr>
              <a:defRPr lang="en-US" sz="2000" dirty="0" smtClean="0"/>
            </a:lvl2pPr>
            <a:lvl3pPr>
              <a:defRPr lang="en-US" sz="1800" dirty="0" smtClean="0"/>
            </a:lvl3pPr>
            <a:lvl4pPr>
              <a:defRPr lang="en-US" sz="1600" dirty="0" smtClean="0"/>
            </a:lvl4pPr>
            <a:lvl5pPr>
              <a:defRPr lang="en-US" sz="1600" dirty="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452438" y="6384925"/>
            <a:ext cx="59213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69F758-2891-4958-A3C7-2D5CBA7F54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-28575" y="-203200"/>
            <a:ext cx="8699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ONLY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A7CFEE-7ED1-4D19-B215-2151BB5904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-28575" y="-203200"/>
            <a:ext cx="50323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BLANK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6DB70D-F8AE-4FB1-B941-E1A2C68D0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VO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955675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DO NOT USE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06538"/>
            <a:ext cx="3008313" cy="893762"/>
          </a:xfrm>
        </p:spPr>
        <p:txBody>
          <a:bodyPr anchor="t"/>
          <a:lstStyle>
            <a:lvl1pPr algn="l">
              <a:defRPr sz="20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06538"/>
            <a:ext cx="5111750" cy="4619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23697"/>
            <a:ext cx="3008313" cy="37024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CC7A49-0B59-4731-A405-396BCCCBF3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-28575" y="-203200"/>
            <a:ext cx="1692275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HORIZONTAL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7" y="966525"/>
            <a:ext cx="8250237" cy="636408"/>
          </a:xfrm>
        </p:spPr>
        <p:txBody>
          <a:bodyPr rtlCol="0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7688" y="2486025"/>
            <a:ext cx="8161337" cy="3681412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DA44721-8BE0-4840-9BDD-35ECAB683E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Blee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-28575" y="-203200"/>
            <a:ext cx="167640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FULL BLEED PICTURE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>
            <a:lvl1pPr marL="0" indent="0">
              <a:buNone/>
              <a:defRPr sz="18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7" y="966525"/>
            <a:ext cx="8250237" cy="636408"/>
          </a:xfrm>
        </p:spPr>
        <p:txBody>
          <a:bodyPr rtlCol="0">
            <a:normAutofit/>
          </a:bodyPr>
          <a:lstStyle>
            <a:lvl1pPr>
              <a:defRPr lang="en-US" baseline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 BANNER +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-28575" y="-203200"/>
            <a:ext cx="13779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NO BANNER + logo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131AD1-C6CC-495D-8673-CC2DA8400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775" y="5248275"/>
            <a:ext cx="233363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5025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-28575" y="-203200"/>
            <a:ext cx="30289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VERTICAL TITLE &amp; TEXT (can use for print)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09596" y="438150"/>
            <a:ext cx="945430" cy="6200775"/>
          </a:xfrm>
        </p:spPr>
        <p:txBody>
          <a:bodyPr vert="eaVert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171" y="447675"/>
            <a:ext cx="6147247" cy="6220716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 rot="5400000">
            <a:off x="4159963" y="3270142"/>
            <a:ext cx="6189789" cy="527050"/>
          </a:xfrm>
        </p:spPr>
        <p:txBody>
          <a:bodyPr tIns="45720" rtlCol="0" anchor="b">
            <a:normAutofit/>
          </a:bodyPr>
          <a:lstStyle>
            <a:lvl1pPr>
              <a:defRPr lang="en-US" sz="2400" i="1" smtClean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/>
          </p:nvPr>
        </p:nvSpPr>
        <p:spPr>
          <a:xfrm rot="5400000">
            <a:off x="-1297716" y="2400357"/>
            <a:ext cx="3991088" cy="816656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>
          <a:xfrm rot="5400000">
            <a:off x="103188" y="460375"/>
            <a:ext cx="52387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64AEBB-E119-40C1-A5F8-A6EC69EAF6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/>
          <a:srcRect r="52" b="53"/>
          <a:stretch>
            <a:fillRect/>
          </a:stretch>
        </p:blipFill>
        <p:spPr bwMode="auto">
          <a:xfrm>
            <a:off x="0" y="4076700"/>
            <a:ext cx="9144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-28575" y="-203200"/>
            <a:ext cx="41910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37" y="971551"/>
            <a:ext cx="8243887" cy="169545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6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188" y="4076324"/>
            <a:ext cx="8215312" cy="1191001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000" b="0" i="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65138" y="5267325"/>
            <a:ext cx="4106862" cy="438150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i="0" baseline="0" smtClean="0">
                <a:solidFill>
                  <a:schemeClr val="tx2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/>
          <a:srcRect r="52" b="53"/>
          <a:stretch>
            <a:fillRect/>
          </a:stretch>
        </p:blipFill>
        <p:spPr bwMode="auto">
          <a:xfrm>
            <a:off x="0" y="4076700"/>
            <a:ext cx="9144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 userDrawn="1"/>
        </p:nvSpPr>
        <p:spPr>
          <a:xfrm>
            <a:off x="-28575" y="-203200"/>
            <a:ext cx="64928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AGENDA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514350" indent="-514350">
              <a:lnSpc>
                <a:spcPct val="150000"/>
              </a:lnSpc>
              <a:buClr>
                <a:schemeClr val="accent3"/>
              </a:buClr>
              <a:buSzPct val="150000"/>
              <a:buFont typeface="+mj-lt"/>
              <a:buAutoNum type="arabicPeriod"/>
              <a:defRPr sz="24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43887" cy="527050"/>
          </a:xfrm>
        </p:spPr>
        <p:txBody>
          <a:bodyPr tIns="45720" rtlCol="0" anchor="b">
            <a:normAutofit/>
          </a:bodyPr>
          <a:lstStyle>
            <a:lvl1pPr>
              <a:defRPr lang="en-US" sz="2800" i="1" smtClean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C98CD5-6846-40F0-84F0-0CC6C55F25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-28575" y="-203200"/>
            <a:ext cx="13525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&amp; CONTENT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DBD55C-C9DF-43A2-AA47-F84160B237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 Content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257333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&amp; CONTENT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6E243F-1E69-4ECD-BA49-5E4026D1E7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 BANNER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18097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NO BANNER + NO LOGO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AA42E7-43CE-4149-A21F-F44E357636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3" cstate="print"/>
          <a:srcRect r="52" b="53"/>
          <a:stretch>
            <a:fillRect/>
          </a:stretch>
        </p:blipFill>
        <p:spPr bwMode="auto">
          <a:xfrm>
            <a:off x="0" y="4076700"/>
            <a:ext cx="9144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-28575" y="-203200"/>
            <a:ext cx="68421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SECTION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663" y="4406900"/>
            <a:ext cx="7772400" cy="1362075"/>
          </a:xfrm>
        </p:spPr>
        <p:txBody>
          <a:bodyPr anchor="t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66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 baseline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F309D6-BB1B-4A1E-83ED-BFA12B5129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114776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TWO CONTENT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66974"/>
            <a:ext cx="4036870" cy="37052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66974"/>
            <a:ext cx="4038600" cy="37068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BF4A5B-C040-4454-BAC8-C11DB9C1C9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-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-28575" y="-203200"/>
            <a:ext cx="236696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TWO CONTENT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66974"/>
            <a:ext cx="4036870" cy="37052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66974"/>
            <a:ext cx="4038600" cy="37068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BE673F-F6EB-4525-939A-73F6901A97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-28575" y="-203200"/>
            <a:ext cx="103981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COMPARISON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66974"/>
            <a:ext cx="3990975" cy="381382"/>
          </a:xfrm>
        </p:spPr>
        <p:txBody>
          <a:bodyPr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688" y="2857501"/>
            <a:ext cx="3949700" cy="3268662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10099" y="2466974"/>
            <a:ext cx="4098926" cy="371476"/>
          </a:xfrm>
        </p:spPr>
        <p:txBody>
          <a:bodyPr rtlCol="0">
            <a:normAutofit/>
          </a:bodyPr>
          <a:lstStyle>
            <a:lvl1pPr>
              <a:defRPr lang="en-US" b="0" smtClean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57501"/>
            <a:ext cx="4041775" cy="3268662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baseline="0" dirty="0" smtClean="0"/>
            </a:lvl1pPr>
            <a:lvl2pPr>
              <a:defRPr lang="en-US" sz="2000" dirty="0" smtClean="0"/>
            </a:lvl2pPr>
            <a:lvl3pPr>
              <a:defRPr lang="en-US" sz="1800" dirty="0" smtClean="0"/>
            </a:lvl3pPr>
            <a:lvl4pPr>
              <a:defRPr lang="en-US" sz="1600" dirty="0" smtClean="0"/>
            </a:lvl4pPr>
            <a:lvl5pPr>
              <a:defRPr lang="en-US" sz="1600" dirty="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452438" y="6384925"/>
            <a:ext cx="6365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D982A8-A9A4-4CB6-B4BD-3899B2F9C9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 BANNER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18097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NO BANNER + NO LOGO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4192126-9AE3-4D76-8911-64B15DE118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- with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-28575" y="-203200"/>
            <a:ext cx="226218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COMPARISON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66974"/>
            <a:ext cx="3990975" cy="381382"/>
          </a:xfrm>
        </p:spPr>
        <p:txBody>
          <a:bodyPr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688" y="2857501"/>
            <a:ext cx="3949700" cy="3268662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10099" y="2466974"/>
            <a:ext cx="4098926" cy="371476"/>
          </a:xfrm>
        </p:spPr>
        <p:txBody>
          <a:bodyPr rtlCol="0">
            <a:normAutofit/>
          </a:bodyPr>
          <a:lstStyle>
            <a:lvl1pPr>
              <a:defRPr lang="en-US" b="0" smtClean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57501"/>
            <a:ext cx="4041775" cy="3268662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baseline="0" dirty="0" smtClean="0"/>
            </a:lvl1pPr>
            <a:lvl2pPr>
              <a:defRPr lang="en-US" sz="2000" dirty="0" smtClean="0"/>
            </a:lvl2pPr>
            <a:lvl3pPr>
              <a:defRPr lang="en-US" sz="1800" dirty="0" smtClean="0"/>
            </a:lvl3pPr>
            <a:lvl4pPr>
              <a:defRPr lang="en-US" sz="1600" dirty="0" smtClean="0"/>
            </a:lvl4pPr>
            <a:lvl5pPr>
              <a:defRPr lang="en-US" sz="1600" dirty="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452438" y="6384925"/>
            <a:ext cx="57785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C94A2D9-59A4-4202-A4BE-8D7977836D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-28575" y="-203200"/>
            <a:ext cx="8699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ONLY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008EA74-6340-4F45-88B8-E90A52EB4D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-28575" y="-203200"/>
            <a:ext cx="50323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BLANK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D1A642-9896-417C-B1D3-BD44673D1C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VO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955675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DO NOT USE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06538"/>
            <a:ext cx="3008313" cy="893762"/>
          </a:xfrm>
        </p:spPr>
        <p:txBody>
          <a:bodyPr anchor="t"/>
          <a:lstStyle>
            <a:lvl1pPr algn="l">
              <a:defRPr sz="20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06538"/>
            <a:ext cx="5111750" cy="4619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23697"/>
            <a:ext cx="3008313" cy="37024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4FED92-48BB-4D25-8C2D-D524FE64B8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1692275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HORIZONTAL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7" y="966525"/>
            <a:ext cx="8250237" cy="636408"/>
          </a:xfrm>
        </p:spPr>
        <p:txBody>
          <a:bodyPr rtlCol="0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7688" y="2486025"/>
            <a:ext cx="8161337" cy="3681412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5138" y="1601788"/>
            <a:ext cx="8243887" cy="527050"/>
          </a:xfrm>
        </p:spPr>
        <p:txBody>
          <a:bodyPr tIns="45720" rtlCol="0" anchor="b">
            <a:normAutofit/>
          </a:bodyPr>
          <a:lstStyle>
            <a:lvl1pPr marL="0" indent="0">
              <a:buNone/>
              <a:defRPr lang="en-US" sz="2800" i="1" smtClean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DF61F4-BE39-4AF7-826D-411C457745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Blee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-28575" y="-203200"/>
            <a:ext cx="167640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FULL BLEED PICTURE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>
            <a:lvl1pPr marL="0" indent="0">
              <a:buNone/>
              <a:defRPr sz="18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7" y="966525"/>
            <a:ext cx="8250237" cy="636408"/>
          </a:xfrm>
        </p:spPr>
        <p:txBody>
          <a:bodyPr rtlCol="0">
            <a:normAutofit/>
          </a:bodyPr>
          <a:lstStyle>
            <a:lvl1pPr>
              <a:defRPr lang="en-US" baseline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775" y="5248275"/>
            <a:ext cx="233363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-28575" y="-203200"/>
            <a:ext cx="30289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VERTICAL TITLE &amp; TEXT (can use for print)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09596" y="438150"/>
            <a:ext cx="945430" cy="6200775"/>
          </a:xfrm>
        </p:spPr>
        <p:txBody>
          <a:bodyPr vert="eaVert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171" y="447675"/>
            <a:ext cx="6147247" cy="6220716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 rot="5400000">
            <a:off x="4159963" y="3270142"/>
            <a:ext cx="6189789" cy="527050"/>
          </a:xfrm>
        </p:spPr>
        <p:txBody>
          <a:bodyPr tIns="45720" rtlCol="0" anchor="b">
            <a:normAutofit/>
          </a:bodyPr>
          <a:lstStyle>
            <a:lvl1pPr>
              <a:defRPr lang="en-US" sz="2400" i="1" smtClean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/>
          </p:nvPr>
        </p:nvSpPr>
        <p:spPr>
          <a:xfrm rot="5400000">
            <a:off x="-1535399" y="2760826"/>
            <a:ext cx="4116502" cy="434754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5"/>
          </p:nvPr>
        </p:nvSpPr>
        <p:spPr>
          <a:xfrm rot="5400000">
            <a:off x="103188" y="460375"/>
            <a:ext cx="52387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177914-73C1-4293-9161-0A9C87BD94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/>
          </p:cNvPicPr>
          <p:nvPr userDrawn="1"/>
        </p:nvPicPr>
        <p:blipFill>
          <a:blip r:embed="rId3" cstate="print"/>
          <a:srcRect r="52" b="53"/>
          <a:stretch>
            <a:fillRect/>
          </a:stretch>
        </p:blipFill>
        <p:spPr bwMode="auto">
          <a:xfrm>
            <a:off x="0" y="4076700"/>
            <a:ext cx="9144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-28575" y="-203200"/>
            <a:ext cx="68421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SECTION</a:t>
            </a:r>
          </a:p>
        </p:txBody>
      </p:sp>
      <p:pic>
        <p:nvPicPr>
          <p:cNvPr id="8" name="Picture 12" descr="Fairview_Mixed_header_2.jp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663" y="4406900"/>
            <a:ext cx="7772400" cy="1362075"/>
          </a:xfrm>
        </p:spPr>
        <p:txBody>
          <a:bodyPr anchor="t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66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 baseline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984A323-463C-43C8-9D85-A2AC06118A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114776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TWO CONTENT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66974"/>
            <a:ext cx="4036870" cy="37052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66974"/>
            <a:ext cx="4038600" cy="37068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0D85FC-C59E-459A-B786-1113ABD241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-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-28575" y="-203200"/>
            <a:ext cx="236696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TWO CONTENT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66974"/>
            <a:ext cx="4036870" cy="37052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66974"/>
            <a:ext cx="4038600" cy="37068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4C2A24-024E-4B44-AE44-2787393F69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slideLayout" Target="../slideLayouts/slideLayout50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19" Type="http://schemas.openxmlformats.org/officeDocument/2006/relationships/image" Target="../media/image10.jpeg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8788" y="966788"/>
            <a:ext cx="822166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Type headline sentence case 1 line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66975"/>
            <a:ext cx="822960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2438" y="6384925"/>
            <a:ext cx="5635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3B70D5A-273F-4D11-B09B-14DC449986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149" name="Picture 6"/>
          <p:cNvPicPr>
            <a:picLocks noChangeAspect="1"/>
          </p:cNvPicPr>
          <p:nvPr/>
        </p:nvPicPr>
        <p:blipFill>
          <a:blip r:embed="rId35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8" descr="Fairview_Mixed_header_2.jpg"/>
          <p:cNvPicPr>
            <a:picLocks noChangeAspect="1"/>
          </p:cNvPicPr>
          <p:nvPr/>
        </p:nvPicPr>
        <p:blipFill>
          <a:blip r:embed="rId36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07" r:id="rId1"/>
    <p:sldLayoutId id="2147484308" r:id="rId2"/>
    <p:sldLayoutId id="2147484309" r:id="rId3"/>
    <p:sldLayoutId id="2147484310" r:id="rId4"/>
    <p:sldLayoutId id="2147484311" r:id="rId5"/>
    <p:sldLayoutId id="2147484312" r:id="rId6"/>
    <p:sldLayoutId id="2147484313" r:id="rId7"/>
    <p:sldLayoutId id="2147484314" r:id="rId8"/>
    <p:sldLayoutId id="2147484315" r:id="rId9"/>
    <p:sldLayoutId id="2147484316" r:id="rId10"/>
    <p:sldLayoutId id="2147484317" r:id="rId11"/>
    <p:sldLayoutId id="2147484318" r:id="rId12"/>
    <p:sldLayoutId id="2147484319" r:id="rId13"/>
    <p:sldLayoutId id="2147484320" r:id="rId14"/>
    <p:sldLayoutId id="2147484321" r:id="rId15"/>
    <p:sldLayoutId id="2147484322" r:id="rId16"/>
    <p:sldLayoutId id="2147484323" r:id="rId17"/>
    <p:sldLayoutId id="2147484324" r:id="rId18"/>
    <p:sldLayoutId id="2147484325" r:id="rId19"/>
    <p:sldLayoutId id="2147484326" r:id="rId20"/>
    <p:sldLayoutId id="2147484327" r:id="rId21"/>
    <p:sldLayoutId id="2147484328" r:id="rId22"/>
    <p:sldLayoutId id="2147484329" r:id="rId23"/>
    <p:sldLayoutId id="2147484331" r:id="rId24"/>
    <p:sldLayoutId id="2147484332" r:id="rId25"/>
    <p:sldLayoutId id="2147484333" r:id="rId26"/>
    <p:sldLayoutId id="2147484334" r:id="rId27"/>
    <p:sldLayoutId id="2147484335" r:id="rId28"/>
    <p:sldLayoutId id="2147484336" r:id="rId29"/>
    <p:sldLayoutId id="2147484337" r:id="rId30"/>
    <p:sldLayoutId id="2147484338" r:id="rId31"/>
    <p:sldLayoutId id="2147484339" r:id="rId32"/>
    <p:sldLayoutId id="2147484340" r:id="rId33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en-US" sz="3200" kern="1200" dirty="0">
          <a:solidFill>
            <a:srgbClr val="077079"/>
          </a:solidFill>
          <a:latin typeface="+mj-lt"/>
          <a:ea typeface="Geneva" charset="-128"/>
          <a:cs typeface="Geneva" charset="-128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9pPr>
    </p:titleStyle>
    <p:bodyStyle>
      <a:lvl1pPr marL="285750" indent="-285750" algn="l" rtl="0" eaLnBrk="1" fontAlgn="base" hangingPunct="1">
        <a:lnSpc>
          <a:spcPct val="90000"/>
        </a:lnSpc>
        <a:spcBef>
          <a:spcPct val="20000"/>
        </a:spcBef>
        <a:spcAft>
          <a:spcPts val="575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571500" indent="-228600" algn="l" rtl="0" eaLnBrk="1" fontAlgn="base" hangingPunct="1">
        <a:lnSpc>
          <a:spcPct val="90000"/>
        </a:lnSpc>
        <a:spcBef>
          <a:spcPct val="20000"/>
        </a:spcBef>
        <a:spcAft>
          <a:spcPts val="575"/>
        </a:spcAft>
        <a:buFont typeface="Symbol" pitchFamily="18" charset="2"/>
        <a:buChar char="-"/>
        <a:defRPr sz="2200" kern="1200">
          <a:solidFill>
            <a:schemeClr val="tx1"/>
          </a:solidFill>
          <a:latin typeface="+mn-lt"/>
          <a:ea typeface="Geneva" charset="-128"/>
          <a:cs typeface="+mn-cs"/>
        </a:defRPr>
      </a:lvl2pPr>
      <a:lvl3pPr marL="857250" indent="-285750" algn="l" rtl="0" eaLnBrk="1" fontAlgn="base" hangingPunct="1">
        <a:lnSpc>
          <a:spcPct val="90000"/>
        </a:lnSpc>
        <a:spcBef>
          <a:spcPct val="20000"/>
        </a:spcBef>
        <a:spcAft>
          <a:spcPts val="575"/>
        </a:spcAft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Geneva" charset="-128"/>
          <a:cs typeface="+mn-cs"/>
        </a:defRPr>
      </a:lvl3pPr>
      <a:lvl4pPr marL="857250" indent="-228600" algn="l" rtl="0" eaLnBrk="1" fontAlgn="base" hangingPunct="1">
        <a:lnSpc>
          <a:spcPct val="90000"/>
        </a:lnSpc>
        <a:spcBef>
          <a:spcPct val="20000"/>
        </a:spcBef>
        <a:spcAft>
          <a:spcPts val="575"/>
        </a:spcAft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Geneva" charset="-128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+mn-lt"/>
          <a:ea typeface="Geneva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58788" y="966788"/>
            <a:ext cx="822166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Type headline sentence case 1 line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66975"/>
            <a:ext cx="822960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2438" y="6384925"/>
            <a:ext cx="4905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ECB5203-DB35-4975-8E5F-AA46C3BEA0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197" name="Picture 2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/>
          <p:cNvPicPr>
            <a:picLocks noChangeAspect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41" r:id="rId1"/>
    <p:sldLayoutId id="2147484342" r:id="rId2"/>
    <p:sldLayoutId id="2147484343" r:id="rId3"/>
    <p:sldLayoutId id="2147484344" r:id="rId4"/>
    <p:sldLayoutId id="2147484345" r:id="rId5"/>
    <p:sldLayoutId id="2147484346" r:id="rId6"/>
    <p:sldLayoutId id="2147484347" r:id="rId7"/>
    <p:sldLayoutId id="2147484348" r:id="rId8"/>
    <p:sldLayoutId id="2147484349" r:id="rId9"/>
    <p:sldLayoutId id="2147484350" r:id="rId10"/>
    <p:sldLayoutId id="2147484351" r:id="rId11"/>
    <p:sldLayoutId id="2147484352" r:id="rId12"/>
    <p:sldLayoutId id="2147484353" r:id="rId13"/>
    <p:sldLayoutId id="2147484354" r:id="rId14"/>
    <p:sldLayoutId id="2147484355" r:id="rId15"/>
    <p:sldLayoutId id="2147484356" r:id="rId16"/>
    <p:sldLayoutId id="2147484357" r:id="rId17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3200" kern="1200" dirty="0">
          <a:solidFill>
            <a:srgbClr val="077079"/>
          </a:solidFill>
          <a:latin typeface="+mj-lt"/>
          <a:ea typeface="Geneva" charset="-128"/>
          <a:cs typeface="Geneva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20000"/>
        </a:spcBef>
        <a:spcAft>
          <a:spcPts val="575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571500" indent="-228600" algn="l" rtl="0" eaLnBrk="0" fontAlgn="base" hangingPunct="0">
        <a:lnSpc>
          <a:spcPct val="90000"/>
        </a:lnSpc>
        <a:spcBef>
          <a:spcPct val="20000"/>
        </a:spcBef>
        <a:spcAft>
          <a:spcPts val="575"/>
        </a:spcAft>
        <a:buFont typeface="Symbol" pitchFamily="18" charset="2"/>
        <a:buChar char="-"/>
        <a:defRPr sz="2200" kern="1200">
          <a:solidFill>
            <a:schemeClr val="tx1"/>
          </a:solidFill>
          <a:latin typeface="+mn-lt"/>
          <a:ea typeface="Geneva" charset="-128"/>
          <a:cs typeface="+mn-cs"/>
        </a:defRPr>
      </a:lvl2pPr>
      <a:lvl3pPr marL="857250" indent="-285750" algn="l" rtl="0" eaLnBrk="0" fontAlgn="base" hangingPunct="0">
        <a:lnSpc>
          <a:spcPct val="90000"/>
        </a:lnSpc>
        <a:spcBef>
          <a:spcPct val="20000"/>
        </a:spcBef>
        <a:spcAft>
          <a:spcPts val="575"/>
        </a:spcAft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Geneva" charset="-128"/>
          <a:cs typeface="+mn-cs"/>
        </a:defRPr>
      </a:lvl3pPr>
      <a:lvl4pPr marL="857250" indent="-228600" algn="l" rtl="0" eaLnBrk="0" fontAlgn="base" hangingPunct="0">
        <a:lnSpc>
          <a:spcPct val="90000"/>
        </a:lnSpc>
        <a:spcBef>
          <a:spcPct val="20000"/>
        </a:spcBef>
        <a:spcAft>
          <a:spcPts val="575"/>
        </a:spcAft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Geneva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+mn-lt"/>
          <a:ea typeface="Geneva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1"/>
          <p:cNvSpPr>
            <a:spLocks noGrp="1"/>
          </p:cNvSpPr>
          <p:nvPr>
            <p:ph type="title"/>
          </p:nvPr>
        </p:nvSpPr>
        <p:spPr bwMode="auto">
          <a:xfrm>
            <a:off x="458788" y="966788"/>
            <a:ext cx="822166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Type headline sentence case 1 line</a:t>
            </a:r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66975"/>
            <a:ext cx="822960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2438" y="6384925"/>
            <a:ext cx="5492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1BE43DD-BD2A-4E0D-BBD5-777F0A4F35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221" name="Picture 4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58" r:id="rId1"/>
    <p:sldLayoutId id="2147484359" r:id="rId2"/>
    <p:sldLayoutId id="2147484360" r:id="rId3"/>
    <p:sldLayoutId id="2147484361" r:id="rId4"/>
    <p:sldLayoutId id="2147484362" r:id="rId5"/>
    <p:sldLayoutId id="2147484363" r:id="rId6"/>
    <p:sldLayoutId id="2147484364" r:id="rId7"/>
    <p:sldLayoutId id="2147484365" r:id="rId8"/>
    <p:sldLayoutId id="2147484366" r:id="rId9"/>
    <p:sldLayoutId id="2147484367" r:id="rId10"/>
    <p:sldLayoutId id="2147484368" r:id="rId11"/>
    <p:sldLayoutId id="2147484369" r:id="rId12"/>
    <p:sldLayoutId id="2147484370" r:id="rId13"/>
    <p:sldLayoutId id="2147484371" r:id="rId14"/>
    <p:sldLayoutId id="2147484372" r:id="rId15"/>
    <p:sldLayoutId id="2147484373" r:id="rId16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3200" kern="1200" dirty="0">
          <a:solidFill>
            <a:srgbClr val="077079"/>
          </a:solidFill>
          <a:latin typeface="+mj-lt"/>
          <a:ea typeface="Geneva" charset="-128"/>
          <a:cs typeface="Geneva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20000"/>
        </a:spcBef>
        <a:spcAft>
          <a:spcPts val="575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571500" indent="-228600" algn="l" rtl="0" eaLnBrk="0" fontAlgn="base" hangingPunct="0">
        <a:lnSpc>
          <a:spcPct val="90000"/>
        </a:lnSpc>
        <a:spcBef>
          <a:spcPct val="20000"/>
        </a:spcBef>
        <a:spcAft>
          <a:spcPts val="575"/>
        </a:spcAft>
        <a:buFont typeface="Symbol" pitchFamily="18" charset="2"/>
        <a:buChar char="-"/>
        <a:defRPr sz="2200" kern="1200">
          <a:solidFill>
            <a:schemeClr val="tx1"/>
          </a:solidFill>
          <a:latin typeface="+mn-lt"/>
          <a:ea typeface="Geneva" charset="-128"/>
          <a:cs typeface="+mn-cs"/>
        </a:defRPr>
      </a:lvl2pPr>
      <a:lvl3pPr marL="857250" indent="-285750" algn="l" rtl="0" eaLnBrk="0" fontAlgn="base" hangingPunct="0">
        <a:lnSpc>
          <a:spcPct val="90000"/>
        </a:lnSpc>
        <a:spcBef>
          <a:spcPct val="20000"/>
        </a:spcBef>
        <a:spcAft>
          <a:spcPts val="575"/>
        </a:spcAft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Geneva" charset="-128"/>
          <a:cs typeface="+mn-cs"/>
        </a:defRPr>
      </a:lvl3pPr>
      <a:lvl4pPr marL="857250" indent="-228600" algn="l" rtl="0" eaLnBrk="0" fontAlgn="base" hangingPunct="0">
        <a:lnSpc>
          <a:spcPct val="90000"/>
        </a:lnSpc>
        <a:spcBef>
          <a:spcPct val="20000"/>
        </a:spcBef>
        <a:spcAft>
          <a:spcPts val="575"/>
        </a:spcAft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Geneva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+mn-lt"/>
          <a:ea typeface="Geneva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50.57.153.156/labFrame.asp?DID=719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intranet.fairview.org/fv/groups/intranet/documents/labprocedures/s_124399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intranet.fairview.org/fv/groups/intranet/documents/labprocedures/s_124399.pdf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50.57.153.156/labFrame.asp?DID=572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65137" y="971551"/>
            <a:ext cx="8243887" cy="200025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rgbClr val="008080"/>
                </a:solidFill>
              </a:rPr>
              <a:t>Fairview Laboratories: Specimen Tracking and Transport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0" y="6384925"/>
            <a:ext cx="563563" cy="365125"/>
          </a:xfrm>
        </p:spPr>
        <p:txBody>
          <a:bodyPr/>
          <a:lstStyle/>
          <a:p>
            <a:pPr>
              <a:defRPr/>
            </a:pPr>
            <a:fld id="{B7B26595-6655-487C-A33D-1C52FDF5B5F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94909" y="3286507"/>
            <a:ext cx="8215312" cy="919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0" rIns="9144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ts val="575"/>
              </a:spcAft>
              <a:buFont typeface="Arial" charset="0"/>
              <a:buNone/>
              <a:defRPr sz="2000" b="0" i="0" kern="1200" baseline="0">
                <a:solidFill>
                  <a:schemeClr val="tx2"/>
                </a:solidFill>
                <a:latin typeface="+mn-lt"/>
                <a:ea typeface="Geneva" charset="-128"/>
                <a:cs typeface="Geneva" charset="-128"/>
              </a:defRPr>
            </a:lvl1pPr>
            <a:lvl2pPr marL="457200" indent="0" algn="ctr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ts val="575"/>
              </a:spcAft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-128"/>
                <a:cs typeface="+mn-cs"/>
              </a:defRPr>
            </a:lvl2pPr>
            <a:lvl3pPr marL="914400" indent="0" algn="ctr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ts val="575"/>
              </a:spcAft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-128"/>
                <a:cs typeface="+mn-cs"/>
              </a:defRPr>
            </a:lvl3pPr>
            <a:lvl4pPr marL="1371600" indent="0" algn="ctr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ts val="575"/>
              </a:spcAft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-128"/>
                <a:cs typeface="+mn-cs"/>
              </a:defRPr>
            </a:lvl4pPr>
            <a:lvl5pPr marL="1828800" indent="0" algn="ctr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solidFill>
                  <a:srgbClr val="008080"/>
                </a:solidFill>
              </a:rPr>
              <a:t>Reporting Lost and/or Mishandled Specimen(s)</a:t>
            </a:r>
            <a:endParaRPr lang="en-US" sz="3200" dirty="0" smtClean="0"/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 in Sunquest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3434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MRE (Microbiology Result Entry) cancellation example (i.e. URC):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>
                <a:hlinkClick r:id="rId2"/>
              </a:rPr>
              <a:t>MRE cancel/credit work aid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7B26595-6655-487C-A33D-1C52FDF5B5F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9800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“LOST”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343400"/>
          </a:xfrm>
        </p:spPr>
        <p:txBody>
          <a:bodyPr/>
          <a:lstStyle/>
          <a:p>
            <a:pPr marL="285750" lvl="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/>
                </a:solidFill>
              </a:rPr>
              <a:t>“LOST” </a:t>
            </a:r>
            <a:r>
              <a:rPr lang="en-US" dirty="0" smtClean="0">
                <a:solidFill>
                  <a:prstClr val="black"/>
                </a:solidFill>
              </a:rPr>
              <a:t>ETC </a:t>
            </a:r>
            <a:r>
              <a:rPr lang="en-US" dirty="0">
                <a:solidFill>
                  <a:prstClr val="black"/>
                </a:solidFill>
              </a:rPr>
              <a:t>code=</a:t>
            </a:r>
            <a:r>
              <a:rPr lang="en-US" dirty="0"/>
              <a:t>Specimen Lost or Mishandled and testing unable to be </a:t>
            </a:r>
            <a:r>
              <a:rPr lang="en-US" dirty="0" smtClean="0"/>
              <a:t>completed</a:t>
            </a:r>
          </a:p>
          <a:p>
            <a:pPr marL="285750" lvl="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prstClr val="black"/>
                </a:solidFill>
              </a:rPr>
              <a:t>The </a:t>
            </a:r>
            <a:r>
              <a:rPr lang="en-US" b="1" dirty="0">
                <a:solidFill>
                  <a:prstClr val="black"/>
                </a:solidFill>
              </a:rPr>
              <a:t>"LOST</a:t>
            </a:r>
            <a:r>
              <a:rPr lang="en-US" b="1" i="1" dirty="0">
                <a:solidFill>
                  <a:prstClr val="black"/>
                </a:solidFill>
              </a:rPr>
              <a:t>” </a:t>
            </a:r>
            <a:r>
              <a:rPr lang="en-US" b="1" dirty="0">
                <a:solidFill>
                  <a:prstClr val="black"/>
                </a:solidFill>
              </a:rPr>
              <a:t>ETC code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prstClr val="black"/>
                </a:solidFill>
              </a:rPr>
              <a:t>must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prstClr val="black"/>
                </a:solidFill>
              </a:rPr>
              <a:t>be used in Sunquest </a:t>
            </a:r>
            <a:r>
              <a:rPr lang="en-US" dirty="0">
                <a:solidFill>
                  <a:prstClr val="black"/>
                </a:solidFill>
              </a:rPr>
              <a:t>to </a:t>
            </a:r>
            <a:r>
              <a:rPr lang="en-US" dirty="0"/>
              <a:t>track the number and location of lost or mishandled specimens in quality reports for ongoing performance improvement efforts.  </a:t>
            </a:r>
            <a:endParaRPr lang="en-US" dirty="0" smtClean="0"/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SzPct val="100000"/>
              <a:buNone/>
            </a:pPr>
            <a:r>
              <a:rPr lang="en-US" dirty="0" smtClean="0">
                <a:solidFill>
                  <a:prstClr val="black"/>
                </a:solidFill>
              </a:rPr>
              <a:t>Note: other ETC codes may be used in addition to “LOST”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7B26595-6655-487C-A33D-1C52FDF5B5F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9581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615" y="966788"/>
            <a:ext cx="8404528" cy="636587"/>
          </a:xfrm>
        </p:spPr>
        <p:txBody>
          <a:bodyPr/>
          <a:lstStyle/>
          <a:p>
            <a:r>
              <a:rPr lang="en-US" dirty="0">
                <a:latin typeface="Lucida Bright" panose="02040602050505020304" pitchFamily="18" charset="0"/>
              </a:rPr>
              <a:t>Reporting </a:t>
            </a:r>
            <a:r>
              <a:rPr lang="en-US" dirty="0" smtClean="0">
                <a:latin typeface="Lucida Bright" panose="02040602050505020304" pitchFamily="18" charset="0"/>
              </a:rPr>
              <a:t>in ICare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298" y="1973995"/>
            <a:ext cx="8229600" cy="3705225"/>
          </a:xfrm>
        </p:spPr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Staff will use standardized responses when completing the ICARE report and also the specific event details.  A System Laboratory Policy will define these responses. 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SzTx/>
              <a:buNone/>
            </a:pPr>
            <a:r>
              <a:rPr lang="en-US" sz="2000" dirty="0" smtClean="0">
                <a:solidFill>
                  <a:prstClr val="black"/>
                </a:solidFill>
                <a:latin typeface="Arial" charset="0"/>
              </a:rPr>
              <a:t>     </a:t>
            </a:r>
            <a:r>
              <a:rPr lang="en-US" sz="2200" dirty="0" smtClean="0">
                <a:solidFill>
                  <a:prstClr val="black"/>
                </a:solidFill>
                <a:latin typeface="Arial" charset="0"/>
                <a:hlinkClick r:id="rId2"/>
              </a:rPr>
              <a:t>Lost Specimen or Lost to Testing Events Reporting Policy</a:t>
            </a:r>
            <a:endParaRPr lang="en-US" sz="2200" dirty="0" smtClean="0">
              <a:solidFill>
                <a:prstClr val="black"/>
              </a:solidFill>
              <a:latin typeface="Arial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sz="2000" dirty="0">
              <a:solidFill>
                <a:prstClr val="black"/>
              </a:solidFill>
              <a:latin typeface="Arial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sz="2000" dirty="0">
              <a:solidFill>
                <a:prstClr val="black"/>
              </a:solidFill>
              <a:latin typeface="Arial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sz="2000" dirty="0">
              <a:solidFill>
                <a:prstClr val="black"/>
              </a:solidFill>
              <a:latin typeface="Arial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7B26595-6655-487C-A33D-1C52FDF5B5F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13" y="3737112"/>
            <a:ext cx="8238514" cy="2572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43904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1220" y="1036530"/>
            <a:ext cx="7893066" cy="649395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62643" y="1845129"/>
            <a:ext cx="8218714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All lost or mishandled specimens need to be reported…no exception.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Two steps to complete documentation:  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Cancel/credit using “LOST” ETC code in Sunquest using two-step cancel/credit method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Complete ICARE report following standard reporting format before the end of your shift.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endParaRPr lang="en-US" sz="20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to contact with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3434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 smtClean="0"/>
              <a:t>The following individuals are site representatives: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Cytology</a:t>
            </a:r>
            <a:r>
              <a:rPr lang="en-US" sz="2000" dirty="0"/>
              <a:t>: Jana Holler </a:t>
            </a:r>
            <a:endParaRPr lang="en-US" sz="2000" dirty="0" smtClean="0"/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FMG </a:t>
            </a:r>
            <a:r>
              <a:rPr lang="en-US" sz="2000" dirty="0"/>
              <a:t>Clinics: Lisa Karnik &amp; Michelle </a:t>
            </a:r>
            <a:r>
              <a:rPr lang="en-US" sz="2000" dirty="0" smtClean="0"/>
              <a:t>Stevens-Brioschi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Lakes</a:t>
            </a:r>
            <a:r>
              <a:rPr lang="en-US" sz="2000" dirty="0"/>
              <a:t>: Helen Brenny </a:t>
            </a:r>
            <a:endParaRPr lang="en-US" sz="2000" dirty="0" smtClean="0"/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Northland</a:t>
            </a:r>
            <a:r>
              <a:rPr lang="en-US" sz="2000" dirty="0"/>
              <a:t>: Tonya Kindseth </a:t>
            </a:r>
            <a:endParaRPr lang="en-US" sz="2000" dirty="0" smtClean="0"/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Outreach</a:t>
            </a:r>
            <a:r>
              <a:rPr lang="en-US" sz="2000" dirty="0"/>
              <a:t>: Joy </a:t>
            </a:r>
            <a:r>
              <a:rPr lang="en-US" sz="2000" dirty="0" smtClean="0"/>
              <a:t>Case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Pathology: </a:t>
            </a:r>
            <a:r>
              <a:rPr lang="en-US" sz="2000" dirty="0"/>
              <a:t>Brooke Eguia </a:t>
            </a:r>
            <a:endParaRPr lang="en-US" sz="2000" dirty="0" smtClean="0"/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Ridges: Kari Amacher</a:t>
            </a:r>
            <a:endParaRPr lang="en-US" sz="2000" dirty="0"/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Southdale</a:t>
            </a:r>
            <a:r>
              <a:rPr lang="en-US" sz="2000" dirty="0"/>
              <a:t>: Mila </a:t>
            </a:r>
            <a:r>
              <a:rPr lang="en-US" sz="2000" dirty="0" smtClean="0"/>
              <a:t>Montemurro-Healy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Specimen Management: Karri </a:t>
            </a:r>
            <a:r>
              <a:rPr lang="en-US" sz="2000" dirty="0"/>
              <a:t>Cargill </a:t>
            </a:r>
            <a:r>
              <a:rPr lang="en-US" sz="2000" dirty="0" smtClean="0"/>
              <a:t>&amp; Sherry Davis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UMMC East Bank: Brad Lemke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UMMC </a:t>
            </a:r>
            <a:r>
              <a:rPr lang="en-US" sz="2000" dirty="0"/>
              <a:t>West Bank: </a:t>
            </a:r>
            <a:r>
              <a:rPr lang="en-US" sz="2000" smtClean="0"/>
              <a:t>Vicki Zebroski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DE2A015-9790-4B4D-B558-9D5C517A769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1572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3434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Following this presentation, you will be able to: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Understand </a:t>
            </a:r>
            <a:r>
              <a:rPr lang="en-US" dirty="0"/>
              <a:t>the difference between a lost specimen and a specimen lost to testing.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Report and document a lost or mishandled (lost-to-testing) specimen in Sunquest and ICare prior to the end of your shift.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DE2A015-9790-4B4D-B558-9D5C517A769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921140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343400"/>
          </a:xfrm>
        </p:spPr>
        <p:txBody>
          <a:bodyPr/>
          <a:lstStyle/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A standard reporting </a:t>
            </a:r>
            <a:r>
              <a:rPr lang="en-US" dirty="0" smtClean="0"/>
              <a:t>procedure will </a:t>
            </a:r>
            <a:r>
              <a:rPr lang="en-US" dirty="0"/>
              <a:t>be utilized at all Fairview sites.  </a:t>
            </a:r>
            <a:r>
              <a:rPr lang="en-US" dirty="0" smtClean="0"/>
              <a:t>Sunquest and ICARE will </a:t>
            </a:r>
            <a:r>
              <a:rPr lang="en-US" dirty="0"/>
              <a:t>be used to </a:t>
            </a:r>
            <a:r>
              <a:rPr lang="en-US" dirty="0" smtClean="0"/>
              <a:t>report and document </a:t>
            </a:r>
            <a:r>
              <a:rPr lang="en-US" dirty="0"/>
              <a:t>these events.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7B26595-6655-487C-A33D-1C52FDF5B5F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132252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 are standardizing?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4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To track and prevent “lost” or “lost to testing” specimens internally and externally 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Ensure </a:t>
            </a:r>
            <a:r>
              <a:rPr lang="en-US" dirty="0">
                <a:solidFill>
                  <a:prstClr val="black"/>
                </a:solidFill>
                <a:latin typeface="Arial" charset="0"/>
              </a:rPr>
              <a:t>patient safety across Fairview Labs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Ensure standard reporting, investigation and follow up at all Fairview Labs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Comply with Fairview Risk Management mandate to report using ICare </a:t>
            </a:r>
            <a:endParaRPr lang="en-US" dirty="0" smtClean="0">
              <a:solidFill>
                <a:prstClr val="black"/>
              </a:solidFill>
              <a:latin typeface="Arial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Ø"/>
            </a:pPr>
            <a:r>
              <a:rPr lang="en-US" dirty="0" smtClean="0"/>
              <a:t>Brand </a:t>
            </a:r>
            <a:r>
              <a:rPr lang="en-US" dirty="0"/>
              <a:t>reputation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Ø"/>
            </a:pPr>
            <a:endParaRPr lang="en-US" dirty="0">
              <a:solidFill>
                <a:prstClr val="black"/>
              </a:solidFill>
              <a:latin typeface="Arial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7B26595-6655-487C-A33D-1C52FDF5B5F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3434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Please read the procedure that outlines the changes and requirements that are highlighted in this module.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None/>
            </a:pPr>
            <a:r>
              <a:rPr lang="en-US" dirty="0" smtClean="0"/>
              <a:t>	</a:t>
            </a:r>
            <a:r>
              <a:rPr lang="en-US" dirty="0" smtClean="0">
                <a:hlinkClick r:id="rId2"/>
              </a:rPr>
              <a:t>Lost Specimen or Lost to Testing Reporting Policy</a:t>
            </a:r>
            <a:endParaRPr lang="en-US" dirty="0" smtClean="0"/>
          </a:p>
          <a:p>
            <a:pPr marL="0" indent="0">
              <a:buNone/>
            </a:pPr>
            <a:r>
              <a:rPr lang="en-US" b="1" cap="all" dirty="0" smtClean="0"/>
              <a:t>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DE2A015-9790-4B4D-B558-9D5C517A769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8440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“Lost”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1819276"/>
            <a:ext cx="8229600" cy="43434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Any specimen that is missing or that has been mishandled </a:t>
            </a:r>
            <a:r>
              <a:rPr lang="en-US" dirty="0" smtClean="0"/>
              <a:t>so </a:t>
            </a:r>
            <a:r>
              <a:rPr lang="en-US" dirty="0"/>
              <a:t>that testing cannot be completed, </a:t>
            </a:r>
            <a:r>
              <a:rPr lang="en-US" b="1" dirty="0"/>
              <a:t>regardless of impact to diagnosis.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7B26595-6655-487C-A33D-1C52FDF5B5F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965299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1055915"/>
            <a:ext cx="8982007" cy="677636"/>
          </a:xfrm>
        </p:spPr>
        <p:txBody>
          <a:bodyPr/>
          <a:lstStyle/>
          <a:p>
            <a:r>
              <a:rPr lang="en-US" dirty="0" smtClean="0"/>
              <a:t>Reporting and Documenting: ICARE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7B26595-6655-487C-A33D-1C52FDF5B5F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1" y="1852296"/>
            <a:ext cx="8719456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n-lt"/>
              </a:rPr>
              <a:t>Lost and mishandled specimens must be documented as “lost-to-testing” even if testing can be performed on a different specimen.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n-lt"/>
              </a:rPr>
              <a:t>Examples for when to complete an ICare include: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n-lt"/>
              </a:rPr>
              <a:t>Added to different tube from same collection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n-lt"/>
              </a:rPr>
              <a:t>Added to earlier collection time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n-lt"/>
              </a:rPr>
              <a:t>Different tissue block utilized 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n-lt"/>
              </a:rPr>
              <a:t>Specimen is too old for testing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n-lt"/>
              </a:rPr>
              <a:t>Stored/transported at incorrect temperature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n-lt"/>
              </a:rPr>
              <a:t>Missing tube</a:t>
            </a:r>
            <a:endParaRPr lang="en-US" sz="20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371" y="1053230"/>
            <a:ext cx="8816692" cy="546970"/>
          </a:xfrm>
        </p:spPr>
        <p:txBody>
          <a:bodyPr/>
          <a:lstStyle/>
          <a:p>
            <a:r>
              <a:rPr lang="en-US" dirty="0" smtClean="0"/>
              <a:t>Who Reports &amp; Documents the Lost </a:t>
            </a:r>
            <a:r>
              <a:rPr lang="en-US" dirty="0"/>
              <a:t>S</a:t>
            </a:r>
            <a:r>
              <a:rPr lang="en-US" dirty="0" smtClean="0"/>
              <a:t>pecimen? 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7B26595-6655-487C-A33D-1C52FDF5B5F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1" y="1760260"/>
            <a:ext cx="883532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0371" y="1760259"/>
            <a:ext cx="8371115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</a:rPr>
              <a:t>Standardized documentation procedure must be completed by the last known lab location to have handled the specimen.</a:t>
            </a:r>
          </a:p>
          <a:p>
            <a:pPr marL="342900" lvl="0" indent="-342900"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</a:rPr>
              <a:t>Example:</a:t>
            </a:r>
          </a:p>
          <a:p>
            <a:pPr marL="800100" lvl="1" indent="-342900"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Lab </a:t>
            </a:r>
            <a:r>
              <a:rPr lang="en-US" sz="2400" dirty="0"/>
              <a:t>“A” sends a specimen to lab “B”. Lab “B” never receives the specimen. Lab “A” must complete the ICare. </a:t>
            </a:r>
            <a:r>
              <a:rPr lang="en-US" sz="2400"/>
              <a:t>The </a:t>
            </a:r>
            <a:r>
              <a:rPr lang="en-US" sz="2400" smtClean="0"/>
              <a:t>sending lab </a:t>
            </a:r>
            <a:r>
              <a:rPr lang="en-US" sz="2400" dirty="0"/>
              <a:t>is responsible for the specimen until it is received by the testing </a:t>
            </a:r>
            <a:r>
              <a:rPr lang="en-US" sz="2400" dirty="0" smtClean="0"/>
              <a:t>location.</a:t>
            </a:r>
            <a:endParaRPr lang="en-US" sz="2400" dirty="0" smtClean="0">
              <a:solidFill>
                <a:prstClr val="black"/>
              </a:solidFill>
            </a:endParaRPr>
          </a:p>
          <a:p>
            <a:pPr lvl="0"/>
            <a:endParaRPr lang="en-US" dirty="0" smtClean="0">
              <a:solidFill>
                <a:srgbClr val="0070C0"/>
              </a:solidFill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endParaRPr lang="en-US" sz="2000" dirty="0">
              <a:solidFill>
                <a:prstClr val="black"/>
              </a:solidFill>
            </a:endParaRPr>
          </a:p>
          <a:p>
            <a:pPr lvl="0"/>
            <a:endParaRPr lang="en-US" dirty="0">
              <a:solidFill>
                <a:srgbClr val="FF0000"/>
              </a:solidFill>
            </a:endParaRPr>
          </a:p>
          <a:p>
            <a:pPr lvl="0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841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 in Sunquest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8325"/>
            <a:ext cx="8229600" cy="4333875"/>
          </a:xfrm>
        </p:spPr>
        <p:txBody>
          <a:bodyPr/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/>
                </a:solidFill>
              </a:rPr>
              <a:t>Cancel the test using the “Two step cancel” step of the current procedure and use the </a:t>
            </a:r>
            <a:r>
              <a:rPr lang="en-US" b="1" dirty="0">
                <a:solidFill>
                  <a:prstClr val="black"/>
                </a:solidFill>
              </a:rPr>
              <a:t>“LOST” </a:t>
            </a:r>
            <a:r>
              <a:rPr lang="en-US" dirty="0">
                <a:solidFill>
                  <a:prstClr val="black"/>
                </a:solidFill>
              </a:rPr>
              <a:t>ETC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code along with documentation of notification to the provider. </a:t>
            </a:r>
            <a:r>
              <a:rPr lang="en-US" dirty="0" smtClean="0">
                <a:solidFill>
                  <a:prstClr val="black"/>
                </a:solidFill>
              </a:rPr>
              <a:t>Click here to view procedure: </a:t>
            </a:r>
            <a:r>
              <a:rPr lang="en-US" dirty="0" smtClean="0">
                <a:solidFill>
                  <a:srgbClr val="0070C0"/>
                </a:solidFill>
                <a:hlinkClick r:id="rId2"/>
              </a:rPr>
              <a:t>Epic/Sunquest </a:t>
            </a:r>
            <a:r>
              <a:rPr lang="en-US" dirty="0">
                <a:solidFill>
                  <a:srgbClr val="0070C0"/>
                </a:solidFill>
                <a:hlinkClick r:id="rId2"/>
              </a:rPr>
              <a:t>Cancel/Credit </a:t>
            </a:r>
            <a:r>
              <a:rPr lang="en-US" dirty="0" smtClean="0">
                <a:solidFill>
                  <a:srgbClr val="0070C0"/>
                </a:solidFill>
                <a:hlinkClick r:id="rId2"/>
              </a:rPr>
              <a:t>procedure</a:t>
            </a:r>
            <a:r>
              <a:rPr lang="en-US" dirty="0" smtClean="0"/>
              <a:t>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SmarTerm cancellation example: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b="1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7B26595-6655-487C-A33D-1C52FDF5B5F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399" y="4132407"/>
            <a:ext cx="4819651" cy="2030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358280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irview PowerPoint Template Instructions July 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80000"/>
          </a:lnSpc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CONSUMER Fairview Master">
  <a:themeElements>
    <a:clrScheme name="Fairview">
      <a:dk1>
        <a:sysClr val="windowText" lastClr="000000"/>
      </a:dk1>
      <a:lt1>
        <a:sysClr val="window" lastClr="FFFFFF"/>
      </a:lt1>
      <a:dk2>
        <a:srgbClr val="000000"/>
      </a:dk2>
      <a:lt2>
        <a:srgbClr val="F8F5EE"/>
      </a:lt2>
      <a:accent1>
        <a:srgbClr val="E37222"/>
      </a:accent1>
      <a:accent2>
        <a:srgbClr val="988042"/>
      </a:accent2>
      <a:accent3>
        <a:srgbClr val="077079"/>
      </a:accent3>
      <a:accent4>
        <a:srgbClr val="665546"/>
      </a:accent4>
      <a:accent5>
        <a:srgbClr val="C53104"/>
      </a:accent5>
      <a:accent6>
        <a:srgbClr val="F8F5EE"/>
      </a:accent6>
      <a:hlink>
        <a:srgbClr val="AF1601"/>
      </a:hlink>
      <a:folHlink>
        <a:srgbClr val="23ACAF"/>
      </a:folHlink>
    </a:clrScheme>
    <a:fontScheme name="Custom 2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80000"/>
          </a:lnSpc>
          <a:defRPr sz="20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BLANK Fairview Master">
  <a:themeElements>
    <a:clrScheme name="Fairview">
      <a:dk1>
        <a:sysClr val="windowText" lastClr="000000"/>
      </a:dk1>
      <a:lt1>
        <a:sysClr val="window" lastClr="FFFFFF"/>
      </a:lt1>
      <a:dk2>
        <a:srgbClr val="000000"/>
      </a:dk2>
      <a:lt2>
        <a:srgbClr val="F8F5EE"/>
      </a:lt2>
      <a:accent1>
        <a:srgbClr val="E37222"/>
      </a:accent1>
      <a:accent2>
        <a:srgbClr val="988042"/>
      </a:accent2>
      <a:accent3>
        <a:srgbClr val="077079"/>
      </a:accent3>
      <a:accent4>
        <a:srgbClr val="665546"/>
      </a:accent4>
      <a:accent5>
        <a:srgbClr val="C53104"/>
      </a:accent5>
      <a:accent6>
        <a:srgbClr val="F8F5EE"/>
      </a:accent6>
      <a:hlink>
        <a:srgbClr val="AF1601"/>
      </a:hlink>
      <a:folHlink>
        <a:srgbClr val="23ACAF"/>
      </a:folHlink>
    </a:clrScheme>
    <a:fontScheme name="Custom 2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80000"/>
          </a:lnSpc>
          <a:defRPr sz="2000" dirty="0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Fairview PowerPoint Template Instructions July 2012</Template>
  <TotalTime>3473</TotalTime>
  <Words>626</Words>
  <Application>Microsoft Office PowerPoint</Application>
  <PresentationFormat>On-screen Show (4:3)</PresentationFormat>
  <Paragraphs>89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Fairview PowerPoint Template Instructions July 2012</vt:lpstr>
      <vt:lpstr>CONSUMER Fairview Master</vt:lpstr>
      <vt:lpstr>BLANK Fairview Master</vt:lpstr>
      <vt:lpstr>Fairview Laboratories: Specimen Tracking and Transport</vt:lpstr>
      <vt:lpstr>Objectives</vt:lpstr>
      <vt:lpstr>Purpose</vt:lpstr>
      <vt:lpstr>Why we are standardizing?</vt:lpstr>
      <vt:lpstr>Procedure</vt:lpstr>
      <vt:lpstr>Definition of “Lost”</vt:lpstr>
      <vt:lpstr>Reporting and Documenting: ICARE</vt:lpstr>
      <vt:lpstr>Who Reports &amp; Documents the Lost Specimen? </vt:lpstr>
      <vt:lpstr>Documentation in Sunquest</vt:lpstr>
      <vt:lpstr>Documentation in Sunquest</vt:lpstr>
      <vt:lpstr>Definition of “LOST” Code</vt:lpstr>
      <vt:lpstr>Reporting in ICare</vt:lpstr>
      <vt:lpstr>Summary</vt:lpstr>
      <vt:lpstr>Who to contact with questions</vt:lpstr>
    </vt:vector>
  </TitlesOfParts>
  <Company>Fairview Health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PowerPoint Template</dc:title>
  <dc:creator>Fruitrail, Cindy J</dc:creator>
  <cp:lastModifiedBy>Hill, Carol L</cp:lastModifiedBy>
  <cp:revision>519</cp:revision>
  <cp:lastPrinted>2015-04-09T11:21:47Z</cp:lastPrinted>
  <dcterms:created xsi:type="dcterms:W3CDTF">2014-01-05T01:42:15Z</dcterms:created>
  <dcterms:modified xsi:type="dcterms:W3CDTF">2015-09-11T19:17:20Z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1149832</vt:lpwstr>
  </property>
  <property fmtid="{D5CDD505-2E9C-101B-9397-08002B2CF9AE}" pid="3" name="NXPowerLiteSettings">
    <vt:lpwstr>E6000400038000</vt:lpwstr>
  </property>
  <property fmtid="{D5CDD505-2E9C-101B-9397-08002B2CF9AE}" pid="4" name="NXPowerLiteVersion">
    <vt:lpwstr>D4.3.0</vt:lpwstr>
  </property>
</Properties>
</file>