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5CF1-3FE8-4A66-8554-C6CA4AE312B4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23C6-53BA-4E12-9C41-523F8A8BC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759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5CF1-3FE8-4A66-8554-C6CA4AE312B4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23C6-53BA-4E12-9C41-523F8A8BC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687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5CF1-3FE8-4A66-8554-C6CA4AE312B4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23C6-53BA-4E12-9C41-523F8A8BC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301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5CF1-3FE8-4A66-8554-C6CA4AE312B4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23C6-53BA-4E12-9C41-523F8A8BC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487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5CF1-3FE8-4A66-8554-C6CA4AE312B4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23C6-53BA-4E12-9C41-523F8A8BC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48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5CF1-3FE8-4A66-8554-C6CA4AE312B4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23C6-53BA-4E12-9C41-523F8A8BC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976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5CF1-3FE8-4A66-8554-C6CA4AE312B4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23C6-53BA-4E12-9C41-523F8A8BC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917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5CF1-3FE8-4A66-8554-C6CA4AE312B4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23C6-53BA-4E12-9C41-523F8A8BC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929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5CF1-3FE8-4A66-8554-C6CA4AE312B4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23C6-53BA-4E12-9C41-523F8A8BC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711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5CF1-3FE8-4A66-8554-C6CA4AE312B4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23C6-53BA-4E12-9C41-523F8A8BC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912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5CF1-3FE8-4A66-8554-C6CA4AE312B4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23C6-53BA-4E12-9C41-523F8A8BC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720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F5CF1-3FE8-4A66-8554-C6CA4AE312B4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323C6-53BA-4E12-9C41-523F8A8BC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40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cmartin2@fairview.or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fls.labqms.com/labFrame.asp?DID=128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cap="all" dirty="0" smtClean="0"/>
              <a:t>Cancel Credit procedure updates</a:t>
            </a:r>
            <a:br>
              <a:rPr lang="en-US" b="1" cap="all" dirty="0" smtClean="0"/>
            </a:br>
            <a:r>
              <a:rPr lang="en-US" b="1" cap="all" dirty="0" smtClean="0"/>
              <a:t>2016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 Placeholder 8"/>
          <p:cNvSpPr txBox="1">
            <a:spLocks/>
          </p:cNvSpPr>
          <p:nvPr/>
        </p:nvSpPr>
        <p:spPr>
          <a:xfrm>
            <a:off x="828657" y="5181601"/>
            <a:ext cx="4572000" cy="1676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1400" dirty="0" smtClean="0">
              <a:solidFill>
                <a:schemeClr val="bg2"/>
              </a:solidFill>
              <a:ea typeface="Geneva" charset="-128"/>
              <a:cs typeface="Arial" pitchFamily="34" charset="0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1400" dirty="0">
              <a:solidFill>
                <a:schemeClr val="bg2"/>
              </a:solidFill>
              <a:ea typeface="Geneva" charset="-128"/>
              <a:cs typeface="Arial" pitchFamily="34" charset="0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dirty="0" smtClean="0">
                <a:solidFill>
                  <a:schemeClr val="bg2"/>
                </a:solidFill>
                <a:ea typeface="Geneva" charset="-128"/>
                <a:cs typeface="Arial" pitchFamily="34" charset="0"/>
              </a:rPr>
              <a:t>Carol Hill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ea typeface="Geneva" charset="-128"/>
                <a:cs typeface="Arial" pitchFamily="34" charset="0"/>
              </a:rPr>
              <a:t>, Compliance Manager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ea typeface="Geneva" charset="-128"/>
                <a:cs typeface="Arial" pitchFamily="34" charset="0"/>
              </a:rPr>
              <a:t>Julie Jacobs, Laboratory</a:t>
            </a:r>
            <a:r>
              <a:rPr kumimoji="0" lang="en-US" sz="1400" b="0" i="0" u="none" strike="noStrike" kern="1200" cap="none" spc="0" normalizeH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ea typeface="Geneva" charset="-128"/>
                <a:cs typeface="Arial" pitchFamily="34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ea typeface="Geneva" charset="-128"/>
                <a:cs typeface="Arial" pitchFamily="34" charset="0"/>
              </a:rPr>
              <a:t>Clinical Development Specialist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dirty="0" smtClean="0">
                <a:solidFill>
                  <a:schemeClr val="bg2"/>
                </a:solidFill>
                <a:ea typeface="Geneva" charset="-128"/>
                <a:cs typeface="Arial" pitchFamily="34" charset="0"/>
              </a:rPr>
              <a:t>Fairview Education  Committee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ea typeface="Geneva" charset="-128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257800"/>
            <a:ext cx="1806575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455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Target Audience</a:t>
            </a:r>
          </a:p>
          <a:p>
            <a:r>
              <a:rPr lang="en-US" dirty="0" smtClean="0"/>
              <a:t>This lesson is intended for all laboratory staff.</a:t>
            </a:r>
          </a:p>
          <a:p>
            <a:pPr lvl="0">
              <a:lnSpc>
                <a:spcPct val="100000"/>
              </a:lnSpc>
            </a:pPr>
            <a:endParaRPr lang="en-US" b="1" dirty="0" smtClean="0">
              <a:solidFill>
                <a:schemeClr val="accent1"/>
              </a:solidFill>
            </a:endParaRPr>
          </a:p>
          <a:p>
            <a:pPr marL="0" lv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Contacts</a:t>
            </a:r>
          </a:p>
          <a:p>
            <a:pPr lvl="0"/>
            <a:r>
              <a:rPr lang="en-US" b="1" dirty="0" smtClean="0"/>
              <a:t>Your site leadership – Director, manager or supervisor</a:t>
            </a:r>
            <a:endParaRPr lang="en-US" b="1" dirty="0" smtClean="0">
              <a:solidFill>
                <a:schemeClr val="tx1"/>
              </a:solidFill>
            </a:endParaRPr>
          </a:p>
          <a:p>
            <a:pPr lvl="0"/>
            <a:r>
              <a:rPr lang="en-US" b="1" dirty="0" smtClean="0">
                <a:solidFill>
                  <a:schemeClr val="tx1"/>
                </a:solidFill>
              </a:rPr>
              <a:t>Cindy Martin </a:t>
            </a:r>
            <a:r>
              <a:rPr lang="en-US" b="1" dirty="0" smtClean="0">
                <a:solidFill>
                  <a:schemeClr val="tx1"/>
                </a:solidFill>
                <a:hlinkClick r:id="rId2"/>
              </a:rPr>
              <a:t>cmartin2@fairview.org</a:t>
            </a:r>
            <a:r>
              <a:rPr lang="en-US" b="1" dirty="0" smtClean="0">
                <a:solidFill>
                  <a:schemeClr val="tx1"/>
                </a:solidFill>
              </a:rPr>
              <a:t>	</a:t>
            </a:r>
          </a:p>
          <a:p>
            <a:pPr lvl="0"/>
            <a:endParaRPr lang="en-US" b="1" dirty="0" smtClean="0">
              <a:solidFill>
                <a:schemeClr val="accent1"/>
              </a:solidFill>
            </a:endParaRPr>
          </a:p>
          <a:p>
            <a:pPr marL="0" lv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Estimated Duration and Viewing Instructions for this module</a:t>
            </a:r>
          </a:p>
          <a:p>
            <a:r>
              <a:rPr lang="en-US" dirty="0" smtClean="0"/>
              <a:t>The expected time to complete this learning activity is </a:t>
            </a:r>
            <a:r>
              <a:rPr lang="en-US" b="1" dirty="0" smtClean="0"/>
              <a:t>30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minutes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en-US" dirty="0" smtClean="0"/>
              <a:t>If you are unable to complete during scheduled work time it may be completed outside of work with prior approval from your supervisor. Any overtime must be pre-approved.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390" y="6019800"/>
            <a:ext cx="1806575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273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Sources </a:t>
            </a:r>
          </a:p>
          <a:p>
            <a:r>
              <a:rPr lang="en-US" sz="2400" dirty="0" smtClean="0"/>
              <a:t>D5009-LIS Procedure </a:t>
            </a:r>
            <a:r>
              <a:rPr lang="en-US" sz="2400" b="1" dirty="0" smtClean="0"/>
              <a:t>CANCELING/CREDITING/CORRECTING </a:t>
            </a:r>
            <a:r>
              <a:rPr lang="en-US" sz="2400" b="1" dirty="0"/>
              <a:t>ORDERS AND RESULTS </a:t>
            </a:r>
            <a:r>
              <a:rPr lang="en-US" sz="2400" b="1" dirty="0" smtClean="0"/>
              <a:t>IN SUNQUEST located on our intranet, Overall procedures, Laboratory Information Systems, GEN. </a:t>
            </a:r>
            <a:endParaRPr lang="en-US" sz="2200" dirty="0" smtClean="0"/>
          </a:p>
          <a:p>
            <a:pPr lvl="0"/>
            <a:endParaRPr lang="en-US" sz="2200" dirty="0" smtClean="0"/>
          </a:p>
          <a:p>
            <a:pPr marL="0" indent="0">
              <a:lnSpc>
                <a:spcPct val="100000"/>
              </a:lnSpc>
              <a:buNone/>
            </a:pPr>
            <a:endParaRPr lang="en-US" b="1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50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Once you complete this lesson, you should be able to:</a:t>
            </a:r>
          </a:p>
          <a:p>
            <a:pPr marL="0" indent="0"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 marL="465138" indent="-231775">
              <a:buSzPct val="90000"/>
              <a:buFont typeface="+mj-lt"/>
              <a:buAutoNum type="arabicPeriod"/>
            </a:pPr>
            <a:r>
              <a:rPr lang="en-US" dirty="0" smtClean="0"/>
              <a:t>Use a standard </a:t>
            </a:r>
            <a:r>
              <a:rPr lang="en-US" dirty="0"/>
              <a:t>process to cancel and credit </a:t>
            </a:r>
            <a:r>
              <a:rPr lang="en-US" dirty="0" smtClean="0"/>
              <a:t> ordered </a:t>
            </a:r>
            <a:r>
              <a:rPr lang="en-US" dirty="0"/>
              <a:t>tests </a:t>
            </a:r>
            <a:r>
              <a:rPr lang="en-US" dirty="0" smtClean="0"/>
              <a:t>in Sunquest application</a:t>
            </a:r>
            <a:endParaRPr lang="en-US" dirty="0"/>
          </a:p>
          <a:p>
            <a:pPr marL="512763" indent="-279400">
              <a:buSzPct val="90000"/>
              <a:buNone/>
            </a:pPr>
            <a:r>
              <a:rPr lang="en-US" dirty="0" smtClean="0"/>
              <a:t>2.State when and how to use </a:t>
            </a:r>
            <a:r>
              <a:rPr lang="en-US" dirty="0"/>
              <a:t>the </a:t>
            </a:r>
            <a:r>
              <a:rPr lang="en-US" dirty="0" smtClean="0"/>
              <a:t>One </a:t>
            </a:r>
            <a:r>
              <a:rPr lang="en-US" dirty="0"/>
              <a:t>Step </a:t>
            </a:r>
            <a:r>
              <a:rPr lang="en-US" dirty="0" smtClean="0"/>
              <a:t>vs    Two Step cancel credit procedure.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4780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r>
              <a:rPr lang="en-US" dirty="0" smtClean="0"/>
              <a:t>How is this Lesson Relevant?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10266"/>
            <a:ext cx="8229600" cy="4525963"/>
          </a:xfrm>
        </p:spPr>
        <p:txBody>
          <a:bodyPr/>
          <a:lstStyle/>
          <a:p>
            <a:r>
              <a:rPr lang="en-US" dirty="0" smtClean="0"/>
              <a:t>Provides action steps  and a standard process on how to cancel and credit ordered and or resulted tests.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8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sz="2200" dirty="0" smtClean="0"/>
              <a:t>Staff must read the procedure: </a:t>
            </a:r>
            <a:r>
              <a:rPr lang="en-US" sz="2000" b="1" dirty="0"/>
              <a:t>CANCELING/CREDITING/CORRECTING ORDERS AND RESULTS IN SUNQUEST </a:t>
            </a:r>
            <a:r>
              <a:rPr lang="en-US" sz="2200" dirty="0" smtClean="0"/>
              <a:t>–  right click on “here”,  select   “open Hyperlink” </a:t>
            </a:r>
            <a:r>
              <a:rPr lang="en-US" sz="2200" dirty="0" smtClean="0">
                <a:hlinkClick r:id="rId2"/>
              </a:rPr>
              <a:t>here</a:t>
            </a:r>
            <a:endParaRPr lang="en-US" sz="2200" dirty="0" smtClean="0"/>
          </a:p>
          <a:p>
            <a:r>
              <a:rPr lang="en-US" sz="2200" dirty="0" smtClean="0"/>
              <a:t>Successfully complete MTS test on </a:t>
            </a:r>
            <a:r>
              <a:rPr lang="en-US" sz="2400" b="1" dirty="0"/>
              <a:t>CANCELING/CREDITING/CORRECTING ORDERS AND RESULTS IN </a:t>
            </a:r>
            <a:r>
              <a:rPr lang="en-US" sz="2400" b="1" dirty="0" smtClean="0"/>
              <a:t>SUNQUEST. </a:t>
            </a:r>
            <a:r>
              <a:rPr lang="en-US" sz="2200" dirty="0" smtClean="0"/>
              <a:t> Completion serves as the official documentation you have read the procedure, understand and will incorporate procedural changes into every day workflow processes.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49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8511</TotalTime>
  <Words>194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Cancel Credit procedure updates 2016  </vt:lpstr>
      <vt:lpstr>PowerPoint Presentation</vt:lpstr>
      <vt:lpstr>PowerPoint Presentation</vt:lpstr>
      <vt:lpstr>PowerPoint Presentation</vt:lpstr>
      <vt:lpstr>How is this Lesson Relevant?</vt:lpstr>
      <vt:lpstr>Directions</vt:lpstr>
    </vt:vector>
  </TitlesOfParts>
  <Company>Fairview IMS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requests for lab results – Patients and non-patients</dc:title>
  <dc:creator>Jacobs, Julie A</dc:creator>
  <cp:lastModifiedBy>Jacobs, Julie A</cp:lastModifiedBy>
  <cp:revision>46</cp:revision>
  <dcterms:created xsi:type="dcterms:W3CDTF">2016-06-09T16:33:31Z</dcterms:created>
  <dcterms:modified xsi:type="dcterms:W3CDTF">2016-11-04T18:51:48Z</dcterms:modified>
</cp:coreProperties>
</file>