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7" r:id="rId3"/>
    <p:sldId id="258" r:id="rId4"/>
    <p:sldId id="259" r:id="rId5"/>
    <p:sldId id="261" r:id="rId6"/>
    <p:sldId id="263" r:id="rId7"/>
    <p:sldId id="291" r:id="rId8"/>
    <p:sldId id="295" r:id="rId9"/>
    <p:sldId id="294" r:id="rId10"/>
    <p:sldId id="262" r:id="rId11"/>
    <p:sldId id="288" r:id="rId12"/>
    <p:sldId id="289" r:id="rId13"/>
    <p:sldId id="297" r:id="rId14"/>
    <p:sldId id="299" r:id="rId15"/>
    <p:sldId id="276" r:id="rId16"/>
    <p:sldId id="264" r:id="rId17"/>
    <p:sldId id="273" r:id="rId18"/>
    <p:sldId id="279" r:id="rId19"/>
    <p:sldId id="280" r:id="rId20"/>
    <p:sldId id="278" r:id="rId21"/>
    <p:sldId id="300" r:id="rId22"/>
    <p:sldId id="301" r:id="rId23"/>
    <p:sldId id="282" r:id="rId24"/>
    <p:sldId id="298" r:id="rId25"/>
    <p:sldId id="268" r:id="rId26"/>
    <p:sldId id="270" r:id="rId27"/>
    <p:sldId id="271" r:id="rId28"/>
    <p:sldId id="272" r:id="rId29"/>
    <p:sldId id="265" r:id="rId30"/>
    <p:sldId id="267" r:id="rId31"/>
    <p:sldId id="285" r:id="rId32"/>
    <p:sldId id="26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726B"/>
    <a:srgbClr val="51ADA2"/>
    <a:srgbClr val="65999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49" autoAdjust="0"/>
  </p:normalViewPr>
  <p:slideViewPr>
    <p:cSldViewPr>
      <p:cViewPr>
        <p:scale>
          <a:sx n="64" d="100"/>
          <a:sy n="64" d="100"/>
        </p:scale>
        <p:origin x="-1350" y="-9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E79715-E0D5-4E80-9495-5F85E9CC7E95}" type="datetimeFigureOut">
              <a:rPr lang="en-US" smtClean="0"/>
              <a:pPr/>
              <a:t>5/17/2017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E4BF71-CD3F-4C51-84C0-CDF19956DA85}" type="slidenum">
              <a:rPr lang="en-US" smtClean="0"/>
              <a:pPr/>
              <a:t>‹#›</a:t>
            </a:fld>
            <a:endParaRPr lang="en-US" dirty="0"/>
          </a:p>
        </p:txBody>
      </p:sp>
    </p:spTree>
    <p:extLst>
      <p:ext uri="{BB962C8B-B14F-4D97-AF65-F5344CB8AC3E}">
        <p14:creationId xmlns:p14="http://schemas.microsoft.com/office/powerpoint/2010/main" val="4203207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E4BF71-CD3F-4C51-84C0-CDF19956DA85}"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E4BF71-CD3F-4C51-84C0-CDF19956DA85}"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E4BF71-CD3F-4C51-84C0-CDF19956DA85}"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E4BF71-CD3F-4C51-84C0-CDF19956DA85}"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E4BF71-CD3F-4C51-84C0-CDF19956DA85}"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E4BF71-CD3F-4C51-84C0-CDF19956DA85}"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E4BF71-CD3F-4C51-84C0-CDF19956DA85}"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E4BF71-CD3F-4C51-84C0-CDF19956DA85}"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F6A4A3A-0416-4C48-8850-52FFBB47D5D4}" type="datetime1">
              <a:rPr lang="en-US" smtClean="0"/>
              <a:pPr/>
              <a:t>5/17/2017</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1DA2731-30F9-4F5E-8DBA-235A572BE16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566B689-D1FC-48C6-9B10-609B8B0FCF1F}" type="datetime1">
              <a:rPr lang="en-US" smtClean="0"/>
              <a:pPr/>
              <a:t>5/17/2017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1DA2731-30F9-4F5E-8DBA-235A572BE16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292B724-E1FB-4569-A1AF-06B0B28A3410}" type="datetime1">
              <a:rPr lang="en-US" smtClean="0"/>
              <a:pPr/>
              <a:t>5/17/2017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1DA2731-30F9-4F5E-8DBA-235A572BE16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AEBDA15-F878-4F5C-AABD-11A8C28B87BD}" type="datetime1">
              <a:rPr lang="en-US" smtClean="0"/>
              <a:pPr/>
              <a:t>5/17/2017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1DA2731-30F9-4F5E-8DBA-235A572BE16B}"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01A735A-0A91-4055-9CD5-AF4B7763AB77}" type="datetime1">
              <a:rPr lang="en-US" smtClean="0"/>
              <a:pPr/>
              <a:t>5/17/2017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1DA2731-30F9-4F5E-8DBA-235A572BE16B}"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9015C87-8F1D-4D2B-8DE9-597DEE920C7B}" type="datetime1">
              <a:rPr lang="en-US" smtClean="0"/>
              <a:pPr/>
              <a:t>5/17/2017</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31DA2731-30F9-4F5E-8DBA-235A572BE16B}"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226DB82-7EDB-4041-B9B7-67B4A1FF1D88}" type="datetime1">
              <a:rPr lang="en-US" smtClean="0"/>
              <a:pPr/>
              <a:t>5/17/2017</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31DA2731-30F9-4F5E-8DBA-235A572BE16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C06E5B2-3793-4DC3-8366-33A7350D88F6}" type="datetime1">
              <a:rPr lang="en-US" smtClean="0"/>
              <a:pPr/>
              <a:t>5/17/2017</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31DA2731-30F9-4F5E-8DBA-235A572BE16B}"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55E6265-E44E-49E8-B314-3A1519C510B5}" type="datetime1">
              <a:rPr lang="en-US" smtClean="0"/>
              <a:pPr/>
              <a:t>5/17/2017</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31DA2731-30F9-4F5E-8DBA-235A572BE16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8BDA51FC-8019-4532-BE59-2FC22669D56F}" type="datetime1">
              <a:rPr lang="en-US" smtClean="0"/>
              <a:pPr/>
              <a:t>5/17/2017</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31DA2731-30F9-4F5E-8DBA-235A572BE16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82A2AA0-9DEB-4BF1-949C-1FFDA7299F27}" type="datetime1">
              <a:rPr lang="en-US" smtClean="0"/>
              <a:pPr/>
              <a:t>5/17/2017</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1DA2731-30F9-4F5E-8DBA-235A572BE16B}"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27A950C-3403-47C2-A324-9EC78B4AE950}" type="datetime1">
              <a:rPr lang="en-US" smtClean="0"/>
              <a:pPr/>
              <a:t>5/17/2017</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1DA2731-30F9-4F5E-8DBA-235A572BE16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image" Target="../media/image12.gif"/><Relationship Id="rId4" Type="http://schemas.openxmlformats.org/officeDocument/2006/relationships/image" Target="../media/image11.gif"/></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cellestis.com/"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6.gif"/></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048000" y="2895600"/>
            <a:ext cx="9906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685800"/>
            <a:ext cx="7732776" cy="3657600"/>
          </a:xfrm>
        </p:spPr>
        <p:txBody>
          <a:bodyPr>
            <a:noAutofit/>
          </a:bodyPr>
          <a:lstStyle/>
          <a:p>
            <a:r>
              <a:rPr lang="en-US" sz="6000" b="1" dirty="0" smtClean="0">
                <a:solidFill>
                  <a:schemeClr val="accent5">
                    <a:lumMod val="75000"/>
                  </a:schemeClr>
                </a:solidFill>
                <a:latin typeface="Calibri" pitchFamily="34" charset="0"/>
              </a:rPr>
              <a:t/>
            </a:r>
            <a:br>
              <a:rPr lang="en-US" sz="6000" b="1" dirty="0" smtClean="0">
                <a:solidFill>
                  <a:schemeClr val="accent5">
                    <a:lumMod val="75000"/>
                  </a:schemeClr>
                </a:solidFill>
                <a:latin typeface="Calibri" pitchFamily="34" charset="0"/>
              </a:rPr>
            </a:br>
            <a:r>
              <a:rPr lang="en-US" sz="6000" b="1" dirty="0" err="1" smtClean="0">
                <a:solidFill>
                  <a:schemeClr val="accent1">
                    <a:lumMod val="75000"/>
                  </a:schemeClr>
                </a:solidFill>
                <a:latin typeface="Calibri" pitchFamily="34" charset="0"/>
              </a:rPr>
              <a:t>QuantiFERON</a:t>
            </a:r>
            <a:r>
              <a:rPr lang="en-US" sz="6000" b="1" dirty="0" smtClean="0">
                <a:solidFill>
                  <a:schemeClr val="accent1">
                    <a:lumMod val="75000"/>
                  </a:schemeClr>
                </a:solidFill>
                <a:latin typeface="Calibri" pitchFamily="34" charset="0"/>
              </a:rPr>
              <a:t>-TB GOLD COLLECTION AND</a:t>
            </a:r>
            <a:br>
              <a:rPr lang="en-US" sz="6000" b="1" dirty="0" smtClean="0">
                <a:solidFill>
                  <a:schemeClr val="accent1">
                    <a:lumMod val="75000"/>
                  </a:schemeClr>
                </a:solidFill>
                <a:latin typeface="Calibri" pitchFamily="34" charset="0"/>
              </a:rPr>
            </a:br>
            <a:r>
              <a:rPr lang="en-US" sz="6000" b="1" dirty="0" smtClean="0">
                <a:solidFill>
                  <a:schemeClr val="accent1">
                    <a:lumMod val="75000"/>
                  </a:schemeClr>
                </a:solidFill>
                <a:latin typeface="Calibri" pitchFamily="34" charset="0"/>
              </a:rPr>
              <a:t>PROCESSING</a:t>
            </a:r>
            <a:endParaRPr lang="en-US" sz="6000" b="1" dirty="0">
              <a:solidFill>
                <a:schemeClr val="accent1">
                  <a:lumMod val="75000"/>
                </a:schemeClr>
              </a:solidFill>
              <a:latin typeface="Calibri" pitchFamily="34" charset="0"/>
            </a:endParaRPr>
          </a:p>
        </p:txBody>
      </p:sp>
      <p:sp>
        <p:nvSpPr>
          <p:cNvPr id="41" name="Slide Number Placeholder 40"/>
          <p:cNvSpPr>
            <a:spLocks noGrp="1"/>
          </p:cNvSpPr>
          <p:nvPr>
            <p:ph type="sldNum" sz="quarter" idx="12"/>
          </p:nvPr>
        </p:nvSpPr>
        <p:spPr/>
        <p:txBody>
          <a:bodyPr/>
          <a:lstStyle/>
          <a:p>
            <a:fld id="{31DA2731-30F9-4F5E-8DBA-235A572BE16B}" type="slidenum">
              <a:rPr lang="en-US" smtClean="0"/>
              <a:pPr/>
              <a:t>1</a:t>
            </a:fld>
            <a:endParaRPr lang="en-US" dirty="0"/>
          </a:p>
        </p:txBody>
      </p:sp>
      <p:pic>
        <p:nvPicPr>
          <p:cNvPr id="43" name="Picture 1"/>
          <p:cNvPicPr>
            <a:picLocks noChangeAspect="1" noChangeArrowheads="1"/>
          </p:cNvPicPr>
          <p:nvPr/>
        </p:nvPicPr>
        <p:blipFill>
          <a:blip r:embed="rId3" cstate="print"/>
          <a:srcRect/>
          <a:stretch>
            <a:fillRect/>
          </a:stretch>
        </p:blipFill>
        <p:spPr bwMode="auto">
          <a:xfrm>
            <a:off x="457200" y="4876800"/>
            <a:ext cx="4016373" cy="8763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OVER UNDERFULL.gif"/>
          <p:cNvPicPr>
            <a:picLocks noGrp="1" noChangeAspect="1"/>
          </p:cNvPicPr>
          <p:nvPr>
            <p:ph idx="1"/>
          </p:nvPr>
        </p:nvPicPr>
        <p:blipFill>
          <a:blip r:embed="rId2" cstate="print"/>
          <a:stretch>
            <a:fillRect/>
          </a:stretch>
        </p:blipFill>
        <p:spPr>
          <a:xfrm>
            <a:off x="1295400" y="1219200"/>
            <a:ext cx="6858000" cy="3800293"/>
          </a:xfrm>
        </p:spPr>
      </p:pic>
      <p:sp>
        <p:nvSpPr>
          <p:cNvPr id="4" name="Slide Number Placeholder 3"/>
          <p:cNvSpPr>
            <a:spLocks noGrp="1"/>
          </p:cNvSpPr>
          <p:nvPr>
            <p:ph type="sldNum" sz="quarter" idx="12"/>
          </p:nvPr>
        </p:nvSpPr>
        <p:spPr/>
        <p:txBody>
          <a:bodyPr/>
          <a:lstStyle/>
          <a:p>
            <a:fld id="{31DA2731-30F9-4F5E-8DBA-235A572BE16B}" type="slidenum">
              <a:rPr lang="en-US" smtClean="0"/>
              <a:pPr/>
              <a:t>10</a:t>
            </a:fld>
            <a:endParaRPr lang="en-US" dirty="0"/>
          </a:p>
        </p:txBody>
      </p:sp>
      <p:sp>
        <p:nvSpPr>
          <p:cNvPr id="7" name="Explosion 1 6"/>
          <p:cNvSpPr/>
          <p:nvPr/>
        </p:nvSpPr>
        <p:spPr>
          <a:xfrm>
            <a:off x="609600" y="685800"/>
            <a:ext cx="1981200" cy="1600200"/>
          </a:xfrm>
          <a:prstGeom prst="irregularSeal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UNDER-FILLED</a:t>
            </a:r>
            <a:endParaRPr lang="en-US" b="1" dirty="0"/>
          </a:p>
        </p:txBody>
      </p:sp>
      <p:sp>
        <p:nvSpPr>
          <p:cNvPr id="8" name="Explosion 1 7"/>
          <p:cNvSpPr/>
          <p:nvPr/>
        </p:nvSpPr>
        <p:spPr>
          <a:xfrm>
            <a:off x="3352800" y="4495800"/>
            <a:ext cx="2362200" cy="1524000"/>
          </a:xfrm>
          <a:prstGeom prst="irregularSeal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GOOD TO GO!</a:t>
            </a:r>
            <a:endParaRPr lang="en-US" b="1" dirty="0">
              <a:solidFill>
                <a:schemeClr val="tx1"/>
              </a:solidFill>
            </a:endParaRPr>
          </a:p>
        </p:txBody>
      </p:sp>
      <p:sp>
        <p:nvSpPr>
          <p:cNvPr id="9" name="Explosion 1 8"/>
          <p:cNvSpPr/>
          <p:nvPr/>
        </p:nvSpPr>
        <p:spPr>
          <a:xfrm>
            <a:off x="6324600" y="762000"/>
            <a:ext cx="1828800" cy="1676400"/>
          </a:xfrm>
          <a:prstGeom prst="irregularSeal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OVER</a:t>
            </a:r>
          </a:p>
          <a:p>
            <a:pPr algn="ctr"/>
            <a:r>
              <a:rPr lang="en-US" b="1" dirty="0" smtClean="0">
                <a:solidFill>
                  <a:schemeClr val="bg1"/>
                </a:solidFill>
              </a:rPr>
              <a:t>FILLED</a:t>
            </a:r>
            <a:endParaRPr lang="en-US" b="1"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qtubes.jpg"/>
          <p:cNvPicPr>
            <a:picLocks noChangeAspect="1"/>
          </p:cNvPicPr>
          <p:nvPr/>
        </p:nvPicPr>
        <p:blipFill>
          <a:blip r:embed="rId3" cstate="print">
            <a:lum bright="70000" contrast="-70000"/>
          </a:blip>
          <a:stretch>
            <a:fillRect/>
          </a:stretch>
        </p:blipFill>
        <p:spPr>
          <a:xfrm>
            <a:off x="2133600" y="561974"/>
            <a:ext cx="4724400" cy="5610225"/>
          </a:xfrm>
          <a:prstGeom prst="rect">
            <a:avLst/>
          </a:prstGeom>
          <a:noFill/>
          <a:ln>
            <a:noFill/>
          </a:ln>
        </p:spPr>
      </p:pic>
      <p:sp>
        <p:nvSpPr>
          <p:cNvPr id="3" name="Content Placeholder 2"/>
          <p:cNvSpPr>
            <a:spLocks noGrp="1"/>
          </p:cNvSpPr>
          <p:nvPr>
            <p:ph idx="1"/>
          </p:nvPr>
        </p:nvSpPr>
        <p:spPr>
          <a:xfrm>
            <a:off x="990600" y="2057400"/>
            <a:ext cx="7010400" cy="4038600"/>
          </a:xfrm>
        </p:spPr>
        <p:txBody>
          <a:bodyPr>
            <a:normAutofit lnSpcReduction="10000"/>
          </a:bodyPr>
          <a:lstStyle/>
          <a:p>
            <a:pPr>
              <a:buFont typeface="Wingdings" pitchFamily="2" charset="2"/>
              <a:buChar char="v"/>
            </a:pPr>
            <a:r>
              <a:rPr lang="en-US" sz="2800" dirty="0" smtClean="0"/>
              <a:t>Thorough mixing is required to ensure complete integration of the tube’s contents into the blood.</a:t>
            </a:r>
          </a:p>
          <a:p>
            <a:pPr>
              <a:buFont typeface="Wingdings" pitchFamily="2" charset="2"/>
              <a:buChar char="v"/>
            </a:pPr>
            <a:endParaRPr lang="en-US" sz="2800" b="1" dirty="0" smtClean="0"/>
          </a:p>
          <a:p>
            <a:pPr>
              <a:buFont typeface="Wingdings" pitchFamily="2" charset="2"/>
              <a:buChar char="v"/>
            </a:pPr>
            <a:r>
              <a:rPr lang="en-US" sz="2800" dirty="0" smtClean="0"/>
              <a:t>Immediately SHAKE the tubes firmly 10 times (5 seconds).</a:t>
            </a:r>
          </a:p>
          <a:p>
            <a:pPr>
              <a:buFont typeface="Wingdings" pitchFamily="2" charset="2"/>
              <a:buChar char="v"/>
            </a:pPr>
            <a:endParaRPr lang="en-US" sz="2800" dirty="0" smtClean="0"/>
          </a:p>
          <a:p>
            <a:pPr>
              <a:buFont typeface="Wingdings" pitchFamily="2" charset="2"/>
              <a:buChar char="v"/>
            </a:pPr>
            <a:r>
              <a:rPr lang="en-US" sz="2800" dirty="0" smtClean="0"/>
              <a:t>Entire inner surface of tube must be coated with blood. </a:t>
            </a:r>
          </a:p>
        </p:txBody>
      </p:sp>
      <p:sp>
        <p:nvSpPr>
          <p:cNvPr id="4" name="Slide Number Placeholder 3"/>
          <p:cNvSpPr>
            <a:spLocks noGrp="1"/>
          </p:cNvSpPr>
          <p:nvPr>
            <p:ph type="sldNum" sz="quarter" idx="12"/>
          </p:nvPr>
        </p:nvSpPr>
        <p:spPr/>
        <p:txBody>
          <a:bodyPr/>
          <a:lstStyle/>
          <a:p>
            <a:fld id="{31DA2731-30F9-4F5E-8DBA-235A572BE16B}" type="slidenum">
              <a:rPr lang="en-US" smtClean="0"/>
              <a:pPr/>
              <a:t>11</a:t>
            </a:fld>
            <a:endParaRPr lang="en-US" dirty="0"/>
          </a:p>
        </p:txBody>
      </p:sp>
      <p:sp>
        <p:nvSpPr>
          <p:cNvPr id="2" name="Title 1"/>
          <p:cNvSpPr>
            <a:spLocks noGrp="1"/>
          </p:cNvSpPr>
          <p:nvPr>
            <p:ph type="title"/>
          </p:nvPr>
        </p:nvSpPr>
        <p:spPr>
          <a:xfrm>
            <a:off x="457200" y="609600"/>
            <a:ext cx="8229600" cy="1676400"/>
          </a:xfrm>
        </p:spPr>
        <p:txBody>
          <a:bodyPr/>
          <a:lstStyle/>
          <a:p>
            <a:pPr algn="ctr"/>
            <a:r>
              <a:rPr lang="en-US" b="1" dirty="0" smtClean="0">
                <a:solidFill>
                  <a:srgbClr val="077685"/>
                </a:solidFill>
                <a:latin typeface="Cambria" pitchFamily="18" charset="0"/>
              </a:rPr>
              <a:t>Collection and Transport</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qtubes.jpg"/>
          <p:cNvPicPr>
            <a:picLocks noChangeAspect="1"/>
          </p:cNvPicPr>
          <p:nvPr/>
        </p:nvPicPr>
        <p:blipFill>
          <a:blip r:embed="rId3" cstate="print">
            <a:lum bright="70000" contrast="-70000"/>
          </a:blip>
          <a:stretch>
            <a:fillRect/>
          </a:stretch>
        </p:blipFill>
        <p:spPr>
          <a:xfrm>
            <a:off x="2133600" y="561974"/>
            <a:ext cx="4724400" cy="5610225"/>
          </a:xfrm>
          <a:prstGeom prst="rect">
            <a:avLst/>
          </a:prstGeom>
          <a:noFill/>
          <a:ln>
            <a:noFill/>
          </a:ln>
        </p:spPr>
      </p:pic>
      <p:sp>
        <p:nvSpPr>
          <p:cNvPr id="3" name="Content Placeholder 2"/>
          <p:cNvSpPr>
            <a:spLocks noGrp="1"/>
          </p:cNvSpPr>
          <p:nvPr>
            <p:ph idx="1"/>
          </p:nvPr>
        </p:nvSpPr>
        <p:spPr>
          <a:xfrm>
            <a:off x="533400" y="1828800"/>
            <a:ext cx="8153400" cy="2895600"/>
          </a:xfrm>
        </p:spPr>
        <p:txBody>
          <a:bodyPr>
            <a:normAutofit/>
          </a:bodyPr>
          <a:lstStyle/>
          <a:p>
            <a:pPr>
              <a:buFont typeface="Wingdings" pitchFamily="2" charset="2"/>
              <a:buChar char="v"/>
            </a:pPr>
            <a:r>
              <a:rPr lang="en-US" sz="2000" b="1" dirty="0" smtClean="0"/>
              <a:t>Over energetic shaking may cause gel disruption and could lead to aberrant results. </a:t>
            </a:r>
          </a:p>
          <a:p>
            <a:pPr>
              <a:buFont typeface="Wingdings" pitchFamily="2" charset="2"/>
              <a:buChar char="v"/>
            </a:pPr>
            <a:endParaRPr lang="en-US" sz="2000" dirty="0" smtClean="0"/>
          </a:p>
          <a:p>
            <a:pPr>
              <a:buFont typeface="Wingdings" pitchFamily="2" charset="2"/>
              <a:buChar char="v"/>
            </a:pPr>
            <a:r>
              <a:rPr lang="en-US" sz="2000" b="1" dirty="0" smtClean="0"/>
              <a:t>Frothy samples are acceptable but foamy samples are not.</a:t>
            </a:r>
          </a:p>
        </p:txBody>
      </p:sp>
      <p:sp>
        <p:nvSpPr>
          <p:cNvPr id="4" name="Slide Number Placeholder 3"/>
          <p:cNvSpPr>
            <a:spLocks noGrp="1"/>
          </p:cNvSpPr>
          <p:nvPr>
            <p:ph type="sldNum" sz="quarter" idx="12"/>
          </p:nvPr>
        </p:nvSpPr>
        <p:spPr/>
        <p:txBody>
          <a:bodyPr/>
          <a:lstStyle/>
          <a:p>
            <a:fld id="{31DA2731-30F9-4F5E-8DBA-235A572BE16B}" type="slidenum">
              <a:rPr lang="en-US" smtClean="0"/>
              <a:pPr/>
              <a:t>12</a:t>
            </a:fld>
            <a:endParaRPr lang="en-US" dirty="0"/>
          </a:p>
        </p:txBody>
      </p:sp>
      <p:sp>
        <p:nvSpPr>
          <p:cNvPr id="2" name="Title 1"/>
          <p:cNvSpPr>
            <a:spLocks noGrp="1"/>
          </p:cNvSpPr>
          <p:nvPr>
            <p:ph type="title"/>
          </p:nvPr>
        </p:nvSpPr>
        <p:spPr>
          <a:xfrm>
            <a:off x="457200" y="609600"/>
            <a:ext cx="8229600" cy="1676400"/>
          </a:xfrm>
        </p:spPr>
        <p:txBody>
          <a:bodyPr/>
          <a:lstStyle/>
          <a:p>
            <a:pPr algn="ctr"/>
            <a:r>
              <a:rPr lang="en-US" b="1" dirty="0" smtClean="0">
                <a:solidFill>
                  <a:srgbClr val="077685"/>
                </a:solidFill>
                <a:latin typeface="Cambria" pitchFamily="18" charset="0"/>
              </a:rPr>
              <a:t>Collection and Transport</a:t>
            </a:r>
            <a:endParaRPr lang="en-US" dirty="0"/>
          </a:p>
        </p:txBody>
      </p:sp>
      <p:pic>
        <p:nvPicPr>
          <p:cNvPr id="6" name="Picture 5" descr="FROTHING.gif"/>
          <p:cNvPicPr>
            <a:picLocks noChangeAspect="1"/>
          </p:cNvPicPr>
          <p:nvPr/>
        </p:nvPicPr>
        <p:blipFill>
          <a:blip r:embed="rId4" cstate="print"/>
          <a:stretch>
            <a:fillRect/>
          </a:stretch>
        </p:blipFill>
        <p:spPr>
          <a:xfrm>
            <a:off x="380999" y="3352800"/>
            <a:ext cx="4376379" cy="2743200"/>
          </a:xfrm>
          <a:prstGeom prst="rect">
            <a:avLst/>
          </a:prstGeom>
        </p:spPr>
      </p:pic>
      <p:pic>
        <p:nvPicPr>
          <p:cNvPr id="7" name="Picture 6" descr="OVER SHAKNIG.gif"/>
          <p:cNvPicPr>
            <a:picLocks noChangeAspect="1"/>
          </p:cNvPicPr>
          <p:nvPr/>
        </p:nvPicPr>
        <p:blipFill>
          <a:blip r:embed="rId5" cstate="print"/>
          <a:stretch>
            <a:fillRect/>
          </a:stretch>
        </p:blipFill>
        <p:spPr>
          <a:xfrm>
            <a:off x="4724400" y="3352800"/>
            <a:ext cx="4056828" cy="2743200"/>
          </a:xfrm>
          <a:prstGeom prst="rect">
            <a:avLst/>
          </a:prstGeom>
        </p:spPr>
      </p:pic>
      <p:pic>
        <p:nvPicPr>
          <p:cNvPr id="3075" name="Picture 3" descr="C:\Documents and Settings\kschul12\Local Settings\Temporary Internet Files\Content.IE5\TSS17Z7W\MC900030187[1].wmf"/>
          <p:cNvPicPr>
            <a:picLocks noChangeAspect="1" noChangeArrowheads="1"/>
          </p:cNvPicPr>
          <p:nvPr/>
        </p:nvPicPr>
        <p:blipFill>
          <a:blip r:embed="rId6" cstate="print"/>
          <a:srcRect/>
          <a:stretch>
            <a:fillRect/>
          </a:stretch>
        </p:blipFill>
        <p:spPr bwMode="auto">
          <a:xfrm>
            <a:off x="8076248" y="5638800"/>
            <a:ext cx="730528" cy="73977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qtubes.jpg"/>
          <p:cNvPicPr>
            <a:picLocks noChangeAspect="1"/>
          </p:cNvPicPr>
          <p:nvPr/>
        </p:nvPicPr>
        <p:blipFill>
          <a:blip r:embed="rId3" cstate="print">
            <a:lum bright="70000" contrast="-70000"/>
          </a:blip>
          <a:stretch>
            <a:fillRect/>
          </a:stretch>
        </p:blipFill>
        <p:spPr>
          <a:xfrm>
            <a:off x="2133600" y="0"/>
            <a:ext cx="4724400" cy="6172199"/>
          </a:xfrm>
          <a:prstGeom prst="rect">
            <a:avLst/>
          </a:prstGeom>
          <a:noFill/>
          <a:ln>
            <a:noFill/>
          </a:ln>
        </p:spPr>
      </p:pic>
      <p:pic>
        <p:nvPicPr>
          <p:cNvPr id="6" name="Picture 5" descr="line.gif"/>
          <p:cNvPicPr>
            <a:picLocks noChangeAspect="1"/>
          </p:cNvPicPr>
          <p:nvPr/>
        </p:nvPicPr>
        <p:blipFill>
          <a:blip r:embed="rId4" cstate="print"/>
          <a:stretch>
            <a:fillRect/>
          </a:stretch>
        </p:blipFill>
        <p:spPr>
          <a:xfrm>
            <a:off x="4114800" y="2133600"/>
            <a:ext cx="4800600" cy="2875229"/>
          </a:xfrm>
          <a:prstGeom prst="rect">
            <a:avLst/>
          </a:prstGeom>
        </p:spPr>
      </p:pic>
      <p:sp>
        <p:nvSpPr>
          <p:cNvPr id="4" name="Slide Number Placeholder 3"/>
          <p:cNvSpPr>
            <a:spLocks noGrp="1"/>
          </p:cNvSpPr>
          <p:nvPr>
            <p:ph type="sldNum" sz="quarter" idx="12"/>
          </p:nvPr>
        </p:nvSpPr>
        <p:spPr/>
        <p:txBody>
          <a:bodyPr/>
          <a:lstStyle/>
          <a:p>
            <a:fld id="{31DA2731-30F9-4F5E-8DBA-235A572BE16B}" type="slidenum">
              <a:rPr lang="en-US" smtClean="0"/>
              <a:pPr/>
              <a:t>13</a:t>
            </a:fld>
            <a:endParaRPr lang="en-US" dirty="0"/>
          </a:p>
        </p:txBody>
      </p:sp>
      <p:sp>
        <p:nvSpPr>
          <p:cNvPr id="2" name="Title 1"/>
          <p:cNvSpPr>
            <a:spLocks noGrp="1"/>
          </p:cNvSpPr>
          <p:nvPr>
            <p:ph type="title"/>
          </p:nvPr>
        </p:nvSpPr>
        <p:spPr>
          <a:xfrm>
            <a:off x="457200" y="381000"/>
            <a:ext cx="8229600" cy="1219200"/>
          </a:xfrm>
        </p:spPr>
        <p:txBody>
          <a:bodyPr>
            <a:normAutofit/>
          </a:bodyPr>
          <a:lstStyle/>
          <a:p>
            <a:pPr algn="ctr"/>
            <a:r>
              <a:rPr lang="en-US" b="1" dirty="0" smtClean="0">
                <a:solidFill>
                  <a:srgbClr val="077685"/>
                </a:solidFill>
                <a:latin typeface="Cambria" pitchFamily="18" charset="0"/>
              </a:rPr>
              <a:t>Collection and Transport</a:t>
            </a:r>
            <a:endParaRPr lang="en-US" dirty="0"/>
          </a:p>
        </p:txBody>
      </p:sp>
      <p:sp>
        <p:nvSpPr>
          <p:cNvPr id="3" name="Content Placeholder 2"/>
          <p:cNvSpPr>
            <a:spLocks noGrp="1"/>
          </p:cNvSpPr>
          <p:nvPr>
            <p:ph idx="1"/>
          </p:nvPr>
        </p:nvSpPr>
        <p:spPr>
          <a:xfrm>
            <a:off x="381000" y="1447800"/>
            <a:ext cx="8382000" cy="4648200"/>
          </a:xfrm>
        </p:spPr>
        <p:txBody>
          <a:bodyPr>
            <a:normAutofit fontScale="92500" lnSpcReduction="10000"/>
          </a:bodyPr>
          <a:lstStyle/>
          <a:p>
            <a:pPr>
              <a:buFont typeface="Wingdings" pitchFamily="2" charset="2"/>
              <a:buChar char="v"/>
            </a:pPr>
            <a:r>
              <a:rPr lang="en-US" sz="1700" dirty="0" smtClean="0"/>
              <a:t>LABEL tubes appropriately—. CID labels should be placed on each of the 3 tubes in the tube set so that the colored </a:t>
            </a:r>
            <a:r>
              <a:rPr lang="en-US" sz="1700" dirty="0" err="1" smtClean="0"/>
              <a:t>QuantiFERON</a:t>
            </a:r>
            <a:r>
              <a:rPr lang="en-US" sz="1700" dirty="0" smtClean="0"/>
              <a:t> strip at the top of </a:t>
            </a:r>
          </a:p>
          <a:p>
            <a:pPr>
              <a:buNone/>
            </a:pPr>
            <a:r>
              <a:rPr lang="en-US" sz="1700" dirty="0" smtClean="0"/>
              <a:t>	the tube, and the black fill line are not covered by </a:t>
            </a:r>
          </a:p>
          <a:p>
            <a:pPr>
              <a:buNone/>
            </a:pPr>
            <a:r>
              <a:rPr lang="en-US" sz="1700" dirty="0" smtClean="0"/>
              <a:t>	the label.</a:t>
            </a:r>
          </a:p>
          <a:p>
            <a:pPr>
              <a:buFont typeface="Wingdings" pitchFamily="2" charset="2"/>
              <a:buChar char="v"/>
            </a:pPr>
            <a:endParaRPr lang="en-US" sz="1700" dirty="0" smtClean="0"/>
          </a:p>
          <a:p>
            <a:pPr>
              <a:buFont typeface="Wingdings" pitchFamily="2" charset="2"/>
              <a:buChar char="v"/>
            </a:pPr>
            <a:r>
              <a:rPr lang="en-US" sz="1700" dirty="0" smtClean="0"/>
              <a:t>The back window should be visible on all 3 collection </a:t>
            </a:r>
          </a:p>
          <a:p>
            <a:pPr>
              <a:buNone/>
            </a:pPr>
            <a:r>
              <a:rPr lang="en-US" sz="1700" dirty="0" smtClean="0"/>
              <a:t>	tubes. </a:t>
            </a:r>
          </a:p>
          <a:p>
            <a:pPr>
              <a:buFont typeface="Wingdings" pitchFamily="2" charset="2"/>
              <a:buChar char="v"/>
            </a:pPr>
            <a:endParaRPr lang="en-US" sz="1400" dirty="0" smtClean="0"/>
          </a:p>
          <a:p>
            <a:pPr>
              <a:buFont typeface="Wingdings" pitchFamily="2" charset="2"/>
              <a:buChar char="v"/>
            </a:pPr>
            <a:r>
              <a:rPr lang="en-US" sz="1900" dirty="0" smtClean="0"/>
              <a:t>If possible, reprint a second </a:t>
            </a:r>
          </a:p>
          <a:p>
            <a:pPr>
              <a:buNone/>
            </a:pPr>
            <a:r>
              <a:rPr lang="en-US" sz="1900" dirty="0" smtClean="0"/>
              <a:t>	set of CID labels to make </a:t>
            </a:r>
          </a:p>
          <a:p>
            <a:pPr>
              <a:buNone/>
            </a:pPr>
            <a:r>
              <a:rPr lang="en-US" sz="1900" dirty="0" smtClean="0"/>
              <a:t>	sure all 3 tubes have the </a:t>
            </a:r>
          </a:p>
          <a:p>
            <a:pPr>
              <a:buNone/>
            </a:pPr>
            <a:r>
              <a:rPr lang="en-US" sz="1900" dirty="0" smtClean="0"/>
              <a:t>	same long CID label on them.</a:t>
            </a:r>
          </a:p>
          <a:p>
            <a:pPr marL="109728" indent="0">
              <a:buNone/>
            </a:pPr>
            <a:endParaRPr lang="en-US" sz="1400" b="1" dirty="0" smtClean="0"/>
          </a:p>
          <a:p>
            <a:pPr>
              <a:buFont typeface="Wingdings" pitchFamily="2" charset="2"/>
              <a:buChar char="v"/>
            </a:pPr>
            <a:r>
              <a:rPr lang="en-US" sz="1800" dirty="0" smtClean="0"/>
              <a:t>The tubes should be labeled according to the Fairview Health Services- PATIENT IDENTIFICATION AND LABORATORY SPECIMEN LABELING - procedure # S:LM-L016</a:t>
            </a:r>
          </a:p>
          <a:p>
            <a:pPr>
              <a:buFont typeface="Wingdings" pitchFamily="2" charset="2"/>
              <a:buChar char="v"/>
            </a:pPr>
            <a:r>
              <a:rPr lang="en-US" sz="1800" dirty="0" smtClean="0"/>
              <a:t>Send the labeled sample in the original bag to the UMMC E Core lab.</a:t>
            </a:r>
          </a:p>
          <a:p>
            <a:pPr>
              <a:buFont typeface="Wingdings" pitchFamily="2" charset="2"/>
              <a:buChar char="v"/>
            </a:pPr>
            <a:endParaRPr lang="en-US" sz="1400" dirty="0" smtClean="0"/>
          </a:p>
          <a:p>
            <a:pPr>
              <a:buFont typeface="Wingdings" pitchFamily="2" charset="2"/>
              <a:buChar char="v"/>
            </a:pPr>
            <a:endParaRPr lang="en-US" sz="1400" dirty="0" smtClean="0"/>
          </a:p>
          <a:p>
            <a:pPr>
              <a:buFont typeface="Wingdings" pitchFamily="2" charset="2"/>
              <a:buChar char="v"/>
            </a:pPr>
            <a:endParaRPr lang="en-US" sz="1400"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Upon receiving a QTB sample at UMMC E Core Lab, the order entry tech should be checking for:</a:t>
            </a:r>
          </a:p>
          <a:p>
            <a:pPr lvl="1"/>
            <a:r>
              <a:rPr lang="en-US" dirty="0" smtClean="0"/>
              <a:t>Correct volume</a:t>
            </a:r>
          </a:p>
          <a:p>
            <a:pPr lvl="1"/>
            <a:r>
              <a:rPr lang="en-US" dirty="0" smtClean="0"/>
              <a:t>Collect date &amp; time (sample must be &lt;16 hours old if not yet incubated)</a:t>
            </a:r>
          </a:p>
          <a:p>
            <a:pPr lvl="1"/>
            <a:r>
              <a:rPr lang="en-US" dirty="0" smtClean="0"/>
              <a:t>Incubation/centrifugation status (sticker may be present)</a:t>
            </a:r>
          </a:p>
          <a:p>
            <a:pPr marL="393192" lvl="1" indent="0">
              <a:buNone/>
            </a:pPr>
            <a:endParaRPr lang="en-US" dirty="0" smtClean="0"/>
          </a:p>
          <a:p>
            <a:pPr marL="393192" lvl="1" indent="0">
              <a:buNone/>
            </a:pPr>
            <a:r>
              <a:rPr lang="en-US" dirty="0" smtClean="0"/>
              <a:t>If it is found that a sample needs to be cancelled at this point, the OE tech will notify the provider and perform a 2-step cancel in MECAN using the appropriate ETC code.  Otherwise, send the sample to the Processing desk for processing.</a:t>
            </a:r>
          </a:p>
          <a:p>
            <a:pPr lvl="1"/>
            <a:endParaRPr lang="en-US" dirty="0" smtClean="0"/>
          </a:p>
          <a:p>
            <a:pPr lvl="1"/>
            <a:endParaRPr lang="en-US" dirty="0"/>
          </a:p>
        </p:txBody>
      </p:sp>
      <p:sp>
        <p:nvSpPr>
          <p:cNvPr id="3" name="Slide Number Placeholder 2"/>
          <p:cNvSpPr>
            <a:spLocks noGrp="1"/>
          </p:cNvSpPr>
          <p:nvPr>
            <p:ph type="sldNum" sz="quarter" idx="12"/>
          </p:nvPr>
        </p:nvSpPr>
        <p:spPr/>
        <p:txBody>
          <a:bodyPr/>
          <a:lstStyle/>
          <a:p>
            <a:fld id="{31DA2731-30F9-4F5E-8DBA-235A572BE16B}" type="slidenum">
              <a:rPr lang="en-US" smtClean="0"/>
              <a:pPr/>
              <a:t>14</a:t>
            </a:fld>
            <a:endParaRPr lang="en-US" dirty="0"/>
          </a:p>
        </p:txBody>
      </p:sp>
      <p:sp>
        <p:nvSpPr>
          <p:cNvPr id="4" name="Title 3"/>
          <p:cNvSpPr>
            <a:spLocks noGrp="1"/>
          </p:cNvSpPr>
          <p:nvPr>
            <p:ph type="title"/>
          </p:nvPr>
        </p:nvSpPr>
        <p:spPr/>
        <p:txBody>
          <a:bodyPr>
            <a:normAutofit fontScale="90000"/>
          </a:bodyPr>
          <a:lstStyle/>
          <a:p>
            <a:r>
              <a:rPr lang="en-US" dirty="0" smtClean="0">
                <a:solidFill>
                  <a:srgbClr val="36726B"/>
                </a:solidFill>
              </a:rPr>
              <a:t>Receipt of QTB in UMMC-E Core Lab:</a:t>
            </a:r>
            <a:endParaRPr lang="en-US" dirty="0">
              <a:solidFill>
                <a:srgbClr val="36726B"/>
              </a:solidFill>
            </a:endParaRPr>
          </a:p>
        </p:txBody>
      </p:sp>
    </p:spTree>
    <p:extLst>
      <p:ext uri="{BB962C8B-B14F-4D97-AF65-F5344CB8AC3E}">
        <p14:creationId xmlns:p14="http://schemas.microsoft.com/office/powerpoint/2010/main" val="90780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399"/>
            <a:ext cx="8229600" cy="3429001"/>
          </a:xfrm>
        </p:spPr>
        <p:txBody>
          <a:bodyPr>
            <a:normAutofit fontScale="25000" lnSpcReduction="20000"/>
          </a:bodyPr>
          <a:lstStyle/>
          <a:p>
            <a:endParaRPr lang="en-US" sz="11200" b="1" dirty="0" smtClean="0">
              <a:solidFill>
                <a:srgbClr val="FF0000"/>
              </a:solidFill>
            </a:endParaRPr>
          </a:p>
          <a:p>
            <a:pPr marL="109728" indent="0">
              <a:buNone/>
            </a:pPr>
            <a:r>
              <a:rPr lang="en-US" sz="11200" b="1" dirty="0">
                <a:solidFill>
                  <a:schemeClr val="accent1">
                    <a:lumMod val="50000"/>
                  </a:schemeClr>
                </a:solidFill>
                <a:latin typeface="Comic Sans MS" pitchFamily="66" charset="0"/>
              </a:rPr>
              <a:t>Improper </a:t>
            </a:r>
            <a:r>
              <a:rPr lang="en-US" sz="11200" b="1" dirty="0" smtClean="0">
                <a:solidFill>
                  <a:schemeClr val="accent1">
                    <a:lumMod val="50000"/>
                  </a:schemeClr>
                </a:solidFill>
                <a:latin typeface="Comic Sans MS" pitchFamily="66" charset="0"/>
              </a:rPr>
              <a:t>incubation and storage </a:t>
            </a:r>
            <a:r>
              <a:rPr lang="en-US" sz="11200" b="1" dirty="0">
                <a:solidFill>
                  <a:schemeClr val="accent1">
                    <a:lumMod val="50000"/>
                  </a:schemeClr>
                </a:solidFill>
                <a:latin typeface="Comic Sans MS" pitchFamily="66" charset="0"/>
              </a:rPr>
              <a:t>will cause </a:t>
            </a:r>
            <a:r>
              <a:rPr lang="en-US" sz="11200" b="1" dirty="0">
                <a:latin typeface="Comic Sans MS" pitchFamily="66" charset="0"/>
              </a:rPr>
              <a:t>erroneous </a:t>
            </a:r>
            <a:r>
              <a:rPr lang="en-US" sz="11200" b="1" dirty="0" smtClean="0">
                <a:latin typeface="Comic Sans MS" pitchFamily="66" charset="0"/>
              </a:rPr>
              <a:t>results: </a:t>
            </a:r>
          </a:p>
          <a:p>
            <a:pPr marL="109728" indent="0">
              <a:buNone/>
            </a:pPr>
            <a:r>
              <a:rPr lang="en-US" sz="8000" b="1" dirty="0" smtClean="0">
                <a:solidFill>
                  <a:srgbClr val="FF0000"/>
                </a:solidFill>
                <a:latin typeface="Comic Sans MS" pitchFamily="66" charset="0"/>
              </a:rPr>
              <a:t>CORRECT STORAGE AND PROCESSING IS CRUCIAL!</a:t>
            </a:r>
            <a:endParaRPr lang="en-US" sz="8000" b="1" dirty="0">
              <a:solidFill>
                <a:srgbClr val="FF0000"/>
              </a:solidFill>
              <a:latin typeface="Comic Sans MS" pitchFamily="66" charset="0"/>
            </a:endParaRPr>
          </a:p>
          <a:p>
            <a:pPr marL="109728" indent="0">
              <a:buNone/>
            </a:pPr>
            <a:endParaRPr lang="en-US" sz="8000" b="1" dirty="0" smtClean="0">
              <a:solidFill>
                <a:srgbClr val="FF0000"/>
              </a:solidFill>
            </a:endParaRPr>
          </a:p>
          <a:p>
            <a:pPr marL="109728" indent="0">
              <a:buNone/>
            </a:pPr>
            <a:r>
              <a:rPr lang="en-US" sz="7200" b="1" dirty="0" smtClean="0"/>
              <a:t>Tubes are to remain at room temperature until incubation.  </a:t>
            </a:r>
            <a:r>
              <a:rPr lang="en-US" sz="7200" dirty="0" smtClean="0"/>
              <a:t>Specimens should not been sent refrigerated or frozen.</a:t>
            </a:r>
          </a:p>
          <a:p>
            <a:pPr>
              <a:buNone/>
            </a:pPr>
            <a:endParaRPr lang="en-US" sz="7200" dirty="0" smtClean="0"/>
          </a:p>
          <a:p>
            <a:pPr marL="109728" indent="0">
              <a:buNone/>
            </a:pPr>
            <a:r>
              <a:rPr lang="en-US" sz="7200" dirty="0" smtClean="0"/>
              <a:t>Tube sets will generally arrive as incubated or non-incubated and it is important to identify how they are received and how to handle appropriately.   Sometimes a sticker is present on the sample bag to indicate status, but not always.</a:t>
            </a:r>
          </a:p>
          <a:p>
            <a:pPr>
              <a:buNone/>
            </a:pPr>
            <a:r>
              <a:rPr lang="en-US" dirty="0" smtClean="0"/>
              <a:t> </a:t>
            </a:r>
          </a:p>
          <a:p>
            <a:endParaRPr lang="en-US" dirty="0"/>
          </a:p>
        </p:txBody>
      </p:sp>
      <p:sp>
        <p:nvSpPr>
          <p:cNvPr id="4" name="Slide Number Placeholder 3"/>
          <p:cNvSpPr>
            <a:spLocks noGrp="1"/>
          </p:cNvSpPr>
          <p:nvPr>
            <p:ph type="sldNum" sz="quarter" idx="12"/>
          </p:nvPr>
        </p:nvSpPr>
        <p:spPr/>
        <p:txBody>
          <a:bodyPr/>
          <a:lstStyle/>
          <a:p>
            <a:fld id="{31DA2731-30F9-4F5E-8DBA-235A572BE16B}" type="slidenum">
              <a:rPr lang="en-US" smtClean="0"/>
              <a:pPr/>
              <a:t>15</a:t>
            </a:fld>
            <a:endParaRPr lang="en-US" dirty="0"/>
          </a:p>
        </p:txBody>
      </p:sp>
      <p:pic>
        <p:nvPicPr>
          <p:cNvPr id="5" name="Picture 4" descr="NOT INCUBATED.gif"/>
          <p:cNvPicPr>
            <a:picLocks noChangeAspect="1"/>
          </p:cNvPicPr>
          <p:nvPr/>
        </p:nvPicPr>
        <p:blipFill>
          <a:blip r:embed="rId2" cstate="print"/>
          <a:stretch>
            <a:fillRect/>
          </a:stretch>
        </p:blipFill>
        <p:spPr>
          <a:xfrm>
            <a:off x="2971800" y="4114261"/>
            <a:ext cx="5438989" cy="2134139"/>
          </a:xfrm>
          <a:prstGeom prst="rect">
            <a:avLst/>
          </a:prstGeom>
        </p:spPr>
      </p:pic>
      <p:pic>
        <p:nvPicPr>
          <p:cNvPr id="1027" name="Picture 3" descr="C:\Documents and Settings\kschul12\Local Settings\Temporary Internet Files\Content.IE5\KIJQH5M7\MC900389278[1].wmf"/>
          <p:cNvPicPr>
            <a:picLocks noChangeAspect="1" noChangeArrowheads="1"/>
          </p:cNvPicPr>
          <p:nvPr/>
        </p:nvPicPr>
        <p:blipFill>
          <a:blip r:embed="rId3" cstate="print">
            <a:duotone>
              <a:prstClr val="black"/>
              <a:schemeClr val="accent5">
                <a:tint val="45000"/>
                <a:satMod val="400000"/>
              </a:schemeClr>
            </a:duotone>
          </a:blip>
          <a:stretch>
            <a:fillRect/>
          </a:stretch>
        </p:blipFill>
        <p:spPr bwMode="auto">
          <a:xfrm rot="20737984">
            <a:off x="728088" y="4275617"/>
            <a:ext cx="1528877" cy="1811426"/>
          </a:xfrm>
          <a:prstGeom prst="rect">
            <a:avLst/>
          </a:prstGeom>
          <a:noFill/>
          <a:ln>
            <a:noFill/>
          </a:ln>
          <a:effectLst>
            <a:outerShdw blurRad="50800" dist="177800" dir="12840000" algn="ctr" rotWithShape="0">
              <a:schemeClr val="accent1">
                <a:lumMod val="60000"/>
                <a:lumOff val="40000"/>
              </a:scheme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0" y="1371600"/>
            <a:ext cx="3810000" cy="2514600"/>
          </a:xfrm>
          <a:solidFill>
            <a:schemeClr val="bg1"/>
          </a:solidFill>
        </p:spPr>
        <p:txBody>
          <a:bodyPr>
            <a:normAutofit lnSpcReduction="10000"/>
          </a:bodyPr>
          <a:lstStyle/>
          <a:p>
            <a:r>
              <a:rPr lang="en-US" dirty="0" smtClean="0">
                <a:solidFill>
                  <a:schemeClr val="accent1">
                    <a:lumMod val="50000"/>
                  </a:schemeClr>
                </a:solidFill>
              </a:rPr>
              <a:t>It is recommended that incubation start as soon as possible </a:t>
            </a:r>
            <a:r>
              <a:rPr lang="en-US" b="1" dirty="0" smtClean="0"/>
              <a:t>and </a:t>
            </a:r>
            <a:r>
              <a:rPr lang="en-US" b="1" u="sng" dirty="0" smtClean="0"/>
              <a:t>must be</a:t>
            </a:r>
            <a:r>
              <a:rPr lang="en-US" b="1" dirty="0" smtClean="0"/>
              <a:t> within 16 hours of collection.</a:t>
            </a:r>
          </a:p>
          <a:p>
            <a:endParaRPr lang="en-US" dirty="0"/>
          </a:p>
        </p:txBody>
      </p:sp>
      <p:sp>
        <p:nvSpPr>
          <p:cNvPr id="4" name="Slide Number Placeholder 3"/>
          <p:cNvSpPr>
            <a:spLocks noGrp="1"/>
          </p:cNvSpPr>
          <p:nvPr>
            <p:ph type="sldNum" sz="quarter" idx="12"/>
          </p:nvPr>
        </p:nvSpPr>
        <p:spPr/>
        <p:txBody>
          <a:bodyPr/>
          <a:lstStyle/>
          <a:p>
            <a:fld id="{31DA2731-30F9-4F5E-8DBA-235A572BE16B}" type="slidenum">
              <a:rPr lang="en-US" smtClean="0"/>
              <a:pPr/>
              <a:t>16</a:t>
            </a:fld>
            <a:endParaRPr lang="en-US" dirty="0"/>
          </a:p>
        </p:txBody>
      </p:sp>
      <p:sp>
        <p:nvSpPr>
          <p:cNvPr id="5" name="Title 4"/>
          <p:cNvSpPr>
            <a:spLocks noGrp="1"/>
          </p:cNvSpPr>
          <p:nvPr>
            <p:ph type="title"/>
          </p:nvPr>
        </p:nvSpPr>
        <p:spPr/>
        <p:txBody>
          <a:bodyPr/>
          <a:lstStyle/>
          <a:p>
            <a:pPr algn="ctr"/>
            <a:r>
              <a:rPr lang="en-US" b="1" dirty="0" smtClean="0">
                <a:solidFill>
                  <a:srgbClr val="077685"/>
                </a:solidFill>
                <a:latin typeface="Cambria" pitchFamily="18" charset="0"/>
              </a:rPr>
              <a:t>Unincubated Samples</a:t>
            </a:r>
            <a:endParaRPr lang="en-US" dirty="0"/>
          </a:p>
        </p:txBody>
      </p:sp>
      <p:pic>
        <p:nvPicPr>
          <p:cNvPr id="6" name="Picture 5" descr="CAN BE STORED 16.gif"/>
          <p:cNvPicPr>
            <a:picLocks noChangeAspect="1"/>
          </p:cNvPicPr>
          <p:nvPr/>
        </p:nvPicPr>
        <p:blipFill>
          <a:blip r:embed="rId2" cstate="print"/>
          <a:stretch>
            <a:fillRect/>
          </a:stretch>
        </p:blipFill>
        <p:spPr>
          <a:xfrm>
            <a:off x="914400" y="1295400"/>
            <a:ext cx="4343400" cy="2286000"/>
          </a:xfrm>
          <a:prstGeom prst="rect">
            <a:avLst/>
          </a:prstGeom>
        </p:spPr>
      </p:pic>
      <p:sp>
        <p:nvSpPr>
          <p:cNvPr id="8" name="TextBox 7"/>
          <p:cNvSpPr txBox="1"/>
          <p:nvPr/>
        </p:nvSpPr>
        <p:spPr>
          <a:xfrm>
            <a:off x="609600" y="3581400"/>
            <a:ext cx="8153400" cy="3108543"/>
          </a:xfrm>
          <a:prstGeom prst="rect">
            <a:avLst/>
          </a:prstGeom>
          <a:noFill/>
        </p:spPr>
        <p:txBody>
          <a:bodyPr wrap="square" rtlCol="0">
            <a:spAutoFit/>
          </a:bodyPr>
          <a:lstStyle/>
          <a:p>
            <a:pPr>
              <a:buFont typeface="Arial" pitchFamily="34" charset="0"/>
              <a:buChar char="•"/>
            </a:pPr>
            <a:endParaRPr lang="en-US" sz="1600" dirty="0" smtClean="0"/>
          </a:p>
          <a:p>
            <a:pPr>
              <a:buClr>
                <a:schemeClr val="accent1"/>
              </a:buClr>
              <a:buFont typeface="Wingdings" pitchFamily="2" charset="2"/>
              <a:buChar char="v"/>
            </a:pPr>
            <a:r>
              <a:rPr lang="en-US" sz="1600" dirty="0" smtClean="0"/>
              <a:t>Once a QTB set arrives, verify the collection time was within 16 hours.  </a:t>
            </a:r>
          </a:p>
          <a:p>
            <a:pPr>
              <a:buClr>
                <a:schemeClr val="accent1"/>
              </a:buClr>
              <a:buFont typeface="Wingdings" pitchFamily="2" charset="2"/>
              <a:buChar char="v"/>
            </a:pPr>
            <a:endParaRPr lang="en-US" sz="1600" dirty="0" smtClean="0"/>
          </a:p>
          <a:p>
            <a:pPr>
              <a:buClr>
                <a:schemeClr val="accent1"/>
              </a:buClr>
              <a:buFont typeface="Wingdings" pitchFamily="2" charset="2"/>
              <a:buChar char="v"/>
            </a:pPr>
            <a:r>
              <a:rPr lang="en-US" sz="1600" dirty="0" smtClean="0"/>
              <a:t>Non-incubated samples should be kept at </a:t>
            </a:r>
            <a:r>
              <a:rPr lang="en-US" sz="1600" u="sng" dirty="0" smtClean="0"/>
              <a:t>room temperature </a:t>
            </a:r>
            <a:r>
              <a:rPr lang="en-US" sz="1600" dirty="0" smtClean="0"/>
              <a:t>until incubation begins.   </a:t>
            </a:r>
          </a:p>
          <a:p>
            <a:pPr>
              <a:buClr>
                <a:schemeClr val="accent1"/>
              </a:buClr>
              <a:buFont typeface="Wingdings" pitchFamily="2" charset="2"/>
              <a:buChar char="v"/>
            </a:pPr>
            <a:endParaRPr lang="en-US" sz="1600" dirty="0" smtClean="0"/>
          </a:p>
          <a:p>
            <a:pPr>
              <a:buClr>
                <a:schemeClr val="accent1"/>
              </a:buClr>
              <a:buFont typeface="Wingdings" pitchFamily="2" charset="2"/>
              <a:buChar char="v"/>
            </a:pPr>
            <a:r>
              <a:rPr lang="en-US" sz="1600" dirty="0" smtClean="0"/>
              <a:t>If incubation hasn’t started before the 16 hour time limit has elapsed, the test  should be canceled by the receiving laboratory, test credited, and the sending location must be contacted with an explanation.</a:t>
            </a:r>
          </a:p>
          <a:p>
            <a:pPr>
              <a:buClr>
                <a:schemeClr val="accent1"/>
              </a:buClr>
              <a:buFont typeface="Wingdings" pitchFamily="2" charset="2"/>
              <a:buChar char="v"/>
            </a:pPr>
            <a:endParaRPr lang="en-US" sz="1600" dirty="0" smtClean="0"/>
          </a:p>
          <a:p>
            <a:pPr>
              <a:buClr>
                <a:schemeClr val="accent1"/>
              </a:buClr>
              <a:buFont typeface="Wingdings" pitchFamily="2" charset="2"/>
              <a:buChar char="v"/>
            </a:pPr>
            <a:r>
              <a:rPr lang="en-US" sz="1600" dirty="0" smtClean="0"/>
              <a:t>Educational materials should be provided if necessary to correct in the future.</a:t>
            </a:r>
          </a:p>
          <a:p>
            <a:pPr>
              <a:buFont typeface="Arial" pitchFamily="34" charset="0"/>
              <a:buChar char="•"/>
            </a:pPr>
            <a:endParaRPr lang="en-US" sz="2000"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85800"/>
            <a:ext cx="7543800" cy="5562600"/>
          </a:xfrm>
        </p:spPr>
        <p:txBody>
          <a:bodyPr>
            <a:normAutofit lnSpcReduction="10000"/>
          </a:bodyPr>
          <a:lstStyle/>
          <a:p>
            <a:pPr marL="109728" indent="0" algn="ctr">
              <a:buNone/>
            </a:pPr>
            <a:r>
              <a:rPr lang="en-US" sz="2800" b="1" dirty="0" smtClean="0">
                <a:solidFill>
                  <a:srgbClr val="36726B"/>
                </a:solidFill>
                <a:effectLst>
                  <a:outerShdw blurRad="38100" dist="38100" dir="2700000" algn="tl">
                    <a:srgbClr val="000000">
                      <a:alpha val="43137"/>
                    </a:srgbClr>
                  </a:outerShdw>
                </a:effectLst>
              </a:rPr>
              <a:t>Always check for proper volume of blood</a:t>
            </a:r>
            <a:r>
              <a:rPr lang="en-US" sz="2800" dirty="0" smtClean="0">
                <a:solidFill>
                  <a:srgbClr val="36726B"/>
                </a:solidFill>
              </a:rPr>
              <a:t>:</a:t>
            </a:r>
          </a:p>
          <a:p>
            <a:pPr marL="109728" indent="0">
              <a:buNone/>
            </a:pPr>
            <a:r>
              <a:rPr lang="en-US" sz="1800" dirty="0" smtClean="0"/>
              <a:t>The 3 QTB tubes in the tube set are manufactured to draw 1 mL of blood and perform optimally within the range of 0.8 – 1.2 </a:t>
            </a:r>
            <a:r>
              <a:rPr lang="en-US" sz="1800" dirty="0" err="1" smtClean="0"/>
              <a:t>mL.</a:t>
            </a:r>
            <a:r>
              <a:rPr lang="en-US" sz="1800" dirty="0" smtClean="0"/>
              <a:t> Under or over-filled tubes outside of the 0.8-1.2 </a:t>
            </a:r>
            <a:r>
              <a:rPr lang="en-US" sz="1800" dirty="0" err="1" smtClean="0"/>
              <a:t>mL</a:t>
            </a:r>
            <a:r>
              <a:rPr lang="en-US" sz="1800" dirty="0" smtClean="0"/>
              <a:t> range may lead to erroneous results.</a:t>
            </a:r>
          </a:p>
          <a:p>
            <a:pPr>
              <a:buNone/>
            </a:pPr>
            <a:endParaRPr lang="en-US" sz="1800" dirty="0" smtClean="0"/>
          </a:p>
          <a:p>
            <a:r>
              <a:rPr lang="en-US" sz="1800" dirty="0" smtClean="0"/>
              <a:t>Upon receiving the tube set, </a:t>
            </a:r>
          </a:p>
          <a:p>
            <a:pPr>
              <a:buNone/>
            </a:pPr>
            <a:r>
              <a:rPr lang="en-US" sz="1800" dirty="0" smtClean="0"/>
              <a:t>	Verify each tube for proper fill levels.  </a:t>
            </a:r>
          </a:p>
          <a:p>
            <a:pPr>
              <a:buNone/>
            </a:pPr>
            <a:endParaRPr lang="en-US" sz="1800" dirty="0" smtClean="0"/>
          </a:p>
          <a:p>
            <a:r>
              <a:rPr lang="en-US" sz="1800" dirty="0" smtClean="0"/>
              <a:t>If the level of blood is not close to </a:t>
            </a:r>
          </a:p>
          <a:p>
            <a:pPr>
              <a:buNone/>
            </a:pPr>
            <a:r>
              <a:rPr lang="en-US" sz="1800" dirty="0" smtClean="0"/>
              <a:t>	the BLACK INDICATOR LINE, The test </a:t>
            </a:r>
          </a:p>
          <a:p>
            <a:pPr>
              <a:buNone/>
            </a:pPr>
            <a:r>
              <a:rPr lang="en-US" sz="1800" dirty="0" smtClean="0"/>
              <a:t>	should be canceled immediately by </a:t>
            </a:r>
          </a:p>
          <a:p>
            <a:pPr>
              <a:buNone/>
            </a:pPr>
            <a:r>
              <a:rPr lang="en-US" sz="1800" dirty="0" smtClean="0"/>
              <a:t>	the receiving lab, test credited </a:t>
            </a:r>
          </a:p>
          <a:p>
            <a:pPr>
              <a:buNone/>
            </a:pPr>
            <a:r>
              <a:rPr lang="en-US" sz="1800" dirty="0" smtClean="0"/>
              <a:t>	and the sending location must be </a:t>
            </a:r>
          </a:p>
          <a:p>
            <a:pPr>
              <a:buNone/>
            </a:pPr>
            <a:r>
              <a:rPr lang="en-US" sz="1800" dirty="0" smtClean="0"/>
              <a:t>	contacted with an explanation.  </a:t>
            </a:r>
          </a:p>
          <a:p>
            <a:pPr>
              <a:buNone/>
            </a:pPr>
            <a:endParaRPr lang="en-US" sz="1800" dirty="0"/>
          </a:p>
          <a:p>
            <a:pPr>
              <a:buNone/>
            </a:pPr>
            <a:r>
              <a:rPr lang="en-US" sz="1800" dirty="0" smtClean="0"/>
              <a:t>				</a:t>
            </a:r>
          </a:p>
          <a:p>
            <a:pPr>
              <a:buNone/>
            </a:pPr>
            <a:r>
              <a:rPr lang="en-US" sz="1800" dirty="0"/>
              <a:t>	</a:t>
            </a:r>
            <a:r>
              <a:rPr lang="en-US" sz="1800" dirty="0" smtClean="0"/>
              <a:t>					</a:t>
            </a:r>
            <a:r>
              <a:rPr lang="en-US" sz="1200" dirty="0" smtClean="0"/>
              <a:t>Acceptable volume range</a:t>
            </a:r>
          </a:p>
        </p:txBody>
      </p:sp>
      <p:sp>
        <p:nvSpPr>
          <p:cNvPr id="4" name="Slide Number Placeholder 3"/>
          <p:cNvSpPr>
            <a:spLocks noGrp="1"/>
          </p:cNvSpPr>
          <p:nvPr>
            <p:ph type="sldNum" sz="quarter" idx="12"/>
          </p:nvPr>
        </p:nvSpPr>
        <p:spPr/>
        <p:txBody>
          <a:bodyPr/>
          <a:lstStyle/>
          <a:p>
            <a:fld id="{31DA2731-30F9-4F5E-8DBA-235A572BE16B}" type="slidenum">
              <a:rPr lang="en-US" smtClean="0"/>
              <a:pPr/>
              <a:t>17</a:t>
            </a:fld>
            <a:endParaRPr lang="en-US"/>
          </a:p>
        </p:txBody>
      </p:sp>
      <p:pic>
        <p:nvPicPr>
          <p:cNvPr id="5" name="Picture 4" descr="11updatefig1.jpg"/>
          <p:cNvPicPr>
            <a:picLocks noChangeAspect="1"/>
          </p:cNvPicPr>
          <p:nvPr/>
        </p:nvPicPr>
        <p:blipFill>
          <a:blip r:embed="rId2" cstate="print"/>
          <a:stretch>
            <a:fillRect/>
          </a:stretch>
        </p:blipFill>
        <p:spPr>
          <a:xfrm>
            <a:off x="5257800" y="2057400"/>
            <a:ext cx="3276600" cy="373380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kschul12\Local Settings\Temporary Internet Files\Content.IE5\9GBJSSI1\MP900439244[1].jpg"/>
          <p:cNvPicPr>
            <a:picLocks noChangeAspect="1" noChangeArrowheads="1"/>
          </p:cNvPicPr>
          <p:nvPr/>
        </p:nvPicPr>
        <p:blipFill>
          <a:blip r:embed="rId2" cstate="print"/>
          <a:srcRect/>
          <a:stretch>
            <a:fillRect/>
          </a:stretch>
        </p:blipFill>
        <p:spPr bwMode="auto">
          <a:xfrm>
            <a:off x="152400" y="5105400"/>
            <a:ext cx="1066800" cy="711200"/>
          </a:xfrm>
          <a:prstGeom prst="rect">
            <a:avLst/>
          </a:prstGeom>
          <a:noFill/>
        </p:spPr>
      </p:pic>
      <p:sp>
        <p:nvSpPr>
          <p:cNvPr id="3" name="Content Placeholder 2"/>
          <p:cNvSpPr>
            <a:spLocks noGrp="1"/>
          </p:cNvSpPr>
          <p:nvPr>
            <p:ph idx="1"/>
          </p:nvPr>
        </p:nvSpPr>
        <p:spPr>
          <a:xfrm>
            <a:off x="533400" y="381000"/>
            <a:ext cx="8077200" cy="5867400"/>
          </a:xfrm>
        </p:spPr>
        <p:txBody>
          <a:bodyPr>
            <a:normAutofit lnSpcReduction="10000"/>
          </a:bodyPr>
          <a:lstStyle/>
          <a:p>
            <a:pPr algn="ctr">
              <a:buNone/>
            </a:pPr>
            <a:r>
              <a:rPr lang="en-US" sz="3600" b="1" u="sng" dirty="0" smtClean="0">
                <a:solidFill>
                  <a:srgbClr val="36726B"/>
                </a:solidFill>
                <a:effectLst>
                  <a:outerShdw blurRad="38100" dist="38100" dir="2700000" algn="tl">
                    <a:srgbClr val="000000">
                      <a:alpha val="43137"/>
                    </a:srgbClr>
                  </a:outerShdw>
                </a:effectLst>
              </a:rPr>
              <a:t>Re-mixing tubes:</a:t>
            </a:r>
          </a:p>
          <a:p>
            <a:pPr algn="ctr">
              <a:buNone/>
            </a:pPr>
            <a:r>
              <a:rPr lang="en-US" dirty="0" smtClean="0"/>
              <a:t>	If incubation is at all delayed from the time of collection, </a:t>
            </a:r>
            <a:r>
              <a:rPr lang="en-US" b="1" dirty="0" smtClean="0">
                <a:solidFill>
                  <a:srgbClr val="FF0000"/>
                </a:solidFill>
              </a:rPr>
              <a:t>re-mix</a:t>
            </a:r>
            <a:r>
              <a:rPr lang="en-US" dirty="0" smtClean="0"/>
              <a:t> tubes by </a:t>
            </a:r>
            <a:r>
              <a:rPr lang="en-US" b="1" dirty="0" smtClean="0">
                <a:solidFill>
                  <a:srgbClr val="FF0000"/>
                </a:solidFill>
              </a:rPr>
              <a:t>gently</a:t>
            </a:r>
            <a:r>
              <a:rPr lang="en-US" dirty="0" smtClean="0"/>
              <a:t> </a:t>
            </a:r>
            <a:r>
              <a:rPr lang="en-US" b="1" dirty="0" smtClean="0">
                <a:solidFill>
                  <a:srgbClr val="FF0000"/>
                </a:solidFill>
              </a:rPr>
              <a:t>inverting</a:t>
            </a:r>
            <a:r>
              <a:rPr lang="en-US" dirty="0" smtClean="0"/>
              <a:t> 10 times before incubation.</a:t>
            </a:r>
          </a:p>
          <a:p>
            <a:pPr algn="ctr">
              <a:buNone/>
            </a:pPr>
            <a:endParaRPr lang="en-US" dirty="0" smtClean="0"/>
          </a:p>
          <a:p>
            <a:pPr algn="ctr">
              <a:buNone/>
            </a:pPr>
            <a:endParaRPr lang="en-US" sz="1600" b="1" dirty="0" smtClean="0"/>
          </a:p>
          <a:p>
            <a:pPr algn="ctr">
              <a:buNone/>
            </a:pPr>
            <a:endParaRPr lang="en-US" sz="1600" b="1" dirty="0" smtClean="0"/>
          </a:p>
          <a:p>
            <a:pPr algn="ctr">
              <a:buNone/>
            </a:pPr>
            <a:endParaRPr lang="en-US" sz="1600" b="1" dirty="0" smtClean="0"/>
          </a:p>
          <a:p>
            <a:pPr algn="ctr">
              <a:buNone/>
            </a:pPr>
            <a:endParaRPr lang="en-US" sz="1600" b="1" dirty="0" smtClean="0"/>
          </a:p>
          <a:p>
            <a:pPr algn="ctr">
              <a:buNone/>
            </a:pPr>
            <a:endParaRPr lang="en-US" sz="1600" b="1" dirty="0" smtClean="0"/>
          </a:p>
          <a:p>
            <a:pPr algn="ctr">
              <a:buNone/>
            </a:pPr>
            <a:r>
              <a:rPr lang="en-US" sz="1600" b="1" dirty="0" smtClean="0"/>
              <a:t> </a:t>
            </a:r>
          </a:p>
          <a:p>
            <a:pPr algn="ctr">
              <a:buNone/>
            </a:pPr>
            <a:r>
              <a:rPr lang="en-US" sz="1600" b="1" dirty="0" smtClean="0"/>
              <a:t> </a:t>
            </a:r>
          </a:p>
          <a:p>
            <a:pPr algn="ctr">
              <a:buNone/>
            </a:pPr>
            <a:endParaRPr lang="en-US" sz="1600" b="1" dirty="0" smtClean="0"/>
          </a:p>
          <a:p>
            <a:pPr algn="ctr">
              <a:buNone/>
            </a:pPr>
            <a:endParaRPr lang="en-US" sz="1600" b="1" dirty="0" smtClean="0"/>
          </a:p>
          <a:p>
            <a:pPr algn="ctr">
              <a:buNone/>
            </a:pPr>
            <a:endParaRPr lang="en-US" sz="1600" b="1" dirty="0" smtClean="0"/>
          </a:p>
          <a:p>
            <a:pPr algn="ctr">
              <a:buNone/>
            </a:pPr>
            <a:endParaRPr lang="en-US" sz="2000" b="1" dirty="0" smtClean="0"/>
          </a:p>
          <a:p>
            <a:pPr algn="ctr">
              <a:buNone/>
            </a:pPr>
            <a:r>
              <a:rPr lang="en-US" sz="2000" b="1" dirty="0" smtClean="0"/>
              <a:t>   </a:t>
            </a:r>
            <a:r>
              <a:rPr lang="en-US" sz="2000" b="1" u="sng" dirty="0" smtClean="0">
                <a:solidFill>
                  <a:srgbClr val="FF0000"/>
                </a:solidFill>
              </a:rPr>
              <a:t>CAREFUL!! </a:t>
            </a:r>
            <a:r>
              <a:rPr lang="en-US" sz="2000" b="1" dirty="0" smtClean="0">
                <a:solidFill>
                  <a:srgbClr val="FF0000"/>
                </a:solidFill>
              </a:rPr>
              <a:t>Over energetic shaking may cause gel disruption and could lead to aberrant results. </a:t>
            </a:r>
          </a:p>
          <a:p>
            <a:pPr algn="ctr">
              <a:buNone/>
            </a:pPr>
            <a:endParaRPr lang="en-US" dirty="0" smtClean="0">
              <a:solidFill>
                <a:srgbClr val="FF0000"/>
              </a:solidFill>
            </a:endParaRPr>
          </a:p>
          <a:p>
            <a:pPr>
              <a:buNone/>
            </a:pPr>
            <a:endParaRPr lang="en-US" dirty="0"/>
          </a:p>
        </p:txBody>
      </p:sp>
      <p:sp>
        <p:nvSpPr>
          <p:cNvPr id="4" name="Slide Number Placeholder 3"/>
          <p:cNvSpPr>
            <a:spLocks noGrp="1"/>
          </p:cNvSpPr>
          <p:nvPr>
            <p:ph type="sldNum" sz="quarter" idx="12"/>
          </p:nvPr>
        </p:nvSpPr>
        <p:spPr/>
        <p:txBody>
          <a:bodyPr/>
          <a:lstStyle/>
          <a:p>
            <a:fld id="{31DA2731-30F9-4F5E-8DBA-235A572BE16B}" type="slidenum">
              <a:rPr lang="en-US" smtClean="0"/>
              <a:pPr/>
              <a:t>18</a:t>
            </a:fld>
            <a:endParaRPr lang="en-US" dirty="0"/>
          </a:p>
        </p:txBody>
      </p:sp>
      <p:pic>
        <p:nvPicPr>
          <p:cNvPr id="5" name="Picture 4" descr="INVERT.gif"/>
          <p:cNvPicPr>
            <a:picLocks noChangeAspect="1"/>
          </p:cNvPicPr>
          <p:nvPr/>
        </p:nvPicPr>
        <p:blipFill>
          <a:blip r:embed="rId3" cstate="print"/>
          <a:stretch>
            <a:fillRect/>
          </a:stretch>
        </p:blipFill>
        <p:spPr>
          <a:xfrm>
            <a:off x="1905000" y="2133600"/>
            <a:ext cx="5472112" cy="316459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533400"/>
            <a:ext cx="7848600" cy="5791200"/>
          </a:xfrm>
        </p:spPr>
        <p:txBody>
          <a:bodyPr>
            <a:normAutofit fontScale="77500" lnSpcReduction="20000"/>
          </a:bodyPr>
          <a:lstStyle/>
          <a:p>
            <a:r>
              <a:rPr lang="en-US" sz="3500" b="1" dirty="0" smtClean="0">
                <a:solidFill>
                  <a:srgbClr val="36726B"/>
                </a:solidFill>
                <a:effectLst>
                  <a:outerShdw blurRad="38100" dist="38100" dir="2700000" algn="tl">
                    <a:srgbClr val="000000">
                      <a:alpha val="43137"/>
                    </a:srgbClr>
                  </a:outerShdw>
                </a:effectLst>
              </a:rPr>
              <a:t>Complete log documentation and begin incubation:</a:t>
            </a:r>
          </a:p>
          <a:p>
            <a:endParaRPr lang="en-US" sz="2200" b="1" dirty="0"/>
          </a:p>
          <a:p>
            <a:r>
              <a:rPr lang="en-US" sz="2200" b="1" dirty="0" smtClean="0"/>
              <a:t>Each different colored log corresponds to a different QTB time slot, which is based on the timeframe the samples started incubation, and what time they will be pulled out.  Chose the correct log (time slot) for your sample(s).  </a:t>
            </a:r>
          </a:p>
          <a:p>
            <a:endParaRPr lang="en-US" sz="2200" b="1" dirty="0" smtClean="0"/>
          </a:p>
          <a:p>
            <a:r>
              <a:rPr lang="en-US" sz="2200" b="1" dirty="0" smtClean="0"/>
              <a:t>Upon receipt at the Processing desk of the Core Lab:</a:t>
            </a:r>
          </a:p>
          <a:p>
            <a:pPr lvl="1"/>
            <a:r>
              <a:rPr lang="en-US" sz="1800" dirty="0" smtClean="0"/>
              <a:t>1. </a:t>
            </a:r>
            <a:r>
              <a:rPr lang="en-US" sz="1800" b="1" u="sng" dirty="0" smtClean="0"/>
              <a:t>Follow </a:t>
            </a:r>
            <a:r>
              <a:rPr lang="en-US" sz="1800" b="1" u="sng" dirty="0"/>
              <a:t>the guidelines on the top of the </a:t>
            </a:r>
            <a:r>
              <a:rPr lang="en-US" sz="1800" b="1" u="sng" dirty="0" smtClean="0"/>
              <a:t>log and</a:t>
            </a:r>
            <a:r>
              <a:rPr lang="en-US" sz="1800" b="1" u="sng" dirty="0"/>
              <a:t> </a:t>
            </a:r>
            <a:r>
              <a:rPr lang="en-US" sz="1800" b="1" u="sng" dirty="0" smtClean="0"/>
              <a:t>document </a:t>
            </a:r>
            <a:r>
              <a:rPr lang="en-US" sz="1800" b="1" u="sng" dirty="0"/>
              <a:t>on the </a:t>
            </a:r>
            <a:r>
              <a:rPr lang="en-US" sz="1800" b="1" u="sng" dirty="0" smtClean="0"/>
              <a:t>log</a:t>
            </a:r>
            <a:r>
              <a:rPr lang="en-US" sz="1800" dirty="0"/>
              <a:t>:</a:t>
            </a:r>
            <a:endParaRPr lang="en-US" sz="1800" dirty="0" smtClean="0"/>
          </a:p>
          <a:p>
            <a:pPr lvl="3"/>
            <a:r>
              <a:rPr lang="en-US" sz="1400" dirty="0" smtClean="0"/>
              <a:t>a)Correct </a:t>
            </a:r>
            <a:r>
              <a:rPr lang="en-US" sz="1400" dirty="0"/>
              <a:t>volume?  Incubated?  Spun? </a:t>
            </a:r>
            <a:r>
              <a:rPr lang="en-US" sz="1400" dirty="0" smtClean="0"/>
              <a:t> Check collect date/time to confirm proper handling.</a:t>
            </a:r>
            <a:endParaRPr lang="en-US" sz="1400" dirty="0"/>
          </a:p>
          <a:p>
            <a:pPr lvl="3"/>
            <a:r>
              <a:rPr lang="en-US" sz="1400" dirty="0"/>
              <a:t>b)The date &amp; time the specimens were placed into the incubator </a:t>
            </a:r>
            <a:endParaRPr lang="en-US" sz="1400" dirty="0" smtClean="0"/>
          </a:p>
          <a:p>
            <a:pPr lvl="3"/>
            <a:r>
              <a:rPr lang="en-US" sz="1400" dirty="0" smtClean="0"/>
              <a:t>c)Current </a:t>
            </a:r>
            <a:r>
              <a:rPr lang="en-US" sz="1400" dirty="0"/>
              <a:t>date &amp; Tech </a:t>
            </a:r>
            <a:r>
              <a:rPr lang="en-US" sz="1400" dirty="0" smtClean="0"/>
              <a:t>code</a:t>
            </a:r>
            <a:endParaRPr lang="en-US" sz="1400" dirty="0"/>
          </a:p>
          <a:p>
            <a:pPr lvl="3"/>
            <a:r>
              <a:rPr lang="en-US" sz="1400" dirty="0" smtClean="0"/>
              <a:t>d)The </a:t>
            </a:r>
            <a:r>
              <a:rPr lang="en-US" sz="1400" dirty="0"/>
              <a:t>date &amp; </a:t>
            </a:r>
            <a:r>
              <a:rPr lang="en-US" sz="1400" dirty="0" smtClean="0"/>
              <a:t>time the specimens </a:t>
            </a:r>
            <a:r>
              <a:rPr lang="en-US" sz="1400" dirty="0"/>
              <a:t>are to come out of incubator.</a:t>
            </a:r>
          </a:p>
          <a:p>
            <a:pPr lvl="1"/>
            <a:r>
              <a:rPr lang="en-US" sz="1800" dirty="0" smtClean="0"/>
              <a:t>2. </a:t>
            </a:r>
            <a:r>
              <a:rPr lang="en-US" sz="1800" b="1" u="sng" dirty="0" smtClean="0"/>
              <a:t>Gently re-mix </a:t>
            </a:r>
            <a:r>
              <a:rPr lang="en-US" sz="1800" dirty="0" smtClean="0"/>
              <a:t>blood tubes by inversion and immediately place the tubes 	within the correctly labeled time rack in the incubator.</a:t>
            </a:r>
          </a:p>
          <a:p>
            <a:pPr lvl="1"/>
            <a:r>
              <a:rPr lang="en-US" sz="1800" dirty="0" smtClean="0"/>
              <a:t>3. </a:t>
            </a:r>
            <a:r>
              <a:rPr lang="en-US" sz="1800" b="1" u="sng" dirty="0" smtClean="0"/>
              <a:t>Incubate</a:t>
            </a:r>
            <a:r>
              <a:rPr lang="en-US" sz="1800" dirty="0" smtClean="0"/>
              <a:t> all 3 tubes </a:t>
            </a:r>
            <a:r>
              <a:rPr lang="en-US" sz="1800" b="1" dirty="0" smtClean="0"/>
              <a:t>upright</a:t>
            </a:r>
            <a:r>
              <a:rPr lang="en-US" sz="1800" dirty="0" smtClean="0"/>
              <a:t> at 37°C ± 1°C  for 16-24 hours; no </a:t>
            </a:r>
            <a:r>
              <a:rPr lang="en-US" sz="1800" dirty="0" smtClean="0"/>
              <a:t>more, </a:t>
            </a:r>
            <a:r>
              <a:rPr lang="en-US" sz="1800" dirty="0" smtClean="0"/>
              <a:t>no 	less.</a:t>
            </a:r>
          </a:p>
          <a:p>
            <a:pPr lvl="1"/>
            <a:endParaRPr lang="en-US" sz="2500" dirty="0" smtClean="0"/>
          </a:p>
          <a:p>
            <a:r>
              <a:rPr lang="en-US" sz="2500" i="1" dirty="0" smtClean="0">
                <a:solidFill>
                  <a:srgbClr val="FF0000"/>
                </a:solidFill>
              </a:rPr>
              <a:t>The tubes </a:t>
            </a:r>
            <a:r>
              <a:rPr lang="en-US" sz="2500" b="1" i="1" u="sng" dirty="0" smtClean="0">
                <a:solidFill>
                  <a:srgbClr val="FF0000"/>
                </a:solidFill>
              </a:rPr>
              <a:t>cannot </a:t>
            </a:r>
            <a:r>
              <a:rPr lang="en-US" sz="2500" i="1" dirty="0" smtClean="0">
                <a:solidFill>
                  <a:srgbClr val="FF0000"/>
                </a:solidFill>
              </a:rPr>
              <a:t>be </a:t>
            </a:r>
          </a:p>
          <a:p>
            <a:pPr>
              <a:buNone/>
            </a:pPr>
            <a:r>
              <a:rPr lang="en-US" sz="2500" i="1" dirty="0" smtClean="0">
                <a:solidFill>
                  <a:srgbClr val="FF0000"/>
                </a:solidFill>
              </a:rPr>
              <a:t>	taken out of the incubator</a:t>
            </a:r>
          </a:p>
          <a:p>
            <a:pPr>
              <a:buNone/>
            </a:pPr>
            <a:r>
              <a:rPr lang="en-US" sz="2500" i="1" dirty="0" smtClean="0">
                <a:solidFill>
                  <a:srgbClr val="FF0000"/>
                </a:solidFill>
              </a:rPr>
              <a:t>	and then re-incubated.</a:t>
            </a:r>
          </a:p>
          <a:p>
            <a:pPr>
              <a:buNone/>
            </a:pPr>
            <a:endParaRPr lang="en-US" dirty="0"/>
          </a:p>
        </p:txBody>
      </p:sp>
      <p:sp>
        <p:nvSpPr>
          <p:cNvPr id="4" name="Slide Number Placeholder 3"/>
          <p:cNvSpPr>
            <a:spLocks noGrp="1"/>
          </p:cNvSpPr>
          <p:nvPr>
            <p:ph type="sldNum" sz="quarter" idx="12"/>
          </p:nvPr>
        </p:nvSpPr>
        <p:spPr/>
        <p:txBody>
          <a:bodyPr/>
          <a:lstStyle/>
          <a:p>
            <a:fld id="{31DA2731-30F9-4F5E-8DBA-235A572BE16B}" type="slidenum">
              <a:rPr lang="en-US" smtClean="0"/>
              <a:pPr/>
              <a:t>19</a:t>
            </a:fld>
            <a:endParaRPr lang="en-US" dirty="0"/>
          </a:p>
        </p:txBody>
      </p:sp>
      <p:pic>
        <p:nvPicPr>
          <p:cNvPr id="5" name="Picture 4" descr="INCUBATE 16-24.gif"/>
          <p:cNvPicPr>
            <a:picLocks noChangeAspect="1"/>
          </p:cNvPicPr>
          <p:nvPr/>
        </p:nvPicPr>
        <p:blipFill>
          <a:blip r:embed="rId2" cstate="print"/>
          <a:stretch>
            <a:fillRect/>
          </a:stretch>
        </p:blipFill>
        <p:spPr>
          <a:xfrm>
            <a:off x="5296051" y="4876800"/>
            <a:ext cx="2602345" cy="1295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1DA2731-30F9-4F5E-8DBA-235A572BE16B}" type="slidenum">
              <a:rPr lang="en-US" smtClean="0"/>
              <a:pPr/>
              <a:t>2</a:t>
            </a:fld>
            <a:endParaRPr lang="en-US" dirty="0"/>
          </a:p>
        </p:txBody>
      </p:sp>
      <p:sp>
        <p:nvSpPr>
          <p:cNvPr id="2" name="Title 1"/>
          <p:cNvSpPr>
            <a:spLocks noGrp="1"/>
          </p:cNvSpPr>
          <p:nvPr>
            <p:ph type="title"/>
          </p:nvPr>
        </p:nvSpPr>
        <p:spPr>
          <a:xfrm>
            <a:off x="381000" y="228600"/>
            <a:ext cx="8229600" cy="914400"/>
          </a:xfrm>
        </p:spPr>
        <p:txBody>
          <a:bodyPr/>
          <a:lstStyle/>
          <a:p>
            <a:pPr algn="ctr"/>
            <a:r>
              <a:rPr lang="en-US" dirty="0" smtClean="0">
                <a:solidFill>
                  <a:schemeClr val="accent1">
                    <a:lumMod val="75000"/>
                  </a:schemeClr>
                </a:solidFill>
                <a:latin typeface="Cambria" pitchFamily="18" charset="0"/>
              </a:rPr>
              <a:t>Lesson Details</a:t>
            </a:r>
            <a:endParaRPr lang="en-US" dirty="0">
              <a:solidFill>
                <a:schemeClr val="accent1">
                  <a:lumMod val="75000"/>
                </a:schemeClr>
              </a:solidFill>
            </a:endParaRPr>
          </a:p>
        </p:txBody>
      </p:sp>
      <p:sp>
        <p:nvSpPr>
          <p:cNvPr id="4" name="TextBox 3"/>
          <p:cNvSpPr txBox="1"/>
          <p:nvPr/>
        </p:nvSpPr>
        <p:spPr>
          <a:xfrm>
            <a:off x="457200" y="1066800"/>
            <a:ext cx="8305800" cy="5138380"/>
          </a:xfrm>
          <a:prstGeom prst="rect">
            <a:avLst/>
          </a:prstGeom>
          <a:noFill/>
        </p:spPr>
        <p:txBody>
          <a:bodyPr wrap="square" rtlCol="0">
            <a:spAutoFit/>
          </a:bodyPr>
          <a:lstStyle/>
          <a:p>
            <a:r>
              <a:rPr lang="en-US" sz="1600" b="1" dirty="0" smtClean="0">
                <a:solidFill>
                  <a:schemeClr val="accent1">
                    <a:lumMod val="50000"/>
                  </a:schemeClr>
                </a:solidFill>
                <a:latin typeface="Calibri" pitchFamily="34" charset="0"/>
              </a:rPr>
              <a:t>Target Audience</a:t>
            </a:r>
          </a:p>
          <a:p>
            <a:r>
              <a:rPr lang="en-US" sz="1400" dirty="0" smtClean="0">
                <a:solidFill>
                  <a:schemeClr val="bg1"/>
                </a:solidFill>
                <a:latin typeface="Calibri" pitchFamily="34" charset="0"/>
              </a:rPr>
              <a:t>This lesson is intended for all Fairview Employees who collect, handle, and process QTB specimens after the collection.</a:t>
            </a:r>
          </a:p>
          <a:p>
            <a:endParaRPr lang="en-US" sz="1400" dirty="0" smtClean="0">
              <a:solidFill>
                <a:schemeClr val="bg1"/>
              </a:solidFill>
              <a:latin typeface="Calibri" pitchFamily="34" charset="0"/>
            </a:endParaRPr>
          </a:p>
          <a:p>
            <a:r>
              <a:rPr lang="en-US" sz="1600" b="1" dirty="0" smtClean="0">
                <a:solidFill>
                  <a:schemeClr val="accent1">
                    <a:lumMod val="50000"/>
                  </a:schemeClr>
                </a:solidFill>
                <a:latin typeface="Calibri" pitchFamily="34" charset="0"/>
              </a:rPr>
              <a:t>Author and Qualifications</a:t>
            </a:r>
          </a:p>
          <a:p>
            <a:r>
              <a:rPr lang="en-US" sz="1400" b="1" i="1" dirty="0">
                <a:solidFill>
                  <a:schemeClr val="bg1"/>
                </a:solidFill>
                <a:latin typeface="Calibri" pitchFamily="34" charset="0"/>
              </a:rPr>
              <a:t>Karri Schultze </a:t>
            </a:r>
            <a:r>
              <a:rPr lang="en-US" sz="1400" b="1" i="1" dirty="0" smtClean="0">
                <a:solidFill>
                  <a:schemeClr val="bg1"/>
                </a:solidFill>
                <a:latin typeface="Calibri" pitchFamily="34" charset="0"/>
              </a:rPr>
              <a:t>MLS(ASCP)</a:t>
            </a:r>
            <a:r>
              <a:rPr lang="en-US" sz="1400" b="1" i="1" baseline="30000" dirty="0" smtClean="0">
                <a:solidFill>
                  <a:schemeClr val="bg1"/>
                </a:solidFill>
                <a:latin typeface="Calibri" pitchFamily="34" charset="0"/>
              </a:rPr>
              <a:t>CM</a:t>
            </a:r>
          </a:p>
          <a:p>
            <a:r>
              <a:rPr lang="en-US" sz="1400" i="1" dirty="0" smtClean="0">
                <a:solidFill>
                  <a:schemeClr val="bg1"/>
                </a:solidFill>
                <a:latin typeface="Calibri" pitchFamily="34" charset="0"/>
              </a:rPr>
              <a:t>Laura </a:t>
            </a:r>
            <a:r>
              <a:rPr lang="en-US" sz="1400" i="1" dirty="0" err="1" smtClean="0">
                <a:solidFill>
                  <a:schemeClr val="bg1"/>
                </a:solidFill>
                <a:latin typeface="Calibri" pitchFamily="34" charset="0"/>
              </a:rPr>
              <a:t>Pilcher</a:t>
            </a:r>
            <a:r>
              <a:rPr lang="en-US" sz="1400" i="1" dirty="0" smtClean="0">
                <a:solidFill>
                  <a:schemeClr val="bg1"/>
                </a:solidFill>
                <a:latin typeface="Calibri" pitchFamily="34" charset="0"/>
              </a:rPr>
              <a:t> MLS(ASCP)</a:t>
            </a:r>
            <a:r>
              <a:rPr lang="en-US" sz="1400" i="1" baseline="30000" dirty="0" smtClean="0">
                <a:solidFill>
                  <a:schemeClr val="bg1"/>
                </a:solidFill>
                <a:latin typeface="Calibri" pitchFamily="34" charset="0"/>
              </a:rPr>
              <a:t>CM</a:t>
            </a:r>
            <a:endParaRPr lang="en-US" sz="1400" i="1" dirty="0" smtClean="0">
              <a:solidFill>
                <a:schemeClr val="bg1"/>
              </a:solidFill>
              <a:latin typeface="Calibri" pitchFamily="34" charset="0"/>
            </a:endParaRPr>
          </a:p>
          <a:p>
            <a:r>
              <a:rPr lang="en-US" sz="1400" i="1" dirty="0" smtClean="0">
                <a:solidFill>
                  <a:schemeClr val="bg1"/>
                </a:solidFill>
                <a:latin typeface="Calibri" pitchFamily="34" charset="0"/>
              </a:rPr>
              <a:t>Cindy Johnson MLS(ASCP)</a:t>
            </a:r>
          </a:p>
          <a:p>
            <a:r>
              <a:rPr lang="en-US" sz="1400" i="1" dirty="0" smtClean="0">
                <a:solidFill>
                  <a:schemeClr val="bg1"/>
                </a:solidFill>
                <a:latin typeface="Calibri" pitchFamily="34" charset="0"/>
              </a:rPr>
              <a:t>Patrica Larson MLS(ASCP)</a:t>
            </a:r>
          </a:p>
          <a:p>
            <a:endParaRPr lang="en-US" sz="1400" i="1" dirty="0">
              <a:solidFill>
                <a:schemeClr val="bg1"/>
              </a:solidFill>
              <a:latin typeface="Calibri" pitchFamily="34" charset="0"/>
            </a:endParaRPr>
          </a:p>
          <a:p>
            <a:r>
              <a:rPr lang="en-US" sz="1600" b="1" dirty="0" smtClean="0">
                <a:solidFill>
                  <a:schemeClr val="accent1">
                    <a:lumMod val="50000"/>
                  </a:schemeClr>
                </a:solidFill>
                <a:latin typeface="Calibri" pitchFamily="34" charset="0"/>
              </a:rPr>
              <a:t>Sources</a:t>
            </a:r>
          </a:p>
          <a:p>
            <a:r>
              <a:rPr lang="en-US" sz="1400" dirty="0">
                <a:solidFill>
                  <a:schemeClr val="bg1"/>
                </a:solidFill>
                <a:latin typeface="Calibri" pitchFamily="34" charset="0"/>
              </a:rPr>
              <a:t>Fairview Diagnostic </a:t>
            </a:r>
            <a:r>
              <a:rPr lang="en-US" sz="1400" dirty="0" smtClean="0">
                <a:solidFill>
                  <a:schemeClr val="bg1"/>
                </a:solidFill>
                <a:latin typeface="Calibri" pitchFamily="34" charset="0"/>
              </a:rPr>
              <a:t>Laboratories Lab Guide</a:t>
            </a:r>
            <a:r>
              <a:rPr lang="en-US" sz="1400" b="1" dirty="0" smtClean="0">
                <a:solidFill>
                  <a:schemeClr val="bg1"/>
                </a:solidFill>
                <a:latin typeface="Calibri" pitchFamily="34" charset="0"/>
              </a:rPr>
              <a:t>: </a:t>
            </a:r>
            <a:r>
              <a:rPr lang="en-US" sz="1400" dirty="0" smtClean="0">
                <a:solidFill>
                  <a:schemeClr val="bg1"/>
                </a:solidFill>
                <a:latin typeface="Calibri" pitchFamily="34" charset="0"/>
              </a:rPr>
              <a:t>QuantiFERON-TB Gold  (QTB)</a:t>
            </a:r>
          </a:p>
          <a:p>
            <a:r>
              <a:rPr lang="en-US" sz="1400" dirty="0" smtClean="0">
                <a:solidFill>
                  <a:schemeClr val="accent3">
                    <a:lumMod val="75000"/>
                  </a:schemeClr>
                </a:solidFill>
                <a:latin typeface="Calibri" pitchFamily="34" charset="0"/>
                <a:hlinkClick r:id="rId2"/>
              </a:rPr>
              <a:t>www.cellestis.com</a:t>
            </a:r>
            <a:endParaRPr lang="en-US" sz="1400" dirty="0" smtClean="0">
              <a:solidFill>
                <a:schemeClr val="accent3">
                  <a:lumMod val="75000"/>
                </a:schemeClr>
              </a:solidFill>
              <a:latin typeface="Calibri" pitchFamily="34" charset="0"/>
            </a:endParaRPr>
          </a:p>
          <a:p>
            <a:r>
              <a:rPr lang="en-US" sz="1400" dirty="0" smtClean="0">
                <a:solidFill>
                  <a:schemeClr val="bg1"/>
                </a:solidFill>
                <a:latin typeface="Calibri" pitchFamily="34" charset="0"/>
              </a:rPr>
              <a:t>Cellestis QuantiFERON-TB Gold Package Insert </a:t>
            </a:r>
          </a:p>
          <a:p>
            <a:r>
              <a:rPr lang="en-US" sz="1400" dirty="0" smtClean="0">
                <a:solidFill>
                  <a:schemeClr val="bg1"/>
                </a:solidFill>
                <a:latin typeface="Calibri" pitchFamily="34" charset="0"/>
              </a:rPr>
              <a:t>Fairview Health Services- PATIENT IDENTIFICATION AND LABORATORY SPECIMEN LABELING - procedure # S:LM-L016</a:t>
            </a:r>
          </a:p>
          <a:p>
            <a:r>
              <a:rPr lang="en-US" sz="1600" b="1" dirty="0" smtClean="0">
                <a:solidFill>
                  <a:schemeClr val="accent1">
                    <a:lumMod val="50000"/>
                  </a:schemeClr>
                </a:solidFill>
                <a:latin typeface="Calibri" pitchFamily="34" charset="0"/>
              </a:rPr>
              <a:t>Contact Hours</a:t>
            </a:r>
          </a:p>
          <a:p>
            <a:r>
              <a:rPr lang="en-US" sz="1400" dirty="0" smtClean="0">
                <a:solidFill>
                  <a:schemeClr val="bg1"/>
                </a:solidFill>
                <a:latin typeface="Calibri" pitchFamily="34" charset="0"/>
              </a:rPr>
              <a:t>0.5</a:t>
            </a:r>
          </a:p>
          <a:p>
            <a:r>
              <a:rPr lang="en-US" sz="1600" b="1" dirty="0" smtClean="0">
                <a:solidFill>
                  <a:schemeClr val="accent1">
                    <a:lumMod val="50000"/>
                  </a:schemeClr>
                </a:solidFill>
                <a:latin typeface="Calibri" pitchFamily="34" charset="0"/>
              </a:rPr>
              <a:t>Estimated Duration and Viewing Instructions</a:t>
            </a:r>
          </a:p>
          <a:p>
            <a:r>
              <a:rPr lang="en-US" sz="1400" dirty="0" smtClean="0">
                <a:solidFill>
                  <a:schemeClr val="bg1"/>
                </a:solidFill>
                <a:latin typeface="Calibri" pitchFamily="34" charset="0"/>
              </a:rPr>
              <a:t>The expected time to complete this learning activity is 15 minutes and should be completed during your regularly scheduled work time.  Any lessons or classes completed outside your scheduled work time must have prior approval from your supervisor and a supervisor or manager must approve any overtime.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3000" b="1" dirty="0" smtClean="0"/>
              <a:t>After incubation, </a:t>
            </a:r>
            <a:r>
              <a:rPr lang="en-US" sz="3000" b="1" dirty="0" smtClean="0">
                <a:solidFill>
                  <a:srgbClr val="FF0000"/>
                </a:solidFill>
              </a:rPr>
              <a:t>have a charge tech check your work before centrifugation.</a:t>
            </a:r>
          </a:p>
          <a:p>
            <a:pPr>
              <a:buNone/>
            </a:pPr>
            <a:r>
              <a:rPr lang="en-US" sz="3000" b="1" dirty="0" smtClean="0"/>
              <a:t>	Centrifuge tubes </a:t>
            </a:r>
          </a:p>
          <a:p>
            <a:pPr>
              <a:buNone/>
            </a:pPr>
            <a:r>
              <a:rPr lang="en-US" sz="3000" b="1" dirty="0" smtClean="0"/>
              <a:t>	in a swing bucket </a:t>
            </a:r>
          </a:p>
          <a:p>
            <a:pPr>
              <a:buNone/>
            </a:pPr>
            <a:r>
              <a:rPr lang="en-US" sz="3000" b="1" dirty="0" smtClean="0"/>
              <a:t>	centrifuge for </a:t>
            </a:r>
          </a:p>
          <a:p>
            <a:pPr>
              <a:buNone/>
            </a:pPr>
            <a:r>
              <a:rPr lang="en-US" sz="3000" b="1" dirty="0" smtClean="0"/>
              <a:t>	15 minutes at </a:t>
            </a:r>
          </a:p>
          <a:p>
            <a:pPr>
              <a:buNone/>
            </a:pPr>
            <a:r>
              <a:rPr lang="en-US" sz="3000" b="1" dirty="0" smtClean="0"/>
              <a:t>	3000 </a:t>
            </a:r>
            <a:r>
              <a:rPr lang="en-US" sz="3000" b="1" dirty="0" smtClean="0">
                <a:solidFill>
                  <a:srgbClr val="FF0000"/>
                </a:solidFill>
              </a:rPr>
              <a:t>RCF (g).  </a:t>
            </a:r>
            <a:endParaRPr lang="en-US" sz="3000" b="1" dirty="0" smtClean="0">
              <a:solidFill>
                <a:srgbClr val="FF0000"/>
              </a:solidFill>
            </a:endParaRPr>
          </a:p>
          <a:p>
            <a:pPr>
              <a:buNone/>
            </a:pPr>
            <a:r>
              <a:rPr lang="en-US" sz="3000" b="1" dirty="0" smtClean="0">
                <a:solidFill>
                  <a:srgbClr val="FF0000"/>
                </a:solidFill>
              </a:rPr>
              <a:t>**</a:t>
            </a:r>
            <a:r>
              <a:rPr lang="en-US" sz="3000" b="1" dirty="0" smtClean="0">
                <a:solidFill>
                  <a:srgbClr val="FF0000"/>
                </a:solidFill>
              </a:rPr>
              <a:t> </a:t>
            </a:r>
            <a:r>
              <a:rPr lang="en-US" sz="3000" b="1" dirty="0" smtClean="0"/>
              <a:t>Be sure to double check that the centrifuge speed is set to RCF (g) and not </a:t>
            </a:r>
            <a:r>
              <a:rPr lang="en-US" sz="3000" b="1" dirty="0" smtClean="0"/>
              <a:t>RPM (see next slide for more detail).</a:t>
            </a:r>
            <a:endParaRPr lang="en-US" sz="3000" b="1" dirty="0" smtClean="0"/>
          </a:p>
          <a:p>
            <a:pPr>
              <a:buNone/>
            </a:pPr>
            <a:endParaRPr lang="en-US" sz="3300" b="1" dirty="0" smtClean="0"/>
          </a:p>
          <a:p>
            <a:pPr>
              <a:buNone/>
            </a:pPr>
            <a:endParaRPr lang="en-US" sz="2800" dirty="0" smtClean="0"/>
          </a:p>
          <a:p>
            <a:pPr>
              <a:buNone/>
            </a:pPr>
            <a:endParaRPr lang="en-US" sz="2800" dirty="0" smtClean="0"/>
          </a:p>
          <a:p>
            <a:endParaRPr lang="en-US" sz="2400" dirty="0" smtClean="0"/>
          </a:p>
          <a:p>
            <a:endParaRPr lang="en-US" sz="2400" dirty="0" smtClean="0"/>
          </a:p>
          <a:p>
            <a:endParaRPr lang="en-US" sz="2800" dirty="0" smtClean="0"/>
          </a:p>
          <a:p>
            <a:endParaRPr lang="en-US" dirty="0"/>
          </a:p>
        </p:txBody>
      </p:sp>
      <p:sp>
        <p:nvSpPr>
          <p:cNvPr id="4" name="Slide Number Placeholder 3"/>
          <p:cNvSpPr>
            <a:spLocks noGrp="1"/>
          </p:cNvSpPr>
          <p:nvPr>
            <p:ph type="sldNum" sz="quarter" idx="12"/>
          </p:nvPr>
        </p:nvSpPr>
        <p:spPr/>
        <p:txBody>
          <a:bodyPr/>
          <a:lstStyle/>
          <a:p>
            <a:fld id="{31DA2731-30F9-4F5E-8DBA-235A572BE16B}" type="slidenum">
              <a:rPr lang="en-US" smtClean="0"/>
              <a:pPr/>
              <a:t>20</a:t>
            </a:fld>
            <a:endParaRPr lang="en-US" dirty="0"/>
          </a:p>
        </p:txBody>
      </p:sp>
      <p:sp>
        <p:nvSpPr>
          <p:cNvPr id="7" name="Title 6"/>
          <p:cNvSpPr>
            <a:spLocks noGrp="1"/>
          </p:cNvSpPr>
          <p:nvPr>
            <p:ph type="title"/>
          </p:nvPr>
        </p:nvSpPr>
        <p:spPr/>
        <p:txBody>
          <a:bodyPr/>
          <a:lstStyle/>
          <a:p>
            <a:pPr algn="ctr"/>
            <a:r>
              <a:rPr lang="en-US" dirty="0" smtClean="0">
                <a:solidFill>
                  <a:srgbClr val="077685"/>
                </a:solidFill>
                <a:latin typeface="Cambria" pitchFamily="18" charset="0"/>
              </a:rPr>
              <a:t>Centrifugation</a:t>
            </a:r>
            <a:endParaRPr lang="en-US" dirty="0"/>
          </a:p>
        </p:txBody>
      </p:sp>
      <p:pic>
        <p:nvPicPr>
          <p:cNvPr id="5" name="Picture 4" descr="CENTRIFUGE.gif"/>
          <p:cNvPicPr>
            <a:picLocks noChangeAspect="1"/>
          </p:cNvPicPr>
          <p:nvPr/>
        </p:nvPicPr>
        <p:blipFill>
          <a:blip r:embed="rId2" cstate="print"/>
          <a:stretch>
            <a:fillRect/>
          </a:stretch>
        </p:blipFill>
        <p:spPr>
          <a:xfrm>
            <a:off x="4495800" y="2362200"/>
            <a:ext cx="3962400" cy="2175468"/>
          </a:xfrm>
          <a:prstGeom prst="rect">
            <a:avLst/>
          </a:prstGeom>
        </p:spPr>
      </p:pic>
      <p:sp>
        <p:nvSpPr>
          <p:cNvPr id="6" name="TextBox 5"/>
          <p:cNvSpPr txBox="1"/>
          <p:nvPr/>
        </p:nvSpPr>
        <p:spPr>
          <a:xfrm>
            <a:off x="4841823" y="3806253"/>
            <a:ext cx="3276600" cy="584775"/>
          </a:xfrm>
          <a:prstGeom prst="rect">
            <a:avLst/>
          </a:prstGeom>
          <a:solidFill>
            <a:schemeClr val="bg1"/>
          </a:solidFill>
        </p:spPr>
        <p:txBody>
          <a:bodyPr wrap="square" rtlCol="0">
            <a:spAutoFit/>
          </a:bodyPr>
          <a:lstStyle/>
          <a:p>
            <a:pPr algn="ctr"/>
            <a:r>
              <a:rPr lang="en-US" sz="1600" b="1" dirty="0" smtClean="0"/>
              <a:t>Centrifuge at 3000 RCF for 15 minutes</a:t>
            </a:r>
            <a:endParaRPr lang="en-US" sz="16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19472"/>
          </a:xfrm>
        </p:spPr>
        <p:txBody>
          <a:bodyPr>
            <a:normAutofit fontScale="62500" lnSpcReduction="20000"/>
          </a:bodyPr>
          <a:lstStyle/>
          <a:p>
            <a:r>
              <a:rPr lang="en-US" b="1" dirty="0"/>
              <a:t>Difference Between RCF and RPM in </a:t>
            </a:r>
            <a:r>
              <a:rPr lang="en-US" b="1" dirty="0" smtClean="0"/>
              <a:t>Centrifugation:</a:t>
            </a:r>
          </a:p>
          <a:p>
            <a:r>
              <a:rPr lang="en-US" b="1" u="sng" dirty="0"/>
              <a:t>Revolutions Per Minute (RPM)</a:t>
            </a:r>
          </a:p>
          <a:p>
            <a:r>
              <a:rPr lang="en-US" dirty="0"/>
              <a:t>Revolutions Per Minute (RPM) in regards to centrifugation is simply a measurement of how </a:t>
            </a:r>
            <a:r>
              <a:rPr lang="en-US" dirty="0" smtClean="0"/>
              <a:t>many full rotations the rotor does in </a:t>
            </a:r>
            <a:r>
              <a:rPr lang="en-US" dirty="0"/>
              <a:t>one minute. Basically, it is telling us how fast the rotor is spinning. Centrifuges will have a speed range that they are capable of achieving and will vary depending on the centrifuge. A low speed centrifuge might spin at as low as 300 RPM, whilst a high speed centrifuge could spin up to 15000 RPM. Ultracentrifuges are also available and are the most powerful type of centrifuge, they can spin in excess of 150,000 RPM.</a:t>
            </a:r>
          </a:p>
          <a:p>
            <a:r>
              <a:rPr lang="en-US" b="1" u="sng" dirty="0"/>
              <a:t>Relative Centrifugal Force (RCF)</a:t>
            </a:r>
          </a:p>
          <a:p>
            <a:r>
              <a:rPr lang="en-US" dirty="0"/>
              <a:t>Relative Centrifugal Force (RCF) or g-force (both are the same, RCF is expressed as units of gravity) is a measurement of the gravitational force that a sample is subject to. The force applied to the contents varies by the size of the centrifuge </a:t>
            </a:r>
            <a:r>
              <a:rPr lang="en-US" dirty="0" smtClean="0"/>
              <a:t>rotor.  </a:t>
            </a:r>
            <a:r>
              <a:rPr lang="en-US" dirty="0"/>
              <a:t>The force is generated from the spinning of the rotor which, in turn, exerts this force outward on the centrifuge tube. Not only does RCF take into account the speed of rotation, it also measures the distance from the </a:t>
            </a:r>
            <a:r>
              <a:rPr lang="en-US" dirty="0" smtClean="0"/>
              <a:t>center </a:t>
            </a:r>
            <a:r>
              <a:rPr lang="en-US" dirty="0"/>
              <a:t>of rotation to give us a g-force measurement. RCF is the preferred method of measurement as it will remain the same even if you are using a different centrifuge with a different rotor size.</a:t>
            </a:r>
          </a:p>
          <a:p>
            <a:endParaRPr lang="en-US" dirty="0"/>
          </a:p>
        </p:txBody>
      </p:sp>
      <p:sp>
        <p:nvSpPr>
          <p:cNvPr id="3" name="Slide Number Placeholder 2"/>
          <p:cNvSpPr>
            <a:spLocks noGrp="1"/>
          </p:cNvSpPr>
          <p:nvPr>
            <p:ph type="sldNum" sz="quarter" idx="12"/>
          </p:nvPr>
        </p:nvSpPr>
        <p:spPr/>
        <p:txBody>
          <a:bodyPr/>
          <a:lstStyle/>
          <a:p>
            <a:fld id="{31DA2731-30F9-4F5E-8DBA-235A572BE16B}" type="slidenum">
              <a:rPr lang="en-US" smtClean="0"/>
              <a:pPr/>
              <a:t>21</a:t>
            </a:fld>
            <a:endParaRPr lang="en-US" dirty="0"/>
          </a:p>
        </p:txBody>
      </p:sp>
      <p:sp>
        <p:nvSpPr>
          <p:cNvPr id="4" name="Title 3"/>
          <p:cNvSpPr>
            <a:spLocks noGrp="1"/>
          </p:cNvSpPr>
          <p:nvPr>
            <p:ph type="title"/>
          </p:nvPr>
        </p:nvSpPr>
        <p:spPr/>
        <p:txBody>
          <a:bodyPr>
            <a:normAutofit fontScale="90000"/>
          </a:bodyPr>
          <a:lstStyle/>
          <a:p>
            <a:pPr algn="ctr"/>
            <a:r>
              <a:rPr lang="en-US" dirty="0" smtClean="0">
                <a:solidFill>
                  <a:srgbClr val="077685"/>
                </a:solidFill>
                <a:latin typeface="Cambria" pitchFamily="18" charset="0"/>
              </a:rPr>
              <a:t>Centrifugation (a little background)</a:t>
            </a:r>
            <a:endParaRPr lang="en-US" dirty="0"/>
          </a:p>
        </p:txBody>
      </p:sp>
    </p:spTree>
    <p:extLst>
      <p:ext uri="{BB962C8B-B14F-4D97-AF65-F5344CB8AC3E}">
        <p14:creationId xmlns:p14="http://schemas.microsoft.com/office/powerpoint/2010/main" val="2448726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b="1" u="sng" dirty="0"/>
              <a:t>What’s the difference between RPM and RCF?</a:t>
            </a:r>
          </a:p>
          <a:p>
            <a:r>
              <a:rPr lang="en-US" dirty="0"/>
              <a:t>Both RPM and </a:t>
            </a:r>
            <a:r>
              <a:rPr lang="en-US" dirty="0" smtClean="0"/>
              <a:t>RCF(g-force) </a:t>
            </a:r>
            <a:r>
              <a:rPr lang="en-US" dirty="0"/>
              <a:t>can be measured in </a:t>
            </a:r>
            <a:r>
              <a:rPr lang="en-US" dirty="0" smtClean="0"/>
              <a:t>centrifugation, </a:t>
            </a:r>
            <a:r>
              <a:rPr lang="en-US" dirty="0"/>
              <a:t>but as we have just explored, the two are very different. RPM simply measures how fast the rotor is </a:t>
            </a:r>
            <a:r>
              <a:rPr lang="en-US" dirty="0" smtClean="0"/>
              <a:t>spinning, </a:t>
            </a:r>
            <a:r>
              <a:rPr lang="en-US" dirty="0"/>
              <a:t>and while this information is helpful, it is lacking the ability to truly measure the </a:t>
            </a:r>
            <a:r>
              <a:rPr lang="en-US" dirty="0" smtClean="0"/>
              <a:t>g-forces </a:t>
            </a:r>
            <a:r>
              <a:rPr lang="en-US" dirty="0"/>
              <a:t>the sample is subject to. A centrifuge spinning at 5000 RPM, for example, will spin at 5000 RPM regardless of the centrifuge being </a:t>
            </a:r>
            <a:r>
              <a:rPr lang="en-US" dirty="0" smtClean="0"/>
              <a:t>used, </a:t>
            </a:r>
            <a:r>
              <a:rPr lang="en-US" dirty="0"/>
              <a:t>or the size of the rotor. The g-force applied to the specimen contents varies by the size of the centrifuge rotor.  RCF accommodates the rotor size into its measurement so we can determine the gravitational force being </a:t>
            </a:r>
            <a:r>
              <a:rPr lang="en-US" dirty="0" smtClean="0"/>
              <a:t>applied to the specimen. </a:t>
            </a:r>
          </a:p>
          <a:p>
            <a:endParaRPr lang="en-US" dirty="0"/>
          </a:p>
          <a:p>
            <a:endParaRPr lang="en-US" dirty="0"/>
          </a:p>
        </p:txBody>
      </p:sp>
      <p:sp>
        <p:nvSpPr>
          <p:cNvPr id="3" name="Slide Number Placeholder 2"/>
          <p:cNvSpPr>
            <a:spLocks noGrp="1"/>
          </p:cNvSpPr>
          <p:nvPr>
            <p:ph type="sldNum" sz="quarter" idx="12"/>
          </p:nvPr>
        </p:nvSpPr>
        <p:spPr/>
        <p:txBody>
          <a:bodyPr/>
          <a:lstStyle/>
          <a:p>
            <a:fld id="{31DA2731-30F9-4F5E-8DBA-235A572BE16B}" type="slidenum">
              <a:rPr lang="en-US" smtClean="0"/>
              <a:pPr/>
              <a:t>22</a:t>
            </a:fld>
            <a:endParaRPr lang="en-US" dirty="0"/>
          </a:p>
        </p:txBody>
      </p:sp>
      <p:sp>
        <p:nvSpPr>
          <p:cNvPr id="4" name="Title 3"/>
          <p:cNvSpPr>
            <a:spLocks noGrp="1"/>
          </p:cNvSpPr>
          <p:nvPr>
            <p:ph type="title"/>
          </p:nvPr>
        </p:nvSpPr>
        <p:spPr/>
        <p:txBody>
          <a:bodyPr>
            <a:normAutofit fontScale="90000"/>
          </a:bodyPr>
          <a:lstStyle/>
          <a:p>
            <a:r>
              <a:rPr lang="en-US" dirty="0">
                <a:solidFill>
                  <a:srgbClr val="077685"/>
                </a:solidFill>
                <a:latin typeface="Cambria" pitchFamily="18" charset="0"/>
              </a:rPr>
              <a:t>Centrifugation (a little background)</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5148" y="5509510"/>
            <a:ext cx="4953000" cy="1143000"/>
          </a:xfrm>
          <a:prstGeom prst="rect">
            <a:avLst/>
          </a:prstGeom>
        </p:spPr>
      </p:pic>
    </p:spTree>
    <p:extLst>
      <p:ext uri="{BB962C8B-B14F-4D97-AF65-F5344CB8AC3E}">
        <p14:creationId xmlns:p14="http://schemas.microsoft.com/office/powerpoint/2010/main" val="3825568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04800"/>
            <a:ext cx="7848600" cy="5821363"/>
          </a:xfrm>
        </p:spPr>
        <p:txBody>
          <a:bodyPr>
            <a:normAutofit fontScale="77500" lnSpcReduction="20000"/>
          </a:bodyPr>
          <a:lstStyle/>
          <a:p>
            <a:r>
              <a:rPr lang="en-US" sz="4200" b="1" dirty="0" smtClean="0">
                <a:solidFill>
                  <a:schemeClr val="bg1">
                    <a:lumMod val="50000"/>
                  </a:schemeClr>
                </a:solidFill>
              </a:rPr>
              <a:t>After centrifugation, processing and storage:</a:t>
            </a:r>
          </a:p>
          <a:p>
            <a:endParaRPr lang="en-US" sz="3000" dirty="0" smtClean="0"/>
          </a:p>
          <a:p>
            <a:r>
              <a:rPr lang="en-US" sz="3000" dirty="0" smtClean="0"/>
              <a:t>After centrifuging the samples, the gel plug will separate the cells from the plasma.  If this does not occur, the tubes should be re-centrifuged at a higher speed. </a:t>
            </a:r>
          </a:p>
          <a:p>
            <a:endParaRPr lang="en-US" sz="3000" dirty="0" smtClean="0"/>
          </a:p>
          <a:p>
            <a:endParaRPr lang="en-US" sz="3000" dirty="0" smtClean="0"/>
          </a:p>
          <a:p>
            <a:endParaRPr lang="en-US" sz="3000" dirty="0" smtClean="0"/>
          </a:p>
          <a:p>
            <a:endParaRPr lang="en-US" sz="3000" dirty="0" smtClean="0"/>
          </a:p>
          <a:p>
            <a:endParaRPr lang="en-US" sz="3000" dirty="0" smtClean="0"/>
          </a:p>
          <a:p>
            <a:endParaRPr lang="en-US" sz="3000" dirty="0" smtClean="0"/>
          </a:p>
          <a:p>
            <a:r>
              <a:rPr lang="en-US" sz="2800" b="1" dirty="0" smtClean="0"/>
              <a:t>After centrifugation, the plasma must be stored in original collection tube at refrigerated (2</a:t>
            </a:r>
            <a:r>
              <a:rPr lang="en-US" sz="2800" b="1" baseline="30000" dirty="0" smtClean="0"/>
              <a:t>o</a:t>
            </a:r>
            <a:r>
              <a:rPr lang="en-US" sz="2800" b="1" dirty="0" smtClean="0"/>
              <a:t>C to 8</a:t>
            </a:r>
            <a:r>
              <a:rPr lang="en-US" sz="2800" b="1" baseline="30000" dirty="0" smtClean="0"/>
              <a:t>o</a:t>
            </a:r>
            <a:r>
              <a:rPr lang="en-US" sz="2800" b="1" dirty="0" smtClean="0"/>
              <a:t>C) temp. for up to 28 days (8 weeks) unless transported to UENDO same day.   </a:t>
            </a:r>
            <a:r>
              <a:rPr lang="en-US" sz="2800" b="1" i="1" dirty="0" smtClean="0"/>
              <a:t>		</a:t>
            </a:r>
          </a:p>
          <a:p>
            <a:pPr lvl="1"/>
            <a:r>
              <a:rPr lang="en-US" sz="2400" b="1" i="1" dirty="0" smtClean="0"/>
              <a:t>Specimens should never be frozen.</a:t>
            </a:r>
            <a:endParaRPr lang="en-US" sz="2600" dirty="0" smtClean="0"/>
          </a:p>
          <a:p>
            <a:endParaRPr lang="en-US" dirty="0"/>
          </a:p>
        </p:txBody>
      </p:sp>
      <p:pic>
        <p:nvPicPr>
          <p:cNvPr id="5" name="Picture 4" descr="CENTRIFUGED.gif"/>
          <p:cNvPicPr>
            <a:picLocks noChangeAspect="1"/>
          </p:cNvPicPr>
          <p:nvPr/>
        </p:nvPicPr>
        <p:blipFill>
          <a:blip r:embed="rId2" cstate="print"/>
          <a:stretch>
            <a:fillRect/>
          </a:stretch>
        </p:blipFill>
        <p:spPr>
          <a:xfrm>
            <a:off x="2362200" y="2943072"/>
            <a:ext cx="3657600" cy="1524001"/>
          </a:xfrm>
          <a:prstGeom prst="rect">
            <a:avLst/>
          </a:prstGeom>
        </p:spPr>
      </p:pic>
      <p:sp>
        <p:nvSpPr>
          <p:cNvPr id="8" name="Left-Up Arrow 7"/>
          <p:cNvSpPr/>
          <p:nvPr/>
        </p:nvSpPr>
        <p:spPr>
          <a:xfrm>
            <a:off x="6193436" y="2438400"/>
            <a:ext cx="838200" cy="1828800"/>
          </a:xfrm>
          <a:prstGeom prst="leftUpArrow">
            <a:avLst>
              <a:gd name="adj1" fmla="val 25000"/>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After centrifugation is complete, place the samples on a batch and in a rack (with each patient’s tubes next to each other) together to go on the transport cart for delivery to UENDO during business hours, or to be stored at refrigerated temperature (</a:t>
            </a:r>
            <a:r>
              <a:rPr lang="en-US" sz="2800" dirty="0" smtClean="0"/>
              <a:t>2℃-8℃</a:t>
            </a:r>
            <a:r>
              <a:rPr lang="en-US" dirty="0" smtClean="0"/>
              <a:t>) after hours.</a:t>
            </a:r>
            <a:endParaRPr lang="en-US" dirty="0"/>
          </a:p>
        </p:txBody>
      </p:sp>
      <p:sp>
        <p:nvSpPr>
          <p:cNvPr id="3" name="Slide Number Placeholder 2"/>
          <p:cNvSpPr>
            <a:spLocks noGrp="1"/>
          </p:cNvSpPr>
          <p:nvPr>
            <p:ph type="sldNum" sz="quarter" idx="12"/>
          </p:nvPr>
        </p:nvSpPr>
        <p:spPr/>
        <p:txBody>
          <a:bodyPr/>
          <a:lstStyle/>
          <a:p>
            <a:fld id="{31DA2731-30F9-4F5E-8DBA-235A572BE16B}" type="slidenum">
              <a:rPr lang="en-US" smtClean="0"/>
              <a:pPr/>
              <a:t>24</a:t>
            </a:fld>
            <a:endParaRPr lang="en-US" dirty="0"/>
          </a:p>
        </p:txBody>
      </p:sp>
      <p:sp>
        <p:nvSpPr>
          <p:cNvPr id="4" name="Title 3"/>
          <p:cNvSpPr>
            <a:spLocks noGrp="1"/>
          </p:cNvSpPr>
          <p:nvPr>
            <p:ph type="title"/>
          </p:nvPr>
        </p:nvSpPr>
        <p:spPr/>
        <p:txBody>
          <a:bodyPr/>
          <a:lstStyle/>
          <a:p>
            <a:r>
              <a:rPr lang="en-US" dirty="0" smtClean="0"/>
              <a:t>After centrifugation, batching:</a:t>
            </a:r>
            <a:endParaRPr lang="en-US" dirty="0"/>
          </a:p>
        </p:txBody>
      </p:sp>
    </p:spTree>
    <p:extLst>
      <p:ext uri="{BB962C8B-B14F-4D97-AF65-F5344CB8AC3E}">
        <p14:creationId xmlns:p14="http://schemas.microsoft.com/office/powerpoint/2010/main" val="2062053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sz="2800" dirty="0" smtClean="0"/>
              <a:t>Incubated samples that arrive also need to be verified to correct fill volumes. </a:t>
            </a:r>
          </a:p>
          <a:p>
            <a:r>
              <a:rPr lang="en-US" sz="2800" b="1" u="sng" dirty="0" smtClean="0"/>
              <a:t>Incubated samples that have been c</a:t>
            </a:r>
            <a:r>
              <a:rPr lang="en-US" sz="2800" b="1" u="sng" dirty="0" smtClean="0"/>
              <a:t>entrifuged</a:t>
            </a:r>
            <a:r>
              <a:rPr lang="en-US" sz="2800" u="sng" dirty="0" smtClean="0"/>
              <a:t>: </a:t>
            </a:r>
            <a:r>
              <a:rPr lang="en-US" sz="2800" dirty="0" smtClean="0"/>
              <a:t>need </a:t>
            </a:r>
            <a:r>
              <a:rPr lang="en-US" sz="2800" dirty="0" smtClean="0"/>
              <a:t>to be verified that they have been stored for less than 28 days at 2°C to 8°C</a:t>
            </a:r>
            <a:r>
              <a:rPr lang="en-US" sz="2800" dirty="0" smtClean="0"/>
              <a:t>.  </a:t>
            </a:r>
            <a:endParaRPr lang="en-US" sz="2800" dirty="0" smtClean="0"/>
          </a:p>
          <a:p>
            <a:r>
              <a:rPr lang="en-US" sz="2800" b="1" u="sng" dirty="0" smtClean="0"/>
              <a:t>Incubated samples that have not been </a:t>
            </a:r>
            <a:r>
              <a:rPr lang="en-US" sz="2800" b="1" u="sng" dirty="0" smtClean="0"/>
              <a:t>centrifuged: </a:t>
            </a:r>
            <a:r>
              <a:rPr lang="en-US" sz="2800" dirty="0" smtClean="0"/>
              <a:t>need to be verified that they have been received within 3 days of incubation and maintained at a temperature </a:t>
            </a:r>
            <a:r>
              <a:rPr lang="en-US" sz="2800" dirty="0" smtClean="0"/>
              <a:t>between</a:t>
            </a:r>
            <a:r>
              <a:rPr lang="en-US" sz="2800" dirty="0" smtClean="0"/>
              <a:t> </a:t>
            </a:r>
            <a:r>
              <a:rPr lang="en-US" sz="2800" dirty="0" smtClean="0"/>
              <a:t>4°C (</a:t>
            </a:r>
            <a:r>
              <a:rPr lang="en-US" sz="2800" dirty="0" smtClean="0"/>
              <a:t>refrigerated) </a:t>
            </a:r>
            <a:r>
              <a:rPr lang="en-US" sz="2800" dirty="0" smtClean="0"/>
              <a:t>and 27°C </a:t>
            </a:r>
            <a:r>
              <a:rPr lang="en-US" sz="2800" dirty="0" smtClean="0"/>
              <a:t>(room temp) </a:t>
            </a:r>
            <a:r>
              <a:rPr lang="en-US" sz="2800" dirty="0" smtClean="0"/>
              <a:t>before centrifugation.</a:t>
            </a:r>
          </a:p>
          <a:p>
            <a:endParaRPr lang="en-US" sz="2800" dirty="0"/>
          </a:p>
        </p:txBody>
      </p:sp>
      <p:sp>
        <p:nvSpPr>
          <p:cNvPr id="4" name="Slide Number Placeholder 3"/>
          <p:cNvSpPr>
            <a:spLocks noGrp="1"/>
          </p:cNvSpPr>
          <p:nvPr>
            <p:ph type="sldNum" sz="quarter" idx="12"/>
          </p:nvPr>
        </p:nvSpPr>
        <p:spPr/>
        <p:txBody>
          <a:bodyPr/>
          <a:lstStyle/>
          <a:p>
            <a:fld id="{31DA2731-30F9-4F5E-8DBA-235A572BE16B}" type="slidenum">
              <a:rPr lang="en-US" smtClean="0"/>
              <a:pPr/>
              <a:t>25</a:t>
            </a:fld>
            <a:endParaRPr lang="en-US" dirty="0"/>
          </a:p>
        </p:txBody>
      </p:sp>
      <p:sp>
        <p:nvSpPr>
          <p:cNvPr id="2" name="Title 1"/>
          <p:cNvSpPr>
            <a:spLocks noGrp="1"/>
          </p:cNvSpPr>
          <p:nvPr>
            <p:ph type="title"/>
          </p:nvPr>
        </p:nvSpPr>
        <p:spPr>
          <a:xfrm>
            <a:off x="457200" y="457200"/>
            <a:ext cx="8229600" cy="960438"/>
          </a:xfrm>
        </p:spPr>
        <p:txBody>
          <a:bodyPr>
            <a:normAutofit/>
          </a:bodyPr>
          <a:lstStyle/>
          <a:p>
            <a:pPr algn="ctr"/>
            <a:r>
              <a:rPr lang="en-US" b="1" dirty="0" smtClean="0">
                <a:solidFill>
                  <a:srgbClr val="077685"/>
                </a:solidFill>
                <a:latin typeface="Cambria" pitchFamily="18" charset="0"/>
              </a:rPr>
              <a:t>Incubated Samples:</a:t>
            </a:r>
            <a:endParaRPr lang="en-US" dirty="0"/>
          </a:p>
        </p:txBody>
      </p:sp>
      <p:pic>
        <p:nvPicPr>
          <p:cNvPr id="2053" name="Picture 5" descr="C:\Documents and Settings\kschul12\Local Settings\Temporary Internet Files\Content.IE5\84UTMAN5\MC900212043[1].wmf"/>
          <p:cNvPicPr>
            <a:picLocks noChangeAspect="1" noChangeArrowheads="1"/>
          </p:cNvPicPr>
          <p:nvPr/>
        </p:nvPicPr>
        <p:blipFill>
          <a:blip r:embed="rId2" cstate="print"/>
          <a:srcRect/>
          <a:stretch>
            <a:fillRect/>
          </a:stretch>
        </p:blipFill>
        <p:spPr bwMode="auto">
          <a:xfrm rot="445551">
            <a:off x="7464582" y="5564852"/>
            <a:ext cx="1283974" cy="1077912"/>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66800"/>
            <a:ext cx="7543800" cy="5105400"/>
          </a:xfrm>
        </p:spPr>
        <p:txBody>
          <a:bodyPr>
            <a:noAutofit/>
          </a:bodyPr>
          <a:lstStyle/>
          <a:p>
            <a:r>
              <a:rPr lang="en-US" sz="2400" b="1" dirty="0" smtClean="0">
                <a:solidFill>
                  <a:srgbClr val="077685"/>
                </a:solidFill>
                <a:latin typeface="Cambria" pitchFamily="18" charset="0"/>
              </a:rPr>
              <a:t>Incubated, Un-centrifuged </a:t>
            </a:r>
            <a:r>
              <a:rPr lang="en-US" sz="2400" b="1" dirty="0">
                <a:solidFill>
                  <a:srgbClr val="077685"/>
                </a:solidFill>
                <a:latin typeface="Cambria" pitchFamily="18" charset="0"/>
              </a:rPr>
              <a:t>Samples:</a:t>
            </a:r>
            <a:endParaRPr lang="en-US" sz="2400" dirty="0" smtClean="0"/>
          </a:p>
          <a:p>
            <a:r>
              <a:rPr lang="en-US" sz="1600" dirty="0" smtClean="0"/>
              <a:t>Incubated </a:t>
            </a:r>
            <a:r>
              <a:rPr lang="en-US" sz="1600" dirty="0" smtClean="0"/>
              <a:t>samples that have </a:t>
            </a:r>
            <a:r>
              <a:rPr lang="en-US" sz="1600" u="sng" dirty="0" smtClean="0"/>
              <a:t>not been </a:t>
            </a:r>
            <a:r>
              <a:rPr lang="en-US" sz="1600" dirty="0" smtClean="0"/>
              <a:t>centrifuged need to be verified that they have been received within 3 days of collecting </a:t>
            </a:r>
            <a:r>
              <a:rPr lang="en-US" sz="1600" u="sng" dirty="0" smtClean="0"/>
              <a:t>and</a:t>
            </a:r>
            <a:r>
              <a:rPr lang="en-US" sz="1600" dirty="0" smtClean="0"/>
              <a:t> maintained at a temperature of 4°C and 27°C before centrifuging.  </a:t>
            </a:r>
          </a:p>
          <a:p>
            <a:endParaRPr lang="en-US" sz="1600" dirty="0" smtClean="0"/>
          </a:p>
          <a:p>
            <a:endParaRPr lang="en-US" sz="1600" dirty="0" smtClean="0"/>
          </a:p>
          <a:p>
            <a:endParaRPr lang="en-US" sz="1600" dirty="0" smtClean="0"/>
          </a:p>
          <a:p>
            <a:endParaRPr lang="en-US" sz="1600" dirty="0" smtClean="0"/>
          </a:p>
          <a:p>
            <a:pPr marL="109728" indent="0">
              <a:buNone/>
            </a:pPr>
            <a:endParaRPr lang="en-US" sz="1600" dirty="0" smtClean="0"/>
          </a:p>
          <a:p>
            <a:endParaRPr lang="en-US" sz="1600" dirty="0" smtClean="0"/>
          </a:p>
          <a:p>
            <a:pPr marL="109728" indent="0">
              <a:buNone/>
            </a:pPr>
            <a:endParaRPr lang="en-US" sz="1600" dirty="0" smtClean="0"/>
          </a:p>
          <a:p>
            <a:r>
              <a:rPr lang="en-US" sz="1600" dirty="0" smtClean="0"/>
              <a:t>Document sample info on appropriate colored QTB log.</a:t>
            </a:r>
          </a:p>
          <a:p>
            <a:r>
              <a:rPr lang="en-US" sz="1600" dirty="0" smtClean="0"/>
              <a:t>Centrifuge tubes in a swing bucket centrifuge for 15 minutes at 3000 RCF (g). </a:t>
            </a:r>
          </a:p>
          <a:p>
            <a:r>
              <a:rPr lang="en-US" sz="1600" dirty="0" smtClean="0"/>
              <a:t>Place all 3 tubes together back in a QTB transport rack, track through </a:t>
            </a:r>
            <a:r>
              <a:rPr lang="en-US" sz="1600" dirty="0" err="1" smtClean="0"/>
              <a:t>Sunquest</a:t>
            </a:r>
            <a:r>
              <a:rPr lang="en-US" sz="1600" dirty="0" smtClean="0"/>
              <a:t> by placing on a batch, place </a:t>
            </a:r>
            <a:r>
              <a:rPr lang="en-US" sz="1600" dirty="0"/>
              <a:t>b</a:t>
            </a:r>
            <a:r>
              <a:rPr lang="en-US" sz="1600" dirty="0" smtClean="0"/>
              <a:t>atch label in rack pouch, and label “incubated”.  Send to UENDO during business hours or store refrigerated in the Core lab after hours. </a:t>
            </a:r>
          </a:p>
        </p:txBody>
      </p:sp>
      <p:sp>
        <p:nvSpPr>
          <p:cNvPr id="4" name="Slide Number Placeholder 3"/>
          <p:cNvSpPr>
            <a:spLocks noGrp="1"/>
          </p:cNvSpPr>
          <p:nvPr>
            <p:ph type="sldNum" sz="quarter" idx="12"/>
          </p:nvPr>
        </p:nvSpPr>
        <p:spPr/>
        <p:txBody>
          <a:bodyPr/>
          <a:lstStyle/>
          <a:p>
            <a:fld id="{31DA2731-30F9-4F5E-8DBA-235A572BE16B}" type="slidenum">
              <a:rPr lang="en-US" smtClean="0"/>
              <a:pPr/>
              <a:t>26</a:t>
            </a:fld>
            <a:endParaRPr lang="en-US" dirty="0"/>
          </a:p>
        </p:txBody>
      </p:sp>
      <p:pic>
        <p:nvPicPr>
          <p:cNvPr id="5" name="Content Placeholder 4" descr="CONFIRM.gif"/>
          <p:cNvPicPr>
            <a:picLocks noChangeAspect="1"/>
          </p:cNvPicPr>
          <p:nvPr/>
        </p:nvPicPr>
        <p:blipFill>
          <a:blip r:embed="rId2" cstate="print"/>
          <a:stretch>
            <a:fillRect/>
          </a:stretch>
        </p:blipFill>
        <p:spPr>
          <a:xfrm>
            <a:off x="1981201" y="2344711"/>
            <a:ext cx="4724400" cy="19812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800600"/>
          </a:xfrm>
        </p:spPr>
        <p:txBody>
          <a:bodyPr>
            <a:normAutofit lnSpcReduction="10000"/>
          </a:bodyPr>
          <a:lstStyle/>
          <a:p>
            <a:pPr marL="342900" lvl="2" indent="-342900" algn="ctr">
              <a:buNone/>
            </a:pPr>
            <a:r>
              <a:rPr lang="en-US" sz="2600" b="1" i="1" dirty="0" smtClean="0"/>
              <a:t>Delivering Incubated  and Centrifuged Samples</a:t>
            </a:r>
          </a:p>
          <a:p>
            <a:pPr marL="342900" lvl="2" indent="-342900" algn="ctr">
              <a:buNone/>
            </a:pPr>
            <a:r>
              <a:rPr lang="en-US" sz="2600" b="1" i="1" dirty="0" smtClean="0"/>
              <a:t>to Special Chemistry/UENDO:</a:t>
            </a:r>
          </a:p>
          <a:p>
            <a:pPr marL="342900" lvl="2" indent="-342900" algn="ctr">
              <a:buNone/>
            </a:pPr>
            <a:endParaRPr lang="en-US" sz="2600" b="1" i="1" dirty="0" smtClean="0"/>
          </a:p>
          <a:p>
            <a:pPr marL="342900" lvl="2" indent="-342900">
              <a:buClr>
                <a:schemeClr val="accent1"/>
              </a:buClr>
              <a:buFont typeface="Wingdings" pitchFamily="2" charset="2"/>
              <a:buChar char="v"/>
            </a:pPr>
            <a:r>
              <a:rPr lang="en-US" sz="2600" b="1" dirty="0" smtClean="0"/>
              <a:t>Special Chemistry is </a:t>
            </a:r>
            <a:r>
              <a:rPr lang="en-US" sz="2600" b="1" u="sng" dirty="0" smtClean="0"/>
              <a:t>open</a:t>
            </a:r>
            <a:r>
              <a:rPr lang="en-US" sz="2600" b="1" dirty="0" smtClean="0"/>
              <a:t>: (M-F 7:00 -16:00)</a:t>
            </a:r>
          </a:p>
          <a:p>
            <a:pPr marL="854964" lvl="4" indent="-342900">
              <a:buClr>
                <a:schemeClr val="accent1"/>
              </a:buClr>
              <a:buFont typeface="Wingdings" pitchFamily="2" charset="2"/>
              <a:buChar char="Ø"/>
            </a:pPr>
            <a:r>
              <a:rPr lang="en-US" sz="2300" dirty="0" smtClean="0"/>
              <a:t>Core Lab (ACL) will transport the correctly processed and batched QTB samples to Special Chemistry via the specimen transport cart.</a:t>
            </a:r>
          </a:p>
          <a:p>
            <a:pPr marL="854964" lvl="4" indent="-342900">
              <a:buClr>
                <a:schemeClr val="accent1"/>
              </a:buClr>
              <a:buNone/>
            </a:pPr>
            <a:endParaRPr lang="en-US" sz="2300" dirty="0" smtClean="0"/>
          </a:p>
          <a:p>
            <a:pPr marL="342900" lvl="2" indent="-342900">
              <a:buClr>
                <a:schemeClr val="accent1"/>
              </a:buClr>
              <a:buFont typeface="Wingdings" pitchFamily="2" charset="2"/>
              <a:buChar char="v"/>
            </a:pPr>
            <a:r>
              <a:rPr lang="en-US" sz="2600" b="1" dirty="0" smtClean="0"/>
              <a:t>Special Chemistry is </a:t>
            </a:r>
            <a:r>
              <a:rPr lang="en-US" sz="2600" b="1" u="sng" dirty="0" smtClean="0"/>
              <a:t>closed</a:t>
            </a:r>
            <a:r>
              <a:rPr lang="en-US" sz="2600" dirty="0" smtClean="0"/>
              <a:t>: </a:t>
            </a:r>
          </a:p>
          <a:p>
            <a:pPr marL="854964" lvl="4" indent="-342900">
              <a:buClr>
                <a:schemeClr val="accent1"/>
              </a:buClr>
              <a:buFont typeface="Wingdings" pitchFamily="2" charset="2"/>
              <a:buChar char="Ø"/>
            </a:pPr>
            <a:r>
              <a:rPr lang="en-US" sz="2300" dirty="0" smtClean="0"/>
              <a:t>Core Lab (ACL) will store the processed and batched samples in a rack at 2</a:t>
            </a:r>
            <a:r>
              <a:rPr lang="en-US" sz="2300" baseline="30000" dirty="0" smtClean="0"/>
              <a:t>o</a:t>
            </a:r>
            <a:r>
              <a:rPr lang="en-US" sz="2300" dirty="0" smtClean="0"/>
              <a:t>C to 8</a:t>
            </a:r>
            <a:r>
              <a:rPr lang="en-US" sz="2300" baseline="30000" dirty="0" smtClean="0"/>
              <a:t>o</a:t>
            </a:r>
            <a:r>
              <a:rPr lang="en-US" sz="2300" dirty="0" smtClean="0"/>
              <a:t>C for morning delivery via the specimen transport cart.</a:t>
            </a:r>
          </a:p>
          <a:p>
            <a:endParaRPr lang="en-US" dirty="0"/>
          </a:p>
        </p:txBody>
      </p:sp>
      <p:sp>
        <p:nvSpPr>
          <p:cNvPr id="4" name="Slide Number Placeholder 3"/>
          <p:cNvSpPr>
            <a:spLocks noGrp="1"/>
          </p:cNvSpPr>
          <p:nvPr>
            <p:ph type="sldNum" sz="quarter" idx="12"/>
          </p:nvPr>
        </p:nvSpPr>
        <p:spPr/>
        <p:txBody>
          <a:bodyPr/>
          <a:lstStyle/>
          <a:p>
            <a:fld id="{31DA2731-30F9-4F5E-8DBA-235A572BE16B}" type="slidenum">
              <a:rPr lang="en-US" smtClean="0"/>
              <a:pPr/>
              <a:t>27</a:t>
            </a:fld>
            <a:endParaRPr lang="en-US" dirty="0"/>
          </a:p>
        </p:txBody>
      </p:sp>
      <p:sp>
        <p:nvSpPr>
          <p:cNvPr id="2" name="Title 1"/>
          <p:cNvSpPr>
            <a:spLocks noGrp="1"/>
          </p:cNvSpPr>
          <p:nvPr>
            <p:ph type="title"/>
          </p:nvPr>
        </p:nvSpPr>
        <p:spPr>
          <a:xfrm>
            <a:off x="457200" y="228600"/>
            <a:ext cx="8229600" cy="1143000"/>
          </a:xfrm>
        </p:spPr>
        <p:txBody>
          <a:bodyPr>
            <a:normAutofit fontScale="90000"/>
          </a:bodyPr>
          <a:lstStyle/>
          <a:p>
            <a:pPr algn="ctr"/>
            <a:r>
              <a:rPr lang="en-US" b="1" dirty="0" smtClean="0">
                <a:solidFill>
                  <a:srgbClr val="077685"/>
                </a:solidFill>
                <a:latin typeface="Cambria" pitchFamily="18" charset="0"/>
              </a:rPr>
              <a:t>Delivery to Special Chemistry, weekdays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76800"/>
          </a:xfrm>
        </p:spPr>
        <p:txBody>
          <a:bodyPr>
            <a:normAutofit/>
          </a:bodyPr>
          <a:lstStyle/>
          <a:p>
            <a:endParaRPr lang="en-US" dirty="0" smtClean="0"/>
          </a:p>
          <a:p>
            <a:pPr marL="342900" lvl="2" indent="-342900">
              <a:buClr>
                <a:schemeClr val="accent1"/>
              </a:buClr>
              <a:buFont typeface="Wingdings" pitchFamily="2" charset="2"/>
              <a:buChar char="v"/>
            </a:pPr>
            <a:r>
              <a:rPr lang="en-US" sz="2600" b="1" dirty="0" smtClean="0"/>
              <a:t>Special Chemistry/UENDO is </a:t>
            </a:r>
            <a:r>
              <a:rPr lang="en-US" sz="2600" b="1" u="sng" dirty="0" smtClean="0"/>
              <a:t>closed</a:t>
            </a:r>
            <a:r>
              <a:rPr lang="en-US" sz="2600" dirty="0" smtClean="0"/>
              <a:t>: </a:t>
            </a:r>
          </a:p>
          <a:p>
            <a:pPr marL="342900" lvl="2" indent="-342900">
              <a:buClr>
                <a:schemeClr val="accent1"/>
              </a:buClr>
              <a:buNone/>
            </a:pPr>
            <a:endParaRPr lang="en-US" sz="2600" dirty="0" smtClean="0"/>
          </a:p>
          <a:p>
            <a:pPr marL="854964" lvl="4" indent="-342900">
              <a:buClr>
                <a:schemeClr val="accent1"/>
              </a:buClr>
              <a:buFont typeface="Wingdings" pitchFamily="2" charset="2"/>
              <a:buChar char="Ø"/>
            </a:pPr>
            <a:r>
              <a:rPr lang="en-US" sz="2200" dirty="0" smtClean="0"/>
              <a:t>ACL will process, batch, and store the samples at 2</a:t>
            </a:r>
            <a:r>
              <a:rPr lang="en-US" sz="2200" baseline="30000" dirty="0" smtClean="0"/>
              <a:t>o</a:t>
            </a:r>
            <a:r>
              <a:rPr lang="en-US" sz="2200" dirty="0" smtClean="0"/>
              <a:t>C to 8</a:t>
            </a:r>
            <a:r>
              <a:rPr lang="en-US" sz="2200" baseline="30000" dirty="0" smtClean="0"/>
              <a:t>o</a:t>
            </a:r>
            <a:r>
              <a:rPr lang="en-US" sz="2200" dirty="0" smtClean="0"/>
              <a:t>C for delivery on Special Chemistry’s next working day.</a:t>
            </a:r>
          </a:p>
          <a:p>
            <a:pPr marL="854964" lvl="4" indent="-342900">
              <a:buClr>
                <a:schemeClr val="accent1"/>
              </a:buClr>
              <a:buNone/>
            </a:pPr>
            <a:endParaRPr lang="en-US" sz="2200" dirty="0" smtClean="0"/>
          </a:p>
          <a:p>
            <a:pPr marL="854964" lvl="4" indent="-342900">
              <a:buClr>
                <a:schemeClr val="accent1"/>
              </a:buClr>
              <a:buNone/>
            </a:pPr>
            <a:endParaRPr lang="en-US" sz="2200" dirty="0" smtClean="0"/>
          </a:p>
          <a:p>
            <a:endParaRPr lang="en-US" dirty="0"/>
          </a:p>
        </p:txBody>
      </p:sp>
      <p:sp>
        <p:nvSpPr>
          <p:cNvPr id="4" name="Slide Number Placeholder 3"/>
          <p:cNvSpPr>
            <a:spLocks noGrp="1"/>
          </p:cNvSpPr>
          <p:nvPr>
            <p:ph type="sldNum" sz="quarter" idx="12"/>
          </p:nvPr>
        </p:nvSpPr>
        <p:spPr/>
        <p:txBody>
          <a:bodyPr/>
          <a:lstStyle/>
          <a:p>
            <a:fld id="{31DA2731-30F9-4F5E-8DBA-235A572BE16B}" type="slidenum">
              <a:rPr lang="en-US" smtClean="0"/>
              <a:pPr/>
              <a:t>28</a:t>
            </a:fld>
            <a:endParaRPr lang="en-US" dirty="0"/>
          </a:p>
        </p:txBody>
      </p:sp>
      <p:sp>
        <p:nvSpPr>
          <p:cNvPr id="5" name="Title 4"/>
          <p:cNvSpPr>
            <a:spLocks noGrp="1"/>
          </p:cNvSpPr>
          <p:nvPr>
            <p:ph type="title"/>
          </p:nvPr>
        </p:nvSpPr>
        <p:spPr>
          <a:xfrm>
            <a:off x="457200" y="457200"/>
            <a:ext cx="8229600" cy="960438"/>
          </a:xfrm>
        </p:spPr>
        <p:txBody>
          <a:bodyPr>
            <a:normAutofit fontScale="90000"/>
          </a:bodyPr>
          <a:lstStyle/>
          <a:p>
            <a:pPr algn="ctr"/>
            <a:r>
              <a:rPr lang="en-US" dirty="0" smtClean="0">
                <a:solidFill>
                  <a:schemeClr val="accent1">
                    <a:lumMod val="75000"/>
                  </a:schemeClr>
                </a:solidFill>
                <a:latin typeface="Calibri" pitchFamily="34" charset="0"/>
              </a:rPr>
              <a:t/>
            </a:r>
            <a:br>
              <a:rPr lang="en-US" dirty="0" smtClean="0">
                <a:solidFill>
                  <a:schemeClr val="accent1">
                    <a:lumMod val="75000"/>
                  </a:schemeClr>
                </a:solidFill>
                <a:latin typeface="Calibri" pitchFamily="34" charset="0"/>
              </a:rPr>
            </a:br>
            <a:r>
              <a:rPr lang="en-US" dirty="0" smtClean="0">
                <a:solidFill>
                  <a:schemeClr val="accent1">
                    <a:lumMod val="75000"/>
                  </a:schemeClr>
                </a:solidFill>
                <a:latin typeface="Calibri" pitchFamily="34" charset="0"/>
              </a:rPr>
              <a:t>Holidays and </a:t>
            </a:r>
            <a:r>
              <a:rPr lang="en-US" sz="4400" dirty="0" smtClean="0">
                <a:solidFill>
                  <a:schemeClr val="accent1">
                    <a:lumMod val="75000"/>
                  </a:schemeClr>
                </a:solidFill>
                <a:latin typeface="Calibri" pitchFamily="34" charset="0"/>
              </a:rPr>
              <a:t>Weekends</a:t>
            </a:r>
            <a:r>
              <a:rPr lang="en-US" dirty="0" smtClean="0"/>
              <a:t/>
            </a:r>
            <a:br>
              <a:rPr lang="en-US" dirty="0" smtClean="0"/>
            </a:br>
            <a:endParaRPr lang="en-US" dirty="0"/>
          </a:p>
        </p:txBody>
      </p:sp>
      <p:pic>
        <p:nvPicPr>
          <p:cNvPr id="2050" name="Picture 2" descr="C:\Documents and Settings\kschul12\Local Settings\Temporary Internet Files\Content.IE5\U9T1ZSUT\MC900016661[1].wmf"/>
          <p:cNvPicPr>
            <a:picLocks noChangeAspect="1" noChangeArrowheads="1"/>
          </p:cNvPicPr>
          <p:nvPr/>
        </p:nvPicPr>
        <p:blipFill>
          <a:blip r:embed="rId2" cstate="print"/>
          <a:srcRect/>
          <a:stretch>
            <a:fillRect/>
          </a:stretch>
        </p:blipFill>
        <p:spPr bwMode="auto">
          <a:xfrm rot="749308">
            <a:off x="6666167" y="919830"/>
            <a:ext cx="1593138" cy="1219139"/>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077200" cy="4953000"/>
          </a:xfrm>
        </p:spPr>
        <p:txBody>
          <a:bodyPr>
            <a:normAutofit fontScale="77500" lnSpcReduction="20000"/>
          </a:bodyPr>
          <a:lstStyle/>
          <a:p>
            <a:r>
              <a:rPr lang="en-US" dirty="0" smtClean="0"/>
              <a:t>Learn the QTB Sample Rejection Criteria and the 2-step process for canceling and crediting a test. </a:t>
            </a:r>
          </a:p>
          <a:p>
            <a:endParaRPr lang="en-US" dirty="0" smtClean="0"/>
          </a:p>
          <a:p>
            <a:r>
              <a:rPr lang="en-US" dirty="0" smtClean="0"/>
              <a:t>It is </a:t>
            </a:r>
            <a:r>
              <a:rPr lang="en-US" b="1" u="sng" dirty="0" smtClean="0">
                <a:solidFill>
                  <a:srgbClr val="FF0000"/>
                </a:solidFill>
              </a:rPr>
              <a:t>everyone’s job </a:t>
            </a:r>
            <a:r>
              <a:rPr lang="en-US" dirty="0" smtClean="0"/>
              <a:t>to cancel a QTB when it</a:t>
            </a:r>
          </a:p>
          <a:p>
            <a:pPr>
              <a:buNone/>
            </a:pPr>
            <a:r>
              <a:rPr lang="en-US" dirty="0" smtClean="0"/>
              <a:t>	does not pass the acceptable specimen </a:t>
            </a:r>
          </a:p>
          <a:p>
            <a:pPr>
              <a:buNone/>
            </a:pPr>
            <a:r>
              <a:rPr lang="en-US" dirty="0" smtClean="0"/>
              <a:t>	criteria</a:t>
            </a:r>
            <a:r>
              <a:rPr lang="en-US" dirty="0"/>
              <a:t>!</a:t>
            </a:r>
            <a:r>
              <a:rPr lang="en-US" dirty="0" smtClean="0"/>
              <a:t> Be a team player and cancel and</a:t>
            </a:r>
          </a:p>
          <a:p>
            <a:pPr>
              <a:buNone/>
            </a:pPr>
            <a:r>
              <a:rPr lang="en-US" dirty="0"/>
              <a:t> </a:t>
            </a:r>
            <a:r>
              <a:rPr lang="en-US" dirty="0" smtClean="0"/>
              <a:t>  credit the test (2 step) at the receiving laboratory. 	</a:t>
            </a:r>
          </a:p>
          <a:p>
            <a:endParaRPr lang="en-US" dirty="0" smtClean="0"/>
          </a:p>
          <a:p>
            <a:r>
              <a:rPr lang="en-US" dirty="0" smtClean="0"/>
              <a:t>Re-cap: The main QTB Sample Rejection Criteria are:</a:t>
            </a:r>
          </a:p>
          <a:p>
            <a:pPr lvl="1"/>
            <a:r>
              <a:rPr lang="en-US" dirty="0" smtClean="0"/>
              <a:t>Mislabeled </a:t>
            </a:r>
            <a:r>
              <a:rPr lang="en-US" dirty="0"/>
              <a:t>or unlabeled </a:t>
            </a:r>
            <a:r>
              <a:rPr lang="en-US" dirty="0" smtClean="0"/>
              <a:t>specimens</a:t>
            </a:r>
          </a:p>
          <a:p>
            <a:pPr lvl="1"/>
            <a:r>
              <a:rPr lang="en-US" dirty="0"/>
              <a:t>I</a:t>
            </a:r>
            <a:r>
              <a:rPr lang="en-US" dirty="0" smtClean="0"/>
              <a:t>nsufficient </a:t>
            </a:r>
            <a:r>
              <a:rPr lang="en-US" dirty="0"/>
              <a:t>volume or tubes </a:t>
            </a:r>
            <a:r>
              <a:rPr lang="en-US" dirty="0" smtClean="0"/>
              <a:t>overfilled  </a:t>
            </a:r>
          </a:p>
          <a:p>
            <a:pPr lvl="1"/>
            <a:r>
              <a:rPr lang="en-US" dirty="0" smtClean="0"/>
              <a:t>Samples over shaken</a:t>
            </a:r>
          </a:p>
          <a:p>
            <a:pPr lvl="1"/>
            <a:r>
              <a:rPr lang="en-US" dirty="0" smtClean="0"/>
              <a:t>Samples transported at wrong temperatures</a:t>
            </a:r>
          </a:p>
          <a:p>
            <a:pPr lvl="1"/>
            <a:r>
              <a:rPr lang="en-US" dirty="0" smtClean="0"/>
              <a:t>Samples &gt; 16 hours old prior to incubation</a:t>
            </a:r>
            <a:endParaRPr lang="en-US" dirty="0"/>
          </a:p>
          <a:p>
            <a:pPr lvl="1"/>
            <a:r>
              <a:rPr lang="en-US" b="1" dirty="0" smtClean="0"/>
              <a:t>Specimens </a:t>
            </a:r>
            <a:r>
              <a:rPr lang="en-US" b="1" dirty="0"/>
              <a:t>other than those collected and processed according </a:t>
            </a:r>
            <a:r>
              <a:rPr lang="en-US" b="1" dirty="0" smtClean="0"/>
              <a:t>to laboratory procedure and instructions </a:t>
            </a:r>
            <a:r>
              <a:rPr lang="en-US" b="1" dirty="0"/>
              <a:t>in the </a:t>
            </a:r>
            <a:r>
              <a:rPr lang="en-US" b="1" dirty="0" err="1" smtClean="0"/>
              <a:t>QuantiFERON</a:t>
            </a:r>
            <a:r>
              <a:rPr lang="en-US" b="1" dirty="0" smtClean="0"/>
              <a:t>-TB Gold collection kit. </a:t>
            </a:r>
            <a:endParaRPr lang="en-US" b="1" dirty="0"/>
          </a:p>
        </p:txBody>
      </p:sp>
      <p:sp>
        <p:nvSpPr>
          <p:cNvPr id="4" name="Slide Number Placeholder 3"/>
          <p:cNvSpPr>
            <a:spLocks noGrp="1"/>
          </p:cNvSpPr>
          <p:nvPr>
            <p:ph type="sldNum" sz="quarter" idx="12"/>
          </p:nvPr>
        </p:nvSpPr>
        <p:spPr/>
        <p:txBody>
          <a:bodyPr/>
          <a:lstStyle/>
          <a:p>
            <a:fld id="{31DA2731-30F9-4F5E-8DBA-235A572BE16B}" type="slidenum">
              <a:rPr lang="en-US" smtClean="0"/>
              <a:pPr/>
              <a:t>29</a:t>
            </a:fld>
            <a:endParaRPr lang="en-US" dirty="0"/>
          </a:p>
        </p:txBody>
      </p:sp>
      <p:sp>
        <p:nvSpPr>
          <p:cNvPr id="2" name="Title 1"/>
          <p:cNvSpPr>
            <a:spLocks noGrp="1"/>
          </p:cNvSpPr>
          <p:nvPr>
            <p:ph type="title"/>
          </p:nvPr>
        </p:nvSpPr>
        <p:spPr/>
        <p:txBody>
          <a:bodyPr>
            <a:normAutofit/>
          </a:bodyPr>
          <a:lstStyle/>
          <a:p>
            <a:pPr algn="ctr"/>
            <a:r>
              <a:rPr lang="en-US" b="1" dirty="0" smtClean="0">
                <a:solidFill>
                  <a:srgbClr val="077685"/>
                </a:solidFill>
                <a:latin typeface="Cambria" pitchFamily="18" charset="0"/>
              </a:rPr>
              <a:t>Sample Rejection</a:t>
            </a:r>
            <a:endParaRPr lang="en-US" dirty="0">
              <a:solidFill>
                <a:schemeClr val="accent5">
                  <a:lumMod val="75000"/>
                </a:schemeClr>
              </a:solidFill>
            </a:endParaRPr>
          </a:p>
        </p:txBody>
      </p:sp>
      <p:pic>
        <p:nvPicPr>
          <p:cNvPr id="3075" name="Picture 3" descr="C:\Documents and Settings\kschul12\Local Settings\Temporary Internet Files\Content.IE5\TSS17Z7W\MC900078837[1].wmf"/>
          <p:cNvPicPr>
            <a:picLocks noChangeAspect="1" noChangeArrowheads="1"/>
          </p:cNvPicPr>
          <p:nvPr/>
        </p:nvPicPr>
        <p:blipFill>
          <a:blip r:embed="rId2" cstate="print"/>
          <a:srcRect/>
          <a:stretch>
            <a:fillRect/>
          </a:stretch>
        </p:blipFill>
        <p:spPr bwMode="auto">
          <a:xfrm>
            <a:off x="6629400" y="1905000"/>
            <a:ext cx="1301130" cy="12192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1DA2731-30F9-4F5E-8DBA-235A572BE16B}" type="slidenum">
              <a:rPr lang="en-US" smtClean="0"/>
              <a:pPr/>
              <a:t>3</a:t>
            </a:fld>
            <a:endParaRPr lang="en-US" dirty="0"/>
          </a:p>
        </p:txBody>
      </p:sp>
      <p:sp>
        <p:nvSpPr>
          <p:cNvPr id="2" name="Title 1"/>
          <p:cNvSpPr>
            <a:spLocks noGrp="1"/>
          </p:cNvSpPr>
          <p:nvPr>
            <p:ph type="title"/>
          </p:nvPr>
        </p:nvSpPr>
        <p:spPr/>
        <p:txBody>
          <a:bodyPr/>
          <a:lstStyle/>
          <a:p>
            <a:pPr algn="ctr"/>
            <a:r>
              <a:rPr lang="en-US" b="1" dirty="0" smtClean="0">
                <a:solidFill>
                  <a:schemeClr val="accent1">
                    <a:lumMod val="75000"/>
                  </a:schemeClr>
                </a:solidFill>
                <a:latin typeface="Cambria" pitchFamily="18" charset="0"/>
              </a:rPr>
              <a:t>Table of Contents:</a:t>
            </a:r>
            <a:endParaRPr lang="en-US" dirty="0">
              <a:solidFill>
                <a:schemeClr val="accent1">
                  <a:lumMod val="75000"/>
                </a:schemeClr>
              </a:solidFill>
            </a:endParaRPr>
          </a:p>
        </p:txBody>
      </p:sp>
      <p:sp>
        <p:nvSpPr>
          <p:cNvPr id="4" name="TextBox 3"/>
          <p:cNvSpPr txBox="1"/>
          <p:nvPr/>
        </p:nvSpPr>
        <p:spPr>
          <a:xfrm>
            <a:off x="1371600" y="1447800"/>
            <a:ext cx="6400800" cy="4690515"/>
          </a:xfrm>
          <a:prstGeom prst="rect">
            <a:avLst/>
          </a:prstGeom>
          <a:noFill/>
        </p:spPr>
        <p:txBody>
          <a:bodyPr wrap="square" rtlCol="0">
            <a:spAutoFit/>
          </a:bodyPr>
          <a:lstStyle/>
          <a:p>
            <a:pPr marL="457200" indent="-457200" fontAlgn="auto">
              <a:spcBef>
                <a:spcPct val="20000"/>
              </a:spcBef>
              <a:spcAft>
                <a:spcPts val="0"/>
              </a:spcAft>
              <a:buFont typeface="Arial" pitchFamily="34" charset="0"/>
              <a:buAutoNum type="arabicPeriod"/>
              <a:defRPr/>
            </a:pPr>
            <a:r>
              <a:rPr lang="en-US" b="1" u="sng" dirty="0" smtClean="0">
                <a:solidFill>
                  <a:schemeClr val="accent5">
                    <a:lumMod val="75000"/>
                  </a:schemeClr>
                </a:solidFill>
                <a:latin typeface="Calibri" pitchFamily="34" charset="0"/>
              </a:rPr>
              <a:t>Objectives</a:t>
            </a:r>
          </a:p>
          <a:p>
            <a:pPr marL="457200" indent="-457200" fontAlgn="auto">
              <a:spcBef>
                <a:spcPct val="20000"/>
              </a:spcBef>
              <a:spcAft>
                <a:spcPts val="0"/>
              </a:spcAft>
              <a:buFont typeface="Arial" pitchFamily="34" charset="0"/>
              <a:buAutoNum type="arabicPeriod"/>
              <a:defRPr/>
            </a:pPr>
            <a:r>
              <a:rPr lang="en-US" b="1" u="sng" dirty="0" smtClean="0">
                <a:solidFill>
                  <a:schemeClr val="accent5">
                    <a:lumMod val="75000"/>
                  </a:schemeClr>
                </a:solidFill>
                <a:latin typeface="Calibri" pitchFamily="34" charset="0"/>
              </a:rPr>
              <a:t>How is this lesson relevant?</a:t>
            </a:r>
          </a:p>
          <a:p>
            <a:pPr marL="457200" indent="-457200" fontAlgn="auto">
              <a:spcBef>
                <a:spcPct val="20000"/>
              </a:spcBef>
              <a:spcAft>
                <a:spcPts val="0"/>
              </a:spcAft>
              <a:buFont typeface="Arial" pitchFamily="34" charset="0"/>
              <a:buAutoNum type="arabicPeriod"/>
              <a:defRPr/>
            </a:pPr>
            <a:r>
              <a:rPr lang="en-US" b="1" u="sng" dirty="0" smtClean="0">
                <a:solidFill>
                  <a:schemeClr val="accent5">
                    <a:lumMod val="75000"/>
                  </a:schemeClr>
                </a:solidFill>
                <a:latin typeface="Calibri" pitchFamily="34" charset="0"/>
              </a:rPr>
              <a:t>Collection and Transport</a:t>
            </a:r>
            <a:endParaRPr lang="en-US" b="1" u="sng" dirty="0">
              <a:solidFill>
                <a:schemeClr val="accent5">
                  <a:lumMod val="75000"/>
                </a:schemeClr>
              </a:solidFill>
              <a:latin typeface="Calibri" pitchFamily="34" charset="0"/>
            </a:endParaRPr>
          </a:p>
          <a:p>
            <a:pPr marL="457200" indent="-457200" fontAlgn="auto">
              <a:spcBef>
                <a:spcPct val="20000"/>
              </a:spcBef>
              <a:spcAft>
                <a:spcPts val="0"/>
              </a:spcAft>
              <a:buFont typeface="Arial" pitchFamily="34" charset="0"/>
              <a:buAutoNum type="arabicPeriod"/>
              <a:defRPr/>
            </a:pPr>
            <a:r>
              <a:rPr lang="en-US" b="1" u="sng" dirty="0" err="1" smtClean="0">
                <a:solidFill>
                  <a:schemeClr val="accent5">
                    <a:lumMod val="75000"/>
                  </a:schemeClr>
                </a:solidFill>
                <a:latin typeface="Calibri" pitchFamily="34" charset="0"/>
              </a:rPr>
              <a:t>Unincubated</a:t>
            </a:r>
            <a:endParaRPr lang="en-US" b="1" u="sng" dirty="0" smtClean="0">
              <a:solidFill>
                <a:schemeClr val="accent5">
                  <a:lumMod val="75000"/>
                </a:schemeClr>
              </a:solidFill>
              <a:latin typeface="Calibri" pitchFamily="34" charset="0"/>
            </a:endParaRPr>
          </a:p>
          <a:p>
            <a:pPr marL="457200" indent="-457200" fontAlgn="auto">
              <a:spcBef>
                <a:spcPct val="20000"/>
              </a:spcBef>
              <a:spcAft>
                <a:spcPts val="0"/>
              </a:spcAft>
              <a:buFont typeface="Arial" pitchFamily="34" charset="0"/>
              <a:buAutoNum type="arabicPeriod"/>
              <a:defRPr/>
            </a:pPr>
            <a:r>
              <a:rPr lang="en-US" b="1" u="sng" dirty="0" smtClean="0">
                <a:solidFill>
                  <a:schemeClr val="accent5">
                    <a:lumMod val="75000"/>
                  </a:schemeClr>
                </a:solidFill>
                <a:latin typeface="Calibri" pitchFamily="34" charset="0"/>
              </a:rPr>
              <a:t>Incubation </a:t>
            </a:r>
          </a:p>
          <a:p>
            <a:pPr marL="457200" indent="-457200" fontAlgn="auto">
              <a:spcBef>
                <a:spcPct val="20000"/>
              </a:spcBef>
              <a:spcAft>
                <a:spcPts val="0"/>
              </a:spcAft>
              <a:buFont typeface="Arial" pitchFamily="34" charset="0"/>
              <a:buAutoNum type="arabicPeriod"/>
              <a:defRPr/>
            </a:pPr>
            <a:r>
              <a:rPr lang="en-US" b="1" u="sng" dirty="0" smtClean="0">
                <a:solidFill>
                  <a:schemeClr val="accent5">
                    <a:lumMod val="75000"/>
                  </a:schemeClr>
                </a:solidFill>
                <a:latin typeface="Calibri" pitchFamily="34" charset="0"/>
              </a:rPr>
              <a:t>Centrifugation</a:t>
            </a:r>
            <a:endParaRPr lang="en-US" b="1" u="sng" dirty="0">
              <a:solidFill>
                <a:schemeClr val="accent5">
                  <a:lumMod val="75000"/>
                </a:schemeClr>
              </a:solidFill>
              <a:latin typeface="Calibri" pitchFamily="34" charset="0"/>
            </a:endParaRPr>
          </a:p>
          <a:p>
            <a:pPr marL="457200" indent="-457200" fontAlgn="auto">
              <a:spcBef>
                <a:spcPct val="20000"/>
              </a:spcBef>
              <a:spcAft>
                <a:spcPts val="0"/>
              </a:spcAft>
              <a:buFont typeface="Arial" pitchFamily="34" charset="0"/>
              <a:buAutoNum type="arabicPeriod"/>
              <a:defRPr/>
            </a:pPr>
            <a:r>
              <a:rPr lang="en-US" b="1" u="sng" dirty="0" smtClean="0">
                <a:solidFill>
                  <a:schemeClr val="accent5">
                    <a:lumMod val="75000"/>
                  </a:schemeClr>
                </a:solidFill>
                <a:latin typeface="Calibri" pitchFamily="34" charset="0"/>
              </a:rPr>
              <a:t>Incubated</a:t>
            </a:r>
          </a:p>
          <a:p>
            <a:pPr marL="457200" indent="-457200" fontAlgn="auto">
              <a:spcBef>
                <a:spcPct val="20000"/>
              </a:spcBef>
              <a:spcAft>
                <a:spcPts val="0"/>
              </a:spcAft>
              <a:buFont typeface="Arial" pitchFamily="34" charset="0"/>
              <a:buAutoNum type="arabicPeriod"/>
              <a:defRPr/>
            </a:pPr>
            <a:r>
              <a:rPr lang="en-US" b="1" u="sng" dirty="0" smtClean="0">
                <a:solidFill>
                  <a:schemeClr val="accent5">
                    <a:lumMod val="75000"/>
                  </a:schemeClr>
                </a:solidFill>
                <a:latin typeface="Calibri" pitchFamily="34" charset="0"/>
              </a:rPr>
              <a:t>Delivery</a:t>
            </a:r>
          </a:p>
          <a:p>
            <a:pPr marL="457200" indent="-457200" fontAlgn="auto">
              <a:spcBef>
                <a:spcPct val="20000"/>
              </a:spcBef>
              <a:spcAft>
                <a:spcPts val="0"/>
              </a:spcAft>
              <a:buFont typeface="Arial" pitchFamily="34" charset="0"/>
              <a:buAutoNum type="arabicPeriod"/>
              <a:defRPr/>
            </a:pPr>
            <a:r>
              <a:rPr lang="en-US" b="1" u="sng" dirty="0" smtClean="0">
                <a:solidFill>
                  <a:schemeClr val="accent5">
                    <a:lumMod val="75000"/>
                  </a:schemeClr>
                </a:solidFill>
                <a:latin typeface="Calibri" pitchFamily="34" charset="0"/>
              </a:rPr>
              <a:t>Holiday and Weekends</a:t>
            </a:r>
          </a:p>
          <a:p>
            <a:pPr marL="457200" indent="-457200" fontAlgn="auto">
              <a:spcBef>
                <a:spcPct val="20000"/>
              </a:spcBef>
              <a:spcAft>
                <a:spcPts val="0"/>
              </a:spcAft>
              <a:buFont typeface="Arial" pitchFamily="34" charset="0"/>
              <a:buAutoNum type="arabicPeriod"/>
              <a:defRPr/>
            </a:pPr>
            <a:r>
              <a:rPr lang="en-US" b="1" u="sng" dirty="0" smtClean="0">
                <a:solidFill>
                  <a:schemeClr val="accent5">
                    <a:lumMod val="75000"/>
                  </a:schemeClr>
                </a:solidFill>
                <a:latin typeface="Calibri" pitchFamily="34" charset="0"/>
              </a:rPr>
              <a:t>Sample Rejection</a:t>
            </a:r>
          </a:p>
          <a:p>
            <a:pPr marL="457200" indent="-457200" fontAlgn="auto">
              <a:spcBef>
                <a:spcPct val="20000"/>
              </a:spcBef>
              <a:spcAft>
                <a:spcPts val="0"/>
              </a:spcAft>
              <a:buFont typeface="Arial" pitchFamily="34" charset="0"/>
              <a:buAutoNum type="arabicPeriod"/>
              <a:defRPr/>
            </a:pPr>
            <a:r>
              <a:rPr lang="en-US" b="1" u="sng" dirty="0" smtClean="0">
                <a:solidFill>
                  <a:schemeClr val="accent5">
                    <a:lumMod val="75000"/>
                  </a:schemeClr>
                </a:solidFill>
                <a:latin typeface="Calibri" pitchFamily="34" charset="0"/>
              </a:rPr>
              <a:t>ETC Codes</a:t>
            </a:r>
          </a:p>
          <a:p>
            <a:pPr marL="457200" indent="-457200" fontAlgn="auto">
              <a:spcBef>
                <a:spcPct val="20000"/>
              </a:spcBef>
              <a:spcAft>
                <a:spcPts val="0"/>
              </a:spcAft>
              <a:buFont typeface="Arial" pitchFamily="34" charset="0"/>
              <a:buAutoNum type="arabicPeriod"/>
              <a:defRPr/>
            </a:pPr>
            <a:r>
              <a:rPr lang="en-US" b="1" u="sng" dirty="0" smtClean="0">
                <a:solidFill>
                  <a:schemeClr val="accent5">
                    <a:lumMod val="75000"/>
                  </a:schemeClr>
                </a:solidFill>
                <a:latin typeface="Calibri" pitchFamily="34" charset="0"/>
              </a:rPr>
              <a:t>FAQ</a:t>
            </a:r>
          </a:p>
          <a:p>
            <a:pPr marL="457200" indent="-457200" fontAlgn="auto">
              <a:spcBef>
                <a:spcPct val="20000"/>
              </a:spcBef>
              <a:spcAft>
                <a:spcPts val="0"/>
              </a:spcAft>
              <a:buFont typeface="Arial" pitchFamily="34" charset="0"/>
              <a:buAutoNum type="arabicPeriod"/>
              <a:defRPr/>
            </a:pPr>
            <a:r>
              <a:rPr lang="en-US" b="1" u="sng" dirty="0" smtClean="0">
                <a:solidFill>
                  <a:schemeClr val="accent5">
                    <a:lumMod val="75000"/>
                  </a:schemeClr>
                </a:solidFill>
                <a:latin typeface="Calibri" pitchFamily="34" charset="0"/>
              </a:rPr>
              <a:t>Conclusion</a:t>
            </a:r>
          </a:p>
          <a:p>
            <a:pPr marL="457200" indent="-457200" fontAlgn="auto">
              <a:spcBef>
                <a:spcPct val="20000"/>
              </a:spcBef>
              <a:spcAft>
                <a:spcPts val="0"/>
              </a:spcAft>
              <a:buFont typeface="Arial" pitchFamily="34" charset="0"/>
              <a:buAutoNum type="arabicPeriod"/>
              <a:defRPr/>
            </a:pPr>
            <a:endParaRPr lang="en-US" b="1" u="sng" dirty="0">
              <a:solidFill>
                <a:schemeClr val="accent5">
                  <a:lumMod val="75000"/>
                </a:schemeClr>
              </a:solidFill>
              <a:latin typeface="Calibri" pitchFamily="34" charset="0"/>
            </a:endParaRPr>
          </a:p>
        </p:txBody>
      </p:sp>
      <p:pic>
        <p:nvPicPr>
          <p:cNvPr id="5" name="Picture 4" descr="QTB BAG.gif"/>
          <p:cNvPicPr>
            <a:picLocks noChangeAspect="1"/>
          </p:cNvPicPr>
          <p:nvPr/>
        </p:nvPicPr>
        <p:blipFill>
          <a:blip r:embed="rId2" cstate="print"/>
          <a:stretch>
            <a:fillRect/>
          </a:stretch>
        </p:blipFill>
        <p:spPr>
          <a:xfrm>
            <a:off x="4267200" y="2971800"/>
            <a:ext cx="4038600" cy="224934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35691"/>
          </a:xfrm>
        </p:spPr>
        <p:txBody>
          <a:bodyPr>
            <a:normAutofit/>
          </a:bodyPr>
          <a:lstStyle/>
          <a:p>
            <a:pPr algn="ctr">
              <a:buNone/>
            </a:pPr>
            <a:r>
              <a:rPr lang="en-US" sz="2800" u="sng" dirty="0" smtClean="0"/>
              <a:t>Common ETC codes to use when </a:t>
            </a:r>
          </a:p>
          <a:p>
            <a:pPr algn="ctr">
              <a:buNone/>
            </a:pPr>
            <a:r>
              <a:rPr lang="en-US" sz="2800" u="sng" dirty="0" smtClean="0"/>
              <a:t>cancelling QTB tests.</a:t>
            </a:r>
          </a:p>
          <a:p>
            <a:pPr algn="ctr">
              <a:buNone/>
            </a:pPr>
            <a:endParaRPr lang="en-US" sz="2800" u="sng" dirty="0" smtClean="0"/>
          </a:p>
          <a:p>
            <a:pPr>
              <a:buFont typeface="Webdings" pitchFamily="18" charset="2"/>
              <a:buChar char=""/>
            </a:pPr>
            <a:r>
              <a:rPr lang="en-US" sz="2600" b="1" dirty="0" smtClean="0"/>
              <a:t>LABPRO </a:t>
            </a:r>
            <a:r>
              <a:rPr lang="en-US" sz="2600" dirty="0" smtClean="0"/>
              <a:t>- (Lab accident –specimen processed incorrectly)</a:t>
            </a:r>
          </a:p>
          <a:p>
            <a:pPr>
              <a:buFont typeface="Webdings" pitchFamily="18" charset="2"/>
              <a:buChar char=""/>
            </a:pPr>
            <a:r>
              <a:rPr lang="en-US" sz="2600" b="1" dirty="0" smtClean="0"/>
              <a:t>USFULL </a:t>
            </a:r>
            <a:r>
              <a:rPr lang="en-US" sz="2600" dirty="0" smtClean="0"/>
              <a:t>- (Tube overfilled)</a:t>
            </a:r>
          </a:p>
          <a:p>
            <a:pPr>
              <a:buFont typeface="Webdings" pitchFamily="18" charset="2"/>
              <a:buChar char=""/>
            </a:pPr>
            <a:r>
              <a:rPr lang="en-US" sz="2600" b="1" dirty="0" smtClean="0"/>
              <a:t>USUNDR</a:t>
            </a:r>
            <a:r>
              <a:rPr lang="en-US" sz="2600" dirty="0" smtClean="0"/>
              <a:t> - (Tube under filled)</a:t>
            </a:r>
          </a:p>
          <a:p>
            <a:pPr>
              <a:buFont typeface="Webdings" pitchFamily="18" charset="2"/>
              <a:buChar char=""/>
            </a:pPr>
            <a:r>
              <a:rPr lang="en-US" sz="2600" b="1" dirty="0" smtClean="0"/>
              <a:t>USSTO </a:t>
            </a:r>
            <a:r>
              <a:rPr lang="en-US" sz="2600" dirty="0" smtClean="0"/>
              <a:t>- (Unsatisfactory specimen – too old for testing)</a:t>
            </a:r>
          </a:p>
          <a:p>
            <a:pPr>
              <a:buFont typeface="Webdings" pitchFamily="18" charset="2"/>
              <a:buChar char=""/>
            </a:pPr>
            <a:r>
              <a:rPr lang="en-US" sz="2400" b="1" dirty="0" smtClean="0"/>
              <a:t>CANL </a:t>
            </a:r>
            <a:r>
              <a:rPr lang="en-US" sz="2400" dirty="0" smtClean="0"/>
              <a:t>- (Canceled – Specimen improperly labeled)</a:t>
            </a:r>
            <a:endParaRPr lang="en-US" sz="2600" dirty="0" smtClean="0"/>
          </a:p>
          <a:p>
            <a:endParaRPr lang="en-US" dirty="0"/>
          </a:p>
        </p:txBody>
      </p:sp>
      <p:sp>
        <p:nvSpPr>
          <p:cNvPr id="4" name="Slide Number Placeholder 3"/>
          <p:cNvSpPr>
            <a:spLocks noGrp="1"/>
          </p:cNvSpPr>
          <p:nvPr>
            <p:ph type="sldNum" sz="quarter" idx="12"/>
          </p:nvPr>
        </p:nvSpPr>
        <p:spPr/>
        <p:txBody>
          <a:bodyPr/>
          <a:lstStyle/>
          <a:p>
            <a:fld id="{31DA2731-30F9-4F5E-8DBA-235A572BE16B}" type="slidenum">
              <a:rPr lang="en-US" smtClean="0"/>
              <a:pPr/>
              <a:t>30</a:t>
            </a:fld>
            <a:endParaRPr lang="en-US" dirty="0"/>
          </a:p>
        </p:txBody>
      </p:sp>
      <p:sp>
        <p:nvSpPr>
          <p:cNvPr id="2" name="Title 1"/>
          <p:cNvSpPr>
            <a:spLocks noGrp="1"/>
          </p:cNvSpPr>
          <p:nvPr>
            <p:ph type="title"/>
          </p:nvPr>
        </p:nvSpPr>
        <p:spPr/>
        <p:txBody>
          <a:bodyPr/>
          <a:lstStyle/>
          <a:p>
            <a:pPr algn="ctr"/>
            <a:r>
              <a:rPr lang="en-US" b="1" dirty="0" smtClean="0">
                <a:solidFill>
                  <a:srgbClr val="077685"/>
                </a:solidFill>
                <a:latin typeface="Cambria" pitchFamily="18" charset="0"/>
              </a:rPr>
              <a:t>ETC Cancellation Codes</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373563"/>
          </a:xfrm>
        </p:spPr>
        <p:txBody>
          <a:bodyPr>
            <a:normAutofit fontScale="62500" lnSpcReduction="20000"/>
          </a:bodyPr>
          <a:lstStyle/>
          <a:p>
            <a:r>
              <a:rPr lang="en-US" b="1" dirty="0" smtClean="0"/>
              <a:t>Can the blood collection tubes be transported lying down?</a:t>
            </a:r>
            <a:r>
              <a:rPr lang="en-US" dirty="0" smtClean="0"/>
              <a:t/>
            </a:r>
            <a:br>
              <a:rPr lang="en-US" dirty="0" smtClean="0"/>
            </a:br>
            <a:r>
              <a:rPr lang="en-US" dirty="0" smtClean="0"/>
              <a:t>Yes. </a:t>
            </a:r>
            <a:r>
              <a:rPr lang="en-US" dirty="0" err="1" smtClean="0"/>
              <a:t>QuantiFERON</a:t>
            </a:r>
            <a:r>
              <a:rPr lang="en-US" dirty="0" smtClean="0"/>
              <a:t>-TB Gold Blood Collection Tubes can be transported lying down only after the tube mixing step has been done. The tubes should be re-mixed by inverting 10 times immediately prior to being placed upright in the 37</a:t>
            </a:r>
            <a:r>
              <a:rPr lang="en-US" baseline="30000" dirty="0" smtClean="0"/>
              <a:t>o</a:t>
            </a:r>
            <a:r>
              <a:rPr lang="en-US" dirty="0" smtClean="0"/>
              <a:t>C incubator.</a:t>
            </a:r>
          </a:p>
          <a:p>
            <a:r>
              <a:rPr lang="en-US" b="1" dirty="0" smtClean="0"/>
              <a:t>What if 37</a:t>
            </a:r>
            <a:r>
              <a:rPr lang="en-US" b="1" baseline="30000" dirty="0" smtClean="0"/>
              <a:t>o</a:t>
            </a:r>
            <a:r>
              <a:rPr lang="en-US" b="1" dirty="0" smtClean="0"/>
              <a:t>C incubation starts more than 16 hours after the time of blood collection?</a:t>
            </a:r>
            <a:r>
              <a:rPr lang="en-US" dirty="0" smtClean="0"/>
              <a:t> </a:t>
            </a:r>
            <a:br>
              <a:rPr lang="en-US" dirty="0" smtClean="0"/>
            </a:br>
            <a:r>
              <a:rPr lang="en-US" dirty="0" smtClean="0"/>
              <a:t>The Package Insert specifies that the 37</a:t>
            </a:r>
            <a:r>
              <a:rPr lang="en-US" baseline="30000" dirty="0" smtClean="0"/>
              <a:t>o</a:t>
            </a:r>
            <a:r>
              <a:rPr lang="en-US" dirty="0" smtClean="0"/>
              <a:t>C blood incubation must commence within 16 hours of collection. Delay in incubation may cause false negative or indeterminate results.  The sample must then be cancelled and recollected. </a:t>
            </a:r>
          </a:p>
          <a:p>
            <a:r>
              <a:rPr lang="en-US" b="1" dirty="0" smtClean="0"/>
              <a:t>Can I incubate the blood collection tubes lying down?</a:t>
            </a:r>
            <a:r>
              <a:rPr lang="en-US" dirty="0" smtClean="0"/>
              <a:t/>
            </a:r>
            <a:br>
              <a:rPr lang="en-US" dirty="0" smtClean="0"/>
            </a:br>
            <a:r>
              <a:rPr lang="en-US" dirty="0" err="1" smtClean="0"/>
              <a:t>QuantiFERON</a:t>
            </a:r>
            <a:r>
              <a:rPr lang="en-US" dirty="0" smtClean="0"/>
              <a:t>-TB Gold Blood Collection Tubes must be kept upright during incubation at 37</a:t>
            </a:r>
            <a:r>
              <a:rPr lang="en-US" baseline="30000" dirty="0" smtClean="0"/>
              <a:t>o</a:t>
            </a:r>
            <a:r>
              <a:rPr lang="en-US" dirty="0" smtClean="0"/>
              <a:t>C.</a:t>
            </a:r>
            <a:r>
              <a:rPr lang="en-US" b="1" dirty="0" smtClean="0"/>
              <a:t> </a:t>
            </a:r>
          </a:p>
          <a:p>
            <a:r>
              <a:rPr lang="en-US" b="1" dirty="0" smtClean="0"/>
              <a:t>The gel plug hasn't moved during centrifugation. What should I do?</a:t>
            </a:r>
            <a:r>
              <a:rPr lang="en-US" dirty="0" smtClean="0"/>
              <a:t/>
            </a:r>
            <a:br>
              <a:rPr lang="en-US" dirty="0" smtClean="0"/>
            </a:br>
            <a:r>
              <a:rPr lang="en-US" dirty="0" smtClean="0"/>
              <a:t>After incubation of tubes at 37</a:t>
            </a:r>
            <a:r>
              <a:rPr lang="en-US" baseline="30000" dirty="0" smtClean="0"/>
              <a:t>o</a:t>
            </a:r>
            <a:r>
              <a:rPr lang="en-US" dirty="0" smtClean="0"/>
              <a:t>C, the plasma is separated from the cells by centrifuging for 15 minutes 3000 RCF (g). The gel plug should move to separate the cells from the plasma. If this does not occur, the tubes should be re-centrifuged at a higher speed.</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31DA2731-30F9-4F5E-8DBA-235A572BE16B}" type="slidenum">
              <a:rPr lang="en-US" smtClean="0"/>
              <a:pPr/>
              <a:t>31</a:t>
            </a:fld>
            <a:endParaRPr lang="en-US" dirty="0"/>
          </a:p>
        </p:txBody>
      </p:sp>
      <p:sp>
        <p:nvSpPr>
          <p:cNvPr id="2" name="Title 1"/>
          <p:cNvSpPr>
            <a:spLocks noGrp="1"/>
          </p:cNvSpPr>
          <p:nvPr>
            <p:ph type="title"/>
          </p:nvPr>
        </p:nvSpPr>
        <p:spPr/>
        <p:txBody>
          <a:bodyPr/>
          <a:lstStyle/>
          <a:p>
            <a:pPr algn="ctr"/>
            <a:r>
              <a:rPr lang="en-US" b="1" dirty="0" smtClean="0">
                <a:solidFill>
                  <a:srgbClr val="077685"/>
                </a:solidFill>
                <a:latin typeface="Cambria" pitchFamily="18" charset="0"/>
              </a:rPr>
              <a:t>FAQ</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solidFill>
                  <a:schemeClr val="accent5">
                    <a:lumMod val="50000"/>
                  </a:schemeClr>
                </a:solidFill>
              </a:rPr>
              <a:t>Once again, it must be emphasized that </a:t>
            </a:r>
            <a:r>
              <a:rPr lang="en-US" sz="2800" b="1" dirty="0" smtClean="0"/>
              <a:t>accurate </a:t>
            </a:r>
            <a:r>
              <a:rPr lang="en-US" sz="2800" b="1" dirty="0" err="1" smtClean="0"/>
              <a:t>QuantiFERON</a:t>
            </a:r>
            <a:r>
              <a:rPr lang="en-US" sz="2800" b="1" dirty="0" smtClean="0"/>
              <a:t>-TB Gold results require accurate collection, incubation, processing, storage, transport, and testing.</a:t>
            </a:r>
          </a:p>
          <a:p>
            <a:endParaRPr lang="en-US" dirty="0" smtClean="0"/>
          </a:p>
          <a:p>
            <a:endParaRPr lang="en-US" dirty="0" smtClean="0"/>
          </a:p>
          <a:p>
            <a:r>
              <a:rPr lang="en-US" dirty="0" smtClean="0"/>
              <a:t>Questions – Contact:</a:t>
            </a:r>
          </a:p>
          <a:p>
            <a:pPr lvl="2">
              <a:buClr>
                <a:schemeClr val="accent1"/>
              </a:buClr>
              <a:buFont typeface="Wingdings" pitchFamily="2" charset="2"/>
              <a:buChar char=""/>
            </a:pPr>
            <a:r>
              <a:rPr lang="en-US" dirty="0" smtClean="0"/>
              <a:t>  UMMC East Core Laboratory</a:t>
            </a:r>
            <a:r>
              <a:rPr lang="en-US" dirty="0"/>
              <a:t> </a:t>
            </a:r>
            <a:r>
              <a:rPr lang="en-US" dirty="0" smtClean="0"/>
              <a:t>        612-273-3336</a:t>
            </a:r>
          </a:p>
          <a:p>
            <a:pPr lvl="2">
              <a:buClr>
                <a:schemeClr val="accent1"/>
              </a:buClr>
              <a:buFont typeface="Wingdings" pitchFamily="2" charset="2"/>
              <a:buChar char=""/>
            </a:pPr>
            <a:r>
              <a:rPr lang="en-US" dirty="0" smtClean="0"/>
              <a:t>  Special Chemistry		 	612-273-4047</a:t>
            </a:r>
          </a:p>
          <a:p>
            <a:endParaRPr lang="en-US" dirty="0"/>
          </a:p>
        </p:txBody>
      </p:sp>
      <p:sp>
        <p:nvSpPr>
          <p:cNvPr id="4" name="Slide Number Placeholder 3"/>
          <p:cNvSpPr>
            <a:spLocks noGrp="1"/>
          </p:cNvSpPr>
          <p:nvPr>
            <p:ph type="sldNum" sz="quarter" idx="12"/>
          </p:nvPr>
        </p:nvSpPr>
        <p:spPr/>
        <p:txBody>
          <a:bodyPr/>
          <a:lstStyle/>
          <a:p>
            <a:fld id="{31DA2731-30F9-4F5E-8DBA-235A572BE16B}" type="slidenum">
              <a:rPr lang="en-US" smtClean="0"/>
              <a:pPr/>
              <a:t>32</a:t>
            </a:fld>
            <a:endParaRPr lang="en-US" dirty="0"/>
          </a:p>
        </p:txBody>
      </p:sp>
      <p:sp>
        <p:nvSpPr>
          <p:cNvPr id="2" name="Title 1"/>
          <p:cNvSpPr>
            <a:spLocks noGrp="1"/>
          </p:cNvSpPr>
          <p:nvPr>
            <p:ph type="title"/>
          </p:nvPr>
        </p:nvSpPr>
        <p:spPr/>
        <p:txBody>
          <a:bodyPr/>
          <a:lstStyle/>
          <a:p>
            <a:pPr algn="ctr"/>
            <a:r>
              <a:rPr lang="en-US" b="1" dirty="0" smtClean="0">
                <a:solidFill>
                  <a:srgbClr val="077685"/>
                </a:solidFill>
                <a:latin typeface="Cambria" pitchFamily="18" charset="0"/>
              </a:rPr>
              <a:t>Conclusion</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295400"/>
            <a:ext cx="8229600" cy="4711891"/>
          </a:xfrm>
        </p:spPr>
        <p:txBody>
          <a:bodyPr>
            <a:normAutofit fontScale="85000" lnSpcReduction="10000"/>
          </a:bodyPr>
          <a:lstStyle/>
          <a:p>
            <a:pPr>
              <a:buNone/>
              <a:defRPr/>
            </a:pPr>
            <a:r>
              <a:rPr lang="en-US" b="1" dirty="0" smtClean="0">
                <a:solidFill>
                  <a:schemeClr val="accent1">
                    <a:lumMod val="50000"/>
                  </a:schemeClr>
                </a:solidFill>
                <a:latin typeface="Cambria" pitchFamily="18" charset="0"/>
              </a:rPr>
              <a:t>Upon completion of this lesson, learners should be able to:</a:t>
            </a:r>
          </a:p>
          <a:p>
            <a:pPr>
              <a:buNone/>
              <a:defRPr/>
            </a:pPr>
            <a:endParaRPr lang="en-US" b="1" dirty="0" smtClean="0">
              <a:solidFill>
                <a:schemeClr val="accent5">
                  <a:lumMod val="75000"/>
                </a:schemeClr>
              </a:solidFill>
              <a:latin typeface="Cambria" pitchFamily="18" charset="0"/>
            </a:endParaRPr>
          </a:p>
          <a:p>
            <a:pPr>
              <a:defRPr/>
            </a:pPr>
            <a:r>
              <a:rPr lang="en-US" dirty="0" smtClean="0"/>
              <a:t>Know the proper QTB collection procedure.</a:t>
            </a:r>
          </a:p>
          <a:p>
            <a:pPr>
              <a:defRPr/>
            </a:pPr>
            <a:endParaRPr lang="en-US" dirty="0" smtClean="0"/>
          </a:p>
          <a:p>
            <a:pPr>
              <a:defRPr/>
            </a:pPr>
            <a:r>
              <a:rPr lang="en-US" dirty="0" smtClean="0"/>
              <a:t>Describe </a:t>
            </a:r>
            <a:r>
              <a:rPr lang="en-US" dirty="0"/>
              <a:t>the purpose for proper QTB handling from after </a:t>
            </a:r>
            <a:r>
              <a:rPr lang="en-US" dirty="0" smtClean="0"/>
              <a:t>collection </a:t>
            </a:r>
            <a:r>
              <a:rPr lang="en-US" dirty="0"/>
              <a:t>to delivery to the testing laboratory</a:t>
            </a:r>
            <a:r>
              <a:rPr lang="en-US" dirty="0" smtClean="0"/>
              <a:t>.</a:t>
            </a:r>
          </a:p>
          <a:p>
            <a:pPr>
              <a:defRPr/>
            </a:pPr>
            <a:endParaRPr lang="en-US" dirty="0" smtClean="0"/>
          </a:p>
          <a:p>
            <a:pPr>
              <a:defRPr/>
            </a:pPr>
            <a:r>
              <a:rPr lang="en-US" dirty="0" smtClean="0"/>
              <a:t>Become familiar with the key factors in preanalytic processing to assure accurate results.</a:t>
            </a:r>
          </a:p>
          <a:p>
            <a:pPr>
              <a:defRPr/>
            </a:pPr>
            <a:endParaRPr lang="en-US" dirty="0" smtClean="0"/>
          </a:p>
          <a:p>
            <a:pPr>
              <a:defRPr/>
            </a:pPr>
            <a:r>
              <a:rPr lang="en-US" dirty="0" smtClean="0"/>
              <a:t>Perform the proper steps from the receipt of the tube set from the collection site, storage, incubation of the tube set, and transport to the testing laboratory.</a:t>
            </a:r>
          </a:p>
          <a:p>
            <a:pPr>
              <a:defRPr/>
            </a:pPr>
            <a:endParaRPr lang="en-US" dirty="0" smtClean="0"/>
          </a:p>
          <a:p>
            <a:pPr>
              <a:defRPr/>
            </a:pPr>
            <a:endParaRPr lang="en-US" dirty="0" smtClean="0"/>
          </a:p>
          <a:p>
            <a:pPr>
              <a:defRPr/>
            </a:pPr>
            <a:endParaRPr lang="en-US" dirty="0"/>
          </a:p>
        </p:txBody>
      </p:sp>
      <p:sp>
        <p:nvSpPr>
          <p:cNvPr id="3" name="Slide Number Placeholder 2"/>
          <p:cNvSpPr>
            <a:spLocks noGrp="1"/>
          </p:cNvSpPr>
          <p:nvPr>
            <p:ph type="sldNum" sz="quarter" idx="12"/>
          </p:nvPr>
        </p:nvSpPr>
        <p:spPr/>
        <p:txBody>
          <a:bodyPr/>
          <a:lstStyle/>
          <a:p>
            <a:fld id="{31DA2731-30F9-4F5E-8DBA-235A572BE16B}" type="slidenum">
              <a:rPr lang="en-US" smtClean="0"/>
              <a:pPr/>
              <a:t>4</a:t>
            </a:fld>
            <a:endParaRPr lang="en-US" dirty="0"/>
          </a:p>
        </p:txBody>
      </p:sp>
      <p:sp>
        <p:nvSpPr>
          <p:cNvPr id="4" name="Title 3"/>
          <p:cNvSpPr>
            <a:spLocks noGrp="1"/>
          </p:cNvSpPr>
          <p:nvPr>
            <p:ph type="title"/>
          </p:nvPr>
        </p:nvSpPr>
        <p:spPr/>
        <p:txBody>
          <a:bodyPr/>
          <a:lstStyle/>
          <a:p>
            <a:pPr algn="ctr"/>
            <a:r>
              <a:rPr lang="en-US" b="1" dirty="0" smtClean="0">
                <a:solidFill>
                  <a:srgbClr val="077685"/>
                </a:solidFill>
                <a:latin typeface="Cambria" pitchFamily="18" charset="0"/>
              </a:rPr>
              <a:t>Objectives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102291"/>
          </a:xfrm>
        </p:spPr>
        <p:txBody>
          <a:bodyPr>
            <a:normAutofit/>
          </a:bodyPr>
          <a:lstStyle/>
          <a:p>
            <a:pPr>
              <a:buNone/>
            </a:pPr>
            <a:r>
              <a:rPr lang="en-US" dirty="0" smtClean="0">
                <a:solidFill>
                  <a:schemeClr val="tx1"/>
                </a:solidFill>
              </a:rPr>
              <a:t>  </a:t>
            </a:r>
            <a:r>
              <a:rPr lang="en-US" dirty="0" smtClean="0"/>
              <a:t>There are multiple steps involved with the QuantiFERION-TB Gold method that must be completed properly by Clinical Laboratory Staff to ensure accurate performance. </a:t>
            </a:r>
          </a:p>
          <a:p>
            <a:pPr algn="ctr">
              <a:buNone/>
            </a:pPr>
            <a:r>
              <a:rPr lang="en-US" dirty="0" smtClean="0"/>
              <a:t>		</a:t>
            </a:r>
          </a:p>
          <a:p>
            <a:pPr algn="ctr">
              <a:buNone/>
            </a:pPr>
            <a:r>
              <a:rPr lang="en-US" sz="4000" b="1" dirty="0" smtClean="0">
                <a:latin typeface="Comic Sans MS" pitchFamily="66" charset="0"/>
              </a:rPr>
              <a:t>Accurate results require accurate </a:t>
            </a:r>
            <a:r>
              <a:rPr lang="en-US" sz="4000" b="1" dirty="0" err="1" smtClean="0">
                <a:latin typeface="Comic Sans MS" pitchFamily="66" charset="0"/>
              </a:rPr>
              <a:t>preanalytic</a:t>
            </a:r>
            <a:r>
              <a:rPr lang="en-US" sz="4000" b="1" dirty="0" smtClean="0">
                <a:latin typeface="Comic Sans MS" pitchFamily="66" charset="0"/>
              </a:rPr>
              <a:t> processing!</a:t>
            </a:r>
            <a:endParaRPr lang="en-US" sz="4000" b="1" dirty="0">
              <a:latin typeface="Comic Sans MS" pitchFamily="66" charset="0"/>
            </a:endParaRPr>
          </a:p>
        </p:txBody>
      </p:sp>
      <p:sp>
        <p:nvSpPr>
          <p:cNvPr id="4" name="Slide Number Placeholder 3"/>
          <p:cNvSpPr>
            <a:spLocks noGrp="1"/>
          </p:cNvSpPr>
          <p:nvPr>
            <p:ph type="sldNum" sz="quarter" idx="12"/>
          </p:nvPr>
        </p:nvSpPr>
        <p:spPr/>
        <p:txBody>
          <a:bodyPr/>
          <a:lstStyle/>
          <a:p>
            <a:fld id="{31DA2731-30F9-4F5E-8DBA-235A572BE16B}" type="slidenum">
              <a:rPr lang="en-US" smtClean="0"/>
              <a:pPr/>
              <a:t>5</a:t>
            </a:fld>
            <a:endParaRPr lang="en-US"/>
          </a:p>
        </p:txBody>
      </p:sp>
      <p:sp>
        <p:nvSpPr>
          <p:cNvPr id="2" name="Title 1"/>
          <p:cNvSpPr>
            <a:spLocks noGrp="1"/>
          </p:cNvSpPr>
          <p:nvPr>
            <p:ph type="title"/>
          </p:nvPr>
        </p:nvSpPr>
        <p:spPr>
          <a:xfrm>
            <a:off x="457200" y="457200"/>
            <a:ext cx="8229600" cy="1219200"/>
          </a:xfrm>
        </p:spPr>
        <p:txBody>
          <a:bodyPr/>
          <a:lstStyle/>
          <a:p>
            <a:pPr algn="ctr"/>
            <a:r>
              <a:rPr lang="en-US" b="1" dirty="0" smtClean="0">
                <a:solidFill>
                  <a:schemeClr val="accent1">
                    <a:lumMod val="75000"/>
                  </a:schemeClr>
                </a:solidFill>
                <a:latin typeface="Cambria" pitchFamily="18" charset="0"/>
              </a:rPr>
              <a:t>How is This Lesson Relevant?</a:t>
            </a:r>
            <a:endParaRPr lang="en-US" dirty="0">
              <a:solidFill>
                <a:schemeClr val="accent1">
                  <a:lumMod val="7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qtubes.jpg"/>
          <p:cNvPicPr>
            <a:picLocks noChangeAspect="1"/>
          </p:cNvPicPr>
          <p:nvPr/>
        </p:nvPicPr>
        <p:blipFill>
          <a:blip r:embed="rId3" cstate="print">
            <a:lum bright="70000" contrast="-70000"/>
          </a:blip>
          <a:stretch>
            <a:fillRect/>
          </a:stretch>
        </p:blipFill>
        <p:spPr>
          <a:xfrm>
            <a:off x="2133600" y="561974"/>
            <a:ext cx="4724400" cy="5610225"/>
          </a:xfrm>
          <a:prstGeom prst="rect">
            <a:avLst/>
          </a:prstGeom>
          <a:noFill/>
          <a:ln>
            <a:noFill/>
          </a:ln>
        </p:spPr>
      </p:pic>
      <p:sp>
        <p:nvSpPr>
          <p:cNvPr id="3" name="Content Placeholder 2"/>
          <p:cNvSpPr>
            <a:spLocks noGrp="1"/>
          </p:cNvSpPr>
          <p:nvPr>
            <p:ph idx="1"/>
          </p:nvPr>
        </p:nvSpPr>
        <p:spPr>
          <a:xfrm>
            <a:off x="914400" y="2133600"/>
            <a:ext cx="7315200" cy="2362200"/>
          </a:xfrm>
        </p:spPr>
        <p:txBody>
          <a:bodyPr>
            <a:normAutofit lnSpcReduction="10000"/>
          </a:bodyPr>
          <a:lstStyle/>
          <a:p>
            <a:pPr>
              <a:buFont typeface="Wingdings" pitchFamily="2" charset="2"/>
              <a:buChar char="v"/>
            </a:pPr>
            <a:r>
              <a:rPr lang="en-US" sz="2400" b="1" dirty="0" smtClean="0"/>
              <a:t>QTB sets are collected at the various clinics, outreach clients, and as inpatients. </a:t>
            </a:r>
          </a:p>
          <a:p>
            <a:pPr>
              <a:buFont typeface="Wingdings" pitchFamily="2" charset="2"/>
              <a:buChar char="v"/>
            </a:pPr>
            <a:endParaRPr lang="en-US" sz="2400" dirty="0" smtClean="0"/>
          </a:p>
          <a:p>
            <a:pPr>
              <a:buFont typeface="Wingdings" pitchFamily="2" charset="2"/>
              <a:buChar char="v"/>
            </a:pPr>
            <a:r>
              <a:rPr lang="en-US" sz="2400" b="1" dirty="0" smtClean="0"/>
              <a:t>Accurate </a:t>
            </a:r>
            <a:r>
              <a:rPr lang="en-US" sz="2400" b="1" dirty="0" err="1" smtClean="0"/>
              <a:t>QuantiFERON</a:t>
            </a:r>
            <a:r>
              <a:rPr lang="en-US" sz="2400" b="1" dirty="0" smtClean="0"/>
              <a:t>-TB Gold results require accurate collection, incubation, processing, storage, transport, and testing.</a:t>
            </a:r>
          </a:p>
          <a:p>
            <a:pPr>
              <a:buFont typeface="Wingdings" pitchFamily="2" charset="2"/>
              <a:buChar char="v"/>
            </a:pPr>
            <a:endParaRPr lang="en-US" sz="1800" b="1" dirty="0" smtClean="0"/>
          </a:p>
        </p:txBody>
      </p:sp>
      <p:sp>
        <p:nvSpPr>
          <p:cNvPr id="4" name="Slide Number Placeholder 3"/>
          <p:cNvSpPr>
            <a:spLocks noGrp="1"/>
          </p:cNvSpPr>
          <p:nvPr>
            <p:ph type="sldNum" sz="quarter" idx="12"/>
          </p:nvPr>
        </p:nvSpPr>
        <p:spPr/>
        <p:txBody>
          <a:bodyPr/>
          <a:lstStyle/>
          <a:p>
            <a:fld id="{31DA2731-30F9-4F5E-8DBA-235A572BE16B}" type="slidenum">
              <a:rPr lang="en-US" smtClean="0"/>
              <a:pPr/>
              <a:t>6</a:t>
            </a:fld>
            <a:endParaRPr lang="en-US" dirty="0"/>
          </a:p>
        </p:txBody>
      </p:sp>
      <p:sp>
        <p:nvSpPr>
          <p:cNvPr id="2" name="Title 1"/>
          <p:cNvSpPr>
            <a:spLocks noGrp="1"/>
          </p:cNvSpPr>
          <p:nvPr>
            <p:ph type="title"/>
          </p:nvPr>
        </p:nvSpPr>
        <p:spPr>
          <a:xfrm>
            <a:off x="457200" y="609600"/>
            <a:ext cx="8229600" cy="1676400"/>
          </a:xfrm>
        </p:spPr>
        <p:txBody>
          <a:bodyPr/>
          <a:lstStyle/>
          <a:p>
            <a:pPr algn="ctr"/>
            <a:r>
              <a:rPr lang="en-US" b="1" dirty="0" smtClean="0">
                <a:solidFill>
                  <a:srgbClr val="077685"/>
                </a:solidFill>
                <a:latin typeface="Cambria" pitchFamily="18" charset="0"/>
              </a:rPr>
              <a:t>Collection and Transport</a:t>
            </a:r>
            <a:endParaRPr lang="en-US" dirty="0"/>
          </a:p>
        </p:txBody>
      </p:sp>
      <p:pic>
        <p:nvPicPr>
          <p:cNvPr id="6" name="Picture 5" descr="BLOOD COLL.gif"/>
          <p:cNvPicPr>
            <a:picLocks noChangeAspect="1"/>
          </p:cNvPicPr>
          <p:nvPr/>
        </p:nvPicPr>
        <p:blipFill>
          <a:blip r:embed="rId4" cstate="print"/>
          <a:stretch>
            <a:fillRect/>
          </a:stretch>
        </p:blipFill>
        <p:spPr>
          <a:xfrm>
            <a:off x="4343400" y="4343400"/>
            <a:ext cx="3678321" cy="202329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qtubes.jpg"/>
          <p:cNvPicPr>
            <a:picLocks noChangeAspect="1"/>
          </p:cNvPicPr>
          <p:nvPr/>
        </p:nvPicPr>
        <p:blipFill>
          <a:blip r:embed="rId3" cstate="print">
            <a:lum bright="70000" contrast="-70000"/>
          </a:blip>
          <a:stretch>
            <a:fillRect/>
          </a:stretch>
        </p:blipFill>
        <p:spPr>
          <a:xfrm>
            <a:off x="2133600" y="533400"/>
            <a:ext cx="4724400" cy="5610225"/>
          </a:xfrm>
          <a:prstGeom prst="rect">
            <a:avLst/>
          </a:prstGeom>
          <a:noFill/>
          <a:ln>
            <a:noFill/>
          </a:ln>
        </p:spPr>
      </p:pic>
      <p:sp>
        <p:nvSpPr>
          <p:cNvPr id="3" name="Content Placeholder 2"/>
          <p:cNvSpPr>
            <a:spLocks noGrp="1"/>
          </p:cNvSpPr>
          <p:nvPr>
            <p:ph idx="1"/>
          </p:nvPr>
        </p:nvSpPr>
        <p:spPr>
          <a:xfrm>
            <a:off x="381000" y="1371600"/>
            <a:ext cx="8382000" cy="3581400"/>
          </a:xfrm>
        </p:spPr>
        <p:txBody>
          <a:bodyPr>
            <a:normAutofit fontScale="32500" lnSpcReduction="20000"/>
          </a:bodyPr>
          <a:lstStyle/>
          <a:p>
            <a:pPr>
              <a:buFont typeface="Wingdings" pitchFamily="2" charset="2"/>
              <a:buChar char="v"/>
            </a:pPr>
            <a:r>
              <a:rPr lang="en-US" sz="4900" b="1" dirty="0" smtClean="0"/>
              <a:t>Tubes need to be at 17-27°C (63-81°F) at the time of collection</a:t>
            </a:r>
          </a:p>
          <a:p>
            <a:pPr>
              <a:buFont typeface="Wingdings" pitchFamily="2" charset="2"/>
              <a:buChar char="v"/>
            </a:pPr>
            <a:endParaRPr lang="en-US" sz="4900" dirty="0" smtClean="0"/>
          </a:p>
          <a:p>
            <a:r>
              <a:rPr lang="en-US" sz="4900" b="1" dirty="0" smtClean="0"/>
              <a:t>It s extremely important to draw exactly 1-mL of blood into each of the 3 tubes. There’s a black mark on the side of each tube that indicates the 1-mL fill line</a:t>
            </a:r>
            <a:r>
              <a:rPr lang="en-US" sz="4900" b="1" dirty="0" smtClean="0"/>
              <a:t>.</a:t>
            </a:r>
            <a:r>
              <a:rPr lang="en-US" sz="4900" i="1" dirty="0"/>
              <a:t> </a:t>
            </a:r>
            <a:r>
              <a:rPr lang="en-US" sz="4900" i="1" dirty="0" err="1" smtClean="0"/>
              <a:t>TQuantiFERON</a:t>
            </a:r>
            <a:r>
              <a:rPr lang="en-US" sz="4900" i="1" dirty="0"/>
              <a:t>®-TB Gold blood collection tubes are manufactured to </a:t>
            </a:r>
            <a:r>
              <a:rPr lang="en-US" sz="4900" i="1" dirty="0" smtClean="0"/>
              <a:t>draw 1mL </a:t>
            </a:r>
            <a:r>
              <a:rPr lang="en-US" sz="4900" dirty="0"/>
              <a:t> </a:t>
            </a:r>
            <a:r>
              <a:rPr lang="en-US" sz="4900" dirty="0" smtClean="0"/>
              <a:t>±</a:t>
            </a:r>
            <a:r>
              <a:rPr lang="en-US" sz="4900" i="1" dirty="0" smtClean="0"/>
              <a:t>10</a:t>
            </a:r>
            <a:r>
              <a:rPr lang="en-US" sz="4900" i="1" dirty="0"/>
              <a:t>% and perform optimally within the range of 0.8 to 1.2mL. If </a:t>
            </a:r>
            <a:r>
              <a:rPr lang="en-US" sz="4900" i="1" dirty="0" smtClean="0"/>
              <a:t>the level </a:t>
            </a:r>
            <a:r>
              <a:rPr lang="en-US" sz="4900" i="1" dirty="0"/>
              <a:t>of blood in any tube is not close to the indicator line, it is </a:t>
            </a:r>
            <a:r>
              <a:rPr lang="en-US" sz="4900" i="1" dirty="0" smtClean="0"/>
              <a:t>recommended to </a:t>
            </a:r>
            <a:r>
              <a:rPr lang="en-US" sz="4900" i="1" dirty="0"/>
              <a:t>obtain another blood sample. Under or over-filling of the tubes outside </a:t>
            </a:r>
            <a:r>
              <a:rPr lang="en-US" sz="4900" i="1" dirty="0" smtClean="0"/>
              <a:t>of the </a:t>
            </a:r>
            <a:r>
              <a:rPr lang="en-US" sz="4900" i="1" dirty="0"/>
              <a:t>0.8 to 1.2mL range may lead to erroneous results.</a:t>
            </a:r>
            <a:endParaRPr lang="en-US" sz="4900" b="1" dirty="0" smtClean="0"/>
          </a:p>
          <a:p>
            <a:pPr>
              <a:buFont typeface="Wingdings" pitchFamily="2" charset="2"/>
              <a:buChar char="v"/>
            </a:pPr>
            <a:endParaRPr lang="en-US" sz="4200" b="1" dirty="0" smtClean="0"/>
          </a:p>
          <a:p>
            <a:pPr>
              <a:buFont typeface="Wingdings" pitchFamily="2" charset="2"/>
              <a:buChar char="v"/>
            </a:pPr>
            <a:r>
              <a:rPr lang="en-US" sz="4900" b="1" dirty="0" smtClean="0"/>
              <a:t>QTB tubes are drawn last, after other tubes.  The QTB tubes need to be collected in a certain order: Gray, Red Purple.  Use </a:t>
            </a:r>
            <a:r>
              <a:rPr lang="en-US" sz="4900" b="1" dirty="0" err="1" smtClean="0"/>
              <a:t>GRaPe</a:t>
            </a:r>
            <a:r>
              <a:rPr lang="en-US" sz="4900" b="1" dirty="0" smtClean="0"/>
              <a:t>  (Gray, Red, Purple) to remember what order to draw the QTB tubes in.</a:t>
            </a:r>
          </a:p>
          <a:p>
            <a:pPr>
              <a:buNone/>
            </a:pPr>
            <a:endParaRPr lang="en-US" sz="3600" b="1" dirty="0" smtClean="0"/>
          </a:p>
        </p:txBody>
      </p:sp>
      <p:sp>
        <p:nvSpPr>
          <p:cNvPr id="4" name="Slide Number Placeholder 3"/>
          <p:cNvSpPr>
            <a:spLocks noGrp="1"/>
          </p:cNvSpPr>
          <p:nvPr>
            <p:ph type="sldNum" sz="quarter" idx="12"/>
          </p:nvPr>
        </p:nvSpPr>
        <p:spPr/>
        <p:txBody>
          <a:bodyPr/>
          <a:lstStyle/>
          <a:p>
            <a:fld id="{31DA2731-30F9-4F5E-8DBA-235A572BE16B}" type="slidenum">
              <a:rPr lang="en-US" smtClean="0"/>
              <a:pPr/>
              <a:t>7</a:t>
            </a:fld>
            <a:endParaRPr lang="en-US" dirty="0"/>
          </a:p>
        </p:txBody>
      </p:sp>
      <p:sp>
        <p:nvSpPr>
          <p:cNvPr id="12" name="Title 11"/>
          <p:cNvSpPr>
            <a:spLocks noGrp="1"/>
          </p:cNvSpPr>
          <p:nvPr>
            <p:ph type="title"/>
          </p:nvPr>
        </p:nvSpPr>
        <p:spPr>
          <a:xfrm>
            <a:off x="381000" y="304800"/>
            <a:ext cx="8229600" cy="990600"/>
          </a:xfrm>
        </p:spPr>
        <p:txBody>
          <a:bodyPr/>
          <a:lstStyle/>
          <a:p>
            <a:pPr algn="ctr"/>
            <a:r>
              <a:rPr lang="en-US" b="1" dirty="0" smtClean="0">
                <a:solidFill>
                  <a:srgbClr val="077685"/>
                </a:solidFill>
                <a:latin typeface="Cambria" pitchFamily="18" charset="0"/>
              </a:rPr>
              <a:t>Collection</a:t>
            </a:r>
            <a:endParaRPr lang="en-US" dirty="0"/>
          </a:p>
        </p:txBody>
      </p:sp>
      <p:pic>
        <p:nvPicPr>
          <p:cNvPr id="10" name="Picture 9" descr="level.gif"/>
          <p:cNvPicPr>
            <a:picLocks noChangeAspect="1"/>
          </p:cNvPicPr>
          <p:nvPr/>
        </p:nvPicPr>
        <p:blipFill>
          <a:blip r:embed="rId4" cstate="print"/>
          <a:stretch>
            <a:fillRect/>
          </a:stretch>
        </p:blipFill>
        <p:spPr>
          <a:xfrm>
            <a:off x="5105400" y="4953000"/>
            <a:ext cx="3135971" cy="1600200"/>
          </a:xfrm>
          <a:prstGeom prst="rect">
            <a:avLst/>
          </a:prstGeom>
        </p:spPr>
      </p:pic>
      <p:pic>
        <p:nvPicPr>
          <p:cNvPr id="9" name="Picture 8" descr="COLLECT1ML.gif"/>
          <p:cNvPicPr>
            <a:picLocks noChangeAspect="1"/>
          </p:cNvPicPr>
          <p:nvPr/>
        </p:nvPicPr>
        <p:blipFill>
          <a:blip r:embed="rId5" cstate="print"/>
          <a:stretch>
            <a:fillRect/>
          </a:stretch>
        </p:blipFill>
        <p:spPr>
          <a:xfrm>
            <a:off x="1066800" y="4953000"/>
            <a:ext cx="3905128" cy="162143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qtubes.jpg"/>
          <p:cNvPicPr>
            <a:picLocks noChangeAspect="1"/>
          </p:cNvPicPr>
          <p:nvPr/>
        </p:nvPicPr>
        <p:blipFill>
          <a:blip r:embed="rId3" cstate="print">
            <a:lum bright="70000" contrast="-70000"/>
          </a:blip>
          <a:stretch>
            <a:fillRect/>
          </a:stretch>
        </p:blipFill>
        <p:spPr>
          <a:xfrm>
            <a:off x="2133600" y="561974"/>
            <a:ext cx="4724400" cy="5610225"/>
          </a:xfrm>
          <a:prstGeom prst="rect">
            <a:avLst/>
          </a:prstGeom>
          <a:noFill/>
          <a:ln>
            <a:noFill/>
          </a:ln>
        </p:spPr>
      </p:pic>
      <p:sp>
        <p:nvSpPr>
          <p:cNvPr id="3" name="Content Placeholder 2"/>
          <p:cNvSpPr>
            <a:spLocks noGrp="1"/>
          </p:cNvSpPr>
          <p:nvPr>
            <p:ph idx="1"/>
          </p:nvPr>
        </p:nvSpPr>
        <p:spPr>
          <a:xfrm>
            <a:off x="4343400" y="1828800"/>
            <a:ext cx="4572000" cy="4800600"/>
          </a:xfrm>
        </p:spPr>
        <p:txBody>
          <a:bodyPr>
            <a:normAutofit fontScale="62500" lnSpcReduction="20000"/>
          </a:bodyPr>
          <a:lstStyle/>
          <a:p>
            <a:pPr>
              <a:buFont typeface="Wingdings" pitchFamily="2" charset="2"/>
              <a:buChar char="v"/>
            </a:pPr>
            <a:endParaRPr lang="en-US" sz="4400" dirty="0" smtClean="0"/>
          </a:p>
          <a:p>
            <a:pPr>
              <a:buFont typeface="Wingdings" pitchFamily="2" charset="2"/>
              <a:buChar char="v"/>
            </a:pPr>
            <a:r>
              <a:rPr lang="en-US" sz="4400" dirty="0" smtClean="0"/>
              <a:t>Use of a syringe may ensure correct blood volume.</a:t>
            </a:r>
          </a:p>
          <a:p>
            <a:pPr>
              <a:buFont typeface="Wingdings" pitchFamily="2" charset="2"/>
              <a:buChar char="v"/>
            </a:pPr>
            <a:endParaRPr lang="en-US" sz="4400" dirty="0" smtClean="0"/>
          </a:p>
          <a:p>
            <a:pPr>
              <a:buFont typeface="Wingdings" pitchFamily="2" charset="2"/>
              <a:buChar char="v"/>
            </a:pPr>
            <a:r>
              <a:rPr lang="en-US" sz="4400" dirty="0" smtClean="0"/>
              <a:t>If butterfly needle is used, first collect other required tubes or use a “purge” tube to remove the air. Then proceed with collecting the QTB tubes</a:t>
            </a:r>
          </a:p>
          <a:p>
            <a:pPr>
              <a:buNone/>
            </a:pPr>
            <a:endParaRPr lang="en-US" sz="3600" b="1" dirty="0" smtClean="0"/>
          </a:p>
        </p:txBody>
      </p:sp>
      <p:sp>
        <p:nvSpPr>
          <p:cNvPr id="4" name="Slide Number Placeholder 3"/>
          <p:cNvSpPr>
            <a:spLocks noGrp="1"/>
          </p:cNvSpPr>
          <p:nvPr>
            <p:ph type="sldNum" sz="quarter" idx="12"/>
          </p:nvPr>
        </p:nvSpPr>
        <p:spPr/>
        <p:txBody>
          <a:bodyPr/>
          <a:lstStyle/>
          <a:p>
            <a:fld id="{31DA2731-30F9-4F5E-8DBA-235A572BE16B}" type="slidenum">
              <a:rPr lang="en-US" smtClean="0"/>
              <a:pPr/>
              <a:t>8</a:t>
            </a:fld>
            <a:endParaRPr lang="en-US" dirty="0"/>
          </a:p>
        </p:txBody>
      </p:sp>
      <p:sp>
        <p:nvSpPr>
          <p:cNvPr id="12" name="Title 11"/>
          <p:cNvSpPr>
            <a:spLocks noGrp="1"/>
          </p:cNvSpPr>
          <p:nvPr>
            <p:ph type="title"/>
          </p:nvPr>
        </p:nvSpPr>
        <p:spPr>
          <a:xfrm>
            <a:off x="457200" y="914400"/>
            <a:ext cx="8229600" cy="1219200"/>
          </a:xfrm>
        </p:spPr>
        <p:txBody>
          <a:bodyPr/>
          <a:lstStyle/>
          <a:p>
            <a:pPr algn="ctr"/>
            <a:r>
              <a:rPr lang="en-US" b="1" dirty="0" smtClean="0">
                <a:solidFill>
                  <a:srgbClr val="077685"/>
                </a:solidFill>
                <a:latin typeface="Cambria" pitchFamily="18" charset="0"/>
              </a:rPr>
              <a:t>Collection and Transport</a:t>
            </a:r>
            <a:endParaRPr lang="en-US" dirty="0"/>
          </a:p>
        </p:txBody>
      </p:sp>
      <p:pic>
        <p:nvPicPr>
          <p:cNvPr id="11" name="Picture 10" descr="KEEP.gif"/>
          <p:cNvPicPr>
            <a:picLocks noChangeAspect="1"/>
          </p:cNvPicPr>
          <p:nvPr/>
        </p:nvPicPr>
        <p:blipFill>
          <a:blip r:embed="rId4" cstate="print"/>
          <a:stretch>
            <a:fillRect/>
          </a:stretch>
        </p:blipFill>
        <p:spPr>
          <a:xfrm>
            <a:off x="228600" y="2743200"/>
            <a:ext cx="4234002" cy="233393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qtubes.jpg"/>
          <p:cNvPicPr>
            <a:picLocks noChangeAspect="1"/>
          </p:cNvPicPr>
          <p:nvPr/>
        </p:nvPicPr>
        <p:blipFill>
          <a:blip r:embed="rId3" cstate="print">
            <a:lum bright="70000" contrast="-70000"/>
          </a:blip>
          <a:stretch>
            <a:fillRect/>
          </a:stretch>
        </p:blipFill>
        <p:spPr>
          <a:xfrm>
            <a:off x="2133600" y="561974"/>
            <a:ext cx="4724400" cy="5610225"/>
          </a:xfrm>
          <a:prstGeom prst="rect">
            <a:avLst/>
          </a:prstGeom>
          <a:noFill/>
          <a:ln>
            <a:noFill/>
          </a:ln>
        </p:spPr>
      </p:pic>
      <p:sp>
        <p:nvSpPr>
          <p:cNvPr id="3" name="Content Placeholder 2"/>
          <p:cNvSpPr>
            <a:spLocks noGrp="1"/>
          </p:cNvSpPr>
          <p:nvPr>
            <p:ph idx="1"/>
          </p:nvPr>
        </p:nvSpPr>
        <p:spPr>
          <a:xfrm>
            <a:off x="381000" y="2362200"/>
            <a:ext cx="8305800" cy="3657600"/>
          </a:xfrm>
        </p:spPr>
        <p:txBody>
          <a:bodyPr>
            <a:normAutofit fontScale="92500" lnSpcReduction="20000"/>
          </a:bodyPr>
          <a:lstStyle/>
          <a:p>
            <a:pPr>
              <a:buFont typeface="Wingdings" pitchFamily="2" charset="2"/>
              <a:buChar char="v"/>
            </a:pPr>
            <a:endParaRPr lang="en-US" sz="4400" b="1" i="1" dirty="0" smtClean="0"/>
          </a:p>
          <a:p>
            <a:pPr>
              <a:buFont typeface="Wingdings" pitchFamily="2" charset="2"/>
              <a:buChar char="v"/>
            </a:pPr>
            <a:r>
              <a:rPr lang="en-US" sz="2800" b="1" i="1" dirty="0" smtClean="0"/>
              <a:t>Tubes will fill slowly</a:t>
            </a:r>
            <a:r>
              <a:rPr lang="en-US" sz="4100" b="1" i="1" dirty="0" smtClean="0"/>
              <a:t>.</a:t>
            </a:r>
          </a:p>
          <a:p>
            <a:pPr>
              <a:buNone/>
            </a:pPr>
            <a:r>
              <a:rPr lang="en-US" sz="4400" i="1" dirty="0" smtClean="0"/>
              <a:t> </a:t>
            </a:r>
          </a:p>
          <a:p>
            <a:pPr>
              <a:buNone/>
            </a:pPr>
            <a:endParaRPr lang="en-US" sz="4400" i="1" dirty="0" smtClean="0"/>
          </a:p>
          <a:p>
            <a:pPr>
              <a:buNone/>
            </a:pPr>
            <a:endParaRPr lang="en-US" sz="4400" i="1" dirty="0" smtClean="0"/>
          </a:p>
          <a:p>
            <a:pPr>
              <a:buFont typeface="Wingdings" pitchFamily="2" charset="2"/>
              <a:buChar char="v"/>
            </a:pPr>
            <a:r>
              <a:rPr lang="en-US" sz="2800" dirty="0" smtClean="0"/>
              <a:t>Keep each tube on the needle for </a:t>
            </a:r>
            <a:r>
              <a:rPr lang="en-US" sz="2800" b="1" dirty="0" smtClean="0"/>
              <a:t>2-3</a:t>
            </a:r>
            <a:r>
              <a:rPr lang="en-US" sz="2800" dirty="0" smtClean="0"/>
              <a:t> seconds after tube appears to have completed filling.</a:t>
            </a:r>
          </a:p>
          <a:p>
            <a:pPr>
              <a:buNone/>
            </a:pPr>
            <a:endParaRPr lang="en-US" sz="3600" b="1" dirty="0" smtClean="0"/>
          </a:p>
        </p:txBody>
      </p:sp>
      <p:sp>
        <p:nvSpPr>
          <p:cNvPr id="4" name="Slide Number Placeholder 3"/>
          <p:cNvSpPr>
            <a:spLocks noGrp="1"/>
          </p:cNvSpPr>
          <p:nvPr>
            <p:ph type="sldNum" sz="quarter" idx="12"/>
          </p:nvPr>
        </p:nvSpPr>
        <p:spPr/>
        <p:txBody>
          <a:bodyPr/>
          <a:lstStyle/>
          <a:p>
            <a:fld id="{31DA2731-30F9-4F5E-8DBA-235A572BE16B}" type="slidenum">
              <a:rPr lang="en-US" smtClean="0"/>
              <a:pPr/>
              <a:t>9</a:t>
            </a:fld>
            <a:endParaRPr lang="en-US" dirty="0"/>
          </a:p>
        </p:txBody>
      </p:sp>
      <p:sp>
        <p:nvSpPr>
          <p:cNvPr id="12" name="Title 11"/>
          <p:cNvSpPr>
            <a:spLocks noGrp="1"/>
          </p:cNvSpPr>
          <p:nvPr>
            <p:ph type="title"/>
          </p:nvPr>
        </p:nvSpPr>
        <p:spPr>
          <a:xfrm>
            <a:off x="457200" y="914400"/>
            <a:ext cx="8229600" cy="1219200"/>
          </a:xfrm>
        </p:spPr>
        <p:txBody>
          <a:bodyPr/>
          <a:lstStyle/>
          <a:p>
            <a:pPr algn="ctr"/>
            <a:r>
              <a:rPr lang="en-US" b="1" dirty="0" smtClean="0">
                <a:solidFill>
                  <a:srgbClr val="077685"/>
                </a:solidFill>
                <a:latin typeface="Cambria" pitchFamily="18" charset="0"/>
              </a:rPr>
              <a:t>Collection</a:t>
            </a:r>
            <a:endParaRPr lang="en-US" dirty="0"/>
          </a:p>
        </p:txBody>
      </p:sp>
      <p:pic>
        <p:nvPicPr>
          <p:cNvPr id="11" name="Picture 10" descr="KEEP.gif"/>
          <p:cNvPicPr>
            <a:picLocks noChangeAspect="1"/>
          </p:cNvPicPr>
          <p:nvPr/>
        </p:nvPicPr>
        <p:blipFill>
          <a:blip r:embed="rId4" cstate="print"/>
          <a:stretch>
            <a:fillRect/>
          </a:stretch>
        </p:blipFill>
        <p:spPr>
          <a:xfrm>
            <a:off x="4419600" y="2438400"/>
            <a:ext cx="4267200" cy="2333938"/>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1759</TotalTime>
  <Words>2064</Words>
  <Application>Microsoft Office PowerPoint</Application>
  <PresentationFormat>On-screen Show (4:3)</PresentationFormat>
  <Paragraphs>316</Paragraphs>
  <Slides>32</Slides>
  <Notes>8</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Concourse</vt:lpstr>
      <vt:lpstr> QuantiFERON-TB GOLD COLLECTION AND PROCESSING</vt:lpstr>
      <vt:lpstr>Lesson Details</vt:lpstr>
      <vt:lpstr>Table of Contents:</vt:lpstr>
      <vt:lpstr>Objectives</vt:lpstr>
      <vt:lpstr>How is This Lesson Relevant?</vt:lpstr>
      <vt:lpstr>Collection and Transport</vt:lpstr>
      <vt:lpstr>Collection</vt:lpstr>
      <vt:lpstr>Collection and Transport</vt:lpstr>
      <vt:lpstr>Collection</vt:lpstr>
      <vt:lpstr>PowerPoint Presentation</vt:lpstr>
      <vt:lpstr>Collection and Transport</vt:lpstr>
      <vt:lpstr>Collection and Transport</vt:lpstr>
      <vt:lpstr>Collection and Transport</vt:lpstr>
      <vt:lpstr>Receipt of QTB in UMMC-E Core Lab:</vt:lpstr>
      <vt:lpstr>PowerPoint Presentation</vt:lpstr>
      <vt:lpstr>Unincubated Samples</vt:lpstr>
      <vt:lpstr>PowerPoint Presentation</vt:lpstr>
      <vt:lpstr>PowerPoint Presentation</vt:lpstr>
      <vt:lpstr>PowerPoint Presentation</vt:lpstr>
      <vt:lpstr>Centrifugation</vt:lpstr>
      <vt:lpstr>Centrifugation (a little background)</vt:lpstr>
      <vt:lpstr>Centrifugation (a little background)</vt:lpstr>
      <vt:lpstr>PowerPoint Presentation</vt:lpstr>
      <vt:lpstr>After centrifugation, batching:</vt:lpstr>
      <vt:lpstr>Incubated Samples:</vt:lpstr>
      <vt:lpstr>PowerPoint Presentation</vt:lpstr>
      <vt:lpstr>Delivery to Special Chemistry, weekdays</vt:lpstr>
      <vt:lpstr> Holidays and Weekends </vt:lpstr>
      <vt:lpstr>Sample Rejection</vt:lpstr>
      <vt:lpstr>ETC Cancellation Codes</vt:lpstr>
      <vt:lpstr>FAQ</vt:lpstr>
      <vt:lpstr>Conclusion</vt:lpstr>
    </vt:vector>
  </TitlesOfParts>
  <Company>Fairview Health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QuantiFERON-TB GOLD PROCESSING</dc:title>
  <dc:creator>kschul12</dc:creator>
  <cp:lastModifiedBy>Julik, Rocky J</cp:lastModifiedBy>
  <cp:revision>180</cp:revision>
  <dcterms:created xsi:type="dcterms:W3CDTF">2013-05-04T00:07:52Z</dcterms:created>
  <dcterms:modified xsi:type="dcterms:W3CDTF">2017-05-17T18:15:45Z</dcterms:modified>
</cp:coreProperties>
</file>