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260" r:id="rId3"/>
    <p:sldId id="261" r:id="rId4"/>
    <p:sldId id="262" r:id="rId5"/>
    <p:sldId id="263" r:id="rId6"/>
    <p:sldId id="271" r:id="rId7"/>
    <p:sldId id="272" r:id="rId8"/>
    <p:sldId id="287" r:id="rId9"/>
    <p:sldId id="290" r:id="rId10"/>
    <p:sldId id="324" r:id="rId11"/>
    <p:sldId id="291" r:id="rId12"/>
    <p:sldId id="292" r:id="rId13"/>
    <p:sldId id="293" r:id="rId14"/>
    <p:sldId id="294" r:id="rId15"/>
    <p:sldId id="295" r:id="rId16"/>
    <p:sldId id="298" r:id="rId17"/>
    <p:sldId id="299" r:id="rId18"/>
    <p:sldId id="296" r:id="rId19"/>
    <p:sldId id="300" r:id="rId20"/>
    <p:sldId id="304" r:id="rId21"/>
    <p:sldId id="305" r:id="rId22"/>
    <p:sldId id="303" r:id="rId23"/>
    <p:sldId id="308" r:id="rId24"/>
    <p:sldId id="302" r:id="rId25"/>
    <p:sldId id="319" r:id="rId26"/>
    <p:sldId id="307" r:id="rId27"/>
    <p:sldId id="306" r:id="rId28"/>
    <p:sldId id="321" r:id="rId29"/>
    <p:sldId id="325" r:id="rId30"/>
    <p:sldId id="309" r:id="rId31"/>
    <p:sldId id="312" r:id="rId32"/>
    <p:sldId id="311" r:id="rId33"/>
    <p:sldId id="315" r:id="rId34"/>
    <p:sldId id="310" r:id="rId35"/>
    <p:sldId id="316" r:id="rId36"/>
    <p:sldId id="322" r:id="rId37"/>
    <p:sldId id="314" r:id="rId38"/>
    <p:sldId id="313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61"/>
            <p14:sldId id="262"/>
            <p14:sldId id="263"/>
            <p14:sldId id="271"/>
            <p14:sldId id="272"/>
            <p14:sldId id="287"/>
            <p14:sldId id="290"/>
            <p14:sldId id="324"/>
            <p14:sldId id="291"/>
            <p14:sldId id="292"/>
            <p14:sldId id="293"/>
            <p14:sldId id="294"/>
            <p14:sldId id="295"/>
            <p14:sldId id="298"/>
            <p14:sldId id="299"/>
            <p14:sldId id="296"/>
            <p14:sldId id="300"/>
            <p14:sldId id="304"/>
            <p14:sldId id="305"/>
            <p14:sldId id="303"/>
            <p14:sldId id="308"/>
            <p14:sldId id="302"/>
            <p14:sldId id="319"/>
            <p14:sldId id="307"/>
            <p14:sldId id="306"/>
            <p14:sldId id="321"/>
            <p14:sldId id="325"/>
            <p14:sldId id="309"/>
            <p14:sldId id="312"/>
            <p14:sldId id="311"/>
            <p14:sldId id="315"/>
            <p14:sldId id="310"/>
            <p14:sldId id="316"/>
            <p14:sldId id="322"/>
            <p14:sldId id="314"/>
            <p14:sldId id="313"/>
            <p14:sldId id="31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2E"/>
    <a:srgbClr val="7A0019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7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494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plications.fairview.org/oldlab/default.asp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4398" TargetMode="External"/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fls.labqms.com/labFrame.asp?DID=130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ls.labqms.com/sthDMSTOC.asp?TD=246&amp;DC=T&amp;LD=996&amp;ID=1098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fls.labqms.com/labFrame.asp?DID=7961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961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9513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7479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fls.labqms.com/labFrame.asp?DID=951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48597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rgbClr val="FFC000"/>
                </a:solidFill>
              </a:rPr>
              <a:t>Specimen </a:t>
            </a:r>
            <a:r>
              <a:rPr lang="en-US" sz="4400" i="1" dirty="0" smtClean="0">
                <a:solidFill>
                  <a:srgbClr val="FFC000"/>
                </a:solidFill>
              </a:rPr>
              <a:t>Transport and Tracking </a:t>
            </a:r>
          </a:p>
          <a:p>
            <a:r>
              <a:rPr lang="en-US" sz="240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Annual </a:t>
            </a:r>
            <a:r>
              <a:rPr lang="en-US" sz="2400" smtClean="0">
                <a:latin typeface="+mn-lt"/>
              </a:rPr>
              <a:t>Required Learning for 2020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26422" y="1870745"/>
            <a:ext cx="7432731" cy="1530161"/>
          </a:xfrm>
        </p:spPr>
        <p:txBody>
          <a:bodyPr>
            <a:noAutofit/>
          </a:bodyPr>
          <a:lstStyle/>
          <a:p>
            <a:endParaRPr lang="en-US" sz="4000" dirty="0" smtClean="0">
              <a:solidFill>
                <a:srgbClr val="98002E"/>
              </a:solidFill>
            </a:endParaRPr>
          </a:p>
          <a:p>
            <a:r>
              <a:rPr lang="en-US" sz="6000" dirty="0" smtClean="0">
                <a:solidFill>
                  <a:srgbClr val="98002E"/>
                </a:solidFill>
              </a:rPr>
              <a:t>Fairview </a:t>
            </a:r>
            <a:r>
              <a:rPr lang="en-US" sz="6000" dirty="0">
                <a:solidFill>
                  <a:srgbClr val="98002E"/>
                </a:solidFill>
              </a:rPr>
              <a:t>Laboratories: </a:t>
            </a:r>
            <a:r>
              <a:rPr lang="en-US" sz="4000" dirty="0">
                <a:solidFill>
                  <a:srgbClr val="98002E"/>
                </a:solidFill>
              </a:rPr>
              <a:t/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3573" y="5656918"/>
            <a:ext cx="10016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</a:rPr>
              <a:t>INSTRUCTIONS for PowerPoint: 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view all links, go to “</a:t>
            </a:r>
            <a:r>
              <a:rPr lang="en-US" sz="1600" b="1" i="1" dirty="0">
                <a:solidFill>
                  <a:srgbClr val="FF0000"/>
                </a:solidFill>
              </a:rPr>
              <a:t>Slideshow</a:t>
            </a:r>
            <a:r>
              <a:rPr lang="en-US" sz="1600" b="1" dirty="0">
                <a:solidFill>
                  <a:srgbClr val="FF0000"/>
                </a:solidFill>
              </a:rPr>
              <a:t>” at top of this page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and </a:t>
            </a:r>
            <a:r>
              <a:rPr lang="en-US" sz="1600" b="1" dirty="0">
                <a:solidFill>
                  <a:srgbClr val="FF0000"/>
                </a:solidFill>
              </a:rPr>
              <a:t>select “</a:t>
            </a:r>
            <a:r>
              <a:rPr lang="en-US" sz="1600" b="1" i="1" dirty="0">
                <a:solidFill>
                  <a:srgbClr val="FF0000"/>
                </a:solidFill>
              </a:rPr>
              <a:t>From Beginning</a:t>
            </a:r>
            <a:r>
              <a:rPr lang="en-US" sz="1600" b="1" dirty="0">
                <a:solidFill>
                  <a:srgbClr val="FF0000"/>
                </a:solidFill>
              </a:rPr>
              <a:t>.”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19743" y="3169865"/>
            <a:ext cx="2793533" cy="1281113"/>
          </a:xfrm>
        </p:spPr>
        <p:txBody>
          <a:bodyPr/>
          <a:lstStyle/>
          <a:p>
            <a:r>
              <a:rPr lang="en-US" dirty="0" smtClean="0"/>
              <a:t>UMICRO and UVIRO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15574" y="3061034"/>
            <a:ext cx="2678649" cy="1281113"/>
          </a:xfrm>
        </p:spPr>
        <p:txBody>
          <a:bodyPr lIns="91440" tIns="91440" rIns="91440" bIns="91440">
            <a:normAutofit fontScale="77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Just </a:t>
            </a:r>
            <a:r>
              <a:rPr lang="en-US" sz="2400" dirty="0">
                <a:solidFill>
                  <a:srgbClr val="FF0000"/>
                </a:solidFill>
              </a:rPr>
              <a:t>because it’s TB testing doesn’t mean it goes to IDDL</a:t>
            </a:r>
            <a:r>
              <a:rPr lang="en-US" sz="2400" dirty="0" smtClean="0">
                <a:solidFill>
                  <a:srgbClr val="FF0000"/>
                </a:solidFill>
              </a:rPr>
              <a:t>! 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UENDO ships to UMMC East Core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932598" y="3070371"/>
            <a:ext cx="2602264" cy="1247486"/>
          </a:xfrm>
        </p:spPr>
        <p:txBody>
          <a:bodyPr lIns="91440" tIns="91440" rIns="91440" bIns="91440">
            <a:normAutofit fontScale="32500" lnSpcReduction="20000"/>
          </a:bodyPr>
          <a:lstStyle/>
          <a:p>
            <a:r>
              <a:rPr lang="en-US" sz="5500" i="1" dirty="0" smtClean="0">
                <a:solidFill>
                  <a:srgbClr val="FF0000"/>
                </a:solidFill>
              </a:rPr>
              <a:t>Not all stool testing is routed to IDDL</a:t>
            </a:r>
            <a:r>
              <a:rPr lang="en-US" sz="55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5000" dirty="0" smtClean="0"/>
              <a:t> USPEC </a:t>
            </a:r>
            <a:r>
              <a:rPr lang="en-US" sz="5000" dirty="0"/>
              <a:t>ships to UMMC </a:t>
            </a:r>
            <a:r>
              <a:rPr lang="en-US" sz="5000" dirty="0" smtClean="0"/>
              <a:t>East Core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7701" y="1447711"/>
            <a:ext cx="10855120" cy="464977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Does it go to IDDL or NOT??  Look at the </a:t>
            </a:r>
            <a:r>
              <a:rPr lang="en-US" b="1" i="1" dirty="0">
                <a:solidFill>
                  <a:srgbClr val="0070C0"/>
                </a:solidFill>
              </a:rPr>
              <a:t>SPOT</a:t>
            </a:r>
            <a:r>
              <a:rPr lang="en-US" b="1" i="1" dirty="0" smtClean="0">
                <a:solidFill>
                  <a:schemeClr val="tx1"/>
                </a:solidFill>
              </a:rPr>
              <a:t> on the SQ label and in Lab Guide.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Common Shipping Errors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3116510" y="2055303"/>
            <a:ext cx="1119930" cy="11145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89563" y="2055303"/>
            <a:ext cx="1407953" cy="8724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494013" y="1946246"/>
            <a:ext cx="1019263" cy="4655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YES!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6862194" y="1912688"/>
            <a:ext cx="1045128" cy="4488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NO!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7" y="4468860"/>
            <a:ext cx="2424418" cy="104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14" y="4459367"/>
            <a:ext cx="2403448" cy="1071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33" y="4459367"/>
            <a:ext cx="2509888" cy="1000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4" y="4428618"/>
            <a:ext cx="2609319" cy="106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0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2827" y="817098"/>
            <a:ext cx="6645103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Lab Guide</a:t>
            </a:r>
            <a:r>
              <a:rPr lang="en-US" dirty="0" smtClean="0"/>
              <a:t> Refresher: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291905" y="2059789"/>
            <a:ext cx="8590326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Lab Guide is on the Fairview Intranet.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Lab Guide Test Catalog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</a:t>
            </a:r>
            <a:r>
              <a:rPr lang="en-US" dirty="0" smtClean="0">
                <a:hlinkClick r:id="rId2"/>
              </a:rPr>
              <a:t>Lab Guide </a:t>
            </a:r>
            <a:r>
              <a:rPr lang="en-US" dirty="0" smtClean="0"/>
              <a:t>to determine: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Collection, Processing, &amp; shipping instructions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Testing location</a:t>
            </a: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5774" y="573817"/>
            <a:ext cx="8146731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Lab</a:t>
            </a:r>
            <a:r>
              <a:rPr lang="en-US" dirty="0" smtClean="0"/>
              <a:t> </a:t>
            </a:r>
            <a:r>
              <a:rPr lang="en-US" dirty="0"/>
              <a:t>Guide Refresher example: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1" y="1671390"/>
            <a:ext cx="6855268" cy="44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Lab Guide</a:t>
            </a:r>
            <a:r>
              <a:rPr lang="en-US" dirty="0" smtClean="0"/>
              <a:t> Refresher Example: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07" y="1607822"/>
            <a:ext cx="7422575" cy="40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Sending</a:t>
            </a:r>
            <a:r>
              <a:rPr lang="en-US" dirty="0" smtClean="0"/>
              <a:t> Laboratory Responsibilities: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2413" y="1730082"/>
            <a:ext cx="10287000" cy="4114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Refer to the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600" dirty="0" smtClean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4200" b="1" i="1" u="sng" dirty="0" smtClean="0">
                <a:solidFill>
                  <a:srgbClr val="FF0000"/>
                </a:solidFill>
              </a:rPr>
              <a:t>Mandatory: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All clinical laboratory specimens </a:t>
            </a:r>
            <a:r>
              <a:rPr lang="en-US" sz="2600" b="1" u="sng" dirty="0" smtClean="0">
                <a:solidFill>
                  <a:srgbClr val="FF0000"/>
                </a:solidFill>
              </a:rPr>
              <a:t>must be “instrument ready” or “testing ready” prior </a:t>
            </a:r>
            <a:r>
              <a:rPr lang="en-US" sz="2600" b="1" u="sng" dirty="0">
                <a:solidFill>
                  <a:srgbClr val="FF0000"/>
                </a:solidFill>
              </a:rPr>
              <a:t>to packaging and </a:t>
            </a:r>
            <a:r>
              <a:rPr lang="en-US" sz="2600" b="1" u="sng" dirty="0" smtClean="0">
                <a:solidFill>
                  <a:srgbClr val="FF0000"/>
                </a:solidFill>
              </a:rPr>
              <a:t>transport</a:t>
            </a:r>
            <a:r>
              <a:rPr lang="en-US" sz="2600" dirty="0" smtClean="0"/>
              <a:t> </a:t>
            </a:r>
            <a:r>
              <a:rPr lang="en-US" sz="2600" dirty="0"/>
              <a:t>according to Lab Guide </a:t>
            </a:r>
            <a:r>
              <a:rPr lang="en-US" sz="2600" dirty="0" smtClean="0"/>
              <a:t>instructions</a:t>
            </a:r>
            <a:r>
              <a:rPr lang="en-US" sz="2600" dirty="0"/>
              <a:t> </a:t>
            </a:r>
            <a:r>
              <a:rPr lang="en-US" sz="2600" dirty="0" smtClean="0"/>
              <a:t>(Decant, ROB, and XMISC completed according to procedure). Examples: Centrifuged, Decanted, Aliquoted, Labeled with correct CID, etc.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600" dirty="0" smtClean="0"/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600" u="sng" dirty="0" smtClean="0"/>
              <a:t>Note</a:t>
            </a:r>
            <a:r>
              <a:rPr lang="en-US" sz="2600" dirty="0" smtClean="0"/>
              <a:t>: If test is not in Lab Guide, follow the reference laboratory’s processing and shipping instructions found on Reference Lab’s website (ex. Mayo, ARUP, Medtox, etc.).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984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Specimen</a:t>
            </a:r>
            <a:r>
              <a:rPr lang="en-US" dirty="0" smtClean="0"/>
              <a:t> CID Labeling: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468437"/>
            <a:ext cx="8391525" cy="45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in Sunquest:  Obtain a CID Label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</a:t>
            </a:r>
            <a:r>
              <a:rPr lang="en-US" sz="2400" dirty="0" smtClean="0">
                <a:cs typeface="Times New Roman" panose="02020603050405020304" pitchFamily="18" charset="0"/>
              </a:rPr>
              <a:t>Epic or Atlas </a:t>
            </a:r>
            <a:r>
              <a:rPr lang="en-US" sz="2400" dirty="0">
                <a:cs typeface="Times New Roman" panose="02020603050405020304" pitchFamily="18" charset="0"/>
              </a:rPr>
              <a:t>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routing code(s) per </a:t>
            </a:r>
            <a:r>
              <a:rPr lang="en-US" sz="2400" dirty="0">
                <a:cs typeface="Times New Roman" panose="02020603050405020304" pitchFamily="18" charset="0"/>
              </a:rPr>
              <a:t>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routing code(s) in Sunquest.</a:t>
            </a:r>
          </a:p>
        </p:txBody>
      </p:sp>
    </p:spTree>
    <p:extLst>
      <p:ext uri="{BB962C8B-B14F-4D97-AF65-F5344CB8AC3E}">
        <p14:creationId xmlns:p14="http://schemas.microsoft.com/office/powerpoint/2010/main" val="36626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 smtClean="0">
                <a:cs typeface="Times New Roman" panose="02020603050405020304" pitchFamily="18" charset="0"/>
              </a:rPr>
              <a:t>and obtain a batch label. </a:t>
            </a:r>
            <a:r>
              <a:rPr lang="en-US" dirty="0">
                <a:cs typeface="Times New Roman" panose="02020603050405020304" pitchFamily="18" charset="0"/>
              </a:rPr>
              <a:t>Click here to view </a:t>
            </a:r>
            <a:r>
              <a:rPr lang="en-US" dirty="0" smtClean="0">
                <a:cs typeface="Times New Roman" panose="02020603050405020304" pitchFamily="18" charset="0"/>
              </a:rPr>
              <a:t>procedure: </a:t>
            </a:r>
            <a:r>
              <a:rPr lang="en-US" dirty="0" smtClean="0">
                <a:hlinkClick r:id="rId2"/>
              </a:rPr>
              <a:t>Processing a transport Batch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Miscellaneous test (XMISC) order steps must be completed in Sunquest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3"/>
              </a:rPr>
              <a:t>Miscellaneous (LAB4909) Order Workaid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ROB (Reference Outbound Batch) if necessary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cs typeface="Times New Roman" panose="02020603050405020304" pitchFamily="18" charset="0"/>
                <a:hlinkClick r:id="rId4"/>
              </a:rPr>
              <a:t>Reference Outbound Batches (ROB) 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Tracking in Sunquest: Generate a Batch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Where to Send Specimens: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Fairview </a:t>
            </a:r>
            <a:r>
              <a:rPr lang="en-US" dirty="0" smtClean="0">
                <a:cs typeface="Times New Roman" panose="02020603050405020304" pitchFamily="18" charset="0"/>
              </a:rPr>
              <a:t>custom </a:t>
            </a:r>
            <a:r>
              <a:rPr lang="en-US" dirty="0">
                <a:cs typeface="Times New Roman" panose="02020603050405020304" pitchFamily="18" charset="0"/>
              </a:rPr>
              <a:t>color-coded (temperature specific) shipping biohazard </a:t>
            </a:r>
            <a:r>
              <a:rPr lang="en-US" dirty="0" smtClean="0">
                <a:cs typeface="Times New Roman" panose="02020603050405020304" pitchFamily="18" charset="0"/>
              </a:rPr>
              <a:t>bag or other approved clear biohazard bag.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</a:t>
            </a:r>
            <a:r>
              <a:rPr lang="en-US" b="1" u="sng" dirty="0" smtClean="0">
                <a:cs typeface="Times New Roman" panose="02020603050405020304" pitchFamily="18" charset="0"/>
              </a:rPr>
              <a:t>UMMC East Bank Core Lab, IDDL or Pathology </a:t>
            </a:r>
            <a:r>
              <a:rPr lang="en-US" dirty="0">
                <a:cs typeface="Times New Roman" panose="02020603050405020304" pitchFamily="18" charset="0"/>
              </a:rPr>
              <a:t>(unless sending lab has a direct courier </a:t>
            </a:r>
            <a:r>
              <a:rPr lang="en-US" dirty="0" smtClean="0">
                <a:cs typeface="Times New Roman" panose="02020603050405020304" pitchFamily="18" charset="0"/>
              </a:rPr>
              <a:t>route or </a:t>
            </a:r>
            <a:r>
              <a:rPr lang="en-US" dirty="0">
                <a:cs typeface="Times New Roman" panose="02020603050405020304" pitchFamily="18" charset="0"/>
              </a:rPr>
              <a:t>an </a:t>
            </a:r>
            <a:r>
              <a:rPr lang="en-US" dirty="0" smtClean="0">
                <a:cs typeface="Times New Roman" panose="02020603050405020304" pitchFamily="18" charset="0"/>
              </a:rPr>
              <a:t>on-demand/stat </a:t>
            </a:r>
            <a:r>
              <a:rPr lang="en-US" dirty="0">
                <a:cs typeface="Times New Roman" panose="02020603050405020304" pitchFamily="18" charset="0"/>
              </a:rPr>
              <a:t>courier is </a:t>
            </a:r>
            <a:r>
              <a:rPr lang="en-US" dirty="0" smtClean="0">
                <a:cs typeface="Times New Roman" panose="02020603050405020304" pitchFamily="18" charset="0"/>
              </a:rPr>
              <a:t>requested).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Fairview laboratory, </a:t>
            </a:r>
            <a:r>
              <a:rPr lang="en-US" b="1" dirty="0">
                <a:cs typeface="Times New Roman" panose="02020603050405020304" pitchFamily="18" charset="0"/>
              </a:rPr>
              <a:t>all specimen(s) must be put on a Sunquest transport batch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7A0019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Sending</a:t>
            </a:r>
            <a:r>
              <a:rPr lang="en-US" dirty="0"/>
              <a:t> Laboratory </a:t>
            </a:r>
            <a:r>
              <a:rPr lang="en-US" dirty="0" smtClean="0"/>
              <a:t>Responsibilities: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</a:t>
            </a:r>
            <a:r>
              <a:rPr lang="en-US" dirty="0" smtClean="0">
                <a:cs typeface="Times New Roman" panose="02020603050405020304" pitchFamily="18" charset="0"/>
              </a:rPr>
              <a:t>transport batch </a:t>
            </a:r>
            <a:r>
              <a:rPr lang="en-US" dirty="0">
                <a:cs typeface="Times New Roman" panose="02020603050405020304" pitchFamily="18" charset="0"/>
              </a:rPr>
              <a:t>filter </a:t>
            </a:r>
            <a:r>
              <a:rPr lang="en-US" u="sng" dirty="0">
                <a:cs typeface="Times New Roman" panose="02020603050405020304" pitchFamily="18" charset="0"/>
              </a:rPr>
              <a:t>at least once per </a:t>
            </a:r>
            <a:r>
              <a:rPr lang="en-US" u="sng" dirty="0" smtClean="0">
                <a:cs typeface="Times New Roman" panose="02020603050405020304" pitchFamily="18" charset="0"/>
              </a:rPr>
              <a:t>shift</a:t>
            </a:r>
            <a:r>
              <a:rPr lang="en-US" dirty="0" smtClean="0">
                <a:cs typeface="Times New Roman" panose="02020603050405020304" pitchFamily="18" charset="0"/>
              </a:rPr>
              <a:t>. This is our “safety net” to catch specimens that have been unaccounted for.</a:t>
            </a:r>
            <a:endParaRPr lang="en-US" dirty="0">
              <a:cs typeface="Times New Roman" panose="02020603050405020304" pitchFamily="18" charset="0"/>
            </a:endParaRPr>
          </a:p>
          <a:p>
            <a:pPr marL="457200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</a:t>
            </a:r>
            <a:r>
              <a:rPr lang="en-US" sz="2400" dirty="0" smtClean="0">
                <a:cs typeface="Times New Roman" panose="02020603050405020304" pitchFamily="18" charset="0"/>
              </a:rPr>
              <a:t>and investigate.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457200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Do </a:t>
            </a:r>
            <a:r>
              <a:rPr lang="en-US" sz="2400" dirty="0">
                <a:cs typeface="Times New Roman" panose="02020603050405020304" pitchFamily="18" charset="0"/>
              </a:rPr>
              <a:t>not save this filter because it will create a </a:t>
            </a:r>
            <a:r>
              <a:rPr lang="en-US" sz="2400" dirty="0" smtClean="0">
                <a:cs typeface="Times New Roman" panose="02020603050405020304" pitchFamily="18" charset="0"/>
              </a:rPr>
              <a:t>batch of specimens not ready/available for transport. Click here to view procedure: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Processing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a Transport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Batch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marL="174625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Clr>
                <a:srgbClr val="7A0019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4459" y="1459684"/>
            <a:ext cx="10075622" cy="41670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None/>
            </a:pPr>
            <a:r>
              <a:rPr lang="en-US" dirty="0"/>
              <a:t>Following this presentation, you will be able to: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Describe the sending and receiving standard workflow for laboratory specimens.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Prepare specimens for transport according to the “Packaging and Labeling Specimens for Shipping and Transport” procedure.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Demonstrate an understanding of standard packaging and labeling of laboratory specimens.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Define Lost/Mishandled Specimen(s)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B81237"/>
              </a:buClr>
              <a:buFont typeface="Wingdings" panose="05000000000000000000" pitchFamily="2" charset="2"/>
              <a:buChar char="Ø"/>
            </a:pPr>
            <a:r>
              <a:rPr lang="en-US" dirty="0"/>
              <a:t>Report/Document Lost/Mishandled Specimen(s)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680030" y="1973179"/>
            <a:ext cx="350017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DESIGN </a:t>
            </a:r>
            <a:r>
              <a:rPr lang="en-US" b="1" dirty="0" smtClean="0">
                <a:solidFill>
                  <a:schemeClr val="bg1"/>
                </a:solidFill>
              </a:rPr>
              <a:t>NOTE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Content should stay at least ½” above the logo and NOT fall in the space between the logo and slide number.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Fairview </a:t>
            </a:r>
            <a:r>
              <a:rPr lang="en-US" sz="4000" dirty="0"/>
              <a:t>Custom</a:t>
            </a:r>
            <a:r>
              <a:rPr lang="en-US" dirty="0"/>
              <a:t>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Fairview custom </a:t>
            </a:r>
            <a:r>
              <a:rPr lang="en-US" dirty="0">
                <a:cs typeface="Times New Roman" panose="02020603050405020304" pitchFamily="18" charset="0"/>
              </a:rPr>
              <a:t>specimen bags </a:t>
            </a:r>
            <a:r>
              <a:rPr lang="en-US" dirty="0" smtClean="0">
                <a:cs typeface="Times New Roman" panose="02020603050405020304" pitchFamily="18" charset="0"/>
              </a:rPr>
              <a:t>are </a:t>
            </a:r>
            <a:r>
              <a:rPr lang="en-US" dirty="0">
                <a:cs typeface="Times New Roman" panose="02020603050405020304" pitchFamily="18" charset="0"/>
              </a:rPr>
              <a:t>used at all laboratory sites to package specimen(s) being sent to </a:t>
            </a:r>
            <a:r>
              <a:rPr lang="en-US" dirty="0" smtClean="0">
                <a:cs typeface="Times New Roman" panose="02020603050405020304" pitchFamily="18" charset="0"/>
              </a:rPr>
              <a:t>an </a:t>
            </a:r>
            <a:r>
              <a:rPr lang="en-US" dirty="0">
                <a:cs typeface="Times New Roman" panose="02020603050405020304" pitchFamily="18" charset="0"/>
              </a:rPr>
              <a:t>external Fairview </a:t>
            </a:r>
            <a:r>
              <a:rPr lang="en-US" dirty="0" smtClean="0">
                <a:cs typeface="Times New Roman" panose="02020603050405020304" pitchFamily="18" charset="0"/>
              </a:rPr>
              <a:t>location.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Fairview custom specimen bags are available </a:t>
            </a:r>
            <a:r>
              <a:rPr lang="en-US" dirty="0">
                <a:cs typeface="Times New Roman" panose="02020603050405020304" pitchFamily="18" charset="0"/>
              </a:rPr>
              <a:t>in 2 sizes (6x9” and 12x15</a:t>
            </a:r>
            <a:r>
              <a:rPr lang="en-US" dirty="0" smtClean="0">
                <a:cs typeface="Times New Roman" panose="02020603050405020304" pitchFamily="18" charset="0"/>
              </a:rPr>
              <a:t>”).</a:t>
            </a:r>
            <a:endParaRPr lang="en-US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 smtClean="0">
                <a:cs typeface="Times New Roman" panose="02020603050405020304" pitchFamily="18" charset="0"/>
              </a:rPr>
              <a:t>=Frozen			</a:t>
            </a:r>
            <a:endParaRPr lang="en-US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 smtClean="0">
                <a:cs typeface="Times New Roman" panose="02020603050405020304" pitchFamily="18" charset="0"/>
              </a:rPr>
              <a:t>=STAT					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 smtClean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 smtClean="0">
                <a:cs typeface="Times New Roman" panose="02020603050405020304" pitchFamily="18" charset="0"/>
              </a:rPr>
              <a:t>=Room </a:t>
            </a:r>
            <a:r>
              <a:rPr lang="en-US" sz="2000" dirty="0">
                <a:cs typeface="Times New Roman" panose="02020603050405020304" pitchFamily="18" charset="0"/>
              </a:rPr>
              <a:t>Temp</a:t>
            </a:r>
          </a:p>
          <a:p>
            <a:pPr>
              <a:buClr>
                <a:srgbClr val="7A0019"/>
              </a:buClr>
            </a:pPr>
            <a:r>
              <a:rPr lang="en-US" dirty="0">
                <a:cs typeface="Times New Roman" panose="02020603050405020304" pitchFamily="18" charset="0"/>
              </a:rPr>
              <a:t>Note: </a:t>
            </a:r>
            <a:r>
              <a:rPr lang="en-US" dirty="0" smtClean="0">
                <a:cs typeface="Times New Roman" panose="02020603050405020304" pitchFamily="18" charset="0"/>
              </a:rPr>
              <a:t>Indicate specific shipping temperature on any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ed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>
                <a:cs typeface="Times New Roman" panose="02020603050405020304" pitchFamily="18" charset="0"/>
              </a:rPr>
              <a:t>STAT</a:t>
            </a:r>
            <a:r>
              <a:rPr lang="en-US" dirty="0">
                <a:cs typeface="Times New Roman" panose="02020603050405020304" pitchFamily="18" charset="0"/>
              </a:rPr>
              <a:t> specimen </a:t>
            </a:r>
            <a:r>
              <a:rPr lang="en-US" dirty="0" smtClean="0">
                <a:cs typeface="Times New Roman" panose="02020603050405020304" pitchFamily="18" charset="0"/>
              </a:rPr>
              <a:t>bag with a sharpie.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64" y="2856339"/>
            <a:ext cx="1120112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75" y="2856338"/>
            <a:ext cx="1192232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07" y="2856337"/>
            <a:ext cx="1179288" cy="17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18" y="2833576"/>
            <a:ext cx="1105229" cy="17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Specimen </a:t>
            </a:r>
            <a:r>
              <a:rPr lang="en-US" dirty="0" smtClean="0"/>
              <a:t>Packaging: 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25" y="460270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5111" y="5889725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/>
              <a:t>Packaging Specimens: Guidelines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0" y="1228725"/>
            <a:ext cx="10505019" cy="5133975"/>
          </a:xfrm>
        </p:spPr>
        <p:txBody>
          <a:bodyPr>
            <a:normAutofit/>
          </a:bodyPr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NEW: A limit of </a:t>
            </a:r>
            <a:r>
              <a:rPr lang="en-US" sz="2000" u="sng" smtClean="0">
                <a:cs typeface="Times New Roman" panose="02020603050405020304" pitchFamily="18" charset="0"/>
              </a:rPr>
              <a:t>10 specimens (CIDs) </a:t>
            </a:r>
            <a:r>
              <a:rPr lang="en-US" sz="2000" u="sng" dirty="0" smtClean="0">
                <a:cs typeface="Times New Roman" panose="02020603050405020304" pitchFamily="18" charset="0"/>
              </a:rPr>
              <a:t>per bag (regardless of specimen type/test ordered)</a:t>
            </a:r>
            <a:r>
              <a:rPr lang="en-US" sz="2000" dirty="0" smtClean="0">
                <a:cs typeface="Times New Roman" panose="02020603050405020304" pitchFamily="18" charset="0"/>
              </a:rPr>
              <a:t>.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only exception to this limit are for clinic sites that ship the blue chemistry </a:t>
            </a:r>
            <a:r>
              <a:rPr lang="en-US" sz="2000" dirty="0" smtClean="0"/>
              <a:t>racks.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Times New Roman" panose="02020603050405020304" pitchFamily="18" charset="0"/>
              </a:rPr>
              <a:t>Package sterile screw-top containers, urine, GCPCR/CHPCR, eSwab and culture plates separate from all other specimen types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 smtClean="0">
                <a:cs typeface="Times New Roman" panose="02020603050405020304" pitchFamily="18" charset="0"/>
              </a:rPr>
              <a:t>Note</a:t>
            </a:r>
            <a:r>
              <a:rPr lang="en-US" sz="1900" dirty="0">
                <a:cs typeface="Times New Roman" panose="02020603050405020304" pitchFamily="18" charset="0"/>
              </a:rPr>
              <a:t>: All clinical specimen types can be packaged together at appropriate temperature with the exception of sterile screw-top </a:t>
            </a:r>
            <a:r>
              <a:rPr lang="en-US" sz="1900" dirty="0" smtClean="0">
                <a:cs typeface="Times New Roman" panose="02020603050405020304" pitchFamily="18" charset="0"/>
              </a:rPr>
              <a:t>containers, urine, GCPCR/CHPCR, eSwab and </a:t>
            </a:r>
            <a:r>
              <a:rPr lang="en-US" sz="1900" dirty="0">
                <a:cs typeface="Times New Roman" panose="02020603050405020304" pitchFamily="18" charset="0"/>
              </a:rPr>
              <a:t>culture plates </a:t>
            </a:r>
            <a:r>
              <a:rPr lang="en-US" sz="1900" dirty="0" smtClean="0">
                <a:cs typeface="Times New Roman" panose="02020603050405020304" pitchFamily="18" charset="0"/>
              </a:rPr>
              <a:t>(images above).</a:t>
            </a:r>
            <a:endParaRPr lang="en-US" sz="1900" dirty="0">
              <a:cs typeface="Times New Roman" panose="02020603050405020304" pitchFamily="18" charset="0"/>
            </a:endParaRP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1" y="3756025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03" y="515094"/>
            <a:ext cx="11484528" cy="1078814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Packaging </a:t>
            </a:r>
            <a:r>
              <a:rPr lang="en-US" dirty="0" smtClean="0"/>
              <a:t>Specimens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GCPCR/CHPCR &amp; eSwab</a:t>
            </a:r>
            <a:endParaRPr lang="en-US" sz="31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8565" y="1786855"/>
            <a:ext cx="10344070" cy="42593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all GCPCR, CHPCR &amp; eSwab containers individually (urine or swab Genprobe) into single small zip lock plastic bags. Example 1.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Individual zip lock bag(s) containing GCPCR, CHPCR &amp; eSwab will be batched and placed in one biohazard bag and sent to IDDL. Example 2.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79" y="3537999"/>
            <a:ext cx="7856538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Packaging Specimens: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Standard Specimen Bag Labeling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1" y="1511967"/>
            <a:ext cx="10287000" cy="469588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Obtain </a:t>
            </a:r>
            <a:r>
              <a:rPr lang="en-US" sz="2200" dirty="0"/>
              <a:t>an on-demand shipping label by scanning the appropriate barcode for the receiving laboratory from the standard </a:t>
            </a:r>
            <a:r>
              <a:rPr lang="en-US" sz="2200" dirty="0" smtClean="0"/>
              <a:t>spreadsheet.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All </a:t>
            </a:r>
            <a:r>
              <a:rPr lang="en-US" sz="2200" dirty="0"/>
              <a:t>bags must be labeled with standard shipping label. </a:t>
            </a:r>
          </a:p>
          <a:p>
            <a:pPr marL="403225" indent="168275">
              <a:buClr>
                <a:srgbClr val="7A0019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A master barcode shipping label list can be found on the Fairview Intranet:  </a:t>
            </a:r>
          </a:p>
          <a:p>
            <a:pPr marL="571500" indent="-168275">
              <a:buClr>
                <a:srgbClr val="7A0019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Intranet.fairview.org/Clinical/Services/Lab/Procedures for Lab Staff/System Policies and Procedures/Packaging and Shipping by Courier/Barcode List for Shipping Address Labels.</a:t>
            </a:r>
          </a:p>
          <a:p>
            <a:pPr marL="571500" indent="0">
              <a:buClr>
                <a:srgbClr val="7A0019"/>
              </a:buClr>
              <a:buNone/>
            </a:pPr>
            <a:r>
              <a:rPr lang="en-US" sz="1200" b="1" dirty="0"/>
              <a:t>Link to Address Barcode Sheets</a:t>
            </a:r>
            <a:r>
              <a:rPr lang="en-US" sz="1200" dirty="0"/>
              <a:t>: </a:t>
            </a:r>
            <a:r>
              <a:rPr lang="en-US" sz="1200" u="sng" dirty="0">
                <a:hlinkClick r:id="rId2"/>
              </a:rPr>
              <a:t>https://fls.labqms.com/sthDMSTOC.asp?TD=246&amp;DC=T&amp;LD=996&amp;ID=1098</a:t>
            </a:r>
            <a:endParaRPr lang="en-US" sz="12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0" y="2256639"/>
            <a:ext cx="4555222" cy="211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" y="2390861"/>
            <a:ext cx="4127500" cy="187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17" y="2407639"/>
            <a:ext cx="2016131" cy="18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1216" y="2530511"/>
            <a:ext cx="1577532" cy="16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Labeling </a:t>
            </a:r>
            <a:r>
              <a:rPr lang="en-US" dirty="0" smtClean="0"/>
              <a:t>specimens </a:t>
            </a:r>
            <a:r>
              <a:rPr lang="en-US" dirty="0"/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</a:t>
            </a:r>
            <a:r>
              <a:rPr lang="en-US" dirty="0" smtClean="0"/>
              <a:t>“</a:t>
            </a:r>
            <a:r>
              <a:rPr lang="en-US" b="1" dirty="0" smtClean="0"/>
              <a:t>Apply Label </a:t>
            </a:r>
            <a:r>
              <a:rPr lang="en-US" b="1" dirty="0"/>
              <a:t>H</a:t>
            </a:r>
            <a:r>
              <a:rPr lang="en-US" b="1" dirty="0" smtClean="0"/>
              <a:t>ere</a:t>
            </a:r>
            <a:r>
              <a:rPr lang="en-US" dirty="0" smtClean="0"/>
              <a:t>”.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90" y="2915136"/>
            <a:ext cx="5120640" cy="3107184"/>
          </a:xfrm>
          <a:prstGeom prst="rect">
            <a:avLst/>
          </a:prstGeom>
          <a:solidFill>
            <a:schemeClr val="accent2"/>
          </a:solidFill>
          <a:ln w="9525">
            <a:gradFill>
              <a:gsLst>
                <a:gs pos="49218">
                  <a:srgbClr val="CEBFC1"/>
                </a:gs>
                <a:gs pos="48437">
                  <a:srgbClr val="CDBCBF"/>
                </a:gs>
                <a:gs pos="46875">
                  <a:srgbClr val="CBB6BA"/>
                </a:gs>
                <a:gs pos="43750">
                  <a:srgbClr val="C8AAB1"/>
                </a:gs>
                <a:gs pos="37500">
                  <a:srgbClr val="C1929E"/>
                </a:gs>
                <a:gs pos="25000">
                  <a:srgbClr val="B36179"/>
                </a:gs>
                <a:gs pos="0">
                  <a:srgbClr val="98002E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Labeling </a:t>
            </a:r>
            <a:r>
              <a:rPr lang="en-US" dirty="0" smtClean="0"/>
              <a:t>Specimens Bag(s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8248" y="1551963"/>
            <a:ext cx="10287000" cy="4384565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</a:t>
            </a:r>
            <a:r>
              <a:rPr lang="en-US" dirty="0" smtClean="0"/>
              <a:t>print-on-demand </a:t>
            </a:r>
            <a:r>
              <a:rPr lang="en-US" dirty="0"/>
              <a:t>shipping destination label on the </a:t>
            </a:r>
            <a:r>
              <a:rPr lang="en-US" dirty="0" smtClean="0"/>
              <a:t>right. </a:t>
            </a:r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lvl="0" indent="0">
              <a:buClr>
                <a:srgbClr val="7A0019"/>
              </a:buClr>
              <a:buNone/>
            </a:pPr>
            <a:endParaRPr lang="en-US" dirty="0"/>
          </a:p>
          <a:p>
            <a:pPr marL="0" lvl="0" indent="0"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 smtClean="0"/>
              <a:t>				</a:t>
            </a:r>
          </a:p>
          <a:p>
            <a:pPr marL="0" lvl="0" indent="0"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buClr>
                <a:srgbClr val="7A0019"/>
              </a:buClr>
              <a:buNone/>
            </a:pPr>
            <a:endParaRPr lang="en-US" sz="1200" dirty="0" smtClean="0"/>
          </a:p>
          <a:p>
            <a:pPr marL="0" lvl="0" indent="0">
              <a:buClr>
                <a:srgbClr val="7A0019"/>
              </a:buClr>
              <a:buNone/>
            </a:pPr>
            <a:endParaRPr lang="en-US" dirty="0" smtClean="0"/>
          </a:p>
          <a:p>
            <a:pPr marL="0" lvl="0" indent="0">
              <a:buClr>
                <a:srgbClr val="7A0019"/>
              </a:buClr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</a:t>
            </a:r>
            <a:r>
              <a:rPr lang="en-US" dirty="0" smtClean="0"/>
              <a:t>on-demand </a:t>
            </a:r>
            <a:r>
              <a:rPr lang="en-US" dirty="0"/>
              <a:t>shipping label will prevent batch labels from falling </a:t>
            </a:r>
            <a:r>
              <a:rPr lang="en-US" dirty="0" smtClean="0"/>
              <a:t>off at </a:t>
            </a:r>
            <a:r>
              <a:rPr lang="en-US" dirty="0"/>
              <a:t>various </a:t>
            </a:r>
            <a:r>
              <a:rPr lang="en-US" dirty="0" smtClean="0"/>
              <a:t>temperature ranges.</a:t>
            </a:r>
            <a:endParaRPr lang="en-US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9" y="2256812"/>
            <a:ext cx="1988701" cy="249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3953" y="3340519"/>
            <a:ext cx="2735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Insert Sunquest batch label (or other approved barcode) here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4480232" y="3879128"/>
            <a:ext cx="1383721" cy="196113"/>
          </a:xfrm>
          <a:prstGeom prst="straightConnector1">
            <a:avLst/>
          </a:prstGeom>
          <a:ln w="31750">
            <a:solidFill>
              <a:srgbClr val="FF0000">
                <a:alpha val="50000"/>
              </a:srgb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latin typeface="+mn-lt"/>
              </a:rPr>
              <a:t>Delivery/Pickup </a:t>
            </a:r>
            <a:r>
              <a:rPr lang="en-US" sz="3600" u="sng" dirty="0" smtClean="0">
                <a:latin typeface="+mn-lt"/>
              </a:rPr>
              <a:t>REQUIREMENT</a:t>
            </a:r>
            <a:r>
              <a:rPr lang="en-US" sz="3600" dirty="0" smtClean="0">
                <a:latin typeface="+mn-lt"/>
              </a:rPr>
              <a:t>: </a:t>
            </a:r>
            <a:r>
              <a:rPr lang="en-US" sz="3600" i="1" dirty="0" smtClean="0">
                <a:latin typeface="+mn-lt"/>
              </a:rPr>
              <a:t>WARM HANDOFF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HealthEx courier specimen deliveries/pickups must involve 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scan all bags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Lab Department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in the hallway, car, etc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Courier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or picked up from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lab staff member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 department. Couriers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drop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go.  A lab staff member must be physically present.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If an lab employee does not have their badge,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they must find another lab member to accept the warm handoff and claim responsibility for the specimen receipt.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or eliminate risk of losing a specimen, the following lab practices are required at all Sending/Receiving locations:</a:t>
            </a:r>
          </a:p>
          <a:p>
            <a:r>
              <a:rPr lang="en-US" dirty="0" smtClean="0"/>
              <a:t>1. No garbage, recycling, laundry, hazardous waste or other receptacles can be located below the bench of the Sending or Receiving locations.</a:t>
            </a:r>
          </a:p>
          <a:p>
            <a:r>
              <a:rPr lang="en-US" dirty="0" smtClean="0"/>
              <a:t>2. All bags must be flattened after specimen removal.  This flattening process will eliminate the risk of specimens being disposed of with the bags.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SPECIMEN: Risk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3268" y="2160212"/>
            <a:ext cx="10287001" cy="374904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To implement a standard workflow for packaging, labeling, shipping for tracking and processing of </a:t>
            </a:r>
            <a:r>
              <a:rPr lang="en-US" b="1" dirty="0"/>
              <a:t>all</a:t>
            </a:r>
            <a:r>
              <a:rPr lang="en-US" dirty="0"/>
              <a:t> specimens transported on behalf of </a:t>
            </a:r>
            <a:r>
              <a:rPr lang="en-US" dirty="0" smtClean="0"/>
              <a:t>M Health Fairview and Fairview </a:t>
            </a:r>
            <a:r>
              <a:rPr lang="en-US" dirty="0"/>
              <a:t>Laboratories.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To implement standard audit to verify compliance with standard work and comply </a:t>
            </a:r>
            <a:r>
              <a:rPr lang="en-US" dirty="0" smtClean="0"/>
              <a:t>with System Risk </a:t>
            </a:r>
            <a:r>
              <a:rPr lang="en-US" dirty="0"/>
              <a:t>Management.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Patient Care and Brand Reputation</a:t>
            </a:r>
          </a:p>
          <a:p>
            <a:pPr>
              <a:buClr>
                <a:srgbClr val="7A0019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3615" y="582205"/>
            <a:ext cx="11618752" cy="1137538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Purpose: </a:t>
            </a:r>
            <a:br>
              <a:rPr lang="en-US" sz="4000" dirty="0" smtClean="0"/>
            </a:br>
            <a:r>
              <a:rPr lang="en-US" sz="4000" dirty="0" smtClean="0"/>
              <a:t>Standardizing </a:t>
            </a:r>
            <a:r>
              <a:rPr lang="en-US" sz="4000" dirty="0"/>
              <a:t>Tracking </a:t>
            </a:r>
            <a:r>
              <a:rPr lang="en-US" sz="4000" dirty="0" smtClean="0"/>
              <a:t>and Processing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4000" dirty="0" smtClean="0">
                <a:solidFill>
                  <a:srgbClr val="98002E"/>
                </a:solidFill>
              </a:rPr>
              <a:t>Outgoing Specimen(s): Courier Pick-up </a:t>
            </a:r>
            <a:endParaRPr lang="en-US" sz="4000" dirty="0">
              <a:solidFill>
                <a:srgbClr val="98002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cs typeface="Times New Roman" panose="02020603050405020304" pitchFamily="18" charset="0"/>
              </a:rPr>
              <a:t> outgoing courier pick-up bin.  The courier bins will have a location barcode for scanning.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There will be a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00" y="2709119"/>
            <a:ext cx="2033206" cy="196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sz="4000" dirty="0" smtClean="0">
                <a:solidFill>
                  <a:srgbClr val="7A0019"/>
                </a:solidFill>
              </a:rPr>
              <a:t>Incoming Specimen(s): Courier Drop-off</a:t>
            </a:r>
            <a:endParaRPr lang="en-US" sz="4000" dirty="0">
              <a:solidFill>
                <a:srgbClr val="7A0019"/>
              </a:solidFill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963081" y="1511968"/>
            <a:ext cx="10287000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The courier bins will have a location barcode for scanning.</a:t>
            </a: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81237"/>
              </a:buClr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47" y="2548175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C33"/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pPr algn="ctr"/>
            <a:r>
              <a:rPr lang="en-US" dirty="0" smtClean="0">
                <a:solidFill>
                  <a:srgbClr val="98002E"/>
                </a:solidFill>
              </a:rPr>
              <a:t>Receiving Laboratory Responsibilities:</a:t>
            </a:r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6371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Disband all batched specimens using Sunquest SMART by scanning the individual CID label on each specimen.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Times New Roman" panose="02020603050405020304" pitchFamily="18" charset="0"/>
              </a:rPr>
              <a:t>Never accept the entire batch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92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100" dirty="0" smtClean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Clr>
                <a:srgbClr val="7A0019"/>
              </a:buClr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Clr>
                <a:srgbClr val="7A0019"/>
              </a:buClr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10" y="2710728"/>
            <a:ext cx="6292005" cy="302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314" y="414427"/>
            <a:ext cx="10287000" cy="697831"/>
          </a:xfrm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 smtClean="0"/>
              <a:t>Receiving Lab Responsibilities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8248" y="1384184"/>
            <a:ext cx="10287000" cy="4924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Any CID(s) left on the batch must be investigated </a:t>
            </a:r>
            <a:r>
              <a:rPr lang="en-US" sz="1900" dirty="0" smtClean="0">
                <a:cs typeface="Times New Roman" panose="02020603050405020304" pitchFamily="18" charset="0"/>
              </a:rPr>
              <a:t>immediately.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 smtClean="0">
                <a:cs typeface="Times New Roman" panose="02020603050405020304" pitchFamily="18" charset="0"/>
              </a:rPr>
              <a:t>Utilize the Exception Tool to document and report any issues pertaining to samples and/or batches. </a:t>
            </a:r>
            <a:r>
              <a:rPr lang="en-US" sz="1900" u="sng" dirty="0" smtClean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Fairview Specimen Receiving Site Exception Tool</a:t>
            </a:r>
            <a:r>
              <a:rPr lang="en-US" sz="19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19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1900" dirty="0" smtClean="0">
                <a:cs typeface="Times New Roman" panose="02020603050405020304" pitchFamily="18" charset="0"/>
              </a:rPr>
              <a:t>Reporting examples:</a:t>
            </a:r>
          </a:p>
          <a:p>
            <a:pPr marL="1028700" lvl="2" indent="-457200" defTabSz="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1900" dirty="0" smtClean="0">
                <a:cs typeface="Times New Roman" panose="02020603050405020304" pitchFamily="18" charset="0"/>
              </a:rPr>
              <a:t>Report issues to sending labs about specimen issue or transport batch issues.</a:t>
            </a:r>
          </a:p>
          <a:p>
            <a:pPr marL="1028700" lvl="2" indent="-457200" defTabSz="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1900" dirty="0" smtClean="0">
                <a:cs typeface="Times New Roman" panose="02020603050405020304" pitchFamily="18" charset="0"/>
              </a:rPr>
              <a:t>Report issues w/ couriers (ex., thawed in route, in a room temp bag, but arrived frozen, etc.)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5" y="2594534"/>
            <a:ext cx="6077634" cy="26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45" y="2712423"/>
            <a:ext cx="5788404" cy="2427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Receiving Location </a:t>
            </a:r>
            <a:r>
              <a:rPr lang="en-US" sz="4000" dirty="0" smtClean="0"/>
              <a:t>Responsibilities: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not at final testing location and needs to be re-batched to new testing location: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 smtClean="0">
                <a:cs typeface="Times New Roman" panose="02020603050405020304" pitchFamily="18" charset="0"/>
              </a:rPr>
              <a:t>Disband batch by scanning each individual CID label(s)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 smtClean="0">
                <a:cs typeface="Times New Roman" panose="02020603050405020304" pitchFamily="18" charset="0"/>
              </a:rPr>
              <a:t>Re-batch specimen(s) by scanning the individual CID label(s)  </a:t>
            </a:r>
          </a:p>
          <a:p>
            <a:pPr marL="800100" lvl="1" indent="-457200">
              <a:buClr>
                <a:srgbClr val="7A0019"/>
              </a:buClr>
            </a:pPr>
            <a:r>
              <a:rPr lang="en-US" sz="2400" dirty="0" smtClean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Clr>
                <a:srgbClr val="7A0019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Clr>
                <a:srgbClr val="7A0019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A0019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Compliance</a:t>
            </a:r>
            <a:r>
              <a:rPr lang="en-US" dirty="0"/>
              <a:t> and </a:t>
            </a:r>
            <a:r>
              <a:rPr lang="en-US" dirty="0" smtClean="0"/>
              <a:t>Education: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All </a:t>
            </a:r>
            <a:r>
              <a:rPr lang="en-US" sz="2200" dirty="0"/>
              <a:t>receiving locations will complete the “Exception Tool” as part of their daily work flow when issues are identified.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Exception(s) results are shared with the System Transportation &amp; Courier committee and with the Laboratory Leadership </a:t>
            </a:r>
            <a:r>
              <a:rPr lang="en-US" sz="2200" dirty="0" smtClean="0"/>
              <a:t>team.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Link: </a:t>
            </a:r>
            <a:r>
              <a:rPr lang="en-US" sz="2200" u="sng" dirty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Fairview Specimen Receiving Site Exception Tool</a:t>
            </a:r>
            <a:r>
              <a:rPr lang="en-US" sz="22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Times New Roman" panose="02020603050405020304" pitchFamily="18" charset="0"/>
              </a:rPr>
              <a:t>A quality review is done monthly to identify trends in exception errors across the MHealth Fairview Lab System.  Managers and site representatives will follow up with staff on identified errors.</a:t>
            </a:r>
            <a:endParaRPr lang="en-US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452" y="1738471"/>
            <a:ext cx="11350305" cy="470427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Courier Hotline (24/7) for scheduled or STAT pickups is: 612-273-4652.</a:t>
            </a:r>
          </a:p>
          <a:p>
            <a:pPr marL="1200150" indent="0">
              <a:spcAft>
                <a:spcPts val="0"/>
              </a:spcAft>
              <a:buClr>
                <a:srgbClr val="98002E"/>
              </a:buClr>
            </a:pPr>
            <a:r>
              <a:rPr lang="en-US" sz="2000" dirty="0" smtClean="0"/>
              <a:t>Option 1: On Time Delivery Service for STATs</a:t>
            </a:r>
          </a:p>
          <a:p>
            <a:pPr marL="1200150" indent="0">
              <a:spcAft>
                <a:spcPts val="0"/>
              </a:spcAft>
              <a:buClr>
                <a:srgbClr val="98002E"/>
              </a:buClr>
            </a:pPr>
            <a:r>
              <a:rPr lang="en-US" sz="2000" dirty="0" smtClean="0"/>
              <a:t>Option 2: HealthEx Couriers for all scheduled routes</a:t>
            </a:r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endParaRPr lang="en-US" sz="2000" dirty="0" smtClean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 smtClean="0"/>
              <a:t>Call for immediate assistance with: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Locating a courier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Troubleshooting a specimen location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Courier Performance issue</a:t>
            </a:r>
          </a:p>
          <a:p>
            <a:pPr marL="401638" indent="-342900"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2000" dirty="0" smtClean="0"/>
              <a:t>Missed pickup/drop off</a:t>
            </a:r>
          </a:p>
          <a:p>
            <a:pPr marL="401638" indent="-342900">
              <a:spcAft>
                <a:spcPts val="0"/>
              </a:spcAft>
              <a:tabLst>
                <a:tab pos="0" algn="l"/>
              </a:tabLst>
            </a:pPr>
            <a:endParaRPr lang="en-US" sz="2000" dirty="0" smtClean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 smtClean="0"/>
              <a:t>For non-emergent concerns, an email can also be sent to: </a:t>
            </a:r>
            <a:r>
              <a:rPr lang="en-US" sz="2000" u="sng" dirty="0" smtClean="0">
                <a:hlinkClick r:id="rId2"/>
              </a:rPr>
              <a:t>FairviewHealthCS@healthexcourier.com</a:t>
            </a:r>
            <a:r>
              <a:rPr lang="en-US" sz="2000" dirty="0" smtClean="0"/>
              <a:t> </a:t>
            </a:r>
          </a:p>
          <a:p>
            <a:pPr marL="401638" indent="-342900">
              <a:spcAft>
                <a:spcPts val="0"/>
              </a:spcAft>
              <a:tabLst>
                <a:tab pos="0" algn="l"/>
              </a:tabLst>
            </a:pPr>
            <a:endParaRPr lang="en-US" sz="2000" dirty="0"/>
          </a:p>
          <a:p>
            <a:pPr marL="58738" indent="0"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u="sng" dirty="0" smtClean="0"/>
              <a:t>IMPORTANT NOTE</a:t>
            </a:r>
            <a:r>
              <a:rPr lang="en-US" sz="2000" dirty="0" smtClean="0"/>
              <a:t>:  </a:t>
            </a:r>
            <a:r>
              <a:rPr lang="en-US" sz="2000" b="1" dirty="0" smtClean="0"/>
              <a:t>DO NOT CONTACT A COURIER DIRECTLY</a:t>
            </a:r>
            <a:r>
              <a:rPr lang="en-US" sz="2000" dirty="0" smtClean="0"/>
              <a:t>.  ALL CONTACT MUST BE MADE THROUGH THE COURIER HOTLINE DISPATCH.</a:t>
            </a:r>
          </a:p>
          <a:p>
            <a:pPr marL="58738" indent="0">
              <a:buNone/>
              <a:tabLst>
                <a:tab pos="0" algn="l"/>
              </a:tabLst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448" y="515094"/>
            <a:ext cx="11752976" cy="986535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For 24/7 Courier Issues, questions or assistance:</a:t>
            </a:r>
            <a:br>
              <a:rPr lang="en-US" sz="3600" dirty="0" smtClean="0"/>
            </a:br>
            <a:r>
              <a:rPr lang="en-US" sz="2800" dirty="0" smtClean="0"/>
              <a:t>Call </a:t>
            </a:r>
            <a:r>
              <a:rPr lang="en-US" sz="2800" u="sng" dirty="0" smtClean="0"/>
              <a:t>612-273-4652</a:t>
            </a:r>
            <a:endParaRPr lang="en-US" sz="2800" u="sng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50" y="1795244"/>
            <a:ext cx="2530561" cy="253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 smtClean="0"/>
              <a:t>Summary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5197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All specimen(s) must have a Sunquest </a:t>
            </a:r>
            <a:r>
              <a:rPr lang="en-US" sz="2000" b="1" dirty="0" smtClean="0"/>
              <a:t>CID label </a:t>
            </a:r>
            <a:r>
              <a:rPr lang="en-US" sz="2000" dirty="0" smtClean="0"/>
              <a:t>and be ready for testing 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All specimens must be </a:t>
            </a:r>
            <a:r>
              <a:rPr lang="en-US" sz="2000" b="1" dirty="0" smtClean="0"/>
              <a:t>tracked in Sunquest </a:t>
            </a:r>
            <a:r>
              <a:rPr lang="en-US" sz="2000" dirty="0" smtClean="0"/>
              <a:t>by scanning each individual CID label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Specimen(s) must be </a:t>
            </a:r>
            <a:r>
              <a:rPr lang="en-US" sz="2000" b="1" dirty="0" smtClean="0"/>
              <a:t>packaged according the system procedure 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 Bags must be labeled with the standard address label format.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All deliveries must have a warm hand off between courier and lab staff.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Lost or Lost to Testing/Mishandled specimens </a:t>
            </a:r>
            <a:r>
              <a:rPr lang="en-US" sz="2000" b="1" dirty="0" smtClean="0"/>
              <a:t>must be documented </a:t>
            </a:r>
            <a:r>
              <a:rPr lang="en-US" sz="2000" dirty="0" smtClean="0"/>
              <a:t>according to the System </a:t>
            </a:r>
            <a:r>
              <a:rPr lang="en-US" sz="2000" u="sng" dirty="0">
                <a:hlinkClick r:id="rId3"/>
              </a:rPr>
              <a:t>Canceling and Crediting Orders and </a:t>
            </a:r>
            <a:r>
              <a:rPr lang="en-US" sz="2000" u="sng" dirty="0" smtClean="0">
                <a:hlinkClick r:id="rId3"/>
              </a:rPr>
              <a:t>Results </a:t>
            </a:r>
            <a:r>
              <a:rPr lang="en-US" sz="2000" dirty="0" smtClean="0"/>
              <a:t>in Sunquest procedure.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 smtClean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4358" y="1889473"/>
            <a:ext cx="102870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For </a:t>
            </a:r>
            <a:r>
              <a:rPr lang="en-US" b="1" dirty="0" smtClean="0"/>
              <a:t>questions on policies or procedures, </a:t>
            </a:r>
            <a:r>
              <a:rPr lang="en-US" b="1" dirty="0"/>
              <a:t>please see your site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Transportation </a:t>
            </a:r>
            <a:r>
              <a:rPr lang="en-US" b="1" dirty="0"/>
              <a:t>and Courier Committee representative.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sz="4000" dirty="0"/>
              <a:t>Who</a:t>
            </a:r>
            <a:r>
              <a:rPr lang="en-US" dirty="0"/>
              <a:t> to contact with questions?</a:t>
            </a: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7319" y="1308683"/>
            <a:ext cx="10287000" cy="1221315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008080"/>
                </a:solidFill>
              </a:rPr>
              <a:t/>
            </a:r>
            <a:br>
              <a:rPr lang="en-US" sz="7200" dirty="0">
                <a:solidFill>
                  <a:srgbClr val="008080"/>
                </a:solidFill>
              </a:rPr>
            </a:br>
            <a:endParaRPr lang="en-US" sz="7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63" y="1856367"/>
            <a:ext cx="5908033" cy="3178821"/>
          </a:xfrm>
          <a:prstGeom prst="rect">
            <a:avLst/>
          </a:prstGeom>
          <a:noFill/>
          <a:ln w="9525">
            <a:solidFill>
              <a:srgbClr val="9800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33963" y="2650921"/>
            <a:ext cx="5773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98002E"/>
                </a:solidFill>
                <a:latin typeface="Baskerville Old Face" panose="02020602080505020303" pitchFamily="18" charset="0"/>
              </a:rPr>
              <a:t>Thank </a:t>
            </a:r>
            <a:r>
              <a:rPr lang="en-US" sz="7200" b="1" dirty="0" smtClean="0">
                <a:solidFill>
                  <a:srgbClr val="98002E"/>
                </a:solidFill>
                <a:latin typeface="Baskerville Old Face" panose="02020602080505020303" pitchFamily="18" charset="0"/>
              </a:rPr>
              <a:t>You</a:t>
            </a:r>
            <a:r>
              <a:rPr lang="en-US" sz="7200" b="1" dirty="0">
                <a:solidFill>
                  <a:srgbClr val="98002E"/>
                </a:solidFill>
                <a:latin typeface="Baskerville Old Face" panose="02020602080505020303" pitchFamily="18" charset="0"/>
              </a:rPr>
              <a:t>!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084" y="536014"/>
            <a:ext cx="11000333" cy="856558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8219" y="675256"/>
            <a:ext cx="10988921" cy="4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ts val="575"/>
              </a:spcAft>
              <a:buClr>
                <a:schemeClr val="accent3"/>
              </a:buClr>
              <a:buSzPct val="150000"/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575"/>
              </a:spcAft>
              <a:buClr>
                <a:srgbClr val="9BBB59"/>
              </a:buClr>
              <a:buSzPct val="150000"/>
              <a:buFont typeface="+mj-lt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02E"/>
                </a:solidFill>
                <a:effectLst/>
                <a:uLnTx/>
                <a:uFillTx/>
                <a:latin typeface="Georgia"/>
                <a:ea typeface="Geneva" charset="-128"/>
              </a:rPr>
              <a:t>Standard packaging, labeling, and shipping: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8002E"/>
              </a:solidFill>
              <a:effectLst/>
              <a:uLnTx/>
              <a:uFillTx/>
              <a:latin typeface="Georgia"/>
              <a:ea typeface="Geneva" charset="-128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21" y="1800858"/>
            <a:ext cx="8699766" cy="4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5591" y="397649"/>
            <a:ext cx="10287000" cy="617419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is </a:t>
            </a:r>
            <a:r>
              <a:rPr lang="en-US" sz="4000" dirty="0"/>
              <a:t>w</a:t>
            </a:r>
            <a:r>
              <a:rPr lang="en-US" sz="4000" dirty="0" smtClean="0"/>
              <a:t>rong with these pictures?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35911" y="5723452"/>
            <a:ext cx="10287000" cy="534735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en-US" sz="9800" b="1" dirty="0" smtClean="0">
                <a:solidFill>
                  <a:srgbClr val="FF0000"/>
                </a:solidFill>
              </a:rPr>
              <a:t>Remember:  </a:t>
            </a:r>
          </a:p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en-US" sz="9800" b="1" dirty="0" smtClean="0">
                <a:solidFill>
                  <a:srgbClr val="FF0000"/>
                </a:solidFill>
              </a:rPr>
              <a:t>Do </a:t>
            </a:r>
            <a:r>
              <a:rPr lang="en-US" sz="9800" b="1" u="sng" dirty="0">
                <a:solidFill>
                  <a:srgbClr val="FF0000"/>
                </a:solidFill>
              </a:rPr>
              <a:t>NOT</a:t>
            </a:r>
            <a:r>
              <a:rPr lang="en-US" sz="9800" b="1" dirty="0">
                <a:solidFill>
                  <a:srgbClr val="FF0000"/>
                </a:solidFill>
              </a:rPr>
              <a:t> handwrite on label anywhere….</a:t>
            </a:r>
          </a:p>
          <a:p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30" y="1094204"/>
            <a:ext cx="8899984" cy="46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97554" y="456372"/>
            <a:ext cx="5748824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9330922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Lost to Testing/Mishandled specimens: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 the event of a missing specimen, use the “Missing Specimen Investigation” form. Link: </a:t>
            </a:r>
            <a:r>
              <a:rPr lang="en-US" dirty="0" smtClean="0">
                <a:hlinkClick r:id="rId2"/>
              </a:rPr>
              <a:t>Missing Specimen Form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Quality of patient care can be effected which could lead to additional procedures or testing for the patient.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Reportable (lost specimen) events are reported to CMS (Center for Medicare and Medicaid Services).  CMS mandates that lost </a:t>
            </a:r>
            <a:r>
              <a:rPr lang="en-US" dirty="0"/>
              <a:t>specimens </a:t>
            </a:r>
            <a:r>
              <a:rPr lang="en-US" dirty="0" smtClean="0"/>
              <a:t>that are </a:t>
            </a:r>
            <a:r>
              <a:rPr lang="en-US" dirty="0"/>
              <a:t>considered </a:t>
            </a:r>
            <a:r>
              <a:rPr lang="en-US" dirty="0" smtClean="0"/>
              <a:t>irretrievable or irreplaceable must be reported.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669" y="540262"/>
            <a:ext cx="10613149" cy="1129148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Definition of LOST and LTEST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/>
              <a:t>Cancel, Credit, and Reporting in </a:t>
            </a:r>
            <a:r>
              <a:rPr lang="en-US" sz="2800" dirty="0" smtClean="0"/>
              <a:t>Compass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66981" y="2084301"/>
            <a:ext cx="8801144" cy="41148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DEL-LOST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Specimen is Lost</a:t>
            </a:r>
          </a:p>
          <a:p>
            <a:pPr lvl="2"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Specimen </a:t>
            </a:r>
            <a:r>
              <a:rPr lang="en-US" i="1" dirty="0" smtClean="0"/>
              <a:t>cannot be located </a:t>
            </a:r>
            <a:r>
              <a:rPr lang="en-US" dirty="0" smtClean="0"/>
              <a:t>and testing cannot be completed. A Compass Patient Safety Event (PSE) needs to be completed (If possible, a new specimen will need to be collected)</a:t>
            </a:r>
          </a:p>
          <a:p>
            <a:pPr marL="914400" lvl="2" indent="-342900" algn="l">
              <a:spcAft>
                <a:spcPts val="0"/>
              </a:spcAft>
              <a:buClr>
                <a:srgbClr val="7A0019"/>
              </a:buClr>
            </a:pPr>
            <a:endParaRPr lang="en-US" dirty="0" smtClean="0"/>
          </a:p>
          <a:p>
            <a:pPr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DEL-LTEST</a:t>
            </a:r>
            <a:r>
              <a:rPr lang="en-US" dirty="0" smtClean="0"/>
              <a:t> = </a:t>
            </a:r>
            <a:r>
              <a:rPr lang="en-US" b="1" dirty="0" smtClean="0"/>
              <a:t>Specimen was </a:t>
            </a:r>
            <a:r>
              <a:rPr lang="en-US" b="1" dirty="0"/>
              <a:t>M</a:t>
            </a:r>
            <a:r>
              <a:rPr lang="en-US" b="1" dirty="0" smtClean="0"/>
              <a:t>ishandled</a:t>
            </a:r>
          </a:p>
          <a:p>
            <a:pPr lvl="2" algn="l">
              <a:lnSpc>
                <a:spcPct val="100000"/>
              </a:lnSpc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Testing can be performed if another draw/specimen is available (regardless of impact to the diagnosis, a Compass Patient Safety Event (PSE) </a:t>
            </a:r>
            <a:r>
              <a:rPr lang="en-US" b="1" i="1" dirty="0" smtClean="0"/>
              <a:t>must</a:t>
            </a:r>
            <a:r>
              <a:rPr lang="en-US" dirty="0" smtClean="0"/>
              <a:t> be completed). </a:t>
            </a:r>
            <a:r>
              <a:rPr lang="en-US" b="1" i="1" dirty="0" smtClean="0"/>
              <a:t>Test must be credited and reordered on a new accession number to ensure proper documentation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0411" y="704675"/>
            <a:ext cx="6249798" cy="679509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System Procedures: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14213" y="1828801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Geneva" charset="-128"/>
              </a:rPr>
              <a:t>Please read the procedure that outlines the changes and requirements that are highlighted in this module.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32D92"/>
                </a:solidFill>
                <a:effectLst/>
                <a:uLnTx/>
                <a:uFillTx/>
                <a:latin typeface="Arial"/>
                <a:ea typeface="Geneva" charset="-128"/>
                <a:hlinkClick r:id="rId2"/>
              </a:rPr>
              <a:t>Specimen Packaging and Labeling for Shipping &amp; Transport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A32D92"/>
                </a:solidFill>
                <a:effectLst/>
                <a:uLnTx/>
                <a:uFillTx/>
                <a:latin typeface="Arial"/>
                <a:ea typeface="Geneva" charset="-128"/>
                <a:hlinkClick r:id="rId3"/>
              </a:rPr>
              <a:t>Workaid: Pathology Specimen Tracking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Geneva" charset="-128"/>
                <a:hlinkClick r:id="rId4"/>
              </a:rPr>
              <a:t>Canceling and Crediting Orders and Results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A32D92"/>
              </a:solidFill>
              <a:effectLst/>
              <a:uLnTx/>
              <a:uFillTx/>
              <a:latin typeface="Arial"/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2610" y="422816"/>
            <a:ext cx="6477323" cy="697831"/>
          </a:xfrm>
          <a:solidFill>
            <a:srgbClr val="FFCC3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Sunquest Label Refresher: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42" y="1439223"/>
            <a:ext cx="7474268" cy="418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2131</Words>
  <Application>Microsoft Office PowerPoint</Application>
  <PresentationFormat>Custom</PresentationFormat>
  <Paragraphs>282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Objectives:</vt:lpstr>
      <vt:lpstr>Purpose:  Standardizing Tracking and Processing</vt:lpstr>
      <vt:lpstr> </vt:lpstr>
      <vt:lpstr>What is wrong with these pictures?</vt:lpstr>
      <vt:lpstr>Why is this important?</vt:lpstr>
      <vt:lpstr>Definition of LOST and LTEST:  Cancel, Credit, and Reporting in Compass</vt:lpstr>
      <vt:lpstr>System Procedures:</vt:lpstr>
      <vt:lpstr>Sunquest Label Refresher:             </vt:lpstr>
      <vt:lpstr>Common Shipping Errors:</vt:lpstr>
      <vt:lpstr>Lab Guide Refresher:</vt:lpstr>
      <vt:lpstr> Lab Guide Refresher example:</vt:lpstr>
      <vt:lpstr>Lab Guide Refresher Example:</vt:lpstr>
      <vt:lpstr>Sending Laboratory Responsibilities:</vt:lpstr>
      <vt:lpstr>Specimen CID Labeling:</vt:lpstr>
      <vt:lpstr>Tracking in Sunquest:  Obtain a CID Label</vt:lpstr>
      <vt:lpstr>Tracking in Sunquest: Generate a Batch</vt:lpstr>
      <vt:lpstr>Where to Send Specimens:</vt:lpstr>
      <vt:lpstr>Sending Laboratory Responsibilities:</vt:lpstr>
      <vt:lpstr>Fairview Custom Specimen Packaging</vt:lpstr>
      <vt:lpstr>Specimen Packaging: </vt:lpstr>
      <vt:lpstr>Packaging Specimens: Guidelines </vt:lpstr>
      <vt:lpstr>Packaging Specimens:  GCPCR/CHPCR &amp; eSwab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Delivery/Pickup REQUIREMENT: WARM HANDOFF       </vt:lpstr>
      <vt:lpstr>LOST SPECIMEN: Risk Reduction</vt:lpstr>
      <vt:lpstr>Outgoing Specimen(s): Courier Pick-up </vt:lpstr>
      <vt:lpstr>Incoming Specimen(s): Courier Drop-off</vt:lpstr>
      <vt:lpstr>Receiving Laboratory Responsibilities:</vt:lpstr>
      <vt:lpstr>Receiving Lab Responsibilities </vt:lpstr>
      <vt:lpstr>Receiving Location Responsibilities:</vt:lpstr>
      <vt:lpstr>Compliance and Education:</vt:lpstr>
      <vt:lpstr>For 24/7 Courier Issues, questions or assistance: Call 612-273-4652</vt:lpstr>
      <vt:lpstr>Summary:</vt:lpstr>
      <vt:lpstr>Who to contact with questions?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161</cp:revision>
  <dcterms:created xsi:type="dcterms:W3CDTF">2019-07-24T14:11:28Z</dcterms:created>
  <dcterms:modified xsi:type="dcterms:W3CDTF">2019-11-22T19:32:31Z</dcterms:modified>
</cp:coreProperties>
</file>