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9" r:id="rId5"/>
    <p:sldId id="260" r:id="rId6"/>
    <p:sldId id="287" r:id="rId7"/>
    <p:sldId id="261" r:id="rId8"/>
    <p:sldId id="304" r:id="rId9"/>
    <p:sldId id="307" r:id="rId10"/>
    <p:sldId id="305" r:id="rId11"/>
    <p:sldId id="303" r:id="rId12"/>
    <p:sldId id="302" r:id="rId13"/>
    <p:sldId id="296" r:id="rId14"/>
    <p:sldId id="309" r:id="rId15"/>
    <p:sldId id="312" r:id="rId16"/>
    <p:sldId id="321" r:id="rId17"/>
    <p:sldId id="272" r:id="rId18"/>
    <p:sldId id="325" r:id="rId19"/>
    <p:sldId id="300" r:id="rId20"/>
    <p:sldId id="311" r:id="rId21"/>
    <p:sldId id="291" r:id="rId22"/>
    <p:sldId id="322" r:id="rId23"/>
    <p:sldId id="314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1B164-9A14-4F80-908F-FF61571CDAF6}" v="5" dt="2022-08-17T14:07:51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7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7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emurro, Mila" userId="3153faf6-a529-4d37-99e4-29e9703ad882" providerId="ADAL" clId="{00A1B164-9A14-4F80-908F-FF61571CDAF6}"/>
    <pc:docChg chg="custSel modSld">
      <pc:chgData name="Montemurro, Mila" userId="3153faf6-a529-4d37-99e4-29e9703ad882" providerId="ADAL" clId="{00A1B164-9A14-4F80-908F-FF61571CDAF6}" dt="2022-09-01T20:01:59.221" v="852" actId="20577"/>
      <pc:docMkLst>
        <pc:docMk/>
      </pc:docMkLst>
      <pc:sldChg chg="modSp mod">
        <pc:chgData name="Montemurro, Mila" userId="3153faf6-a529-4d37-99e4-29e9703ad882" providerId="ADAL" clId="{00A1B164-9A14-4F80-908F-FF61571CDAF6}" dt="2022-09-01T20:01:59.221" v="852" actId="20577"/>
        <pc:sldMkLst>
          <pc:docMk/>
          <pc:sldMk cId="4026716909" sldId="259"/>
        </pc:sldMkLst>
        <pc:spChg chg="mod">
          <ac:chgData name="Montemurro, Mila" userId="3153faf6-a529-4d37-99e4-29e9703ad882" providerId="ADAL" clId="{00A1B164-9A14-4F80-908F-FF61571CDAF6}" dt="2022-09-01T20:01:59.221" v="852" actId="20577"/>
          <ac:spMkLst>
            <pc:docMk/>
            <pc:sldMk cId="4026716909" sldId="259"/>
            <ac:spMk id="2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5:57.315" v="170" actId="20577"/>
        <pc:sldMkLst>
          <pc:docMk/>
          <pc:sldMk cId="3811122452" sldId="272"/>
        </pc:sldMkLst>
        <pc:spChg chg="mod">
          <ac:chgData name="Montemurro, Mila" userId="3153faf6-a529-4d37-99e4-29e9703ad882" providerId="ADAL" clId="{00A1B164-9A14-4F80-908F-FF61571CDAF6}" dt="2022-08-16T19:15:57.315" v="170" actId="20577"/>
          <ac:spMkLst>
            <pc:docMk/>
            <pc:sldMk cId="3811122452" sldId="272"/>
            <ac:spMk id="9" creationId="{00000000-0000-0000-0000-000000000000}"/>
          </ac:spMkLst>
        </pc:spChg>
      </pc:sldChg>
      <pc:sldChg chg="addSp delSp modSp mod">
        <pc:chgData name="Montemurro, Mila" userId="3153faf6-a529-4d37-99e4-29e9703ad882" providerId="ADAL" clId="{00A1B164-9A14-4F80-908F-FF61571CDAF6}" dt="2022-08-16T19:02:02.442" v="11" actId="1076"/>
        <pc:sldMkLst>
          <pc:docMk/>
          <pc:sldMk cId="2382805147" sldId="287"/>
        </pc:sldMkLst>
        <pc:picChg chg="del">
          <ac:chgData name="Montemurro, Mila" userId="3153faf6-a529-4d37-99e4-29e9703ad882" providerId="ADAL" clId="{00A1B164-9A14-4F80-908F-FF61571CDAF6}" dt="2022-08-16T18:59:57.412" v="9" actId="478"/>
          <ac:picMkLst>
            <pc:docMk/>
            <pc:sldMk cId="2382805147" sldId="287"/>
            <ac:picMk id="2" creationId="{093DAA84-81F5-4F0C-9A93-0490E5567F70}"/>
          </ac:picMkLst>
        </pc:picChg>
        <pc:picChg chg="add mod">
          <ac:chgData name="Montemurro, Mila" userId="3153faf6-a529-4d37-99e4-29e9703ad882" providerId="ADAL" clId="{00A1B164-9A14-4F80-908F-FF61571CDAF6}" dt="2022-08-16T19:02:02.442" v="11" actId="1076"/>
          <ac:picMkLst>
            <pc:docMk/>
            <pc:sldMk cId="2382805147" sldId="287"/>
            <ac:picMk id="5" creationId="{67C6B612-3339-4CC8-B142-2B3C2469276C}"/>
          </ac:picMkLst>
        </pc:picChg>
      </pc:sldChg>
      <pc:sldChg chg="modSp mod">
        <pc:chgData name="Montemurro, Mila" userId="3153faf6-a529-4d37-99e4-29e9703ad882" providerId="ADAL" clId="{00A1B164-9A14-4F80-908F-FF61571CDAF6}" dt="2022-08-16T19:06:50.508" v="51" actId="20577"/>
        <pc:sldMkLst>
          <pc:docMk/>
          <pc:sldMk cId="573785081" sldId="296"/>
        </pc:sldMkLst>
        <pc:spChg chg="mod">
          <ac:chgData name="Montemurro, Mila" userId="3153faf6-a529-4d37-99e4-29e9703ad882" providerId="ADAL" clId="{00A1B164-9A14-4F80-908F-FF61571CDAF6}" dt="2022-08-16T19:06:50.508" v="51" actId="20577"/>
          <ac:spMkLst>
            <pc:docMk/>
            <pc:sldMk cId="573785081" sldId="296"/>
            <ac:spMk id="5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6:15.635" v="172" actId="20577"/>
        <pc:sldMkLst>
          <pc:docMk/>
          <pc:sldMk cId="515899594" sldId="300"/>
        </pc:sldMkLst>
        <pc:spChg chg="mod">
          <ac:chgData name="Montemurro, Mila" userId="3153faf6-a529-4d37-99e4-29e9703ad882" providerId="ADAL" clId="{00A1B164-9A14-4F80-908F-FF61571CDAF6}" dt="2022-08-16T19:16:15.635" v="172" actId="20577"/>
          <ac:spMkLst>
            <pc:docMk/>
            <pc:sldMk cId="515899594" sldId="300"/>
            <ac:spMk id="5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29T20:40:14.010" v="850" actId="27636"/>
        <pc:sldMkLst>
          <pc:docMk/>
          <pc:sldMk cId="3350302169" sldId="303"/>
        </pc:sldMkLst>
        <pc:spChg chg="mod">
          <ac:chgData name="Montemurro, Mila" userId="3153faf6-a529-4d37-99e4-29e9703ad882" providerId="ADAL" clId="{00A1B164-9A14-4F80-908F-FF61571CDAF6}" dt="2022-08-29T20:40:14.010" v="850" actId="27636"/>
          <ac:spMkLst>
            <pc:docMk/>
            <pc:sldMk cId="3350302169" sldId="303"/>
            <ac:spMk id="5" creationId="{00000000-0000-0000-0000-000000000000}"/>
          </ac:spMkLst>
        </pc:spChg>
        <pc:picChg chg="mod">
          <ac:chgData name="Montemurro, Mila" userId="3153faf6-a529-4d37-99e4-29e9703ad882" providerId="ADAL" clId="{00A1B164-9A14-4F80-908F-FF61571CDAF6}" dt="2022-08-17T14:04:23.712" v="475" actId="1076"/>
          <ac:picMkLst>
            <pc:docMk/>
            <pc:sldMk cId="3350302169" sldId="303"/>
            <ac:picMk id="1026" creationId="{00000000-0000-0000-0000-000000000000}"/>
          </ac:picMkLst>
        </pc:picChg>
      </pc:sldChg>
      <pc:sldChg chg="modSp mod">
        <pc:chgData name="Montemurro, Mila" userId="3153faf6-a529-4d37-99e4-29e9703ad882" providerId="ADAL" clId="{00A1B164-9A14-4F80-908F-FF61571CDAF6}" dt="2022-08-16T19:13:13.063" v="109" actId="20577"/>
        <pc:sldMkLst>
          <pc:docMk/>
          <pc:sldMk cId="3938859835" sldId="309"/>
        </pc:sldMkLst>
        <pc:spChg chg="mod">
          <ac:chgData name="Montemurro, Mila" userId="3153faf6-a529-4d37-99e4-29e9703ad882" providerId="ADAL" clId="{00A1B164-9A14-4F80-908F-FF61571CDAF6}" dt="2022-08-16T19:13:13.063" v="109" actId="20577"/>
          <ac:spMkLst>
            <pc:docMk/>
            <pc:sldMk cId="3938859835" sldId="309"/>
            <ac:spMk id="7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5:10.001" v="154" actId="20577"/>
        <pc:sldMkLst>
          <pc:docMk/>
          <pc:sldMk cId="7575555" sldId="312"/>
        </pc:sldMkLst>
        <pc:spChg chg="mod">
          <ac:chgData name="Montemurro, Mila" userId="3153faf6-a529-4d37-99e4-29e9703ad882" providerId="ADAL" clId="{00A1B164-9A14-4F80-908F-FF61571CDAF6}" dt="2022-08-16T19:15:10.001" v="154" actId="20577"/>
          <ac:spMkLst>
            <pc:docMk/>
            <pc:sldMk cId="7575555" sldId="312"/>
            <ac:spMk id="6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7T14:14:14.231" v="501" actId="12"/>
        <pc:sldMkLst>
          <pc:docMk/>
          <pc:sldMk cId="2758434735" sldId="313"/>
        </pc:sldMkLst>
        <pc:spChg chg="mod">
          <ac:chgData name="Montemurro, Mila" userId="3153faf6-a529-4d37-99e4-29e9703ad882" providerId="ADAL" clId="{00A1B164-9A14-4F80-908F-FF61571CDAF6}" dt="2022-08-17T14:14:14.231" v="501" actId="12"/>
          <ac:spMkLst>
            <pc:docMk/>
            <pc:sldMk cId="2758434735" sldId="313"/>
            <ac:spMk id="2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34:59.653" v="347" actId="115"/>
        <pc:sldMkLst>
          <pc:docMk/>
          <pc:sldMk cId="2398769941" sldId="314"/>
        </pc:sldMkLst>
        <pc:spChg chg="mod">
          <ac:chgData name="Montemurro, Mila" userId="3153faf6-a529-4d37-99e4-29e9703ad882" providerId="ADAL" clId="{00A1B164-9A14-4F80-908F-FF61571CDAF6}" dt="2022-08-16T19:34:59.653" v="347" actId="115"/>
          <ac:spMkLst>
            <pc:docMk/>
            <pc:sldMk cId="2398769941" sldId="314"/>
            <ac:spMk id="5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7T15:57:39.973" v="789" actId="20577"/>
        <pc:sldMkLst>
          <pc:docMk/>
          <pc:sldMk cId="2667537953" sldId="321"/>
        </pc:sldMkLst>
        <pc:spChg chg="mod">
          <ac:chgData name="Montemurro, Mila" userId="3153faf6-a529-4d37-99e4-29e9703ad882" providerId="ADAL" clId="{00A1B164-9A14-4F80-908F-FF61571CDAF6}" dt="2022-08-17T15:57:39.973" v="789" actId="20577"/>
          <ac:spMkLst>
            <pc:docMk/>
            <pc:sldMk cId="2667537953" sldId="321"/>
            <ac:spMk id="7" creationId="{00000000-0000-0000-0000-000000000000}"/>
          </ac:spMkLst>
        </pc:spChg>
      </pc:sldChg>
      <pc:sldChg chg="modSp mod">
        <pc:chgData name="Montemurro, Mila" userId="3153faf6-a529-4d37-99e4-29e9703ad882" providerId="ADAL" clId="{00A1B164-9A14-4F80-908F-FF61571CDAF6}" dt="2022-08-16T19:16:53.422" v="175" actId="20577"/>
        <pc:sldMkLst>
          <pc:docMk/>
          <pc:sldMk cId="3220548799" sldId="322"/>
        </pc:sldMkLst>
        <pc:spChg chg="mod">
          <ac:chgData name="Montemurro, Mila" userId="3153faf6-a529-4d37-99e4-29e9703ad882" providerId="ADAL" clId="{00A1B164-9A14-4F80-908F-FF61571CDAF6}" dt="2022-08-16T19:16:53.422" v="175" actId="20577"/>
          <ac:spMkLst>
            <pc:docMk/>
            <pc:sldMk cId="3220548799" sldId="322"/>
            <ac:spMk id="2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 dirty="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 dirty="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 dirty="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 dirty="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 dirty="0"/>
            <a:t>Locate instructions in Lab Guide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Locate instructions in Lab Guide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ab.fairview.org/labguide/default.asp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Associated-couriers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8938&amp;FLDVr=603&amp;ScH=T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airview.ancileuperform.com/#/content/87734bfb-3435-40f0-abad-97a7ce98935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ls.labqms.com/labFrame.asp?DID=9468&amp;FLDVr=772&amp;ScH=T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301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>
                <a:latin typeface="+mn-lt"/>
              </a:rPr>
              <a:t>2023 </a:t>
            </a:r>
            <a:r>
              <a:rPr lang="en-US" sz="2400" dirty="0">
                <a:latin typeface="+mn-lt"/>
              </a:rPr>
              <a:t>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98002E"/>
              </a:solidFill>
            </a:endParaRPr>
          </a:p>
          <a:p>
            <a:r>
              <a:rPr lang="en-US" sz="6000" dirty="0"/>
              <a:t>MHealth Fairview Laboratories</a:t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Specimens must be sent to </a:t>
            </a:r>
            <a:r>
              <a:rPr lang="en-US" sz="2200" b="1" u="sng" dirty="0"/>
              <a:t>UMMC East Bank Core Lab, IDDL or Pathology </a:t>
            </a:r>
            <a:r>
              <a:rPr lang="en-US" sz="2200" dirty="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For all laboratories that have a direct courier route to another MHFV Fairview laboratory, </a:t>
            </a:r>
            <a:r>
              <a:rPr lang="en-US" sz="2200" b="1" dirty="0"/>
              <a:t>all specimen(s) must be put on a Beaker packing list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Click </a:t>
            </a:r>
            <a:r>
              <a:rPr lang="en-US" sz="2200" dirty="0">
                <a:hlinkClick r:id="rId2"/>
              </a:rPr>
              <a:t>Packing List Quick Start Guide</a:t>
            </a:r>
            <a:r>
              <a:rPr lang="en-US" sz="2200" dirty="0"/>
              <a:t> to review expectations.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 dirty="0"/>
              <a:t>Note: </a:t>
            </a:r>
            <a:r>
              <a:rPr lang="en-US" sz="2200" dirty="0" err="1"/>
              <a:t>Quantiferon</a:t>
            </a:r>
            <a:r>
              <a:rPr lang="en-US" sz="2200" dirty="0"/>
              <a:t> Gold TB Samples not incubated or centrifuged must be sent to UMMC East Bank Core Lab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 dirty="0"/>
              <a:t>All outgoing specimens ready for testing and courier pick-up must be placed in the appropriate </a:t>
            </a:r>
            <a:r>
              <a:rPr lang="en-US" sz="1800" b="1" dirty="0"/>
              <a:t>BLUE</a:t>
            </a:r>
            <a:r>
              <a:rPr lang="en-US" sz="1800" dirty="0"/>
              <a:t> outgoing courier pick-up bin.  There will be a location barcode for scanning on or near the bin.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/>
              <a:t>There will be a </a:t>
            </a:r>
            <a:r>
              <a:rPr lang="en-US" sz="1800" b="1" dirty="0"/>
              <a:t>BLUE</a:t>
            </a:r>
            <a:r>
              <a:rPr lang="en-US" sz="1800" dirty="0"/>
              <a:t> outgoing courier pick-up bin available for all shipping temperature</a:t>
            </a:r>
            <a:r>
              <a:rPr lang="en-US" sz="1500" dirty="0"/>
              <a:t>s.</a:t>
            </a:r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b="1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 dirty="0"/>
              <a:t>All incoming specimens will be dropped off in the designated </a:t>
            </a:r>
            <a:r>
              <a:rPr lang="en-US" sz="2200" b="1" dirty="0"/>
              <a:t>RED</a:t>
            </a:r>
            <a:r>
              <a:rPr lang="en-US" sz="2200" dirty="0"/>
              <a:t> courier drop-off bin.  There is a location barcode for scanning on or near the bin.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 dirty="0">
                <a:latin typeface="+mn-lt"/>
              </a:rPr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>
                <a:solidFill>
                  <a:schemeClr val="tx1"/>
                </a:solidFill>
              </a:rPr>
            </a:br>
            <a:br>
              <a:rPr lang="en-US" sz="4000" i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Associated courier specimen deliveries/pickups must involve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Specimen </a:t>
            </a:r>
            <a:r>
              <a:rPr lang="en-US" sz="1600" i="1" dirty="0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Start a “Missing Specimen Investigation” form. Link: </a:t>
            </a:r>
            <a:r>
              <a:rPr lang="en-US" sz="1600" dirty="0">
                <a:hlinkClick r:id="rId2"/>
              </a:rPr>
              <a:t>Missing Specimen Form</a:t>
            </a:r>
            <a:endParaRPr lang="en-US" sz="1600" dirty="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(PSE), regardless of impact to the diagnosis or patient care.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 must be credited and reordered on a new accession number to ensure proper documentation.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No garbage, recycling, laundry, hazardous waste or other receptacles can be </a:t>
            </a:r>
            <a:r>
              <a:rPr lang="en-US" sz="2200" u="sng" dirty="0"/>
              <a:t>located below the bench of the Sending or Receiving locations</a:t>
            </a:r>
            <a:r>
              <a:rPr lang="en-US" sz="2200" dirty="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All bags must </a:t>
            </a:r>
            <a:r>
              <a:rPr lang="en-US" sz="2200" u="sng" dirty="0"/>
              <a:t>be flattened after specimen removal</a:t>
            </a:r>
            <a:r>
              <a:rPr lang="en-US" sz="2200" dirty="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Clinical lab specimens </a:t>
            </a:r>
            <a:r>
              <a:rPr lang="en-US" b="1" dirty="0"/>
              <a:t>must be “instrument ready” or “testing ready” prior to packaging and transport</a:t>
            </a:r>
            <a:r>
              <a:rPr lang="en-US" dirty="0"/>
              <a:t> according to Lab Guide instructions (centrifuged, decanted,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Send out specimens follow reference laboratory’s processing and shipping instructions found on reference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Beaker </a:t>
            </a:r>
            <a:r>
              <a:rPr lang="en-US" sz="2200" dirty="0" err="1"/>
              <a:t>Sendout</a:t>
            </a:r>
            <a:r>
              <a:rPr lang="en-US" sz="2200" dirty="0"/>
              <a:t>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 dirty="0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 Guide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/>
              <a:t>Find Lab Guide on the MHealth Fairview Intranet: </a:t>
            </a:r>
            <a:r>
              <a:rPr lang="en-US" sz="2200" dirty="0">
                <a:hlinkClick r:id="rId2"/>
              </a:rPr>
              <a:t>Lab Guide</a:t>
            </a:r>
            <a:endParaRPr lang="en-US" sz="2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Resources →Laboratory </a:t>
            </a:r>
            <a:r>
              <a:rPr lang="en-US" sz="2200" dirty="0" err="1"/>
              <a:t>Services→Lab</a:t>
            </a:r>
            <a:r>
              <a:rPr lang="en-US" sz="2200" dirty="0"/>
              <a:t> Guide Test Catalog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Each test is reviewed in Lab Guide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 dirty="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2: Associated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For non-emergent concerns, email: </a:t>
            </a:r>
            <a:r>
              <a:rPr lang="en-US" sz="1600" u="sng" dirty="0">
                <a:highlight>
                  <a:srgbClr val="FFFF00"/>
                </a:highlight>
                <a:hlinkClick r:id="rId2"/>
              </a:rPr>
              <a:t>FairviewHealthCS@Associated-couriers.com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 dirty="0"/>
              <a:t>IMPORTANT:  </a:t>
            </a:r>
            <a:r>
              <a:rPr lang="en-US" sz="1600" b="1" dirty="0"/>
              <a:t>Never contact a courier directly, call </a:t>
            </a:r>
            <a:r>
              <a:rPr lang="en-US" sz="1600" dirty="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specimen(s) have a Beaker specimen label and are </a:t>
            </a:r>
            <a:r>
              <a:rPr lang="en-US" sz="1700" b="1" dirty="0"/>
              <a:t>ready for testing </a:t>
            </a:r>
            <a:r>
              <a:rPr lang="en-US" sz="1700" dirty="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Specimen(s) must be </a:t>
            </a:r>
            <a:r>
              <a:rPr lang="en-US" sz="1700" b="1" dirty="0"/>
              <a:t>packaged according the system procedure </a:t>
            </a:r>
            <a:r>
              <a:rPr lang="en-US" sz="1700" dirty="0">
                <a:hlinkClick r:id="rId2"/>
              </a:rPr>
              <a:t>Specimen Packaging and Labeling for Shipping &amp; Transport 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Deliveries and pickups must have a warm hand off between </a:t>
            </a:r>
            <a:r>
              <a:rPr lang="en-US" sz="1700" b="1" dirty="0"/>
              <a:t>courier and lab staff with verbal communication and badge scanning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Lost or Lost to Testing/Mishandled specimens </a:t>
            </a:r>
            <a:r>
              <a:rPr lang="en-US" sz="1700" b="1" dirty="0"/>
              <a:t>must be documented </a:t>
            </a:r>
            <a:r>
              <a:rPr lang="en-US" sz="1700" dirty="0"/>
              <a:t>according to the System </a:t>
            </a:r>
            <a:r>
              <a:rPr lang="en-US" sz="1700" u="sng" dirty="0">
                <a:hlinkClick r:id="rId3"/>
              </a:rPr>
              <a:t>Missing Specimen procedure </a:t>
            </a:r>
            <a:r>
              <a:rPr lang="en-US" sz="1700" dirty="0"/>
              <a:t>and credited according to the </a:t>
            </a:r>
            <a:r>
              <a:rPr lang="en-US" sz="1700" u="sng" dirty="0">
                <a:hlinkClick r:id="rId4"/>
              </a:rPr>
              <a:t>Cancel Credit Quick Start Guide</a:t>
            </a:r>
            <a:endParaRPr lang="en-US" sz="1700" u="sng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For questions on policies or procedures, please see your site 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 dirty="0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 dirty="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6B612-3339-4CC8-B142-2B3C2469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39" y="4039760"/>
            <a:ext cx="5734850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 dirty="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 dirty="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Blue</a:t>
            </a:r>
            <a:r>
              <a:rPr lang="en-US" sz="1600" dirty="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Red</a:t>
            </a:r>
            <a:r>
              <a:rPr lang="en-US" sz="1600" dirty="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Purple</a:t>
            </a:r>
            <a:r>
              <a:rPr lang="en-US" sz="1600" dirty="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Green</a:t>
            </a:r>
            <a:r>
              <a:rPr lang="en-US" sz="1600" dirty="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 dirty="0"/>
              <a:t>Indicate specific shipping temperature on any </a:t>
            </a:r>
            <a:r>
              <a:rPr lang="en-US" sz="1600" b="1" dirty="0"/>
              <a:t>Red</a:t>
            </a:r>
            <a:r>
              <a:rPr lang="en-US" sz="1600" dirty="0"/>
              <a:t> </a:t>
            </a:r>
            <a:r>
              <a:rPr lang="en-US" sz="1600" b="1" dirty="0"/>
              <a:t>STAT</a:t>
            </a:r>
            <a:r>
              <a:rPr lang="en-US" sz="1600" dirty="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 dirty="0"/>
              <a:t>Place the transport shipping label onto the designated area on the bottom portion of the specimen bag over the black-outlined box that states “</a:t>
            </a:r>
            <a:r>
              <a:rPr lang="en-US" sz="1800" b="1" dirty="0"/>
              <a:t>Apply Label Here</a:t>
            </a:r>
            <a:r>
              <a:rPr lang="en-US" sz="1800" dirty="0"/>
              <a:t>”.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56787-1257-48C8-82DB-2B9CF699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825153"/>
            <a:ext cx="6440424" cy="5152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Specimen Packaging Guidelines</a:t>
            </a:r>
            <a:r>
              <a:rPr lang="en-US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Limit of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bag.</a:t>
            </a:r>
          </a:p>
          <a:p>
            <a:pPr lvl="1"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7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one exception: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dirty="0" err="1">
                <a:cs typeface="Times New Roman" panose="02020603050405020304" pitchFamily="18" charset="0"/>
              </a:rPr>
              <a:t>Covid</a:t>
            </a:r>
            <a:r>
              <a:rPr lang="en-US" sz="1900" dirty="0">
                <a:cs typeface="Times New Roman" panose="02020603050405020304" pitchFamily="18" charset="0"/>
              </a:rPr>
              <a:t> specimens can be packed up to 50 specimens/bag. </a:t>
            </a: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</a:t>
            </a:r>
            <a:r>
              <a:rPr lang="en-US" sz="2000" dirty="0" err="1">
                <a:cs typeface="Times New Roman" panose="02020603050405020304" pitchFamily="18" charset="0"/>
              </a:rPr>
              <a:t>i.g</a:t>
            </a:r>
            <a:r>
              <a:rPr lang="en-US" sz="2000" dirty="0">
                <a:cs typeface="Times New Roman" panose="02020603050405020304" pitchFamily="18" charset="0"/>
              </a:rPr>
              <a:t>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</a:t>
            </a:r>
            <a:r>
              <a:rPr lang="en-US" sz="2000" dirty="0" err="1">
                <a:cs typeface="Times New Roman" panose="02020603050405020304" pitchFamily="18" charset="0"/>
              </a:rPr>
              <a:t>i.g</a:t>
            </a:r>
            <a:r>
              <a:rPr lang="en-US" sz="2000" dirty="0">
                <a:cs typeface="Times New Roman" panose="02020603050405020304" pitchFamily="18" charset="0"/>
              </a:rPr>
              <a:t>. 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  <a:r>
              <a:rPr lang="en-US" sz="2000" dirty="0">
                <a:cs typeface="Times New Roman" panose="02020603050405020304" pitchFamily="18" charset="0"/>
                <a:hlinkClick r:id="rId2"/>
              </a:rPr>
              <a:t>See separate procedure for amniotic fluid/CVS processing.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86" y="4731300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1eb975f-30e6-4f4e-b7b7-59f67236aa2c">
      <Url xsi:nil="true"/>
      <Description xsi:nil="true"/>
    </LInk>
    <lcf76f155ced4ddcb4097134ff3c332f xmlns="11eb975f-30e6-4f4e-b7b7-59f67236aa2c">
      <Terms xmlns="http://schemas.microsoft.com/office/infopath/2007/PartnerControls"/>
    </lcf76f155ced4ddcb4097134ff3c332f>
    <TaxCatchAll xmlns="8f23b1b2-01ac-474e-8629-b4945779c3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416F36ABCC548B7B58B8F938D1389" ma:contentTypeVersion="17" ma:contentTypeDescription="Create a new document." ma:contentTypeScope="" ma:versionID="674c0f220cf5962632ae1057a49934d5">
  <xsd:schema xmlns:xsd="http://www.w3.org/2001/XMLSchema" xmlns:xs="http://www.w3.org/2001/XMLSchema" xmlns:p="http://schemas.microsoft.com/office/2006/metadata/properties" xmlns:ns2="11eb975f-30e6-4f4e-b7b7-59f67236aa2c" xmlns:ns3="8f23b1b2-01ac-474e-8629-b4945779c317" targetNamespace="http://schemas.microsoft.com/office/2006/metadata/properties" ma:root="true" ma:fieldsID="2347c8ed2e8c9404adfc7b274fbb42b8" ns2:_="" ns3:_="">
    <xsd:import namespace="11eb975f-30e6-4f4e-b7b7-59f67236aa2c"/>
    <xsd:import namespace="8f23b1b2-01ac-474e-8629-b4945779c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In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b975f-30e6-4f4e-b7b7-59f67236a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f0d629-d392-44fd-985b-97f177fd12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3b1b2-01ac-474e-8629-b4945779c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ee400e5-2ef4-41f0-9976-fcc68945c1dd}" ma:internalName="TaxCatchAll" ma:showField="CatchAllData" ma:web="8f23b1b2-01ac-474e-8629-b4945779c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64F2B0-F2CE-46EE-9A0E-849228C6CF17}">
  <ds:schemaRefs>
    <ds:schemaRef ds:uri="http://schemas.microsoft.com/office/2006/metadata/properties"/>
    <ds:schemaRef ds:uri="http://schemas.microsoft.com/office/infopath/2007/PartnerControls"/>
    <ds:schemaRef ds:uri="11eb975f-30e6-4f4e-b7b7-59f67236aa2c"/>
    <ds:schemaRef ds:uri="8f23b1b2-01ac-474e-8629-b4945779c317"/>
  </ds:schemaRefs>
</ds:datastoreItem>
</file>

<file path=customXml/itemProps2.xml><?xml version="1.0" encoding="utf-8"?>
<ds:datastoreItem xmlns:ds="http://schemas.openxmlformats.org/officeDocument/2006/customXml" ds:itemID="{04522367-D6EB-4BD6-9E2D-2A1540FAF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b975f-30e6-4f4e-b7b7-59f67236aa2c"/>
    <ds:schemaRef ds:uri="8f23b1b2-01ac-474e-8629-b4945779c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C4B02B-A0A9-4BFE-906F-436FF3422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1436</Words>
  <Application>Microsoft Office PowerPoint</Application>
  <PresentationFormat>Widescreen</PresentationFormat>
  <Paragraphs>176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 Guide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Montemurro, Mila</cp:lastModifiedBy>
  <cp:revision>225</cp:revision>
  <dcterms:created xsi:type="dcterms:W3CDTF">2019-07-24T14:11:28Z</dcterms:created>
  <dcterms:modified xsi:type="dcterms:W3CDTF">2022-09-01T20:02:03Z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0x0101006CA416F36ABCC548B7B58B8F938D1389</vt:lpwstr>
  </property>
  <property fmtid="{D5CDD505-2E9C-101B-9397-08002B2CF9AE}" pid="3" name="Order">
    <vt:r8>2721200</vt:r8>
  </property>
  <property fmtid="{D5CDD505-2E9C-101B-9397-08002B2CF9AE}" pid="4" name="MediaServiceImageTags">
    <vt:lpwstr/>
  </property>
</Properties>
</file>