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39"/>
  </p:notesMasterIdLst>
  <p:handoutMasterIdLst>
    <p:handoutMasterId r:id="rId40"/>
  </p:handoutMasterIdLst>
  <p:sldIdLst>
    <p:sldId id="261" r:id="rId2"/>
    <p:sldId id="260" r:id="rId3"/>
    <p:sldId id="262" r:id="rId4"/>
    <p:sldId id="263" r:id="rId5"/>
    <p:sldId id="264" r:id="rId6"/>
    <p:sldId id="270" r:id="rId7"/>
    <p:sldId id="265" r:id="rId8"/>
    <p:sldId id="266" r:id="rId9"/>
    <p:sldId id="267" r:id="rId10"/>
    <p:sldId id="268" r:id="rId11"/>
    <p:sldId id="297"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4" r:id="rId31"/>
    <p:sldId id="298" r:id="rId32"/>
    <p:sldId id="293" r:id="rId33"/>
    <p:sldId id="288" r:id="rId34"/>
    <p:sldId id="289" r:id="rId35"/>
    <p:sldId id="290" r:id="rId36"/>
    <p:sldId id="291" r:id="rId37"/>
    <p:sldId id="292"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520"/>
    <a:srgbClr val="8E3A80"/>
    <a:srgbClr val="00A9E0"/>
    <a:srgbClr val="69BE28"/>
    <a:srgbClr val="747678"/>
    <a:srgbClr val="D2D755"/>
    <a:srgbClr val="6BBBAE"/>
    <a:srgbClr val="11070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43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fld id="{4D083F86-29AE-424D-ACB4-8FE06B93FF3B}" type="datetime1">
              <a:rPr lang="en-US"/>
              <a:pPr>
                <a:defRPr/>
              </a:pPr>
              <a:t>4/11/2016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C534C3E1-A913-42C7-A6FA-B1BE65E3285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fld id="{87730897-5875-4092-8B26-9656716D87DF}" type="datetime1">
              <a:rPr lang="en-US"/>
              <a:pPr>
                <a:defRPr/>
              </a:pPr>
              <a:t>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B5DA17B1-C93C-4DE4-978C-EE7D180E5A5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26626" name="Rectangle 3"/>
          <p:cNvSpPr>
            <a:spLocks noGrp="1" noChangeArrowheads="1"/>
          </p:cNvSpPr>
          <p:nvPr>
            <p:ph type="body" idx="1"/>
          </p:nvPr>
        </p:nvSpPr>
        <p:spPr bwMode="auto">
          <a:xfrm>
            <a:off x="914400" y="4343400"/>
            <a:ext cx="5029200" cy="4114800"/>
          </a:xfrm>
          <a:noFill/>
        </p:spPr>
        <p:txBody>
          <a:bodyPr/>
          <a:lstStyle/>
          <a:p>
            <a:pPr eaLnBrk="1" hangingPunct="1">
              <a:spcBef>
                <a:spcPct val="0"/>
              </a:spcBef>
            </a:pPr>
            <a:endParaRPr lang="en-US" smtClean="0">
              <a:latin typeface="Times New Roman"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_Option_B">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LH_Winchester_horz_2C.eps"/>
          <p:cNvPicPr>
            <a:picLocks noChangeAspect="1"/>
          </p:cNvPicPr>
          <p:nvPr userDrawn="1"/>
        </p:nvPicPr>
        <p:blipFill>
          <a:blip r:embed="rId3"/>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ctrTitle"/>
          </p:nvPr>
        </p:nvSpPr>
        <p:spPr>
          <a:xfrm>
            <a:off x="339426" y="274707"/>
            <a:ext cx="7772400" cy="1470025"/>
          </a:xfrm>
        </p:spPr>
        <p:txBody>
          <a:bodyPr>
            <a:normAutofit/>
          </a:bodyPr>
          <a:lstStyle>
            <a:lvl1pPr>
              <a:defRPr sz="42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9426" y="2204731"/>
            <a:ext cx="5587368" cy="1432797"/>
          </a:xfrm>
        </p:spPr>
        <p:txBody>
          <a:bodyPr>
            <a:normAutofit/>
          </a:bodyPr>
          <a:lstStyle>
            <a:lvl1pPr marL="0" indent="0" algn="l">
              <a:lnSpc>
                <a:spcPct val="100000"/>
              </a:lnSpc>
              <a:spcBef>
                <a:spcPts val="0"/>
              </a:spcBef>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and_Table">
    <p:spTree>
      <p:nvGrpSpPr>
        <p:cNvPr id="1" name=""/>
        <p:cNvGrpSpPr/>
        <p:nvPr/>
      </p:nvGrpSpPr>
      <p:grpSpPr>
        <a:xfrm>
          <a:off x="0" y="0"/>
          <a:ext cx="0" cy="0"/>
          <a:chOff x="0" y="0"/>
          <a:chExt cx="0" cy="0"/>
        </a:xfrm>
      </p:grpSpPr>
      <p:cxnSp>
        <p:nvCxnSpPr>
          <p:cNvPr id="4" name="Straight Connector 3"/>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6"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5" name="Table Placeholder 4"/>
          <p:cNvSpPr>
            <a:spLocks noGrp="1"/>
          </p:cNvSpPr>
          <p:nvPr>
            <p:ph type="tbl" sz="quarter" idx="15"/>
          </p:nvPr>
        </p:nvSpPr>
        <p:spPr>
          <a:xfrm>
            <a:off x="355280" y="1482725"/>
            <a:ext cx="8229920" cy="4251325"/>
          </a:xfrm>
        </p:spPr>
        <p:txBody>
          <a:bodyPr rtlCol="0">
            <a:normAutofit/>
          </a:bodyPr>
          <a:lstStyle/>
          <a:p>
            <a:pPr lvl="0"/>
            <a:r>
              <a:rPr lang="en-US" noProof="0" dirty="0" smtClean="0"/>
              <a:t>Click icon to add table</a:t>
            </a:r>
            <a:endParaRPr lang="en-US" noProof="0" dirty="0"/>
          </a:p>
        </p:txBody>
      </p:sp>
      <p:sp>
        <p:nvSpPr>
          <p:cNvPr id="7" name="Slide Number Placeholder 5"/>
          <p:cNvSpPr>
            <a:spLocks noGrp="1"/>
          </p:cNvSpPr>
          <p:nvPr>
            <p:ph type="sldNum" sz="quarter" idx="16"/>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8A2C8D34-BC1F-4131-9705-0C7C3130B2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4"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DD4C2905-A8C5-496C-81E7-DFDB46FFF5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_and_Content">
    <p:spTree>
      <p:nvGrpSpPr>
        <p:cNvPr id="1" name=""/>
        <p:cNvGrpSpPr/>
        <p:nvPr/>
      </p:nvGrpSpPr>
      <p:grpSpPr>
        <a:xfrm>
          <a:off x="0" y="0"/>
          <a:ext cx="0" cy="0"/>
          <a:chOff x="0" y="0"/>
          <a:chExt cx="0" cy="0"/>
        </a:xfrm>
      </p:grpSpPr>
      <p:cxnSp>
        <p:nvCxnSpPr>
          <p:cNvPr id="4" name="Straight Connector 3"/>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5"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0"/>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9610F7F3-C548-42EA-8C23-333CAC29D7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and_Content (no bullets)">
    <p:spTree>
      <p:nvGrpSpPr>
        <p:cNvPr id="1" name=""/>
        <p:cNvGrpSpPr/>
        <p:nvPr/>
      </p:nvGrpSpPr>
      <p:grpSpPr>
        <a:xfrm>
          <a:off x="0" y="0"/>
          <a:ext cx="0" cy="0"/>
          <a:chOff x="0" y="0"/>
          <a:chExt cx="0" cy="0"/>
        </a:xfrm>
      </p:grpSpPr>
      <p:cxnSp>
        <p:nvCxnSpPr>
          <p:cNvPr id="4" name="Straight Connector 3"/>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5"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0"/>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691DA2BA-6B1F-4227-9D70-6134D1BE94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and_Content (2 col)">
    <p:spTree>
      <p:nvGrpSpPr>
        <p:cNvPr id="1" name=""/>
        <p:cNvGrpSpPr/>
        <p:nvPr/>
      </p:nvGrpSpPr>
      <p:grpSpPr>
        <a:xfrm>
          <a:off x="0" y="0"/>
          <a:ext cx="0" cy="0"/>
          <a:chOff x="0" y="0"/>
          <a:chExt cx="0" cy="0"/>
        </a:xfrm>
      </p:grpSpPr>
      <p:cxnSp>
        <p:nvCxnSpPr>
          <p:cNvPr id="6" name="Straight Connector 5"/>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7"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55280" y="1482601"/>
            <a:ext cx="3886200" cy="42519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698680" y="1482725"/>
            <a:ext cx="3886200" cy="425183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4"/>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4A27CD84-5BD0-415F-AB0E-DA7386159C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2 col/no bullets)">
    <p:spTree>
      <p:nvGrpSpPr>
        <p:cNvPr id="1" name=""/>
        <p:cNvGrpSpPr/>
        <p:nvPr/>
      </p:nvGrpSpPr>
      <p:grpSpPr>
        <a:xfrm>
          <a:off x="0" y="0"/>
          <a:ext cx="0" cy="0"/>
          <a:chOff x="0" y="0"/>
          <a:chExt cx="0" cy="0"/>
        </a:xfrm>
      </p:grpSpPr>
      <p:cxnSp>
        <p:nvCxnSpPr>
          <p:cNvPr id="6" name="Straight Connector 5"/>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7"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55280" y="1482601"/>
            <a:ext cx="3886200" cy="4251960"/>
          </a:xfrm>
        </p:spPr>
        <p:txBody>
          <a:bodyPr/>
          <a:lstStyle/>
          <a:p>
            <a:pPr lvl="0"/>
            <a:r>
              <a:rPr lang="en-US" smtClean="0"/>
              <a:t>Click to edit Master text styles</a:t>
            </a:r>
          </a:p>
        </p:txBody>
      </p:sp>
      <p:sp>
        <p:nvSpPr>
          <p:cNvPr id="5" name="Content Placeholder 4"/>
          <p:cNvSpPr>
            <a:spLocks noGrp="1"/>
          </p:cNvSpPr>
          <p:nvPr>
            <p:ph sz="quarter" idx="13"/>
          </p:nvPr>
        </p:nvSpPr>
        <p:spPr>
          <a:xfrm>
            <a:off x="4698680" y="1482725"/>
            <a:ext cx="3886200" cy="4251836"/>
          </a:xfrm>
        </p:spPr>
        <p:txBody>
          <a:bodyPr/>
          <a:lstStyle/>
          <a:p>
            <a:pPr lvl="0"/>
            <a:r>
              <a:rPr lang="en-US" smtClean="0"/>
              <a:t>Click to edit Master text styles</a:t>
            </a:r>
          </a:p>
        </p:txBody>
      </p:sp>
      <p:sp>
        <p:nvSpPr>
          <p:cNvPr id="8" name="Slide Number Placeholder 5"/>
          <p:cNvSpPr>
            <a:spLocks noGrp="1"/>
          </p:cNvSpPr>
          <p:nvPr>
            <p:ph type="sldNum" sz="quarter" idx="14"/>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E18FC93F-5CB0-4DCB-A1A3-EFC76D6B8D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Content_w/Pic (left)">
    <p:spTree>
      <p:nvGrpSpPr>
        <p:cNvPr id="1" name=""/>
        <p:cNvGrpSpPr/>
        <p:nvPr/>
      </p:nvGrpSpPr>
      <p:grpSpPr>
        <a:xfrm>
          <a:off x="0" y="0"/>
          <a:ext cx="0" cy="0"/>
          <a:chOff x="0" y="0"/>
          <a:chExt cx="0" cy="0"/>
        </a:xfrm>
      </p:grpSpPr>
      <p:cxnSp>
        <p:nvCxnSpPr>
          <p:cNvPr id="6" name="Straight Connector 5"/>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8"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4698680" y="1482725"/>
            <a:ext cx="3886200" cy="425183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6"/>
          <p:cNvSpPr>
            <a:spLocks noGrp="1"/>
          </p:cNvSpPr>
          <p:nvPr>
            <p:ph type="pic" sz="quarter" idx="14"/>
          </p:nvPr>
        </p:nvSpPr>
        <p:spPr>
          <a:xfrm>
            <a:off x="355599" y="1482725"/>
            <a:ext cx="4026779" cy="4251325"/>
          </a:xfrm>
        </p:spPr>
        <p:txBody>
          <a:bodyPr rtlCol="0">
            <a:normAutofit/>
          </a:bodyPr>
          <a:lstStyle/>
          <a:p>
            <a:pPr lvl="0"/>
            <a:r>
              <a:rPr lang="en-US" noProof="0" dirty="0" smtClean="0"/>
              <a:t>Drag picture to placeholder or click icon to add</a:t>
            </a:r>
            <a:endParaRPr lang="en-US" noProof="0" dirty="0"/>
          </a:p>
        </p:txBody>
      </p:sp>
      <p:sp>
        <p:nvSpPr>
          <p:cNvPr id="9" name="Slide Number Placeholder 5"/>
          <p:cNvSpPr>
            <a:spLocks noGrp="1"/>
          </p:cNvSpPr>
          <p:nvPr>
            <p:ph type="sldNum" sz="quarter" idx="15"/>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F7F46CE0-920E-484A-83DD-B66510E639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nd_Content_w/Pic (right)">
    <p:spTree>
      <p:nvGrpSpPr>
        <p:cNvPr id="1" name=""/>
        <p:cNvGrpSpPr/>
        <p:nvPr/>
      </p:nvGrpSpPr>
      <p:grpSpPr>
        <a:xfrm>
          <a:off x="0" y="0"/>
          <a:ext cx="0" cy="0"/>
          <a:chOff x="0" y="0"/>
          <a:chExt cx="0" cy="0"/>
        </a:xfrm>
      </p:grpSpPr>
      <p:cxnSp>
        <p:nvCxnSpPr>
          <p:cNvPr id="6" name="Straight Connector 5"/>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8"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355280" y="1482725"/>
            <a:ext cx="3886200" cy="425183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6"/>
          <p:cNvSpPr>
            <a:spLocks noGrp="1"/>
          </p:cNvSpPr>
          <p:nvPr>
            <p:ph type="pic" sz="quarter" idx="14"/>
          </p:nvPr>
        </p:nvSpPr>
        <p:spPr>
          <a:xfrm>
            <a:off x="4558101" y="1482725"/>
            <a:ext cx="4026779" cy="4251325"/>
          </a:xfrm>
        </p:spPr>
        <p:txBody>
          <a:bodyPr rtlCol="0">
            <a:normAutofit/>
          </a:bodyPr>
          <a:lstStyle/>
          <a:p>
            <a:pPr lvl="0"/>
            <a:r>
              <a:rPr lang="en-US" noProof="0" dirty="0" smtClean="0"/>
              <a:t>Drag picture to placeholder or click icon to add</a:t>
            </a:r>
            <a:endParaRPr lang="en-US" noProof="0" dirty="0"/>
          </a:p>
        </p:txBody>
      </p:sp>
      <p:sp>
        <p:nvSpPr>
          <p:cNvPr id="9" name="Slide Number Placeholder 5"/>
          <p:cNvSpPr>
            <a:spLocks noGrp="1"/>
          </p:cNvSpPr>
          <p:nvPr>
            <p:ph type="sldNum" sz="quarter" idx="15"/>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60CEB709-77A0-4DA8-BA0D-98CC5719A4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and_Content_w/Chart (right)">
    <p:spTree>
      <p:nvGrpSpPr>
        <p:cNvPr id="1" name=""/>
        <p:cNvGrpSpPr/>
        <p:nvPr/>
      </p:nvGrpSpPr>
      <p:grpSpPr>
        <a:xfrm>
          <a:off x="0" y="0"/>
          <a:ext cx="0" cy="0"/>
          <a:chOff x="0" y="0"/>
          <a:chExt cx="0" cy="0"/>
        </a:xfrm>
      </p:grpSpPr>
      <p:cxnSp>
        <p:nvCxnSpPr>
          <p:cNvPr id="6" name="Straight Connector 5"/>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7"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355280" y="1482725"/>
            <a:ext cx="3886200" cy="425183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hart Placeholder 3"/>
          <p:cNvSpPr>
            <a:spLocks noGrp="1"/>
          </p:cNvSpPr>
          <p:nvPr>
            <p:ph type="chart" sz="quarter" idx="14"/>
          </p:nvPr>
        </p:nvSpPr>
        <p:spPr>
          <a:xfrm>
            <a:off x="4561520" y="1482725"/>
            <a:ext cx="4023360" cy="4251325"/>
          </a:xfrm>
        </p:spPr>
        <p:txBody>
          <a:bodyPr rtlCol="0">
            <a:normAutofit/>
          </a:bodyPr>
          <a:lstStyle/>
          <a:p>
            <a:pPr lvl="0"/>
            <a:r>
              <a:rPr lang="en-US" noProof="0" dirty="0" smtClean="0"/>
              <a:t>Click icon to add chart</a:t>
            </a:r>
            <a:endParaRPr lang="en-US" noProof="0" dirty="0"/>
          </a:p>
        </p:txBody>
      </p:sp>
      <p:sp>
        <p:nvSpPr>
          <p:cNvPr id="8" name="Slide Number Placeholder 5"/>
          <p:cNvSpPr>
            <a:spLocks noGrp="1"/>
          </p:cNvSpPr>
          <p:nvPr>
            <p:ph type="sldNum" sz="quarter" idx="15"/>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04914D3B-581A-41FD-BB58-30BC790393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nd_Chart">
    <p:spTree>
      <p:nvGrpSpPr>
        <p:cNvPr id="1" name=""/>
        <p:cNvGrpSpPr/>
        <p:nvPr/>
      </p:nvGrpSpPr>
      <p:grpSpPr>
        <a:xfrm>
          <a:off x="0" y="0"/>
          <a:ext cx="0" cy="0"/>
          <a:chOff x="0" y="0"/>
          <a:chExt cx="0" cy="0"/>
        </a:xfrm>
      </p:grpSpPr>
      <p:cxnSp>
        <p:nvCxnSpPr>
          <p:cNvPr id="5" name="Straight Connector 4"/>
          <p:cNvCxnSpPr/>
          <p:nvPr userDrawn="1"/>
        </p:nvCxnSpPr>
        <p:spPr>
          <a:xfrm>
            <a:off x="457200" y="5942013"/>
            <a:ext cx="8229600" cy="0"/>
          </a:xfrm>
          <a:prstGeom prst="line">
            <a:avLst/>
          </a:prstGeom>
          <a:ln w="6350" cmpd="sng">
            <a:solidFill>
              <a:srgbClr val="69BE28"/>
            </a:solidFill>
          </a:ln>
          <a:effectLst/>
        </p:spPr>
        <p:style>
          <a:lnRef idx="2">
            <a:schemeClr val="accent1"/>
          </a:lnRef>
          <a:fillRef idx="0">
            <a:schemeClr val="accent1"/>
          </a:fillRef>
          <a:effectRef idx="1">
            <a:schemeClr val="accent1"/>
          </a:effectRef>
          <a:fontRef idx="minor">
            <a:schemeClr val="tx1"/>
          </a:fontRef>
        </p:style>
      </p:cxnSp>
      <p:pic>
        <p:nvPicPr>
          <p:cNvPr id="6" name="Picture 4" descr="LH_Winchester_horz_2C.eps"/>
          <p:cNvPicPr>
            <a:picLocks noChangeAspect="1"/>
          </p:cNvPicPr>
          <p:nvPr userDrawn="1"/>
        </p:nvPicPr>
        <p:blipFill>
          <a:blip r:embed="rId2"/>
          <a:srcRect/>
          <a:stretch>
            <a:fillRect/>
          </a:stretch>
        </p:blipFill>
        <p:spPr bwMode="auto">
          <a:xfrm>
            <a:off x="339725" y="5935663"/>
            <a:ext cx="2533650"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4"/>
          </p:nvPr>
        </p:nvSpPr>
        <p:spPr>
          <a:xfrm>
            <a:off x="355280" y="1482725"/>
            <a:ext cx="8229600" cy="4251325"/>
          </a:xfrm>
        </p:spPr>
        <p:txBody>
          <a:bodyPr rtlCol="0">
            <a:normAutofit/>
          </a:bodyPr>
          <a:lstStyle/>
          <a:p>
            <a:pPr lvl="0"/>
            <a:r>
              <a:rPr lang="en-US" noProof="0" dirty="0" smtClean="0"/>
              <a:t>Click icon to add chart</a:t>
            </a:r>
            <a:endParaRPr lang="en-US" noProof="0" dirty="0"/>
          </a:p>
        </p:txBody>
      </p:sp>
      <p:sp>
        <p:nvSpPr>
          <p:cNvPr id="7" name="Slide Number Placeholder 5"/>
          <p:cNvSpPr>
            <a:spLocks noGrp="1"/>
          </p:cNvSpPr>
          <p:nvPr>
            <p:ph type="sldNum" sz="quarter" idx="15"/>
          </p:nvPr>
        </p:nvSpPr>
        <p:spPr>
          <a:xfrm>
            <a:off x="8256588" y="6116638"/>
            <a:ext cx="539750" cy="2921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747678"/>
                </a:solidFill>
                <a:ea typeface="ＭＳ Ｐゴシック" charset="-128"/>
                <a:cs typeface="+mn-cs"/>
              </a:defRPr>
            </a:lvl1pPr>
          </a:lstStyle>
          <a:p>
            <a:pPr>
              <a:defRPr/>
            </a:pPr>
            <a:fld id="{445A2408-3367-4FCC-8327-91F3AF42E3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5600" y="322263"/>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5600" y="1482725"/>
            <a:ext cx="82296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457200" rtl="0" eaLnBrk="0" fontAlgn="base" hangingPunct="0">
        <a:spcBef>
          <a:spcPct val="0"/>
        </a:spcBef>
        <a:spcAft>
          <a:spcPct val="0"/>
        </a:spcAft>
        <a:defRPr sz="26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26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lnSpc>
          <a:spcPct val="112000"/>
        </a:lnSpc>
        <a:spcBef>
          <a:spcPts val="12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400050" indent="-168275" algn="l" defTabSz="457200" rtl="0" eaLnBrk="0" fontAlgn="base" hangingPunct="0">
        <a:lnSpc>
          <a:spcPct val="112000"/>
        </a:lnSpc>
        <a:spcBef>
          <a:spcPct val="20000"/>
        </a:spcBef>
        <a:spcAft>
          <a:spcPct val="0"/>
        </a:spcAft>
        <a:buFont typeface="Arial" charset="0"/>
        <a:buChar char="•"/>
        <a:defRPr sz="1600" kern="1200">
          <a:solidFill>
            <a:schemeClr val="tx1"/>
          </a:solidFill>
          <a:latin typeface="+mn-lt"/>
          <a:ea typeface="ＭＳ Ｐゴシック" pitchFamily="-65" charset="-128"/>
          <a:cs typeface="ＭＳ Ｐゴシック"/>
        </a:defRPr>
      </a:lvl2pPr>
      <a:lvl3pPr marL="574675" indent="-174625" algn="l" defTabSz="457200" rtl="0" eaLnBrk="0" fontAlgn="base" hangingPunct="0">
        <a:lnSpc>
          <a:spcPct val="112000"/>
        </a:lnSpc>
        <a:spcBef>
          <a:spcPct val="20000"/>
        </a:spcBef>
        <a:spcAft>
          <a:spcPct val="0"/>
        </a:spcAft>
        <a:buFont typeface="Lucida Grande"/>
        <a:buChar char="-"/>
        <a:defRPr sz="1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kflanders@winhosp.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a:xfrm>
            <a:off x="179388" y="1031875"/>
            <a:ext cx="6407150" cy="1946275"/>
          </a:xfrm>
        </p:spPr>
        <p:txBody>
          <a:bodyPr/>
          <a:lstStyle/>
          <a:p>
            <a:pPr algn="ctr"/>
            <a:r>
              <a:rPr lang="en-US" sz="4000" b="1" smtClean="0">
                <a:solidFill>
                  <a:schemeClr val="bg2"/>
                </a:solidFill>
                <a:latin typeface="Tahoma" pitchFamily="34" charset="0"/>
                <a:ea typeface="ＭＳ Ｐゴシック"/>
                <a:cs typeface="ＭＳ Ｐゴシック"/>
              </a:rPr>
              <a:t>Weight Stigma &amp;</a:t>
            </a:r>
            <a:br>
              <a:rPr lang="en-US" sz="4000" b="1" smtClean="0">
                <a:solidFill>
                  <a:schemeClr val="bg2"/>
                </a:solidFill>
                <a:latin typeface="Tahoma" pitchFamily="34" charset="0"/>
                <a:ea typeface="ＭＳ Ｐゴシック"/>
                <a:cs typeface="ＭＳ Ｐゴシック"/>
              </a:rPr>
            </a:br>
            <a:r>
              <a:rPr lang="en-US" sz="4000" b="1" smtClean="0">
                <a:solidFill>
                  <a:schemeClr val="bg2"/>
                </a:solidFill>
                <a:latin typeface="Tahoma" pitchFamily="34" charset="0"/>
                <a:ea typeface="ＭＳ Ｐゴシック"/>
                <a:cs typeface="ＭＳ Ｐゴシック"/>
              </a:rPr>
              <a:t>Sensitivity Awareness</a:t>
            </a:r>
          </a:p>
        </p:txBody>
      </p:sp>
      <p:sp>
        <p:nvSpPr>
          <p:cNvPr id="15362" name="Rectangle 3"/>
          <p:cNvSpPr>
            <a:spLocks noGrp="1"/>
          </p:cNvSpPr>
          <p:nvPr>
            <p:ph type="subTitle" idx="4294967295"/>
          </p:nvPr>
        </p:nvSpPr>
        <p:spPr>
          <a:xfrm>
            <a:off x="533400" y="4724400"/>
            <a:ext cx="8077200" cy="1752600"/>
          </a:xfrm>
        </p:spPr>
        <p:txBody>
          <a:bodyPr/>
          <a:lstStyle/>
          <a:p>
            <a:pPr marL="0" indent="0" algn="ctr">
              <a:buFont typeface="Arial" charset="0"/>
              <a:buNone/>
            </a:pPr>
            <a:endParaRPr lang="en-US" sz="2400" smtClean="0">
              <a:ea typeface="ＭＳ Ｐゴシック"/>
              <a:cs typeface="ＭＳ Ｐゴシック"/>
            </a:endParaRPr>
          </a:p>
          <a:p>
            <a:pPr marL="0" indent="0" algn="ctr">
              <a:buFont typeface="Arial" charset="0"/>
              <a:buNone/>
            </a:pPr>
            <a:endParaRPr lang="en-US" sz="2400" smtClean="0">
              <a:ea typeface="ＭＳ Ｐゴシック"/>
              <a:cs typeface="ＭＳ Ｐゴシック"/>
            </a:endParaRPr>
          </a:p>
        </p:txBody>
      </p:sp>
      <p:sp>
        <p:nvSpPr>
          <p:cNvPr id="15363" name="Text Box 4"/>
          <p:cNvSpPr txBox="1">
            <a:spLocks noChangeArrowheads="1"/>
          </p:cNvSpPr>
          <p:nvPr/>
        </p:nvSpPr>
        <p:spPr bwMode="auto">
          <a:xfrm>
            <a:off x="6932613" y="5943600"/>
            <a:ext cx="2058987" cy="336550"/>
          </a:xfrm>
          <a:prstGeom prst="rect">
            <a:avLst/>
          </a:prstGeom>
          <a:noFill/>
          <a:ln w="9525">
            <a:noFill/>
            <a:miter lim="800000"/>
            <a:headEnd/>
            <a:tailEnd/>
          </a:ln>
        </p:spPr>
        <p:txBody>
          <a:bodyPr>
            <a:spAutoFit/>
          </a:bodyPr>
          <a:lstStyle/>
          <a:p>
            <a:pPr algn="ctr" eaLnBrk="0" hangingPunct="0"/>
            <a:r>
              <a:rPr lang="en-US" sz="2400" b="1" baseline="-25000">
                <a:solidFill>
                  <a:srgbClr val="69BE28"/>
                </a:solidFill>
                <a:latin typeface="Helvetica Neue"/>
              </a:rPr>
              <a:t>August,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685800" y="185738"/>
            <a:ext cx="7772400" cy="1143000"/>
          </a:xfrm>
        </p:spPr>
        <p:txBody>
          <a:bodyPr/>
          <a:lstStyle/>
          <a:p>
            <a:pPr algn="ctr"/>
            <a:r>
              <a:rPr lang="en-US" sz="3200" b="1" smtClean="0">
                <a:solidFill>
                  <a:srgbClr val="69BE28"/>
                </a:solidFill>
                <a:latin typeface="Tahoma" pitchFamily="34" charset="0"/>
                <a:ea typeface="ＭＳ Ｐゴシック"/>
                <a:cs typeface="ＭＳ Ｐゴシック"/>
              </a:rPr>
              <a:t>WEIGHT BIAS </a:t>
            </a:r>
            <a:br>
              <a:rPr lang="en-US" sz="3200" b="1" smtClean="0">
                <a:solidFill>
                  <a:srgbClr val="69BE28"/>
                </a:solidFill>
                <a:latin typeface="Tahoma" pitchFamily="34" charset="0"/>
                <a:ea typeface="ＭＳ Ｐゴシック"/>
                <a:cs typeface="ＭＳ Ｐゴシック"/>
              </a:rPr>
            </a:br>
            <a:r>
              <a:rPr lang="en-US" sz="3200" b="1" smtClean="0">
                <a:solidFill>
                  <a:srgbClr val="69BE28"/>
                </a:solidFill>
                <a:latin typeface="Tahoma" pitchFamily="34" charset="0"/>
                <a:ea typeface="ＭＳ Ｐゴシック"/>
                <a:cs typeface="ＭＳ Ｐゴシック"/>
              </a:rPr>
              <a:t>IN HEALTH CARE</a:t>
            </a:r>
          </a:p>
        </p:txBody>
      </p:sp>
      <p:sp>
        <p:nvSpPr>
          <p:cNvPr id="24578" name="Rectangle 3"/>
          <p:cNvSpPr>
            <a:spLocks noGrp="1"/>
          </p:cNvSpPr>
          <p:nvPr>
            <p:ph type="body" idx="4294967295"/>
          </p:nvPr>
        </p:nvSpPr>
        <p:spPr>
          <a:xfrm>
            <a:off x="457200" y="1600200"/>
            <a:ext cx="8001000" cy="4495800"/>
          </a:xfrm>
        </p:spPr>
        <p:txBody>
          <a:bodyPr/>
          <a:lstStyle/>
          <a:p>
            <a:r>
              <a:rPr lang="en-US" sz="2800" smtClean="0">
                <a:solidFill>
                  <a:schemeClr val="hlink"/>
                </a:solidFill>
                <a:latin typeface="Tahoma" pitchFamily="34" charset="0"/>
                <a:ea typeface="ＭＳ Ｐゴシック"/>
                <a:cs typeface="ＭＳ Ｐゴシック"/>
              </a:rPr>
              <a:t>Heavier patients are more likely to avoid, cancel, or delay important preventative services because of…</a:t>
            </a:r>
          </a:p>
          <a:p>
            <a:pPr lvl="1"/>
            <a:r>
              <a:rPr lang="en-US" sz="2400" smtClean="0">
                <a:solidFill>
                  <a:schemeClr val="hlink"/>
                </a:solidFill>
                <a:latin typeface="Tahoma" pitchFamily="34" charset="0"/>
                <a:ea typeface="ＭＳ Ｐゴシック"/>
              </a:rPr>
              <a:t>disrespectful treatment </a:t>
            </a:r>
          </a:p>
          <a:p>
            <a:pPr lvl="1"/>
            <a:r>
              <a:rPr lang="en-US" sz="2400" smtClean="0">
                <a:solidFill>
                  <a:schemeClr val="hlink"/>
                </a:solidFill>
                <a:latin typeface="Tahoma" pitchFamily="34" charset="0"/>
                <a:ea typeface="ＭＳ Ｐゴシック"/>
              </a:rPr>
              <a:t>negative attitudes from providers, </a:t>
            </a:r>
          </a:p>
          <a:p>
            <a:pPr lvl="1"/>
            <a:r>
              <a:rPr lang="en-US" sz="2400" smtClean="0">
                <a:solidFill>
                  <a:schemeClr val="hlink"/>
                </a:solidFill>
                <a:latin typeface="Tahoma" pitchFamily="34" charset="0"/>
                <a:ea typeface="ＭＳ Ｐゴシック"/>
              </a:rPr>
              <a:t>unsolicited advice to lose weight,</a:t>
            </a:r>
          </a:p>
          <a:p>
            <a:pPr lvl="1"/>
            <a:r>
              <a:rPr lang="en-US" sz="2400" smtClean="0">
                <a:solidFill>
                  <a:schemeClr val="hlink"/>
                </a:solidFill>
                <a:latin typeface="Tahoma" pitchFamily="34" charset="0"/>
                <a:ea typeface="ＭＳ Ｐゴシック"/>
              </a:rPr>
              <a:t>embarrassment about being weighed, </a:t>
            </a:r>
          </a:p>
          <a:p>
            <a:pPr lvl="1"/>
            <a:r>
              <a:rPr lang="en-US" sz="2400" smtClean="0">
                <a:solidFill>
                  <a:schemeClr val="hlink"/>
                </a:solidFill>
                <a:latin typeface="Tahoma" pitchFamily="34" charset="0"/>
                <a:ea typeface="ＭＳ Ｐゴシック"/>
              </a:rPr>
              <a:t>bad experiences with medical equipment that is too small for them</a:t>
            </a:r>
          </a:p>
        </p:txBody>
      </p:sp>
      <p:sp>
        <p:nvSpPr>
          <p:cNvPr id="24579" name="Text Box 4"/>
          <p:cNvSpPr txBox="1">
            <a:spLocks noChangeArrowheads="1"/>
          </p:cNvSpPr>
          <p:nvPr/>
        </p:nvSpPr>
        <p:spPr bwMode="auto">
          <a:xfrm>
            <a:off x="5938838" y="6096000"/>
            <a:ext cx="2832100" cy="488950"/>
          </a:xfrm>
          <a:prstGeom prst="rect">
            <a:avLst/>
          </a:prstGeom>
          <a:noFill/>
          <a:ln w="9525">
            <a:noFill/>
            <a:miter lim="800000"/>
            <a:headEnd/>
            <a:tailEnd/>
          </a:ln>
        </p:spPr>
        <p:txBody>
          <a:bodyPr>
            <a:spAutoFit/>
          </a:bodyPr>
          <a:lstStyle/>
          <a:p>
            <a:pPr algn="r" eaLnBrk="0" hangingPunct="0"/>
            <a:r>
              <a:rPr lang="en-US" sz="2000" baseline="-25000">
                <a:solidFill>
                  <a:schemeClr val="folHlink"/>
                </a:solidFill>
              </a:rPr>
              <a:t>Yale Rudd Center</a:t>
            </a:r>
          </a:p>
          <a:p>
            <a:pPr algn="r" eaLnBrk="0" hangingPunct="0"/>
            <a:r>
              <a:rPr lang="en-US" sz="2000" baseline="-25000">
                <a:solidFill>
                  <a:schemeClr val="folHlink"/>
                </a:solidFill>
              </a:rPr>
              <a:t>For Food Policy &amp; Obesity</a:t>
            </a:r>
          </a:p>
        </p:txBody>
      </p:sp>
      <p:pic>
        <p:nvPicPr>
          <p:cNvPr id="24580" name="Picture 5" descr="MC900356889[1]"/>
          <p:cNvPicPr>
            <a:picLocks noChangeAspect="1" noChangeArrowheads="1"/>
          </p:cNvPicPr>
          <p:nvPr/>
        </p:nvPicPr>
        <p:blipFill>
          <a:blip r:embed="rId2"/>
          <a:srcRect/>
          <a:stretch>
            <a:fillRect/>
          </a:stretch>
        </p:blipFill>
        <p:spPr bwMode="auto">
          <a:xfrm>
            <a:off x="6311900" y="2895600"/>
            <a:ext cx="1836738" cy="1549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p:cNvGrpSpPr>
            <a:grpSpLocks/>
          </p:cNvGrpSpPr>
          <p:nvPr/>
        </p:nvGrpSpPr>
        <p:grpSpPr bwMode="auto">
          <a:xfrm>
            <a:off x="1382713" y="1524000"/>
            <a:ext cx="5976937" cy="4419600"/>
            <a:chOff x="1176" y="1008"/>
            <a:chExt cx="4236" cy="2784"/>
          </a:xfrm>
        </p:grpSpPr>
        <p:sp>
          <p:nvSpPr>
            <p:cNvPr id="25605" name="AutoShape 3"/>
            <p:cNvSpPr>
              <a:spLocks noChangeArrowheads="1"/>
            </p:cNvSpPr>
            <p:nvPr/>
          </p:nvSpPr>
          <p:spPr bwMode="auto">
            <a:xfrm flipH="1" flipV="1">
              <a:off x="1752" y="1440"/>
              <a:ext cx="624" cy="1680"/>
            </a:xfrm>
            <a:prstGeom prst="curvedLeftArrow">
              <a:avLst>
                <a:gd name="adj1" fmla="val 53846"/>
                <a:gd name="adj2" fmla="val 107692"/>
                <a:gd name="adj3" fmla="val 33333"/>
              </a:avLst>
            </a:prstGeom>
            <a:solidFill>
              <a:srgbClr val="55FFF9"/>
            </a:solidFill>
            <a:ln w="9525">
              <a:solidFill>
                <a:schemeClr val="tx1"/>
              </a:solidFill>
              <a:miter lim="800000"/>
              <a:headEnd/>
              <a:tailEnd/>
            </a:ln>
          </p:spPr>
          <p:txBody>
            <a:bodyPr rot="10800000" wrap="none" anchor="ctr"/>
            <a:lstStyle/>
            <a:p>
              <a:endParaRPr lang="en-US">
                <a:solidFill>
                  <a:srgbClr val="FFFFFF"/>
                </a:solidFill>
              </a:endParaRPr>
            </a:p>
          </p:txBody>
        </p:sp>
        <p:sp>
          <p:nvSpPr>
            <p:cNvPr id="25606" name="AutoShape 4"/>
            <p:cNvSpPr>
              <a:spLocks noChangeArrowheads="1"/>
            </p:cNvSpPr>
            <p:nvPr/>
          </p:nvSpPr>
          <p:spPr bwMode="auto">
            <a:xfrm>
              <a:off x="4536" y="1536"/>
              <a:ext cx="528" cy="1776"/>
            </a:xfrm>
            <a:prstGeom prst="curvedLeftArrow">
              <a:avLst>
                <a:gd name="adj1" fmla="val 67273"/>
                <a:gd name="adj2" fmla="val 134545"/>
                <a:gd name="adj3" fmla="val 33333"/>
              </a:avLst>
            </a:prstGeom>
            <a:solidFill>
              <a:srgbClr val="55FFF9"/>
            </a:solidFill>
            <a:ln w="9525">
              <a:solidFill>
                <a:schemeClr val="tx1"/>
              </a:solidFill>
              <a:miter lim="800000"/>
              <a:headEnd/>
              <a:tailEnd/>
            </a:ln>
          </p:spPr>
          <p:txBody>
            <a:bodyPr wrap="none" anchor="ctr"/>
            <a:lstStyle/>
            <a:p>
              <a:endParaRPr lang="en-US">
                <a:solidFill>
                  <a:srgbClr val="FFFFFF"/>
                </a:solidFill>
              </a:endParaRPr>
            </a:p>
          </p:txBody>
        </p:sp>
        <p:sp>
          <p:nvSpPr>
            <p:cNvPr id="25607" name="AutoShape 5"/>
            <p:cNvSpPr>
              <a:spLocks noChangeArrowheads="1"/>
            </p:cNvSpPr>
            <p:nvPr/>
          </p:nvSpPr>
          <p:spPr bwMode="auto">
            <a:xfrm>
              <a:off x="4008" y="3168"/>
              <a:ext cx="1404" cy="624"/>
            </a:xfrm>
            <a:prstGeom prst="flowChartProcess">
              <a:avLst/>
            </a:prstGeom>
            <a:noFill/>
            <a:ln w="9525">
              <a:noFill/>
              <a:miter lim="800000"/>
              <a:headEnd/>
              <a:tailEnd/>
            </a:ln>
          </p:spPr>
          <p:txBody>
            <a:bodyPr wrap="none" anchor="ctr"/>
            <a:lstStyle/>
            <a:p>
              <a:pPr algn="ctr" eaLnBrk="0" hangingPunct="0"/>
              <a:r>
                <a:rPr lang="en-US">
                  <a:solidFill>
                    <a:schemeClr val="folHlink"/>
                  </a:solidFill>
                </a:rPr>
                <a:t>Increased </a:t>
              </a:r>
            </a:p>
            <a:p>
              <a:pPr algn="ctr" eaLnBrk="0" hangingPunct="0"/>
              <a:r>
                <a:rPr lang="en-US">
                  <a:solidFill>
                    <a:schemeClr val="folHlink"/>
                  </a:solidFill>
                </a:rPr>
                <a:t>Medical Visits</a:t>
              </a:r>
            </a:p>
          </p:txBody>
        </p:sp>
        <p:sp>
          <p:nvSpPr>
            <p:cNvPr id="25608" name="AutoShape 6"/>
            <p:cNvSpPr>
              <a:spLocks noChangeArrowheads="1"/>
            </p:cNvSpPr>
            <p:nvPr/>
          </p:nvSpPr>
          <p:spPr bwMode="auto">
            <a:xfrm>
              <a:off x="3720" y="1920"/>
              <a:ext cx="1404" cy="576"/>
            </a:xfrm>
            <a:prstGeom prst="flowChartProcess">
              <a:avLst/>
            </a:prstGeom>
            <a:noFill/>
            <a:ln w="9525">
              <a:noFill/>
              <a:miter lim="800000"/>
              <a:headEnd/>
              <a:tailEnd/>
            </a:ln>
          </p:spPr>
          <p:txBody>
            <a:bodyPr wrap="none" anchor="ctr"/>
            <a:lstStyle/>
            <a:p>
              <a:pPr algn="ctr" eaLnBrk="0" hangingPunct="0"/>
              <a:r>
                <a:rPr lang="en-US">
                  <a:solidFill>
                    <a:schemeClr val="folHlink"/>
                  </a:solidFill>
                </a:rPr>
                <a:t>Health </a:t>
              </a:r>
            </a:p>
            <a:p>
              <a:pPr algn="ctr" eaLnBrk="0" hangingPunct="0"/>
              <a:r>
                <a:rPr lang="en-US">
                  <a:solidFill>
                    <a:schemeClr val="folHlink"/>
                  </a:solidFill>
                </a:rPr>
                <a:t>Consequences</a:t>
              </a:r>
            </a:p>
          </p:txBody>
        </p:sp>
        <p:sp>
          <p:nvSpPr>
            <p:cNvPr id="25609" name="AutoShape 7"/>
            <p:cNvSpPr>
              <a:spLocks noChangeArrowheads="1"/>
            </p:cNvSpPr>
            <p:nvPr/>
          </p:nvSpPr>
          <p:spPr bwMode="auto">
            <a:xfrm>
              <a:off x="1752" y="2016"/>
              <a:ext cx="1404" cy="576"/>
            </a:xfrm>
            <a:prstGeom prst="flowChartProcess">
              <a:avLst/>
            </a:prstGeom>
            <a:noFill/>
            <a:ln w="9525">
              <a:noFill/>
              <a:miter lim="800000"/>
              <a:headEnd/>
              <a:tailEnd/>
            </a:ln>
          </p:spPr>
          <p:txBody>
            <a:bodyPr wrap="none" anchor="ctr"/>
            <a:lstStyle/>
            <a:p>
              <a:pPr algn="ctr" eaLnBrk="0" hangingPunct="0"/>
              <a:r>
                <a:rPr lang="en-US">
                  <a:solidFill>
                    <a:schemeClr val="folHlink"/>
                  </a:solidFill>
                </a:rPr>
                <a:t>Avoidance of </a:t>
              </a:r>
            </a:p>
            <a:p>
              <a:pPr algn="ctr" eaLnBrk="0" hangingPunct="0"/>
              <a:r>
                <a:rPr lang="en-US">
                  <a:solidFill>
                    <a:schemeClr val="folHlink"/>
                  </a:solidFill>
                </a:rPr>
                <a:t>Health Care</a:t>
              </a:r>
            </a:p>
          </p:txBody>
        </p:sp>
        <p:sp>
          <p:nvSpPr>
            <p:cNvPr id="25610" name="AutoShape 8"/>
            <p:cNvSpPr>
              <a:spLocks noChangeArrowheads="1"/>
            </p:cNvSpPr>
            <p:nvPr/>
          </p:nvSpPr>
          <p:spPr bwMode="auto">
            <a:xfrm>
              <a:off x="3864" y="1152"/>
              <a:ext cx="1344" cy="336"/>
            </a:xfrm>
            <a:prstGeom prst="flowChartProcess">
              <a:avLst/>
            </a:prstGeom>
            <a:noFill/>
            <a:ln w="9525">
              <a:noFill/>
              <a:miter lim="800000"/>
              <a:headEnd/>
              <a:tailEnd/>
            </a:ln>
          </p:spPr>
          <p:txBody>
            <a:bodyPr wrap="none" anchor="ctr"/>
            <a:lstStyle/>
            <a:p>
              <a:pPr algn="ctr" eaLnBrk="0" hangingPunct="0"/>
              <a:r>
                <a:rPr lang="en-US">
                  <a:solidFill>
                    <a:schemeClr val="folHlink"/>
                  </a:solidFill>
                </a:rPr>
                <a:t>Obesity</a:t>
              </a:r>
            </a:p>
          </p:txBody>
        </p:sp>
        <p:sp>
          <p:nvSpPr>
            <p:cNvPr id="25611" name="AutoShape 9"/>
            <p:cNvSpPr>
              <a:spLocks noChangeArrowheads="1"/>
            </p:cNvSpPr>
            <p:nvPr/>
          </p:nvSpPr>
          <p:spPr bwMode="auto">
            <a:xfrm rot="-5400000" flipH="1" flipV="1">
              <a:off x="3201" y="2343"/>
              <a:ext cx="414" cy="1872"/>
            </a:xfrm>
            <a:prstGeom prst="curvedLeftArrow">
              <a:avLst>
                <a:gd name="adj1" fmla="val 90435"/>
                <a:gd name="adj2" fmla="val 180870"/>
                <a:gd name="adj3" fmla="val 33333"/>
              </a:avLst>
            </a:prstGeom>
            <a:solidFill>
              <a:srgbClr val="55FFF9"/>
            </a:solidFill>
            <a:ln w="9525">
              <a:solidFill>
                <a:schemeClr val="tx1"/>
              </a:solidFill>
              <a:miter lim="800000"/>
              <a:headEnd/>
              <a:tailEnd/>
            </a:ln>
          </p:spPr>
          <p:txBody>
            <a:bodyPr rot="10800000" vert="eaVert" wrap="none" anchor="ctr"/>
            <a:lstStyle/>
            <a:p>
              <a:endParaRPr lang="en-US">
                <a:solidFill>
                  <a:srgbClr val="FFFFFF"/>
                </a:solidFill>
              </a:endParaRPr>
            </a:p>
          </p:txBody>
        </p:sp>
        <p:sp>
          <p:nvSpPr>
            <p:cNvPr id="25612" name="AutoShape 10"/>
            <p:cNvSpPr>
              <a:spLocks noChangeArrowheads="1"/>
            </p:cNvSpPr>
            <p:nvPr/>
          </p:nvSpPr>
          <p:spPr bwMode="auto">
            <a:xfrm rot="-5400000">
              <a:off x="3336" y="384"/>
              <a:ext cx="336" cy="1968"/>
            </a:xfrm>
            <a:prstGeom prst="curvedLeftArrow">
              <a:avLst>
                <a:gd name="adj1" fmla="val 117143"/>
                <a:gd name="adj2" fmla="val 234286"/>
                <a:gd name="adj3" fmla="val 33333"/>
              </a:avLst>
            </a:prstGeom>
            <a:solidFill>
              <a:srgbClr val="55FFF9"/>
            </a:solidFill>
            <a:ln w="9525">
              <a:solidFill>
                <a:schemeClr val="tx1"/>
              </a:solidFill>
              <a:miter lim="800000"/>
              <a:headEnd/>
              <a:tailEnd/>
            </a:ln>
          </p:spPr>
          <p:txBody>
            <a:bodyPr vert="eaVert" wrap="none" anchor="ctr"/>
            <a:lstStyle/>
            <a:p>
              <a:endParaRPr lang="en-US">
                <a:solidFill>
                  <a:srgbClr val="FFFFFF"/>
                </a:solidFill>
              </a:endParaRPr>
            </a:p>
          </p:txBody>
        </p:sp>
        <p:sp>
          <p:nvSpPr>
            <p:cNvPr id="25613" name="AutoShape 11"/>
            <p:cNvSpPr>
              <a:spLocks noChangeArrowheads="1"/>
            </p:cNvSpPr>
            <p:nvPr/>
          </p:nvSpPr>
          <p:spPr bwMode="auto">
            <a:xfrm>
              <a:off x="1656" y="3024"/>
              <a:ext cx="1056" cy="576"/>
            </a:xfrm>
            <a:prstGeom prst="flowChartProcess">
              <a:avLst/>
            </a:prstGeom>
            <a:noFill/>
            <a:ln w="9525">
              <a:noFill/>
              <a:miter lim="800000"/>
              <a:headEnd/>
              <a:tailEnd/>
            </a:ln>
          </p:spPr>
          <p:txBody>
            <a:bodyPr wrap="none" anchor="ctr"/>
            <a:lstStyle/>
            <a:p>
              <a:pPr algn="ctr" eaLnBrk="0" hangingPunct="0"/>
              <a:r>
                <a:rPr lang="en-US">
                  <a:solidFill>
                    <a:schemeClr val="folHlink"/>
                  </a:solidFill>
                </a:rPr>
                <a:t>Negative </a:t>
              </a:r>
            </a:p>
            <a:p>
              <a:pPr algn="ctr" eaLnBrk="0" hangingPunct="0"/>
              <a:r>
                <a:rPr lang="en-US">
                  <a:solidFill>
                    <a:schemeClr val="folHlink"/>
                  </a:solidFill>
                </a:rPr>
                <a:t>Feelings</a:t>
              </a:r>
            </a:p>
          </p:txBody>
        </p:sp>
        <p:sp>
          <p:nvSpPr>
            <p:cNvPr id="25614" name="AutoShape 12"/>
            <p:cNvSpPr>
              <a:spLocks noChangeArrowheads="1"/>
            </p:cNvSpPr>
            <p:nvPr/>
          </p:nvSpPr>
          <p:spPr bwMode="auto">
            <a:xfrm>
              <a:off x="1176" y="1008"/>
              <a:ext cx="1404" cy="576"/>
            </a:xfrm>
            <a:prstGeom prst="flowChartProcess">
              <a:avLst/>
            </a:prstGeom>
            <a:noFill/>
            <a:ln w="9525">
              <a:noFill/>
              <a:miter lim="800000"/>
              <a:headEnd/>
              <a:tailEnd/>
            </a:ln>
          </p:spPr>
          <p:txBody>
            <a:bodyPr wrap="none" anchor="ctr"/>
            <a:lstStyle/>
            <a:p>
              <a:pPr algn="ctr" eaLnBrk="0" hangingPunct="0"/>
              <a:r>
                <a:rPr lang="en-US">
                  <a:solidFill>
                    <a:schemeClr val="folHlink"/>
                  </a:solidFill>
                </a:rPr>
                <a:t>Unhealthy Behaviors,</a:t>
              </a:r>
            </a:p>
            <a:p>
              <a:pPr algn="ctr" eaLnBrk="0" hangingPunct="0"/>
              <a:r>
                <a:rPr lang="en-US">
                  <a:solidFill>
                    <a:schemeClr val="folHlink"/>
                  </a:solidFill>
                </a:rPr>
                <a:t>Poor Self Care</a:t>
              </a:r>
            </a:p>
          </p:txBody>
        </p:sp>
        <p:sp>
          <p:nvSpPr>
            <p:cNvPr id="25615" name="AutoShape 13"/>
            <p:cNvSpPr>
              <a:spLocks noChangeArrowheads="1"/>
            </p:cNvSpPr>
            <p:nvPr/>
          </p:nvSpPr>
          <p:spPr bwMode="auto">
            <a:xfrm>
              <a:off x="2904" y="2640"/>
              <a:ext cx="1056" cy="576"/>
            </a:xfrm>
            <a:prstGeom prst="flowChartProcess">
              <a:avLst/>
            </a:prstGeom>
            <a:noFill/>
            <a:ln w="9525">
              <a:noFill/>
              <a:miter lim="800000"/>
              <a:headEnd/>
              <a:tailEnd/>
            </a:ln>
          </p:spPr>
          <p:txBody>
            <a:bodyPr wrap="none" anchor="ctr"/>
            <a:lstStyle/>
            <a:p>
              <a:pPr algn="ctr" eaLnBrk="0" hangingPunct="0"/>
              <a:r>
                <a:rPr lang="en-US">
                  <a:solidFill>
                    <a:schemeClr val="folHlink"/>
                  </a:solidFill>
                </a:rPr>
                <a:t>Stigma in </a:t>
              </a:r>
            </a:p>
            <a:p>
              <a:pPr algn="ctr" eaLnBrk="0" hangingPunct="0"/>
              <a:r>
                <a:rPr lang="en-US">
                  <a:solidFill>
                    <a:schemeClr val="folHlink"/>
                  </a:solidFill>
                </a:rPr>
                <a:t>Health Care</a:t>
              </a:r>
            </a:p>
          </p:txBody>
        </p:sp>
      </p:grpSp>
      <p:sp>
        <p:nvSpPr>
          <p:cNvPr id="25602" name="Text Box 14"/>
          <p:cNvSpPr txBox="1">
            <a:spLocks noChangeArrowheads="1"/>
          </p:cNvSpPr>
          <p:nvPr/>
        </p:nvSpPr>
        <p:spPr bwMode="auto">
          <a:xfrm>
            <a:off x="1038225" y="320675"/>
            <a:ext cx="7265988" cy="579438"/>
          </a:xfrm>
          <a:prstGeom prst="rect">
            <a:avLst/>
          </a:prstGeom>
          <a:noFill/>
          <a:ln w="9525">
            <a:noFill/>
            <a:miter lim="800000"/>
            <a:headEnd/>
            <a:tailEnd/>
          </a:ln>
        </p:spPr>
        <p:txBody>
          <a:bodyPr>
            <a:spAutoFit/>
          </a:bodyPr>
          <a:lstStyle/>
          <a:p>
            <a:pPr algn="ctr" eaLnBrk="0" hangingPunct="0"/>
            <a:r>
              <a:rPr kumimoji="1" lang="en-US" sz="3200" b="1">
                <a:solidFill>
                  <a:schemeClr val="accent1"/>
                </a:solidFill>
                <a:latin typeface="Tahoma" pitchFamily="34" charset="0"/>
              </a:rPr>
              <a:t>CYCLE OF STIGMA AND OBESITY</a:t>
            </a:r>
            <a:endParaRPr kumimoji="1" lang="en-US" sz="3200" b="1">
              <a:solidFill>
                <a:schemeClr val="accent1"/>
              </a:solidFill>
            </a:endParaRPr>
          </a:p>
        </p:txBody>
      </p:sp>
      <p:sp>
        <p:nvSpPr>
          <p:cNvPr id="2" name="Rectangle 1"/>
          <p:cNvSpPr>
            <a:spLocks noChangeArrowheads="1"/>
          </p:cNvSpPr>
          <p:nvPr/>
        </p:nvSpPr>
        <p:spPr bwMode="auto">
          <a:xfrm>
            <a:off x="5981700" y="1944688"/>
            <a:ext cx="390525" cy="368300"/>
          </a:xfrm>
          <a:prstGeom prst="rect">
            <a:avLst/>
          </a:prstGeom>
          <a:noFill/>
          <a:ln w="9525">
            <a:noFill/>
            <a:miter lim="800000"/>
            <a:headEnd/>
            <a:tailEnd/>
          </a:ln>
        </p:spPr>
        <p:txBody>
          <a:bodyPr wrap="none">
            <a:spAutoFit/>
          </a:bodyPr>
          <a:lstStyle/>
          <a:p>
            <a:r>
              <a:rPr lang="en-US">
                <a:solidFill>
                  <a:srgbClr val="CD0935"/>
                </a:solidFill>
                <a:latin typeface="Zapf Dingbats"/>
                <a:ea typeface="Zapf Dingbats"/>
                <a:cs typeface="Zapf Dingbats"/>
              </a:rPr>
              <a:t>★</a:t>
            </a:r>
            <a:endParaRPr lang="en-US">
              <a:solidFill>
                <a:srgbClr val="CD0935"/>
              </a:solidFill>
            </a:endParaRPr>
          </a:p>
        </p:txBody>
      </p:sp>
      <p:sp>
        <p:nvSpPr>
          <p:cNvPr id="25604" name="Text Box 16"/>
          <p:cNvSpPr txBox="1">
            <a:spLocks noChangeArrowheads="1"/>
          </p:cNvSpPr>
          <p:nvPr/>
        </p:nvSpPr>
        <p:spPr bwMode="auto">
          <a:xfrm>
            <a:off x="7359650" y="6126163"/>
            <a:ext cx="1287463" cy="336550"/>
          </a:xfrm>
          <a:prstGeom prst="rect">
            <a:avLst/>
          </a:prstGeom>
          <a:noFill/>
          <a:ln w="9525">
            <a:noFill/>
            <a:miter lim="800000"/>
            <a:headEnd/>
            <a:tailEnd/>
          </a:ln>
        </p:spPr>
        <p:txBody>
          <a:bodyPr>
            <a:spAutoFit/>
          </a:bodyPr>
          <a:lstStyle/>
          <a:p>
            <a:pPr defTabSz="914400"/>
            <a:r>
              <a:rPr lang="en-US" sz="1600">
                <a:solidFill>
                  <a:schemeClr val="folHlink"/>
                </a:solidFill>
              </a:rPr>
              <a:t>Puhl; 2014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1141413" y="152400"/>
            <a:ext cx="7010400" cy="838200"/>
          </a:xfrm>
        </p:spPr>
        <p:txBody>
          <a:bodyPr/>
          <a:lstStyle/>
          <a:p>
            <a:pPr algn="ctr"/>
            <a:r>
              <a:rPr lang="en-US" sz="3200" b="1" smtClean="0">
                <a:solidFill>
                  <a:schemeClr val="accent1"/>
                </a:solidFill>
                <a:latin typeface="Tahoma" pitchFamily="34" charset="0"/>
                <a:ea typeface="ＭＳ Ｐゴシック"/>
                <a:cs typeface="ＭＳ Ｐゴシック"/>
              </a:rPr>
              <a:t>WHAT IS OBESITY?</a:t>
            </a:r>
          </a:p>
        </p:txBody>
      </p:sp>
      <p:sp>
        <p:nvSpPr>
          <p:cNvPr id="27650" name="Rectangle 3"/>
          <p:cNvSpPr>
            <a:spLocks noGrp="1"/>
          </p:cNvSpPr>
          <p:nvPr>
            <p:ph type="body" idx="4294967295"/>
          </p:nvPr>
        </p:nvSpPr>
        <p:spPr>
          <a:xfrm>
            <a:off x="355600" y="1411288"/>
            <a:ext cx="8229600" cy="3905250"/>
          </a:xfrm>
        </p:spPr>
        <p:txBody>
          <a:bodyPr/>
          <a:lstStyle/>
          <a:p>
            <a:pPr>
              <a:buFont typeface="Arial" charset="0"/>
              <a:buNone/>
            </a:pPr>
            <a:r>
              <a:rPr lang="en-US" u="sng" smtClean="0">
                <a:solidFill>
                  <a:schemeClr val="hlink"/>
                </a:solidFill>
                <a:ea typeface="ＭＳ Ｐゴシック"/>
                <a:cs typeface="ＭＳ Ｐゴシック"/>
              </a:rPr>
              <a:t>Definition:</a:t>
            </a:r>
          </a:p>
          <a:p>
            <a:r>
              <a:rPr lang="en-US" smtClean="0">
                <a:solidFill>
                  <a:schemeClr val="hlink"/>
                </a:solidFill>
                <a:ea typeface="ＭＳ Ｐゴシック"/>
                <a:cs typeface="ＭＳ Ｐゴシック"/>
              </a:rPr>
              <a:t>A life-long, progressive, life-threatening, costly, genetically-related, multi-factorial </a:t>
            </a:r>
            <a:r>
              <a:rPr lang="en-US" i="1" u="sng" smtClean="0">
                <a:solidFill>
                  <a:schemeClr val="accent2"/>
                </a:solidFill>
                <a:ea typeface="ＭＳ Ｐゴシック"/>
                <a:cs typeface="ＭＳ Ｐゴシック"/>
              </a:rPr>
              <a:t>disease</a:t>
            </a:r>
            <a:r>
              <a:rPr lang="en-US" smtClean="0">
                <a:solidFill>
                  <a:schemeClr val="hlink"/>
                </a:solidFill>
                <a:ea typeface="ＭＳ Ｐゴシック"/>
                <a:cs typeface="ＭＳ Ｐゴシック"/>
              </a:rPr>
              <a:t> of excess fat storage with multiple co-morbidities</a:t>
            </a:r>
          </a:p>
          <a:p>
            <a:r>
              <a:rPr lang="en-US" smtClean="0">
                <a:solidFill>
                  <a:schemeClr val="hlink"/>
                </a:solidFill>
                <a:ea typeface="ＭＳ Ｐゴシック"/>
                <a:cs typeface="ＭＳ Ｐゴシック"/>
              </a:rPr>
              <a:t>Body Mass Index &gt;30</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OBESITY IS…</a:t>
            </a:r>
          </a:p>
        </p:txBody>
      </p:sp>
      <p:sp>
        <p:nvSpPr>
          <p:cNvPr id="28674" name="Rectangle 3"/>
          <p:cNvSpPr>
            <a:spLocks noGrp="1"/>
          </p:cNvSpPr>
          <p:nvPr>
            <p:ph type="body" idx="4294967295"/>
          </p:nvPr>
        </p:nvSpPr>
        <p:spPr>
          <a:xfrm>
            <a:off x="741363" y="1533525"/>
            <a:ext cx="7480300" cy="4348163"/>
          </a:xfrm>
        </p:spPr>
        <p:txBody>
          <a:bodyPr/>
          <a:lstStyle/>
          <a:p>
            <a:pPr>
              <a:lnSpc>
                <a:spcPct val="102000"/>
              </a:lnSpc>
            </a:pPr>
            <a:r>
              <a:rPr lang="en-US" sz="2800" smtClean="0">
                <a:solidFill>
                  <a:schemeClr val="hlink"/>
                </a:solidFill>
                <a:ea typeface="ＭＳ Ｐゴシック"/>
                <a:cs typeface="ＭＳ Ｐゴシック"/>
              </a:rPr>
              <a:t>Common</a:t>
            </a:r>
          </a:p>
          <a:p>
            <a:pPr>
              <a:lnSpc>
                <a:spcPct val="102000"/>
              </a:lnSpc>
              <a:buFont typeface="Arial" charset="0"/>
              <a:buNone/>
            </a:pPr>
            <a:endParaRPr lang="en-US" sz="2800" smtClean="0">
              <a:solidFill>
                <a:schemeClr val="hlink"/>
              </a:solidFill>
              <a:ea typeface="ＭＳ Ｐゴシック"/>
              <a:cs typeface="ＭＳ Ｐゴシック"/>
            </a:endParaRPr>
          </a:p>
          <a:p>
            <a:pPr>
              <a:lnSpc>
                <a:spcPct val="102000"/>
              </a:lnSpc>
            </a:pPr>
            <a:r>
              <a:rPr lang="en-US" sz="2800" smtClean="0">
                <a:solidFill>
                  <a:schemeClr val="hlink"/>
                </a:solidFill>
                <a:ea typeface="ＭＳ Ｐゴシック"/>
                <a:cs typeface="ＭＳ Ｐゴシック"/>
              </a:rPr>
              <a:t>Serious</a:t>
            </a:r>
          </a:p>
          <a:p>
            <a:pPr>
              <a:lnSpc>
                <a:spcPct val="102000"/>
              </a:lnSpc>
              <a:buFont typeface="Arial" charset="0"/>
              <a:buNone/>
            </a:pPr>
            <a:endParaRPr lang="en-US" sz="2800" smtClean="0">
              <a:solidFill>
                <a:schemeClr val="hlink"/>
              </a:solidFill>
              <a:ea typeface="ＭＳ Ｐゴシック"/>
              <a:cs typeface="ＭＳ Ｐゴシック"/>
            </a:endParaRPr>
          </a:p>
          <a:p>
            <a:pPr>
              <a:lnSpc>
                <a:spcPct val="102000"/>
              </a:lnSpc>
            </a:pPr>
            <a:r>
              <a:rPr lang="en-US" sz="2800" smtClean="0">
                <a:solidFill>
                  <a:schemeClr val="hlink"/>
                </a:solidFill>
                <a:ea typeface="ＭＳ Ｐゴシック"/>
                <a:cs typeface="ＭＳ Ｐゴシック"/>
              </a:rPr>
              <a:t>Costly</a:t>
            </a:r>
          </a:p>
          <a:p>
            <a:pPr>
              <a:lnSpc>
                <a:spcPct val="102000"/>
              </a:lnSpc>
              <a:buFont typeface="Arial" charset="0"/>
              <a:buNone/>
            </a:pPr>
            <a:endParaRPr lang="en-US" sz="2800" smtClean="0">
              <a:solidFill>
                <a:schemeClr val="hlink"/>
              </a:solidFill>
              <a:ea typeface="ＭＳ Ｐゴシック"/>
              <a:cs typeface="ＭＳ Ｐゴシック"/>
            </a:endParaRPr>
          </a:p>
          <a:p>
            <a:pPr>
              <a:lnSpc>
                <a:spcPct val="102000"/>
              </a:lnSpc>
            </a:pPr>
            <a:r>
              <a:rPr lang="en-US" sz="2800" smtClean="0">
                <a:solidFill>
                  <a:schemeClr val="hlink"/>
                </a:solidFill>
                <a:ea typeface="ＭＳ Ｐゴシック"/>
                <a:cs typeface="ＭＳ Ｐゴシック"/>
              </a:rPr>
              <a:t>Deadly</a:t>
            </a:r>
          </a:p>
          <a:p>
            <a:pPr>
              <a:lnSpc>
                <a:spcPct val="102000"/>
              </a:lnSpc>
            </a:pPr>
            <a:endParaRPr lang="en-US" sz="2800" smtClean="0">
              <a:solidFill>
                <a:schemeClr val="hlink"/>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a:xfrm>
            <a:off x="939800" y="358775"/>
            <a:ext cx="7240588" cy="936625"/>
          </a:xfrm>
        </p:spPr>
        <p:txBody>
          <a:bodyPr/>
          <a:lstStyle/>
          <a:p>
            <a:pPr algn="ctr"/>
            <a:r>
              <a:rPr lang="en-US" sz="3200" b="1" smtClean="0">
                <a:solidFill>
                  <a:schemeClr val="accent1"/>
                </a:solidFill>
                <a:latin typeface="Tahoma" pitchFamily="34" charset="0"/>
                <a:ea typeface="ＭＳ Ｐゴシック"/>
                <a:cs typeface="ＭＳ Ｐゴシック"/>
              </a:rPr>
              <a:t>OBESITY IS COMMON</a:t>
            </a:r>
            <a:br>
              <a:rPr lang="en-US" sz="3200" b="1" smtClean="0">
                <a:solidFill>
                  <a:schemeClr val="accent1"/>
                </a:solidFill>
                <a:latin typeface="Tahoma" pitchFamily="34" charset="0"/>
                <a:ea typeface="ＭＳ Ｐゴシック"/>
                <a:cs typeface="ＭＳ Ｐゴシック"/>
              </a:rPr>
            </a:br>
            <a:endParaRPr lang="en-US" sz="3200" b="1" smtClean="0">
              <a:solidFill>
                <a:schemeClr val="accent1"/>
              </a:solidFill>
              <a:latin typeface="Tahoma" pitchFamily="34" charset="0"/>
              <a:ea typeface="ＭＳ Ｐゴシック"/>
              <a:cs typeface="ＭＳ Ｐゴシック"/>
            </a:endParaRPr>
          </a:p>
        </p:txBody>
      </p:sp>
      <p:sp>
        <p:nvSpPr>
          <p:cNvPr id="29698" name="Rectangle 3"/>
          <p:cNvSpPr>
            <a:spLocks noGrp="1"/>
          </p:cNvSpPr>
          <p:nvPr>
            <p:ph type="body" idx="4294967295"/>
          </p:nvPr>
        </p:nvSpPr>
        <p:spPr>
          <a:xfrm>
            <a:off x="381000" y="1295400"/>
            <a:ext cx="8305800" cy="4419600"/>
          </a:xfrm>
        </p:spPr>
        <p:txBody>
          <a:bodyPr/>
          <a:lstStyle/>
          <a:p>
            <a:r>
              <a:rPr lang="en-US" smtClean="0">
                <a:solidFill>
                  <a:schemeClr val="hlink"/>
                </a:solidFill>
                <a:ea typeface="ＭＳ Ｐゴシック"/>
                <a:cs typeface="ＭＳ Ｐゴシック"/>
              </a:rPr>
              <a:t>Major public health problem worldwide </a:t>
            </a:r>
          </a:p>
          <a:p>
            <a:r>
              <a:rPr lang="en-US" smtClean="0">
                <a:solidFill>
                  <a:schemeClr val="hlink"/>
                </a:solidFill>
                <a:ea typeface="ＭＳ Ｐゴシック"/>
                <a:cs typeface="ＭＳ Ｐゴシック"/>
              </a:rPr>
              <a:t>Affects 25% of industrialized world</a:t>
            </a:r>
          </a:p>
          <a:p>
            <a:r>
              <a:rPr lang="en-US" smtClean="0">
                <a:solidFill>
                  <a:schemeClr val="hlink"/>
                </a:solidFill>
                <a:ea typeface="ＭＳ Ｐゴシック"/>
                <a:cs typeface="ＭＳ Ｐゴシック"/>
              </a:rPr>
              <a:t>American statistics:</a:t>
            </a:r>
          </a:p>
          <a:p>
            <a:pPr lvl="1"/>
            <a:r>
              <a:rPr lang="en-US" sz="2400" smtClean="0">
                <a:solidFill>
                  <a:schemeClr val="hlink"/>
                </a:solidFill>
                <a:ea typeface="ＭＳ Ｐゴシック"/>
              </a:rPr>
              <a:t>More than 1/3 of adults are afflicted with obesity (35.7%)</a:t>
            </a:r>
          </a:p>
          <a:p>
            <a:pPr lvl="1"/>
            <a:r>
              <a:rPr lang="en-US" sz="2400" smtClean="0">
                <a:solidFill>
                  <a:schemeClr val="hlink"/>
                </a:solidFill>
                <a:ea typeface="ＭＳ Ｐゴシック"/>
              </a:rPr>
              <a:t>17% of children are afflicted with obesity (ages 2-19)</a:t>
            </a:r>
          </a:p>
          <a:p>
            <a:pPr lvl="1"/>
            <a:r>
              <a:rPr lang="en-US" sz="2400" smtClean="0">
                <a:solidFill>
                  <a:schemeClr val="hlink"/>
                </a:solidFill>
                <a:ea typeface="ＭＳ Ｐゴシック"/>
              </a:rPr>
              <a:t>Since 1980 obesity prevalence among children &amp; adolescents has almost tripled</a:t>
            </a:r>
          </a:p>
          <a:p>
            <a:pPr lvl="1"/>
            <a:r>
              <a:rPr lang="en-US" sz="2400" smtClean="0">
                <a:solidFill>
                  <a:schemeClr val="hlink"/>
                </a:solidFill>
                <a:ea typeface="ＭＳ Ｐゴシック"/>
              </a:rPr>
              <a:t>5-11 million are afflicted with morbid obesity</a:t>
            </a:r>
            <a:r>
              <a:rPr lang="en-US" sz="2400" smtClean="0">
                <a:ea typeface="ＭＳ Ｐゴシック"/>
              </a:rPr>
              <a:t> </a:t>
            </a:r>
          </a:p>
          <a:p>
            <a:pPr>
              <a:buFont typeface="Arial" charset="0"/>
              <a:buNone/>
            </a:pPr>
            <a:endParaRPr lang="en-US" sz="2400"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660400" y="284163"/>
            <a:ext cx="7954963" cy="666750"/>
          </a:xfrm>
        </p:spPr>
        <p:txBody>
          <a:bodyPr/>
          <a:lstStyle/>
          <a:p>
            <a:pPr algn="ctr"/>
            <a:r>
              <a:rPr lang="en-US" sz="3200" b="1" smtClean="0">
                <a:solidFill>
                  <a:schemeClr val="accent1"/>
                </a:solidFill>
                <a:latin typeface="Tahoma" pitchFamily="34" charset="0"/>
                <a:ea typeface="ＭＳ Ｐゴシック"/>
                <a:cs typeface="ＭＳ Ｐゴシック"/>
              </a:rPr>
              <a:t>OBESITY TRENDS FOR U.S. ADULTS</a:t>
            </a:r>
          </a:p>
        </p:txBody>
      </p:sp>
      <p:sp>
        <p:nvSpPr>
          <p:cNvPr id="30722" name="Rectangle 3"/>
          <p:cNvSpPr>
            <a:spLocks noGrp="1"/>
          </p:cNvSpPr>
          <p:nvPr>
            <p:ph type="body" idx="4294967295"/>
          </p:nvPr>
        </p:nvSpPr>
        <p:spPr>
          <a:xfrm>
            <a:off x="228600" y="950913"/>
            <a:ext cx="8610600" cy="4764087"/>
          </a:xfrm>
        </p:spPr>
        <p:txBody>
          <a:bodyPr/>
          <a:lstStyle/>
          <a:p>
            <a:pPr>
              <a:buFont typeface="Arial" charset="0"/>
              <a:buNone/>
            </a:pPr>
            <a:r>
              <a:rPr lang="en-US" sz="2400" smtClean="0">
                <a:solidFill>
                  <a:srgbClr val="11070F"/>
                </a:solidFill>
                <a:ea typeface="ＭＳ Ｐゴシック"/>
                <a:cs typeface="ＭＳ Ｐゴシック"/>
              </a:rPr>
              <a:t>                   </a:t>
            </a:r>
            <a:r>
              <a:rPr lang="en-US" sz="2400" b="1" smtClean="0">
                <a:solidFill>
                  <a:srgbClr val="11070F"/>
                </a:solidFill>
                <a:ea typeface="ＭＳ Ｐゴシック"/>
                <a:cs typeface="ＭＳ Ｐゴシック"/>
              </a:rPr>
              <a:t>1990</a:t>
            </a:r>
            <a:r>
              <a:rPr lang="en-US" sz="2400" b="1" smtClean="0">
                <a:ea typeface="ＭＳ Ｐゴシック"/>
                <a:cs typeface="ＭＳ Ｐゴシック"/>
              </a:rPr>
              <a:t>                          </a:t>
            </a:r>
            <a:r>
              <a:rPr lang="en-US" sz="2400" b="1" smtClean="0">
                <a:solidFill>
                  <a:srgbClr val="11070F"/>
                </a:solidFill>
                <a:ea typeface="ＭＳ Ｐゴシック"/>
                <a:cs typeface="ＭＳ Ｐゴシック"/>
              </a:rPr>
              <a:t>1998                          2006</a:t>
            </a:r>
          </a:p>
        </p:txBody>
      </p:sp>
      <p:pic>
        <p:nvPicPr>
          <p:cNvPr id="30723" name="Picture 4" descr="Obesity map. For data, see PowerPoint or PDF linked above."/>
          <p:cNvPicPr>
            <a:picLocks noChangeAspect="1" noChangeArrowheads="1"/>
          </p:cNvPicPr>
          <p:nvPr/>
        </p:nvPicPr>
        <p:blipFill>
          <a:blip r:embed="rId2"/>
          <a:srcRect/>
          <a:stretch>
            <a:fillRect/>
          </a:stretch>
        </p:blipFill>
        <p:spPr bwMode="auto">
          <a:xfrm>
            <a:off x="239713" y="3402013"/>
            <a:ext cx="4370387" cy="2513012"/>
          </a:xfrm>
          <a:prstGeom prst="rect">
            <a:avLst/>
          </a:prstGeom>
          <a:noFill/>
          <a:ln w="9525">
            <a:noFill/>
            <a:miter lim="800000"/>
            <a:headEnd/>
            <a:tailEnd/>
          </a:ln>
        </p:spPr>
      </p:pic>
      <p:grpSp>
        <p:nvGrpSpPr>
          <p:cNvPr id="30724" name="Group 5"/>
          <p:cNvGrpSpPr>
            <a:grpSpLocks/>
          </p:cNvGrpSpPr>
          <p:nvPr/>
        </p:nvGrpSpPr>
        <p:grpSpPr bwMode="auto">
          <a:xfrm>
            <a:off x="2982913" y="1425575"/>
            <a:ext cx="2590800" cy="1693863"/>
            <a:chOff x="728" y="1077"/>
            <a:chExt cx="4371" cy="2247"/>
          </a:xfrm>
        </p:grpSpPr>
        <p:sp>
          <p:nvSpPr>
            <p:cNvPr id="30880" name="Freeform 6"/>
            <p:cNvSpPr>
              <a:spLocks/>
            </p:cNvSpPr>
            <p:nvPr/>
          </p:nvSpPr>
          <p:spPr bwMode="auto">
            <a:xfrm>
              <a:off x="4372" y="1453"/>
              <a:ext cx="522" cy="380"/>
            </a:xfrm>
            <a:custGeom>
              <a:avLst/>
              <a:gdLst>
                <a:gd name="T0" fmla="*/ 78 w 102"/>
                <a:gd name="T1" fmla="*/ 70 h 78"/>
                <a:gd name="T2" fmla="*/ 76 w 102"/>
                <a:gd name="T3" fmla="*/ 73 h 78"/>
                <a:gd name="T4" fmla="*/ 75 w 102"/>
                <a:gd name="T5" fmla="*/ 75 h 78"/>
                <a:gd name="T6" fmla="*/ 75 w 102"/>
                <a:gd name="T7" fmla="*/ 78 h 78"/>
                <a:gd name="T8" fmla="*/ 77 w 102"/>
                <a:gd name="T9" fmla="*/ 76 h 78"/>
                <a:gd name="T10" fmla="*/ 81 w 102"/>
                <a:gd name="T11" fmla="*/ 75 h 78"/>
                <a:gd name="T12" fmla="*/ 87 w 102"/>
                <a:gd name="T13" fmla="*/ 73 h 78"/>
                <a:gd name="T14" fmla="*/ 96 w 102"/>
                <a:gd name="T15" fmla="*/ 66 h 78"/>
                <a:gd name="T16" fmla="*/ 99 w 102"/>
                <a:gd name="T17" fmla="*/ 64 h 78"/>
                <a:gd name="T18" fmla="*/ 102 w 102"/>
                <a:gd name="T19" fmla="*/ 61 h 78"/>
                <a:gd name="T20" fmla="*/ 100 w 102"/>
                <a:gd name="T21" fmla="*/ 62 h 78"/>
                <a:gd name="T22" fmla="*/ 97 w 102"/>
                <a:gd name="T23" fmla="*/ 64 h 78"/>
                <a:gd name="T24" fmla="*/ 94 w 102"/>
                <a:gd name="T25" fmla="*/ 65 h 78"/>
                <a:gd name="T26" fmla="*/ 97 w 102"/>
                <a:gd name="T27" fmla="*/ 61 h 78"/>
                <a:gd name="T28" fmla="*/ 95 w 102"/>
                <a:gd name="T29" fmla="*/ 62 h 78"/>
                <a:gd name="T30" fmla="*/ 86 w 102"/>
                <a:gd name="T31" fmla="*/ 67 h 78"/>
                <a:gd name="T32" fmla="*/ 80 w 102"/>
                <a:gd name="T33" fmla="*/ 72 h 78"/>
                <a:gd name="T34" fmla="*/ 79 w 102"/>
                <a:gd name="T35" fmla="*/ 68 h 78"/>
                <a:gd name="T36" fmla="*/ 81 w 102"/>
                <a:gd name="T37" fmla="*/ 64 h 78"/>
                <a:gd name="T38" fmla="*/ 79 w 102"/>
                <a:gd name="T39" fmla="*/ 49 h 78"/>
                <a:gd name="T40" fmla="*/ 77 w 102"/>
                <a:gd name="T41" fmla="*/ 34 h 78"/>
                <a:gd name="T42" fmla="*/ 75 w 102"/>
                <a:gd name="T43" fmla="*/ 25 h 78"/>
                <a:gd name="T44" fmla="*/ 74 w 102"/>
                <a:gd name="T45" fmla="*/ 24 h 78"/>
                <a:gd name="T46" fmla="*/ 73 w 102"/>
                <a:gd name="T47" fmla="*/ 21 h 78"/>
                <a:gd name="T48" fmla="*/ 72 w 102"/>
                <a:gd name="T49" fmla="*/ 12 h 78"/>
                <a:gd name="T50" fmla="*/ 69 w 102"/>
                <a:gd name="T51" fmla="*/ 3 h 78"/>
                <a:gd name="T52" fmla="*/ 68 w 102"/>
                <a:gd name="T53" fmla="*/ 0 h 78"/>
                <a:gd name="T54" fmla="*/ 51 w 102"/>
                <a:gd name="T55" fmla="*/ 4 h 78"/>
                <a:gd name="T56" fmla="*/ 42 w 102"/>
                <a:gd name="T57" fmla="*/ 14 h 78"/>
                <a:gd name="T58" fmla="*/ 41 w 102"/>
                <a:gd name="T59" fmla="*/ 18 h 78"/>
                <a:gd name="T60" fmla="*/ 36 w 102"/>
                <a:gd name="T61" fmla="*/ 23 h 78"/>
                <a:gd name="T62" fmla="*/ 38 w 102"/>
                <a:gd name="T63" fmla="*/ 25 h 78"/>
                <a:gd name="T64" fmla="*/ 38 w 102"/>
                <a:gd name="T65" fmla="*/ 27 h 78"/>
                <a:gd name="T66" fmla="*/ 39 w 102"/>
                <a:gd name="T67" fmla="*/ 32 h 78"/>
                <a:gd name="T68" fmla="*/ 30 w 102"/>
                <a:gd name="T69" fmla="*/ 39 h 78"/>
                <a:gd name="T70" fmla="*/ 19 w 102"/>
                <a:gd name="T71" fmla="*/ 39 h 78"/>
                <a:gd name="T72" fmla="*/ 9 w 102"/>
                <a:gd name="T73" fmla="*/ 42 h 78"/>
                <a:gd name="T74" fmla="*/ 6 w 102"/>
                <a:gd name="T75" fmla="*/ 46 h 78"/>
                <a:gd name="T76" fmla="*/ 9 w 102"/>
                <a:gd name="T77" fmla="*/ 52 h 78"/>
                <a:gd name="T78" fmla="*/ 2 w 102"/>
                <a:gd name="T79" fmla="*/ 60 h 78"/>
                <a:gd name="T80" fmla="*/ 56 w 102"/>
                <a:gd name="T81" fmla="*/ 55 h 78"/>
                <a:gd name="T82" fmla="*/ 57 w 102"/>
                <a:gd name="T83" fmla="*/ 57 h 78"/>
                <a:gd name="T84" fmla="*/ 59 w 102"/>
                <a:gd name="T85" fmla="*/ 58 h 78"/>
                <a:gd name="T86" fmla="*/ 62 w 102"/>
                <a:gd name="T87" fmla="*/ 63 h 78"/>
                <a:gd name="T88" fmla="*/ 66 w 102"/>
                <a:gd name="T89" fmla="*/ 6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30881" name="Freeform 7"/>
            <p:cNvSpPr>
              <a:spLocks/>
            </p:cNvSpPr>
            <p:nvPr/>
          </p:nvSpPr>
          <p:spPr bwMode="auto">
            <a:xfrm>
              <a:off x="4720" y="1428"/>
              <a:ext cx="118" cy="205"/>
            </a:xfrm>
            <a:custGeom>
              <a:avLst/>
              <a:gdLst>
                <a:gd name="T0" fmla="*/ 0 w 23"/>
                <a:gd name="T1" fmla="*/ 5 h 42"/>
                <a:gd name="T2" fmla="*/ 1 w 23"/>
                <a:gd name="T3" fmla="*/ 7 h 42"/>
                <a:gd name="T4" fmla="*/ 0 w 23"/>
                <a:gd name="T5" fmla="*/ 8 h 42"/>
                <a:gd name="T6" fmla="*/ 1 w 23"/>
                <a:gd name="T7" fmla="*/ 8 h 42"/>
                <a:gd name="T8" fmla="*/ 1 w 23"/>
                <a:gd name="T9" fmla="*/ 9 h 42"/>
                <a:gd name="T10" fmla="*/ 3 w 23"/>
                <a:gd name="T11" fmla="*/ 14 h 42"/>
                <a:gd name="T12" fmla="*/ 4 w 23"/>
                <a:gd name="T13" fmla="*/ 17 h 42"/>
                <a:gd name="T14" fmla="*/ 3 w 23"/>
                <a:gd name="T15" fmla="*/ 19 h 42"/>
                <a:gd name="T16" fmla="*/ 3 w 23"/>
                <a:gd name="T17" fmla="*/ 21 h 42"/>
                <a:gd name="T18" fmla="*/ 5 w 23"/>
                <a:gd name="T19" fmla="*/ 26 h 42"/>
                <a:gd name="T20" fmla="*/ 5 w 23"/>
                <a:gd name="T21" fmla="*/ 28 h 42"/>
                <a:gd name="T22" fmla="*/ 5 w 23"/>
                <a:gd name="T23" fmla="*/ 29 h 42"/>
                <a:gd name="T24" fmla="*/ 6 w 23"/>
                <a:gd name="T25" fmla="*/ 29 h 42"/>
                <a:gd name="T26" fmla="*/ 5 w 23"/>
                <a:gd name="T27" fmla="*/ 28 h 42"/>
                <a:gd name="T28" fmla="*/ 6 w 23"/>
                <a:gd name="T29" fmla="*/ 28 h 42"/>
                <a:gd name="T30" fmla="*/ 7 w 23"/>
                <a:gd name="T31" fmla="*/ 30 h 42"/>
                <a:gd name="T32" fmla="*/ 8 w 23"/>
                <a:gd name="T33" fmla="*/ 34 h 42"/>
                <a:gd name="T34" fmla="*/ 8 w 23"/>
                <a:gd name="T35" fmla="*/ 37 h 42"/>
                <a:gd name="T36" fmla="*/ 9 w 23"/>
                <a:gd name="T37" fmla="*/ 39 h 42"/>
                <a:gd name="T38" fmla="*/ 10 w 23"/>
                <a:gd name="T39" fmla="*/ 42 h 42"/>
                <a:gd name="T40" fmla="*/ 20 w 23"/>
                <a:gd name="T41" fmla="*/ 40 h 42"/>
                <a:gd name="T42" fmla="*/ 19 w 23"/>
                <a:gd name="T43" fmla="*/ 39 h 42"/>
                <a:gd name="T44" fmla="*/ 18 w 23"/>
                <a:gd name="T45" fmla="*/ 38 h 42"/>
                <a:gd name="T46" fmla="*/ 18 w 23"/>
                <a:gd name="T47" fmla="*/ 37 h 42"/>
                <a:gd name="T48" fmla="*/ 19 w 23"/>
                <a:gd name="T49" fmla="*/ 36 h 42"/>
                <a:gd name="T50" fmla="*/ 18 w 23"/>
                <a:gd name="T51" fmla="*/ 34 h 42"/>
                <a:gd name="T52" fmla="*/ 18 w 23"/>
                <a:gd name="T53" fmla="*/ 27 h 42"/>
                <a:gd name="T54" fmla="*/ 18 w 23"/>
                <a:gd name="T55" fmla="*/ 25 h 42"/>
                <a:gd name="T56" fmla="*/ 19 w 23"/>
                <a:gd name="T57" fmla="*/ 21 h 42"/>
                <a:gd name="T58" fmla="*/ 19 w 23"/>
                <a:gd name="T59" fmla="*/ 19 h 42"/>
                <a:gd name="T60" fmla="*/ 19 w 23"/>
                <a:gd name="T61" fmla="*/ 17 h 42"/>
                <a:gd name="T62" fmla="*/ 19 w 23"/>
                <a:gd name="T63" fmla="*/ 15 h 42"/>
                <a:gd name="T64" fmla="*/ 19 w 23"/>
                <a:gd name="T65" fmla="*/ 14 h 42"/>
                <a:gd name="T66" fmla="*/ 19 w 23"/>
                <a:gd name="T67" fmla="*/ 13 h 42"/>
                <a:gd name="T68" fmla="*/ 22 w 23"/>
                <a:gd name="T69" fmla="*/ 11 h 42"/>
                <a:gd name="T70" fmla="*/ 23 w 23"/>
                <a:gd name="T71" fmla="*/ 7 h 42"/>
                <a:gd name="T72" fmla="*/ 22 w 23"/>
                <a:gd name="T73" fmla="*/ 5 h 42"/>
                <a:gd name="T74" fmla="*/ 22 w 23"/>
                <a:gd name="T75" fmla="*/ 3 h 42"/>
                <a:gd name="T76" fmla="*/ 22 w 23"/>
                <a:gd name="T77" fmla="*/ 3 h 42"/>
                <a:gd name="T78" fmla="*/ 22 w 23"/>
                <a:gd name="T79" fmla="*/ 2 h 42"/>
                <a:gd name="T80" fmla="*/ 21 w 23"/>
                <a:gd name="T81" fmla="*/ 0 h 42"/>
                <a:gd name="T82" fmla="*/ 0 w 23"/>
                <a:gd name="T83" fmla="*/ 5 h 42"/>
                <a:gd name="T84" fmla="*/ 0 w 23"/>
                <a:gd name="T85" fmla="*/ 5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sp>
          <p:nvSpPr>
            <p:cNvPr id="30882" name="Freeform 8"/>
            <p:cNvSpPr>
              <a:spLocks/>
            </p:cNvSpPr>
            <p:nvPr/>
          </p:nvSpPr>
          <p:spPr bwMode="auto">
            <a:xfrm>
              <a:off x="4689" y="1765"/>
              <a:ext cx="98" cy="205"/>
            </a:xfrm>
            <a:custGeom>
              <a:avLst/>
              <a:gdLst>
                <a:gd name="T0" fmla="*/ 0 w 19"/>
                <a:gd name="T1" fmla="*/ 31 h 42"/>
                <a:gd name="T2" fmla="*/ 0 w 19"/>
                <a:gd name="T3" fmla="*/ 32 h 42"/>
                <a:gd name="T4" fmla="*/ 2 w 19"/>
                <a:gd name="T5" fmla="*/ 34 h 42"/>
                <a:gd name="T6" fmla="*/ 6 w 19"/>
                <a:gd name="T7" fmla="*/ 37 h 42"/>
                <a:gd name="T8" fmla="*/ 9 w 19"/>
                <a:gd name="T9" fmla="*/ 38 h 42"/>
                <a:gd name="T10" fmla="*/ 10 w 19"/>
                <a:gd name="T11" fmla="*/ 40 h 42"/>
                <a:gd name="T12" fmla="*/ 11 w 19"/>
                <a:gd name="T13" fmla="*/ 42 h 42"/>
                <a:gd name="T14" fmla="*/ 13 w 19"/>
                <a:gd name="T15" fmla="*/ 39 h 42"/>
                <a:gd name="T16" fmla="*/ 14 w 19"/>
                <a:gd name="T17" fmla="*/ 35 h 42"/>
                <a:gd name="T18" fmla="*/ 17 w 19"/>
                <a:gd name="T19" fmla="*/ 30 h 42"/>
                <a:gd name="T20" fmla="*/ 19 w 19"/>
                <a:gd name="T21" fmla="*/ 26 h 42"/>
                <a:gd name="T22" fmla="*/ 18 w 19"/>
                <a:gd name="T23" fmla="*/ 19 h 42"/>
                <a:gd name="T24" fmla="*/ 17 w 19"/>
                <a:gd name="T25" fmla="*/ 13 h 42"/>
                <a:gd name="T26" fmla="*/ 14 w 19"/>
                <a:gd name="T27" fmla="*/ 14 h 42"/>
                <a:gd name="T28" fmla="*/ 13 w 19"/>
                <a:gd name="T29" fmla="*/ 14 h 42"/>
                <a:gd name="T30" fmla="*/ 12 w 19"/>
                <a:gd name="T31" fmla="*/ 14 h 42"/>
                <a:gd name="T32" fmla="*/ 13 w 19"/>
                <a:gd name="T33" fmla="*/ 11 h 42"/>
                <a:gd name="T34" fmla="*/ 14 w 19"/>
                <a:gd name="T35" fmla="*/ 11 h 42"/>
                <a:gd name="T36" fmla="*/ 15 w 19"/>
                <a:gd name="T37" fmla="*/ 8 h 42"/>
                <a:gd name="T38" fmla="*/ 16 w 19"/>
                <a:gd name="T39" fmla="*/ 6 h 42"/>
                <a:gd name="T40" fmla="*/ 4 w 19"/>
                <a:gd name="T41" fmla="*/ 0 h 42"/>
                <a:gd name="T42" fmla="*/ 3 w 19"/>
                <a:gd name="T43" fmla="*/ 2 h 42"/>
                <a:gd name="T44" fmla="*/ 2 w 19"/>
                <a:gd name="T45" fmla="*/ 6 h 42"/>
                <a:gd name="T46" fmla="*/ 0 w 19"/>
                <a:gd name="T47" fmla="*/ 8 h 42"/>
                <a:gd name="T48" fmla="*/ 1 w 19"/>
                <a:gd name="T49" fmla="*/ 9 h 42"/>
                <a:gd name="T50" fmla="*/ 1 w 19"/>
                <a:gd name="T51" fmla="*/ 11 h 42"/>
                <a:gd name="T52" fmla="*/ 1 w 19"/>
                <a:gd name="T53" fmla="*/ 15 h 42"/>
                <a:gd name="T54" fmla="*/ 3 w 19"/>
                <a:gd name="T55" fmla="*/ 17 h 42"/>
                <a:gd name="T56" fmla="*/ 5 w 19"/>
                <a:gd name="T57" fmla="*/ 18 h 42"/>
                <a:gd name="T58" fmla="*/ 7 w 19"/>
                <a:gd name="T59" fmla="*/ 19 h 42"/>
                <a:gd name="T60" fmla="*/ 9 w 19"/>
                <a:gd name="T61" fmla="*/ 21 h 42"/>
                <a:gd name="T62" fmla="*/ 4 w 19"/>
                <a:gd name="T63" fmla="*/ 24 h 42"/>
                <a:gd name="T64" fmla="*/ 1 w 19"/>
                <a:gd name="T65" fmla="*/ 2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30883" name="Freeform 9"/>
            <p:cNvSpPr>
              <a:spLocks/>
            </p:cNvSpPr>
            <p:nvPr/>
          </p:nvSpPr>
          <p:spPr bwMode="auto">
            <a:xfrm>
              <a:off x="4776" y="1672"/>
              <a:ext cx="118" cy="107"/>
            </a:xfrm>
            <a:custGeom>
              <a:avLst/>
              <a:gdLst>
                <a:gd name="T0" fmla="*/ 0 w 23"/>
                <a:gd name="T1" fmla="*/ 4 h 22"/>
                <a:gd name="T2" fmla="*/ 8 w 23"/>
                <a:gd name="T3" fmla="*/ 2 h 22"/>
                <a:gd name="T4" fmla="*/ 8 w 23"/>
                <a:gd name="T5" fmla="*/ 3 h 22"/>
                <a:gd name="T6" fmla="*/ 9 w 23"/>
                <a:gd name="T7" fmla="*/ 3 h 22"/>
                <a:gd name="T8" fmla="*/ 9 w 23"/>
                <a:gd name="T9" fmla="*/ 3 h 22"/>
                <a:gd name="T10" fmla="*/ 20 w 23"/>
                <a:gd name="T11" fmla="*/ 0 h 22"/>
                <a:gd name="T12" fmla="*/ 23 w 23"/>
                <a:gd name="T13" fmla="*/ 9 h 22"/>
                <a:gd name="T14" fmla="*/ 23 w 23"/>
                <a:gd name="T15" fmla="*/ 10 h 22"/>
                <a:gd name="T16" fmla="*/ 22 w 23"/>
                <a:gd name="T17" fmla="*/ 10 h 22"/>
                <a:gd name="T18" fmla="*/ 23 w 23"/>
                <a:gd name="T19" fmla="*/ 11 h 22"/>
                <a:gd name="T20" fmla="*/ 23 w 23"/>
                <a:gd name="T21" fmla="*/ 11 h 22"/>
                <a:gd name="T22" fmla="*/ 21 w 23"/>
                <a:gd name="T23" fmla="*/ 12 h 22"/>
                <a:gd name="T24" fmla="*/ 17 w 23"/>
                <a:gd name="T25" fmla="*/ 13 h 22"/>
                <a:gd name="T26" fmla="*/ 16 w 23"/>
                <a:gd name="T27" fmla="*/ 13 h 22"/>
                <a:gd name="T28" fmla="*/ 16 w 23"/>
                <a:gd name="T29" fmla="*/ 13 h 22"/>
                <a:gd name="T30" fmla="*/ 16 w 23"/>
                <a:gd name="T31" fmla="*/ 14 h 22"/>
                <a:gd name="T32" fmla="*/ 16 w 23"/>
                <a:gd name="T33" fmla="*/ 14 h 22"/>
                <a:gd name="T34" fmla="*/ 13 w 23"/>
                <a:gd name="T35" fmla="*/ 15 h 22"/>
                <a:gd name="T36" fmla="*/ 10 w 23"/>
                <a:gd name="T37" fmla="*/ 16 h 22"/>
                <a:gd name="T38" fmla="*/ 10 w 23"/>
                <a:gd name="T39" fmla="*/ 16 h 22"/>
                <a:gd name="T40" fmla="*/ 8 w 23"/>
                <a:gd name="T41" fmla="*/ 18 h 22"/>
                <a:gd name="T42" fmla="*/ 3 w 23"/>
                <a:gd name="T43" fmla="*/ 21 h 22"/>
                <a:gd name="T44" fmla="*/ 2 w 23"/>
                <a:gd name="T45" fmla="*/ 22 h 22"/>
                <a:gd name="T46" fmla="*/ 0 w 23"/>
                <a:gd name="T47" fmla="*/ 21 h 22"/>
                <a:gd name="T48" fmla="*/ 2 w 23"/>
                <a:gd name="T49" fmla="*/ 19 h 22"/>
                <a:gd name="T50" fmla="*/ 2 w 23"/>
                <a:gd name="T51" fmla="*/ 18 h 22"/>
                <a:gd name="T52" fmla="*/ 2 w 23"/>
                <a:gd name="T53" fmla="*/ 17 h 22"/>
                <a:gd name="T54" fmla="*/ 0 w 23"/>
                <a:gd name="T55" fmla="*/ 4 h 22"/>
                <a:gd name="T56" fmla="*/ 0 w 23"/>
                <a:gd name="T57" fmla="*/ 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30884" name="Freeform 10"/>
            <p:cNvSpPr>
              <a:spLocks/>
            </p:cNvSpPr>
            <p:nvPr/>
          </p:nvSpPr>
          <p:spPr bwMode="auto">
            <a:xfrm>
              <a:off x="4771" y="1589"/>
              <a:ext cx="232" cy="112"/>
            </a:xfrm>
            <a:custGeom>
              <a:avLst/>
              <a:gdLst>
                <a:gd name="T0" fmla="*/ 10 w 45"/>
                <a:gd name="T1" fmla="*/ 7 h 23"/>
                <a:gd name="T2" fmla="*/ 24 w 45"/>
                <a:gd name="T3" fmla="*/ 3 h 23"/>
                <a:gd name="T4" fmla="*/ 25 w 45"/>
                <a:gd name="T5" fmla="*/ 3 h 23"/>
                <a:gd name="T6" fmla="*/ 25 w 45"/>
                <a:gd name="T7" fmla="*/ 2 h 23"/>
                <a:gd name="T8" fmla="*/ 27 w 45"/>
                <a:gd name="T9" fmla="*/ 0 h 23"/>
                <a:gd name="T10" fmla="*/ 29 w 45"/>
                <a:gd name="T11" fmla="*/ 0 h 23"/>
                <a:gd name="T12" fmla="*/ 31 w 45"/>
                <a:gd name="T13" fmla="*/ 3 h 23"/>
                <a:gd name="T14" fmla="*/ 32 w 45"/>
                <a:gd name="T15" fmla="*/ 5 h 23"/>
                <a:gd name="T16" fmla="*/ 30 w 45"/>
                <a:gd name="T17" fmla="*/ 7 h 23"/>
                <a:gd name="T18" fmla="*/ 29 w 45"/>
                <a:gd name="T19" fmla="*/ 10 h 23"/>
                <a:gd name="T20" fmla="*/ 33 w 45"/>
                <a:gd name="T21" fmla="*/ 10 h 23"/>
                <a:gd name="T22" fmla="*/ 36 w 45"/>
                <a:gd name="T23" fmla="*/ 15 h 23"/>
                <a:gd name="T24" fmla="*/ 41 w 45"/>
                <a:gd name="T25" fmla="*/ 16 h 23"/>
                <a:gd name="T26" fmla="*/ 43 w 45"/>
                <a:gd name="T27" fmla="*/ 14 h 23"/>
                <a:gd name="T28" fmla="*/ 42 w 45"/>
                <a:gd name="T29" fmla="*/ 12 h 23"/>
                <a:gd name="T30" fmla="*/ 40 w 45"/>
                <a:gd name="T31" fmla="*/ 10 h 23"/>
                <a:gd name="T32" fmla="*/ 42 w 45"/>
                <a:gd name="T33" fmla="*/ 11 h 23"/>
                <a:gd name="T34" fmla="*/ 45 w 45"/>
                <a:gd name="T35" fmla="*/ 16 h 23"/>
                <a:gd name="T36" fmla="*/ 44 w 45"/>
                <a:gd name="T37" fmla="*/ 17 h 23"/>
                <a:gd name="T38" fmla="*/ 40 w 45"/>
                <a:gd name="T39" fmla="*/ 19 h 23"/>
                <a:gd name="T40" fmla="*/ 37 w 45"/>
                <a:gd name="T41" fmla="*/ 21 h 23"/>
                <a:gd name="T42" fmla="*/ 37 w 45"/>
                <a:gd name="T43" fmla="*/ 20 h 23"/>
                <a:gd name="T44" fmla="*/ 36 w 45"/>
                <a:gd name="T45" fmla="*/ 18 h 23"/>
                <a:gd name="T46" fmla="*/ 34 w 45"/>
                <a:gd name="T47" fmla="*/ 22 h 23"/>
                <a:gd name="T48" fmla="*/ 32 w 45"/>
                <a:gd name="T49" fmla="*/ 22 h 23"/>
                <a:gd name="T50" fmla="*/ 32 w 45"/>
                <a:gd name="T51" fmla="*/ 21 h 23"/>
                <a:gd name="T52" fmla="*/ 30 w 45"/>
                <a:gd name="T53" fmla="*/ 20 h 23"/>
                <a:gd name="T54" fmla="*/ 28 w 45"/>
                <a:gd name="T55" fmla="*/ 19 h 23"/>
                <a:gd name="T56" fmla="*/ 27 w 45"/>
                <a:gd name="T57" fmla="*/ 17 h 23"/>
                <a:gd name="T58" fmla="*/ 21 w 45"/>
                <a:gd name="T59" fmla="*/ 17 h 23"/>
                <a:gd name="T60" fmla="*/ 10 w 45"/>
                <a:gd name="T61" fmla="*/ 20 h 23"/>
                <a:gd name="T62" fmla="*/ 9 w 45"/>
                <a:gd name="T63" fmla="*/ 19 h 23"/>
                <a:gd name="T64" fmla="*/ 0 w 45"/>
                <a:gd name="T65" fmla="*/ 21 h 23"/>
                <a:gd name="T66" fmla="*/ 0 w 45"/>
                <a:gd name="T67" fmla="*/ 9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a:solidFill>
                <a:schemeClr val="tx1"/>
              </a:solidFill>
              <a:round/>
              <a:headEnd/>
              <a:tailEnd/>
            </a:ln>
          </p:spPr>
          <p:txBody>
            <a:bodyPr/>
            <a:lstStyle/>
            <a:p>
              <a:endParaRPr lang="en-US"/>
            </a:p>
          </p:txBody>
        </p:sp>
        <p:sp>
          <p:nvSpPr>
            <p:cNvPr id="30885" name="Freeform 11"/>
            <p:cNvSpPr>
              <a:spLocks/>
            </p:cNvSpPr>
            <p:nvPr/>
          </p:nvSpPr>
          <p:spPr bwMode="auto">
            <a:xfrm>
              <a:off x="4879" y="1662"/>
              <a:ext cx="61" cy="64"/>
            </a:xfrm>
            <a:custGeom>
              <a:avLst/>
              <a:gdLst>
                <a:gd name="T0" fmla="*/ 0 w 12"/>
                <a:gd name="T1" fmla="*/ 2 h 13"/>
                <a:gd name="T2" fmla="*/ 3 w 12"/>
                <a:gd name="T3" fmla="*/ 11 h 13"/>
                <a:gd name="T4" fmla="*/ 3 w 12"/>
                <a:gd name="T5" fmla="*/ 12 h 13"/>
                <a:gd name="T6" fmla="*/ 2 w 12"/>
                <a:gd name="T7" fmla="*/ 12 h 13"/>
                <a:gd name="T8" fmla="*/ 3 w 12"/>
                <a:gd name="T9" fmla="*/ 13 h 13"/>
                <a:gd name="T10" fmla="*/ 3 w 12"/>
                <a:gd name="T11" fmla="*/ 13 h 13"/>
                <a:gd name="T12" fmla="*/ 3 w 12"/>
                <a:gd name="T13" fmla="*/ 13 h 13"/>
                <a:gd name="T14" fmla="*/ 6 w 12"/>
                <a:gd name="T15" fmla="*/ 12 h 13"/>
                <a:gd name="T16" fmla="*/ 7 w 12"/>
                <a:gd name="T17" fmla="*/ 11 h 13"/>
                <a:gd name="T18" fmla="*/ 7 w 12"/>
                <a:gd name="T19" fmla="*/ 10 h 13"/>
                <a:gd name="T20" fmla="*/ 7 w 12"/>
                <a:gd name="T21" fmla="*/ 9 h 13"/>
                <a:gd name="T22" fmla="*/ 7 w 12"/>
                <a:gd name="T23" fmla="*/ 7 h 13"/>
                <a:gd name="T24" fmla="*/ 8 w 12"/>
                <a:gd name="T25" fmla="*/ 6 h 13"/>
                <a:gd name="T26" fmla="*/ 8 w 12"/>
                <a:gd name="T27" fmla="*/ 7 h 13"/>
                <a:gd name="T28" fmla="*/ 8 w 12"/>
                <a:gd name="T29" fmla="*/ 8 h 13"/>
                <a:gd name="T30" fmla="*/ 8 w 12"/>
                <a:gd name="T31" fmla="*/ 10 h 13"/>
                <a:gd name="T32" fmla="*/ 9 w 12"/>
                <a:gd name="T33" fmla="*/ 10 h 13"/>
                <a:gd name="T34" fmla="*/ 9 w 12"/>
                <a:gd name="T35" fmla="*/ 10 h 13"/>
                <a:gd name="T36" fmla="*/ 9 w 12"/>
                <a:gd name="T37" fmla="*/ 9 h 13"/>
                <a:gd name="T38" fmla="*/ 10 w 12"/>
                <a:gd name="T39" fmla="*/ 9 h 13"/>
                <a:gd name="T40" fmla="*/ 11 w 12"/>
                <a:gd name="T41" fmla="*/ 8 h 13"/>
                <a:gd name="T42" fmla="*/ 12 w 12"/>
                <a:gd name="T43" fmla="*/ 8 h 13"/>
                <a:gd name="T44" fmla="*/ 12 w 12"/>
                <a:gd name="T45" fmla="*/ 8 h 13"/>
                <a:gd name="T46" fmla="*/ 11 w 12"/>
                <a:gd name="T47" fmla="*/ 7 h 13"/>
                <a:gd name="T48" fmla="*/ 11 w 12"/>
                <a:gd name="T49" fmla="*/ 6 h 13"/>
                <a:gd name="T50" fmla="*/ 11 w 12"/>
                <a:gd name="T51" fmla="*/ 6 h 13"/>
                <a:gd name="T52" fmla="*/ 10 w 12"/>
                <a:gd name="T53" fmla="*/ 6 h 13"/>
                <a:gd name="T54" fmla="*/ 9 w 12"/>
                <a:gd name="T55" fmla="*/ 5 h 13"/>
                <a:gd name="T56" fmla="*/ 9 w 12"/>
                <a:gd name="T57" fmla="*/ 5 h 13"/>
                <a:gd name="T58" fmla="*/ 7 w 12"/>
                <a:gd name="T59" fmla="*/ 4 h 13"/>
                <a:gd name="T60" fmla="*/ 6 w 12"/>
                <a:gd name="T61" fmla="*/ 2 h 13"/>
                <a:gd name="T62" fmla="*/ 6 w 12"/>
                <a:gd name="T63" fmla="*/ 2 h 13"/>
                <a:gd name="T64" fmla="*/ 5 w 12"/>
                <a:gd name="T65" fmla="*/ 0 h 13"/>
                <a:gd name="T66" fmla="*/ 0 w 12"/>
                <a:gd name="T67" fmla="*/ 2 h 13"/>
                <a:gd name="T68" fmla="*/ 0 w 12"/>
                <a:gd name="T69" fmla="*/ 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30886" name="Freeform 12"/>
            <p:cNvSpPr>
              <a:spLocks/>
            </p:cNvSpPr>
            <p:nvPr/>
          </p:nvSpPr>
          <p:spPr bwMode="auto">
            <a:xfrm>
              <a:off x="4812" y="1394"/>
              <a:ext cx="108" cy="229"/>
            </a:xfrm>
            <a:custGeom>
              <a:avLst/>
              <a:gdLst>
                <a:gd name="T0" fmla="*/ 21 w 21"/>
                <a:gd name="T1" fmla="*/ 40 h 47"/>
                <a:gd name="T2" fmla="*/ 20 w 21"/>
                <a:gd name="T3" fmla="*/ 40 h 47"/>
                <a:gd name="T4" fmla="*/ 19 w 21"/>
                <a:gd name="T5" fmla="*/ 40 h 47"/>
                <a:gd name="T6" fmla="*/ 18 w 21"/>
                <a:gd name="T7" fmla="*/ 42 h 47"/>
                <a:gd name="T8" fmla="*/ 17 w 21"/>
                <a:gd name="T9" fmla="*/ 42 h 47"/>
                <a:gd name="T10" fmla="*/ 17 w 21"/>
                <a:gd name="T11" fmla="*/ 43 h 47"/>
                <a:gd name="T12" fmla="*/ 17 w 21"/>
                <a:gd name="T13" fmla="*/ 43 h 47"/>
                <a:gd name="T14" fmla="*/ 17 w 21"/>
                <a:gd name="T15" fmla="*/ 43 h 47"/>
                <a:gd name="T16" fmla="*/ 16 w 21"/>
                <a:gd name="T17" fmla="*/ 43 h 47"/>
                <a:gd name="T18" fmla="*/ 16 w 21"/>
                <a:gd name="T19" fmla="*/ 44 h 47"/>
                <a:gd name="T20" fmla="*/ 2 w 21"/>
                <a:gd name="T21" fmla="*/ 47 h 47"/>
                <a:gd name="T22" fmla="*/ 1 w 21"/>
                <a:gd name="T23" fmla="*/ 46 h 47"/>
                <a:gd name="T24" fmla="*/ 0 w 21"/>
                <a:gd name="T25" fmla="*/ 45 h 47"/>
                <a:gd name="T26" fmla="*/ 0 w 21"/>
                <a:gd name="T27" fmla="*/ 44 h 47"/>
                <a:gd name="T28" fmla="*/ 1 w 21"/>
                <a:gd name="T29" fmla="*/ 43 h 47"/>
                <a:gd name="T30" fmla="*/ 0 w 21"/>
                <a:gd name="T31" fmla="*/ 41 h 47"/>
                <a:gd name="T32" fmla="*/ 0 w 21"/>
                <a:gd name="T33" fmla="*/ 34 h 47"/>
                <a:gd name="T34" fmla="*/ 0 w 21"/>
                <a:gd name="T35" fmla="*/ 32 h 47"/>
                <a:gd name="T36" fmla="*/ 1 w 21"/>
                <a:gd name="T37" fmla="*/ 28 h 47"/>
                <a:gd name="T38" fmla="*/ 1 w 21"/>
                <a:gd name="T39" fmla="*/ 26 h 47"/>
                <a:gd name="T40" fmla="*/ 1 w 21"/>
                <a:gd name="T41" fmla="*/ 24 h 47"/>
                <a:gd name="T42" fmla="*/ 1 w 21"/>
                <a:gd name="T43" fmla="*/ 22 h 47"/>
                <a:gd name="T44" fmla="*/ 1 w 21"/>
                <a:gd name="T45" fmla="*/ 21 h 47"/>
                <a:gd name="T46" fmla="*/ 1 w 21"/>
                <a:gd name="T47" fmla="*/ 20 h 47"/>
                <a:gd name="T48" fmla="*/ 4 w 21"/>
                <a:gd name="T49" fmla="*/ 18 h 47"/>
                <a:gd name="T50" fmla="*/ 5 w 21"/>
                <a:gd name="T51" fmla="*/ 14 h 47"/>
                <a:gd name="T52" fmla="*/ 4 w 21"/>
                <a:gd name="T53" fmla="*/ 12 h 47"/>
                <a:gd name="T54" fmla="*/ 4 w 21"/>
                <a:gd name="T55" fmla="*/ 10 h 47"/>
                <a:gd name="T56" fmla="*/ 4 w 21"/>
                <a:gd name="T57" fmla="*/ 10 h 47"/>
                <a:gd name="T58" fmla="*/ 4 w 21"/>
                <a:gd name="T59" fmla="*/ 9 h 47"/>
                <a:gd name="T60" fmla="*/ 3 w 21"/>
                <a:gd name="T61" fmla="*/ 7 h 47"/>
                <a:gd name="T62" fmla="*/ 4 w 21"/>
                <a:gd name="T63" fmla="*/ 4 h 47"/>
                <a:gd name="T64" fmla="*/ 3 w 21"/>
                <a:gd name="T65" fmla="*/ 3 h 47"/>
                <a:gd name="T66" fmla="*/ 3 w 21"/>
                <a:gd name="T67" fmla="*/ 2 h 47"/>
                <a:gd name="T68" fmla="*/ 4 w 21"/>
                <a:gd name="T69" fmla="*/ 2 h 47"/>
                <a:gd name="T70" fmla="*/ 5 w 21"/>
                <a:gd name="T71" fmla="*/ 1 h 47"/>
                <a:gd name="T72" fmla="*/ 6 w 21"/>
                <a:gd name="T73" fmla="*/ 1 h 47"/>
                <a:gd name="T74" fmla="*/ 6 w 21"/>
                <a:gd name="T75" fmla="*/ 1 h 47"/>
                <a:gd name="T76" fmla="*/ 7 w 21"/>
                <a:gd name="T77" fmla="*/ 0 h 47"/>
                <a:gd name="T78" fmla="*/ 17 w 21"/>
                <a:gd name="T79" fmla="*/ 29 h 47"/>
                <a:gd name="T80" fmla="*/ 17 w 21"/>
                <a:gd name="T81" fmla="*/ 30 h 47"/>
                <a:gd name="T82" fmla="*/ 17 w 21"/>
                <a:gd name="T83" fmla="*/ 31 h 47"/>
                <a:gd name="T84" fmla="*/ 17 w 21"/>
                <a:gd name="T85" fmla="*/ 31 h 47"/>
                <a:gd name="T86" fmla="*/ 19 w 21"/>
                <a:gd name="T87" fmla="*/ 33 h 47"/>
                <a:gd name="T88" fmla="*/ 20 w 21"/>
                <a:gd name="T89" fmla="*/ 33 h 47"/>
                <a:gd name="T90" fmla="*/ 20 w 21"/>
                <a:gd name="T91" fmla="*/ 34 h 47"/>
                <a:gd name="T92" fmla="*/ 20 w 21"/>
                <a:gd name="T93" fmla="*/ 35 h 47"/>
                <a:gd name="T94" fmla="*/ 21 w 21"/>
                <a:gd name="T95" fmla="*/ 37 h 47"/>
                <a:gd name="T96" fmla="*/ 21 w 21"/>
                <a:gd name="T97" fmla="*/ 38 h 47"/>
                <a:gd name="T98" fmla="*/ 21 w 21"/>
                <a:gd name="T99" fmla="*/ 39 h 47"/>
                <a:gd name="T100" fmla="*/ 21 w 21"/>
                <a:gd name="T101" fmla="*/ 40 h 47"/>
                <a:gd name="T102" fmla="*/ 21 w 21"/>
                <a:gd name="T103" fmla="*/ 4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grpSp>
          <p:nvGrpSpPr>
            <p:cNvPr id="30887" name="Group 13"/>
            <p:cNvGrpSpPr>
              <a:grpSpLocks/>
            </p:cNvGrpSpPr>
            <p:nvPr/>
          </p:nvGrpSpPr>
          <p:grpSpPr bwMode="auto">
            <a:xfrm>
              <a:off x="728" y="1077"/>
              <a:ext cx="4371" cy="2247"/>
              <a:chOff x="728" y="1077"/>
              <a:chExt cx="4371" cy="2247"/>
            </a:xfrm>
          </p:grpSpPr>
          <p:sp>
            <p:nvSpPr>
              <p:cNvPr id="30888" name="Freeform 14"/>
              <p:cNvSpPr>
                <a:spLocks/>
              </p:cNvSpPr>
              <p:nvPr/>
            </p:nvSpPr>
            <p:spPr bwMode="auto">
              <a:xfrm>
                <a:off x="2843" y="1262"/>
                <a:ext cx="457" cy="269"/>
              </a:xfrm>
              <a:custGeom>
                <a:avLst/>
                <a:gdLst>
                  <a:gd name="T0" fmla="*/ 0 w 89"/>
                  <a:gd name="T1" fmla="*/ 51 h 55"/>
                  <a:gd name="T2" fmla="*/ 5 w 89"/>
                  <a:gd name="T3" fmla="*/ 0 h 55"/>
                  <a:gd name="T4" fmla="*/ 44 w 89"/>
                  <a:gd name="T5" fmla="*/ 3 h 55"/>
                  <a:gd name="T6" fmla="*/ 82 w 89"/>
                  <a:gd name="T7" fmla="*/ 4 h 55"/>
                  <a:gd name="T8" fmla="*/ 82 w 89"/>
                  <a:gd name="T9" fmla="*/ 5 h 55"/>
                  <a:gd name="T10" fmla="*/ 83 w 89"/>
                  <a:gd name="T11" fmla="*/ 9 h 55"/>
                  <a:gd name="T12" fmla="*/ 83 w 89"/>
                  <a:gd name="T13" fmla="*/ 10 h 55"/>
                  <a:gd name="T14" fmla="*/ 82 w 89"/>
                  <a:gd name="T15" fmla="*/ 13 h 55"/>
                  <a:gd name="T16" fmla="*/ 82 w 89"/>
                  <a:gd name="T17" fmla="*/ 18 h 55"/>
                  <a:gd name="T18" fmla="*/ 84 w 89"/>
                  <a:gd name="T19" fmla="*/ 23 h 55"/>
                  <a:gd name="T20" fmla="*/ 85 w 89"/>
                  <a:gd name="T21" fmla="*/ 25 h 55"/>
                  <a:gd name="T22" fmla="*/ 86 w 89"/>
                  <a:gd name="T23" fmla="*/ 30 h 55"/>
                  <a:gd name="T24" fmla="*/ 86 w 89"/>
                  <a:gd name="T25" fmla="*/ 38 h 55"/>
                  <a:gd name="T26" fmla="*/ 87 w 89"/>
                  <a:gd name="T27" fmla="*/ 40 h 55"/>
                  <a:gd name="T28" fmla="*/ 87 w 89"/>
                  <a:gd name="T29" fmla="*/ 43 h 55"/>
                  <a:gd name="T30" fmla="*/ 87 w 89"/>
                  <a:gd name="T31" fmla="*/ 44 h 55"/>
                  <a:gd name="T32" fmla="*/ 89 w 89"/>
                  <a:gd name="T33" fmla="*/ 51 h 55"/>
                  <a:gd name="T34" fmla="*/ 89 w 89"/>
                  <a:gd name="T35" fmla="*/ 53 h 55"/>
                  <a:gd name="T36" fmla="*/ 89 w 89"/>
                  <a:gd name="T37" fmla="*/ 55 h 55"/>
                  <a:gd name="T38" fmla="*/ 0 w 89"/>
                  <a:gd name="T39" fmla="*/ 51 h 55"/>
                  <a:gd name="T40" fmla="*/ 0 w 89"/>
                  <a:gd name="T41" fmla="*/ 5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30889" name="Freeform 15"/>
              <p:cNvSpPr>
                <a:spLocks/>
              </p:cNvSpPr>
              <p:nvPr/>
            </p:nvSpPr>
            <p:spPr bwMode="auto">
              <a:xfrm>
                <a:off x="2823" y="1511"/>
                <a:ext cx="483" cy="312"/>
              </a:xfrm>
              <a:custGeom>
                <a:avLst/>
                <a:gdLst>
                  <a:gd name="T0" fmla="*/ 0 w 94"/>
                  <a:gd name="T1" fmla="*/ 51 h 64"/>
                  <a:gd name="T2" fmla="*/ 3 w 94"/>
                  <a:gd name="T3" fmla="*/ 17 h 64"/>
                  <a:gd name="T4" fmla="*/ 4 w 94"/>
                  <a:gd name="T5" fmla="*/ 0 h 64"/>
                  <a:gd name="T6" fmla="*/ 93 w 94"/>
                  <a:gd name="T7" fmla="*/ 4 h 64"/>
                  <a:gd name="T8" fmla="*/ 93 w 94"/>
                  <a:gd name="T9" fmla="*/ 6 h 64"/>
                  <a:gd name="T10" fmla="*/ 92 w 94"/>
                  <a:gd name="T11" fmla="*/ 7 h 64"/>
                  <a:gd name="T12" fmla="*/ 90 w 94"/>
                  <a:gd name="T13" fmla="*/ 10 h 64"/>
                  <a:gd name="T14" fmla="*/ 90 w 94"/>
                  <a:gd name="T15" fmla="*/ 11 h 64"/>
                  <a:gd name="T16" fmla="*/ 94 w 94"/>
                  <a:gd name="T17" fmla="*/ 15 h 64"/>
                  <a:gd name="T18" fmla="*/ 94 w 94"/>
                  <a:gd name="T19" fmla="*/ 46 h 64"/>
                  <a:gd name="T20" fmla="*/ 94 w 94"/>
                  <a:gd name="T21" fmla="*/ 46 h 64"/>
                  <a:gd name="T22" fmla="*/ 92 w 94"/>
                  <a:gd name="T23" fmla="*/ 46 h 64"/>
                  <a:gd name="T24" fmla="*/ 93 w 94"/>
                  <a:gd name="T25" fmla="*/ 47 h 64"/>
                  <a:gd name="T26" fmla="*/ 94 w 94"/>
                  <a:gd name="T27" fmla="*/ 48 h 64"/>
                  <a:gd name="T28" fmla="*/ 93 w 94"/>
                  <a:gd name="T29" fmla="*/ 50 h 64"/>
                  <a:gd name="T30" fmla="*/ 94 w 94"/>
                  <a:gd name="T31" fmla="*/ 51 h 64"/>
                  <a:gd name="T32" fmla="*/ 94 w 94"/>
                  <a:gd name="T33" fmla="*/ 54 h 64"/>
                  <a:gd name="T34" fmla="*/ 93 w 94"/>
                  <a:gd name="T35" fmla="*/ 54 h 64"/>
                  <a:gd name="T36" fmla="*/ 94 w 94"/>
                  <a:gd name="T37" fmla="*/ 56 h 64"/>
                  <a:gd name="T38" fmla="*/ 92 w 94"/>
                  <a:gd name="T39" fmla="*/ 59 h 64"/>
                  <a:gd name="T40" fmla="*/ 94 w 94"/>
                  <a:gd name="T41" fmla="*/ 62 h 64"/>
                  <a:gd name="T42" fmla="*/ 94 w 94"/>
                  <a:gd name="T43" fmla="*/ 64 h 64"/>
                  <a:gd name="T44" fmla="*/ 94 w 94"/>
                  <a:gd name="T45" fmla="*/ 64 h 64"/>
                  <a:gd name="T46" fmla="*/ 91 w 94"/>
                  <a:gd name="T47" fmla="*/ 62 h 64"/>
                  <a:gd name="T48" fmla="*/ 86 w 94"/>
                  <a:gd name="T49" fmla="*/ 59 h 64"/>
                  <a:gd name="T50" fmla="*/ 84 w 94"/>
                  <a:gd name="T51" fmla="*/ 58 h 64"/>
                  <a:gd name="T52" fmla="*/ 82 w 94"/>
                  <a:gd name="T53" fmla="*/ 58 h 64"/>
                  <a:gd name="T54" fmla="*/ 80 w 94"/>
                  <a:gd name="T55" fmla="*/ 60 h 64"/>
                  <a:gd name="T56" fmla="*/ 79 w 94"/>
                  <a:gd name="T57" fmla="*/ 60 h 64"/>
                  <a:gd name="T58" fmla="*/ 77 w 94"/>
                  <a:gd name="T59" fmla="*/ 60 h 64"/>
                  <a:gd name="T60" fmla="*/ 76 w 94"/>
                  <a:gd name="T61" fmla="*/ 57 h 64"/>
                  <a:gd name="T62" fmla="*/ 75 w 94"/>
                  <a:gd name="T63" fmla="*/ 56 h 64"/>
                  <a:gd name="T64" fmla="*/ 73 w 94"/>
                  <a:gd name="T65" fmla="*/ 57 h 64"/>
                  <a:gd name="T66" fmla="*/ 71 w 94"/>
                  <a:gd name="T67" fmla="*/ 57 h 64"/>
                  <a:gd name="T68" fmla="*/ 69 w 94"/>
                  <a:gd name="T69" fmla="*/ 54 h 64"/>
                  <a:gd name="T70" fmla="*/ 0 w 94"/>
                  <a:gd name="T71" fmla="*/ 51 h 64"/>
                  <a:gd name="T72" fmla="*/ 0 w 94"/>
                  <a:gd name="T73" fmla="*/ 5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30890" name="Freeform 16"/>
              <p:cNvSpPr>
                <a:spLocks/>
              </p:cNvSpPr>
              <p:nvPr/>
            </p:nvSpPr>
            <p:spPr bwMode="auto">
              <a:xfrm>
                <a:off x="2807" y="1760"/>
                <a:ext cx="571" cy="268"/>
              </a:xfrm>
              <a:custGeom>
                <a:avLst/>
                <a:gdLst>
                  <a:gd name="T0" fmla="*/ 0 w 111"/>
                  <a:gd name="T1" fmla="*/ 34 h 55"/>
                  <a:gd name="T2" fmla="*/ 3 w 111"/>
                  <a:gd name="T3" fmla="*/ 0 h 55"/>
                  <a:gd name="T4" fmla="*/ 72 w 111"/>
                  <a:gd name="T5" fmla="*/ 3 h 55"/>
                  <a:gd name="T6" fmla="*/ 74 w 111"/>
                  <a:gd name="T7" fmla="*/ 6 h 55"/>
                  <a:gd name="T8" fmla="*/ 76 w 111"/>
                  <a:gd name="T9" fmla="*/ 6 h 55"/>
                  <a:gd name="T10" fmla="*/ 78 w 111"/>
                  <a:gd name="T11" fmla="*/ 5 h 55"/>
                  <a:gd name="T12" fmla="*/ 79 w 111"/>
                  <a:gd name="T13" fmla="*/ 6 h 55"/>
                  <a:gd name="T14" fmla="*/ 80 w 111"/>
                  <a:gd name="T15" fmla="*/ 9 h 55"/>
                  <a:gd name="T16" fmla="*/ 82 w 111"/>
                  <a:gd name="T17" fmla="*/ 9 h 55"/>
                  <a:gd name="T18" fmla="*/ 83 w 111"/>
                  <a:gd name="T19" fmla="*/ 9 h 55"/>
                  <a:gd name="T20" fmla="*/ 85 w 111"/>
                  <a:gd name="T21" fmla="*/ 7 h 55"/>
                  <a:gd name="T22" fmla="*/ 87 w 111"/>
                  <a:gd name="T23" fmla="*/ 7 h 55"/>
                  <a:gd name="T24" fmla="*/ 89 w 111"/>
                  <a:gd name="T25" fmla="*/ 8 h 55"/>
                  <a:gd name="T26" fmla="*/ 94 w 111"/>
                  <a:gd name="T27" fmla="*/ 11 h 55"/>
                  <a:gd name="T28" fmla="*/ 97 w 111"/>
                  <a:gd name="T29" fmla="*/ 13 h 55"/>
                  <a:gd name="T30" fmla="*/ 97 w 111"/>
                  <a:gd name="T31" fmla="*/ 15 h 55"/>
                  <a:gd name="T32" fmla="*/ 99 w 111"/>
                  <a:gd name="T33" fmla="*/ 16 h 55"/>
                  <a:gd name="T34" fmla="*/ 99 w 111"/>
                  <a:gd name="T35" fmla="*/ 17 h 55"/>
                  <a:gd name="T36" fmla="*/ 98 w 111"/>
                  <a:gd name="T37" fmla="*/ 19 h 55"/>
                  <a:gd name="T38" fmla="*/ 99 w 111"/>
                  <a:gd name="T39" fmla="*/ 21 h 55"/>
                  <a:gd name="T40" fmla="*/ 100 w 111"/>
                  <a:gd name="T41" fmla="*/ 24 h 55"/>
                  <a:gd name="T42" fmla="*/ 101 w 111"/>
                  <a:gd name="T43" fmla="*/ 25 h 55"/>
                  <a:gd name="T44" fmla="*/ 101 w 111"/>
                  <a:gd name="T45" fmla="*/ 26 h 55"/>
                  <a:gd name="T46" fmla="*/ 101 w 111"/>
                  <a:gd name="T47" fmla="*/ 28 h 55"/>
                  <a:gd name="T48" fmla="*/ 103 w 111"/>
                  <a:gd name="T49" fmla="*/ 29 h 55"/>
                  <a:gd name="T50" fmla="*/ 104 w 111"/>
                  <a:gd name="T51" fmla="*/ 30 h 55"/>
                  <a:gd name="T52" fmla="*/ 103 w 111"/>
                  <a:gd name="T53" fmla="*/ 32 h 55"/>
                  <a:gd name="T54" fmla="*/ 103 w 111"/>
                  <a:gd name="T55" fmla="*/ 34 h 55"/>
                  <a:gd name="T56" fmla="*/ 105 w 111"/>
                  <a:gd name="T57" fmla="*/ 35 h 55"/>
                  <a:gd name="T58" fmla="*/ 105 w 111"/>
                  <a:gd name="T59" fmla="*/ 37 h 55"/>
                  <a:gd name="T60" fmla="*/ 104 w 111"/>
                  <a:gd name="T61" fmla="*/ 38 h 55"/>
                  <a:gd name="T62" fmla="*/ 105 w 111"/>
                  <a:gd name="T63" fmla="*/ 39 h 55"/>
                  <a:gd name="T64" fmla="*/ 106 w 111"/>
                  <a:gd name="T65" fmla="*/ 41 h 55"/>
                  <a:gd name="T66" fmla="*/ 105 w 111"/>
                  <a:gd name="T67" fmla="*/ 42 h 55"/>
                  <a:gd name="T68" fmla="*/ 106 w 111"/>
                  <a:gd name="T69" fmla="*/ 44 h 55"/>
                  <a:gd name="T70" fmla="*/ 106 w 111"/>
                  <a:gd name="T71" fmla="*/ 45 h 55"/>
                  <a:gd name="T72" fmla="*/ 107 w 111"/>
                  <a:gd name="T73" fmla="*/ 46 h 55"/>
                  <a:gd name="T74" fmla="*/ 108 w 111"/>
                  <a:gd name="T75" fmla="*/ 48 h 55"/>
                  <a:gd name="T76" fmla="*/ 109 w 111"/>
                  <a:gd name="T77" fmla="*/ 50 h 55"/>
                  <a:gd name="T78" fmla="*/ 111 w 111"/>
                  <a:gd name="T79" fmla="*/ 52 h 55"/>
                  <a:gd name="T80" fmla="*/ 111 w 111"/>
                  <a:gd name="T81" fmla="*/ 53 h 55"/>
                  <a:gd name="T82" fmla="*/ 111 w 111"/>
                  <a:gd name="T83" fmla="*/ 54 h 55"/>
                  <a:gd name="T84" fmla="*/ 111 w 111"/>
                  <a:gd name="T85" fmla="*/ 55 h 55"/>
                  <a:gd name="T86" fmla="*/ 25 w 111"/>
                  <a:gd name="T87" fmla="*/ 53 h 55"/>
                  <a:gd name="T88" fmla="*/ 26 w 111"/>
                  <a:gd name="T89" fmla="*/ 36 h 55"/>
                  <a:gd name="T90" fmla="*/ 0 w 111"/>
                  <a:gd name="T91" fmla="*/ 34 h 55"/>
                  <a:gd name="T92" fmla="*/ 0 w 111"/>
                  <a:gd name="T93" fmla="*/ 3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a:solidFill>
                  <a:schemeClr val="tx1"/>
                </a:solidFill>
                <a:round/>
                <a:headEnd/>
                <a:tailEnd/>
              </a:ln>
            </p:spPr>
            <p:txBody>
              <a:bodyPr/>
              <a:lstStyle/>
              <a:p>
                <a:endParaRPr lang="en-US"/>
              </a:p>
            </p:txBody>
          </p:sp>
          <p:sp>
            <p:nvSpPr>
              <p:cNvPr id="30891" name="Freeform 17"/>
              <p:cNvSpPr>
                <a:spLocks/>
              </p:cNvSpPr>
              <p:nvPr/>
            </p:nvSpPr>
            <p:spPr bwMode="auto">
              <a:xfrm>
                <a:off x="2921" y="2018"/>
                <a:ext cx="512" cy="259"/>
              </a:xfrm>
              <a:custGeom>
                <a:avLst/>
                <a:gdLst>
                  <a:gd name="T0" fmla="*/ 3 w 100"/>
                  <a:gd name="T1" fmla="*/ 0 h 53"/>
                  <a:gd name="T2" fmla="*/ 89 w 100"/>
                  <a:gd name="T3" fmla="*/ 2 h 53"/>
                  <a:gd name="T4" fmla="*/ 95 w 100"/>
                  <a:gd name="T5" fmla="*/ 6 h 53"/>
                  <a:gd name="T6" fmla="*/ 93 w 100"/>
                  <a:gd name="T7" fmla="*/ 8 h 53"/>
                  <a:gd name="T8" fmla="*/ 93 w 100"/>
                  <a:gd name="T9" fmla="*/ 10 h 53"/>
                  <a:gd name="T10" fmla="*/ 94 w 100"/>
                  <a:gd name="T11" fmla="*/ 12 h 53"/>
                  <a:gd name="T12" fmla="*/ 95 w 100"/>
                  <a:gd name="T13" fmla="*/ 12 h 53"/>
                  <a:gd name="T14" fmla="*/ 96 w 100"/>
                  <a:gd name="T15" fmla="*/ 15 h 53"/>
                  <a:gd name="T16" fmla="*/ 97 w 100"/>
                  <a:gd name="T17" fmla="*/ 16 h 53"/>
                  <a:gd name="T18" fmla="*/ 99 w 100"/>
                  <a:gd name="T19" fmla="*/ 16 h 53"/>
                  <a:gd name="T20" fmla="*/ 99 w 100"/>
                  <a:gd name="T21" fmla="*/ 17 h 53"/>
                  <a:gd name="T22" fmla="*/ 100 w 100"/>
                  <a:gd name="T23" fmla="*/ 53 h 53"/>
                  <a:gd name="T24" fmla="*/ 0 w 100"/>
                  <a:gd name="T25" fmla="*/ 51 h 53"/>
                  <a:gd name="T26" fmla="*/ 3 w 100"/>
                  <a:gd name="T27" fmla="*/ 0 h 53"/>
                  <a:gd name="T28" fmla="*/ 3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a:solidFill>
                  <a:schemeClr val="tx1"/>
                </a:solidFill>
                <a:round/>
                <a:headEnd/>
                <a:tailEnd/>
              </a:ln>
            </p:spPr>
            <p:txBody>
              <a:bodyPr/>
              <a:lstStyle/>
              <a:p>
                <a:endParaRPr lang="en-US"/>
              </a:p>
            </p:txBody>
          </p:sp>
          <p:sp>
            <p:nvSpPr>
              <p:cNvPr id="30892" name="Freeform 18"/>
              <p:cNvSpPr>
                <a:spLocks/>
              </p:cNvSpPr>
              <p:nvPr/>
            </p:nvSpPr>
            <p:spPr bwMode="auto">
              <a:xfrm>
                <a:off x="2848" y="2262"/>
                <a:ext cx="595" cy="293"/>
              </a:xfrm>
              <a:custGeom>
                <a:avLst/>
                <a:gdLst>
                  <a:gd name="T0" fmla="*/ 14 w 116"/>
                  <a:gd name="T1" fmla="*/ 1 h 60"/>
                  <a:gd name="T2" fmla="*/ 0 w 116"/>
                  <a:gd name="T3" fmla="*/ 9 h 60"/>
                  <a:gd name="T4" fmla="*/ 40 w 116"/>
                  <a:gd name="T5" fmla="*/ 44 h 60"/>
                  <a:gd name="T6" fmla="*/ 42 w 116"/>
                  <a:gd name="T7" fmla="*/ 45 h 60"/>
                  <a:gd name="T8" fmla="*/ 45 w 116"/>
                  <a:gd name="T9" fmla="*/ 48 h 60"/>
                  <a:gd name="T10" fmla="*/ 48 w 116"/>
                  <a:gd name="T11" fmla="*/ 47 h 60"/>
                  <a:gd name="T12" fmla="*/ 50 w 116"/>
                  <a:gd name="T13" fmla="*/ 48 h 60"/>
                  <a:gd name="T14" fmla="*/ 51 w 116"/>
                  <a:gd name="T15" fmla="*/ 50 h 60"/>
                  <a:gd name="T16" fmla="*/ 55 w 116"/>
                  <a:gd name="T17" fmla="*/ 51 h 60"/>
                  <a:gd name="T18" fmla="*/ 57 w 116"/>
                  <a:gd name="T19" fmla="*/ 52 h 60"/>
                  <a:gd name="T20" fmla="*/ 59 w 116"/>
                  <a:gd name="T21" fmla="*/ 51 h 60"/>
                  <a:gd name="T22" fmla="*/ 61 w 116"/>
                  <a:gd name="T23" fmla="*/ 53 h 60"/>
                  <a:gd name="T24" fmla="*/ 65 w 116"/>
                  <a:gd name="T25" fmla="*/ 53 h 60"/>
                  <a:gd name="T26" fmla="*/ 67 w 116"/>
                  <a:gd name="T27" fmla="*/ 55 h 60"/>
                  <a:gd name="T28" fmla="*/ 68 w 116"/>
                  <a:gd name="T29" fmla="*/ 57 h 60"/>
                  <a:gd name="T30" fmla="*/ 71 w 116"/>
                  <a:gd name="T31" fmla="*/ 56 h 60"/>
                  <a:gd name="T32" fmla="*/ 75 w 116"/>
                  <a:gd name="T33" fmla="*/ 58 h 60"/>
                  <a:gd name="T34" fmla="*/ 77 w 116"/>
                  <a:gd name="T35" fmla="*/ 57 h 60"/>
                  <a:gd name="T36" fmla="*/ 79 w 116"/>
                  <a:gd name="T37" fmla="*/ 57 h 60"/>
                  <a:gd name="T38" fmla="*/ 79 w 116"/>
                  <a:gd name="T39" fmla="*/ 60 h 60"/>
                  <a:gd name="T40" fmla="*/ 80 w 116"/>
                  <a:gd name="T41" fmla="*/ 58 h 60"/>
                  <a:gd name="T42" fmla="*/ 82 w 116"/>
                  <a:gd name="T43" fmla="*/ 56 h 60"/>
                  <a:gd name="T44" fmla="*/ 83 w 116"/>
                  <a:gd name="T45" fmla="*/ 57 h 60"/>
                  <a:gd name="T46" fmla="*/ 85 w 116"/>
                  <a:gd name="T47" fmla="*/ 58 h 60"/>
                  <a:gd name="T48" fmla="*/ 87 w 116"/>
                  <a:gd name="T49" fmla="*/ 57 h 60"/>
                  <a:gd name="T50" fmla="*/ 87 w 116"/>
                  <a:gd name="T51" fmla="*/ 58 h 60"/>
                  <a:gd name="T52" fmla="*/ 90 w 116"/>
                  <a:gd name="T53" fmla="*/ 60 h 60"/>
                  <a:gd name="T54" fmla="*/ 93 w 116"/>
                  <a:gd name="T55" fmla="*/ 58 h 60"/>
                  <a:gd name="T56" fmla="*/ 99 w 116"/>
                  <a:gd name="T57" fmla="*/ 56 h 60"/>
                  <a:gd name="T58" fmla="*/ 101 w 116"/>
                  <a:gd name="T59" fmla="*/ 56 h 60"/>
                  <a:gd name="T60" fmla="*/ 106 w 116"/>
                  <a:gd name="T61" fmla="*/ 56 h 60"/>
                  <a:gd name="T62" fmla="*/ 113 w 116"/>
                  <a:gd name="T63" fmla="*/ 59 h 60"/>
                  <a:gd name="T64" fmla="*/ 115 w 116"/>
                  <a:gd name="T65" fmla="*/ 60 h 60"/>
                  <a:gd name="T66" fmla="*/ 116 w 116"/>
                  <a:gd name="T67" fmla="*/ 31 h 60"/>
                  <a:gd name="T68" fmla="*/ 114 w 116"/>
                  <a:gd name="T69" fmla="*/ 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a:solidFill>
                  <a:schemeClr val="tx1"/>
                </a:solidFill>
                <a:round/>
                <a:headEnd/>
                <a:tailEnd/>
              </a:ln>
            </p:spPr>
            <p:txBody>
              <a:bodyPr/>
              <a:lstStyle/>
              <a:p>
                <a:endParaRPr lang="en-US"/>
              </a:p>
            </p:txBody>
          </p:sp>
          <p:sp>
            <p:nvSpPr>
              <p:cNvPr id="30893" name="Freeform 19"/>
              <p:cNvSpPr>
                <a:spLocks/>
              </p:cNvSpPr>
              <p:nvPr/>
            </p:nvSpPr>
            <p:spPr bwMode="auto">
              <a:xfrm>
                <a:off x="3296" y="1718"/>
                <a:ext cx="420" cy="263"/>
              </a:xfrm>
              <a:custGeom>
                <a:avLst/>
                <a:gdLst>
                  <a:gd name="T0" fmla="*/ 66 w 82"/>
                  <a:gd name="T1" fmla="*/ 0 h 54"/>
                  <a:gd name="T2" fmla="*/ 68 w 82"/>
                  <a:gd name="T3" fmla="*/ 4 h 54"/>
                  <a:gd name="T4" fmla="*/ 67 w 82"/>
                  <a:gd name="T5" fmla="*/ 6 h 54"/>
                  <a:gd name="T6" fmla="*/ 69 w 82"/>
                  <a:gd name="T7" fmla="*/ 13 h 54"/>
                  <a:gd name="T8" fmla="*/ 74 w 82"/>
                  <a:gd name="T9" fmla="*/ 16 h 54"/>
                  <a:gd name="T10" fmla="*/ 75 w 82"/>
                  <a:gd name="T11" fmla="*/ 18 h 54"/>
                  <a:gd name="T12" fmla="*/ 78 w 82"/>
                  <a:gd name="T13" fmla="*/ 21 h 54"/>
                  <a:gd name="T14" fmla="*/ 82 w 82"/>
                  <a:gd name="T15" fmla="*/ 26 h 54"/>
                  <a:gd name="T16" fmla="*/ 80 w 82"/>
                  <a:gd name="T17" fmla="*/ 29 h 54"/>
                  <a:gd name="T18" fmla="*/ 80 w 82"/>
                  <a:gd name="T19" fmla="*/ 31 h 54"/>
                  <a:gd name="T20" fmla="*/ 75 w 82"/>
                  <a:gd name="T21" fmla="*/ 34 h 54"/>
                  <a:gd name="T22" fmla="*/ 72 w 82"/>
                  <a:gd name="T23" fmla="*/ 35 h 54"/>
                  <a:gd name="T24" fmla="*/ 70 w 82"/>
                  <a:gd name="T25" fmla="*/ 38 h 54"/>
                  <a:gd name="T26" fmla="*/ 72 w 82"/>
                  <a:gd name="T27" fmla="*/ 41 h 54"/>
                  <a:gd name="T28" fmla="*/ 72 w 82"/>
                  <a:gd name="T29" fmla="*/ 44 h 54"/>
                  <a:gd name="T30" fmla="*/ 68 w 82"/>
                  <a:gd name="T31" fmla="*/ 50 h 54"/>
                  <a:gd name="T32" fmla="*/ 67 w 82"/>
                  <a:gd name="T33" fmla="*/ 53 h 54"/>
                  <a:gd name="T34" fmla="*/ 63 w 82"/>
                  <a:gd name="T35" fmla="*/ 50 h 54"/>
                  <a:gd name="T36" fmla="*/ 11 w 82"/>
                  <a:gd name="T37" fmla="*/ 51 h 54"/>
                  <a:gd name="T38" fmla="*/ 11 w 82"/>
                  <a:gd name="T39" fmla="*/ 48 h 54"/>
                  <a:gd name="T40" fmla="*/ 9 w 82"/>
                  <a:gd name="T41" fmla="*/ 45 h 54"/>
                  <a:gd name="T42" fmla="*/ 10 w 82"/>
                  <a:gd name="T43" fmla="*/ 42 h 54"/>
                  <a:gd name="T44" fmla="*/ 8 w 82"/>
                  <a:gd name="T45" fmla="*/ 39 h 54"/>
                  <a:gd name="T46" fmla="*/ 8 w 82"/>
                  <a:gd name="T47" fmla="*/ 36 h 54"/>
                  <a:gd name="T48" fmla="*/ 6 w 82"/>
                  <a:gd name="T49" fmla="*/ 33 h 54"/>
                  <a:gd name="T50" fmla="*/ 5 w 82"/>
                  <a:gd name="T51" fmla="*/ 31 h 54"/>
                  <a:gd name="T52" fmla="*/ 3 w 82"/>
                  <a:gd name="T53" fmla="*/ 26 h 54"/>
                  <a:gd name="T54" fmla="*/ 4 w 82"/>
                  <a:gd name="T55" fmla="*/ 23 h 54"/>
                  <a:gd name="T56" fmla="*/ 2 w 82"/>
                  <a:gd name="T57" fmla="*/ 20 h 54"/>
                  <a:gd name="T58" fmla="*/ 2 w 82"/>
                  <a:gd name="T59" fmla="*/ 18 h 54"/>
                  <a:gd name="T60" fmla="*/ 2 w 82"/>
                  <a:gd name="T61" fmla="*/ 12 h 54"/>
                  <a:gd name="T62" fmla="*/ 2 w 82"/>
                  <a:gd name="T63" fmla="*/ 10 h 54"/>
                  <a:gd name="T64" fmla="*/ 1 w 82"/>
                  <a:gd name="T65" fmla="*/ 6 h 54"/>
                  <a:gd name="T66" fmla="*/ 1 w 82"/>
                  <a:gd name="T67" fmla="*/ 3 h 54"/>
                  <a:gd name="T68" fmla="*/ 2 w 82"/>
                  <a:gd name="T69" fmla="*/ 2 h 54"/>
                  <a:gd name="T70" fmla="*/ 2 w 82"/>
                  <a:gd name="T71" fmla="*/ 2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a:solidFill>
                  <a:schemeClr val="tx1"/>
                </a:solidFill>
                <a:round/>
                <a:headEnd/>
                <a:tailEnd/>
              </a:ln>
            </p:spPr>
            <p:txBody>
              <a:bodyPr/>
              <a:lstStyle/>
              <a:p>
                <a:endParaRPr lang="en-US"/>
              </a:p>
            </p:txBody>
          </p:sp>
          <p:sp>
            <p:nvSpPr>
              <p:cNvPr id="30894" name="Freeform 20"/>
              <p:cNvSpPr>
                <a:spLocks/>
              </p:cNvSpPr>
              <p:nvPr/>
            </p:nvSpPr>
            <p:spPr bwMode="auto">
              <a:xfrm>
                <a:off x="3353" y="1962"/>
                <a:ext cx="460" cy="380"/>
              </a:xfrm>
              <a:custGeom>
                <a:avLst/>
                <a:gdLst>
                  <a:gd name="T0" fmla="*/ 76 w 90"/>
                  <a:gd name="T1" fmla="*/ 69 h 78"/>
                  <a:gd name="T2" fmla="*/ 77 w 90"/>
                  <a:gd name="T3" fmla="*/ 71 h 78"/>
                  <a:gd name="T4" fmla="*/ 77 w 90"/>
                  <a:gd name="T5" fmla="*/ 74 h 78"/>
                  <a:gd name="T6" fmla="*/ 74 w 90"/>
                  <a:gd name="T7" fmla="*/ 77 h 78"/>
                  <a:gd name="T8" fmla="*/ 83 w 90"/>
                  <a:gd name="T9" fmla="*/ 78 h 78"/>
                  <a:gd name="T10" fmla="*/ 83 w 90"/>
                  <a:gd name="T11" fmla="*/ 74 h 78"/>
                  <a:gd name="T12" fmla="*/ 85 w 90"/>
                  <a:gd name="T13" fmla="*/ 69 h 78"/>
                  <a:gd name="T14" fmla="*/ 88 w 90"/>
                  <a:gd name="T15" fmla="*/ 67 h 78"/>
                  <a:gd name="T16" fmla="*/ 89 w 90"/>
                  <a:gd name="T17" fmla="*/ 67 h 78"/>
                  <a:gd name="T18" fmla="*/ 90 w 90"/>
                  <a:gd name="T19" fmla="*/ 61 h 78"/>
                  <a:gd name="T20" fmla="*/ 89 w 90"/>
                  <a:gd name="T21" fmla="*/ 60 h 78"/>
                  <a:gd name="T22" fmla="*/ 88 w 90"/>
                  <a:gd name="T23" fmla="*/ 59 h 78"/>
                  <a:gd name="T24" fmla="*/ 87 w 90"/>
                  <a:gd name="T25" fmla="*/ 60 h 78"/>
                  <a:gd name="T26" fmla="*/ 84 w 90"/>
                  <a:gd name="T27" fmla="*/ 56 h 78"/>
                  <a:gd name="T28" fmla="*/ 85 w 90"/>
                  <a:gd name="T29" fmla="*/ 54 h 78"/>
                  <a:gd name="T30" fmla="*/ 84 w 90"/>
                  <a:gd name="T31" fmla="*/ 52 h 78"/>
                  <a:gd name="T32" fmla="*/ 79 w 90"/>
                  <a:gd name="T33" fmla="*/ 46 h 78"/>
                  <a:gd name="T34" fmla="*/ 74 w 90"/>
                  <a:gd name="T35" fmla="*/ 43 h 78"/>
                  <a:gd name="T36" fmla="*/ 71 w 90"/>
                  <a:gd name="T37" fmla="*/ 38 h 78"/>
                  <a:gd name="T38" fmla="*/ 74 w 90"/>
                  <a:gd name="T39" fmla="*/ 34 h 78"/>
                  <a:gd name="T40" fmla="*/ 74 w 90"/>
                  <a:gd name="T41" fmla="*/ 30 h 78"/>
                  <a:gd name="T42" fmla="*/ 70 w 90"/>
                  <a:gd name="T43" fmla="*/ 27 h 78"/>
                  <a:gd name="T44" fmla="*/ 68 w 90"/>
                  <a:gd name="T45" fmla="*/ 29 h 78"/>
                  <a:gd name="T46" fmla="*/ 65 w 90"/>
                  <a:gd name="T47" fmla="*/ 22 h 78"/>
                  <a:gd name="T48" fmla="*/ 60 w 90"/>
                  <a:gd name="T49" fmla="*/ 18 h 78"/>
                  <a:gd name="T50" fmla="*/ 56 w 90"/>
                  <a:gd name="T51" fmla="*/ 13 h 78"/>
                  <a:gd name="T52" fmla="*/ 55 w 90"/>
                  <a:gd name="T53" fmla="*/ 6 h 78"/>
                  <a:gd name="T54" fmla="*/ 55 w 90"/>
                  <a:gd name="T55" fmla="*/ 4 h 78"/>
                  <a:gd name="T56" fmla="*/ 0 w 90"/>
                  <a:gd name="T57" fmla="*/ 2 h 78"/>
                  <a:gd name="T58" fmla="*/ 2 w 90"/>
                  <a:gd name="T59" fmla="*/ 5 h 78"/>
                  <a:gd name="T60" fmla="*/ 5 w 90"/>
                  <a:gd name="T61" fmla="*/ 9 h 78"/>
                  <a:gd name="T62" fmla="*/ 5 w 90"/>
                  <a:gd name="T63" fmla="*/ 11 h 78"/>
                  <a:gd name="T64" fmla="*/ 11 w 90"/>
                  <a:gd name="T65" fmla="*/ 16 h 78"/>
                  <a:gd name="T66" fmla="*/ 9 w 90"/>
                  <a:gd name="T67" fmla="*/ 20 h 78"/>
                  <a:gd name="T68" fmla="*/ 11 w 90"/>
                  <a:gd name="T69" fmla="*/ 22 h 78"/>
                  <a:gd name="T70" fmla="*/ 13 w 90"/>
                  <a:gd name="T71" fmla="*/ 26 h 78"/>
                  <a:gd name="T72" fmla="*/ 15 w 90"/>
                  <a:gd name="T73" fmla="*/ 27 h 78"/>
                  <a:gd name="T74" fmla="*/ 16 w 90"/>
                  <a:gd name="T75" fmla="*/ 72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a:solidFill>
                  <a:schemeClr val="tx1"/>
                </a:solidFill>
                <a:round/>
                <a:headEnd/>
                <a:tailEnd/>
              </a:ln>
            </p:spPr>
            <p:txBody>
              <a:bodyPr/>
              <a:lstStyle/>
              <a:p>
                <a:endParaRPr lang="en-US"/>
              </a:p>
            </p:txBody>
          </p:sp>
          <p:sp>
            <p:nvSpPr>
              <p:cNvPr id="30895" name="Freeform 21"/>
              <p:cNvSpPr>
                <a:spLocks/>
              </p:cNvSpPr>
              <p:nvPr/>
            </p:nvSpPr>
            <p:spPr bwMode="auto">
              <a:xfrm>
                <a:off x="3526" y="1438"/>
                <a:ext cx="364" cy="371"/>
              </a:xfrm>
              <a:custGeom>
                <a:avLst/>
                <a:gdLst>
                  <a:gd name="T0" fmla="*/ 29 w 71"/>
                  <a:gd name="T1" fmla="*/ 75 h 76"/>
                  <a:gd name="T2" fmla="*/ 24 w 71"/>
                  <a:gd name="T3" fmla="*/ 72 h 76"/>
                  <a:gd name="T4" fmla="*/ 22 w 71"/>
                  <a:gd name="T5" fmla="*/ 65 h 76"/>
                  <a:gd name="T6" fmla="*/ 23 w 71"/>
                  <a:gd name="T7" fmla="*/ 63 h 76"/>
                  <a:gd name="T8" fmla="*/ 21 w 71"/>
                  <a:gd name="T9" fmla="*/ 59 h 76"/>
                  <a:gd name="T10" fmla="*/ 21 w 71"/>
                  <a:gd name="T11" fmla="*/ 54 h 76"/>
                  <a:gd name="T12" fmla="*/ 17 w 71"/>
                  <a:gd name="T13" fmla="*/ 50 h 76"/>
                  <a:gd name="T14" fmla="*/ 12 w 71"/>
                  <a:gd name="T15" fmla="*/ 45 h 76"/>
                  <a:gd name="T16" fmla="*/ 8 w 71"/>
                  <a:gd name="T17" fmla="*/ 43 h 76"/>
                  <a:gd name="T18" fmla="*/ 7 w 71"/>
                  <a:gd name="T19" fmla="*/ 42 h 76"/>
                  <a:gd name="T20" fmla="*/ 3 w 71"/>
                  <a:gd name="T21" fmla="*/ 41 h 76"/>
                  <a:gd name="T22" fmla="*/ 1 w 71"/>
                  <a:gd name="T23" fmla="*/ 39 h 76"/>
                  <a:gd name="T24" fmla="*/ 2 w 71"/>
                  <a:gd name="T25" fmla="*/ 31 h 76"/>
                  <a:gd name="T26" fmla="*/ 3 w 71"/>
                  <a:gd name="T27" fmla="*/ 28 h 76"/>
                  <a:gd name="T28" fmla="*/ 0 w 71"/>
                  <a:gd name="T29" fmla="*/ 25 h 76"/>
                  <a:gd name="T30" fmla="*/ 1 w 71"/>
                  <a:gd name="T31" fmla="*/ 22 h 76"/>
                  <a:gd name="T32" fmla="*/ 5 w 71"/>
                  <a:gd name="T33" fmla="*/ 17 h 76"/>
                  <a:gd name="T34" fmla="*/ 7 w 71"/>
                  <a:gd name="T35" fmla="*/ 16 h 76"/>
                  <a:gd name="T36" fmla="*/ 7 w 71"/>
                  <a:gd name="T37" fmla="*/ 6 h 76"/>
                  <a:gd name="T38" fmla="*/ 9 w 71"/>
                  <a:gd name="T39" fmla="*/ 5 h 76"/>
                  <a:gd name="T40" fmla="*/ 13 w 71"/>
                  <a:gd name="T41" fmla="*/ 5 h 76"/>
                  <a:gd name="T42" fmla="*/ 22 w 71"/>
                  <a:gd name="T43" fmla="*/ 1 h 76"/>
                  <a:gd name="T44" fmla="*/ 24 w 71"/>
                  <a:gd name="T45" fmla="*/ 1 h 76"/>
                  <a:gd name="T46" fmla="*/ 23 w 71"/>
                  <a:gd name="T47" fmla="*/ 3 h 76"/>
                  <a:gd name="T48" fmla="*/ 22 w 71"/>
                  <a:gd name="T49" fmla="*/ 6 h 76"/>
                  <a:gd name="T50" fmla="*/ 26 w 71"/>
                  <a:gd name="T51" fmla="*/ 5 h 76"/>
                  <a:gd name="T52" fmla="*/ 28 w 71"/>
                  <a:gd name="T53" fmla="*/ 6 h 76"/>
                  <a:gd name="T54" fmla="*/ 31 w 71"/>
                  <a:gd name="T55" fmla="*/ 8 h 76"/>
                  <a:gd name="T56" fmla="*/ 32 w 71"/>
                  <a:gd name="T57" fmla="*/ 10 h 76"/>
                  <a:gd name="T58" fmla="*/ 44 w 71"/>
                  <a:gd name="T59" fmla="*/ 13 h 76"/>
                  <a:gd name="T60" fmla="*/ 48 w 71"/>
                  <a:gd name="T61" fmla="*/ 15 h 76"/>
                  <a:gd name="T62" fmla="*/ 50 w 71"/>
                  <a:gd name="T63" fmla="*/ 15 h 76"/>
                  <a:gd name="T64" fmla="*/ 51 w 71"/>
                  <a:gd name="T65" fmla="*/ 15 h 76"/>
                  <a:gd name="T66" fmla="*/ 56 w 71"/>
                  <a:gd name="T67" fmla="*/ 16 h 76"/>
                  <a:gd name="T68" fmla="*/ 56 w 71"/>
                  <a:gd name="T69" fmla="*/ 17 h 76"/>
                  <a:gd name="T70" fmla="*/ 58 w 71"/>
                  <a:gd name="T71" fmla="*/ 18 h 76"/>
                  <a:gd name="T72" fmla="*/ 61 w 71"/>
                  <a:gd name="T73" fmla="*/ 21 h 76"/>
                  <a:gd name="T74" fmla="*/ 60 w 71"/>
                  <a:gd name="T75" fmla="*/ 25 h 76"/>
                  <a:gd name="T76" fmla="*/ 63 w 71"/>
                  <a:gd name="T77" fmla="*/ 25 h 76"/>
                  <a:gd name="T78" fmla="*/ 62 w 71"/>
                  <a:gd name="T79" fmla="*/ 27 h 76"/>
                  <a:gd name="T80" fmla="*/ 64 w 71"/>
                  <a:gd name="T81" fmla="*/ 30 h 76"/>
                  <a:gd name="T82" fmla="*/ 61 w 71"/>
                  <a:gd name="T83" fmla="*/ 33 h 76"/>
                  <a:gd name="T84" fmla="*/ 59 w 71"/>
                  <a:gd name="T85" fmla="*/ 38 h 76"/>
                  <a:gd name="T86" fmla="*/ 59 w 71"/>
                  <a:gd name="T87" fmla="*/ 39 h 76"/>
                  <a:gd name="T88" fmla="*/ 63 w 71"/>
                  <a:gd name="T89" fmla="*/ 35 h 76"/>
                  <a:gd name="T90" fmla="*/ 66 w 71"/>
                  <a:gd name="T91" fmla="*/ 33 h 76"/>
                  <a:gd name="T92" fmla="*/ 68 w 71"/>
                  <a:gd name="T93" fmla="*/ 31 h 76"/>
                  <a:gd name="T94" fmla="*/ 68 w 71"/>
                  <a:gd name="T95" fmla="*/ 28 h 76"/>
                  <a:gd name="T96" fmla="*/ 69 w 71"/>
                  <a:gd name="T97" fmla="*/ 27 h 76"/>
                  <a:gd name="T98" fmla="*/ 70 w 71"/>
                  <a:gd name="T99" fmla="*/ 25 h 76"/>
                  <a:gd name="T100" fmla="*/ 71 w 71"/>
                  <a:gd name="T101" fmla="*/ 26 h 76"/>
                  <a:gd name="T102" fmla="*/ 69 w 71"/>
                  <a:gd name="T103" fmla="*/ 33 h 76"/>
                  <a:gd name="T104" fmla="*/ 68 w 71"/>
                  <a:gd name="T105" fmla="*/ 35 h 76"/>
                  <a:gd name="T106" fmla="*/ 66 w 71"/>
                  <a:gd name="T107" fmla="*/ 40 h 76"/>
                  <a:gd name="T108" fmla="*/ 66 w 71"/>
                  <a:gd name="T109" fmla="*/ 45 h 76"/>
                  <a:gd name="T110" fmla="*/ 64 w 71"/>
                  <a:gd name="T111" fmla="*/ 47 h 76"/>
                  <a:gd name="T112" fmla="*/ 65 w 71"/>
                  <a:gd name="T113" fmla="*/ 54 h 76"/>
                  <a:gd name="T114" fmla="*/ 63 w 71"/>
                  <a:gd name="T115" fmla="*/ 59 h 76"/>
                  <a:gd name="T116" fmla="*/ 65 w 71"/>
                  <a:gd name="T117" fmla="*/ 70 h 76"/>
                  <a:gd name="T118" fmla="*/ 65 w 71"/>
                  <a:gd name="T119" fmla="*/ 71 h 76"/>
                  <a:gd name="T120" fmla="*/ 65 w 71"/>
                  <a:gd name="T121" fmla="*/ 74 h 76"/>
                  <a:gd name="T122" fmla="*/ 30 w 71"/>
                  <a:gd name="T123" fmla="*/ 7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30896" name="Freeform 22"/>
              <p:cNvSpPr>
                <a:spLocks/>
              </p:cNvSpPr>
              <p:nvPr/>
            </p:nvSpPr>
            <p:spPr bwMode="auto">
              <a:xfrm>
                <a:off x="3787" y="2057"/>
                <a:ext cx="509" cy="249"/>
              </a:xfrm>
              <a:custGeom>
                <a:avLst/>
                <a:gdLst>
                  <a:gd name="T0" fmla="*/ 20 w 99"/>
                  <a:gd name="T1" fmla="*/ 49 h 51"/>
                  <a:gd name="T2" fmla="*/ 19 w 99"/>
                  <a:gd name="T3" fmla="*/ 47 h 51"/>
                  <a:gd name="T4" fmla="*/ 22 w 99"/>
                  <a:gd name="T5" fmla="*/ 47 h 51"/>
                  <a:gd name="T6" fmla="*/ 80 w 99"/>
                  <a:gd name="T7" fmla="*/ 41 h 51"/>
                  <a:gd name="T8" fmla="*/ 85 w 99"/>
                  <a:gd name="T9" fmla="*/ 38 h 51"/>
                  <a:gd name="T10" fmla="*/ 89 w 99"/>
                  <a:gd name="T11" fmla="*/ 35 h 51"/>
                  <a:gd name="T12" fmla="*/ 89 w 99"/>
                  <a:gd name="T13" fmla="*/ 33 h 51"/>
                  <a:gd name="T14" fmla="*/ 90 w 99"/>
                  <a:gd name="T15" fmla="*/ 31 h 51"/>
                  <a:gd name="T16" fmla="*/ 99 w 99"/>
                  <a:gd name="T17" fmla="*/ 23 h 51"/>
                  <a:gd name="T18" fmla="*/ 98 w 99"/>
                  <a:gd name="T19" fmla="*/ 22 h 51"/>
                  <a:gd name="T20" fmla="*/ 97 w 99"/>
                  <a:gd name="T21" fmla="*/ 21 h 51"/>
                  <a:gd name="T22" fmla="*/ 95 w 99"/>
                  <a:gd name="T23" fmla="*/ 20 h 51"/>
                  <a:gd name="T24" fmla="*/ 94 w 99"/>
                  <a:gd name="T25" fmla="*/ 20 h 51"/>
                  <a:gd name="T26" fmla="*/ 90 w 99"/>
                  <a:gd name="T27" fmla="*/ 14 h 51"/>
                  <a:gd name="T28" fmla="*/ 89 w 99"/>
                  <a:gd name="T29" fmla="*/ 12 h 51"/>
                  <a:gd name="T30" fmla="*/ 89 w 99"/>
                  <a:gd name="T31" fmla="*/ 8 h 51"/>
                  <a:gd name="T32" fmla="*/ 87 w 99"/>
                  <a:gd name="T33" fmla="*/ 7 h 51"/>
                  <a:gd name="T34" fmla="*/ 84 w 99"/>
                  <a:gd name="T35" fmla="*/ 4 h 51"/>
                  <a:gd name="T36" fmla="*/ 82 w 99"/>
                  <a:gd name="T37" fmla="*/ 4 h 51"/>
                  <a:gd name="T38" fmla="*/ 81 w 99"/>
                  <a:gd name="T39" fmla="*/ 6 h 51"/>
                  <a:gd name="T40" fmla="*/ 78 w 99"/>
                  <a:gd name="T41" fmla="*/ 6 h 51"/>
                  <a:gd name="T42" fmla="*/ 75 w 99"/>
                  <a:gd name="T43" fmla="*/ 6 h 51"/>
                  <a:gd name="T44" fmla="*/ 71 w 99"/>
                  <a:gd name="T45" fmla="*/ 5 h 51"/>
                  <a:gd name="T46" fmla="*/ 66 w 99"/>
                  <a:gd name="T47" fmla="*/ 4 h 51"/>
                  <a:gd name="T48" fmla="*/ 63 w 99"/>
                  <a:gd name="T49" fmla="*/ 0 h 51"/>
                  <a:gd name="T50" fmla="*/ 61 w 99"/>
                  <a:gd name="T51" fmla="*/ 1 h 51"/>
                  <a:gd name="T52" fmla="*/ 58 w 99"/>
                  <a:gd name="T53" fmla="*/ 0 h 51"/>
                  <a:gd name="T54" fmla="*/ 58 w 99"/>
                  <a:gd name="T55" fmla="*/ 2 h 51"/>
                  <a:gd name="T56" fmla="*/ 58 w 99"/>
                  <a:gd name="T57" fmla="*/ 6 h 51"/>
                  <a:gd name="T58" fmla="*/ 55 w 99"/>
                  <a:gd name="T59" fmla="*/ 8 h 51"/>
                  <a:gd name="T60" fmla="*/ 51 w 99"/>
                  <a:gd name="T61" fmla="*/ 8 h 51"/>
                  <a:gd name="T62" fmla="*/ 46 w 99"/>
                  <a:gd name="T63" fmla="*/ 18 h 51"/>
                  <a:gd name="T64" fmla="*/ 42 w 99"/>
                  <a:gd name="T65" fmla="*/ 21 h 51"/>
                  <a:gd name="T66" fmla="*/ 39 w 99"/>
                  <a:gd name="T67" fmla="*/ 19 h 51"/>
                  <a:gd name="T68" fmla="*/ 37 w 99"/>
                  <a:gd name="T69" fmla="*/ 24 h 51"/>
                  <a:gd name="T70" fmla="*/ 35 w 99"/>
                  <a:gd name="T71" fmla="*/ 24 h 51"/>
                  <a:gd name="T72" fmla="*/ 32 w 99"/>
                  <a:gd name="T73" fmla="*/ 23 h 51"/>
                  <a:gd name="T74" fmla="*/ 30 w 99"/>
                  <a:gd name="T75" fmla="*/ 26 h 51"/>
                  <a:gd name="T76" fmla="*/ 26 w 99"/>
                  <a:gd name="T77" fmla="*/ 24 h 51"/>
                  <a:gd name="T78" fmla="*/ 20 w 99"/>
                  <a:gd name="T79" fmla="*/ 25 h 51"/>
                  <a:gd name="T80" fmla="*/ 20 w 99"/>
                  <a:gd name="T81" fmla="*/ 27 h 51"/>
                  <a:gd name="T82" fmla="*/ 18 w 99"/>
                  <a:gd name="T83" fmla="*/ 27 h 51"/>
                  <a:gd name="T84" fmla="*/ 18 w 99"/>
                  <a:gd name="T85" fmla="*/ 27 h 51"/>
                  <a:gd name="T86" fmla="*/ 17 w 99"/>
                  <a:gd name="T87" fmla="*/ 30 h 51"/>
                  <a:gd name="T88" fmla="*/ 17 w 99"/>
                  <a:gd name="T89" fmla="*/ 30 h 51"/>
                  <a:gd name="T90" fmla="*/ 18 w 99"/>
                  <a:gd name="T91" fmla="*/ 33 h 51"/>
                  <a:gd name="T92" fmla="*/ 12 w 99"/>
                  <a:gd name="T93" fmla="*/ 34 h 51"/>
                  <a:gd name="T94" fmla="*/ 13 w 99"/>
                  <a:gd name="T95" fmla="*/ 40 h 51"/>
                  <a:gd name="T96" fmla="*/ 10 w 99"/>
                  <a:gd name="T97" fmla="*/ 39 h 51"/>
                  <a:gd name="T98" fmla="*/ 6 w 99"/>
                  <a:gd name="T99" fmla="*/ 38 h 51"/>
                  <a:gd name="T100" fmla="*/ 4 w 99"/>
                  <a:gd name="T101" fmla="*/ 42 h 51"/>
                  <a:gd name="T102" fmla="*/ 4 w 99"/>
                  <a:gd name="T103" fmla="*/ 42 h 51"/>
                  <a:gd name="T104" fmla="*/ 5 w 99"/>
                  <a:gd name="T105" fmla="*/ 44 h 51"/>
                  <a:gd name="T106" fmla="*/ 3 w 99"/>
                  <a:gd name="T107" fmla="*/ 49 h 51"/>
                  <a:gd name="T108" fmla="*/ 1 w 99"/>
                  <a:gd name="T109" fmla="*/ 49 h 51"/>
                  <a:gd name="T110" fmla="*/ 0 w 99"/>
                  <a:gd name="T111" fmla="*/ 51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a:solidFill>
                  <a:schemeClr val="tx1"/>
                </a:solidFill>
                <a:round/>
                <a:headEnd/>
                <a:tailEnd/>
              </a:ln>
            </p:spPr>
            <p:txBody>
              <a:bodyPr/>
              <a:lstStyle/>
              <a:p>
                <a:endParaRPr lang="en-US"/>
              </a:p>
            </p:txBody>
          </p:sp>
          <p:sp>
            <p:nvSpPr>
              <p:cNvPr id="30897" name="Freeform 23"/>
              <p:cNvSpPr>
                <a:spLocks/>
              </p:cNvSpPr>
              <p:nvPr/>
            </p:nvSpPr>
            <p:spPr bwMode="auto">
              <a:xfrm>
                <a:off x="3742" y="2243"/>
                <a:ext cx="568" cy="190"/>
              </a:xfrm>
              <a:custGeom>
                <a:avLst/>
                <a:gdLst>
                  <a:gd name="T0" fmla="*/ 111 w 111"/>
                  <a:gd name="T1" fmla="*/ 0 h 39"/>
                  <a:gd name="T2" fmla="*/ 89 w 111"/>
                  <a:gd name="T3" fmla="*/ 3 h 39"/>
                  <a:gd name="T4" fmla="*/ 87 w 111"/>
                  <a:gd name="T5" fmla="*/ 4 h 39"/>
                  <a:gd name="T6" fmla="*/ 31 w 111"/>
                  <a:gd name="T7" fmla="*/ 9 h 39"/>
                  <a:gd name="T8" fmla="*/ 31 w 111"/>
                  <a:gd name="T9" fmla="*/ 8 h 39"/>
                  <a:gd name="T10" fmla="*/ 28 w 111"/>
                  <a:gd name="T11" fmla="*/ 9 h 39"/>
                  <a:gd name="T12" fmla="*/ 29 w 111"/>
                  <a:gd name="T13" fmla="*/ 10 h 39"/>
                  <a:gd name="T14" fmla="*/ 29 w 111"/>
                  <a:gd name="T15" fmla="*/ 11 h 39"/>
                  <a:gd name="T16" fmla="*/ 9 w 111"/>
                  <a:gd name="T17" fmla="*/ 13 h 39"/>
                  <a:gd name="T18" fmla="*/ 8 w 111"/>
                  <a:gd name="T19" fmla="*/ 15 h 39"/>
                  <a:gd name="T20" fmla="*/ 7 w 111"/>
                  <a:gd name="T21" fmla="*/ 18 h 39"/>
                  <a:gd name="T22" fmla="*/ 8 w 111"/>
                  <a:gd name="T23" fmla="*/ 19 h 39"/>
                  <a:gd name="T24" fmla="*/ 7 w 111"/>
                  <a:gd name="T25" fmla="*/ 22 h 39"/>
                  <a:gd name="T26" fmla="*/ 7 w 111"/>
                  <a:gd name="T27" fmla="*/ 22 h 39"/>
                  <a:gd name="T28" fmla="*/ 7 w 111"/>
                  <a:gd name="T29" fmla="*/ 23 h 39"/>
                  <a:gd name="T30" fmla="*/ 6 w 111"/>
                  <a:gd name="T31" fmla="*/ 25 h 39"/>
                  <a:gd name="T32" fmla="*/ 5 w 111"/>
                  <a:gd name="T33" fmla="*/ 26 h 39"/>
                  <a:gd name="T34" fmla="*/ 4 w 111"/>
                  <a:gd name="T35" fmla="*/ 30 h 39"/>
                  <a:gd name="T36" fmla="*/ 2 w 111"/>
                  <a:gd name="T37" fmla="*/ 32 h 39"/>
                  <a:gd name="T38" fmla="*/ 2 w 111"/>
                  <a:gd name="T39" fmla="*/ 35 h 39"/>
                  <a:gd name="T40" fmla="*/ 2 w 111"/>
                  <a:gd name="T41" fmla="*/ 38 h 39"/>
                  <a:gd name="T42" fmla="*/ 2 w 111"/>
                  <a:gd name="T43" fmla="*/ 38 h 39"/>
                  <a:gd name="T44" fmla="*/ 0 w 111"/>
                  <a:gd name="T45" fmla="*/ 39 h 39"/>
                  <a:gd name="T46" fmla="*/ 29 w 111"/>
                  <a:gd name="T47" fmla="*/ 37 h 39"/>
                  <a:gd name="T48" fmla="*/ 65 w 111"/>
                  <a:gd name="T49" fmla="*/ 34 h 39"/>
                  <a:gd name="T50" fmla="*/ 78 w 111"/>
                  <a:gd name="T51" fmla="*/ 32 h 39"/>
                  <a:gd name="T52" fmla="*/ 79 w 111"/>
                  <a:gd name="T53" fmla="*/ 28 h 39"/>
                  <a:gd name="T54" fmla="*/ 80 w 111"/>
                  <a:gd name="T55" fmla="*/ 28 h 39"/>
                  <a:gd name="T56" fmla="*/ 80 w 111"/>
                  <a:gd name="T57" fmla="*/ 28 h 39"/>
                  <a:gd name="T58" fmla="*/ 81 w 111"/>
                  <a:gd name="T59" fmla="*/ 27 h 39"/>
                  <a:gd name="T60" fmla="*/ 82 w 111"/>
                  <a:gd name="T61" fmla="*/ 26 h 39"/>
                  <a:gd name="T62" fmla="*/ 81 w 111"/>
                  <a:gd name="T63" fmla="*/ 25 h 39"/>
                  <a:gd name="T64" fmla="*/ 82 w 111"/>
                  <a:gd name="T65" fmla="*/ 24 h 39"/>
                  <a:gd name="T66" fmla="*/ 83 w 111"/>
                  <a:gd name="T67" fmla="*/ 23 h 39"/>
                  <a:gd name="T68" fmla="*/ 86 w 111"/>
                  <a:gd name="T69" fmla="*/ 22 h 39"/>
                  <a:gd name="T70" fmla="*/ 89 w 111"/>
                  <a:gd name="T71" fmla="*/ 21 h 39"/>
                  <a:gd name="T72" fmla="*/ 92 w 111"/>
                  <a:gd name="T73" fmla="*/ 18 h 39"/>
                  <a:gd name="T74" fmla="*/ 93 w 111"/>
                  <a:gd name="T75" fmla="*/ 18 h 39"/>
                  <a:gd name="T76" fmla="*/ 95 w 111"/>
                  <a:gd name="T77" fmla="*/ 16 h 39"/>
                  <a:gd name="T78" fmla="*/ 96 w 111"/>
                  <a:gd name="T79" fmla="*/ 14 h 39"/>
                  <a:gd name="T80" fmla="*/ 96 w 111"/>
                  <a:gd name="T81" fmla="*/ 14 h 39"/>
                  <a:gd name="T82" fmla="*/ 97 w 111"/>
                  <a:gd name="T83" fmla="*/ 14 h 39"/>
                  <a:gd name="T84" fmla="*/ 98 w 111"/>
                  <a:gd name="T85" fmla="*/ 14 h 39"/>
                  <a:gd name="T86" fmla="*/ 98 w 111"/>
                  <a:gd name="T87" fmla="*/ 13 h 39"/>
                  <a:gd name="T88" fmla="*/ 99 w 111"/>
                  <a:gd name="T89" fmla="*/ 12 h 39"/>
                  <a:gd name="T90" fmla="*/ 99 w 111"/>
                  <a:gd name="T91" fmla="*/ 12 h 39"/>
                  <a:gd name="T92" fmla="*/ 100 w 111"/>
                  <a:gd name="T93" fmla="*/ 13 h 39"/>
                  <a:gd name="T94" fmla="*/ 101 w 111"/>
                  <a:gd name="T95" fmla="*/ 12 h 39"/>
                  <a:gd name="T96" fmla="*/ 101 w 111"/>
                  <a:gd name="T97" fmla="*/ 12 h 39"/>
                  <a:gd name="T98" fmla="*/ 103 w 111"/>
                  <a:gd name="T99" fmla="*/ 10 h 39"/>
                  <a:gd name="T100" fmla="*/ 104 w 111"/>
                  <a:gd name="T101" fmla="*/ 10 h 39"/>
                  <a:gd name="T102" fmla="*/ 106 w 111"/>
                  <a:gd name="T103" fmla="*/ 10 h 39"/>
                  <a:gd name="T104" fmla="*/ 109 w 111"/>
                  <a:gd name="T105" fmla="*/ 6 h 39"/>
                  <a:gd name="T106" fmla="*/ 110 w 111"/>
                  <a:gd name="T107" fmla="*/ 5 h 39"/>
                  <a:gd name="T108" fmla="*/ 111 w 111"/>
                  <a:gd name="T109" fmla="*/ 4 h 39"/>
                  <a:gd name="T110" fmla="*/ 111 w 111"/>
                  <a:gd name="T111" fmla="*/ 3 h 39"/>
                  <a:gd name="T112" fmla="*/ 111 w 111"/>
                  <a:gd name="T113" fmla="*/ 1 h 39"/>
                  <a:gd name="T114" fmla="*/ 111 w 111"/>
                  <a:gd name="T115" fmla="*/ 0 h 39"/>
                  <a:gd name="T116" fmla="*/ 111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a:solidFill>
                  <a:schemeClr val="tx1"/>
                </a:solidFill>
                <a:round/>
                <a:headEnd/>
                <a:tailEnd/>
              </a:ln>
            </p:spPr>
            <p:txBody>
              <a:bodyPr/>
              <a:lstStyle/>
              <a:p>
                <a:endParaRPr lang="en-US"/>
              </a:p>
            </p:txBody>
          </p:sp>
          <p:sp>
            <p:nvSpPr>
              <p:cNvPr id="30898" name="Freeform 24"/>
              <p:cNvSpPr>
                <a:spLocks/>
              </p:cNvSpPr>
              <p:nvPr/>
            </p:nvSpPr>
            <p:spPr bwMode="auto">
              <a:xfrm>
                <a:off x="4060" y="1789"/>
                <a:ext cx="291" cy="307"/>
              </a:xfrm>
              <a:custGeom>
                <a:avLst/>
                <a:gdLst>
                  <a:gd name="T0" fmla="*/ 5 w 57"/>
                  <a:gd name="T1" fmla="*/ 55 h 63"/>
                  <a:gd name="T2" fmla="*/ 8 w 57"/>
                  <a:gd name="T3" fmla="*/ 56 h 63"/>
                  <a:gd name="T4" fmla="*/ 10 w 57"/>
                  <a:gd name="T5" fmla="*/ 55 h 63"/>
                  <a:gd name="T6" fmla="*/ 13 w 57"/>
                  <a:gd name="T7" fmla="*/ 59 h 63"/>
                  <a:gd name="T8" fmla="*/ 18 w 57"/>
                  <a:gd name="T9" fmla="*/ 60 h 63"/>
                  <a:gd name="T10" fmla="*/ 22 w 57"/>
                  <a:gd name="T11" fmla="*/ 61 h 63"/>
                  <a:gd name="T12" fmla="*/ 25 w 57"/>
                  <a:gd name="T13" fmla="*/ 61 h 63"/>
                  <a:gd name="T14" fmla="*/ 28 w 57"/>
                  <a:gd name="T15" fmla="*/ 61 h 63"/>
                  <a:gd name="T16" fmla="*/ 29 w 57"/>
                  <a:gd name="T17" fmla="*/ 59 h 63"/>
                  <a:gd name="T18" fmla="*/ 31 w 57"/>
                  <a:gd name="T19" fmla="*/ 59 h 63"/>
                  <a:gd name="T20" fmla="*/ 34 w 57"/>
                  <a:gd name="T21" fmla="*/ 62 h 63"/>
                  <a:gd name="T22" fmla="*/ 36 w 57"/>
                  <a:gd name="T23" fmla="*/ 63 h 63"/>
                  <a:gd name="T24" fmla="*/ 39 w 57"/>
                  <a:gd name="T25" fmla="*/ 61 h 63"/>
                  <a:gd name="T26" fmla="*/ 40 w 57"/>
                  <a:gd name="T27" fmla="*/ 58 h 63"/>
                  <a:gd name="T28" fmla="*/ 41 w 57"/>
                  <a:gd name="T29" fmla="*/ 52 h 63"/>
                  <a:gd name="T30" fmla="*/ 44 w 57"/>
                  <a:gd name="T31" fmla="*/ 54 h 63"/>
                  <a:gd name="T32" fmla="*/ 45 w 57"/>
                  <a:gd name="T33" fmla="*/ 51 h 63"/>
                  <a:gd name="T34" fmla="*/ 47 w 57"/>
                  <a:gd name="T35" fmla="*/ 47 h 63"/>
                  <a:gd name="T36" fmla="*/ 48 w 57"/>
                  <a:gd name="T37" fmla="*/ 45 h 63"/>
                  <a:gd name="T38" fmla="*/ 51 w 57"/>
                  <a:gd name="T39" fmla="*/ 44 h 63"/>
                  <a:gd name="T40" fmla="*/ 53 w 57"/>
                  <a:gd name="T41" fmla="*/ 41 h 63"/>
                  <a:gd name="T42" fmla="*/ 55 w 57"/>
                  <a:gd name="T43" fmla="*/ 39 h 63"/>
                  <a:gd name="T44" fmla="*/ 55 w 57"/>
                  <a:gd name="T45" fmla="*/ 36 h 63"/>
                  <a:gd name="T46" fmla="*/ 56 w 57"/>
                  <a:gd name="T47" fmla="*/ 34 h 63"/>
                  <a:gd name="T48" fmla="*/ 54 w 57"/>
                  <a:gd name="T49" fmla="*/ 26 h 63"/>
                  <a:gd name="T50" fmla="*/ 55 w 57"/>
                  <a:gd name="T51" fmla="*/ 23 h 63"/>
                  <a:gd name="T52" fmla="*/ 57 w 57"/>
                  <a:gd name="T53" fmla="*/ 22 h 63"/>
                  <a:gd name="T54" fmla="*/ 46 w 57"/>
                  <a:gd name="T55" fmla="*/ 3 h 63"/>
                  <a:gd name="T56" fmla="*/ 42 w 57"/>
                  <a:gd name="T57" fmla="*/ 6 h 63"/>
                  <a:gd name="T58" fmla="*/ 37 w 57"/>
                  <a:gd name="T59" fmla="*/ 10 h 63"/>
                  <a:gd name="T60" fmla="*/ 34 w 57"/>
                  <a:gd name="T61" fmla="*/ 10 h 63"/>
                  <a:gd name="T62" fmla="*/ 30 w 57"/>
                  <a:gd name="T63" fmla="*/ 13 h 63"/>
                  <a:gd name="T64" fmla="*/ 27 w 57"/>
                  <a:gd name="T65" fmla="*/ 12 h 63"/>
                  <a:gd name="T66" fmla="*/ 25 w 57"/>
                  <a:gd name="T67" fmla="*/ 12 h 63"/>
                  <a:gd name="T68" fmla="*/ 25 w 57"/>
                  <a:gd name="T69" fmla="*/ 11 h 63"/>
                  <a:gd name="T70" fmla="*/ 19 w 57"/>
                  <a:gd name="T71" fmla="*/ 9 h 63"/>
                  <a:gd name="T72" fmla="*/ 17 w 57"/>
                  <a:gd name="T73" fmla="*/ 10 h 63"/>
                  <a:gd name="T74" fmla="*/ 0 w 57"/>
                  <a:gd name="T75" fmla="*/ 11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30899" name="Freeform 25"/>
              <p:cNvSpPr>
                <a:spLocks/>
              </p:cNvSpPr>
              <p:nvPr/>
            </p:nvSpPr>
            <p:spPr bwMode="auto">
              <a:xfrm>
                <a:off x="4141" y="2179"/>
                <a:ext cx="610" cy="249"/>
              </a:xfrm>
              <a:custGeom>
                <a:avLst/>
                <a:gdLst>
                  <a:gd name="T0" fmla="*/ 2 w 119"/>
                  <a:gd name="T1" fmla="*/ 41 h 51"/>
                  <a:gd name="T2" fmla="*/ 4 w 119"/>
                  <a:gd name="T3" fmla="*/ 39 h 51"/>
                  <a:gd name="T4" fmla="*/ 5 w 119"/>
                  <a:gd name="T5" fmla="*/ 36 h 51"/>
                  <a:gd name="T6" fmla="*/ 14 w 119"/>
                  <a:gd name="T7" fmla="*/ 31 h 51"/>
                  <a:gd name="T8" fmla="*/ 18 w 119"/>
                  <a:gd name="T9" fmla="*/ 27 h 51"/>
                  <a:gd name="T10" fmla="*/ 20 w 119"/>
                  <a:gd name="T11" fmla="*/ 27 h 51"/>
                  <a:gd name="T12" fmla="*/ 21 w 119"/>
                  <a:gd name="T13" fmla="*/ 25 h 51"/>
                  <a:gd name="T14" fmla="*/ 23 w 119"/>
                  <a:gd name="T15" fmla="*/ 25 h 51"/>
                  <a:gd name="T16" fmla="*/ 28 w 119"/>
                  <a:gd name="T17" fmla="*/ 23 h 51"/>
                  <a:gd name="T18" fmla="*/ 33 w 119"/>
                  <a:gd name="T19" fmla="*/ 17 h 51"/>
                  <a:gd name="T20" fmla="*/ 33 w 119"/>
                  <a:gd name="T21" fmla="*/ 13 h 51"/>
                  <a:gd name="T22" fmla="*/ 37 w 119"/>
                  <a:gd name="T23" fmla="*/ 13 h 51"/>
                  <a:gd name="T24" fmla="*/ 42 w 119"/>
                  <a:gd name="T25" fmla="*/ 12 h 51"/>
                  <a:gd name="T26" fmla="*/ 113 w 119"/>
                  <a:gd name="T27" fmla="*/ 1 h 51"/>
                  <a:gd name="T28" fmla="*/ 114 w 119"/>
                  <a:gd name="T29" fmla="*/ 2 h 51"/>
                  <a:gd name="T30" fmla="*/ 116 w 119"/>
                  <a:gd name="T31" fmla="*/ 5 h 51"/>
                  <a:gd name="T32" fmla="*/ 116 w 119"/>
                  <a:gd name="T33" fmla="*/ 6 h 51"/>
                  <a:gd name="T34" fmla="*/ 114 w 119"/>
                  <a:gd name="T35" fmla="*/ 5 h 51"/>
                  <a:gd name="T36" fmla="*/ 113 w 119"/>
                  <a:gd name="T37" fmla="*/ 6 h 51"/>
                  <a:gd name="T38" fmla="*/ 109 w 119"/>
                  <a:gd name="T39" fmla="*/ 8 h 51"/>
                  <a:gd name="T40" fmla="*/ 105 w 119"/>
                  <a:gd name="T41" fmla="*/ 11 h 51"/>
                  <a:gd name="T42" fmla="*/ 106 w 119"/>
                  <a:gd name="T43" fmla="*/ 12 h 51"/>
                  <a:gd name="T44" fmla="*/ 112 w 119"/>
                  <a:gd name="T45" fmla="*/ 9 h 51"/>
                  <a:gd name="T46" fmla="*/ 114 w 119"/>
                  <a:gd name="T47" fmla="*/ 11 h 51"/>
                  <a:gd name="T48" fmla="*/ 115 w 119"/>
                  <a:gd name="T49" fmla="*/ 11 h 51"/>
                  <a:gd name="T50" fmla="*/ 118 w 119"/>
                  <a:gd name="T51" fmla="*/ 9 h 51"/>
                  <a:gd name="T52" fmla="*/ 119 w 119"/>
                  <a:gd name="T53" fmla="*/ 14 h 51"/>
                  <a:gd name="T54" fmla="*/ 117 w 119"/>
                  <a:gd name="T55" fmla="*/ 17 h 51"/>
                  <a:gd name="T56" fmla="*/ 114 w 119"/>
                  <a:gd name="T57" fmla="*/ 19 h 51"/>
                  <a:gd name="T58" fmla="*/ 110 w 119"/>
                  <a:gd name="T59" fmla="*/ 20 h 51"/>
                  <a:gd name="T60" fmla="*/ 109 w 119"/>
                  <a:gd name="T61" fmla="*/ 19 h 51"/>
                  <a:gd name="T62" fmla="*/ 108 w 119"/>
                  <a:gd name="T63" fmla="*/ 18 h 51"/>
                  <a:gd name="T64" fmla="*/ 108 w 119"/>
                  <a:gd name="T65" fmla="*/ 21 h 51"/>
                  <a:gd name="T66" fmla="*/ 109 w 119"/>
                  <a:gd name="T67" fmla="*/ 22 h 51"/>
                  <a:gd name="T68" fmla="*/ 110 w 119"/>
                  <a:gd name="T69" fmla="*/ 24 h 51"/>
                  <a:gd name="T70" fmla="*/ 105 w 119"/>
                  <a:gd name="T71" fmla="*/ 27 h 51"/>
                  <a:gd name="T72" fmla="*/ 105 w 119"/>
                  <a:gd name="T73" fmla="*/ 29 h 51"/>
                  <a:gd name="T74" fmla="*/ 112 w 119"/>
                  <a:gd name="T75" fmla="*/ 27 h 51"/>
                  <a:gd name="T76" fmla="*/ 114 w 119"/>
                  <a:gd name="T77" fmla="*/ 27 h 51"/>
                  <a:gd name="T78" fmla="*/ 109 w 119"/>
                  <a:gd name="T79" fmla="*/ 32 h 51"/>
                  <a:gd name="T80" fmla="*/ 103 w 119"/>
                  <a:gd name="T81" fmla="*/ 36 h 51"/>
                  <a:gd name="T82" fmla="*/ 102 w 119"/>
                  <a:gd name="T83" fmla="*/ 37 h 51"/>
                  <a:gd name="T84" fmla="*/ 96 w 119"/>
                  <a:gd name="T85" fmla="*/ 44 h 51"/>
                  <a:gd name="T86" fmla="*/ 93 w 119"/>
                  <a:gd name="T87" fmla="*/ 50 h 51"/>
                  <a:gd name="T88" fmla="*/ 69 w 119"/>
                  <a:gd name="T89" fmla="*/ 39 h 51"/>
                  <a:gd name="T90" fmla="*/ 50 w 119"/>
                  <a:gd name="T91" fmla="*/ 36 h 51"/>
                  <a:gd name="T92" fmla="*/ 49 w 119"/>
                  <a:gd name="T93" fmla="*/ 36 h 51"/>
                  <a:gd name="T94" fmla="*/ 30 w 119"/>
                  <a:gd name="T95" fmla="*/ 37 h 51"/>
                  <a:gd name="T96" fmla="*/ 26 w 119"/>
                  <a:gd name="T97" fmla="*/ 40 h 51"/>
                  <a:gd name="T98" fmla="*/ 0 w 119"/>
                  <a:gd name="T99" fmla="*/ 4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a:solidFill>
                  <a:schemeClr val="tx1"/>
                </a:solidFill>
                <a:round/>
                <a:headEnd/>
                <a:tailEnd/>
              </a:ln>
            </p:spPr>
            <p:txBody>
              <a:bodyPr/>
              <a:lstStyle/>
              <a:p>
                <a:endParaRPr lang="en-US"/>
              </a:p>
            </p:txBody>
          </p:sp>
          <p:sp>
            <p:nvSpPr>
              <p:cNvPr id="30900" name="Freeform 26"/>
              <p:cNvSpPr>
                <a:spLocks/>
              </p:cNvSpPr>
              <p:nvPr/>
            </p:nvSpPr>
            <p:spPr bwMode="auto">
              <a:xfrm>
                <a:off x="3962" y="2716"/>
                <a:ext cx="630" cy="453"/>
              </a:xfrm>
              <a:custGeom>
                <a:avLst/>
                <a:gdLst>
                  <a:gd name="T0" fmla="*/ 0 w 123"/>
                  <a:gd name="T1" fmla="*/ 8 h 93"/>
                  <a:gd name="T2" fmla="*/ 0 w 123"/>
                  <a:gd name="T3" fmla="*/ 10 h 93"/>
                  <a:gd name="T4" fmla="*/ 2 w 123"/>
                  <a:gd name="T5" fmla="*/ 12 h 93"/>
                  <a:gd name="T6" fmla="*/ 3 w 123"/>
                  <a:gd name="T7" fmla="*/ 15 h 93"/>
                  <a:gd name="T8" fmla="*/ 4 w 123"/>
                  <a:gd name="T9" fmla="*/ 17 h 93"/>
                  <a:gd name="T10" fmla="*/ 3 w 123"/>
                  <a:gd name="T11" fmla="*/ 19 h 93"/>
                  <a:gd name="T12" fmla="*/ 7 w 123"/>
                  <a:gd name="T13" fmla="*/ 18 h 93"/>
                  <a:gd name="T14" fmla="*/ 9 w 123"/>
                  <a:gd name="T15" fmla="*/ 15 h 93"/>
                  <a:gd name="T16" fmla="*/ 10 w 123"/>
                  <a:gd name="T17" fmla="*/ 15 h 93"/>
                  <a:gd name="T18" fmla="*/ 9 w 123"/>
                  <a:gd name="T19" fmla="*/ 17 h 93"/>
                  <a:gd name="T20" fmla="*/ 19 w 123"/>
                  <a:gd name="T21" fmla="*/ 14 h 93"/>
                  <a:gd name="T22" fmla="*/ 19 w 123"/>
                  <a:gd name="T23" fmla="*/ 16 h 93"/>
                  <a:gd name="T24" fmla="*/ 25 w 123"/>
                  <a:gd name="T25" fmla="*/ 17 h 93"/>
                  <a:gd name="T26" fmla="*/ 29 w 123"/>
                  <a:gd name="T27" fmla="*/ 18 h 93"/>
                  <a:gd name="T28" fmla="*/ 31 w 123"/>
                  <a:gd name="T29" fmla="*/ 19 h 93"/>
                  <a:gd name="T30" fmla="*/ 31 w 123"/>
                  <a:gd name="T31" fmla="*/ 20 h 93"/>
                  <a:gd name="T32" fmla="*/ 36 w 123"/>
                  <a:gd name="T33" fmla="*/ 24 h 93"/>
                  <a:gd name="T34" fmla="*/ 35 w 123"/>
                  <a:gd name="T35" fmla="*/ 25 h 93"/>
                  <a:gd name="T36" fmla="*/ 34 w 123"/>
                  <a:gd name="T37" fmla="*/ 26 h 93"/>
                  <a:gd name="T38" fmla="*/ 41 w 123"/>
                  <a:gd name="T39" fmla="*/ 24 h 93"/>
                  <a:gd name="T40" fmla="*/ 50 w 123"/>
                  <a:gd name="T41" fmla="*/ 21 h 93"/>
                  <a:gd name="T42" fmla="*/ 50 w 123"/>
                  <a:gd name="T43" fmla="*/ 18 h 93"/>
                  <a:gd name="T44" fmla="*/ 61 w 123"/>
                  <a:gd name="T45" fmla="*/ 21 h 93"/>
                  <a:gd name="T46" fmla="*/ 69 w 123"/>
                  <a:gd name="T47" fmla="*/ 28 h 93"/>
                  <a:gd name="T48" fmla="*/ 74 w 123"/>
                  <a:gd name="T49" fmla="*/ 30 h 93"/>
                  <a:gd name="T50" fmla="*/ 77 w 123"/>
                  <a:gd name="T51" fmla="*/ 36 h 93"/>
                  <a:gd name="T52" fmla="*/ 76 w 123"/>
                  <a:gd name="T53" fmla="*/ 48 h 93"/>
                  <a:gd name="T54" fmla="*/ 80 w 123"/>
                  <a:gd name="T55" fmla="*/ 54 h 93"/>
                  <a:gd name="T56" fmla="*/ 79 w 123"/>
                  <a:gd name="T57" fmla="*/ 50 h 93"/>
                  <a:gd name="T58" fmla="*/ 82 w 123"/>
                  <a:gd name="T59" fmla="*/ 51 h 93"/>
                  <a:gd name="T60" fmla="*/ 83 w 123"/>
                  <a:gd name="T61" fmla="*/ 50 h 93"/>
                  <a:gd name="T62" fmla="*/ 83 w 123"/>
                  <a:gd name="T63" fmla="*/ 53 h 93"/>
                  <a:gd name="T64" fmla="*/ 80 w 123"/>
                  <a:gd name="T65" fmla="*/ 57 h 93"/>
                  <a:gd name="T66" fmla="*/ 83 w 123"/>
                  <a:gd name="T67" fmla="*/ 61 h 93"/>
                  <a:gd name="T68" fmla="*/ 89 w 123"/>
                  <a:gd name="T69" fmla="*/ 68 h 93"/>
                  <a:gd name="T70" fmla="*/ 91 w 123"/>
                  <a:gd name="T71" fmla="*/ 69 h 93"/>
                  <a:gd name="T72" fmla="*/ 94 w 123"/>
                  <a:gd name="T73" fmla="*/ 74 h 93"/>
                  <a:gd name="T74" fmla="*/ 99 w 123"/>
                  <a:gd name="T75" fmla="*/ 82 h 93"/>
                  <a:gd name="T76" fmla="*/ 108 w 123"/>
                  <a:gd name="T77" fmla="*/ 88 h 93"/>
                  <a:gd name="T78" fmla="*/ 111 w 123"/>
                  <a:gd name="T79" fmla="*/ 90 h 93"/>
                  <a:gd name="T80" fmla="*/ 110 w 123"/>
                  <a:gd name="T81" fmla="*/ 91 h 93"/>
                  <a:gd name="T82" fmla="*/ 109 w 123"/>
                  <a:gd name="T83" fmla="*/ 92 h 93"/>
                  <a:gd name="T84" fmla="*/ 113 w 123"/>
                  <a:gd name="T85" fmla="*/ 92 h 93"/>
                  <a:gd name="T86" fmla="*/ 121 w 123"/>
                  <a:gd name="T87" fmla="*/ 88 h 93"/>
                  <a:gd name="T88" fmla="*/ 121 w 123"/>
                  <a:gd name="T89" fmla="*/ 82 h 93"/>
                  <a:gd name="T90" fmla="*/ 122 w 123"/>
                  <a:gd name="T91" fmla="*/ 74 h 93"/>
                  <a:gd name="T92" fmla="*/ 121 w 123"/>
                  <a:gd name="T93" fmla="*/ 61 h 93"/>
                  <a:gd name="T94" fmla="*/ 113 w 123"/>
                  <a:gd name="T95" fmla="*/ 48 h 93"/>
                  <a:gd name="T96" fmla="*/ 110 w 123"/>
                  <a:gd name="T97" fmla="*/ 43 h 93"/>
                  <a:gd name="T98" fmla="*/ 110 w 123"/>
                  <a:gd name="T99" fmla="*/ 38 h 93"/>
                  <a:gd name="T100" fmla="*/ 103 w 123"/>
                  <a:gd name="T101" fmla="*/ 29 h 93"/>
                  <a:gd name="T102" fmla="*/ 99 w 123"/>
                  <a:gd name="T103" fmla="*/ 24 h 93"/>
                  <a:gd name="T104" fmla="*/ 92 w 123"/>
                  <a:gd name="T105" fmla="*/ 8 h 93"/>
                  <a:gd name="T106" fmla="*/ 90 w 123"/>
                  <a:gd name="T107" fmla="*/ 6 h 93"/>
                  <a:gd name="T108" fmla="*/ 88 w 123"/>
                  <a:gd name="T109" fmla="*/ 1 h 93"/>
                  <a:gd name="T110" fmla="*/ 82 w 123"/>
                  <a:gd name="T111" fmla="*/ 1 h 93"/>
                  <a:gd name="T112" fmla="*/ 82 w 123"/>
                  <a:gd name="T113" fmla="*/ 7 h 93"/>
                  <a:gd name="T114" fmla="*/ 80 w 123"/>
                  <a:gd name="T115" fmla="*/ 8 h 93"/>
                  <a:gd name="T116" fmla="*/ 39 w 123"/>
                  <a:gd name="T117" fmla="*/ 7 h 93"/>
                  <a:gd name="T118" fmla="*/ 38 w 123"/>
                  <a:gd name="T119" fmla="*/ 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30901" name="Freeform 27"/>
              <p:cNvSpPr>
                <a:spLocks/>
              </p:cNvSpPr>
              <p:nvPr/>
            </p:nvSpPr>
            <p:spPr bwMode="auto">
              <a:xfrm>
                <a:off x="3433" y="2298"/>
                <a:ext cx="344" cy="302"/>
              </a:xfrm>
              <a:custGeom>
                <a:avLst/>
                <a:gdLst>
                  <a:gd name="T0" fmla="*/ 0 w 67"/>
                  <a:gd name="T1" fmla="*/ 3 h 62"/>
                  <a:gd name="T2" fmla="*/ 60 w 67"/>
                  <a:gd name="T3" fmla="*/ 0 h 62"/>
                  <a:gd name="T4" fmla="*/ 60 w 67"/>
                  <a:gd name="T5" fmla="*/ 1 h 62"/>
                  <a:gd name="T6" fmla="*/ 61 w 67"/>
                  <a:gd name="T7" fmla="*/ 2 h 62"/>
                  <a:gd name="T8" fmla="*/ 62 w 67"/>
                  <a:gd name="T9" fmla="*/ 3 h 62"/>
                  <a:gd name="T10" fmla="*/ 61 w 67"/>
                  <a:gd name="T11" fmla="*/ 5 h 62"/>
                  <a:gd name="T12" fmla="*/ 60 w 67"/>
                  <a:gd name="T13" fmla="*/ 6 h 62"/>
                  <a:gd name="T14" fmla="*/ 58 w 67"/>
                  <a:gd name="T15" fmla="*/ 8 h 62"/>
                  <a:gd name="T16" fmla="*/ 58 w 67"/>
                  <a:gd name="T17" fmla="*/ 9 h 62"/>
                  <a:gd name="T18" fmla="*/ 67 w 67"/>
                  <a:gd name="T19" fmla="*/ 9 h 62"/>
                  <a:gd name="T20" fmla="*/ 67 w 67"/>
                  <a:gd name="T21" fmla="*/ 9 h 62"/>
                  <a:gd name="T22" fmla="*/ 67 w 67"/>
                  <a:gd name="T23" fmla="*/ 10 h 62"/>
                  <a:gd name="T24" fmla="*/ 66 w 67"/>
                  <a:gd name="T25" fmla="*/ 12 h 62"/>
                  <a:gd name="T26" fmla="*/ 65 w 67"/>
                  <a:gd name="T27" fmla="*/ 13 h 62"/>
                  <a:gd name="T28" fmla="*/ 64 w 67"/>
                  <a:gd name="T29" fmla="*/ 17 h 62"/>
                  <a:gd name="T30" fmla="*/ 62 w 67"/>
                  <a:gd name="T31" fmla="*/ 19 h 62"/>
                  <a:gd name="T32" fmla="*/ 62 w 67"/>
                  <a:gd name="T33" fmla="*/ 22 h 62"/>
                  <a:gd name="T34" fmla="*/ 62 w 67"/>
                  <a:gd name="T35" fmla="*/ 25 h 62"/>
                  <a:gd name="T36" fmla="*/ 62 w 67"/>
                  <a:gd name="T37" fmla="*/ 25 h 62"/>
                  <a:gd name="T38" fmla="*/ 60 w 67"/>
                  <a:gd name="T39" fmla="*/ 26 h 62"/>
                  <a:gd name="T40" fmla="*/ 60 w 67"/>
                  <a:gd name="T41" fmla="*/ 27 h 62"/>
                  <a:gd name="T42" fmla="*/ 57 w 67"/>
                  <a:gd name="T43" fmla="*/ 29 h 62"/>
                  <a:gd name="T44" fmla="*/ 57 w 67"/>
                  <a:gd name="T45" fmla="*/ 32 h 62"/>
                  <a:gd name="T46" fmla="*/ 57 w 67"/>
                  <a:gd name="T47" fmla="*/ 35 h 62"/>
                  <a:gd name="T48" fmla="*/ 56 w 67"/>
                  <a:gd name="T49" fmla="*/ 36 h 62"/>
                  <a:gd name="T50" fmla="*/ 54 w 67"/>
                  <a:gd name="T51" fmla="*/ 38 h 62"/>
                  <a:gd name="T52" fmla="*/ 52 w 67"/>
                  <a:gd name="T53" fmla="*/ 40 h 62"/>
                  <a:gd name="T54" fmla="*/ 51 w 67"/>
                  <a:gd name="T55" fmla="*/ 41 h 62"/>
                  <a:gd name="T56" fmla="*/ 51 w 67"/>
                  <a:gd name="T57" fmla="*/ 43 h 62"/>
                  <a:gd name="T58" fmla="*/ 50 w 67"/>
                  <a:gd name="T59" fmla="*/ 45 h 62"/>
                  <a:gd name="T60" fmla="*/ 50 w 67"/>
                  <a:gd name="T61" fmla="*/ 46 h 62"/>
                  <a:gd name="T62" fmla="*/ 49 w 67"/>
                  <a:gd name="T63" fmla="*/ 49 h 62"/>
                  <a:gd name="T64" fmla="*/ 48 w 67"/>
                  <a:gd name="T65" fmla="*/ 51 h 62"/>
                  <a:gd name="T66" fmla="*/ 49 w 67"/>
                  <a:gd name="T67" fmla="*/ 54 h 62"/>
                  <a:gd name="T68" fmla="*/ 50 w 67"/>
                  <a:gd name="T69" fmla="*/ 55 h 62"/>
                  <a:gd name="T70" fmla="*/ 50 w 67"/>
                  <a:gd name="T71" fmla="*/ 57 h 62"/>
                  <a:gd name="T72" fmla="*/ 50 w 67"/>
                  <a:gd name="T73" fmla="*/ 57 h 62"/>
                  <a:gd name="T74" fmla="*/ 50 w 67"/>
                  <a:gd name="T75" fmla="*/ 58 h 62"/>
                  <a:gd name="T76" fmla="*/ 50 w 67"/>
                  <a:gd name="T77" fmla="*/ 58 h 62"/>
                  <a:gd name="T78" fmla="*/ 49 w 67"/>
                  <a:gd name="T79" fmla="*/ 60 h 62"/>
                  <a:gd name="T80" fmla="*/ 50 w 67"/>
                  <a:gd name="T81" fmla="*/ 61 h 62"/>
                  <a:gd name="T82" fmla="*/ 8 w 67"/>
                  <a:gd name="T83" fmla="*/ 62 h 62"/>
                  <a:gd name="T84" fmla="*/ 8 w 67"/>
                  <a:gd name="T85" fmla="*/ 53 h 62"/>
                  <a:gd name="T86" fmla="*/ 6 w 67"/>
                  <a:gd name="T87" fmla="*/ 52 h 62"/>
                  <a:gd name="T88" fmla="*/ 4 w 67"/>
                  <a:gd name="T89" fmla="*/ 53 h 62"/>
                  <a:gd name="T90" fmla="*/ 4 w 67"/>
                  <a:gd name="T91" fmla="*/ 53 h 62"/>
                  <a:gd name="T92" fmla="*/ 2 w 67"/>
                  <a:gd name="T93" fmla="*/ 51 h 62"/>
                  <a:gd name="T94" fmla="*/ 2 w 67"/>
                  <a:gd name="T95" fmla="*/ 22 h 62"/>
                  <a:gd name="T96" fmla="*/ 0 w 67"/>
                  <a:gd name="T97" fmla="*/ 3 h 62"/>
                  <a:gd name="T98" fmla="*/ 0 w 67"/>
                  <a:gd name="T99" fmla="*/ 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a:solidFill>
                  <a:schemeClr val="tx1"/>
                </a:solidFill>
                <a:round/>
                <a:headEnd/>
                <a:tailEnd/>
              </a:ln>
            </p:spPr>
            <p:txBody>
              <a:bodyPr/>
              <a:lstStyle/>
              <a:p>
                <a:endParaRPr lang="en-US"/>
              </a:p>
            </p:txBody>
          </p:sp>
          <p:sp>
            <p:nvSpPr>
              <p:cNvPr id="30902" name="Freeform 28"/>
              <p:cNvSpPr>
                <a:spLocks/>
              </p:cNvSpPr>
              <p:nvPr/>
            </p:nvSpPr>
            <p:spPr bwMode="auto">
              <a:xfrm>
                <a:off x="1491" y="1614"/>
                <a:ext cx="553" cy="897"/>
              </a:xfrm>
              <a:custGeom>
                <a:avLst/>
                <a:gdLst>
                  <a:gd name="T0" fmla="*/ 61 w 108"/>
                  <a:gd name="T1" fmla="*/ 179 h 184"/>
                  <a:gd name="T2" fmla="*/ 61 w 108"/>
                  <a:gd name="T3" fmla="*/ 177 h 184"/>
                  <a:gd name="T4" fmla="*/ 60 w 108"/>
                  <a:gd name="T5" fmla="*/ 175 h 184"/>
                  <a:gd name="T6" fmla="*/ 57 w 108"/>
                  <a:gd name="T7" fmla="*/ 163 h 184"/>
                  <a:gd name="T8" fmla="*/ 50 w 108"/>
                  <a:gd name="T9" fmla="*/ 156 h 184"/>
                  <a:gd name="T10" fmla="*/ 48 w 108"/>
                  <a:gd name="T11" fmla="*/ 153 h 184"/>
                  <a:gd name="T12" fmla="*/ 46 w 108"/>
                  <a:gd name="T13" fmla="*/ 150 h 184"/>
                  <a:gd name="T14" fmla="*/ 39 w 108"/>
                  <a:gd name="T15" fmla="*/ 147 h 184"/>
                  <a:gd name="T16" fmla="*/ 33 w 108"/>
                  <a:gd name="T17" fmla="*/ 141 h 184"/>
                  <a:gd name="T18" fmla="*/ 22 w 108"/>
                  <a:gd name="T19" fmla="*/ 136 h 184"/>
                  <a:gd name="T20" fmla="*/ 22 w 108"/>
                  <a:gd name="T21" fmla="*/ 132 h 184"/>
                  <a:gd name="T22" fmla="*/ 23 w 108"/>
                  <a:gd name="T23" fmla="*/ 127 h 184"/>
                  <a:gd name="T24" fmla="*/ 21 w 108"/>
                  <a:gd name="T25" fmla="*/ 122 h 184"/>
                  <a:gd name="T26" fmla="*/ 22 w 108"/>
                  <a:gd name="T27" fmla="*/ 120 h 184"/>
                  <a:gd name="T28" fmla="*/ 16 w 108"/>
                  <a:gd name="T29" fmla="*/ 109 h 184"/>
                  <a:gd name="T30" fmla="*/ 12 w 108"/>
                  <a:gd name="T31" fmla="*/ 102 h 184"/>
                  <a:gd name="T32" fmla="*/ 14 w 108"/>
                  <a:gd name="T33" fmla="*/ 96 h 184"/>
                  <a:gd name="T34" fmla="*/ 14 w 108"/>
                  <a:gd name="T35" fmla="*/ 91 h 184"/>
                  <a:gd name="T36" fmla="*/ 9 w 108"/>
                  <a:gd name="T37" fmla="*/ 86 h 184"/>
                  <a:gd name="T38" fmla="*/ 9 w 108"/>
                  <a:gd name="T39" fmla="*/ 78 h 184"/>
                  <a:gd name="T40" fmla="*/ 11 w 108"/>
                  <a:gd name="T41" fmla="*/ 75 h 184"/>
                  <a:gd name="T42" fmla="*/ 12 w 108"/>
                  <a:gd name="T43" fmla="*/ 79 h 184"/>
                  <a:gd name="T44" fmla="*/ 15 w 108"/>
                  <a:gd name="T45" fmla="*/ 78 h 184"/>
                  <a:gd name="T46" fmla="*/ 14 w 108"/>
                  <a:gd name="T47" fmla="*/ 71 h 184"/>
                  <a:gd name="T48" fmla="*/ 12 w 108"/>
                  <a:gd name="T49" fmla="*/ 73 h 184"/>
                  <a:gd name="T50" fmla="*/ 7 w 108"/>
                  <a:gd name="T51" fmla="*/ 70 h 184"/>
                  <a:gd name="T52" fmla="*/ 6 w 108"/>
                  <a:gd name="T53" fmla="*/ 61 h 184"/>
                  <a:gd name="T54" fmla="*/ 1 w 108"/>
                  <a:gd name="T55" fmla="*/ 51 h 184"/>
                  <a:gd name="T56" fmla="*/ 1 w 108"/>
                  <a:gd name="T57" fmla="*/ 46 h 184"/>
                  <a:gd name="T58" fmla="*/ 4 w 108"/>
                  <a:gd name="T59" fmla="*/ 40 h 184"/>
                  <a:gd name="T60" fmla="*/ 2 w 108"/>
                  <a:gd name="T61" fmla="*/ 32 h 184"/>
                  <a:gd name="T62" fmla="*/ 0 w 108"/>
                  <a:gd name="T63" fmla="*/ 28 h 184"/>
                  <a:gd name="T64" fmla="*/ 0 w 108"/>
                  <a:gd name="T65" fmla="*/ 24 h 184"/>
                  <a:gd name="T66" fmla="*/ 6 w 108"/>
                  <a:gd name="T67" fmla="*/ 15 h 184"/>
                  <a:gd name="T68" fmla="*/ 9 w 108"/>
                  <a:gd name="T69" fmla="*/ 10 h 184"/>
                  <a:gd name="T70" fmla="*/ 9 w 108"/>
                  <a:gd name="T71" fmla="*/ 1 h 184"/>
                  <a:gd name="T72" fmla="*/ 48 w 108"/>
                  <a:gd name="T73" fmla="*/ 64 h 184"/>
                  <a:gd name="T74" fmla="*/ 104 w 108"/>
                  <a:gd name="T75" fmla="*/ 149 h 184"/>
                  <a:gd name="T76" fmla="*/ 105 w 108"/>
                  <a:gd name="T77" fmla="*/ 153 h 184"/>
                  <a:gd name="T78" fmla="*/ 106 w 108"/>
                  <a:gd name="T79" fmla="*/ 157 h 184"/>
                  <a:gd name="T80" fmla="*/ 107 w 108"/>
                  <a:gd name="T81" fmla="*/ 160 h 184"/>
                  <a:gd name="T82" fmla="*/ 103 w 108"/>
                  <a:gd name="T83" fmla="*/ 162 h 184"/>
                  <a:gd name="T84" fmla="*/ 98 w 108"/>
                  <a:gd name="T85" fmla="*/ 172 h 184"/>
                  <a:gd name="T86" fmla="*/ 97 w 108"/>
                  <a:gd name="T87" fmla="*/ 174 h 184"/>
                  <a:gd name="T88" fmla="*/ 96 w 108"/>
                  <a:gd name="T89" fmla="*/ 178 h 184"/>
                  <a:gd name="T90" fmla="*/ 98 w 108"/>
                  <a:gd name="T91" fmla="*/ 181 h 184"/>
                  <a:gd name="T92" fmla="*/ 96 w 108"/>
                  <a:gd name="T93" fmla="*/ 184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30903" name="Freeform 29"/>
              <p:cNvSpPr>
                <a:spLocks/>
              </p:cNvSpPr>
              <p:nvPr/>
            </p:nvSpPr>
            <p:spPr bwMode="auto">
              <a:xfrm>
                <a:off x="2356" y="1545"/>
                <a:ext cx="483" cy="381"/>
              </a:xfrm>
              <a:custGeom>
                <a:avLst/>
                <a:gdLst>
                  <a:gd name="T0" fmla="*/ 88 w 94"/>
                  <a:gd name="T1" fmla="*/ 78 h 78"/>
                  <a:gd name="T2" fmla="*/ 91 w 94"/>
                  <a:gd name="T3" fmla="*/ 44 h 78"/>
                  <a:gd name="T4" fmla="*/ 94 w 94"/>
                  <a:gd name="T5" fmla="*/ 10 h 78"/>
                  <a:gd name="T6" fmla="*/ 10 w 94"/>
                  <a:gd name="T7" fmla="*/ 0 h 78"/>
                  <a:gd name="T8" fmla="*/ 9 w 94"/>
                  <a:gd name="T9" fmla="*/ 8 h 78"/>
                  <a:gd name="T10" fmla="*/ 3 w 94"/>
                  <a:gd name="T11" fmla="*/ 50 h 78"/>
                  <a:gd name="T12" fmla="*/ 2 w 94"/>
                  <a:gd name="T13" fmla="*/ 50 h 78"/>
                  <a:gd name="T14" fmla="*/ 0 w 94"/>
                  <a:gd name="T15" fmla="*/ 67 h 78"/>
                  <a:gd name="T16" fmla="*/ 25 w 94"/>
                  <a:gd name="T17" fmla="*/ 71 h 78"/>
                  <a:gd name="T18" fmla="*/ 88 w 94"/>
                  <a:gd name="T19" fmla="*/ 78 h 78"/>
                  <a:gd name="T20" fmla="*/ 88 w 94"/>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a:solidFill>
                  <a:schemeClr val="tx1"/>
                </a:solidFill>
                <a:round/>
                <a:headEnd/>
                <a:tailEnd/>
              </a:ln>
            </p:spPr>
            <p:txBody>
              <a:bodyPr/>
              <a:lstStyle/>
              <a:p>
                <a:endParaRPr lang="en-US"/>
              </a:p>
            </p:txBody>
          </p:sp>
          <p:sp>
            <p:nvSpPr>
              <p:cNvPr id="30904" name="Freeform 30"/>
              <p:cNvSpPr>
                <a:spLocks/>
              </p:cNvSpPr>
              <p:nvPr/>
            </p:nvSpPr>
            <p:spPr bwMode="auto">
              <a:xfrm>
                <a:off x="2434" y="1892"/>
                <a:ext cx="508" cy="375"/>
              </a:xfrm>
              <a:custGeom>
                <a:avLst/>
                <a:gdLst>
                  <a:gd name="T0" fmla="*/ 0 w 99"/>
                  <a:gd name="T1" fmla="*/ 67 h 77"/>
                  <a:gd name="T2" fmla="*/ 10 w 99"/>
                  <a:gd name="T3" fmla="*/ 0 h 77"/>
                  <a:gd name="T4" fmla="*/ 73 w 99"/>
                  <a:gd name="T5" fmla="*/ 7 h 77"/>
                  <a:gd name="T6" fmla="*/ 99 w 99"/>
                  <a:gd name="T7" fmla="*/ 9 h 77"/>
                  <a:gd name="T8" fmla="*/ 98 w 99"/>
                  <a:gd name="T9" fmla="*/ 26 h 77"/>
                  <a:gd name="T10" fmla="*/ 95 w 99"/>
                  <a:gd name="T11" fmla="*/ 77 h 77"/>
                  <a:gd name="T12" fmla="*/ 82 w 99"/>
                  <a:gd name="T13" fmla="*/ 76 h 77"/>
                  <a:gd name="T14" fmla="*/ 0 w 99"/>
                  <a:gd name="T15" fmla="*/ 67 h 77"/>
                  <a:gd name="T16" fmla="*/ 0 w 99"/>
                  <a:gd name="T17" fmla="*/ 6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30905" name="Freeform 31"/>
              <p:cNvSpPr>
                <a:spLocks/>
              </p:cNvSpPr>
              <p:nvPr/>
            </p:nvSpPr>
            <p:spPr bwMode="auto">
              <a:xfrm>
                <a:off x="2368" y="2218"/>
                <a:ext cx="485" cy="478"/>
              </a:xfrm>
              <a:custGeom>
                <a:avLst/>
                <a:gdLst>
                  <a:gd name="T0" fmla="*/ 13 w 95"/>
                  <a:gd name="T1" fmla="*/ 0 h 98"/>
                  <a:gd name="T2" fmla="*/ 0 w 95"/>
                  <a:gd name="T3" fmla="*/ 96 h 98"/>
                  <a:gd name="T4" fmla="*/ 0 w 95"/>
                  <a:gd name="T5" fmla="*/ 96 h 98"/>
                  <a:gd name="T6" fmla="*/ 12 w 95"/>
                  <a:gd name="T7" fmla="*/ 98 h 98"/>
                  <a:gd name="T8" fmla="*/ 13 w 95"/>
                  <a:gd name="T9" fmla="*/ 90 h 98"/>
                  <a:gd name="T10" fmla="*/ 37 w 95"/>
                  <a:gd name="T11" fmla="*/ 93 h 98"/>
                  <a:gd name="T12" fmla="*/ 37 w 95"/>
                  <a:gd name="T13" fmla="*/ 93 h 98"/>
                  <a:gd name="T14" fmla="*/ 36 w 95"/>
                  <a:gd name="T15" fmla="*/ 92 h 98"/>
                  <a:gd name="T16" fmla="*/ 37 w 95"/>
                  <a:gd name="T17" fmla="*/ 91 h 98"/>
                  <a:gd name="T18" fmla="*/ 36 w 95"/>
                  <a:gd name="T19" fmla="*/ 90 h 98"/>
                  <a:gd name="T20" fmla="*/ 36 w 95"/>
                  <a:gd name="T21" fmla="*/ 90 h 98"/>
                  <a:gd name="T22" fmla="*/ 36 w 95"/>
                  <a:gd name="T23" fmla="*/ 90 h 98"/>
                  <a:gd name="T24" fmla="*/ 87 w 95"/>
                  <a:gd name="T25" fmla="*/ 94 h 98"/>
                  <a:gd name="T26" fmla="*/ 93 w 95"/>
                  <a:gd name="T27" fmla="*/ 18 h 98"/>
                  <a:gd name="T28" fmla="*/ 94 w 95"/>
                  <a:gd name="T29" fmla="*/ 18 h 98"/>
                  <a:gd name="T30" fmla="*/ 95 w 95"/>
                  <a:gd name="T31" fmla="*/ 9 h 98"/>
                  <a:gd name="T32" fmla="*/ 13 w 95"/>
                  <a:gd name="T33" fmla="*/ 0 h 98"/>
                  <a:gd name="T34" fmla="*/ 13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a:solidFill>
                  <a:schemeClr val="tx1"/>
                </a:solidFill>
                <a:round/>
                <a:headEnd/>
                <a:tailEnd/>
              </a:ln>
            </p:spPr>
            <p:txBody>
              <a:bodyPr/>
              <a:lstStyle/>
              <a:p>
                <a:endParaRPr lang="en-US"/>
              </a:p>
            </p:txBody>
          </p:sp>
          <p:sp>
            <p:nvSpPr>
              <p:cNvPr id="30906" name="Freeform 32"/>
              <p:cNvSpPr>
                <a:spLocks/>
              </p:cNvSpPr>
              <p:nvPr/>
            </p:nvSpPr>
            <p:spPr bwMode="auto">
              <a:xfrm>
                <a:off x="2552" y="2306"/>
                <a:ext cx="969" cy="898"/>
              </a:xfrm>
              <a:custGeom>
                <a:avLst/>
                <a:gdLst>
                  <a:gd name="T0" fmla="*/ 171 w 189"/>
                  <a:gd name="T1" fmla="*/ 50 h 184"/>
                  <a:gd name="T2" fmla="*/ 159 w 189"/>
                  <a:gd name="T3" fmla="*/ 47 h 184"/>
                  <a:gd name="T4" fmla="*/ 151 w 189"/>
                  <a:gd name="T5" fmla="*/ 49 h 184"/>
                  <a:gd name="T6" fmla="*/ 145 w 189"/>
                  <a:gd name="T7" fmla="*/ 49 h 184"/>
                  <a:gd name="T8" fmla="*/ 143 w 189"/>
                  <a:gd name="T9" fmla="*/ 49 h 184"/>
                  <a:gd name="T10" fmla="*/ 140 w 189"/>
                  <a:gd name="T11" fmla="*/ 47 h 184"/>
                  <a:gd name="T12" fmla="*/ 137 w 189"/>
                  <a:gd name="T13" fmla="*/ 51 h 184"/>
                  <a:gd name="T14" fmla="*/ 135 w 189"/>
                  <a:gd name="T15" fmla="*/ 48 h 184"/>
                  <a:gd name="T16" fmla="*/ 129 w 189"/>
                  <a:gd name="T17" fmla="*/ 47 h 184"/>
                  <a:gd name="T18" fmla="*/ 125 w 189"/>
                  <a:gd name="T19" fmla="*/ 46 h 184"/>
                  <a:gd name="T20" fmla="*/ 119 w 189"/>
                  <a:gd name="T21" fmla="*/ 44 h 184"/>
                  <a:gd name="T22" fmla="*/ 115 w 189"/>
                  <a:gd name="T23" fmla="*/ 43 h 184"/>
                  <a:gd name="T24" fmla="*/ 109 w 189"/>
                  <a:gd name="T25" fmla="*/ 41 h 184"/>
                  <a:gd name="T26" fmla="*/ 106 w 189"/>
                  <a:gd name="T27" fmla="*/ 38 h 184"/>
                  <a:gd name="T28" fmla="*/ 100 w 189"/>
                  <a:gd name="T29" fmla="*/ 36 h 184"/>
                  <a:gd name="T30" fmla="*/ 58 w 189"/>
                  <a:gd name="T31" fmla="*/ 0 h 184"/>
                  <a:gd name="T32" fmla="*/ 0 w 189"/>
                  <a:gd name="T33" fmla="*/ 72 h 184"/>
                  <a:gd name="T34" fmla="*/ 1 w 189"/>
                  <a:gd name="T35" fmla="*/ 75 h 184"/>
                  <a:gd name="T36" fmla="*/ 5 w 189"/>
                  <a:gd name="T37" fmla="*/ 81 h 184"/>
                  <a:gd name="T38" fmla="*/ 23 w 189"/>
                  <a:gd name="T39" fmla="*/ 99 h 184"/>
                  <a:gd name="T40" fmla="*/ 25 w 189"/>
                  <a:gd name="T41" fmla="*/ 104 h 184"/>
                  <a:gd name="T42" fmla="*/ 38 w 189"/>
                  <a:gd name="T43" fmla="*/ 123 h 184"/>
                  <a:gd name="T44" fmla="*/ 49 w 189"/>
                  <a:gd name="T45" fmla="*/ 125 h 184"/>
                  <a:gd name="T46" fmla="*/ 56 w 189"/>
                  <a:gd name="T47" fmla="*/ 114 h 184"/>
                  <a:gd name="T48" fmla="*/ 60 w 189"/>
                  <a:gd name="T49" fmla="*/ 113 h 184"/>
                  <a:gd name="T50" fmla="*/ 67 w 189"/>
                  <a:gd name="T51" fmla="*/ 115 h 184"/>
                  <a:gd name="T52" fmla="*/ 75 w 189"/>
                  <a:gd name="T53" fmla="*/ 119 h 184"/>
                  <a:gd name="T54" fmla="*/ 77 w 189"/>
                  <a:gd name="T55" fmla="*/ 121 h 184"/>
                  <a:gd name="T56" fmla="*/ 83 w 189"/>
                  <a:gd name="T57" fmla="*/ 129 h 184"/>
                  <a:gd name="T58" fmla="*/ 94 w 189"/>
                  <a:gd name="T59" fmla="*/ 149 h 184"/>
                  <a:gd name="T60" fmla="*/ 100 w 189"/>
                  <a:gd name="T61" fmla="*/ 155 h 184"/>
                  <a:gd name="T62" fmla="*/ 102 w 189"/>
                  <a:gd name="T63" fmla="*/ 165 h 184"/>
                  <a:gd name="T64" fmla="*/ 111 w 189"/>
                  <a:gd name="T65" fmla="*/ 176 h 184"/>
                  <a:gd name="T66" fmla="*/ 126 w 189"/>
                  <a:gd name="T67" fmla="*/ 181 h 184"/>
                  <a:gd name="T68" fmla="*/ 135 w 189"/>
                  <a:gd name="T69" fmla="*/ 182 h 184"/>
                  <a:gd name="T70" fmla="*/ 134 w 189"/>
                  <a:gd name="T71" fmla="*/ 180 h 184"/>
                  <a:gd name="T72" fmla="*/ 131 w 189"/>
                  <a:gd name="T73" fmla="*/ 162 h 184"/>
                  <a:gd name="T74" fmla="*/ 130 w 189"/>
                  <a:gd name="T75" fmla="*/ 160 h 184"/>
                  <a:gd name="T76" fmla="*/ 133 w 189"/>
                  <a:gd name="T77" fmla="*/ 153 h 184"/>
                  <a:gd name="T78" fmla="*/ 134 w 189"/>
                  <a:gd name="T79" fmla="*/ 151 h 184"/>
                  <a:gd name="T80" fmla="*/ 137 w 189"/>
                  <a:gd name="T81" fmla="*/ 145 h 184"/>
                  <a:gd name="T82" fmla="*/ 139 w 189"/>
                  <a:gd name="T83" fmla="*/ 145 h 184"/>
                  <a:gd name="T84" fmla="*/ 141 w 189"/>
                  <a:gd name="T85" fmla="*/ 142 h 184"/>
                  <a:gd name="T86" fmla="*/ 143 w 189"/>
                  <a:gd name="T87" fmla="*/ 142 h 184"/>
                  <a:gd name="T88" fmla="*/ 147 w 189"/>
                  <a:gd name="T89" fmla="*/ 140 h 184"/>
                  <a:gd name="T90" fmla="*/ 149 w 189"/>
                  <a:gd name="T91" fmla="*/ 136 h 184"/>
                  <a:gd name="T92" fmla="*/ 150 w 189"/>
                  <a:gd name="T93" fmla="*/ 138 h 184"/>
                  <a:gd name="T94" fmla="*/ 165 w 189"/>
                  <a:gd name="T95" fmla="*/ 130 h 184"/>
                  <a:gd name="T96" fmla="*/ 168 w 189"/>
                  <a:gd name="T97" fmla="*/ 121 h 184"/>
                  <a:gd name="T98" fmla="*/ 171 w 189"/>
                  <a:gd name="T99" fmla="*/ 120 h 184"/>
                  <a:gd name="T100" fmla="*/ 181 w 189"/>
                  <a:gd name="T101" fmla="*/ 119 h 184"/>
                  <a:gd name="T102" fmla="*/ 184 w 189"/>
                  <a:gd name="T103" fmla="*/ 117 h 184"/>
                  <a:gd name="T104" fmla="*/ 185 w 189"/>
                  <a:gd name="T105" fmla="*/ 114 h 184"/>
                  <a:gd name="T106" fmla="*/ 186 w 189"/>
                  <a:gd name="T107" fmla="*/ 106 h 184"/>
                  <a:gd name="T108" fmla="*/ 188 w 189"/>
                  <a:gd name="T109" fmla="*/ 101 h 184"/>
                  <a:gd name="T110" fmla="*/ 187 w 189"/>
                  <a:gd name="T111" fmla="*/ 91 h 184"/>
                  <a:gd name="T112" fmla="*/ 185 w 189"/>
                  <a:gd name="T113" fmla="*/ 88 h 184"/>
                  <a:gd name="T114" fmla="*/ 184 w 189"/>
                  <a:gd name="T115" fmla="*/ 82 h 184"/>
                  <a:gd name="T116" fmla="*/ 180 w 189"/>
                  <a:gd name="T117" fmla="*/ 53 h 184"/>
                  <a:gd name="T118" fmla="*/ 174 w 189"/>
                  <a:gd name="T119" fmla="*/ 5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a:solidFill>
                  <a:schemeClr val="tx1"/>
                </a:solidFill>
                <a:round/>
                <a:headEnd/>
                <a:tailEnd/>
              </a:ln>
            </p:spPr>
            <p:txBody>
              <a:bodyPr/>
              <a:lstStyle/>
              <a:p>
                <a:endParaRPr lang="en-US"/>
              </a:p>
            </p:txBody>
          </p:sp>
          <p:sp>
            <p:nvSpPr>
              <p:cNvPr id="30907" name="Freeform 33"/>
              <p:cNvSpPr>
                <a:spLocks/>
              </p:cNvSpPr>
              <p:nvPr/>
            </p:nvSpPr>
            <p:spPr bwMode="auto">
              <a:xfrm>
                <a:off x="2095" y="1760"/>
                <a:ext cx="391" cy="458"/>
              </a:xfrm>
              <a:custGeom>
                <a:avLst/>
                <a:gdLst>
                  <a:gd name="T0" fmla="*/ 66 w 76"/>
                  <a:gd name="T1" fmla="*/ 94 h 94"/>
                  <a:gd name="T2" fmla="*/ 76 w 76"/>
                  <a:gd name="T3" fmla="*/ 27 h 94"/>
                  <a:gd name="T4" fmla="*/ 51 w 76"/>
                  <a:gd name="T5" fmla="*/ 23 h 94"/>
                  <a:gd name="T6" fmla="*/ 53 w 76"/>
                  <a:gd name="T7" fmla="*/ 6 h 94"/>
                  <a:gd name="T8" fmla="*/ 16 w 76"/>
                  <a:gd name="T9" fmla="*/ 0 h 94"/>
                  <a:gd name="T10" fmla="*/ 0 w 76"/>
                  <a:gd name="T11" fmla="*/ 84 h 94"/>
                  <a:gd name="T12" fmla="*/ 0 w 76"/>
                  <a:gd name="T13" fmla="*/ 84 h 94"/>
                  <a:gd name="T14" fmla="*/ 66 w 76"/>
                  <a:gd name="T15" fmla="*/ 94 h 94"/>
                  <a:gd name="T16" fmla="*/ 66 w 76"/>
                  <a:gd name="T17" fmla="*/ 9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30908" name="Freeform 34"/>
              <p:cNvSpPr>
                <a:spLocks/>
              </p:cNvSpPr>
              <p:nvPr/>
            </p:nvSpPr>
            <p:spPr bwMode="auto">
              <a:xfrm>
                <a:off x="1661" y="1077"/>
                <a:ext cx="460" cy="322"/>
              </a:xfrm>
              <a:custGeom>
                <a:avLst/>
                <a:gdLst>
                  <a:gd name="T0" fmla="*/ 1 w 90"/>
                  <a:gd name="T1" fmla="*/ 40 h 66"/>
                  <a:gd name="T2" fmla="*/ 0 w 90"/>
                  <a:gd name="T3" fmla="*/ 40 h 66"/>
                  <a:gd name="T4" fmla="*/ 1 w 90"/>
                  <a:gd name="T5" fmla="*/ 37 h 66"/>
                  <a:gd name="T6" fmla="*/ 1 w 90"/>
                  <a:gd name="T7" fmla="*/ 35 h 66"/>
                  <a:gd name="T8" fmla="*/ 1 w 90"/>
                  <a:gd name="T9" fmla="*/ 35 h 66"/>
                  <a:gd name="T10" fmla="*/ 2 w 90"/>
                  <a:gd name="T11" fmla="*/ 36 h 66"/>
                  <a:gd name="T12" fmla="*/ 1 w 90"/>
                  <a:gd name="T13" fmla="*/ 37 h 66"/>
                  <a:gd name="T14" fmla="*/ 3 w 90"/>
                  <a:gd name="T15" fmla="*/ 36 h 66"/>
                  <a:gd name="T16" fmla="*/ 3 w 90"/>
                  <a:gd name="T17" fmla="*/ 35 h 66"/>
                  <a:gd name="T18" fmla="*/ 3 w 90"/>
                  <a:gd name="T19" fmla="*/ 33 h 66"/>
                  <a:gd name="T20" fmla="*/ 2 w 90"/>
                  <a:gd name="T21" fmla="*/ 30 h 66"/>
                  <a:gd name="T22" fmla="*/ 3 w 90"/>
                  <a:gd name="T23" fmla="*/ 30 h 66"/>
                  <a:gd name="T24" fmla="*/ 5 w 90"/>
                  <a:gd name="T25" fmla="*/ 29 h 66"/>
                  <a:gd name="T26" fmla="*/ 4 w 90"/>
                  <a:gd name="T27" fmla="*/ 28 h 66"/>
                  <a:gd name="T28" fmla="*/ 3 w 90"/>
                  <a:gd name="T29" fmla="*/ 29 h 66"/>
                  <a:gd name="T30" fmla="*/ 3 w 90"/>
                  <a:gd name="T31" fmla="*/ 25 h 66"/>
                  <a:gd name="T32" fmla="*/ 3 w 90"/>
                  <a:gd name="T33" fmla="*/ 22 h 66"/>
                  <a:gd name="T34" fmla="*/ 3 w 90"/>
                  <a:gd name="T35" fmla="*/ 17 h 66"/>
                  <a:gd name="T36" fmla="*/ 2 w 90"/>
                  <a:gd name="T37" fmla="*/ 11 h 66"/>
                  <a:gd name="T38" fmla="*/ 2 w 90"/>
                  <a:gd name="T39" fmla="*/ 6 h 66"/>
                  <a:gd name="T40" fmla="*/ 11 w 90"/>
                  <a:gd name="T41" fmla="*/ 9 h 66"/>
                  <a:gd name="T42" fmla="*/ 19 w 90"/>
                  <a:gd name="T43" fmla="*/ 13 h 66"/>
                  <a:gd name="T44" fmla="*/ 23 w 90"/>
                  <a:gd name="T45" fmla="*/ 14 h 66"/>
                  <a:gd name="T46" fmla="*/ 24 w 90"/>
                  <a:gd name="T47" fmla="*/ 15 h 66"/>
                  <a:gd name="T48" fmla="*/ 24 w 90"/>
                  <a:gd name="T49" fmla="*/ 20 h 66"/>
                  <a:gd name="T50" fmla="*/ 22 w 90"/>
                  <a:gd name="T51" fmla="*/ 23 h 66"/>
                  <a:gd name="T52" fmla="*/ 22 w 90"/>
                  <a:gd name="T53" fmla="*/ 25 h 66"/>
                  <a:gd name="T54" fmla="*/ 22 w 90"/>
                  <a:gd name="T55" fmla="*/ 27 h 66"/>
                  <a:gd name="T56" fmla="*/ 23 w 90"/>
                  <a:gd name="T57" fmla="*/ 28 h 66"/>
                  <a:gd name="T58" fmla="*/ 25 w 90"/>
                  <a:gd name="T59" fmla="*/ 24 h 66"/>
                  <a:gd name="T60" fmla="*/ 27 w 90"/>
                  <a:gd name="T61" fmla="*/ 21 h 66"/>
                  <a:gd name="T62" fmla="*/ 29 w 90"/>
                  <a:gd name="T63" fmla="*/ 18 h 66"/>
                  <a:gd name="T64" fmla="*/ 26 w 90"/>
                  <a:gd name="T65" fmla="*/ 10 h 66"/>
                  <a:gd name="T66" fmla="*/ 27 w 90"/>
                  <a:gd name="T67" fmla="*/ 9 h 66"/>
                  <a:gd name="T68" fmla="*/ 29 w 90"/>
                  <a:gd name="T69" fmla="*/ 7 h 66"/>
                  <a:gd name="T70" fmla="*/ 27 w 90"/>
                  <a:gd name="T71" fmla="*/ 5 h 66"/>
                  <a:gd name="T72" fmla="*/ 27 w 90"/>
                  <a:gd name="T73" fmla="*/ 0 h 66"/>
                  <a:gd name="T74" fmla="*/ 62 w 90"/>
                  <a:gd name="T75" fmla="*/ 9 h 66"/>
                  <a:gd name="T76" fmla="*/ 90 w 90"/>
                  <a:gd name="T77" fmla="*/ 16 h 66"/>
                  <a:gd name="T78" fmla="*/ 80 w 90"/>
                  <a:gd name="T79" fmla="*/ 59 h 66"/>
                  <a:gd name="T80" fmla="*/ 80 w 90"/>
                  <a:gd name="T81" fmla="*/ 60 h 66"/>
                  <a:gd name="T82" fmla="*/ 80 w 90"/>
                  <a:gd name="T83" fmla="*/ 61 h 66"/>
                  <a:gd name="T84" fmla="*/ 81 w 90"/>
                  <a:gd name="T85" fmla="*/ 63 h 66"/>
                  <a:gd name="T86" fmla="*/ 80 w 90"/>
                  <a:gd name="T87" fmla="*/ 64 h 66"/>
                  <a:gd name="T88" fmla="*/ 80 w 90"/>
                  <a:gd name="T89" fmla="*/ 66 h 66"/>
                  <a:gd name="T90" fmla="*/ 55 w 90"/>
                  <a:gd name="T91" fmla="*/ 61 h 66"/>
                  <a:gd name="T92" fmla="*/ 52 w 90"/>
                  <a:gd name="T93" fmla="*/ 61 h 66"/>
                  <a:gd name="T94" fmla="*/ 50 w 90"/>
                  <a:gd name="T95" fmla="*/ 60 h 66"/>
                  <a:gd name="T96" fmla="*/ 47 w 90"/>
                  <a:gd name="T97" fmla="*/ 61 h 66"/>
                  <a:gd name="T98" fmla="*/ 44 w 90"/>
                  <a:gd name="T99" fmla="*/ 60 h 66"/>
                  <a:gd name="T100" fmla="*/ 41 w 90"/>
                  <a:gd name="T101" fmla="*/ 61 h 66"/>
                  <a:gd name="T102" fmla="*/ 37 w 90"/>
                  <a:gd name="T103" fmla="*/ 60 h 66"/>
                  <a:gd name="T104" fmla="*/ 30 w 90"/>
                  <a:gd name="T105" fmla="*/ 60 h 66"/>
                  <a:gd name="T106" fmla="*/ 24 w 90"/>
                  <a:gd name="T107" fmla="*/ 58 h 66"/>
                  <a:gd name="T108" fmla="*/ 19 w 90"/>
                  <a:gd name="T109" fmla="*/ 58 h 66"/>
                  <a:gd name="T110" fmla="*/ 12 w 90"/>
                  <a:gd name="T111" fmla="*/ 56 h 66"/>
                  <a:gd name="T112" fmla="*/ 11 w 90"/>
                  <a:gd name="T113" fmla="*/ 50 h 66"/>
                  <a:gd name="T114" fmla="*/ 11 w 90"/>
                  <a:gd name="T115" fmla="*/ 47 h 66"/>
                  <a:gd name="T116" fmla="*/ 7 w 90"/>
                  <a:gd name="T117" fmla="*/ 44 h 66"/>
                  <a:gd name="T118" fmla="*/ 6 w 90"/>
                  <a:gd name="T119" fmla="*/ 43 h 66"/>
                  <a:gd name="T120" fmla="*/ 3 w 90"/>
                  <a:gd name="T121" fmla="*/ 42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30909" name="Freeform 35"/>
              <p:cNvSpPr>
                <a:spLocks/>
              </p:cNvSpPr>
              <p:nvPr/>
            </p:nvSpPr>
            <p:spPr bwMode="auto">
              <a:xfrm>
                <a:off x="1537" y="1282"/>
                <a:ext cx="554" cy="439"/>
              </a:xfrm>
              <a:custGeom>
                <a:avLst/>
                <a:gdLst>
                  <a:gd name="T0" fmla="*/ 0 w 108"/>
                  <a:gd name="T1" fmla="*/ 67 h 90"/>
                  <a:gd name="T2" fmla="*/ 0 w 108"/>
                  <a:gd name="T3" fmla="*/ 62 h 90"/>
                  <a:gd name="T4" fmla="*/ 1 w 108"/>
                  <a:gd name="T5" fmla="*/ 57 h 90"/>
                  <a:gd name="T6" fmla="*/ 2 w 108"/>
                  <a:gd name="T7" fmla="*/ 51 h 90"/>
                  <a:gd name="T8" fmla="*/ 3 w 108"/>
                  <a:gd name="T9" fmla="*/ 49 h 90"/>
                  <a:gd name="T10" fmla="*/ 5 w 108"/>
                  <a:gd name="T11" fmla="*/ 47 h 90"/>
                  <a:gd name="T12" fmla="*/ 5 w 108"/>
                  <a:gd name="T13" fmla="*/ 45 h 90"/>
                  <a:gd name="T14" fmla="*/ 10 w 108"/>
                  <a:gd name="T15" fmla="*/ 37 h 90"/>
                  <a:gd name="T16" fmla="*/ 16 w 108"/>
                  <a:gd name="T17" fmla="*/ 23 h 90"/>
                  <a:gd name="T18" fmla="*/ 20 w 108"/>
                  <a:gd name="T19" fmla="*/ 13 h 90"/>
                  <a:gd name="T20" fmla="*/ 24 w 108"/>
                  <a:gd name="T21" fmla="*/ 3 h 90"/>
                  <a:gd name="T22" fmla="*/ 24 w 108"/>
                  <a:gd name="T23" fmla="*/ 0 h 90"/>
                  <a:gd name="T24" fmla="*/ 27 w 108"/>
                  <a:gd name="T25" fmla="*/ 0 h 90"/>
                  <a:gd name="T26" fmla="*/ 30 w 108"/>
                  <a:gd name="T27" fmla="*/ 1 h 90"/>
                  <a:gd name="T28" fmla="*/ 31 w 108"/>
                  <a:gd name="T29" fmla="*/ 2 h 90"/>
                  <a:gd name="T30" fmla="*/ 35 w 108"/>
                  <a:gd name="T31" fmla="*/ 5 h 90"/>
                  <a:gd name="T32" fmla="*/ 35 w 108"/>
                  <a:gd name="T33" fmla="*/ 8 h 90"/>
                  <a:gd name="T34" fmla="*/ 36 w 108"/>
                  <a:gd name="T35" fmla="*/ 14 h 90"/>
                  <a:gd name="T36" fmla="*/ 43 w 108"/>
                  <a:gd name="T37" fmla="*/ 16 h 90"/>
                  <a:gd name="T38" fmla="*/ 48 w 108"/>
                  <a:gd name="T39" fmla="*/ 16 h 90"/>
                  <a:gd name="T40" fmla="*/ 54 w 108"/>
                  <a:gd name="T41" fmla="*/ 18 h 90"/>
                  <a:gd name="T42" fmla="*/ 61 w 108"/>
                  <a:gd name="T43" fmla="*/ 18 h 90"/>
                  <a:gd name="T44" fmla="*/ 65 w 108"/>
                  <a:gd name="T45" fmla="*/ 19 h 90"/>
                  <a:gd name="T46" fmla="*/ 68 w 108"/>
                  <a:gd name="T47" fmla="*/ 18 h 90"/>
                  <a:gd name="T48" fmla="*/ 71 w 108"/>
                  <a:gd name="T49" fmla="*/ 19 h 90"/>
                  <a:gd name="T50" fmla="*/ 74 w 108"/>
                  <a:gd name="T51" fmla="*/ 18 h 90"/>
                  <a:gd name="T52" fmla="*/ 76 w 108"/>
                  <a:gd name="T53" fmla="*/ 19 h 90"/>
                  <a:gd name="T54" fmla="*/ 79 w 108"/>
                  <a:gd name="T55" fmla="*/ 19 h 90"/>
                  <a:gd name="T56" fmla="*/ 104 w 108"/>
                  <a:gd name="T57" fmla="*/ 24 h 90"/>
                  <a:gd name="T58" fmla="*/ 105 w 108"/>
                  <a:gd name="T59" fmla="*/ 27 h 90"/>
                  <a:gd name="T60" fmla="*/ 108 w 108"/>
                  <a:gd name="T61" fmla="*/ 28 h 90"/>
                  <a:gd name="T62" fmla="*/ 102 w 108"/>
                  <a:gd name="T63" fmla="*/ 40 h 90"/>
                  <a:gd name="T64" fmla="*/ 101 w 108"/>
                  <a:gd name="T65" fmla="*/ 42 h 90"/>
                  <a:gd name="T66" fmla="*/ 98 w 108"/>
                  <a:gd name="T67" fmla="*/ 44 h 90"/>
                  <a:gd name="T68" fmla="*/ 94 w 108"/>
                  <a:gd name="T69" fmla="*/ 51 h 90"/>
                  <a:gd name="T70" fmla="*/ 97 w 108"/>
                  <a:gd name="T71" fmla="*/ 53 h 90"/>
                  <a:gd name="T72" fmla="*/ 97 w 108"/>
                  <a:gd name="T73" fmla="*/ 55 h 90"/>
                  <a:gd name="T74" fmla="*/ 96 w 108"/>
                  <a:gd name="T75" fmla="*/ 56 h 90"/>
                  <a:gd name="T76" fmla="*/ 95 w 108"/>
                  <a:gd name="T77" fmla="*/ 60 h 90"/>
                  <a:gd name="T78" fmla="*/ 52 w 108"/>
                  <a:gd name="T79" fmla="*/ 81 h 90"/>
                  <a:gd name="T80" fmla="*/ 1 w 108"/>
                  <a:gd name="T81" fmla="*/ 6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a:solidFill>
                  <a:schemeClr val="tx1"/>
                </a:solidFill>
                <a:round/>
                <a:headEnd/>
                <a:tailEnd/>
              </a:ln>
            </p:spPr>
            <p:txBody>
              <a:bodyPr/>
              <a:lstStyle/>
              <a:p>
                <a:endParaRPr lang="en-US"/>
              </a:p>
            </p:txBody>
          </p:sp>
          <p:sp>
            <p:nvSpPr>
              <p:cNvPr id="30910" name="Freeform 36"/>
              <p:cNvSpPr>
                <a:spLocks/>
              </p:cNvSpPr>
              <p:nvPr/>
            </p:nvSpPr>
            <p:spPr bwMode="auto">
              <a:xfrm>
                <a:off x="1988" y="1155"/>
                <a:ext cx="415" cy="634"/>
              </a:xfrm>
              <a:custGeom>
                <a:avLst/>
                <a:gdLst>
                  <a:gd name="T0" fmla="*/ 7 w 81"/>
                  <a:gd name="T1" fmla="*/ 86 h 130"/>
                  <a:gd name="T2" fmla="*/ 8 w 81"/>
                  <a:gd name="T3" fmla="*/ 82 h 130"/>
                  <a:gd name="T4" fmla="*/ 9 w 81"/>
                  <a:gd name="T5" fmla="*/ 81 h 130"/>
                  <a:gd name="T6" fmla="*/ 9 w 81"/>
                  <a:gd name="T7" fmla="*/ 79 h 130"/>
                  <a:gd name="T8" fmla="*/ 6 w 81"/>
                  <a:gd name="T9" fmla="*/ 77 h 130"/>
                  <a:gd name="T10" fmla="*/ 10 w 81"/>
                  <a:gd name="T11" fmla="*/ 70 h 130"/>
                  <a:gd name="T12" fmla="*/ 13 w 81"/>
                  <a:gd name="T13" fmla="*/ 68 h 130"/>
                  <a:gd name="T14" fmla="*/ 14 w 81"/>
                  <a:gd name="T15" fmla="*/ 66 h 130"/>
                  <a:gd name="T16" fmla="*/ 20 w 81"/>
                  <a:gd name="T17" fmla="*/ 54 h 130"/>
                  <a:gd name="T18" fmla="*/ 17 w 81"/>
                  <a:gd name="T19" fmla="*/ 53 h 130"/>
                  <a:gd name="T20" fmla="*/ 16 w 81"/>
                  <a:gd name="T21" fmla="*/ 50 h 130"/>
                  <a:gd name="T22" fmla="*/ 16 w 81"/>
                  <a:gd name="T23" fmla="*/ 47 h 130"/>
                  <a:gd name="T24" fmla="*/ 16 w 81"/>
                  <a:gd name="T25" fmla="*/ 45 h 130"/>
                  <a:gd name="T26" fmla="*/ 16 w 81"/>
                  <a:gd name="T27" fmla="*/ 43 h 130"/>
                  <a:gd name="T28" fmla="*/ 26 w 81"/>
                  <a:gd name="T29" fmla="*/ 0 h 130"/>
                  <a:gd name="T30" fmla="*/ 34 w 81"/>
                  <a:gd name="T31" fmla="*/ 19 h 130"/>
                  <a:gd name="T32" fmla="*/ 36 w 81"/>
                  <a:gd name="T33" fmla="*/ 26 h 130"/>
                  <a:gd name="T34" fmla="*/ 35 w 81"/>
                  <a:gd name="T35" fmla="*/ 29 h 130"/>
                  <a:gd name="T36" fmla="*/ 37 w 81"/>
                  <a:gd name="T37" fmla="*/ 31 h 130"/>
                  <a:gd name="T38" fmla="*/ 42 w 81"/>
                  <a:gd name="T39" fmla="*/ 39 h 130"/>
                  <a:gd name="T40" fmla="*/ 43 w 81"/>
                  <a:gd name="T41" fmla="*/ 43 h 130"/>
                  <a:gd name="T42" fmla="*/ 45 w 81"/>
                  <a:gd name="T43" fmla="*/ 45 h 130"/>
                  <a:gd name="T44" fmla="*/ 49 w 81"/>
                  <a:gd name="T45" fmla="*/ 46 h 130"/>
                  <a:gd name="T46" fmla="*/ 46 w 81"/>
                  <a:gd name="T47" fmla="*/ 52 h 130"/>
                  <a:gd name="T48" fmla="*/ 45 w 81"/>
                  <a:gd name="T49" fmla="*/ 56 h 130"/>
                  <a:gd name="T50" fmla="*/ 45 w 81"/>
                  <a:gd name="T51" fmla="*/ 57 h 130"/>
                  <a:gd name="T52" fmla="*/ 43 w 81"/>
                  <a:gd name="T53" fmla="*/ 60 h 130"/>
                  <a:gd name="T54" fmla="*/ 43 w 81"/>
                  <a:gd name="T55" fmla="*/ 62 h 130"/>
                  <a:gd name="T56" fmla="*/ 46 w 81"/>
                  <a:gd name="T57" fmla="*/ 65 h 130"/>
                  <a:gd name="T58" fmla="*/ 50 w 81"/>
                  <a:gd name="T59" fmla="*/ 61 h 130"/>
                  <a:gd name="T60" fmla="*/ 51 w 81"/>
                  <a:gd name="T61" fmla="*/ 63 h 130"/>
                  <a:gd name="T62" fmla="*/ 52 w 81"/>
                  <a:gd name="T63" fmla="*/ 64 h 130"/>
                  <a:gd name="T64" fmla="*/ 52 w 81"/>
                  <a:gd name="T65" fmla="*/ 69 h 130"/>
                  <a:gd name="T66" fmla="*/ 54 w 81"/>
                  <a:gd name="T67" fmla="*/ 74 h 130"/>
                  <a:gd name="T68" fmla="*/ 53 w 81"/>
                  <a:gd name="T69" fmla="*/ 76 h 130"/>
                  <a:gd name="T70" fmla="*/ 56 w 81"/>
                  <a:gd name="T71" fmla="*/ 78 h 130"/>
                  <a:gd name="T72" fmla="*/ 57 w 81"/>
                  <a:gd name="T73" fmla="*/ 81 h 130"/>
                  <a:gd name="T74" fmla="*/ 57 w 81"/>
                  <a:gd name="T75" fmla="*/ 84 h 130"/>
                  <a:gd name="T76" fmla="*/ 59 w 81"/>
                  <a:gd name="T77" fmla="*/ 87 h 130"/>
                  <a:gd name="T78" fmla="*/ 61 w 81"/>
                  <a:gd name="T79" fmla="*/ 84 h 130"/>
                  <a:gd name="T80" fmla="*/ 65 w 81"/>
                  <a:gd name="T81" fmla="*/ 86 h 130"/>
                  <a:gd name="T82" fmla="*/ 67 w 81"/>
                  <a:gd name="T83" fmla="*/ 84 h 130"/>
                  <a:gd name="T84" fmla="*/ 71 w 81"/>
                  <a:gd name="T85" fmla="*/ 85 h 130"/>
                  <a:gd name="T86" fmla="*/ 73 w 81"/>
                  <a:gd name="T87" fmla="*/ 86 h 130"/>
                  <a:gd name="T88" fmla="*/ 76 w 81"/>
                  <a:gd name="T89" fmla="*/ 84 h 130"/>
                  <a:gd name="T90" fmla="*/ 79 w 81"/>
                  <a:gd name="T91" fmla="*/ 85 h 130"/>
                  <a:gd name="T92" fmla="*/ 81 w 81"/>
                  <a:gd name="T93" fmla="*/ 88 h 130"/>
                  <a:gd name="T94" fmla="*/ 74 w 81"/>
                  <a:gd name="T95" fmla="*/ 130 h 130"/>
                  <a:gd name="T96" fmla="*/ 0 w 81"/>
                  <a:gd name="T97" fmla="*/ 11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30911" name="Freeform 37"/>
              <p:cNvSpPr>
                <a:spLocks/>
              </p:cNvSpPr>
              <p:nvPr/>
            </p:nvSpPr>
            <p:spPr bwMode="auto">
              <a:xfrm>
                <a:off x="2162" y="1170"/>
                <a:ext cx="707" cy="424"/>
              </a:xfrm>
              <a:custGeom>
                <a:avLst/>
                <a:gdLst>
                  <a:gd name="T0" fmla="*/ 48 w 138"/>
                  <a:gd name="T1" fmla="*/ 77 h 87"/>
                  <a:gd name="T2" fmla="*/ 45 w 138"/>
                  <a:gd name="T3" fmla="*/ 84 h 87"/>
                  <a:gd name="T4" fmla="*/ 43 w 138"/>
                  <a:gd name="T5" fmla="*/ 80 h 87"/>
                  <a:gd name="T6" fmla="*/ 42 w 138"/>
                  <a:gd name="T7" fmla="*/ 83 h 87"/>
                  <a:gd name="T8" fmla="*/ 38 w 138"/>
                  <a:gd name="T9" fmla="*/ 83 h 87"/>
                  <a:gd name="T10" fmla="*/ 33 w 138"/>
                  <a:gd name="T11" fmla="*/ 82 h 87"/>
                  <a:gd name="T12" fmla="*/ 32 w 138"/>
                  <a:gd name="T13" fmla="*/ 82 h 87"/>
                  <a:gd name="T14" fmla="*/ 29 w 138"/>
                  <a:gd name="T15" fmla="*/ 82 h 87"/>
                  <a:gd name="T16" fmla="*/ 26 w 138"/>
                  <a:gd name="T17" fmla="*/ 82 h 87"/>
                  <a:gd name="T18" fmla="*/ 24 w 138"/>
                  <a:gd name="T19" fmla="*/ 83 h 87"/>
                  <a:gd name="T20" fmla="*/ 23 w 138"/>
                  <a:gd name="T21" fmla="*/ 80 h 87"/>
                  <a:gd name="T22" fmla="*/ 23 w 138"/>
                  <a:gd name="T23" fmla="*/ 77 h 87"/>
                  <a:gd name="T24" fmla="*/ 20 w 138"/>
                  <a:gd name="T25" fmla="*/ 75 h 87"/>
                  <a:gd name="T26" fmla="*/ 20 w 138"/>
                  <a:gd name="T27" fmla="*/ 72 h 87"/>
                  <a:gd name="T28" fmla="*/ 18 w 138"/>
                  <a:gd name="T29" fmla="*/ 69 h 87"/>
                  <a:gd name="T30" fmla="*/ 18 w 138"/>
                  <a:gd name="T31" fmla="*/ 63 h 87"/>
                  <a:gd name="T32" fmla="*/ 17 w 138"/>
                  <a:gd name="T33" fmla="*/ 60 h 87"/>
                  <a:gd name="T34" fmla="*/ 16 w 138"/>
                  <a:gd name="T35" fmla="*/ 59 h 87"/>
                  <a:gd name="T36" fmla="*/ 15 w 138"/>
                  <a:gd name="T37" fmla="*/ 59 h 87"/>
                  <a:gd name="T38" fmla="*/ 11 w 138"/>
                  <a:gd name="T39" fmla="*/ 62 h 87"/>
                  <a:gd name="T40" fmla="*/ 9 w 138"/>
                  <a:gd name="T41" fmla="*/ 58 h 87"/>
                  <a:gd name="T42" fmla="*/ 9 w 138"/>
                  <a:gd name="T43" fmla="*/ 56 h 87"/>
                  <a:gd name="T44" fmla="*/ 11 w 138"/>
                  <a:gd name="T45" fmla="*/ 53 h 87"/>
                  <a:gd name="T46" fmla="*/ 11 w 138"/>
                  <a:gd name="T47" fmla="*/ 50 h 87"/>
                  <a:gd name="T48" fmla="*/ 12 w 138"/>
                  <a:gd name="T49" fmla="*/ 48 h 87"/>
                  <a:gd name="T50" fmla="*/ 14 w 138"/>
                  <a:gd name="T51" fmla="*/ 42 h 87"/>
                  <a:gd name="T52" fmla="*/ 11 w 138"/>
                  <a:gd name="T53" fmla="*/ 40 h 87"/>
                  <a:gd name="T54" fmla="*/ 8 w 138"/>
                  <a:gd name="T55" fmla="*/ 38 h 87"/>
                  <a:gd name="T56" fmla="*/ 6 w 138"/>
                  <a:gd name="T57" fmla="*/ 31 h 87"/>
                  <a:gd name="T58" fmla="*/ 2 w 138"/>
                  <a:gd name="T59" fmla="*/ 27 h 87"/>
                  <a:gd name="T60" fmla="*/ 2 w 138"/>
                  <a:gd name="T61" fmla="*/ 25 h 87"/>
                  <a:gd name="T62" fmla="*/ 2 w 138"/>
                  <a:gd name="T63" fmla="*/ 20 h 87"/>
                  <a:gd name="T64" fmla="*/ 3 w 138"/>
                  <a:gd name="T65" fmla="*/ 0 h 87"/>
                  <a:gd name="T66" fmla="*/ 49 w 138"/>
                  <a:gd name="T67" fmla="*/ 8 h 87"/>
                  <a:gd name="T68" fmla="*/ 138 w 138"/>
                  <a:gd name="T69" fmla="*/ 19 h 87"/>
                  <a:gd name="T70" fmla="*/ 132 w 138"/>
                  <a:gd name="T71" fmla="*/ 8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30912" name="Freeform 38"/>
              <p:cNvSpPr>
                <a:spLocks/>
              </p:cNvSpPr>
              <p:nvPr/>
            </p:nvSpPr>
            <p:spPr bwMode="auto">
              <a:xfrm>
                <a:off x="1737" y="1677"/>
                <a:ext cx="440" cy="649"/>
              </a:xfrm>
              <a:custGeom>
                <a:avLst/>
                <a:gdLst>
                  <a:gd name="T0" fmla="*/ 13 w 86"/>
                  <a:gd name="T1" fmla="*/ 0 h 133"/>
                  <a:gd name="T2" fmla="*/ 0 w 86"/>
                  <a:gd name="T3" fmla="*/ 51 h 133"/>
                  <a:gd name="T4" fmla="*/ 56 w 86"/>
                  <a:gd name="T5" fmla="*/ 133 h 133"/>
                  <a:gd name="T6" fmla="*/ 56 w 86"/>
                  <a:gd name="T7" fmla="*/ 132 h 133"/>
                  <a:gd name="T8" fmla="*/ 56 w 86"/>
                  <a:gd name="T9" fmla="*/ 131 h 133"/>
                  <a:gd name="T10" fmla="*/ 57 w 86"/>
                  <a:gd name="T11" fmla="*/ 127 h 133"/>
                  <a:gd name="T12" fmla="*/ 57 w 86"/>
                  <a:gd name="T13" fmla="*/ 126 h 133"/>
                  <a:gd name="T14" fmla="*/ 57 w 86"/>
                  <a:gd name="T15" fmla="*/ 118 h 133"/>
                  <a:gd name="T16" fmla="*/ 57 w 86"/>
                  <a:gd name="T17" fmla="*/ 115 h 133"/>
                  <a:gd name="T18" fmla="*/ 57 w 86"/>
                  <a:gd name="T19" fmla="*/ 114 h 133"/>
                  <a:gd name="T20" fmla="*/ 60 w 86"/>
                  <a:gd name="T21" fmla="*/ 114 h 133"/>
                  <a:gd name="T22" fmla="*/ 62 w 86"/>
                  <a:gd name="T23" fmla="*/ 114 h 133"/>
                  <a:gd name="T24" fmla="*/ 63 w 86"/>
                  <a:gd name="T25" fmla="*/ 115 h 133"/>
                  <a:gd name="T26" fmla="*/ 63 w 86"/>
                  <a:gd name="T27" fmla="*/ 116 h 133"/>
                  <a:gd name="T28" fmla="*/ 64 w 86"/>
                  <a:gd name="T29" fmla="*/ 117 h 133"/>
                  <a:gd name="T30" fmla="*/ 66 w 86"/>
                  <a:gd name="T31" fmla="*/ 117 h 133"/>
                  <a:gd name="T32" fmla="*/ 68 w 86"/>
                  <a:gd name="T33" fmla="*/ 110 h 133"/>
                  <a:gd name="T34" fmla="*/ 70 w 86"/>
                  <a:gd name="T35" fmla="*/ 101 h 133"/>
                  <a:gd name="T36" fmla="*/ 86 w 86"/>
                  <a:gd name="T37" fmla="*/ 17 h 133"/>
                  <a:gd name="T38" fmla="*/ 49 w 86"/>
                  <a:gd name="T39" fmla="*/ 9 h 133"/>
                  <a:gd name="T40" fmla="*/ 13 w 86"/>
                  <a:gd name="T41" fmla="*/ 0 h 133"/>
                  <a:gd name="T42" fmla="*/ 1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a:solidFill>
                  <a:schemeClr val="tx1"/>
                </a:solidFill>
                <a:round/>
                <a:headEnd/>
                <a:tailEnd/>
              </a:ln>
            </p:spPr>
            <p:txBody>
              <a:bodyPr/>
              <a:lstStyle/>
              <a:p>
                <a:endParaRPr lang="en-US"/>
              </a:p>
            </p:txBody>
          </p:sp>
          <p:sp>
            <p:nvSpPr>
              <p:cNvPr id="30913" name="Freeform 39"/>
              <p:cNvSpPr>
                <a:spLocks/>
              </p:cNvSpPr>
              <p:nvPr/>
            </p:nvSpPr>
            <p:spPr bwMode="auto">
              <a:xfrm>
                <a:off x="1967" y="2170"/>
                <a:ext cx="467" cy="517"/>
              </a:xfrm>
              <a:custGeom>
                <a:avLst/>
                <a:gdLst>
                  <a:gd name="T0" fmla="*/ 78 w 91"/>
                  <a:gd name="T1" fmla="*/ 106 h 106"/>
                  <a:gd name="T2" fmla="*/ 91 w 91"/>
                  <a:gd name="T3" fmla="*/ 10 h 106"/>
                  <a:gd name="T4" fmla="*/ 25 w 91"/>
                  <a:gd name="T5" fmla="*/ 0 h 106"/>
                  <a:gd name="T6" fmla="*/ 25 w 91"/>
                  <a:gd name="T7" fmla="*/ 0 h 106"/>
                  <a:gd name="T8" fmla="*/ 23 w 91"/>
                  <a:gd name="T9" fmla="*/ 9 h 106"/>
                  <a:gd name="T10" fmla="*/ 21 w 91"/>
                  <a:gd name="T11" fmla="*/ 16 h 106"/>
                  <a:gd name="T12" fmla="*/ 19 w 91"/>
                  <a:gd name="T13" fmla="*/ 16 h 106"/>
                  <a:gd name="T14" fmla="*/ 18 w 91"/>
                  <a:gd name="T15" fmla="*/ 15 h 106"/>
                  <a:gd name="T16" fmla="*/ 18 w 91"/>
                  <a:gd name="T17" fmla="*/ 14 h 106"/>
                  <a:gd name="T18" fmla="*/ 17 w 91"/>
                  <a:gd name="T19" fmla="*/ 13 h 106"/>
                  <a:gd name="T20" fmla="*/ 15 w 91"/>
                  <a:gd name="T21" fmla="*/ 13 h 106"/>
                  <a:gd name="T22" fmla="*/ 12 w 91"/>
                  <a:gd name="T23" fmla="*/ 13 h 106"/>
                  <a:gd name="T24" fmla="*/ 12 w 91"/>
                  <a:gd name="T25" fmla="*/ 14 h 106"/>
                  <a:gd name="T26" fmla="*/ 12 w 91"/>
                  <a:gd name="T27" fmla="*/ 17 h 106"/>
                  <a:gd name="T28" fmla="*/ 12 w 91"/>
                  <a:gd name="T29" fmla="*/ 25 h 106"/>
                  <a:gd name="T30" fmla="*/ 12 w 91"/>
                  <a:gd name="T31" fmla="*/ 26 h 106"/>
                  <a:gd name="T32" fmla="*/ 11 w 91"/>
                  <a:gd name="T33" fmla="*/ 30 h 106"/>
                  <a:gd name="T34" fmla="*/ 11 w 91"/>
                  <a:gd name="T35" fmla="*/ 31 h 106"/>
                  <a:gd name="T36" fmla="*/ 11 w 91"/>
                  <a:gd name="T37" fmla="*/ 32 h 106"/>
                  <a:gd name="T38" fmla="*/ 11 w 91"/>
                  <a:gd name="T39" fmla="*/ 34 h 106"/>
                  <a:gd name="T40" fmla="*/ 11 w 91"/>
                  <a:gd name="T41" fmla="*/ 35 h 106"/>
                  <a:gd name="T42" fmla="*/ 11 w 91"/>
                  <a:gd name="T43" fmla="*/ 36 h 106"/>
                  <a:gd name="T44" fmla="*/ 12 w 91"/>
                  <a:gd name="T45" fmla="*/ 38 h 106"/>
                  <a:gd name="T46" fmla="*/ 12 w 91"/>
                  <a:gd name="T47" fmla="*/ 39 h 106"/>
                  <a:gd name="T48" fmla="*/ 12 w 91"/>
                  <a:gd name="T49" fmla="*/ 41 h 106"/>
                  <a:gd name="T50" fmla="*/ 13 w 91"/>
                  <a:gd name="T51" fmla="*/ 43 h 106"/>
                  <a:gd name="T52" fmla="*/ 13 w 91"/>
                  <a:gd name="T53" fmla="*/ 43 h 106"/>
                  <a:gd name="T54" fmla="*/ 14 w 91"/>
                  <a:gd name="T55" fmla="*/ 44 h 106"/>
                  <a:gd name="T56" fmla="*/ 15 w 91"/>
                  <a:gd name="T57" fmla="*/ 46 h 106"/>
                  <a:gd name="T58" fmla="*/ 14 w 91"/>
                  <a:gd name="T59" fmla="*/ 46 h 106"/>
                  <a:gd name="T60" fmla="*/ 14 w 91"/>
                  <a:gd name="T61" fmla="*/ 46 h 106"/>
                  <a:gd name="T62" fmla="*/ 12 w 91"/>
                  <a:gd name="T63" fmla="*/ 47 h 106"/>
                  <a:gd name="T64" fmla="*/ 10 w 91"/>
                  <a:gd name="T65" fmla="*/ 48 h 106"/>
                  <a:gd name="T66" fmla="*/ 9 w 91"/>
                  <a:gd name="T67" fmla="*/ 50 h 106"/>
                  <a:gd name="T68" fmla="*/ 7 w 91"/>
                  <a:gd name="T69" fmla="*/ 55 h 106"/>
                  <a:gd name="T70" fmla="*/ 5 w 91"/>
                  <a:gd name="T71" fmla="*/ 58 h 106"/>
                  <a:gd name="T72" fmla="*/ 3 w 91"/>
                  <a:gd name="T73" fmla="*/ 58 h 106"/>
                  <a:gd name="T74" fmla="*/ 3 w 91"/>
                  <a:gd name="T75" fmla="*/ 59 h 106"/>
                  <a:gd name="T76" fmla="*/ 4 w 91"/>
                  <a:gd name="T77" fmla="*/ 60 h 106"/>
                  <a:gd name="T78" fmla="*/ 3 w 91"/>
                  <a:gd name="T79" fmla="*/ 61 h 106"/>
                  <a:gd name="T80" fmla="*/ 3 w 91"/>
                  <a:gd name="T81" fmla="*/ 63 h 106"/>
                  <a:gd name="T82" fmla="*/ 3 w 91"/>
                  <a:gd name="T83" fmla="*/ 64 h 106"/>
                  <a:gd name="T84" fmla="*/ 5 w 91"/>
                  <a:gd name="T85" fmla="*/ 66 h 106"/>
                  <a:gd name="T86" fmla="*/ 6 w 91"/>
                  <a:gd name="T87" fmla="*/ 67 h 106"/>
                  <a:gd name="T88" fmla="*/ 5 w 91"/>
                  <a:gd name="T89" fmla="*/ 67 h 106"/>
                  <a:gd name="T90" fmla="*/ 5 w 91"/>
                  <a:gd name="T91" fmla="*/ 69 h 106"/>
                  <a:gd name="T92" fmla="*/ 4 w 91"/>
                  <a:gd name="T93" fmla="*/ 70 h 106"/>
                  <a:gd name="T94" fmla="*/ 3 w 91"/>
                  <a:gd name="T95" fmla="*/ 70 h 106"/>
                  <a:gd name="T96" fmla="*/ 1 w 91"/>
                  <a:gd name="T97" fmla="*/ 69 h 106"/>
                  <a:gd name="T98" fmla="*/ 0 w 91"/>
                  <a:gd name="T99" fmla="*/ 73 h 106"/>
                  <a:gd name="T100" fmla="*/ 49 w 91"/>
                  <a:gd name="T101" fmla="*/ 102 h 106"/>
                  <a:gd name="T102" fmla="*/ 78 w 91"/>
                  <a:gd name="T103" fmla="*/ 106 h 106"/>
                  <a:gd name="T104" fmla="*/ 78 w 91"/>
                  <a:gd name="T105" fmla="*/ 106 h 106"/>
                  <a:gd name="T106" fmla="*/ 78 w 91"/>
                  <a:gd name="T107" fmla="*/ 10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30914" name="Freeform 40"/>
              <p:cNvSpPr>
                <a:spLocks/>
              </p:cNvSpPr>
              <p:nvPr/>
            </p:nvSpPr>
            <p:spPr bwMode="auto">
              <a:xfrm>
                <a:off x="3265" y="1248"/>
                <a:ext cx="455" cy="487"/>
              </a:xfrm>
              <a:custGeom>
                <a:avLst/>
                <a:gdLst>
                  <a:gd name="T0" fmla="*/ 8 w 89"/>
                  <a:gd name="T1" fmla="*/ 69 h 100"/>
                  <a:gd name="T2" fmla="*/ 4 w 89"/>
                  <a:gd name="T3" fmla="*/ 64 h 100"/>
                  <a:gd name="T4" fmla="*/ 7 w 89"/>
                  <a:gd name="T5" fmla="*/ 60 h 100"/>
                  <a:gd name="T6" fmla="*/ 7 w 89"/>
                  <a:gd name="T7" fmla="*/ 56 h 100"/>
                  <a:gd name="T8" fmla="*/ 5 w 89"/>
                  <a:gd name="T9" fmla="*/ 47 h 100"/>
                  <a:gd name="T10" fmla="*/ 5 w 89"/>
                  <a:gd name="T11" fmla="*/ 43 h 100"/>
                  <a:gd name="T12" fmla="*/ 4 w 89"/>
                  <a:gd name="T13" fmla="*/ 33 h 100"/>
                  <a:gd name="T14" fmla="*/ 2 w 89"/>
                  <a:gd name="T15" fmla="*/ 26 h 100"/>
                  <a:gd name="T16" fmla="*/ 0 w 89"/>
                  <a:gd name="T17" fmla="*/ 16 h 100"/>
                  <a:gd name="T18" fmla="*/ 1 w 89"/>
                  <a:gd name="T19" fmla="*/ 12 h 100"/>
                  <a:gd name="T20" fmla="*/ 0 w 89"/>
                  <a:gd name="T21" fmla="*/ 7 h 100"/>
                  <a:gd name="T22" fmla="*/ 23 w 89"/>
                  <a:gd name="T23" fmla="*/ 3 h 100"/>
                  <a:gd name="T24" fmla="*/ 25 w 89"/>
                  <a:gd name="T25" fmla="*/ 1 h 100"/>
                  <a:gd name="T26" fmla="*/ 28 w 89"/>
                  <a:gd name="T27" fmla="*/ 5 h 100"/>
                  <a:gd name="T28" fmla="*/ 28 w 89"/>
                  <a:gd name="T29" fmla="*/ 10 h 100"/>
                  <a:gd name="T30" fmla="*/ 32 w 89"/>
                  <a:gd name="T31" fmla="*/ 12 h 100"/>
                  <a:gd name="T32" fmla="*/ 34 w 89"/>
                  <a:gd name="T33" fmla="*/ 13 h 100"/>
                  <a:gd name="T34" fmla="*/ 38 w 89"/>
                  <a:gd name="T35" fmla="*/ 13 h 100"/>
                  <a:gd name="T36" fmla="*/ 39 w 89"/>
                  <a:gd name="T37" fmla="*/ 14 h 100"/>
                  <a:gd name="T38" fmla="*/ 43 w 89"/>
                  <a:gd name="T39" fmla="*/ 13 h 100"/>
                  <a:gd name="T40" fmla="*/ 51 w 89"/>
                  <a:gd name="T41" fmla="*/ 14 h 100"/>
                  <a:gd name="T42" fmla="*/ 52 w 89"/>
                  <a:gd name="T43" fmla="*/ 15 h 100"/>
                  <a:gd name="T44" fmla="*/ 53 w 89"/>
                  <a:gd name="T45" fmla="*/ 15 h 100"/>
                  <a:gd name="T46" fmla="*/ 54 w 89"/>
                  <a:gd name="T47" fmla="*/ 18 h 100"/>
                  <a:gd name="T48" fmla="*/ 57 w 89"/>
                  <a:gd name="T49" fmla="*/ 17 h 100"/>
                  <a:gd name="T50" fmla="*/ 59 w 89"/>
                  <a:gd name="T51" fmla="*/ 17 h 100"/>
                  <a:gd name="T52" fmla="*/ 62 w 89"/>
                  <a:gd name="T53" fmla="*/ 19 h 100"/>
                  <a:gd name="T54" fmla="*/ 64 w 89"/>
                  <a:gd name="T55" fmla="*/ 21 h 100"/>
                  <a:gd name="T56" fmla="*/ 68 w 89"/>
                  <a:gd name="T57" fmla="*/ 21 h 100"/>
                  <a:gd name="T58" fmla="*/ 73 w 89"/>
                  <a:gd name="T59" fmla="*/ 18 h 100"/>
                  <a:gd name="T60" fmla="*/ 81 w 89"/>
                  <a:gd name="T61" fmla="*/ 20 h 100"/>
                  <a:gd name="T62" fmla="*/ 83 w 89"/>
                  <a:gd name="T63" fmla="*/ 20 h 100"/>
                  <a:gd name="T64" fmla="*/ 86 w 89"/>
                  <a:gd name="T65" fmla="*/ 21 h 100"/>
                  <a:gd name="T66" fmla="*/ 87 w 89"/>
                  <a:gd name="T67" fmla="*/ 22 h 100"/>
                  <a:gd name="T68" fmla="*/ 81 w 89"/>
                  <a:gd name="T69" fmla="*/ 25 h 100"/>
                  <a:gd name="T70" fmla="*/ 78 w 89"/>
                  <a:gd name="T71" fmla="*/ 28 h 100"/>
                  <a:gd name="T72" fmla="*/ 73 w 89"/>
                  <a:gd name="T73" fmla="*/ 30 h 100"/>
                  <a:gd name="T74" fmla="*/ 59 w 89"/>
                  <a:gd name="T75" fmla="*/ 44 h 100"/>
                  <a:gd name="T76" fmla="*/ 57 w 89"/>
                  <a:gd name="T77" fmla="*/ 46 h 100"/>
                  <a:gd name="T78" fmla="*/ 57 w 89"/>
                  <a:gd name="T79" fmla="*/ 56 h 100"/>
                  <a:gd name="T80" fmla="*/ 52 w 89"/>
                  <a:gd name="T81" fmla="*/ 59 h 100"/>
                  <a:gd name="T82" fmla="*/ 52 w 89"/>
                  <a:gd name="T83" fmla="*/ 61 h 100"/>
                  <a:gd name="T84" fmla="*/ 52 w 89"/>
                  <a:gd name="T85" fmla="*/ 65 h 100"/>
                  <a:gd name="T86" fmla="*/ 53 w 89"/>
                  <a:gd name="T87" fmla="*/ 69 h 100"/>
                  <a:gd name="T88" fmla="*/ 52 w 89"/>
                  <a:gd name="T89" fmla="*/ 73 h 100"/>
                  <a:gd name="T90" fmla="*/ 53 w 89"/>
                  <a:gd name="T91" fmla="*/ 79 h 100"/>
                  <a:gd name="T92" fmla="*/ 55 w 89"/>
                  <a:gd name="T93" fmla="*/ 80 h 100"/>
                  <a:gd name="T94" fmla="*/ 58 w 89"/>
                  <a:gd name="T95" fmla="*/ 81 h 100"/>
                  <a:gd name="T96" fmla="*/ 59 w 89"/>
                  <a:gd name="T97" fmla="*/ 83 h 100"/>
                  <a:gd name="T98" fmla="*/ 64 w 89"/>
                  <a:gd name="T99" fmla="*/ 87 h 100"/>
                  <a:gd name="T100" fmla="*/ 72 w 89"/>
                  <a:gd name="T101" fmla="*/ 92 h 100"/>
                  <a:gd name="T102" fmla="*/ 72 w 89"/>
                  <a:gd name="T103" fmla="*/ 95 h 100"/>
                  <a:gd name="T104" fmla="*/ 8 w 89"/>
                  <a:gd name="T105" fmla="*/ 10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30915" name="Freeform 41"/>
              <p:cNvSpPr>
                <a:spLocks/>
              </p:cNvSpPr>
              <p:nvPr/>
            </p:nvSpPr>
            <p:spPr bwMode="auto">
              <a:xfrm>
                <a:off x="3633" y="1799"/>
                <a:ext cx="277" cy="463"/>
              </a:xfrm>
              <a:custGeom>
                <a:avLst/>
                <a:gdLst>
                  <a:gd name="T0" fmla="*/ 9 w 54"/>
                  <a:gd name="T1" fmla="*/ 2 h 95"/>
                  <a:gd name="T2" fmla="*/ 12 w 54"/>
                  <a:gd name="T3" fmla="*/ 5 h 95"/>
                  <a:gd name="T4" fmla="*/ 15 w 54"/>
                  <a:gd name="T5" fmla="*/ 8 h 95"/>
                  <a:gd name="T6" fmla="*/ 15 w 54"/>
                  <a:gd name="T7" fmla="*/ 12 h 95"/>
                  <a:gd name="T8" fmla="*/ 14 w 54"/>
                  <a:gd name="T9" fmla="*/ 15 h 95"/>
                  <a:gd name="T10" fmla="*/ 11 w 54"/>
                  <a:gd name="T11" fmla="*/ 19 h 95"/>
                  <a:gd name="T12" fmla="*/ 9 w 54"/>
                  <a:gd name="T13" fmla="*/ 20 h 95"/>
                  <a:gd name="T14" fmla="*/ 5 w 54"/>
                  <a:gd name="T15" fmla="*/ 21 h 95"/>
                  <a:gd name="T16" fmla="*/ 4 w 54"/>
                  <a:gd name="T17" fmla="*/ 24 h 95"/>
                  <a:gd name="T18" fmla="*/ 6 w 54"/>
                  <a:gd name="T19" fmla="*/ 27 h 95"/>
                  <a:gd name="T20" fmla="*/ 4 w 54"/>
                  <a:gd name="T21" fmla="*/ 34 h 95"/>
                  <a:gd name="T22" fmla="*/ 1 w 54"/>
                  <a:gd name="T23" fmla="*/ 36 h 95"/>
                  <a:gd name="T24" fmla="*/ 0 w 54"/>
                  <a:gd name="T25" fmla="*/ 39 h 95"/>
                  <a:gd name="T26" fmla="*/ 0 w 54"/>
                  <a:gd name="T27" fmla="*/ 41 h 95"/>
                  <a:gd name="T28" fmla="*/ 1 w 54"/>
                  <a:gd name="T29" fmla="*/ 48 h 95"/>
                  <a:gd name="T30" fmla="*/ 5 w 54"/>
                  <a:gd name="T31" fmla="*/ 53 h 95"/>
                  <a:gd name="T32" fmla="*/ 10 w 54"/>
                  <a:gd name="T33" fmla="*/ 57 h 95"/>
                  <a:gd name="T34" fmla="*/ 13 w 54"/>
                  <a:gd name="T35" fmla="*/ 64 h 95"/>
                  <a:gd name="T36" fmla="*/ 15 w 54"/>
                  <a:gd name="T37" fmla="*/ 62 h 95"/>
                  <a:gd name="T38" fmla="*/ 19 w 54"/>
                  <a:gd name="T39" fmla="*/ 65 h 95"/>
                  <a:gd name="T40" fmla="*/ 19 w 54"/>
                  <a:gd name="T41" fmla="*/ 69 h 95"/>
                  <a:gd name="T42" fmla="*/ 16 w 54"/>
                  <a:gd name="T43" fmla="*/ 73 h 95"/>
                  <a:gd name="T44" fmla="*/ 19 w 54"/>
                  <a:gd name="T45" fmla="*/ 78 h 95"/>
                  <a:gd name="T46" fmla="*/ 24 w 54"/>
                  <a:gd name="T47" fmla="*/ 81 h 95"/>
                  <a:gd name="T48" fmla="*/ 29 w 54"/>
                  <a:gd name="T49" fmla="*/ 87 h 95"/>
                  <a:gd name="T50" fmla="*/ 30 w 54"/>
                  <a:gd name="T51" fmla="*/ 89 h 95"/>
                  <a:gd name="T52" fmla="*/ 29 w 54"/>
                  <a:gd name="T53" fmla="*/ 91 h 95"/>
                  <a:gd name="T54" fmla="*/ 32 w 54"/>
                  <a:gd name="T55" fmla="*/ 95 h 95"/>
                  <a:gd name="T56" fmla="*/ 33 w 54"/>
                  <a:gd name="T57" fmla="*/ 94 h 95"/>
                  <a:gd name="T58" fmla="*/ 34 w 54"/>
                  <a:gd name="T59" fmla="*/ 92 h 95"/>
                  <a:gd name="T60" fmla="*/ 38 w 54"/>
                  <a:gd name="T61" fmla="*/ 91 h 95"/>
                  <a:gd name="T62" fmla="*/ 42 w 54"/>
                  <a:gd name="T63" fmla="*/ 93 h 95"/>
                  <a:gd name="T64" fmla="*/ 43 w 54"/>
                  <a:gd name="T65" fmla="*/ 89 h 95"/>
                  <a:gd name="T66" fmla="*/ 44 w 54"/>
                  <a:gd name="T67" fmla="*/ 87 h 95"/>
                  <a:gd name="T68" fmla="*/ 48 w 54"/>
                  <a:gd name="T69" fmla="*/ 85 h 95"/>
                  <a:gd name="T70" fmla="*/ 47 w 54"/>
                  <a:gd name="T71" fmla="*/ 83 h 95"/>
                  <a:gd name="T72" fmla="*/ 47 w 54"/>
                  <a:gd name="T73" fmla="*/ 81 h 95"/>
                  <a:gd name="T74" fmla="*/ 48 w 54"/>
                  <a:gd name="T75" fmla="*/ 80 h 95"/>
                  <a:gd name="T76" fmla="*/ 48 w 54"/>
                  <a:gd name="T77" fmla="*/ 79 h 95"/>
                  <a:gd name="T78" fmla="*/ 48 w 54"/>
                  <a:gd name="T79" fmla="*/ 73 h 95"/>
                  <a:gd name="T80" fmla="*/ 52 w 54"/>
                  <a:gd name="T81" fmla="*/ 68 h 95"/>
                  <a:gd name="T82" fmla="*/ 54 w 54"/>
                  <a:gd name="T83" fmla="*/ 64 h 95"/>
                  <a:gd name="T84" fmla="*/ 52 w 54"/>
                  <a:gd name="T85" fmla="*/ 57 h 95"/>
                  <a:gd name="T86" fmla="*/ 52 w 54"/>
                  <a:gd name="T87" fmla="*/ 54 h 95"/>
                  <a:gd name="T88" fmla="*/ 49 w 54"/>
                  <a:gd name="T89" fmla="*/ 13 h 95"/>
                  <a:gd name="T90" fmla="*/ 48 w 54"/>
                  <a:gd name="T91" fmla="*/ 11 h 95"/>
                  <a:gd name="T92" fmla="*/ 46 w 54"/>
                  <a:gd name="T93" fmla="*/ 6 h 95"/>
                  <a:gd name="T94" fmla="*/ 44 w 54"/>
                  <a:gd name="T95" fmla="*/ 3 h 95"/>
                  <a:gd name="T96" fmla="*/ 4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a:solidFill>
                  <a:schemeClr val="tx1"/>
                </a:solidFill>
                <a:round/>
                <a:headEnd/>
                <a:tailEnd/>
              </a:ln>
            </p:spPr>
            <p:txBody>
              <a:bodyPr/>
              <a:lstStyle/>
              <a:p>
                <a:endParaRPr lang="en-US"/>
              </a:p>
            </p:txBody>
          </p:sp>
          <p:sp>
            <p:nvSpPr>
              <p:cNvPr id="30916" name="Freeform 42"/>
              <p:cNvSpPr>
                <a:spLocks/>
              </p:cNvSpPr>
              <p:nvPr/>
            </p:nvSpPr>
            <p:spPr bwMode="auto">
              <a:xfrm>
                <a:off x="3879" y="1838"/>
                <a:ext cx="206" cy="351"/>
              </a:xfrm>
              <a:custGeom>
                <a:avLst/>
                <a:gdLst>
                  <a:gd name="T0" fmla="*/ 1 w 40"/>
                  <a:gd name="T1" fmla="*/ 5 h 72"/>
                  <a:gd name="T2" fmla="*/ 4 w 40"/>
                  <a:gd name="T3" fmla="*/ 45 h 72"/>
                  <a:gd name="T4" fmla="*/ 4 w 40"/>
                  <a:gd name="T5" fmla="*/ 46 h 72"/>
                  <a:gd name="T6" fmla="*/ 4 w 40"/>
                  <a:gd name="T7" fmla="*/ 47 h 72"/>
                  <a:gd name="T8" fmla="*/ 4 w 40"/>
                  <a:gd name="T9" fmla="*/ 49 h 72"/>
                  <a:gd name="T10" fmla="*/ 5 w 40"/>
                  <a:gd name="T11" fmla="*/ 52 h 72"/>
                  <a:gd name="T12" fmla="*/ 6 w 40"/>
                  <a:gd name="T13" fmla="*/ 56 h 72"/>
                  <a:gd name="T14" fmla="*/ 4 w 40"/>
                  <a:gd name="T15" fmla="*/ 59 h 72"/>
                  <a:gd name="T16" fmla="*/ 4 w 40"/>
                  <a:gd name="T17" fmla="*/ 60 h 72"/>
                  <a:gd name="T18" fmla="*/ 2 w 40"/>
                  <a:gd name="T19" fmla="*/ 63 h 72"/>
                  <a:gd name="T20" fmla="*/ 0 w 40"/>
                  <a:gd name="T21" fmla="*/ 65 h 72"/>
                  <a:gd name="T22" fmla="*/ 0 w 40"/>
                  <a:gd name="T23" fmla="*/ 68 h 72"/>
                  <a:gd name="T24" fmla="*/ 0 w 40"/>
                  <a:gd name="T25" fmla="*/ 71 h 72"/>
                  <a:gd name="T26" fmla="*/ 0 w 40"/>
                  <a:gd name="T27" fmla="*/ 71 h 72"/>
                  <a:gd name="T28" fmla="*/ 0 w 40"/>
                  <a:gd name="T29" fmla="*/ 72 h 72"/>
                  <a:gd name="T30" fmla="*/ 0 w 40"/>
                  <a:gd name="T31" fmla="*/ 72 h 72"/>
                  <a:gd name="T32" fmla="*/ 1 w 40"/>
                  <a:gd name="T33" fmla="*/ 72 h 72"/>
                  <a:gd name="T34" fmla="*/ 2 w 40"/>
                  <a:gd name="T35" fmla="*/ 72 h 72"/>
                  <a:gd name="T36" fmla="*/ 2 w 40"/>
                  <a:gd name="T37" fmla="*/ 71 h 72"/>
                  <a:gd name="T38" fmla="*/ 2 w 40"/>
                  <a:gd name="T39" fmla="*/ 70 h 72"/>
                  <a:gd name="T40" fmla="*/ 5 w 40"/>
                  <a:gd name="T41" fmla="*/ 70 h 72"/>
                  <a:gd name="T42" fmla="*/ 8 w 40"/>
                  <a:gd name="T43" fmla="*/ 69 h 72"/>
                  <a:gd name="T44" fmla="*/ 12 w 40"/>
                  <a:gd name="T45" fmla="*/ 71 h 72"/>
                  <a:gd name="T46" fmla="*/ 12 w 40"/>
                  <a:gd name="T47" fmla="*/ 71 h 72"/>
                  <a:gd name="T48" fmla="*/ 13 w 40"/>
                  <a:gd name="T49" fmla="*/ 71 h 72"/>
                  <a:gd name="T50" fmla="*/ 14 w 40"/>
                  <a:gd name="T51" fmla="*/ 68 h 72"/>
                  <a:gd name="T52" fmla="*/ 16 w 40"/>
                  <a:gd name="T53" fmla="*/ 68 h 72"/>
                  <a:gd name="T54" fmla="*/ 17 w 40"/>
                  <a:gd name="T55" fmla="*/ 69 h 72"/>
                  <a:gd name="T56" fmla="*/ 18 w 40"/>
                  <a:gd name="T57" fmla="*/ 70 h 72"/>
                  <a:gd name="T58" fmla="*/ 19 w 40"/>
                  <a:gd name="T59" fmla="*/ 69 h 72"/>
                  <a:gd name="T60" fmla="*/ 20 w 40"/>
                  <a:gd name="T61" fmla="*/ 65 h 72"/>
                  <a:gd name="T62" fmla="*/ 21 w 40"/>
                  <a:gd name="T63" fmla="*/ 64 h 72"/>
                  <a:gd name="T64" fmla="*/ 22 w 40"/>
                  <a:gd name="T65" fmla="*/ 64 h 72"/>
                  <a:gd name="T66" fmla="*/ 24 w 40"/>
                  <a:gd name="T67" fmla="*/ 66 h 72"/>
                  <a:gd name="T68" fmla="*/ 27 w 40"/>
                  <a:gd name="T69" fmla="*/ 66 h 72"/>
                  <a:gd name="T70" fmla="*/ 28 w 40"/>
                  <a:gd name="T71" fmla="*/ 63 h 72"/>
                  <a:gd name="T72" fmla="*/ 33 w 40"/>
                  <a:gd name="T73" fmla="*/ 56 h 72"/>
                  <a:gd name="T74" fmla="*/ 33 w 40"/>
                  <a:gd name="T75" fmla="*/ 53 h 72"/>
                  <a:gd name="T76" fmla="*/ 34 w 40"/>
                  <a:gd name="T77" fmla="*/ 53 h 72"/>
                  <a:gd name="T78" fmla="*/ 37 w 40"/>
                  <a:gd name="T79" fmla="*/ 53 h 72"/>
                  <a:gd name="T80" fmla="*/ 38 w 40"/>
                  <a:gd name="T81" fmla="*/ 52 h 72"/>
                  <a:gd name="T82" fmla="*/ 40 w 40"/>
                  <a:gd name="T83" fmla="*/ 51 h 72"/>
                  <a:gd name="T84" fmla="*/ 40 w 40"/>
                  <a:gd name="T85" fmla="*/ 50 h 72"/>
                  <a:gd name="T86" fmla="*/ 40 w 40"/>
                  <a:gd name="T87" fmla="*/ 47 h 72"/>
                  <a:gd name="T88" fmla="*/ 40 w 40"/>
                  <a:gd name="T89" fmla="*/ 47 h 72"/>
                  <a:gd name="T90" fmla="*/ 40 w 40"/>
                  <a:gd name="T91" fmla="*/ 45 h 72"/>
                  <a:gd name="T92" fmla="*/ 35 w 40"/>
                  <a:gd name="T93" fmla="*/ 1 h 72"/>
                  <a:gd name="T94" fmla="*/ 35 w 40"/>
                  <a:gd name="T95" fmla="*/ 0 h 72"/>
                  <a:gd name="T96" fmla="*/ 9 w 40"/>
                  <a:gd name="T97" fmla="*/ 3 h 72"/>
                  <a:gd name="T98" fmla="*/ 8 w 40"/>
                  <a:gd name="T99" fmla="*/ 4 h 72"/>
                  <a:gd name="T100" fmla="*/ 6 w 40"/>
                  <a:gd name="T101" fmla="*/ 5 h 72"/>
                  <a:gd name="T102" fmla="*/ 5 w 40"/>
                  <a:gd name="T103" fmla="*/ 6 h 72"/>
                  <a:gd name="T104" fmla="*/ 3 w 40"/>
                  <a:gd name="T105" fmla="*/ 6 h 72"/>
                  <a:gd name="T106" fmla="*/ 1 w 40"/>
                  <a:gd name="T107" fmla="*/ 5 h 72"/>
                  <a:gd name="T108" fmla="*/ 1 w 40"/>
                  <a:gd name="T109" fmla="*/ 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30917" name="Freeform 43"/>
              <p:cNvSpPr>
                <a:spLocks/>
              </p:cNvSpPr>
              <p:nvPr/>
            </p:nvSpPr>
            <p:spPr bwMode="auto">
              <a:xfrm>
                <a:off x="4331" y="1721"/>
                <a:ext cx="404" cy="249"/>
              </a:xfrm>
              <a:custGeom>
                <a:avLst/>
                <a:gdLst>
                  <a:gd name="T0" fmla="*/ 19 w 79"/>
                  <a:gd name="T1" fmla="*/ 49 h 51"/>
                  <a:gd name="T2" fmla="*/ 55 w 79"/>
                  <a:gd name="T3" fmla="*/ 42 h 51"/>
                  <a:gd name="T4" fmla="*/ 66 w 79"/>
                  <a:gd name="T5" fmla="*/ 40 h 51"/>
                  <a:gd name="T6" fmla="*/ 67 w 79"/>
                  <a:gd name="T7" fmla="*/ 40 h 51"/>
                  <a:gd name="T8" fmla="*/ 67 w 79"/>
                  <a:gd name="T9" fmla="*/ 39 h 51"/>
                  <a:gd name="T10" fmla="*/ 67 w 79"/>
                  <a:gd name="T11" fmla="*/ 38 h 51"/>
                  <a:gd name="T12" fmla="*/ 68 w 79"/>
                  <a:gd name="T13" fmla="*/ 37 h 51"/>
                  <a:gd name="T14" fmla="*/ 70 w 79"/>
                  <a:gd name="T15" fmla="*/ 37 h 51"/>
                  <a:gd name="T16" fmla="*/ 71 w 79"/>
                  <a:gd name="T17" fmla="*/ 37 h 51"/>
                  <a:gd name="T18" fmla="*/ 74 w 79"/>
                  <a:gd name="T19" fmla="*/ 35 h 51"/>
                  <a:gd name="T20" fmla="*/ 74 w 79"/>
                  <a:gd name="T21" fmla="*/ 33 h 51"/>
                  <a:gd name="T22" fmla="*/ 77 w 79"/>
                  <a:gd name="T23" fmla="*/ 31 h 51"/>
                  <a:gd name="T24" fmla="*/ 79 w 79"/>
                  <a:gd name="T25" fmla="*/ 30 h 51"/>
                  <a:gd name="T26" fmla="*/ 79 w 79"/>
                  <a:gd name="T27" fmla="*/ 29 h 51"/>
                  <a:gd name="T28" fmla="*/ 77 w 79"/>
                  <a:gd name="T29" fmla="*/ 28 h 51"/>
                  <a:gd name="T30" fmla="*/ 76 w 79"/>
                  <a:gd name="T31" fmla="*/ 27 h 51"/>
                  <a:gd name="T32" fmla="*/ 75 w 79"/>
                  <a:gd name="T33" fmla="*/ 27 h 51"/>
                  <a:gd name="T34" fmla="*/ 75 w 79"/>
                  <a:gd name="T35" fmla="*/ 26 h 51"/>
                  <a:gd name="T36" fmla="*/ 73 w 79"/>
                  <a:gd name="T37" fmla="*/ 26 h 51"/>
                  <a:gd name="T38" fmla="*/ 73 w 79"/>
                  <a:gd name="T39" fmla="*/ 24 h 51"/>
                  <a:gd name="T40" fmla="*/ 71 w 79"/>
                  <a:gd name="T41" fmla="*/ 24 h 51"/>
                  <a:gd name="T42" fmla="*/ 71 w 79"/>
                  <a:gd name="T43" fmla="*/ 23 h 51"/>
                  <a:gd name="T44" fmla="*/ 71 w 79"/>
                  <a:gd name="T45" fmla="*/ 20 h 51"/>
                  <a:gd name="T46" fmla="*/ 72 w 79"/>
                  <a:gd name="T47" fmla="*/ 20 h 51"/>
                  <a:gd name="T48" fmla="*/ 71 w 79"/>
                  <a:gd name="T49" fmla="*/ 18 h 51"/>
                  <a:gd name="T50" fmla="*/ 70 w 79"/>
                  <a:gd name="T51" fmla="*/ 17 h 51"/>
                  <a:gd name="T52" fmla="*/ 70 w 79"/>
                  <a:gd name="T53" fmla="*/ 17 h 51"/>
                  <a:gd name="T54" fmla="*/ 71 w 79"/>
                  <a:gd name="T55" fmla="*/ 16 h 51"/>
                  <a:gd name="T56" fmla="*/ 72 w 79"/>
                  <a:gd name="T57" fmla="*/ 15 h 51"/>
                  <a:gd name="T58" fmla="*/ 73 w 79"/>
                  <a:gd name="T59" fmla="*/ 12 h 51"/>
                  <a:gd name="T60" fmla="*/ 73 w 79"/>
                  <a:gd name="T61" fmla="*/ 11 h 51"/>
                  <a:gd name="T62" fmla="*/ 74 w 79"/>
                  <a:gd name="T63" fmla="*/ 10 h 51"/>
                  <a:gd name="T64" fmla="*/ 74 w 79"/>
                  <a:gd name="T65" fmla="*/ 9 h 51"/>
                  <a:gd name="T66" fmla="*/ 73 w 79"/>
                  <a:gd name="T67" fmla="*/ 9 h 51"/>
                  <a:gd name="T68" fmla="*/ 70 w 79"/>
                  <a:gd name="T69" fmla="*/ 8 h 51"/>
                  <a:gd name="T70" fmla="*/ 70 w 79"/>
                  <a:gd name="T71" fmla="*/ 8 h 51"/>
                  <a:gd name="T72" fmla="*/ 69 w 79"/>
                  <a:gd name="T73" fmla="*/ 7 h 51"/>
                  <a:gd name="T74" fmla="*/ 69 w 79"/>
                  <a:gd name="T75" fmla="*/ 6 h 51"/>
                  <a:gd name="T76" fmla="*/ 67 w 79"/>
                  <a:gd name="T77" fmla="*/ 3 h 51"/>
                  <a:gd name="T78" fmla="*/ 66 w 79"/>
                  <a:gd name="T79" fmla="*/ 3 h 51"/>
                  <a:gd name="T80" fmla="*/ 66 w 79"/>
                  <a:gd name="T81" fmla="*/ 2 h 51"/>
                  <a:gd name="T82" fmla="*/ 65 w 79"/>
                  <a:gd name="T83" fmla="*/ 2 h 51"/>
                  <a:gd name="T84" fmla="*/ 65 w 79"/>
                  <a:gd name="T85" fmla="*/ 2 h 51"/>
                  <a:gd name="T86" fmla="*/ 65 w 79"/>
                  <a:gd name="T87" fmla="*/ 1 h 51"/>
                  <a:gd name="T88" fmla="*/ 64 w 79"/>
                  <a:gd name="T89" fmla="*/ 0 h 51"/>
                  <a:gd name="T90" fmla="*/ 9 w 79"/>
                  <a:gd name="T91" fmla="*/ 11 h 51"/>
                  <a:gd name="T92" fmla="*/ 8 w 79"/>
                  <a:gd name="T93" fmla="*/ 7 h 51"/>
                  <a:gd name="T94" fmla="*/ 5 w 79"/>
                  <a:gd name="T95" fmla="*/ 10 h 51"/>
                  <a:gd name="T96" fmla="*/ 5 w 79"/>
                  <a:gd name="T97" fmla="*/ 10 h 51"/>
                  <a:gd name="T98" fmla="*/ 4 w 79"/>
                  <a:gd name="T99" fmla="*/ 9 h 51"/>
                  <a:gd name="T100" fmla="*/ 4 w 79"/>
                  <a:gd name="T101" fmla="*/ 9 h 51"/>
                  <a:gd name="T102" fmla="*/ 3 w 79"/>
                  <a:gd name="T103" fmla="*/ 11 h 51"/>
                  <a:gd name="T104" fmla="*/ 1 w 79"/>
                  <a:gd name="T105" fmla="*/ 13 h 51"/>
                  <a:gd name="T106" fmla="*/ 0 w 79"/>
                  <a:gd name="T107" fmla="*/ 14 h 51"/>
                  <a:gd name="T108" fmla="*/ 4 w 79"/>
                  <a:gd name="T109" fmla="*/ 36 h 51"/>
                  <a:gd name="T110" fmla="*/ 6 w 79"/>
                  <a:gd name="T111" fmla="*/ 51 h 51"/>
                  <a:gd name="T112" fmla="*/ 19 w 79"/>
                  <a:gd name="T113" fmla="*/ 49 h 51"/>
                  <a:gd name="T114" fmla="*/ 19 w 79"/>
                  <a:gd name="T115" fmla="*/ 4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30918" name="Freeform 44"/>
              <p:cNvSpPr>
                <a:spLocks/>
              </p:cNvSpPr>
              <p:nvPr/>
            </p:nvSpPr>
            <p:spPr bwMode="auto">
              <a:xfrm>
                <a:off x="4197" y="1970"/>
                <a:ext cx="523" cy="287"/>
              </a:xfrm>
              <a:custGeom>
                <a:avLst/>
                <a:gdLst>
                  <a:gd name="T0" fmla="*/ 31 w 102"/>
                  <a:gd name="T1" fmla="*/ 55 h 59"/>
                  <a:gd name="T2" fmla="*/ 26 w 102"/>
                  <a:gd name="T3" fmla="*/ 56 h 59"/>
                  <a:gd name="T4" fmla="*/ 22 w 102"/>
                  <a:gd name="T5" fmla="*/ 56 h 59"/>
                  <a:gd name="T6" fmla="*/ 5 w 102"/>
                  <a:gd name="T7" fmla="*/ 56 h 59"/>
                  <a:gd name="T8" fmla="*/ 9 w 102"/>
                  <a:gd name="T9" fmla="*/ 52 h 59"/>
                  <a:gd name="T10" fmla="*/ 10 w 102"/>
                  <a:gd name="T11" fmla="*/ 49 h 59"/>
                  <a:gd name="T12" fmla="*/ 19 w 102"/>
                  <a:gd name="T13" fmla="*/ 40 h 59"/>
                  <a:gd name="T14" fmla="*/ 21 w 102"/>
                  <a:gd name="T15" fmla="*/ 44 h 59"/>
                  <a:gd name="T16" fmla="*/ 27 w 102"/>
                  <a:gd name="T17" fmla="*/ 44 h 59"/>
                  <a:gd name="T18" fmla="*/ 29 w 102"/>
                  <a:gd name="T19" fmla="*/ 43 h 59"/>
                  <a:gd name="T20" fmla="*/ 34 w 102"/>
                  <a:gd name="T21" fmla="*/ 42 h 59"/>
                  <a:gd name="T22" fmla="*/ 36 w 102"/>
                  <a:gd name="T23" fmla="*/ 41 h 59"/>
                  <a:gd name="T24" fmla="*/ 42 w 102"/>
                  <a:gd name="T25" fmla="*/ 36 h 59"/>
                  <a:gd name="T26" fmla="*/ 44 w 102"/>
                  <a:gd name="T27" fmla="*/ 28 h 59"/>
                  <a:gd name="T28" fmla="*/ 49 w 102"/>
                  <a:gd name="T29" fmla="*/ 18 h 59"/>
                  <a:gd name="T30" fmla="*/ 52 w 102"/>
                  <a:gd name="T31" fmla="*/ 19 h 59"/>
                  <a:gd name="T32" fmla="*/ 55 w 102"/>
                  <a:gd name="T33" fmla="*/ 12 h 59"/>
                  <a:gd name="T34" fmla="*/ 59 w 102"/>
                  <a:gd name="T35" fmla="*/ 10 h 59"/>
                  <a:gd name="T36" fmla="*/ 61 w 102"/>
                  <a:gd name="T37" fmla="*/ 5 h 59"/>
                  <a:gd name="T38" fmla="*/ 61 w 102"/>
                  <a:gd name="T39" fmla="*/ 1 h 59"/>
                  <a:gd name="T40" fmla="*/ 68 w 102"/>
                  <a:gd name="T41" fmla="*/ 4 h 59"/>
                  <a:gd name="T42" fmla="*/ 70 w 102"/>
                  <a:gd name="T43" fmla="*/ 1 h 59"/>
                  <a:gd name="T44" fmla="*/ 73 w 102"/>
                  <a:gd name="T45" fmla="*/ 2 h 59"/>
                  <a:gd name="T46" fmla="*/ 76 w 102"/>
                  <a:gd name="T47" fmla="*/ 4 h 59"/>
                  <a:gd name="T48" fmla="*/ 80 w 102"/>
                  <a:gd name="T49" fmla="*/ 8 h 59"/>
                  <a:gd name="T50" fmla="*/ 77 w 102"/>
                  <a:gd name="T51" fmla="*/ 14 h 59"/>
                  <a:gd name="T52" fmla="*/ 81 w 102"/>
                  <a:gd name="T53" fmla="*/ 15 h 59"/>
                  <a:gd name="T54" fmla="*/ 84 w 102"/>
                  <a:gd name="T55" fmla="*/ 17 h 59"/>
                  <a:gd name="T56" fmla="*/ 87 w 102"/>
                  <a:gd name="T57" fmla="*/ 18 h 59"/>
                  <a:gd name="T58" fmla="*/ 93 w 102"/>
                  <a:gd name="T59" fmla="*/ 20 h 59"/>
                  <a:gd name="T60" fmla="*/ 93 w 102"/>
                  <a:gd name="T61" fmla="*/ 23 h 59"/>
                  <a:gd name="T62" fmla="*/ 92 w 102"/>
                  <a:gd name="T63" fmla="*/ 26 h 59"/>
                  <a:gd name="T64" fmla="*/ 95 w 102"/>
                  <a:gd name="T65" fmla="*/ 29 h 59"/>
                  <a:gd name="T66" fmla="*/ 93 w 102"/>
                  <a:gd name="T67" fmla="*/ 30 h 59"/>
                  <a:gd name="T68" fmla="*/ 94 w 102"/>
                  <a:gd name="T69" fmla="*/ 31 h 59"/>
                  <a:gd name="T70" fmla="*/ 92 w 102"/>
                  <a:gd name="T71" fmla="*/ 32 h 59"/>
                  <a:gd name="T72" fmla="*/ 94 w 102"/>
                  <a:gd name="T73" fmla="*/ 33 h 59"/>
                  <a:gd name="T74" fmla="*/ 94 w 102"/>
                  <a:gd name="T75" fmla="*/ 36 h 59"/>
                  <a:gd name="T76" fmla="*/ 92 w 102"/>
                  <a:gd name="T77" fmla="*/ 36 h 59"/>
                  <a:gd name="T78" fmla="*/ 96 w 102"/>
                  <a:gd name="T79" fmla="*/ 37 h 59"/>
                  <a:gd name="T80" fmla="*/ 100 w 102"/>
                  <a:gd name="T81" fmla="*/ 36 h 59"/>
                  <a:gd name="T82" fmla="*/ 101 w 102"/>
                  <a:gd name="T83" fmla="*/ 42 h 59"/>
                  <a:gd name="T84" fmla="*/ 101 w 102"/>
                  <a:gd name="T85" fmla="*/ 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grpSp>
            <p:nvGrpSpPr>
              <p:cNvPr id="30919" name="Group 45"/>
              <p:cNvGrpSpPr>
                <a:grpSpLocks/>
              </p:cNvGrpSpPr>
              <p:nvPr/>
            </p:nvGrpSpPr>
            <p:grpSpPr bwMode="auto">
              <a:xfrm>
                <a:off x="728" y="1384"/>
                <a:ext cx="3858" cy="1940"/>
                <a:chOff x="728" y="1384"/>
                <a:chExt cx="3858" cy="1940"/>
              </a:xfrm>
            </p:grpSpPr>
            <p:sp>
              <p:nvSpPr>
                <p:cNvPr id="30933" name="Freeform 46"/>
                <p:cNvSpPr>
                  <a:spLocks/>
                </p:cNvSpPr>
                <p:nvPr/>
              </p:nvSpPr>
              <p:spPr bwMode="auto">
                <a:xfrm>
                  <a:off x="3890" y="2409"/>
                  <a:ext cx="266" cy="404"/>
                </a:xfrm>
                <a:custGeom>
                  <a:avLst/>
                  <a:gdLst>
                    <a:gd name="T0" fmla="*/ 0 w 52"/>
                    <a:gd name="T1" fmla="*/ 3 h 83"/>
                    <a:gd name="T2" fmla="*/ 1 w 52"/>
                    <a:gd name="T3" fmla="*/ 5 h 83"/>
                    <a:gd name="T4" fmla="*/ 0 w 52"/>
                    <a:gd name="T5" fmla="*/ 55 h 83"/>
                    <a:gd name="T6" fmla="*/ 0 w 52"/>
                    <a:gd name="T7" fmla="*/ 57 h 83"/>
                    <a:gd name="T8" fmla="*/ 3 w 52"/>
                    <a:gd name="T9" fmla="*/ 82 h 83"/>
                    <a:gd name="T10" fmla="*/ 4 w 52"/>
                    <a:gd name="T11" fmla="*/ 82 h 83"/>
                    <a:gd name="T12" fmla="*/ 5 w 52"/>
                    <a:gd name="T13" fmla="*/ 81 h 83"/>
                    <a:gd name="T14" fmla="*/ 7 w 52"/>
                    <a:gd name="T15" fmla="*/ 82 h 83"/>
                    <a:gd name="T16" fmla="*/ 8 w 52"/>
                    <a:gd name="T17" fmla="*/ 81 h 83"/>
                    <a:gd name="T18" fmla="*/ 8 w 52"/>
                    <a:gd name="T19" fmla="*/ 77 h 83"/>
                    <a:gd name="T20" fmla="*/ 9 w 52"/>
                    <a:gd name="T21" fmla="*/ 75 h 83"/>
                    <a:gd name="T22" fmla="*/ 10 w 52"/>
                    <a:gd name="T23" fmla="*/ 77 h 83"/>
                    <a:gd name="T24" fmla="*/ 10 w 52"/>
                    <a:gd name="T25" fmla="*/ 78 h 83"/>
                    <a:gd name="T26" fmla="*/ 11 w 52"/>
                    <a:gd name="T27" fmla="*/ 80 h 83"/>
                    <a:gd name="T28" fmla="*/ 13 w 52"/>
                    <a:gd name="T29" fmla="*/ 83 h 83"/>
                    <a:gd name="T30" fmla="*/ 14 w 52"/>
                    <a:gd name="T31" fmla="*/ 83 h 83"/>
                    <a:gd name="T32" fmla="*/ 15 w 52"/>
                    <a:gd name="T33" fmla="*/ 83 h 83"/>
                    <a:gd name="T34" fmla="*/ 17 w 52"/>
                    <a:gd name="T35" fmla="*/ 81 h 83"/>
                    <a:gd name="T36" fmla="*/ 17 w 52"/>
                    <a:gd name="T37" fmla="*/ 81 h 83"/>
                    <a:gd name="T38" fmla="*/ 18 w 52"/>
                    <a:gd name="T39" fmla="*/ 80 h 83"/>
                    <a:gd name="T40" fmla="*/ 18 w 52"/>
                    <a:gd name="T41" fmla="*/ 80 h 83"/>
                    <a:gd name="T42" fmla="*/ 18 w 52"/>
                    <a:gd name="T43" fmla="*/ 79 h 83"/>
                    <a:gd name="T44" fmla="*/ 17 w 52"/>
                    <a:gd name="T45" fmla="*/ 79 h 83"/>
                    <a:gd name="T46" fmla="*/ 17 w 52"/>
                    <a:gd name="T47" fmla="*/ 78 h 83"/>
                    <a:gd name="T48" fmla="*/ 18 w 52"/>
                    <a:gd name="T49" fmla="*/ 77 h 83"/>
                    <a:gd name="T50" fmla="*/ 18 w 52"/>
                    <a:gd name="T51" fmla="*/ 76 h 83"/>
                    <a:gd name="T52" fmla="*/ 16 w 52"/>
                    <a:gd name="T53" fmla="*/ 75 h 83"/>
                    <a:gd name="T54" fmla="*/ 16 w 52"/>
                    <a:gd name="T55" fmla="*/ 75 h 83"/>
                    <a:gd name="T56" fmla="*/ 15 w 52"/>
                    <a:gd name="T57" fmla="*/ 75 h 83"/>
                    <a:gd name="T58" fmla="*/ 14 w 52"/>
                    <a:gd name="T59" fmla="*/ 73 h 83"/>
                    <a:gd name="T60" fmla="*/ 14 w 52"/>
                    <a:gd name="T61" fmla="*/ 72 h 83"/>
                    <a:gd name="T62" fmla="*/ 14 w 52"/>
                    <a:gd name="T63" fmla="*/ 71 h 83"/>
                    <a:gd name="T64" fmla="*/ 14 w 52"/>
                    <a:gd name="T65" fmla="*/ 71 h 83"/>
                    <a:gd name="T66" fmla="*/ 14 w 52"/>
                    <a:gd name="T67" fmla="*/ 70 h 83"/>
                    <a:gd name="T68" fmla="*/ 52 w 52"/>
                    <a:gd name="T69" fmla="*/ 66 h 83"/>
                    <a:gd name="T70" fmla="*/ 52 w 52"/>
                    <a:gd name="T71" fmla="*/ 65 h 83"/>
                    <a:gd name="T72" fmla="*/ 50 w 52"/>
                    <a:gd name="T73" fmla="*/ 63 h 83"/>
                    <a:gd name="T74" fmla="*/ 50 w 52"/>
                    <a:gd name="T75" fmla="*/ 58 h 83"/>
                    <a:gd name="T76" fmla="*/ 48 w 52"/>
                    <a:gd name="T77" fmla="*/ 55 h 83"/>
                    <a:gd name="T78" fmla="*/ 48 w 52"/>
                    <a:gd name="T79" fmla="*/ 52 h 83"/>
                    <a:gd name="T80" fmla="*/ 49 w 52"/>
                    <a:gd name="T81" fmla="*/ 50 h 83"/>
                    <a:gd name="T82" fmla="*/ 49 w 52"/>
                    <a:gd name="T83" fmla="*/ 47 h 83"/>
                    <a:gd name="T84" fmla="*/ 50 w 52"/>
                    <a:gd name="T85" fmla="*/ 45 h 83"/>
                    <a:gd name="T86" fmla="*/ 51 w 52"/>
                    <a:gd name="T87" fmla="*/ 45 h 83"/>
                    <a:gd name="T88" fmla="*/ 49 w 52"/>
                    <a:gd name="T89" fmla="*/ 44 h 83"/>
                    <a:gd name="T90" fmla="*/ 50 w 52"/>
                    <a:gd name="T91" fmla="*/ 42 h 83"/>
                    <a:gd name="T92" fmla="*/ 49 w 52"/>
                    <a:gd name="T93" fmla="*/ 41 h 83"/>
                    <a:gd name="T94" fmla="*/ 48 w 52"/>
                    <a:gd name="T95" fmla="*/ 40 h 83"/>
                    <a:gd name="T96" fmla="*/ 47 w 52"/>
                    <a:gd name="T97" fmla="*/ 39 h 83"/>
                    <a:gd name="T98" fmla="*/ 46 w 52"/>
                    <a:gd name="T99" fmla="*/ 37 h 83"/>
                    <a:gd name="T100" fmla="*/ 45 w 52"/>
                    <a:gd name="T101" fmla="*/ 36 h 83"/>
                    <a:gd name="T102" fmla="*/ 36 w 52"/>
                    <a:gd name="T103" fmla="*/ 0 h 83"/>
                    <a:gd name="T104" fmla="*/ 0 w 52"/>
                    <a:gd name="T105" fmla="*/ 3 h 83"/>
                    <a:gd name="T106" fmla="*/ 0 w 52"/>
                    <a:gd name="T107" fmla="*/ 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a:solidFill>
                    <a:schemeClr val="tx1"/>
                  </a:solidFill>
                  <a:round/>
                  <a:headEnd/>
                  <a:tailEnd/>
                </a:ln>
              </p:spPr>
              <p:txBody>
                <a:bodyPr/>
                <a:lstStyle/>
                <a:p>
                  <a:endParaRPr lang="en-US"/>
                </a:p>
              </p:txBody>
            </p:sp>
            <p:sp>
              <p:nvSpPr>
                <p:cNvPr id="30934" name="Freeform 47"/>
                <p:cNvSpPr>
                  <a:spLocks/>
                </p:cNvSpPr>
                <p:nvPr/>
              </p:nvSpPr>
              <p:spPr bwMode="auto">
                <a:xfrm>
                  <a:off x="4243" y="1896"/>
                  <a:ext cx="313" cy="293"/>
                </a:xfrm>
                <a:custGeom>
                  <a:avLst/>
                  <a:gdLst>
                    <a:gd name="T0" fmla="*/ 20 w 61"/>
                    <a:gd name="T1" fmla="*/ 0 h 60"/>
                    <a:gd name="T2" fmla="*/ 20 w 61"/>
                    <a:gd name="T3" fmla="*/ 3 h 60"/>
                    <a:gd name="T4" fmla="*/ 21 w 61"/>
                    <a:gd name="T5" fmla="*/ 5 h 60"/>
                    <a:gd name="T6" fmla="*/ 19 w 61"/>
                    <a:gd name="T7" fmla="*/ 13 h 60"/>
                    <a:gd name="T8" fmla="*/ 19 w 61"/>
                    <a:gd name="T9" fmla="*/ 15 h 60"/>
                    <a:gd name="T10" fmla="*/ 18 w 61"/>
                    <a:gd name="T11" fmla="*/ 19 h 60"/>
                    <a:gd name="T12" fmla="*/ 15 w 61"/>
                    <a:gd name="T13" fmla="*/ 22 h 60"/>
                    <a:gd name="T14" fmla="*/ 13 w 61"/>
                    <a:gd name="T15" fmla="*/ 23 h 60"/>
                    <a:gd name="T16" fmla="*/ 11 w 61"/>
                    <a:gd name="T17" fmla="*/ 24 h 60"/>
                    <a:gd name="T18" fmla="*/ 10 w 61"/>
                    <a:gd name="T19" fmla="*/ 26 h 60"/>
                    <a:gd name="T20" fmla="*/ 9 w 61"/>
                    <a:gd name="T21" fmla="*/ 30 h 60"/>
                    <a:gd name="T22" fmla="*/ 6 w 61"/>
                    <a:gd name="T23" fmla="*/ 30 h 60"/>
                    <a:gd name="T24" fmla="*/ 4 w 61"/>
                    <a:gd name="T25" fmla="*/ 34 h 60"/>
                    <a:gd name="T26" fmla="*/ 4 w 61"/>
                    <a:gd name="T27" fmla="*/ 38 h 60"/>
                    <a:gd name="T28" fmla="*/ 2 w 61"/>
                    <a:gd name="T29" fmla="*/ 41 h 60"/>
                    <a:gd name="T30" fmla="*/ 0 w 61"/>
                    <a:gd name="T31" fmla="*/ 43 h 60"/>
                    <a:gd name="T32" fmla="*/ 0 w 61"/>
                    <a:gd name="T33" fmla="*/ 46 h 60"/>
                    <a:gd name="T34" fmla="*/ 3 w 61"/>
                    <a:gd name="T35" fmla="*/ 51 h 60"/>
                    <a:gd name="T36" fmla="*/ 6 w 61"/>
                    <a:gd name="T37" fmla="*/ 54 h 60"/>
                    <a:gd name="T38" fmla="*/ 8 w 61"/>
                    <a:gd name="T39" fmla="*/ 54 h 60"/>
                    <a:gd name="T40" fmla="*/ 8 w 61"/>
                    <a:gd name="T41" fmla="*/ 55 h 60"/>
                    <a:gd name="T42" fmla="*/ 10 w 61"/>
                    <a:gd name="T43" fmla="*/ 55 h 60"/>
                    <a:gd name="T44" fmla="*/ 10 w 61"/>
                    <a:gd name="T45" fmla="*/ 57 h 60"/>
                    <a:gd name="T46" fmla="*/ 15 w 61"/>
                    <a:gd name="T47" fmla="*/ 60 h 60"/>
                    <a:gd name="T48" fmla="*/ 18 w 61"/>
                    <a:gd name="T49" fmla="*/ 59 h 60"/>
                    <a:gd name="T50" fmla="*/ 19 w 61"/>
                    <a:gd name="T51" fmla="*/ 57 h 60"/>
                    <a:gd name="T52" fmla="*/ 21 w 61"/>
                    <a:gd name="T53" fmla="*/ 59 h 60"/>
                    <a:gd name="T54" fmla="*/ 25 w 61"/>
                    <a:gd name="T55" fmla="*/ 57 h 60"/>
                    <a:gd name="T56" fmla="*/ 26 w 61"/>
                    <a:gd name="T57" fmla="*/ 55 h 60"/>
                    <a:gd name="T58" fmla="*/ 30 w 61"/>
                    <a:gd name="T59" fmla="*/ 53 h 60"/>
                    <a:gd name="T60" fmla="*/ 33 w 61"/>
                    <a:gd name="T61" fmla="*/ 51 h 60"/>
                    <a:gd name="T62" fmla="*/ 33 w 61"/>
                    <a:gd name="T63" fmla="*/ 48 h 60"/>
                    <a:gd name="T64" fmla="*/ 38 w 61"/>
                    <a:gd name="T65" fmla="*/ 32 h 60"/>
                    <a:gd name="T66" fmla="*/ 40 w 61"/>
                    <a:gd name="T67" fmla="*/ 33 h 60"/>
                    <a:gd name="T68" fmla="*/ 41 w 61"/>
                    <a:gd name="T69" fmla="*/ 35 h 60"/>
                    <a:gd name="T70" fmla="*/ 44 w 61"/>
                    <a:gd name="T71" fmla="*/ 32 h 60"/>
                    <a:gd name="T72" fmla="*/ 46 w 61"/>
                    <a:gd name="T73" fmla="*/ 27 h 60"/>
                    <a:gd name="T74" fmla="*/ 49 w 61"/>
                    <a:gd name="T75" fmla="*/ 25 h 60"/>
                    <a:gd name="T76" fmla="*/ 51 w 61"/>
                    <a:gd name="T77" fmla="*/ 23 h 60"/>
                    <a:gd name="T78" fmla="*/ 52 w 61"/>
                    <a:gd name="T79" fmla="*/ 20 h 60"/>
                    <a:gd name="T80" fmla="*/ 52 w 61"/>
                    <a:gd name="T81" fmla="*/ 19 h 60"/>
                    <a:gd name="T82" fmla="*/ 52 w 61"/>
                    <a:gd name="T83" fmla="*/ 15 h 60"/>
                    <a:gd name="T84" fmla="*/ 59 w 61"/>
                    <a:gd name="T85" fmla="*/ 19 h 60"/>
                    <a:gd name="T86" fmla="*/ 60 w 61"/>
                    <a:gd name="T87" fmla="*/ 19 h 60"/>
                    <a:gd name="T88" fmla="*/ 59 w 61"/>
                    <a:gd name="T89" fmla="*/ 13 h 60"/>
                    <a:gd name="T90" fmla="*/ 58 w 61"/>
                    <a:gd name="T91" fmla="*/ 11 h 60"/>
                    <a:gd name="T92" fmla="*/ 56 w 61"/>
                    <a:gd name="T93" fmla="*/ 11 h 60"/>
                    <a:gd name="T94" fmla="*/ 51 w 61"/>
                    <a:gd name="T95" fmla="*/ 12 h 60"/>
                    <a:gd name="T96" fmla="*/ 49 w 61"/>
                    <a:gd name="T97" fmla="*/ 14 h 60"/>
                    <a:gd name="T98" fmla="*/ 46 w 61"/>
                    <a:gd name="T99" fmla="*/ 13 h 60"/>
                    <a:gd name="T100" fmla="*/ 45 w 61"/>
                    <a:gd name="T101" fmla="*/ 15 h 60"/>
                    <a:gd name="T102" fmla="*/ 42 w 61"/>
                    <a:gd name="T103" fmla="*/ 17 h 60"/>
                    <a:gd name="T104" fmla="*/ 39 w 61"/>
                    <a:gd name="T105" fmla="*/ 20 h 60"/>
                    <a:gd name="T106" fmla="*/ 36 w 61"/>
                    <a:gd name="T107" fmla="*/ 13 h 60"/>
                    <a:gd name="T108" fmla="*/ 21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a:solidFill>
                    <a:schemeClr val="tx1"/>
                  </a:solidFill>
                  <a:round/>
                  <a:headEnd/>
                  <a:tailEnd/>
                </a:ln>
              </p:spPr>
              <p:txBody>
                <a:bodyPr/>
                <a:lstStyle/>
                <a:p>
                  <a:endParaRPr lang="en-US"/>
                </a:p>
              </p:txBody>
            </p:sp>
            <p:grpSp>
              <p:nvGrpSpPr>
                <p:cNvPr id="30935" name="Group 48"/>
                <p:cNvGrpSpPr>
                  <a:grpSpLocks/>
                </p:cNvGrpSpPr>
                <p:nvPr/>
              </p:nvGrpSpPr>
              <p:grpSpPr bwMode="auto">
                <a:xfrm>
                  <a:off x="728" y="2448"/>
                  <a:ext cx="1266" cy="876"/>
                  <a:chOff x="768" y="2832"/>
                  <a:chExt cx="1203" cy="876"/>
                </a:xfrm>
              </p:grpSpPr>
              <p:sp>
                <p:nvSpPr>
                  <p:cNvPr id="30942" name="Freeform 49"/>
                  <p:cNvSpPr>
                    <a:spLocks/>
                  </p:cNvSpPr>
                  <p:nvPr/>
                </p:nvSpPr>
                <p:spPr bwMode="auto">
                  <a:xfrm>
                    <a:off x="1056" y="2832"/>
                    <a:ext cx="915" cy="780"/>
                  </a:xfrm>
                  <a:custGeom>
                    <a:avLst/>
                    <a:gdLst>
                      <a:gd name="T0" fmla="*/ 14 w 188"/>
                      <a:gd name="T1" fmla="*/ 31 h 160"/>
                      <a:gd name="T2" fmla="*/ 26 w 188"/>
                      <a:gd name="T3" fmla="*/ 40 h 160"/>
                      <a:gd name="T4" fmla="*/ 18 w 188"/>
                      <a:gd name="T5" fmla="*/ 50 h 160"/>
                      <a:gd name="T6" fmla="*/ 16 w 188"/>
                      <a:gd name="T7" fmla="*/ 43 h 160"/>
                      <a:gd name="T8" fmla="*/ 5 w 188"/>
                      <a:gd name="T9" fmla="*/ 55 h 160"/>
                      <a:gd name="T10" fmla="*/ 11 w 188"/>
                      <a:gd name="T11" fmla="*/ 64 h 160"/>
                      <a:gd name="T12" fmla="*/ 27 w 188"/>
                      <a:gd name="T13" fmla="*/ 61 h 160"/>
                      <a:gd name="T14" fmla="*/ 22 w 188"/>
                      <a:gd name="T15" fmla="*/ 74 h 160"/>
                      <a:gd name="T16" fmla="*/ 18 w 188"/>
                      <a:gd name="T17" fmla="*/ 79 h 160"/>
                      <a:gd name="T18" fmla="*/ 10 w 188"/>
                      <a:gd name="T19" fmla="*/ 82 h 160"/>
                      <a:gd name="T20" fmla="*/ 6 w 188"/>
                      <a:gd name="T21" fmla="*/ 98 h 160"/>
                      <a:gd name="T22" fmla="*/ 11 w 188"/>
                      <a:gd name="T23" fmla="*/ 107 h 160"/>
                      <a:gd name="T24" fmla="*/ 22 w 188"/>
                      <a:gd name="T25" fmla="*/ 112 h 160"/>
                      <a:gd name="T26" fmla="*/ 22 w 188"/>
                      <a:gd name="T27" fmla="*/ 120 h 160"/>
                      <a:gd name="T28" fmla="*/ 35 w 188"/>
                      <a:gd name="T29" fmla="*/ 123 h 160"/>
                      <a:gd name="T30" fmla="*/ 42 w 188"/>
                      <a:gd name="T31" fmla="*/ 125 h 160"/>
                      <a:gd name="T32" fmla="*/ 29 w 188"/>
                      <a:gd name="T33" fmla="*/ 141 h 160"/>
                      <a:gd name="T34" fmla="*/ 19 w 188"/>
                      <a:gd name="T35" fmla="*/ 147 h 160"/>
                      <a:gd name="T36" fmla="*/ 3 w 188"/>
                      <a:gd name="T37" fmla="*/ 155 h 160"/>
                      <a:gd name="T38" fmla="*/ 3 w 188"/>
                      <a:gd name="T39" fmla="*/ 160 h 160"/>
                      <a:gd name="T40" fmla="*/ 29 w 188"/>
                      <a:gd name="T41" fmla="*/ 149 h 160"/>
                      <a:gd name="T42" fmla="*/ 62 w 188"/>
                      <a:gd name="T43" fmla="*/ 120 h 160"/>
                      <a:gd name="T44" fmla="*/ 59 w 188"/>
                      <a:gd name="T45" fmla="*/ 117 h 160"/>
                      <a:gd name="T46" fmla="*/ 77 w 188"/>
                      <a:gd name="T47" fmla="*/ 95 h 160"/>
                      <a:gd name="T48" fmla="*/ 72 w 188"/>
                      <a:gd name="T49" fmla="*/ 101 h 160"/>
                      <a:gd name="T50" fmla="*/ 73 w 188"/>
                      <a:gd name="T51" fmla="*/ 109 h 160"/>
                      <a:gd name="T52" fmla="*/ 72 w 188"/>
                      <a:gd name="T53" fmla="*/ 114 h 160"/>
                      <a:gd name="T54" fmla="*/ 86 w 188"/>
                      <a:gd name="T55" fmla="*/ 106 h 160"/>
                      <a:gd name="T56" fmla="*/ 86 w 188"/>
                      <a:gd name="T57" fmla="*/ 98 h 160"/>
                      <a:gd name="T58" fmla="*/ 107 w 188"/>
                      <a:gd name="T59" fmla="*/ 103 h 160"/>
                      <a:gd name="T60" fmla="*/ 121 w 188"/>
                      <a:gd name="T61" fmla="*/ 101 h 160"/>
                      <a:gd name="T62" fmla="*/ 145 w 188"/>
                      <a:gd name="T63" fmla="*/ 109 h 160"/>
                      <a:gd name="T64" fmla="*/ 153 w 188"/>
                      <a:gd name="T65" fmla="*/ 119 h 160"/>
                      <a:gd name="T66" fmla="*/ 166 w 188"/>
                      <a:gd name="T67" fmla="*/ 128 h 160"/>
                      <a:gd name="T68" fmla="*/ 188 w 188"/>
                      <a:gd name="T69" fmla="*/ 130 h 160"/>
                      <a:gd name="T70" fmla="*/ 185 w 188"/>
                      <a:gd name="T71" fmla="*/ 117 h 160"/>
                      <a:gd name="T72" fmla="*/ 176 w 188"/>
                      <a:gd name="T73" fmla="*/ 115 h 160"/>
                      <a:gd name="T74" fmla="*/ 163 w 188"/>
                      <a:gd name="T75" fmla="*/ 106 h 160"/>
                      <a:gd name="T76" fmla="*/ 147 w 188"/>
                      <a:gd name="T77" fmla="*/ 95 h 160"/>
                      <a:gd name="T78" fmla="*/ 141 w 188"/>
                      <a:gd name="T79" fmla="*/ 103 h 160"/>
                      <a:gd name="T80" fmla="*/ 129 w 188"/>
                      <a:gd name="T81" fmla="*/ 93 h 160"/>
                      <a:gd name="T82" fmla="*/ 117 w 188"/>
                      <a:gd name="T83" fmla="*/ 80 h 160"/>
                      <a:gd name="T84" fmla="*/ 102 w 188"/>
                      <a:gd name="T85" fmla="*/ 21 h 160"/>
                      <a:gd name="T86" fmla="*/ 90 w 188"/>
                      <a:gd name="T87" fmla="*/ 5 h 160"/>
                      <a:gd name="T88" fmla="*/ 69 w 188"/>
                      <a:gd name="T89" fmla="*/ 5 h 160"/>
                      <a:gd name="T90" fmla="*/ 59 w 188"/>
                      <a:gd name="T91" fmla="*/ 5 h 160"/>
                      <a:gd name="T92" fmla="*/ 45 w 188"/>
                      <a:gd name="T93" fmla="*/ 0 h 160"/>
                      <a:gd name="T94" fmla="*/ 35 w 188"/>
                      <a:gd name="T95" fmla="*/ 4 h 160"/>
                      <a:gd name="T96" fmla="*/ 24 w 188"/>
                      <a:gd name="T97" fmla="*/ 13 h 160"/>
                      <a:gd name="T98" fmla="*/ 19 w 188"/>
                      <a:gd name="T99" fmla="*/ 21 h 160"/>
                      <a:gd name="T100" fmla="*/ 10 w 188"/>
                      <a:gd name="T101" fmla="*/ 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a:solidFill>
                      <a:schemeClr val="tx1"/>
                    </a:solidFill>
                    <a:round/>
                    <a:headEnd/>
                    <a:tailEnd/>
                  </a:ln>
                </p:spPr>
                <p:txBody>
                  <a:bodyPr/>
                  <a:lstStyle/>
                  <a:p>
                    <a:endParaRPr lang="en-US"/>
                  </a:p>
                </p:txBody>
              </p:sp>
              <p:sp>
                <p:nvSpPr>
                  <p:cNvPr id="30943" name="Freeform 50"/>
                  <p:cNvSpPr>
                    <a:spLocks/>
                  </p:cNvSpPr>
                  <p:nvPr/>
                </p:nvSpPr>
                <p:spPr bwMode="auto">
                  <a:xfrm>
                    <a:off x="1021" y="3608"/>
                    <a:ext cx="20" cy="14"/>
                  </a:xfrm>
                  <a:custGeom>
                    <a:avLst/>
                    <a:gdLst>
                      <a:gd name="T0" fmla="*/ 2 w 4"/>
                      <a:gd name="T1" fmla="*/ 2 h 3"/>
                      <a:gd name="T2" fmla="*/ 2 w 4"/>
                      <a:gd name="T3" fmla="*/ 1 h 3"/>
                      <a:gd name="T4" fmla="*/ 2 w 4"/>
                      <a:gd name="T5" fmla="*/ 1 h 3"/>
                      <a:gd name="T6" fmla="*/ 2 w 4"/>
                      <a:gd name="T7" fmla="*/ 1 h 3"/>
                      <a:gd name="T8" fmla="*/ 2 w 4"/>
                      <a:gd name="T9" fmla="*/ 1 h 3"/>
                      <a:gd name="T10" fmla="*/ 2 w 4"/>
                      <a:gd name="T11" fmla="*/ 1 h 3"/>
                      <a:gd name="T12" fmla="*/ 2 w 4"/>
                      <a:gd name="T13" fmla="*/ 1 h 3"/>
                      <a:gd name="T14" fmla="*/ 1 w 4"/>
                      <a:gd name="T15" fmla="*/ 0 h 3"/>
                      <a:gd name="T16" fmla="*/ 1 w 4"/>
                      <a:gd name="T17" fmla="*/ 0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2 h 3"/>
                      <a:gd name="T32" fmla="*/ 0 w 4"/>
                      <a:gd name="T33" fmla="*/ 2 h 3"/>
                      <a:gd name="T34" fmla="*/ 1 w 4"/>
                      <a:gd name="T35" fmla="*/ 2 h 3"/>
                      <a:gd name="T36" fmla="*/ 1 w 4"/>
                      <a:gd name="T37" fmla="*/ 2 h 3"/>
                      <a:gd name="T38" fmla="*/ 1 w 4"/>
                      <a:gd name="T39" fmla="*/ 3 h 3"/>
                      <a:gd name="T40" fmla="*/ 2 w 4"/>
                      <a:gd name="T41" fmla="*/ 3 h 3"/>
                      <a:gd name="T42" fmla="*/ 2 w 4"/>
                      <a:gd name="T43" fmla="*/ 3 h 3"/>
                      <a:gd name="T44" fmla="*/ 3 w 4"/>
                      <a:gd name="T45" fmla="*/ 3 h 3"/>
                      <a:gd name="T46" fmla="*/ 3 w 4"/>
                      <a:gd name="T47" fmla="*/ 3 h 3"/>
                      <a:gd name="T48" fmla="*/ 4 w 4"/>
                      <a:gd name="T49" fmla="*/ 2 h 3"/>
                      <a:gd name="T50" fmla="*/ 4 w 4"/>
                      <a:gd name="T51" fmla="*/ 2 h 3"/>
                      <a:gd name="T52" fmla="*/ 4 w 4"/>
                      <a:gd name="T53" fmla="*/ 2 h 3"/>
                      <a:gd name="T54" fmla="*/ 4 w 4"/>
                      <a:gd name="T55" fmla="*/ 1 h 3"/>
                      <a:gd name="T56" fmla="*/ 4 w 4"/>
                      <a:gd name="T57" fmla="*/ 1 h 3"/>
                      <a:gd name="T58" fmla="*/ 4 w 4"/>
                      <a:gd name="T59" fmla="*/ 1 h 3"/>
                      <a:gd name="T60" fmla="*/ 4 w 4"/>
                      <a:gd name="T61" fmla="*/ 1 h 3"/>
                      <a:gd name="T62" fmla="*/ 4 w 4"/>
                      <a:gd name="T63" fmla="*/ 1 h 3"/>
                      <a:gd name="T64" fmla="*/ 4 w 4"/>
                      <a:gd name="T65" fmla="*/ 0 h 3"/>
                      <a:gd name="T66" fmla="*/ 4 w 4"/>
                      <a:gd name="T67" fmla="*/ 0 h 3"/>
                      <a:gd name="T68" fmla="*/ 4 w 4"/>
                      <a:gd name="T69" fmla="*/ 0 h 3"/>
                      <a:gd name="T70" fmla="*/ 4 w 4"/>
                      <a:gd name="T71" fmla="*/ 0 h 3"/>
                      <a:gd name="T72" fmla="*/ 4 w 4"/>
                      <a:gd name="T73" fmla="*/ 1 h 3"/>
                      <a:gd name="T74" fmla="*/ 3 w 4"/>
                      <a:gd name="T75" fmla="*/ 1 h 3"/>
                      <a:gd name="T76" fmla="*/ 3 w 4"/>
                      <a:gd name="T77" fmla="*/ 1 h 3"/>
                      <a:gd name="T78" fmla="*/ 2 w 4"/>
                      <a:gd name="T79" fmla="*/ 2 h 3"/>
                      <a:gd name="T80" fmla="*/ 2 w 4"/>
                      <a:gd name="T81" fmla="*/ 2 h 3"/>
                      <a:gd name="T82" fmla="*/ 2 w 4"/>
                      <a:gd name="T83" fmla="*/ 2 h 3"/>
                      <a:gd name="T84" fmla="*/ 2 w 4"/>
                      <a:gd name="T85" fmla="*/ 2 h 3"/>
                      <a:gd name="T86" fmla="*/ 2 w 4"/>
                      <a:gd name="T87" fmla="*/ 3 h 3"/>
                      <a:gd name="T88" fmla="*/ 3 w 4"/>
                      <a:gd name="T89" fmla="*/ 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a:solidFill>
                      <a:schemeClr val="tx1"/>
                    </a:solidFill>
                    <a:round/>
                    <a:headEnd/>
                    <a:tailEnd/>
                  </a:ln>
                </p:spPr>
                <p:txBody>
                  <a:bodyPr/>
                  <a:lstStyle/>
                  <a:p>
                    <a:endParaRPr lang="en-US"/>
                  </a:p>
                </p:txBody>
              </p:sp>
              <p:sp>
                <p:nvSpPr>
                  <p:cNvPr id="30944" name="Freeform 51"/>
                  <p:cNvSpPr>
                    <a:spLocks/>
                  </p:cNvSpPr>
                  <p:nvPr/>
                </p:nvSpPr>
                <p:spPr bwMode="auto">
                  <a:xfrm>
                    <a:off x="978" y="3610"/>
                    <a:ext cx="43" cy="30"/>
                  </a:xfrm>
                  <a:custGeom>
                    <a:avLst/>
                    <a:gdLst>
                      <a:gd name="T0" fmla="*/ 7 w 9"/>
                      <a:gd name="T1" fmla="*/ 0 h 6"/>
                      <a:gd name="T2" fmla="*/ 4 w 9"/>
                      <a:gd name="T3" fmla="*/ 0 h 6"/>
                      <a:gd name="T4" fmla="*/ 3 w 9"/>
                      <a:gd name="T5" fmla="*/ 1 h 6"/>
                      <a:gd name="T6" fmla="*/ 3 w 9"/>
                      <a:gd name="T7" fmla="*/ 1 h 6"/>
                      <a:gd name="T8" fmla="*/ 3 w 9"/>
                      <a:gd name="T9" fmla="*/ 2 h 6"/>
                      <a:gd name="T10" fmla="*/ 3 w 9"/>
                      <a:gd name="T11" fmla="*/ 3 h 6"/>
                      <a:gd name="T12" fmla="*/ 2 w 9"/>
                      <a:gd name="T13" fmla="*/ 3 h 6"/>
                      <a:gd name="T14" fmla="*/ 2 w 9"/>
                      <a:gd name="T15" fmla="*/ 3 h 6"/>
                      <a:gd name="T16" fmla="*/ 1 w 9"/>
                      <a:gd name="T17" fmla="*/ 3 h 6"/>
                      <a:gd name="T18" fmla="*/ 1 w 9"/>
                      <a:gd name="T19" fmla="*/ 4 h 6"/>
                      <a:gd name="T20" fmla="*/ 1 w 9"/>
                      <a:gd name="T21" fmla="*/ 5 h 6"/>
                      <a:gd name="T22" fmla="*/ 0 w 9"/>
                      <a:gd name="T23" fmla="*/ 5 h 6"/>
                      <a:gd name="T24" fmla="*/ 0 w 9"/>
                      <a:gd name="T25" fmla="*/ 6 h 6"/>
                      <a:gd name="T26" fmla="*/ 0 w 9"/>
                      <a:gd name="T27" fmla="*/ 6 h 6"/>
                      <a:gd name="T28" fmla="*/ 0 w 9"/>
                      <a:gd name="T29" fmla="*/ 6 h 6"/>
                      <a:gd name="T30" fmla="*/ 0 w 9"/>
                      <a:gd name="T31" fmla="*/ 6 h 6"/>
                      <a:gd name="T32" fmla="*/ 0 w 9"/>
                      <a:gd name="T33" fmla="*/ 6 h 6"/>
                      <a:gd name="T34" fmla="*/ 0 w 9"/>
                      <a:gd name="T35" fmla="*/ 6 h 6"/>
                      <a:gd name="T36" fmla="*/ 0 w 9"/>
                      <a:gd name="T37" fmla="*/ 6 h 6"/>
                      <a:gd name="T38" fmla="*/ 1 w 9"/>
                      <a:gd name="T39" fmla="*/ 6 h 6"/>
                      <a:gd name="T40" fmla="*/ 2 w 9"/>
                      <a:gd name="T41" fmla="*/ 6 h 6"/>
                      <a:gd name="T42" fmla="*/ 3 w 9"/>
                      <a:gd name="T43" fmla="*/ 5 h 6"/>
                      <a:gd name="T44" fmla="*/ 6 w 9"/>
                      <a:gd name="T45" fmla="*/ 3 h 6"/>
                      <a:gd name="T46" fmla="*/ 7 w 9"/>
                      <a:gd name="T47" fmla="*/ 2 h 6"/>
                      <a:gd name="T48" fmla="*/ 8 w 9"/>
                      <a:gd name="T49" fmla="*/ 2 h 6"/>
                      <a:gd name="T50" fmla="*/ 9 w 9"/>
                      <a:gd name="T51" fmla="*/ 1 h 6"/>
                      <a:gd name="T52" fmla="*/ 9 w 9"/>
                      <a:gd name="T53" fmla="*/ 1 h 6"/>
                      <a:gd name="T54" fmla="*/ 9 w 9"/>
                      <a:gd name="T55" fmla="*/ 1 h 6"/>
                      <a:gd name="T56" fmla="*/ 8 w 9"/>
                      <a:gd name="T57" fmla="*/ 0 h 6"/>
                      <a:gd name="T58" fmla="*/ 8 w 9"/>
                      <a:gd name="T59" fmla="*/ 0 h 6"/>
                      <a:gd name="T60" fmla="*/ 8 w 9"/>
                      <a:gd name="T61" fmla="*/ 0 h 6"/>
                      <a:gd name="T62" fmla="*/ 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a:solidFill>
                      <a:schemeClr val="tx1"/>
                    </a:solidFill>
                    <a:round/>
                    <a:headEnd/>
                    <a:tailEnd/>
                  </a:ln>
                </p:spPr>
                <p:txBody>
                  <a:bodyPr/>
                  <a:lstStyle/>
                  <a:p>
                    <a:endParaRPr lang="en-US"/>
                  </a:p>
                </p:txBody>
              </p:sp>
              <p:sp>
                <p:nvSpPr>
                  <p:cNvPr id="30945" name="Freeform 52"/>
                  <p:cNvSpPr>
                    <a:spLocks/>
                  </p:cNvSpPr>
                  <p:nvPr/>
                </p:nvSpPr>
                <p:spPr bwMode="auto">
                  <a:xfrm>
                    <a:off x="934" y="3632"/>
                    <a:ext cx="44" cy="34"/>
                  </a:xfrm>
                  <a:custGeom>
                    <a:avLst/>
                    <a:gdLst>
                      <a:gd name="T0" fmla="*/ 8 w 9"/>
                      <a:gd name="T1" fmla="*/ 3 h 7"/>
                      <a:gd name="T2" fmla="*/ 8 w 9"/>
                      <a:gd name="T3" fmla="*/ 1 h 7"/>
                      <a:gd name="T4" fmla="*/ 5 w 9"/>
                      <a:gd name="T5" fmla="*/ 3 h 7"/>
                      <a:gd name="T6" fmla="*/ 4 w 9"/>
                      <a:gd name="T7" fmla="*/ 4 h 7"/>
                      <a:gd name="T8" fmla="*/ 4 w 9"/>
                      <a:gd name="T9" fmla="*/ 4 h 7"/>
                      <a:gd name="T10" fmla="*/ 2 w 9"/>
                      <a:gd name="T11" fmla="*/ 5 h 7"/>
                      <a:gd name="T12" fmla="*/ 1 w 9"/>
                      <a:gd name="T13" fmla="*/ 6 h 7"/>
                      <a:gd name="T14" fmla="*/ 0 w 9"/>
                      <a:gd name="T15" fmla="*/ 6 h 7"/>
                      <a:gd name="T16" fmla="*/ 2 w 9"/>
                      <a:gd name="T17" fmla="*/ 6 h 7"/>
                      <a:gd name="T18" fmla="*/ 3 w 9"/>
                      <a:gd name="T19" fmla="*/ 5 h 7"/>
                      <a:gd name="T20" fmla="*/ 6 w 9"/>
                      <a:gd name="T21" fmla="*/ 4 h 7"/>
                      <a:gd name="T22" fmla="*/ 8 w 9"/>
                      <a:gd name="T23" fmla="*/ 3 h 7"/>
                      <a:gd name="T24" fmla="*/ 8 w 9"/>
                      <a:gd name="T25" fmla="*/ 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a:solidFill>
                      <a:schemeClr val="tx1"/>
                    </a:solidFill>
                    <a:round/>
                    <a:headEnd/>
                    <a:tailEnd/>
                  </a:ln>
                </p:spPr>
                <p:txBody>
                  <a:bodyPr/>
                  <a:lstStyle/>
                  <a:p>
                    <a:endParaRPr lang="en-US"/>
                  </a:p>
                </p:txBody>
              </p:sp>
              <p:sp>
                <p:nvSpPr>
                  <p:cNvPr id="30946" name="Freeform 53"/>
                  <p:cNvSpPr>
                    <a:spLocks/>
                  </p:cNvSpPr>
                  <p:nvPr/>
                </p:nvSpPr>
                <p:spPr bwMode="auto">
                  <a:xfrm>
                    <a:off x="934" y="3637"/>
                    <a:ext cx="39" cy="29"/>
                  </a:xfrm>
                  <a:custGeom>
                    <a:avLst/>
                    <a:gdLst>
                      <a:gd name="T0" fmla="*/ 8 w 8"/>
                      <a:gd name="T1" fmla="*/ 2 h 6"/>
                      <a:gd name="T2" fmla="*/ 8 w 8"/>
                      <a:gd name="T3" fmla="*/ 1 h 6"/>
                      <a:gd name="T4" fmla="*/ 8 w 8"/>
                      <a:gd name="T5" fmla="*/ 1 h 6"/>
                      <a:gd name="T6" fmla="*/ 8 w 8"/>
                      <a:gd name="T7" fmla="*/ 0 h 6"/>
                      <a:gd name="T8" fmla="*/ 8 w 8"/>
                      <a:gd name="T9" fmla="*/ 0 h 6"/>
                      <a:gd name="T10" fmla="*/ 8 w 8"/>
                      <a:gd name="T11" fmla="*/ 0 h 6"/>
                      <a:gd name="T12" fmla="*/ 8 w 8"/>
                      <a:gd name="T13" fmla="*/ 0 h 6"/>
                      <a:gd name="T14" fmla="*/ 8 w 8"/>
                      <a:gd name="T15" fmla="*/ 0 h 6"/>
                      <a:gd name="T16" fmla="*/ 8 w 8"/>
                      <a:gd name="T17" fmla="*/ 0 h 6"/>
                      <a:gd name="T18" fmla="*/ 8 w 8"/>
                      <a:gd name="T19" fmla="*/ 0 h 6"/>
                      <a:gd name="T20" fmla="*/ 7 w 8"/>
                      <a:gd name="T21" fmla="*/ 0 h 6"/>
                      <a:gd name="T22" fmla="*/ 7 w 8"/>
                      <a:gd name="T23" fmla="*/ 0 h 6"/>
                      <a:gd name="T24" fmla="*/ 6 w 8"/>
                      <a:gd name="T25" fmla="*/ 0 h 6"/>
                      <a:gd name="T26" fmla="*/ 5 w 8"/>
                      <a:gd name="T27" fmla="*/ 1 h 6"/>
                      <a:gd name="T28" fmla="*/ 5 w 8"/>
                      <a:gd name="T29" fmla="*/ 2 h 6"/>
                      <a:gd name="T30" fmla="*/ 5 w 8"/>
                      <a:gd name="T31" fmla="*/ 2 h 6"/>
                      <a:gd name="T32" fmla="*/ 4 w 8"/>
                      <a:gd name="T33" fmla="*/ 2 h 6"/>
                      <a:gd name="T34" fmla="*/ 4 w 8"/>
                      <a:gd name="T35" fmla="*/ 2 h 6"/>
                      <a:gd name="T36" fmla="*/ 4 w 8"/>
                      <a:gd name="T37" fmla="*/ 2 h 6"/>
                      <a:gd name="T38" fmla="*/ 4 w 8"/>
                      <a:gd name="T39" fmla="*/ 3 h 6"/>
                      <a:gd name="T40" fmla="*/ 4 w 8"/>
                      <a:gd name="T41" fmla="*/ 3 h 6"/>
                      <a:gd name="T42" fmla="*/ 4 w 8"/>
                      <a:gd name="T43" fmla="*/ 3 h 6"/>
                      <a:gd name="T44" fmla="*/ 4 w 8"/>
                      <a:gd name="T45" fmla="*/ 3 h 6"/>
                      <a:gd name="T46" fmla="*/ 2 w 8"/>
                      <a:gd name="T47" fmla="*/ 4 h 6"/>
                      <a:gd name="T48" fmla="*/ 2 w 8"/>
                      <a:gd name="T49" fmla="*/ 4 h 6"/>
                      <a:gd name="T50" fmla="*/ 2 w 8"/>
                      <a:gd name="T51" fmla="*/ 4 h 6"/>
                      <a:gd name="T52" fmla="*/ 2 w 8"/>
                      <a:gd name="T53" fmla="*/ 4 h 6"/>
                      <a:gd name="T54" fmla="*/ 1 w 8"/>
                      <a:gd name="T55" fmla="*/ 4 h 6"/>
                      <a:gd name="T56" fmla="*/ 1 w 8"/>
                      <a:gd name="T57" fmla="*/ 5 h 6"/>
                      <a:gd name="T58" fmla="*/ 1 w 8"/>
                      <a:gd name="T59" fmla="*/ 5 h 6"/>
                      <a:gd name="T60" fmla="*/ 0 w 8"/>
                      <a:gd name="T61" fmla="*/ 5 h 6"/>
                      <a:gd name="T62" fmla="*/ 0 w 8"/>
                      <a:gd name="T63" fmla="*/ 5 h 6"/>
                      <a:gd name="T64" fmla="*/ 0 w 8"/>
                      <a:gd name="T65" fmla="*/ 5 h 6"/>
                      <a:gd name="T66" fmla="*/ 1 w 8"/>
                      <a:gd name="T67" fmla="*/ 6 h 6"/>
                      <a:gd name="T68" fmla="*/ 1 w 8"/>
                      <a:gd name="T69" fmla="*/ 6 h 6"/>
                      <a:gd name="T70" fmla="*/ 1 w 8"/>
                      <a:gd name="T71" fmla="*/ 6 h 6"/>
                      <a:gd name="T72" fmla="*/ 1 w 8"/>
                      <a:gd name="T73" fmla="*/ 6 h 6"/>
                      <a:gd name="T74" fmla="*/ 2 w 8"/>
                      <a:gd name="T75" fmla="*/ 5 h 6"/>
                      <a:gd name="T76" fmla="*/ 2 w 8"/>
                      <a:gd name="T77" fmla="*/ 5 h 6"/>
                      <a:gd name="T78" fmla="*/ 3 w 8"/>
                      <a:gd name="T79" fmla="*/ 5 h 6"/>
                      <a:gd name="T80" fmla="*/ 3 w 8"/>
                      <a:gd name="T81" fmla="*/ 4 h 6"/>
                      <a:gd name="T82" fmla="*/ 3 w 8"/>
                      <a:gd name="T83" fmla="*/ 4 h 6"/>
                      <a:gd name="T84" fmla="*/ 5 w 8"/>
                      <a:gd name="T85" fmla="*/ 4 h 6"/>
                      <a:gd name="T86" fmla="*/ 5 w 8"/>
                      <a:gd name="T87" fmla="*/ 3 h 6"/>
                      <a:gd name="T88" fmla="*/ 6 w 8"/>
                      <a:gd name="T89" fmla="*/ 3 h 6"/>
                      <a:gd name="T90" fmla="*/ 7 w 8"/>
                      <a:gd name="T91" fmla="*/ 3 h 6"/>
                      <a:gd name="T92" fmla="*/ 7 w 8"/>
                      <a:gd name="T93" fmla="*/ 2 h 6"/>
                      <a:gd name="T94" fmla="*/ 7 w 8"/>
                      <a:gd name="T95" fmla="*/ 2 h 6"/>
                      <a:gd name="T96" fmla="*/ 8 w 8"/>
                      <a:gd name="T97" fmla="*/ 2 h 6"/>
                      <a:gd name="T98" fmla="*/ 8 w 8"/>
                      <a:gd name="T99" fmla="*/ 2 h 6"/>
                      <a:gd name="T100" fmla="*/ 8 w 8"/>
                      <a:gd name="T101" fmla="*/ 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a:solidFill>
                      <a:schemeClr val="tx1"/>
                    </a:solidFill>
                    <a:round/>
                    <a:headEnd/>
                    <a:tailEnd/>
                  </a:ln>
                </p:spPr>
                <p:txBody>
                  <a:bodyPr/>
                  <a:lstStyle/>
                  <a:p>
                    <a:endParaRPr lang="en-US"/>
                  </a:p>
                </p:txBody>
              </p:sp>
              <p:sp>
                <p:nvSpPr>
                  <p:cNvPr id="30947" name="Freeform 54"/>
                  <p:cNvSpPr>
                    <a:spLocks/>
                  </p:cNvSpPr>
                  <p:nvPr/>
                </p:nvSpPr>
                <p:spPr bwMode="auto">
                  <a:xfrm>
                    <a:off x="909" y="3676"/>
                    <a:ext cx="5" cy="5"/>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a:solidFill>
                      <a:schemeClr val="tx1"/>
                    </a:solidFill>
                    <a:round/>
                    <a:headEnd/>
                    <a:tailEnd/>
                  </a:ln>
                </p:spPr>
                <p:txBody>
                  <a:bodyPr/>
                  <a:lstStyle/>
                  <a:p>
                    <a:endParaRPr lang="en-US"/>
                  </a:p>
                </p:txBody>
              </p:sp>
              <p:sp>
                <p:nvSpPr>
                  <p:cNvPr id="30948" name="Freeform 55"/>
                  <p:cNvSpPr>
                    <a:spLocks/>
                  </p:cNvSpPr>
                  <p:nvPr/>
                </p:nvSpPr>
                <p:spPr bwMode="auto">
                  <a:xfrm>
                    <a:off x="909" y="3676"/>
                    <a:ext cx="5" cy="5"/>
                  </a:xfrm>
                  <a:custGeom>
                    <a:avLst/>
                    <a:gdLst>
                      <a:gd name="T0" fmla="*/ 1 w 1"/>
                      <a:gd name="T1" fmla="*/ 0 h 1"/>
                      <a:gd name="T2" fmla="*/ 1 w 1"/>
                      <a:gd name="T3" fmla="*/ 0 h 1"/>
                      <a:gd name="T4" fmla="*/ 1 w 1"/>
                      <a:gd name="T5" fmla="*/ 0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1 w 1"/>
                      <a:gd name="T31" fmla="*/ 0 h 1"/>
                      <a:gd name="T32" fmla="*/ 1 w 1"/>
                      <a:gd name="T33" fmla="*/ 0 h 1"/>
                      <a:gd name="T34" fmla="*/ 1 w 1"/>
                      <a:gd name="T35" fmla="*/ 0 h 1"/>
                      <a:gd name="T36" fmla="*/ 1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a:solidFill>
                      <a:schemeClr val="tx1"/>
                    </a:solidFill>
                    <a:round/>
                    <a:headEnd/>
                    <a:tailEnd/>
                  </a:ln>
                </p:spPr>
                <p:txBody>
                  <a:bodyPr/>
                  <a:lstStyle/>
                  <a:p>
                    <a:endParaRPr lang="en-US"/>
                  </a:p>
                </p:txBody>
              </p:sp>
              <p:sp>
                <p:nvSpPr>
                  <p:cNvPr id="30949" name="Freeform 56"/>
                  <p:cNvSpPr>
                    <a:spLocks/>
                  </p:cNvSpPr>
                  <p:nvPr/>
                </p:nvSpPr>
                <p:spPr bwMode="auto">
                  <a:xfrm>
                    <a:off x="870" y="3682"/>
                    <a:ext cx="14" cy="14"/>
                  </a:xfrm>
                  <a:custGeom>
                    <a:avLst/>
                    <a:gdLst>
                      <a:gd name="T0" fmla="*/ 2 w 3"/>
                      <a:gd name="T1" fmla="*/ 1 h 3"/>
                      <a:gd name="T2" fmla="*/ 3 w 3"/>
                      <a:gd name="T3" fmla="*/ 1 h 3"/>
                      <a:gd name="T4" fmla="*/ 2 w 3"/>
                      <a:gd name="T5" fmla="*/ 1 h 3"/>
                      <a:gd name="T6" fmla="*/ 3 w 3"/>
                      <a:gd name="T7" fmla="*/ 2 h 3"/>
                      <a:gd name="T8" fmla="*/ 2 w 3"/>
                      <a:gd name="T9" fmla="*/ 2 h 3"/>
                      <a:gd name="T10" fmla="*/ 1 w 3"/>
                      <a:gd name="T11" fmla="*/ 3 h 3"/>
                      <a:gd name="T12" fmla="*/ 0 w 3"/>
                      <a:gd name="T13" fmla="*/ 3 h 3"/>
                      <a:gd name="T14" fmla="*/ 1 w 3"/>
                      <a:gd name="T15" fmla="*/ 1 h 3"/>
                      <a:gd name="T16" fmla="*/ 2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a:solidFill>
                      <a:schemeClr val="tx1"/>
                    </a:solidFill>
                    <a:round/>
                    <a:headEnd/>
                    <a:tailEnd/>
                  </a:ln>
                </p:spPr>
                <p:txBody>
                  <a:bodyPr/>
                  <a:lstStyle/>
                  <a:p>
                    <a:endParaRPr lang="en-US"/>
                  </a:p>
                </p:txBody>
              </p:sp>
              <p:sp>
                <p:nvSpPr>
                  <p:cNvPr id="30950" name="Freeform 57"/>
                  <p:cNvSpPr>
                    <a:spLocks/>
                  </p:cNvSpPr>
                  <p:nvPr/>
                </p:nvSpPr>
                <p:spPr bwMode="auto">
                  <a:xfrm>
                    <a:off x="875" y="3684"/>
                    <a:ext cx="14" cy="9"/>
                  </a:xfrm>
                  <a:custGeom>
                    <a:avLst/>
                    <a:gdLst>
                      <a:gd name="T0" fmla="*/ 2 w 3"/>
                      <a:gd name="T1" fmla="*/ 0 h 2"/>
                      <a:gd name="T2" fmla="*/ 2 w 3"/>
                      <a:gd name="T3" fmla="*/ 0 h 2"/>
                      <a:gd name="T4" fmla="*/ 2 w 3"/>
                      <a:gd name="T5" fmla="*/ 0 h 2"/>
                      <a:gd name="T6" fmla="*/ 2 w 3"/>
                      <a:gd name="T7" fmla="*/ 0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2 w 3"/>
                      <a:gd name="T23" fmla="*/ 0 h 2"/>
                      <a:gd name="T24" fmla="*/ 2 w 3"/>
                      <a:gd name="T25" fmla="*/ 1 h 2"/>
                      <a:gd name="T26" fmla="*/ 3 w 3"/>
                      <a:gd name="T27" fmla="*/ 1 h 2"/>
                      <a:gd name="T28" fmla="*/ 3 w 3"/>
                      <a:gd name="T29" fmla="*/ 1 h 2"/>
                      <a:gd name="T30" fmla="*/ 3 w 3"/>
                      <a:gd name="T31" fmla="*/ 1 h 2"/>
                      <a:gd name="T32" fmla="*/ 2 w 3"/>
                      <a:gd name="T33" fmla="*/ 1 h 2"/>
                      <a:gd name="T34" fmla="*/ 2 w 3"/>
                      <a:gd name="T35" fmla="*/ 1 h 2"/>
                      <a:gd name="T36" fmla="*/ 2 w 3"/>
                      <a:gd name="T37" fmla="*/ 1 h 2"/>
                      <a:gd name="T38" fmla="*/ 2 w 3"/>
                      <a:gd name="T39" fmla="*/ 1 h 2"/>
                      <a:gd name="T40" fmla="*/ 2 w 3"/>
                      <a:gd name="T41" fmla="*/ 1 h 2"/>
                      <a:gd name="T42" fmla="*/ 1 w 3"/>
                      <a:gd name="T43" fmla="*/ 2 h 2"/>
                      <a:gd name="T44" fmla="*/ 1 w 3"/>
                      <a:gd name="T45" fmla="*/ 2 h 2"/>
                      <a:gd name="T46" fmla="*/ 1 w 3"/>
                      <a:gd name="T47" fmla="*/ 2 h 2"/>
                      <a:gd name="T48" fmla="*/ 0 w 3"/>
                      <a:gd name="T49" fmla="*/ 2 h 2"/>
                      <a:gd name="T50" fmla="*/ 0 w 3"/>
                      <a:gd name="T51" fmla="*/ 2 h 2"/>
                      <a:gd name="T52" fmla="*/ 0 w 3"/>
                      <a:gd name="T53" fmla="*/ 1 h 2"/>
                      <a:gd name="T54" fmla="*/ 1 w 3"/>
                      <a:gd name="T55" fmla="*/ 1 h 2"/>
                      <a:gd name="T56" fmla="*/ 1 w 3"/>
                      <a:gd name="T57" fmla="*/ 1 h 2"/>
                      <a:gd name="T58" fmla="*/ 1 w 3"/>
                      <a:gd name="T59" fmla="*/ 1 h 2"/>
                      <a:gd name="T60" fmla="*/ 1 w 3"/>
                      <a:gd name="T61" fmla="*/ 0 h 2"/>
                      <a:gd name="T62" fmla="*/ 2 w 3"/>
                      <a:gd name="T63" fmla="*/ 0 h 2"/>
                      <a:gd name="T64" fmla="*/ 2 w 3"/>
                      <a:gd name="T65" fmla="*/ 0 h 2"/>
                      <a:gd name="T66" fmla="*/ 2 w 3"/>
                      <a:gd name="T67" fmla="*/ 0 h 2"/>
                      <a:gd name="T68" fmla="*/ 2 w 3"/>
                      <a:gd name="T69" fmla="*/ 0 h 2"/>
                      <a:gd name="T70" fmla="*/ 2 w 3"/>
                      <a:gd name="T71" fmla="*/ 0 h 2"/>
                      <a:gd name="T72" fmla="*/ 2 w 3"/>
                      <a:gd name="T73" fmla="*/ 0 h 2"/>
                      <a:gd name="T74" fmla="*/ 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a:solidFill>
                      <a:schemeClr val="tx1"/>
                    </a:solidFill>
                    <a:round/>
                    <a:headEnd/>
                    <a:tailEnd/>
                  </a:ln>
                </p:spPr>
                <p:txBody>
                  <a:bodyPr/>
                  <a:lstStyle/>
                  <a:p>
                    <a:endParaRPr lang="en-US"/>
                  </a:p>
                </p:txBody>
              </p:sp>
              <p:sp>
                <p:nvSpPr>
                  <p:cNvPr id="30951" name="Freeform 58"/>
                  <p:cNvSpPr>
                    <a:spLocks/>
                  </p:cNvSpPr>
                  <p:nvPr/>
                </p:nvSpPr>
                <p:spPr bwMode="auto">
                  <a:xfrm>
                    <a:off x="833" y="3690"/>
                    <a:ext cx="19" cy="10"/>
                  </a:xfrm>
                  <a:custGeom>
                    <a:avLst/>
                    <a:gdLst>
                      <a:gd name="T0" fmla="*/ 3 w 4"/>
                      <a:gd name="T1" fmla="*/ 1 h 2"/>
                      <a:gd name="T2" fmla="*/ 3 w 4"/>
                      <a:gd name="T3" fmla="*/ 0 h 2"/>
                      <a:gd name="T4" fmla="*/ 4 w 4"/>
                      <a:gd name="T5" fmla="*/ 0 h 2"/>
                      <a:gd name="T6" fmla="*/ 4 w 4"/>
                      <a:gd name="T7" fmla="*/ 1 h 2"/>
                      <a:gd name="T8" fmla="*/ 1 w 4"/>
                      <a:gd name="T9" fmla="*/ 2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a:solidFill>
                      <a:schemeClr val="tx1"/>
                    </a:solidFill>
                    <a:round/>
                    <a:headEnd/>
                    <a:tailEnd/>
                  </a:ln>
                </p:spPr>
                <p:txBody>
                  <a:bodyPr/>
                  <a:lstStyle/>
                  <a:p>
                    <a:endParaRPr lang="en-US"/>
                  </a:p>
                </p:txBody>
              </p:sp>
              <p:sp>
                <p:nvSpPr>
                  <p:cNvPr id="30952" name="Freeform 59"/>
                  <p:cNvSpPr>
                    <a:spLocks/>
                  </p:cNvSpPr>
                  <p:nvPr/>
                </p:nvSpPr>
                <p:spPr bwMode="auto">
                  <a:xfrm>
                    <a:off x="838" y="3690"/>
                    <a:ext cx="14" cy="10"/>
                  </a:xfrm>
                  <a:custGeom>
                    <a:avLst/>
                    <a:gdLst>
                      <a:gd name="T0" fmla="*/ 2 w 3"/>
                      <a:gd name="T1" fmla="*/ 1 h 2"/>
                      <a:gd name="T2" fmla="*/ 2 w 3"/>
                      <a:gd name="T3" fmla="*/ 1 h 2"/>
                      <a:gd name="T4" fmla="*/ 2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1 h 2"/>
                      <a:gd name="T22" fmla="*/ 3 w 3"/>
                      <a:gd name="T23" fmla="*/ 1 h 2"/>
                      <a:gd name="T24" fmla="*/ 3 w 3"/>
                      <a:gd name="T25" fmla="*/ 1 h 2"/>
                      <a:gd name="T26" fmla="*/ 3 w 3"/>
                      <a:gd name="T27" fmla="*/ 1 h 2"/>
                      <a:gd name="T28" fmla="*/ 2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1 w 3"/>
                      <a:gd name="T45" fmla="*/ 2 h 2"/>
                      <a:gd name="T46" fmla="*/ 2 w 3"/>
                      <a:gd name="T47" fmla="*/ 1 h 2"/>
                      <a:gd name="T48" fmla="*/ 2 w 3"/>
                      <a:gd name="T49" fmla="*/ 1 h 2"/>
                      <a:gd name="T50" fmla="*/ 2 w 3"/>
                      <a:gd name="T51" fmla="*/ 1 h 2"/>
                      <a:gd name="T52" fmla="*/ 2 w 3"/>
                      <a:gd name="T53" fmla="*/ 1 h 2"/>
                      <a:gd name="T54" fmla="*/ 2 w 3"/>
                      <a:gd name="T55" fmla="*/ 1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a:solidFill>
                      <a:schemeClr val="tx1"/>
                    </a:solidFill>
                    <a:round/>
                    <a:headEnd/>
                    <a:tailEnd/>
                  </a:ln>
                </p:spPr>
                <p:txBody>
                  <a:bodyPr/>
                  <a:lstStyle/>
                  <a:p>
                    <a:endParaRPr lang="en-US"/>
                  </a:p>
                </p:txBody>
              </p:sp>
              <p:sp>
                <p:nvSpPr>
                  <p:cNvPr id="30953" name="Freeform 60"/>
                  <p:cNvSpPr>
                    <a:spLocks/>
                  </p:cNvSpPr>
                  <p:nvPr/>
                </p:nvSpPr>
                <p:spPr bwMode="auto">
                  <a:xfrm>
                    <a:off x="814" y="3691"/>
                    <a:ext cx="10" cy="15"/>
                  </a:xfrm>
                  <a:custGeom>
                    <a:avLst/>
                    <a:gdLst>
                      <a:gd name="T0" fmla="*/ 1 w 2"/>
                      <a:gd name="T1" fmla="*/ 1 h 3"/>
                      <a:gd name="T2" fmla="*/ 0 w 2"/>
                      <a:gd name="T3" fmla="*/ 0 h 3"/>
                      <a:gd name="T4" fmla="*/ 0 w 2"/>
                      <a:gd name="T5" fmla="*/ 0 h 3"/>
                      <a:gd name="T6" fmla="*/ 1 w 2"/>
                      <a:gd name="T7" fmla="*/ 2 h 3"/>
                      <a:gd name="T8" fmla="*/ 0 w 2"/>
                      <a:gd name="T9" fmla="*/ 2 h 3"/>
                      <a:gd name="T10" fmla="*/ 0 w 2"/>
                      <a:gd name="T11" fmla="*/ 2 h 3"/>
                      <a:gd name="T12" fmla="*/ 0 w 2"/>
                      <a:gd name="T13" fmla="*/ 3 h 3"/>
                      <a:gd name="T14" fmla="*/ 1 w 2"/>
                      <a:gd name="T15" fmla="*/ 3 h 3"/>
                      <a:gd name="T16" fmla="*/ 1 w 2"/>
                      <a:gd name="T17" fmla="*/ 3 h 3"/>
                      <a:gd name="T18" fmla="*/ 2 w 2"/>
                      <a:gd name="T19" fmla="*/ 3 h 3"/>
                      <a:gd name="T20" fmla="*/ 2 w 2"/>
                      <a:gd name="T21" fmla="*/ 1 h 3"/>
                      <a:gd name="T22" fmla="*/ 2 w 2"/>
                      <a:gd name="T23" fmla="*/ 0 h 3"/>
                      <a:gd name="T24" fmla="*/ 1 w 2"/>
                      <a:gd name="T25" fmla="*/ 0 h 3"/>
                      <a:gd name="T26" fmla="*/ 1 w 2"/>
                      <a:gd name="T27" fmla="*/ 1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a:solidFill>
                      <a:schemeClr val="tx1"/>
                    </a:solidFill>
                    <a:round/>
                    <a:headEnd/>
                    <a:tailEnd/>
                  </a:ln>
                </p:spPr>
                <p:txBody>
                  <a:bodyPr/>
                  <a:lstStyle/>
                  <a:p>
                    <a:endParaRPr lang="en-US"/>
                  </a:p>
                </p:txBody>
              </p:sp>
              <p:sp>
                <p:nvSpPr>
                  <p:cNvPr id="30954" name="Freeform 61"/>
                  <p:cNvSpPr>
                    <a:spLocks/>
                  </p:cNvSpPr>
                  <p:nvPr/>
                </p:nvSpPr>
                <p:spPr bwMode="auto">
                  <a:xfrm>
                    <a:off x="814" y="3691"/>
                    <a:ext cx="10" cy="15"/>
                  </a:xfrm>
                  <a:custGeom>
                    <a:avLst/>
                    <a:gdLst>
                      <a:gd name="T0" fmla="*/ 1 w 2"/>
                      <a:gd name="T1" fmla="*/ 1 h 3"/>
                      <a:gd name="T2" fmla="*/ 1 w 2"/>
                      <a:gd name="T3" fmla="*/ 0 h 3"/>
                      <a:gd name="T4" fmla="*/ 1 w 2"/>
                      <a:gd name="T5" fmla="*/ 0 h 3"/>
                      <a:gd name="T6" fmla="*/ 1 w 2"/>
                      <a:gd name="T7" fmla="*/ 0 h 3"/>
                      <a:gd name="T8" fmla="*/ 0 w 2"/>
                      <a:gd name="T9" fmla="*/ 0 h 3"/>
                      <a:gd name="T10" fmla="*/ 0 w 2"/>
                      <a:gd name="T11" fmla="*/ 0 h 3"/>
                      <a:gd name="T12" fmla="*/ 0 w 2"/>
                      <a:gd name="T13" fmla="*/ 1 h 3"/>
                      <a:gd name="T14" fmla="*/ 1 w 2"/>
                      <a:gd name="T15" fmla="*/ 1 h 3"/>
                      <a:gd name="T16" fmla="*/ 1 w 2"/>
                      <a:gd name="T17" fmla="*/ 1 h 3"/>
                      <a:gd name="T18" fmla="*/ 1 w 2"/>
                      <a:gd name="T19" fmla="*/ 2 h 3"/>
                      <a:gd name="T20" fmla="*/ 0 w 2"/>
                      <a:gd name="T21" fmla="*/ 2 h 3"/>
                      <a:gd name="T22" fmla="*/ 0 w 2"/>
                      <a:gd name="T23" fmla="*/ 2 h 3"/>
                      <a:gd name="T24" fmla="*/ 0 w 2"/>
                      <a:gd name="T25" fmla="*/ 2 h 3"/>
                      <a:gd name="T26" fmla="*/ 0 w 2"/>
                      <a:gd name="T27" fmla="*/ 2 h 3"/>
                      <a:gd name="T28" fmla="*/ 0 w 2"/>
                      <a:gd name="T29" fmla="*/ 2 h 3"/>
                      <a:gd name="T30" fmla="*/ 0 w 2"/>
                      <a:gd name="T31" fmla="*/ 2 h 3"/>
                      <a:gd name="T32" fmla="*/ 0 w 2"/>
                      <a:gd name="T33" fmla="*/ 3 h 3"/>
                      <a:gd name="T34" fmla="*/ 1 w 2"/>
                      <a:gd name="T35" fmla="*/ 3 h 3"/>
                      <a:gd name="T36" fmla="*/ 1 w 2"/>
                      <a:gd name="T37" fmla="*/ 3 h 3"/>
                      <a:gd name="T38" fmla="*/ 1 w 2"/>
                      <a:gd name="T39" fmla="*/ 3 h 3"/>
                      <a:gd name="T40" fmla="*/ 1 w 2"/>
                      <a:gd name="T41" fmla="*/ 3 h 3"/>
                      <a:gd name="T42" fmla="*/ 1 w 2"/>
                      <a:gd name="T43" fmla="*/ 3 h 3"/>
                      <a:gd name="T44" fmla="*/ 2 w 2"/>
                      <a:gd name="T45" fmla="*/ 3 h 3"/>
                      <a:gd name="T46" fmla="*/ 2 w 2"/>
                      <a:gd name="T47" fmla="*/ 2 h 3"/>
                      <a:gd name="T48" fmla="*/ 2 w 2"/>
                      <a:gd name="T49" fmla="*/ 1 h 3"/>
                      <a:gd name="T50" fmla="*/ 2 w 2"/>
                      <a:gd name="T51" fmla="*/ 1 h 3"/>
                      <a:gd name="T52" fmla="*/ 2 w 2"/>
                      <a:gd name="T53" fmla="*/ 1 h 3"/>
                      <a:gd name="T54" fmla="*/ 2 w 2"/>
                      <a:gd name="T55" fmla="*/ 0 h 3"/>
                      <a:gd name="T56" fmla="*/ 2 w 2"/>
                      <a:gd name="T57" fmla="*/ 0 h 3"/>
                      <a:gd name="T58" fmla="*/ 2 w 2"/>
                      <a:gd name="T59" fmla="*/ 0 h 3"/>
                      <a:gd name="T60" fmla="*/ 1 w 2"/>
                      <a:gd name="T61" fmla="*/ 0 h 3"/>
                      <a:gd name="T62" fmla="*/ 1 w 2"/>
                      <a:gd name="T63" fmla="*/ 0 h 3"/>
                      <a:gd name="T64" fmla="*/ 1 w 2"/>
                      <a:gd name="T65" fmla="*/ 1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a:solidFill>
                      <a:schemeClr val="tx1"/>
                    </a:solidFill>
                    <a:round/>
                    <a:headEnd/>
                    <a:tailEnd/>
                  </a:ln>
                </p:spPr>
                <p:txBody>
                  <a:bodyPr/>
                  <a:lstStyle/>
                  <a:p>
                    <a:endParaRPr lang="en-US"/>
                  </a:p>
                </p:txBody>
              </p:sp>
              <p:sp>
                <p:nvSpPr>
                  <p:cNvPr id="30955" name="Freeform 62"/>
                  <p:cNvSpPr>
                    <a:spLocks/>
                  </p:cNvSpPr>
                  <p:nvPr/>
                </p:nvSpPr>
                <p:spPr bwMode="auto">
                  <a:xfrm>
                    <a:off x="795" y="3693"/>
                    <a:ext cx="15" cy="15"/>
                  </a:xfrm>
                  <a:custGeom>
                    <a:avLst/>
                    <a:gdLst>
                      <a:gd name="T0" fmla="*/ 3 w 3"/>
                      <a:gd name="T1" fmla="*/ 3 h 3"/>
                      <a:gd name="T2" fmla="*/ 3 w 3"/>
                      <a:gd name="T3" fmla="*/ 3 h 3"/>
                      <a:gd name="T4" fmla="*/ 3 w 3"/>
                      <a:gd name="T5" fmla="*/ 3 h 3"/>
                      <a:gd name="T6" fmla="*/ 3 w 3"/>
                      <a:gd name="T7" fmla="*/ 3 h 3"/>
                      <a:gd name="T8" fmla="*/ 3 w 3"/>
                      <a:gd name="T9" fmla="*/ 3 h 3"/>
                      <a:gd name="T10" fmla="*/ 3 w 3"/>
                      <a:gd name="T11" fmla="*/ 3 h 3"/>
                      <a:gd name="T12" fmla="*/ 2 w 3"/>
                      <a:gd name="T13" fmla="*/ 2 h 3"/>
                      <a:gd name="T14" fmla="*/ 1 w 3"/>
                      <a:gd name="T15" fmla="*/ 1 h 3"/>
                      <a:gd name="T16" fmla="*/ 1 w 3"/>
                      <a:gd name="T17" fmla="*/ 1 h 3"/>
                      <a:gd name="T18" fmla="*/ 1 w 3"/>
                      <a:gd name="T19" fmla="*/ 1 h 3"/>
                      <a:gd name="T20" fmla="*/ 1 w 3"/>
                      <a:gd name="T21" fmla="*/ 1 h 3"/>
                      <a:gd name="T22" fmla="*/ 1 w 3"/>
                      <a:gd name="T23" fmla="*/ 1 h 3"/>
                      <a:gd name="T24" fmla="*/ 1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 h 3"/>
                      <a:gd name="T42" fmla="*/ 0 w 3"/>
                      <a:gd name="T43" fmla="*/ 1 h 3"/>
                      <a:gd name="T44" fmla="*/ 0 w 3"/>
                      <a:gd name="T45" fmla="*/ 1 h 3"/>
                      <a:gd name="T46" fmla="*/ 0 w 3"/>
                      <a:gd name="T47" fmla="*/ 1 h 3"/>
                      <a:gd name="T48" fmla="*/ 1 w 3"/>
                      <a:gd name="T49" fmla="*/ 1 h 3"/>
                      <a:gd name="T50" fmla="*/ 1 w 3"/>
                      <a:gd name="T51" fmla="*/ 2 h 3"/>
                      <a:gd name="T52" fmla="*/ 1 w 3"/>
                      <a:gd name="T53" fmla="*/ 2 h 3"/>
                      <a:gd name="T54" fmla="*/ 2 w 3"/>
                      <a:gd name="T55" fmla="*/ 3 h 3"/>
                      <a:gd name="T56" fmla="*/ 2 w 3"/>
                      <a:gd name="T57" fmla="*/ 3 h 3"/>
                      <a:gd name="T58" fmla="*/ 3 w 3"/>
                      <a:gd name="T59" fmla="*/ 3 h 3"/>
                      <a:gd name="T60" fmla="*/ 3 w 3"/>
                      <a:gd name="T61" fmla="*/ 3 h 3"/>
                      <a:gd name="T62" fmla="*/ 3 w 3"/>
                      <a:gd name="T63" fmla="*/ 3 h 3"/>
                      <a:gd name="T64" fmla="*/ 3 w 3"/>
                      <a:gd name="T65" fmla="*/ 3 h 3"/>
                      <a:gd name="T66" fmla="*/ 3 w 3"/>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a:solidFill>
                      <a:schemeClr val="tx1"/>
                    </a:solidFill>
                    <a:round/>
                    <a:headEnd/>
                    <a:tailEnd/>
                  </a:ln>
                </p:spPr>
                <p:txBody>
                  <a:bodyPr/>
                  <a:lstStyle/>
                  <a:p>
                    <a:endParaRPr lang="en-US"/>
                  </a:p>
                </p:txBody>
              </p:sp>
              <p:sp>
                <p:nvSpPr>
                  <p:cNvPr id="30956" name="Freeform 63"/>
                  <p:cNvSpPr>
                    <a:spLocks/>
                  </p:cNvSpPr>
                  <p:nvPr/>
                </p:nvSpPr>
                <p:spPr bwMode="auto">
                  <a:xfrm>
                    <a:off x="768" y="3683"/>
                    <a:ext cx="19" cy="10"/>
                  </a:xfrm>
                  <a:custGeom>
                    <a:avLst/>
                    <a:gdLst>
                      <a:gd name="T0" fmla="*/ 0 w 4"/>
                      <a:gd name="T1" fmla="*/ 1 h 2"/>
                      <a:gd name="T2" fmla="*/ 0 w 4"/>
                      <a:gd name="T3" fmla="*/ 1 h 2"/>
                      <a:gd name="T4" fmla="*/ 1 w 4"/>
                      <a:gd name="T5" fmla="*/ 0 h 2"/>
                      <a:gd name="T6" fmla="*/ 1 w 4"/>
                      <a:gd name="T7" fmla="*/ 0 h 2"/>
                      <a:gd name="T8" fmla="*/ 2 w 4"/>
                      <a:gd name="T9" fmla="*/ 0 h 2"/>
                      <a:gd name="T10" fmla="*/ 3 w 4"/>
                      <a:gd name="T11" fmla="*/ 0 h 2"/>
                      <a:gd name="T12" fmla="*/ 3 w 4"/>
                      <a:gd name="T13" fmla="*/ 0 h 2"/>
                      <a:gd name="T14" fmla="*/ 3 w 4"/>
                      <a:gd name="T15" fmla="*/ 0 h 2"/>
                      <a:gd name="T16" fmla="*/ 3 w 4"/>
                      <a:gd name="T17" fmla="*/ 1 h 2"/>
                      <a:gd name="T18" fmla="*/ 4 w 4"/>
                      <a:gd name="T19" fmla="*/ 1 h 2"/>
                      <a:gd name="T20" fmla="*/ 4 w 4"/>
                      <a:gd name="T21" fmla="*/ 1 h 2"/>
                      <a:gd name="T22" fmla="*/ 4 w 4"/>
                      <a:gd name="T23" fmla="*/ 1 h 2"/>
                      <a:gd name="T24" fmla="*/ 4 w 4"/>
                      <a:gd name="T25" fmla="*/ 1 h 2"/>
                      <a:gd name="T26" fmla="*/ 4 w 4"/>
                      <a:gd name="T27" fmla="*/ 1 h 2"/>
                      <a:gd name="T28" fmla="*/ 4 w 4"/>
                      <a:gd name="T29" fmla="*/ 1 h 2"/>
                      <a:gd name="T30" fmla="*/ 4 w 4"/>
                      <a:gd name="T31" fmla="*/ 1 h 2"/>
                      <a:gd name="T32" fmla="*/ 4 w 4"/>
                      <a:gd name="T33" fmla="*/ 2 h 2"/>
                      <a:gd name="T34" fmla="*/ 4 w 4"/>
                      <a:gd name="T35" fmla="*/ 2 h 2"/>
                      <a:gd name="T36" fmla="*/ 4 w 4"/>
                      <a:gd name="T37" fmla="*/ 2 h 2"/>
                      <a:gd name="T38" fmla="*/ 4 w 4"/>
                      <a:gd name="T39" fmla="*/ 2 h 2"/>
                      <a:gd name="T40" fmla="*/ 3 w 4"/>
                      <a:gd name="T41" fmla="*/ 1 h 2"/>
                      <a:gd name="T42" fmla="*/ 3 w 4"/>
                      <a:gd name="T43" fmla="*/ 1 h 2"/>
                      <a:gd name="T44" fmla="*/ 3 w 4"/>
                      <a:gd name="T45" fmla="*/ 2 h 2"/>
                      <a:gd name="T46" fmla="*/ 3 w 4"/>
                      <a:gd name="T47" fmla="*/ 2 h 2"/>
                      <a:gd name="T48" fmla="*/ 3 w 4"/>
                      <a:gd name="T49" fmla="*/ 2 h 2"/>
                      <a:gd name="T50" fmla="*/ 2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1 w 4"/>
                      <a:gd name="T65" fmla="*/ 2 h 2"/>
                      <a:gd name="T66" fmla="*/ 1 w 4"/>
                      <a:gd name="T67" fmla="*/ 2 h 2"/>
                      <a:gd name="T68" fmla="*/ 1 w 4"/>
                      <a:gd name="T69" fmla="*/ 1 h 2"/>
                      <a:gd name="T70" fmla="*/ 1 w 4"/>
                      <a:gd name="T71" fmla="*/ 1 h 2"/>
                      <a:gd name="T72" fmla="*/ 1 w 4"/>
                      <a:gd name="T73" fmla="*/ 1 h 2"/>
                      <a:gd name="T74" fmla="*/ 1 w 4"/>
                      <a:gd name="T75" fmla="*/ 1 h 2"/>
                      <a:gd name="T76" fmla="*/ 1 w 4"/>
                      <a:gd name="T77" fmla="*/ 1 h 2"/>
                      <a:gd name="T78" fmla="*/ 1 w 4"/>
                      <a:gd name="T79" fmla="*/ 1 h 2"/>
                      <a:gd name="T80" fmla="*/ 1 w 4"/>
                      <a:gd name="T81" fmla="*/ 1 h 2"/>
                      <a:gd name="T82" fmla="*/ 1 w 4"/>
                      <a:gd name="T83" fmla="*/ 1 h 2"/>
                      <a:gd name="T84" fmla="*/ 1 w 4"/>
                      <a:gd name="T85" fmla="*/ 1 h 2"/>
                      <a:gd name="T86" fmla="*/ 1 w 4"/>
                      <a:gd name="T87" fmla="*/ 1 h 2"/>
                      <a:gd name="T88" fmla="*/ 1 w 4"/>
                      <a:gd name="T89" fmla="*/ 1 h 2"/>
                      <a:gd name="T90" fmla="*/ 1 w 4"/>
                      <a:gd name="T91" fmla="*/ 1 h 2"/>
                      <a:gd name="T92" fmla="*/ 1 w 4"/>
                      <a:gd name="T93" fmla="*/ 1 h 2"/>
                      <a:gd name="T94" fmla="*/ 0 w 4"/>
                      <a:gd name="T95" fmla="*/ 1 h 2"/>
                      <a:gd name="T96" fmla="*/ 0 w 4"/>
                      <a:gd name="T97" fmla="*/ 1 h 2"/>
                      <a:gd name="T98" fmla="*/ 0 w 4"/>
                      <a:gd name="T99" fmla="*/ 1 h 2"/>
                      <a:gd name="T100" fmla="*/ 0 w 4"/>
                      <a:gd name="T101" fmla="*/ 1 h 2"/>
                      <a:gd name="T102" fmla="*/ 0 w 4"/>
                      <a:gd name="T103" fmla="*/ 1 h 2"/>
                      <a:gd name="T104" fmla="*/ 0 w 4"/>
                      <a:gd name="T105" fmla="*/ 1 h 2"/>
                      <a:gd name="T106" fmla="*/ 0 w 4"/>
                      <a:gd name="T107" fmla="*/ 1 h 2"/>
                      <a:gd name="T108" fmla="*/ 0 w 4"/>
                      <a:gd name="T109" fmla="*/ 1 h 2"/>
                      <a:gd name="T110" fmla="*/ 0 w 4"/>
                      <a:gd name="T111" fmla="*/ 1 h 2"/>
                      <a:gd name="T112" fmla="*/ 0 w 4"/>
                      <a:gd name="T113" fmla="*/ 1 h 2"/>
                      <a:gd name="T114" fmla="*/ 0 w 4"/>
                      <a:gd name="T115" fmla="*/ 1 h 2"/>
                      <a:gd name="T116" fmla="*/ 0 w 4"/>
                      <a:gd name="T117" fmla="*/ 1 h 2"/>
                      <a:gd name="T118" fmla="*/ 0 w 4"/>
                      <a:gd name="T119" fmla="*/ 1 h 2"/>
                      <a:gd name="T120" fmla="*/ 0 w 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a:solidFill>
                      <a:schemeClr val="tx1"/>
                    </a:solidFill>
                    <a:round/>
                    <a:headEnd/>
                    <a:tailEnd/>
                  </a:ln>
                </p:spPr>
                <p:txBody>
                  <a:bodyPr/>
                  <a:lstStyle/>
                  <a:p>
                    <a:endParaRPr lang="en-US"/>
                  </a:p>
                </p:txBody>
              </p:sp>
            </p:grpSp>
            <p:sp>
              <p:nvSpPr>
                <p:cNvPr id="30936" name="Freeform 64"/>
                <p:cNvSpPr>
                  <a:spLocks/>
                </p:cNvSpPr>
                <p:nvPr/>
              </p:nvSpPr>
              <p:spPr bwMode="auto">
                <a:xfrm>
                  <a:off x="3474" y="2596"/>
                  <a:ext cx="395" cy="322"/>
                </a:xfrm>
                <a:custGeom>
                  <a:avLst/>
                  <a:gdLst>
                    <a:gd name="T0" fmla="*/ 41 w 77"/>
                    <a:gd name="T1" fmla="*/ 1 h 66"/>
                    <a:gd name="T2" fmla="*/ 44 w 77"/>
                    <a:gd name="T3" fmla="*/ 10 h 66"/>
                    <a:gd name="T4" fmla="*/ 43 w 77"/>
                    <a:gd name="T5" fmla="*/ 13 h 66"/>
                    <a:gd name="T6" fmla="*/ 40 w 77"/>
                    <a:gd name="T7" fmla="*/ 22 h 66"/>
                    <a:gd name="T8" fmla="*/ 64 w 77"/>
                    <a:gd name="T9" fmla="*/ 33 h 66"/>
                    <a:gd name="T10" fmla="*/ 64 w 77"/>
                    <a:gd name="T11" fmla="*/ 40 h 66"/>
                    <a:gd name="T12" fmla="*/ 63 w 77"/>
                    <a:gd name="T13" fmla="*/ 45 h 66"/>
                    <a:gd name="T14" fmla="*/ 58 w 77"/>
                    <a:gd name="T15" fmla="*/ 44 h 66"/>
                    <a:gd name="T16" fmla="*/ 56 w 77"/>
                    <a:gd name="T17" fmla="*/ 49 h 66"/>
                    <a:gd name="T18" fmla="*/ 62 w 77"/>
                    <a:gd name="T19" fmla="*/ 48 h 66"/>
                    <a:gd name="T20" fmla="*/ 66 w 77"/>
                    <a:gd name="T21" fmla="*/ 47 h 66"/>
                    <a:gd name="T22" fmla="*/ 64 w 77"/>
                    <a:gd name="T23" fmla="*/ 49 h 66"/>
                    <a:gd name="T24" fmla="*/ 66 w 77"/>
                    <a:gd name="T25" fmla="*/ 51 h 66"/>
                    <a:gd name="T26" fmla="*/ 71 w 77"/>
                    <a:gd name="T27" fmla="*/ 47 h 66"/>
                    <a:gd name="T28" fmla="*/ 74 w 77"/>
                    <a:gd name="T29" fmla="*/ 48 h 66"/>
                    <a:gd name="T30" fmla="*/ 73 w 77"/>
                    <a:gd name="T31" fmla="*/ 51 h 66"/>
                    <a:gd name="T32" fmla="*/ 68 w 77"/>
                    <a:gd name="T33" fmla="*/ 56 h 66"/>
                    <a:gd name="T34" fmla="*/ 71 w 77"/>
                    <a:gd name="T35" fmla="*/ 60 h 66"/>
                    <a:gd name="T36" fmla="*/ 77 w 77"/>
                    <a:gd name="T37" fmla="*/ 65 h 66"/>
                    <a:gd name="T38" fmla="*/ 71 w 77"/>
                    <a:gd name="T39" fmla="*/ 63 h 66"/>
                    <a:gd name="T40" fmla="*/ 64 w 77"/>
                    <a:gd name="T41" fmla="*/ 59 h 66"/>
                    <a:gd name="T42" fmla="*/ 61 w 77"/>
                    <a:gd name="T43" fmla="*/ 62 h 66"/>
                    <a:gd name="T44" fmla="*/ 60 w 77"/>
                    <a:gd name="T45" fmla="*/ 65 h 66"/>
                    <a:gd name="T46" fmla="*/ 57 w 77"/>
                    <a:gd name="T47" fmla="*/ 63 h 66"/>
                    <a:gd name="T48" fmla="*/ 54 w 77"/>
                    <a:gd name="T49" fmla="*/ 63 h 66"/>
                    <a:gd name="T50" fmla="*/ 49 w 77"/>
                    <a:gd name="T51" fmla="*/ 64 h 66"/>
                    <a:gd name="T52" fmla="*/ 41 w 77"/>
                    <a:gd name="T53" fmla="*/ 59 h 66"/>
                    <a:gd name="T54" fmla="*/ 38 w 77"/>
                    <a:gd name="T55" fmla="*/ 57 h 66"/>
                    <a:gd name="T56" fmla="*/ 37 w 77"/>
                    <a:gd name="T57" fmla="*/ 56 h 66"/>
                    <a:gd name="T58" fmla="*/ 34 w 77"/>
                    <a:gd name="T59" fmla="*/ 55 h 66"/>
                    <a:gd name="T60" fmla="*/ 33 w 77"/>
                    <a:gd name="T61" fmla="*/ 54 h 66"/>
                    <a:gd name="T62" fmla="*/ 31 w 77"/>
                    <a:gd name="T63" fmla="*/ 58 h 66"/>
                    <a:gd name="T64" fmla="*/ 15 w 77"/>
                    <a:gd name="T65" fmla="*/ 56 h 66"/>
                    <a:gd name="T66" fmla="*/ 4 w 77"/>
                    <a:gd name="T67" fmla="*/ 55 h 66"/>
                    <a:gd name="T68" fmla="*/ 5 w 77"/>
                    <a:gd name="T69" fmla="*/ 53 h 66"/>
                    <a:gd name="T70" fmla="*/ 6 w 77"/>
                    <a:gd name="T71" fmla="*/ 46 h 66"/>
                    <a:gd name="T72" fmla="*/ 6 w 77"/>
                    <a:gd name="T73" fmla="*/ 42 h 66"/>
                    <a:gd name="T74" fmla="*/ 9 w 77"/>
                    <a:gd name="T75" fmla="*/ 37 h 66"/>
                    <a:gd name="T76" fmla="*/ 7 w 77"/>
                    <a:gd name="T77" fmla="*/ 30 h 66"/>
                    <a:gd name="T78" fmla="*/ 6 w 77"/>
                    <a:gd name="T79" fmla="*/ 28 h 66"/>
                    <a:gd name="T80" fmla="*/ 4 w 77"/>
                    <a:gd name="T81" fmla="*/ 25 h 66"/>
                    <a:gd name="T82" fmla="*/ 1 w 77"/>
                    <a:gd name="T83" fmla="*/ 19 h 66"/>
                    <a:gd name="T84" fmla="*/ 0 w 77"/>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a:solidFill>
                    <a:schemeClr val="tx1"/>
                  </a:solidFill>
                  <a:round/>
                  <a:headEnd/>
                  <a:tailEnd/>
                </a:ln>
              </p:spPr>
              <p:txBody>
                <a:bodyPr/>
                <a:lstStyle/>
                <a:p>
                  <a:endParaRPr lang="en-US"/>
                </a:p>
              </p:txBody>
            </p:sp>
            <p:grpSp>
              <p:nvGrpSpPr>
                <p:cNvPr id="30937" name="Group 65"/>
                <p:cNvGrpSpPr>
                  <a:grpSpLocks/>
                </p:cNvGrpSpPr>
                <p:nvPr/>
              </p:nvGrpSpPr>
              <p:grpSpPr bwMode="auto">
                <a:xfrm>
                  <a:off x="3669" y="1384"/>
                  <a:ext cx="523" cy="468"/>
                  <a:chOff x="3562" y="1636"/>
                  <a:chExt cx="497" cy="468"/>
                </a:xfrm>
              </p:grpSpPr>
              <p:sp>
                <p:nvSpPr>
                  <p:cNvPr id="30940" name="Freeform 66"/>
                  <p:cNvSpPr>
                    <a:spLocks/>
                  </p:cNvSpPr>
                  <p:nvPr/>
                </p:nvSpPr>
                <p:spPr bwMode="auto">
                  <a:xfrm>
                    <a:off x="3806" y="1758"/>
                    <a:ext cx="253" cy="346"/>
                  </a:xfrm>
                  <a:custGeom>
                    <a:avLst/>
                    <a:gdLst>
                      <a:gd name="T0" fmla="*/ 26 w 52"/>
                      <a:gd name="T1" fmla="*/ 68 h 71"/>
                      <a:gd name="T2" fmla="*/ 43 w 52"/>
                      <a:gd name="T3" fmla="*/ 67 h 71"/>
                      <a:gd name="T4" fmla="*/ 45 w 52"/>
                      <a:gd name="T5" fmla="*/ 62 h 71"/>
                      <a:gd name="T6" fmla="*/ 45 w 52"/>
                      <a:gd name="T7" fmla="*/ 58 h 71"/>
                      <a:gd name="T8" fmla="*/ 48 w 52"/>
                      <a:gd name="T9" fmla="*/ 55 h 71"/>
                      <a:gd name="T10" fmla="*/ 49 w 52"/>
                      <a:gd name="T11" fmla="*/ 52 h 71"/>
                      <a:gd name="T12" fmla="*/ 50 w 52"/>
                      <a:gd name="T13" fmla="*/ 50 h 71"/>
                      <a:gd name="T14" fmla="*/ 51 w 52"/>
                      <a:gd name="T15" fmla="*/ 51 h 71"/>
                      <a:gd name="T16" fmla="*/ 52 w 52"/>
                      <a:gd name="T17" fmla="*/ 50 h 71"/>
                      <a:gd name="T18" fmla="*/ 52 w 52"/>
                      <a:gd name="T19" fmla="*/ 46 h 71"/>
                      <a:gd name="T20" fmla="*/ 51 w 52"/>
                      <a:gd name="T21" fmla="*/ 42 h 71"/>
                      <a:gd name="T22" fmla="*/ 47 w 52"/>
                      <a:gd name="T23" fmla="*/ 28 h 71"/>
                      <a:gd name="T24" fmla="*/ 42 w 52"/>
                      <a:gd name="T25" fmla="*/ 28 h 71"/>
                      <a:gd name="T26" fmla="*/ 36 w 52"/>
                      <a:gd name="T27" fmla="*/ 36 h 71"/>
                      <a:gd name="T28" fmla="*/ 35 w 52"/>
                      <a:gd name="T29" fmla="*/ 35 h 71"/>
                      <a:gd name="T30" fmla="*/ 33 w 52"/>
                      <a:gd name="T31" fmla="*/ 34 h 71"/>
                      <a:gd name="T32" fmla="*/ 33 w 52"/>
                      <a:gd name="T33" fmla="*/ 30 h 71"/>
                      <a:gd name="T34" fmla="*/ 36 w 52"/>
                      <a:gd name="T35" fmla="*/ 28 h 71"/>
                      <a:gd name="T36" fmla="*/ 36 w 52"/>
                      <a:gd name="T37" fmla="*/ 26 h 71"/>
                      <a:gd name="T38" fmla="*/ 38 w 52"/>
                      <a:gd name="T39" fmla="*/ 24 h 71"/>
                      <a:gd name="T40" fmla="*/ 38 w 52"/>
                      <a:gd name="T41" fmla="*/ 17 h 71"/>
                      <a:gd name="T42" fmla="*/ 37 w 52"/>
                      <a:gd name="T43" fmla="*/ 14 h 71"/>
                      <a:gd name="T44" fmla="*/ 35 w 52"/>
                      <a:gd name="T45" fmla="*/ 12 h 71"/>
                      <a:gd name="T46" fmla="*/ 37 w 52"/>
                      <a:gd name="T47" fmla="*/ 10 h 71"/>
                      <a:gd name="T48" fmla="*/ 36 w 52"/>
                      <a:gd name="T49" fmla="*/ 7 h 71"/>
                      <a:gd name="T50" fmla="*/ 30 w 52"/>
                      <a:gd name="T51" fmla="*/ 4 h 71"/>
                      <a:gd name="T52" fmla="*/ 26 w 52"/>
                      <a:gd name="T53" fmla="*/ 2 h 71"/>
                      <a:gd name="T54" fmla="*/ 21 w 52"/>
                      <a:gd name="T55" fmla="*/ 1 h 71"/>
                      <a:gd name="T56" fmla="*/ 18 w 52"/>
                      <a:gd name="T57" fmla="*/ 1 h 71"/>
                      <a:gd name="T58" fmla="*/ 15 w 52"/>
                      <a:gd name="T59" fmla="*/ 3 h 71"/>
                      <a:gd name="T60" fmla="*/ 15 w 52"/>
                      <a:gd name="T61" fmla="*/ 6 h 71"/>
                      <a:gd name="T62" fmla="*/ 16 w 52"/>
                      <a:gd name="T63" fmla="*/ 7 h 71"/>
                      <a:gd name="T64" fmla="*/ 15 w 52"/>
                      <a:gd name="T65" fmla="*/ 8 h 71"/>
                      <a:gd name="T66" fmla="*/ 13 w 52"/>
                      <a:gd name="T67" fmla="*/ 10 h 71"/>
                      <a:gd name="T68" fmla="*/ 12 w 52"/>
                      <a:gd name="T69" fmla="*/ 13 h 71"/>
                      <a:gd name="T70" fmla="*/ 12 w 52"/>
                      <a:gd name="T71" fmla="*/ 17 h 71"/>
                      <a:gd name="T72" fmla="*/ 10 w 52"/>
                      <a:gd name="T73" fmla="*/ 16 h 71"/>
                      <a:gd name="T74" fmla="*/ 10 w 52"/>
                      <a:gd name="T75" fmla="*/ 13 h 71"/>
                      <a:gd name="T76" fmla="*/ 10 w 52"/>
                      <a:gd name="T77" fmla="*/ 11 h 71"/>
                      <a:gd name="T78" fmla="*/ 8 w 52"/>
                      <a:gd name="T79" fmla="*/ 13 h 71"/>
                      <a:gd name="T80" fmla="*/ 8 w 52"/>
                      <a:gd name="T81" fmla="*/ 16 h 71"/>
                      <a:gd name="T82" fmla="*/ 5 w 52"/>
                      <a:gd name="T83" fmla="*/ 17 h 71"/>
                      <a:gd name="T84" fmla="*/ 4 w 52"/>
                      <a:gd name="T85" fmla="*/ 19 h 71"/>
                      <a:gd name="T86" fmla="*/ 3 w 52"/>
                      <a:gd name="T87" fmla="*/ 23 h 71"/>
                      <a:gd name="T88" fmla="*/ 2 w 52"/>
                      <a:gd name="T89" fmla="*/ 28 h 71"/>
                      <a:gd name="T90" fmla="*/ 1 w 52"/>
                      <a:gd name="T91" fmla="*/ 32 h 71"/>
                      <a:gd name="T92" fmla="*/ 2 w 52"/>
                      <a:gd name="T93" fmla="*/ 37 h 71"/>
                      <a:gd name="T94" fmla="*/ 2 w 52"/>
                      <a:gd name="T95" fmla="*/ 41 h 71"/>
                      <a:gd name="T96" fmla="*/ 6 w 52"/>
                      <a:gd name="T97" fmla="*/ 50 h 71"/>
                      <a:gd name="T98" fmla="*/ 7 w 52"/>
                      <a:gd name="T99" fmla="*/ 55 h 71"/>
                      <a:gd name="T100" fmla="*/ 7 w 52"/>
                      <a:gd name="T101" fmla="*/ 56 h 71"/>
                      <a:gd name="T102" fmla="*/ 6 w 52"/>
                      <a:gd name="T103" fmla="*/ 62 h 71"/>
                      <a:gd name="T104" fmla="*/ 2 w 52"/>
                      <a:gd name="T105" fmla="*/ 69 h 71"/>
                      <a:gd name="T106" fmla="*/ 0 w 52"/>
                      <a:gd name="T107" fmla="*/ 71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a:solidFill>
                      <a:schemeClr val="tx1"/>
                    </a:solidFill>
                    <a:round/>
                    <a:headEnd/>
                    <a:tailEnd/>
                  </a:ln>
                </p:spPr>
                <p:txBody>
                  <a:bodyPr/>
                  <a:lstStyle/>
                  <a:p>
                    <a:endParaRPr lang="en-US"/>
                  </a:p>
                </p:txBody>
              </p:sp>
              <p:sp>
                <p:nvSpPr>
                  <p:cNvPr id="30941" name="Freeform 67"/>
                  <p:cNvSpPr>
                    <a:spLocks/>
                  </p:cNvSpPr>
                  <p:nvPr/>
                </p:nvSpPr>
                <p:spPr bwMode="auto">
                  <a:xfrm>
                    <a:off x="3562" y="1636"/>
                    <a:ext cx="405" cy="200"/>
                  </a:xfrm>
                  <a:custGeom>
                    <a:avLst/>
                    <a:gdLst>
                      <a:gd name="T0" fmla="*/ 4 w 83"/>
                      <a:gd name="T1" fmla="*/ 16 h 41"/>
                      <a:gd name="T2" fmla="*/ 8 w 83"/>
                      <a:gd name="T3" fmla="*/ 13 h 41"/>
                      <a:gd name="T4" fmla="*/ 20 w 83"/>
                      <a:gd name="T5" fmla="*/ 6 h 41"/>
                      <a:gd name="T6" fmla="*/ 26 w 83"/>
                      <a:gd name="T7" fmla="*/ 1 h 41"/>
                      <a:gd name="T8" fmla="*/ 31 w 83"/>
                      <a:gd name="T9" fmla="*/ 1 h 41"/>
                      <a:gd name="T10" fmla="*/ 28 w 83"/>
                      <a:gd name="T11" fmla="*/ 4 h 41"/>
                      <a:gd name="T12" fmla="*/ 23 w 83"/>
                      <a:gd name="T13" fmla="*/ 9 h 41"/>
                      <a:gd name="T14" fmla="*/ 23 w 83"/>
                      <a:gd name="T15" fmla="*/ 12 h 41"/>
                      <a:gd name="T16" fmla="*/ 28 w 83"/>
                      <a:gd name="T17" fmla="*/ 10 h 41"/>
                      <a:gd name="T18" fmla="*/ 39 w 83"/>
                      <a:gd name="T19" fmla="*/ 15 h 41"/>
                      <a:gd name="T20" fmla="*/ 43 w 83"/>
                      <a:gd name="T21" fmla="*/ 16 h 41"/>
                      <a:gd name="T22" fmla="*/ 44 w 83"/>
                      <a:gd name="T23" fmla="*/ 17 h 41"/>
                      <a:gd name="T24" fmla="*/ 49 w 83"/>
                      <a:gd name="T25" fmla="*/ 13 h 41"/>
                      <a:gd name="T26" fmla="*/ 64 w 83"/>
                      <a:gd name="T27" fmla="*/ 8 h 41"/>
                      <a:gd name="T28" fmla="*/ 63 w 83"/>
                      <a:gd name="T29" fmla="*/ 11 h 41"/>
                      <a:gd name="T30" fmla="*/ 66 w 83"/>
                      <a:gd name="T31" fmla="*/ 14 h 41"/>
                      <a:gd name="T32" fmla="*/ 72 w 83"/>
                      <a:gd name="T33" fmla="*/ 13 h 41"/>
                      <a:gd name="T34" fmla="*/ 76 w 83"/>
                      <a:gd name="T35" fmla="*/ 18 h 41"/>
                      <a:gd name="T36" fmla="*/ 82 w 83"/>
                      <a:gd name="T37" fmla="*/ 19 h 41"/>
                      <a:gd name="T38" fmla="*/ 82 w 83"/>
                      <a:gd name="T39" fmla="*/ 21 h 41"/>
                      <a:gd name="T40" fmla="*/ 79 w 83"/>
                      <a:gd name="T41" fmla="*/ 21 h 41"/>
                      <a:gd name="T42" fmla="*/ 75 w 83"/>
                      <a:gd name="T43" fmla="*/ 21 h 41"/>
                      <a:gd name="T44" fmla="*/ 69 w 83"/>
                      <a:gd name="T45" fmla="*/ 21 h 41"/>
                      <a:gd name="T46" fmla="*/ 69 w 83"/>
                      <a:gd name="T47" fmla="*/ 24 h 41"/>
                      <a:gd name="T48" fmla="*/ 62 w 83"/>
                      <a:gd name="T49" fmla="*/ 21 h 41"/>
                      <a:gd name="T50" fmla="*/ 57 w 83"/>
                      <a:gd name="T51" fmla="*/ 23 h 41"/>
                      <a:gd name="T52" fmla="*/ 55 w 83"/>
                      <a:gd name="T53" fmla="*/ 25 h 41"/>
                      <a:gd name="T54" fmla="*/ 50 w 83"/>
                      <a:gd name="T55" fmla="*/ 25 h 41"/>
                      <a:gd name="T56" fmla="*/ 46 w 83"/>
                      <a:gd name="T57" fmla="*/ 30 h 41"/>
                      <a:gd name="T58" fmla="*/ 47 w 83"/>
                      <a:gd name="T59" fmla="*/ 28 h 41"/>
                      <a:gd name="T60" fmla="*/ 44 w 83"/>
                      <a:gd name="T61" fmla="*/ 28 h 41"/>
                      <a:gd name="T62" fmla="*/ 42 w 83"/>
                      <a:gd name="T63" fmla="*/ 27 h 41"/>
                      <a:gd name="T64" fmla="*/ 40 w 83"/>
                      <a:gd name="T65" fmla="*/ 32 h 41"/>
                      <a:gd name="T66" fmla="*/ 36 w 83"/>
                      <a:gd name="T67" fmla="*/ 38 h 41"/>
                      <a:gd name="T68" fmla="*/ 34 w 83"/>
                      <a:gd name="T69" fmla="*/ 39 h 41"/>
                      <a:gd name="T70" fmla="*/ 35 w 83"/>
                      <a:gd name="T71" fmla="*/ 36 h 41"/>
                      <a:gd name="T72" fmla="*/ 32 w 83"/>
                      <a:gd name="T73" fmla="*/ 36 h 41"/>
                      <a:gd name="T74" fmla="*/ 30 w 83"/>
                      <a:gd name="T75" fmla="*/ 29 h 41"/>
                      <a:gd name="T76" fmla="*/ 29 w 83"/>
                      <a:gd name="T77" fmla="*/ 28 h 41"/>
                      <a:gd name="T78" fmla="*/ 23 w 83"/>
                      <a:gd name="T79" fmla="*/ 26 h 41"/>
                      <a:gd name="T80" fmla="*/ 22 w 83"/>
                      <a:gd name="T81" fmla="*/ 26 h 41"/>
                      <a:gd name="T82" fmla="*/ 16 w 83"/>
                      <a:gd name="T83" fmla="*/ 24 h 41"/>
                      <a:gd name="T84" fmla="*/ 4 w 83"/>
                      <a:gd name="T85" fmla="*/ 19 h 41"/>
                      <a:gd name="T86" fmla="*/ 0 w 83"/>
                      <a:gd name="T87" fmla="*/ 1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a:solidFill>
                      <a:schemeClr val="tx1"/>
                    </a:solidFill>
                    <a:round/>
                    <a:headEnd/>
                    <a:tailEnd/>
                  </a:ln>
                </p:spPr>
                <p:txBody>
                  <a:bodyPr/>
                  <a:lstStyle/>
                  <a:p>
                    <a:endParaRPr lang="en-US"/>
                  </a:p>
                </p:txBody>
              </p:sp>
            </p:grpSp>
            <p:sp>
              <p:nvSpPr>
                <p:cNvPr id="30938" name="Freeform 68"/>
                <p:cNvSpPr>
                  <a:spLocks/>
                </p:cNvSpPr>
                <p:nvPr/>
              </p:nvSpPr>
              <p:spPr bwMode="auto">
                <a:xfrm>
                  <a:off x="3665" y="2423"/>
                  <a:ext cx="240" cy="405"/>
                </a:xfrm>
                <a:custGeom>
                  <a:avLst/>
                  <a:gdLst>
                    <a:gd name="T0" fmla="*/ 44 w 47"/>
                    <a:gd name="T1" fmla="*/ 0 h 83"/>
                    <a:gd name="T2" fmla="*/ 15 w 47"/>
                    <a:gd name="T3" fmla="*/ 2 h 83"/>
                    <a:gd name="T4" fmla="*/ 15 w 47"/>
                    <a:gd name="T5" fmla="*/ 3 h 83"/>
                    <a:gd name="T6" fmla="*/ 12 w 47"/>
                    <a:gd name="T7" fmla="*/ 5 h 83"/>
                    <a:gd name="T8" fmla="*/ 12 w 47"/>
                    <a:gd name="T9" fmla="*/ 8 h 83"/>
                    <a:gd name="T10" fmla="*/ 12 w 47"/>
                    <a:gd name="T11" fmla="*/ 11 h 83"/>
                    <a:gd name="T12" fmla="*/ 11 w 47"/>
                    <a:gd name="T13" fmla="*/ 12 h 83"/>
                    <a:gd name="T14" fmla="*/ 9 w 47"/>
                    <a:gd name="T15" fmla="*/ 14 h 83"/>
                    <a:gd name="T16" fmla="*/ 7 w 47"/>
                    <a:gd name="T17" fmla="*/ 16 h 83"/>
                    <a:gd name="T18" fmla="*/ 6 w 47"/>
                    <a:gd name="T19" fmla="*/ 17 h 83"/>
                    <a:gd name="T20" fmla="*/ 6 w 47"/>
                    <a:gd name="T21" fmla="*/ 19 h 83"/>
                    <a:gd name="T22" fmla="*/ 5 w 47"/>
                    <a:gd name="T23" fmla="*/ 21 h 83"/>
                    <a:gd name="T24" fmla="*/ 5 w 47"/>
                    <a:gd name="T25" fmla="*/ 22 h 83"/>
                    <a:gd name="T26" fmla="*/ 4 w 47"/>
                    <a:gd name="T27" fmla="*/ 25 h 83"/>
                    <a:gd name="T28" fmla="*/ 3 w 47"/>
                    <a:gd name="T29" fmla="*/ 27 h 83"/>
                    <a:gd name="T30" fmla="*/ 4 w 47"/>
                    <a:gd name="T31" fmla="*/ 30 h 83"/>
                    <a:gd name="T32" fmla="*/ 5 w 47"/>
                    <a:gd name="T33" fmla="*/ 31 h 83"/>
                    <a:gd name="T34" fmla="*/ 5 w 47"/>
                    <a:gd name="T35" fmla="*/ 33 h 83"/>
                    <a:gd name="T36" fmla="*/ 5 w 47"/>
                    <a:gd name="T37" fmla="*/ 33 h 83"/>
                    <a:gd name="T38" fmla="*/ 5 w 47"/>
                    <a:gd name="T39" fmla="*/ 34 h 83"/>
                    <a:gd name="T40" fmla="*/ 5 w 47"/>
                    <a:gd name="T41" fmla="*/ 34 h 83"/>
                    <a:gd name="T42" fmla="*/ 4 w 47"/>
                    <a:gd name="T43" fmla="*/ 36 h 83"/>
                    <a:gd name="T44" fmla="*/ 5 w 47"/>
                    <a:gd name="T45" fmla="*/ 37 h 83"/>
                    <a:gd name="T46" fmla="*/ 4 w 47"/>
                    <a:gd name="T47" fmla="*/ 38 h 83"/>
                    <a:gd name="T48" fmla="*/ 6 w 47"/>
                    <a:gd name="T49" fmla="*/ 42 h 83"/>
                    <a:gd name="T50" fmla="*/ 6 w 47"/>
                    <a:gd name="T51" fmla="*/ 45 h 83"/>
                    <a:gd name="T52" fmla="*/ 7 w 47"/>
                    <a:gd name="T53" fmla="*/ 47 h 83"/>
                    <a:gd name="T54" fmla="*/ 8 w 47"/>
                    <a:gd name="T55" fmla="*/ 48 h 83"/>
                    <a:gd name="T56" fmla="*/ 8 w 47"/>
                    <a:gd name="T57" fmla="*/ 49 h 83"/>
                    <a:gd name="T58" fmla="*/ 6 w 47"/>
                    <a:gd name="T59" fmla="*/ 50 h 83"/>
                    <a:gd name="T60" fmla="*/ 6 w 47"/>
                    <a:gd name="T61" fmla="*/ 51 h 83"/>
                    <a:gd name="T62" fmla="*/ 5 w 47"/>
                    <a:gd name="T63" fmla="*/ 54 h 83"/>
                    <a:gd name="T64" fmla="*/ 3 w 47"/>
                    <a:gd name="T65" fmla="*/ 59 h 83"/>
                    <a:gd name="T66" fmla="*/ 0 w 47"/>
                    <a:gd name="T67" fmla="*/ 66 h 83"/>
                    <a:gd name="T68" fmla="*/ 0 w 47"/>
                    <a:gd name="T69" fmla="*/ 71 h 83"/>
                    <a:gd name="T70" fmla="*/ 27 w 47"/>
                    <a:gd name="T71" fmla="*/ 70 h 83"/>
                    <a:gd name="T72" fmla="*/ 27 w 47"/>
                    <a:gd name="T73" fmla="*/ 71 h 83"/>
                    <a:gd name="T74" fmla="*/ 26 w 47"/>
                    <a:gd name="T75" fmla="*/ 73 h 83"/>
                    <a:gd name="T76" fmla="*/ 27 w 47"/>
                    <a:gd name="T77" fmla="*/ 77 h 83"/>
                    <a:gd name="T78" fmla="*/ 29 w 47"/>
                    <a:gd name="T79" fmla="*/ 80 h 83"/>
                    <a:gd name="T80" fmla="*/ 30 w 47"/>
                    <a:gd name="T81" fmla="*/ 83 h 83"/>
                    <a:gd name="T82" fmla="*/ 32 w 47"/>
                    <a:gd name="T83" fmla="*/ 83 h 83"/>
                    <a:gd name="T84" fmla="*/ 35 w 47"/>
                    <a:gd name="T85" fmla="*/ 81 h 83"/>
                    <a:gd name="T86" fmla="*/ 41 w 47"/>
                    <a:gd name="T87" fmla="*/ 79 h 83"/>
                    <a:gd name="T88" fmla="*/ 43 w 47"/>
                    <a:gd name="T89" fmla="*/ 79 h 83"/>
                    <a:gd name="T90" fmla="*/ 45 w 47"/>
                    <a:gd name="T91" fmla="*/ 78 h 83"/>
                    <a:gd name="T92" fmla="*/ 46 w 47"/>
                    <a:gd name="T93" fmla="*/ 79 h 83"/>
                    <a:gd name="T94" fmla="*/ 47 w 47"/>
                    <a:gd name="T95" fmla="*/ 80 h 83"/>
                    <a:gd name="T96" fmla="*/ 47 w 47"/>
                    <a:gd name="T97" fmla="*/ 79 h 83"/>
                    <a:gd name="T98" fmla="*/ 44 w 47"/>
                    <a:gd name="T99" fmla="*/ 54 h 83"/>
                    <a:gd name="T100" fmla="*/ 44 w 47"/>
                    <a:gd name="T101" fmla="*/ 52 h 83"/>
                    <a:gd name="T102" fmla="*/ 45 w 47"/>
                    <a:gd name="T103" fmla="*/ 2 h 83"/>
                    <a:gd name="T104" fmla="*/ 44 w 47"/>
                    <a:gd name="T105" fmla="*/ 0 h 83"/>
                    <a:gd name="T106" fmla="*/ 44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sp>
              <p:nvSpPr>
                <p:cNvPr id="30939" name="Freeform 69"/>
                <p:cNvSpPr>
                  <a:spLocks/>
                </p:cNvSpPr>
                <p:nvPr/>
              </p:nvSpPr>
              <p:spPr bwMode="auto">
                <a:xfrm>
                  <a:off x="4233" y="2350"/>
                  <a:ext cx="353" cy="258"/>
                </a:xfrm>
                <a:custGeom>
                  <a:avLst/>
                  <a:gdLst>
                    <a:gd name="T0" fmla="*/ 41 w 69"/>
                    <a:gd name="T1" fmla="*/ 53 h 53"/>
                    <a:gd name="T2" fmla="*/ 38 w 69"/>
                    <a:gd name="T3" fmla="*/ 52 h 53"/>
                    <a:gd name="T4" fmla="*/ 37 w 69"/>
                    <a:gd name="T5" fmla="*/ 48 h 53"/>
                    <a:gd name="T6" fmla="*/ 33 w 69"/>
                    <a:gd name="T7" fmla="*/ 44 h 53"/>
                    <a:gd name="T8" fmla="*/ 31 w 69"/>
                    <a:gd name="T9" fmla="*/ 39 h 53"/>
                    <a:gd name="T10" fmla="*/ 29 w 69"/>
                    <a:gd name="T11" fmla="*/ 37 h 53"/>
                    <a:gd name="T12" fmla="*/ 25 w 69"/>
                    <a:gd name="T13" fmla="*/ 34 h 53"/>
                    <a:gd name="T14" fmla="*/ 23 w 69"/>
                    <a:gd name="T15" fmla="*/ 32 h 53"/>
                    <a:gd name="T16" fmla="*/ 22 w 69"/>
                    <a:gd name="T17" fmla="*/ 30 h 53"/>
                    <a:gd name="T18" fmla="*/ 15 w 69"/>
                    <a:gd name="T19" fmla="*/ 25 h 53"/>
                    <a:gd name="T20" fmla="*/ 13 w 69"/>
                    <a:gd name="T21" fmla="*/ 23 h 53"/>
                    <a:gd name="T22" fmla="*/ 10 w 69"/>
                    <a:gd name="T23" fmla="*/ 19 h 53"/>
                    <a:gd name="T24" fmla="*/ 8 w 69"/>
                    <a:gd name="T25" fmla="*/ 16 h 53"/>
                    <a:gd name="T26" fmla="*/ 1 w 69"/>
                    <a:gd name="T27" fmla="*/ 14 h 53"/>
                    <a:gd name="T28" fmla="*/ 1 w 69"/>
                    <a:gd name="T29" fmla="*/ 10 h 53"/>
                    <a:gd name="T30" fmla="*/ 3 w 69"/>
                    <a:gd name="T31" fmla="*/ 8 h 53"/>
                    <a:gd name="T32" fmla="*/ 3 w 69"/>
                    <a:gd name="T33" fmla="*/ 7 h 53"/>
                    <a:gd name="T34" fmla="*/ 8 w 69"/>
                    <a:gd name="T35" fmla="*/ 5 h 53"/>
                    <a:gd name="T36" fmla="*/ 12 w 69"/>
                    <a:gd name="T37" fmla="*/ 3 h 53"/>
                    <a:gd name="T38" fmla="*/ 13 w 69"/>
                    <a:gd name="T39" fmla="*/ 2 h 53"/>
                    <a:gd name="T40" fmla="*/ 31 w 69"/>
                    <a:gd name="T41" fmla="*/ 1 h 53"/>
                    <a:gd name="T42" fmla="*/ 31 w 69"/>
                    <a:gd name="T43" fmla="*/ 2 h 53"/>
                    <a:gd name="T44" fmla="*/ 35 w 69"/>
                    <a:gd name="T45" fmla="*/ 4 h 53"/>
                    <a:gd name="T46" fmla="*/ 51 w 69"/>
                    <a:gd name="T47" fmla="*/ 4 h 53"/>
                    <a:gd name="T48" fmla="*/ 68 w 69"/>
                    <a:gd name="T49" fmla="*/ 17 h 53"/>
                    <a:gd name="T50" fmla="*/ 66 w 69"/>
                    <a:gd name="T51" fmla="*/ 19 h 53"/>
                    <a:gd name="T52" fmla="*/ 63 w 69"/>
                    <a:gd name="T53" fmla="*/ 24 h 53"/>
                    <a:gd name="T54" fmla="*/ 62 w 69"/>
                    <a:gd name="T55" fmla="*/ 28 h 53"/>
                    <a:gd name="T56" fmla="*/ 62 w 69"/>
                    <a:gd name="T57" fmla="*/ 30 h 53"/>
                    <a:gd name="T58" fmla="*/ 60 w 69"/>
                    <a:gd name="T59" fmla="*/ 31 h 53"/>
                    <a:gd name="T60" fmla="*/ 59 w 69"/>
                    <a:gd name="T61" fmla="*/ 33 h 53"/>
                    <a:gd name="T62" fmla="*/ 57 w 69"/>
                    <a:gd name="T63" fmla="*/ 35 h 53"/>
                    <a:gd name="T64" fmla="*/ 53 w 69"/>
                    <a:gd name="T65" fmla="*/ 39 h 53"/>
                    <a:gd name="T66" fmla="*/ 50 w 69"/>
                    <a:gd name="T67" fmla="*/ 41 h 53"/>
                    <a:gd name="T68" fmla="*/ 49 w 69"/>
                    <a:gd name="T69" fmla="*/ 43 h 53"/>
                    <a:gd name="T70" fmla="*/ 46 w 69"/>
                    <a:gd name="T71" fmla="*/ 44 h 53"/>
                    <a:gd name="T72" fmla="*/ 46 w 69"/>
                    <a:gd name="T73" fmla="*/ 45 h 53"/>
                    <a:gd name="T74" fmla="*/ 45 w 69"/>
                    <a:gd name="T75" fmla="*/ 47 h 53"/>
                    <a:gd name="T76" fmla="*/ 43 w 69"/>
                    <a:gd name="T77" fmla="*/ 48 h 53"/>
                    <a:gd name="T78" fmla="*/ 43 w 69"/>
                    <a:gd name="T79" fmla="*/ 48 h 53"/>
                    <a:gd name="T80" fmla="*/ 43 w 69"/>
                    <a:gd name="T81" fmla="*/ 49 h 53"/>
                    <a:gd name="T82" fmla="*/ 44 w 69"/>
                    <a:gd name="T83" fmla="*/ 50 h 53"/>
                    <a:gd name="T84" fmla="*/ 42 w 69"/>
                    <a:gd name="T85" fmla="*/ 51 h 53"/>
                    <a:gd name="T86" fmla="*/ 41 w 69"/>
                    <a:gd name="T87" fmla="*/ 5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a:solidFill>
                    <a:schemeClr val="tx1"/>
                  </a:solidFill>
                  <a:round/>
                  <a:headEnd/>
                  <a:tailEnd/>
                </a:ln>
              </p:spPr>
              <p:txBody>
                <a:bodyPr/>
                <a:lstStyle/>
                <a:p>
                  <a:endParaRPr lang="en-US"/>
                </a:p>
              </p:txBody>
            </p:sp>
          </p:grpSp>
          <p:sp>
            <p:nvSpPr>
              <p:cNvPr id="30920" name="Freeform 70"/>
              <p:cNvSpPr>
                <a:spLocks/>
              </p:cNvSpPr>
              <p:nvPr/>
            </p:nvSpPr>
            <p:spPr bwMode="auto">
              <a:xfrm>
                <a:off x="4074" y="2384"/>
                <a:ext cx="375" cy="376"/>
              </a:xfrm>
              <a:custGeom>
                <a:avLst/>
                <a:gdLst>
                  <a:gd name="T0" fmla="*/ 9 w 73"/>
                  <a:gd name="T1" fmla="*/ 41 h 77"/>
                  <a:gd name="T2" fmla="*/ 11 w 73"/>
                  <a:gd name="T3" fmla="*/ 44 h 77"/>
                  <a:gd name="T4" fmla="*/ 13 w 73"/>
                  <a:gd name="T5" fmla="*/ 46 h 77"/>
                  <a:gd name="T6" fmla="*/ 13 w 73"/>
                  <a:gd name="T7" fmla="*/ 49 h 77"/>
                  <a:gd name="T8" fmla="*/ 14 w 73"/>
                  <a:gd name="T9" fmla="*/ 50 h 77"/>
                  <a:gd name="T10" fmla="*/ 13 w 73"/>
                  <a:gd name="T11" fmla="*/ 55 h 77"/>
                  <a:gd name="T12" fmla="*/ 12 w 73"/>
                  <a:gd name="T13" fmla="*/ 60 h 77"/>
                  <a:gd name="T14" fmla="*/ 14 w 73"/>
                  <a:gd name="T15" fmla="*/ 68 h 77"/>
                  <a:gd name="T16" fmla="*/ 16 w 73"/>
                  <a:gd name="T17" fmla="*/ 71 h 77"/>
                  <a:gd name="T18" fmla="*/ 17 w 73"/>
                  <a:gd name="T19" fmla="*/ 74 h 77"/>
                  <a:gd name="T20" fmla="*/ 18 w 73"/>
                  <a:gd name="T21" fmla="*/ 76 h 77"/>
                  <a:gd name="T22" fmla="*/ 58 w 73"/>
                  <a:gd name="T23" fmla="*/ 76 h 77"/>
                  <a:gd name="T24" fmla="*/ 60 w 73"/>
                  <a:gd name="T25" fmla="*/ 77 h 77"/>
                  <a:gd name="T26" fmla="*/ 59 w 73"/>
                  <a:gd name="T27" fmla="*/ 71 h 77"/>
                  <a:gd name="T28" fmla="*/ 60 w 73"/>
                  <a:gd name="T29" fmla="*/ 69 h 77"/>
                  <a:gd name="T30" fmla="*/ 64 w 73"/>
                  <a:gd name="T31" fmla="*/ 69 h 77"/>
                  <a:gd name="T32" fmla="*/ 67 w 73"/>
                  <a:gd name="T33" fmla="*/ 69 h 77"/>
                  <a:gd name="T34" fmla="*/ 67 w 73"/>
                  <a:gd name="T35" fmla="*/ 65 h 77"/>
                  <a:gd name="T36" fmla="*/ 67 w 73"/>
                  <a:gd name="T37" fmla="*/ 62 h 77"/>
                  <a:gd name="T38" fmla="*/ 69 w 73"/>
                  <a:gd name="T39" fmla="*/ 53 h 77"/>
                  <a:gd name="T40" fmla="*/ 71 w 73"/>
                  <a:gd name="T41" fmla="*/ 48 h 77"/>
                  <a:gd name="T42" fmla="*/ 73 w 73"/>
                  <a:gd name="T43" fmla="*/ 47 h 77"/>
                  <a:gd name="T44" fmla="*/ 73 w 73"/>
                  <a:gd name="T45" fmla="*/ 46 h 77"/>
                  <a:gd name="T46" fmla="*/ 72 w 73"/>
                  <a:gd name="T47" fmla="*/ 46 h 77"/>
                  <a:gd name="T48" fmla="*/ 69 w 73"/>
                  <a:gd name="T49" fmla="*/ 45 h 77"/>
                  <a:gd name="T50" fmla="*/ 68 w 73"/>
                  <a:gd name="T51" fmla="*/ 41 h 77"/>
                  <a:gd name="T52" fmla="*/ 64 w 73"/>
                  <a:gd name="T53" fmla="*/ 37 h 77"/>
                  <a:gd name="T54" fmla="*/ 62 w 73"/>
                  <a:gd name="T55" fmla="*/ 32 h 77"/>
                  <a:gd name="T56" fmla="*/ 60 w 73"/>
                  <a:gd name="T57" fmla="*/ 30 h 77"/>
                  <a:gd name="T58" fmla="*/ 56 w 73"/>
                  <a:gd name="T59" fmla="*/ 27 h 77"/>
                  <a:gd name="T60" fmla="*/ 54 w 73"/>
                  <a:gd name="T61" fmla="*/ 25 h 77"/>
                  <a:gd name="T62" fmla="*/ 53 w 73"/>
                  <a:gd name="T63" fmla="*/ 23 h 77"/>
                  <a:gd name="T64" fmla="*/ 46 w 73"/>
                  <a:gd name="T65" fmla="*/ 18 h 77"/>
                  <a:gd name="T66" fmla="*/ 44 w 73"/>
                  <a:gd name="T67" fmla="*/ 16 h 77"/>
                  <a:gd name="T68" fmla="*/ 41 w 73"/>
                  <a:gd name="T69" fmla="*/ 12 h 77"/>
                  <a:gd name="T70" fmla="*/ 39 w 73"/>
                  <a:gd name="T71" fmla="*/ 9 h 77"/>
                  <a:gd name="T72" fmla="*/ 32 w 73"/>
                  <a:gd name="T73" fmla="*/ 7 h 77"/>
                  <a:gd name="T74" fmla="*/ 32 w 73"/>
                  <a:gd name="T75" fmla="*/ 3 h 77"/>
                  <a:gd name="T76" fmla="*/ 34 w 73"/>
                  <a:gd name="T77" fmla="*/ 1 h 77"/>
                  <a:gd name="T78" fmla="*/ 34 w 73"/>
                  <a:gd name="T79" fmla="*/ 0 h 77"/>
                  <a:gd name="T80" fmla="*/ 0 w 73"/>
                  <a:gd name="T81" fmla="*/ 5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0000A0"/>
              </a:solidFill>
              <a:ln w="12700">
                <a:solidFill>
                  <a:schemeClr val="tx1"/>
                </a:solidFill>
                <a:round/>
                <a:headEnd/>
                <a:tailEnd/>
              </a:ln>
            </p:spPr>
            <p:txBody>
              <a:bodyPr/>
              <a:lstStyle/>
              <a:p>
                <a:endParaRPr lang="en-US"/>
              </a:p>
            </p:txBody>
          </p:sp>
          <p:sp>
            <p:nvSpPr>
              <p:cNvPr id="30921" name="Freeform 71"/>
              <p:cNvSpPr>
                <a:spLocks/>
              </p:cNvSpPr>
              <p:nvPr/>
            </p:nvSpPr>
            <p:spPr bwMode="auto">
              <a:xfrm>
                <a:off x="4427" y="1916"/>
                <a:ext cx="318" cy="141"/>
              </a:xfrm>
              <a:custGeom>
                <a:avLst/>
                <a:gdLst>
                  <a:gd name="T0" fmla="*/ 36 w 62"/>
                  <a:gd name="T1" fmla="*/ 2 h 29"/>
                  <a:gd name="T2" fmla="*/ 2 w 62"/>
                  <a:gd name="T3" fmla="*/ 17 h 29"/>
                  <a:gd name="T4" fmla="*/ 4 w 62"/>
                  <a:gd name="T5" fmla="*/ 16 h 29"/>
                  <a:gd name="T6" fmla="*/ 8 w 62"/>
                  <a:gd name="T7" fmla="*/ 13 h 29"/>
                  <a:gd name="T8" fmla="*/ 10 w 62"/>
                  <a:gd name="T9" fmla="*/ 11 h 29"/>
                  <a:gd name="T10" fmla="*/ 11 w 62"/>
                  <a:gd name="T11" fmla="*/ 10 h 29"/>
                  <a:gd name="T12" fmla="*/ 14 w 62"/>
                  <a:gd name="T13" fmla="*/ 9 h 29"/>
                  <a:gd name="T14" fmla="*/ 19 w 62"/>
                  <a:gd name="T15" fmla="*/ 7 h 29"/>
                  <a:gd name="T16" fmla="*/ 21 w 62"/>
                  <a:gd name="T17" fmla="*/ 8 h 29"/>
                  <a:gd name="T18" fmla="*/ 23 w 62"/>
                  <a:gd name="T19" fmla="*/ 8 h 29"/>
                  <a:gd name="T20" fmla="*/ 25 w 62"/>
                  <a:gd name="T21" fmla="*/ 12 h 29"/>
                  <a:gd name="T22" fmla="*/ 27 w 62"/>
                  <a:gd name="T23" fmla="*/ 12 h 29"/>
                  <a:gd name="T24" fmla="*/ 27 w 62"/>
                  <a:gd name="T25" fmla="*/ 14 h 29"/>
                  <a:gd name="T26" fmla="*/ 31 w 62"/>
                  <a:gd name="T27" fmla="*/ 15 h 29"/>
                  <a:gd name="T28" fmla="*/ 34 w 62"/>
                  <a:gd name="T29" fmla="*/ 17 h 29"/>
                  <a:gd name="T30" fmla="*/ 35 w 62"/>
                  <a:gd name="T31" fmla="*/ 19 h 29"/>
                  <a:gd name="T32" fmla="*/ 32 w 62"/>
                  <a:gd name="T33" fmla="*/ 25 h 29"/>
                  <a:gd name="T34" fmla="*/ 35 w 62"/>
                  <a:gd name="T35" fmla="*/ 27 h 29"/>
                  <a:gd name="T36" fmla="*/ 38 w 62"/>
                  <a:gd name="T37" fmla="*/ 28 h 29"/>
                  <a:gd name="T38" fmla="*/ 39 w 62"/>
                  <a:gd name="T39" fmla="*/ 28 h 29"/>
                  <a:gd name="T40" fmla="*/ 42 w 62"/>
                  <a:gd name="T41" fmla="*/ 27 h 29"/>
                  <a:gd name="T42" fmla="*/ 46 w 62"/>
                  <a:gd name="T43" fmla="*/ 29 h 29"/>
                  <a:gd name="T44" fmla="*/ 47 w 62"/>
                  <a:gd name="T45" fmla="*/ 28 h 29"/>
                  <a:gd name="T46" fmla="*/ 45 w 62"/>
                  <a:gd name="T47" fmla="*/ 26 h 29"/>
                  <a:gd name="T48" fmla="*/ 44 w 62"/>
                  <a:gd name="T49" fmla="*/ 25 h 29"/>
                  <a:gd name="T50" fmla="*/ 45 w 62"/>
                  <a:gd name="T51" fmla="*/ 24 h 29"/>
                  <a:gd name="T52" fmla="*/ 44 w 62"/>
                  <a:gd name="T53" fmla="*/ 23 h 29"/>
                  <a:gd name="T54" fmla="*/ 41 w 62"/>
                  <a:gd name="T55" fmla="*/ 19 h 29"/>
                  <a:gd name="T56" fmla="*/ 41 w 62"/>
                  <a:gd name="T57" fmla="*/ 16 h 29"/>
                  <a:gd name="T58" fmla="*/ 41 w 62"/>
                  <a:gd name="T59" fmla="*/ 12 h 29"/>
                  <a:gd name="T60" fmla="*/ 41 w 62"/>
                  <a:gd name="T61" fmla="*/ 10 h 29"/>
                  <a:gd name="T62" fmla="*/ 41 w 62"/>
                  <a:gd name="T63" fmla="*/ 9 h 29"/>
                  <a:gd name="T64" fmla="*/ 44 w 62"/>
                  <a:gd name="T65" fmla="*/ 6 h 29"/>
                  <a:gd name="T66" fmla="*/ 45 w 62"/>
                  <a:gd name="T67" fmla="*/ 4 h 29"/>
                  <a:gd name="T68" fmla="*/ 47 w 62"/>
                  <a:gd name="T69" fmla="*/ 4 h 29"/>
                  <a:gd name="T70" fmla="*/ 45 w 62"/>
                  <a:gd name="T71" fmla="*/ 8 h 29"/>
                  <a:gd name="T72" fmla="*/ 44 w 62"/>
                  <a:gd name="T73" fmla="*/ 10 h 29"/>
                  <a:gd name="T74" fmla="*/ 46 w 62"/>
                  <a:gd name="T75" fmla="*/ 12 h 29"/>
                  <a:gd name="T76" fmla="*/ 46 w 62"/>
                  <a:gd name="T77" fmla="*/ 16 h 29"/>
                  <a:gd name="T78" fmla="*/ 45 w 62"/>
                  <a:gd name="T79" fmla="*/ 18 h 29"/>
                  <a:gd name="T80" fmla="*/ 46 w 62"/>
                  <a:gd name="T81" fmla="*/ 19 h 29"/>
                  <a:gd name="T82" fmla="*/ 46 w 62"/>
                  <a:gd name="T83" fmla="*/ 21 h 29"/>
                  <a:gd name="T84" fmla="*/ 47 w 62"/>
                  <a:gd name="T85" fmla="*/ 24 h 29"/>
                  <a:gd name="T86" fmla="*/ 50 w 62"/>
                  <a:gd name="T87" fmla="*/ 25 h 29"/>
                  <a:gd name="T88" fmla="*/ 52 w 62"/>
                  <a:gd name="T89" fmla="*/ 24 h 29"/>
                  <a:gd name="T90" fmla="*/ 52 w 62"/>
                  <a:gd name="T91" fmla="*/ 26 h 29"/>
                  <a:gd name="T92" fmla="*/ 53 w 62"/>
                  <a:gd name="T93" fmla="*/ 28 h 29"/>
                  <a:gd name="T94" fmla="*/ 55 w 62"/>
                  <a:gd name="T95" fmla="*/ 29 h 29"/>
                  <a:gd name="T96" fmla="*/ 56 w 62"/>
                  <a:gd name="T97" fmla="*/ 28 h 29"/>
                  <a:gd name="T98" fmla="*/ 61 w 62"/>
                  <a:gd name="T99" fmla="*/ 26 h 29"/>
                  <a:gd name="T100" fmla="*/ 62 w 62"/>
                  <a:gd name="T101" fmla="*/ 19 h 29"/>
                  <a:gd name="T102" fmla="*/ 54 w 62"/>
                  <a:gd name="T103" fmla="*/ 21 h 29"/>
                  <a:gd name="T104" fmla="*/ 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30922" name="Freeform 72"/>
              <p:cNvSpPr>
                <a:spLocks/>
              </p:cNvSpPr>
              <p:nvPr/>
            </p:nvSpPr>
            <p:spPr bwMode="auto">
              <a:xfrm>
                <a:off x="4669" y="1901"/>
                <a:ext cx="76" cy="117"/>
              </a:xfrm>
              <a:custGeom>
                <a:avLst/>
                <a:gdLst>
                  <a:gd name="T0" fmla="*/ 15 w 15"/>
                  <a:gd name="T1" fmla="*/ 22 h 24"/>
                  <a:gd name="T2" fmla="*/ 15 w 15"/>
                  <a:gd name="T3" fmla="*/ 20 h 24"/>
                  <a:gd name="T4" fmla="*/ 14 w 15"/>
                  <a:gd name="T5" fmla="*/ 18 h 24"/>
                  <a:gd name="T6" fmla="*/ 12 w 15"/>
                  <a:gd name="T7" fmla="*/ 16 h 24"/>
                  <a:gd name="T8" fmla="*/ 10 w 15"/>
                  <a:gd name="T9" fmla="*/ 15 h 24"/>
                  <a:gd name="T10" fmla="*/ 9 w 15"/>
                  <a:gd name="T11" fmla="*/ 14 h 24"/>
                  <a:gd name="T12" fmla="*/ 9 w 15"/>
                  <a:gd name="T13" fmla="*/ 12 h 24"/>
                  <a:gd name="T14" fmla="*/ 7 w 15"/>
                  <a:gd name="T15" fmla="*/ 9 h 24"/>
                  <a:gd name="T16" fmla="*/ 6 w 15"/>
                  <a:gd name="T17" fmla="*/ 8 h 24"/>
                  <a:gd name="T18" fmla="*/ 5 w 15"/>
                  <a:gd name="T19" fmla="*/ 6 h 24"/>
                  <a:gd name="T20" fmla="*/ 4 w 15"/>
                  <a:gd name="T21" fmla="*/ 5 h 24"/>
                  <a:gd name="T22" fmla="*/ 4 w 15"/>
                  <a:gd name="T23" fmla="*/ 4 h 24"/>
                  <a:gd name="T24" fmla="*/ 4 w 15"/>
                  <a:gd name="T25" fmla="*/ 4 h 24"/>
                  <a:gd name="T26" fmla="*/ 4 w 15"/>
                  <a:gd name="T27" fmla="*/ 3 h 24"/>
                  <a:gd name="T28" fmla="*/ 5 w 15"/>
                  <a:gd name="T29" fmla="*/ 0 h 24"/>
                  <a:gd name="T30" fmla="*/ 4 w 15"/>
                  <a:gd name="T31" fmla="*/ 0 h 24"/>
                  <a:gd name="T32" fmla="*/ 2 w 15"/>
                  <a:gd name="T33" fmla="*/ 0 h 24"/>
                  <a:gd name="T34" fmla="*/ 1 w 15"/>
                  <a:gd name="T35" fmla="*/ 1 h 24"/>
                  <a:gd name="T36" fmla="*/ 1 w 15"/>
                  <a:gd name="T37" fmla="*/ 2 h 24"/>
                  <a:gd name="T38" fmla="*/ 1 w 15"/>
                  <a:gd name="T39" fmla="*/ 3 h 24"/>
                  <a:gd name="T40" fmla="*/ 0 w 15"/>
                  <a:gd name="T41" fmla="*/ 3 h 24"/>
                  <a:gd name="T42" fmla="*/ 7 w 15"/>
                  <a:gd name="T43" fmla="*/ 24 h 24"/>
                  <a:gd name="T44" fmla="*/ 15 w 15"/>
                  <a:gd name="T45" fmla="*/ 22 h 24"/>
                  <a:gd name="T46" fmla="*/ 15 w 15"/>
                  <a:gd name="T47" fmla="*/ 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30923" name="Freeform 73"/>
              <p:cNvSpPr>
                <a:spLocks/>
              </p:cNvSpPr>
              <p:nvPr/>
            </p:nvSpPr>
            <p:spPr bwMode="auto">
              <a:xfrm>
                <a:off x="4848" y="1189"/>
                <a:ext cx="251" cy="385"/>
              </a:xfrm>
              <a:custGeom>
                <a:avLst/>
                <a:gdLst>
                  <a:gd name="T0" fmla="*/ 10 w 49"/>
                  <a:gd name="T1" fmla="*/ 71 h 79"/>
                  <a:gd name="T2" fmla="*/ 10 w 49"/>
                  <a:gd name="T3" fmla="*/ 73 h 79"/>
                  <a:gd name="T4" fmla="*/ 12 w 49"/>
                  <a:gd name="T5" fmla="*/ 75 h 79"/>
                  <a:gd name="T6" fmla="*/ 13 w 49"/>
                  <a:gd name="T7" fmla="*/ 76 h 79"/>
                  <a:gd name="T8" fmla="*/ 14 w 49"/>
                  <a:gd name="T9" fmla="*/ 79 h 79"/>
                  <a:gd name="T10" fmla="*/ 15 w 49"/>
                  <a:gd name="T11" fmla="*/ 77 h 79"/>
                  <a:gd name="T12" fmla="*/ 16 w 49"/>
                  <a:gd name="T13" fmla="*/ 73 h 79"/>
                  <a:gd name="T14" fmla="*/ 18 w 49"/>
                  <a:gd name="T15" fmla="*/ 68 h 79"/>
                  <a:gd name="T16" fmla="*/ 18 w 49"/>
                  <a:gd name="T17" fmla="*/ 67 h 79"/>
                  <a:gd name="T18" fmla="*/ 20 w 49"/>
                  <a:gd name="T19" fmla="*/ 63 h 79"/>
                  <a:gd name="T20" fmla="*/ 21 w 49"/>
                  <a:gd name="T21" fmla="*/ 64 h 79"/>
                  <a:gd name="T22" fmla="*/ 22 w 49"/>
                  <a:gd name="T23" fmla="*/ 64 h 79"/>
                  <a:gd name="T24" fmla="*/ 22 w 49"/>
                  <a:gd name="T25" fmla="*/ 62 h 79"/>
                  <a:gd name="T26" fmla="*/ 26 w 49"/>
                  <a:gd name="T27" fmla="*/ 61 h 79"/>
                  <a:gd name="T28" fmla="*/ 26 w 49"/>
                  <a:gd name="T29" fmla="*/ 59 h 79"/>
                  <a:gd name="T30" fmla="*/ 28 w 49"/>
                  <a:gd name="T31" fmla="*/ 58 h 79"/>
                  <a:gd name="T32" fmla="*/ 29 w 49"/>
                  <a:gd name="T33" fmla="*/ 56 h 79"/>
                  <a:gd name="T34" fmla="*/ 31 w 49"/>
                  <a:gd name="T35" fmla="*/ 52 h 79"/>
                  <a:gd name="T36" fmla="*/ 31 w 49"/>
                  <a:gd name="T37" fmla="*/ 51 h 79"/>
                  <a:gd name="T38" fmla="*/ 34 w 49"/>
                  <a:gd name="T39" fmla="*/ 51 h 79"/>
                  <a:gd name="T40" fmla="*/ 35 w 49"/>
                  <a:gd name="T41" fmla="*/ 49 h 79"/>
                  <a:gd name="T42" fmla="*/ 37 w 49"/>
                  <a:gd name="T43" fmla="*/ 47 h 79"/>
                  <a:gd name="T44" fmla="*/ 40 w 49"/>
                  <a:gd name="T45" fmla="*/ 48 h 79"/>
                  <a:gd name="T46" fmla="*/ 43 w 49"/>
                  <a:gd name="T47" fmla="*/ 44 h 79"/>
                  <a:gd name="T48" fmla="*/ 46 w 49"/>
                  <a:gd name="T49" fmla="*/ 41 h 79"/>
                  <a:gd name="T50" fmla="*/ 48 w 49"/>
                  <a:gd name="T51" fmla="*/ 40 h 79"/>
                  <a:gd name="T52" fmla="*/ 49 w 49"/>
                  <a:gd name="T53" fmla="*/ 38 h 79"/>
                  <a:gd name="T54" fmla="*/ 48 w 49"/>
                  <a:gd name="T55" fmla="*/ 37 h 79"/>
                  <a:gd name="T56" fmla="*/ 47 w 49"/>
                  <a:gd name="T57" fmla="*/ 36 h 79"/>
                  <a:gd name="T58" fmla="*/ 48 w 49"/>
                  <a:gd name="T59" fmla="*/ 35 h 79"/>
                  <a:gd name="T60" fmla="*/ 47 w 49"/>
                  <a:gd name="T61" fmla="*/ 32 h 79"/>
                  <a:gd name="T62" fmla="*/ 45 w 49"/>
                  <a:gd name="T63" fmla="*/ 31 h 79"/>
                  <a:gd name="T64" fmla="*/ 43 w 49"/>
                  <a:gd name="T65" fmla="*/ 32 h 79"/>
                  <a:gd name="T66" fmla="*/ 41 w 49"/>
                  <a:gd name="T67" fmla="*/ 28 h 79"/>
                  <a:gd name="T68" fmla="*/ 41 w 49"/>
                  <a:gd name="T69" fmla="*/ 26 h 79"/>
                  <a:gd name="T70" fmla="*/ 40 w 49"/>
                  <a:gd name="T71" fmla="*/ 26 h 79"/>
                  <a:gd name="T72" fmla="*/ 38 w 49"/>
                  <a:gd name="T73" fmla="*/ 26 h 79"/>
                  <a:gd name="T74" fmla="*/ 36 w 49"/>
                  <a:gd name="T75" fmla="*/ 25 h 79"/>
                  <a:gd name="T76" fmla="*/ 35 w 49"/>
                  <a:gd name="T77" fmla="*/ 22 h 79"/>
                  <a:gd name="T78" fmla="*/ 24 w 49"/>
                  <a:gd name="T79" fmla="*/ 0 h 79"/>
                  <a:gd name="T80" fmla="*/ 22 w 49"/>
                  <a:gd name="T81" fmla="*/ 0 h 79"/>
                  <a:gd name="T82" fmla="*/ 21 w 49"/>
                  <a:gd name="T83" fmla="*/ 2 h 79"/>
                  <a:gd name="T84" fmla="*/ 18 w 49"/>
                  <a:gd name="T85" fmla="*/ 2 h 79"/>
                  <a:gd name="T86" fmla="*/ 15 w 49"/>
                  <a:gd name="T87" fmla="*/ 5 h 79"/>
                  <a:gd name="T88" fmla="*/ 14 w 49"/>
                  <a:gd name="T89" fmla="*/ 2 h 79"/>
                  <a:gd name="T90" fmla="*/ 13 w 49"/>
                  <a:gd name="T91" fmla="*/ 1 h 79"/>
                  <a:gd name="T92" fmla="*/ 6 w 49"/>
                  <a:gd name="T93" fmla="*/ 16 h 79"/>
                  <a:gd name="T94" fmla="*/ 7 w 49"/>
                  <a:gd name="T95" fmla="*/ 19 h 79"/>
                  <a:gd name="T96" fmla="*/ 7 w 49"/>
                  <a:gd name="T97" fmla="*/ 22 h 79"/>
                  <a:gd name="T98" fmla="*/ 5 w 49"/>
                  <a:gd name="T99" fmla="*/ 24 h 79"/>
                  <a:gd name="T100" fmla="*/ 6 w 49"/>
                  <a:gd name="T101" fmla="*/ 32 h 79"/>
                  <a:gd name="T102" fmla="*/ 4 w 49"/>
                  <a:gd name="T103" fmla="*/ 36 h 79"/>
                  <a:gd name="T104" fmla="*/ 4 w 49"/>
                  <a:gd name="T105" fmla="*/ 39 h 79"/>
                  <a:gd name="T106" fmla="*/ 3 w 49"/>
                  <a:gd name="T107" fmla="*/ 40 h 79"/>
                  <a:gd name="T108" fmla="*/ 3 w 49"/>
                  <a:gd name="T109" fmla="*/ 42 h 79"/>
                  <a:gd name="T110" fmla="*/ 1 w 49"/>
                  <a:gd name="T111" fmla="*/ 41 h 79"/>
                  <a:gd name="T112" fmla="*/ 0 w 49"/>
                  <a:gd name="T113" fmla="*/ 42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30924" name="Group 74"/>
              <p:cNvGrpSpPr>
                <a:grpSpLocks/>
              </p:cNvGrpSpPr>
              <p:nvPr/>
            </p:nvGrpSpPr>
            <p:grpSpPr bwMode="auto">
              <a:xfrm>
                <a:off x="2038" y="2920"/>
                <a:ext cx="609" cy="371"/>
                <a:chOff x="1991" y="3321"/>
                <a:chExt cx="361" cy="231"/>
              </a:xfrm>
            </p:grpSpPr>
            <p:sp>
              <p:nvSpPr>
                <p:cNvPr id="30925" name="Freeform 75"/>
                <p:cNvSpPr>
                  <a:spLocks/>
                </p:cNvSpPr>
                <p:nvPr/>
              </p:nvSpPr>
              <p:spPr bwMode="auto">
                <a:xfrm>
                  <a:off x="2274" y="3459"/>
                  <a:ext cx="78" cy="93"/>
                </a:xfrm>
                <a:custGeom>
                  <a:avLst/>
                  <a:gdLst>
                    <a:gd name="T0" fmla="*/ 0 w 16"/>
                    <a:gd name="T1" fmla="*/ 7 h 19"/>
                    <a:gd name="T2" fmla="*/ 1 w 16"/>
                    <a:gd name="T3" fmla="*/ 13 h 19"/>
                    <a:gd name="T4" fmla="*/ 1 w 16"/>
                    <a:gd name="T5" fmla="*/ 16 h 19"/>
                    <a:gd name="T6" fmla="*/ 6 w 16"/>
                    <a:gd name="T7" fmla="*/ 19 h 19"/>
                    <a:gd name="T8" fmla="*/ 8 w 16"/>
                    <a:gd name="T9" fmla="*/ 16 h 19"/>
                    <a:gd name="T10" fmla="*/ 16 w 16"/>
                    <a:gd name="T11" fmla="*/ 11 h 19"/>
                    <a:gd name="T12" fmla="*/ 13 w 16"/>
                    <a:gd name="T13" fmla="*/ 5 h 19"/>
                    <a:gd name="T14" fmla="*/ 3 w 16"/>
                    <a:gd name="T15" fmla="*/ 0 h 19"/>
                    <a:gd name="T16" fmla="*/ 3 w 16"/>
                    <a:gd name="T17" fmla="*/ 5 h 19"/>
                    <a:gd name="T18" fmla="*/ 0 w 16"/>
                    <a:gd name="T19" fmla="*/ 7 h 19"/>
                    <a:gd name="T20" fmla="*/ 0 w 16"/>
                    <a:gd name="T21" fmla="*/ 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30926" name="Freeform 76"/>
                <p:cNvSpPr>
                  <a:spLocks/>
                </p:cNvSpPr>
                <p:nvPr/>
              </p:nvSpPr>
              <p:spPr bwMode="auto">
                <a:xfrm>
                  <a:off x="2235" y="3409"/>
                  <a:ext cx="44" cy="29"/>
                </a:xfrm>
                <a:custGeom>
                  <a:avLst/>
                  <a:gdLst>
                    <a:gd name="T0" fmla="*/ 3 w 9"/>
                    <a:gd name="T1" fmla="*/ 6 h 6"/>
                    <a:gd name="T2" fmla="*/ 8 w 9"/>
                    <a:gd name="T3" fmla="*/ 6 h 6"/>
                    <a:gd name="T4" fmla="*/ 9 w 9"/>
                    <a:gd name="T5" fmla="*/ 3 h 6"/>
                    <a:gd name="T6" fmla="*/ 5 w 9"/>
                    <a:gd name="T7" fmla="*/ 2 h 6"/>
                    <a:gd name="T8" fmla="*/ 3 w 9"/>
                    <a:gd name="T9" fmla="*/ 2 h 6"/>
                    <a:gd name="T10" fmla="*/ 2 w 9"/>
                    <a:gd name="T11" fmla="*/ 0 h 6"/>
                    <a:gd name="T12" fmla="*/ 0 w 9"/>
                    <a:gd name="T13" fmla="*/ 2 h 6"/>
                    <a:gd name="T14" fmla="*/ 2 w 9"/>
                    <a:gd name="T15" fmla="*/ 5 h 6"/>
                    <a:gd name="T16" fmla="*/ 3 w 9"/>
                    <a:gd name="T17" fmla="*/ 6 h 6"/>
                    <a:gd name="T18" fmla="*/ 3 w 9"/>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30927" name="Freeform 77"/>
                <p:cNvSpPr>
                  <a:spLocks/>
                </p:cNvSpPr>
                <p:nvPr/>
              </p:nvSpPr>
              <p:spPr bwMode="auto">
                <a:xfrm>
                  <a:off x="2225" y="3438"/>
                  <a:ext cx="20" cy="10"/>
                </a:xfrm>
                <a:custGeom>
                  <a:avLst/>
                  <a:gdLst>
                    <a:gd name="T0" fmla="*/ 0 w 4"/>
                    <a:gd name="T1" fmla="*/ 2 h 2"/>
                    <a:gd name="T2" fmla="*/ 4 w 4"/>
                    <a:gd name="T3" fmla="*/ 0 h 2"/>
                    <a:gd name="T4" fmla="*/ 4 w 4"/>
                    <a:gd name="T5" fmla="*/ 2 h 2"/>
                    <a:gd name="T6" fmla="*/ 0 w 4"/>
                    <a:gd name="T7" fmla="*/ 2 h 2"/>
                    <a:gd name="T8" fmla="*/ 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30928" name="Freeform 78"/>
                <p:cNvSpPr>
                  <a:spLocks/>
                </p:cNvSpPr>
                <p:nvPr/>
              </p:nvSpPr>
              <p:spPr bwMode="auto">
                <a:xfrm>
                  <a:off x="2211" y="3419"/>
                  <a:ext cx="19" cy="14"/>
                </a:xfrm>
                <a:custGeom>
                  <a:avLst/>
                  <a:gdLst>
                    <a:gd name="T0" fmla="*/ 2 w 4"/>
                    <a:gd name="T1" fmla="*/ 0 h 3"/>
                    <a:gd name="T2" fmla="*/ 2 w 4"/>
                    <a:gd name="T3" fmla="*/ 0 h 3"/>
                    <a:gd name="T4" fmla="*/ 3 w 4"/>
                    <a:gd name="T5" fmla="*/ 0 h 3"/>
                    <a:gd name="T6" fmla="*/ 3 w 4"/>
                    <a:gd name="T7" fmla="*/ 0 h 3"/>
                    <a:gd name="T8" fmla="*/ 3 w 4"/>
                    <a:gd name="T9" fmla="*/ 0 h 3"/>
                    <a:gd name="T10" fmla="*/ 3 w 4"/>
                    <a:gd name="T11" fmla="*/ 1 h 3"/>
                    <a:gd name="T12" fmla="*/ 3 w 4"/>
                    <a:gd name="T13" fmla="*/ 1 h 3"/>
                    <a:gd name="T14" fmla="*/ 3 w 4"/>
                    <a:gd name="T15" fmla="*/ 1 h 3"/>
                    <a:gd name="T16" fmla="*/ 4 w 4"/>
                    <a:gd name="T17" fmla="*/ 1 h 3"/>
                    <a:gd name="T18" fmla="*/ 3 w 4"/>
                    <a:gd name="T19" fmla="*/ 2 h 3"/>
                    <a:gd name="T20" fmla="*/ 3 w 4"/>
                    <a:gd name="T21" fmla="*/ 2 h 3"/>
                    <a:gd name="T22" fmla="*/ 3 w 4"/>
                    <a:gd name="T23" fmla="*/ 2 h 3"/>
                    <a:gd name="T24" fmla="*/ 3 w 4"/>
                    <a:gd name="T25" fmla="*/ 3 h 3"/>
                    <a:gd name="T26" fmla="*/ 3 w 4"/>
                    <a:gd name="T27" fmla="*/ 3 h 3"/>
                    <a:gd name="T28" fmla="*/ 3 w 4"/>
                    <a:gd name="T29" fmla="*/ 3 h 3"/>
                    <a:gd name="T30" fmla="*/ 2 w 4"/>
                    <a:gd name="T31" fmla="*/ 3 h 3"/>
                    <a:gd name="T32" fmla="*/ 2 w 4"/>
                    <a:gd name="T33" fmla="*/ 3 h 3"/>
                    <a:gd name="T34" fmla="*/ 2 w 4"/>
                    <a:gd name="T35" fmla="*/ 3 h 3"/>
                    <a:gd name="T36" fmla="*/ 1 w 4"/>
                    <a:gd name="T37" fmla="*/ 3 h 3"/>
                    <a:gd name="T38" fmla="*/ 1 w 4"/>
                    <a:gd name="T39" fmla="*/ 3 h 3"/>
                    <a:gd name="T40" fmla="*/ 1 w 4"/>
                    <a:gd name="T41" fmla="*/ 3 h 3"/>
                    <a:gd name="T42" fmla="*/ 1 w 4"/>
                    <a:gd name="T43" fmla="*/ 2 h 3"/>
                    <a:gd name="T44" fmla="*/ 0 w 4"/>
                    <a:gd name="T45" fmla="*/ 2 h 3"/>
                    <a:gd name="T46" fmla="*/ 0 w 4"/>
                    <a:gd name="T47" fmla="*/ 2 h 3"/>
                    <a:gd name="T48" fmla="*/ 0 w 4"/>
                    <a:gd name="T49" fmla="*/ 1 h 3"/>
                    <a:gd name="T50" fmla="*/ 0 w 4"/>
                    <a:gd name="T51" fmla="*/ 1 h 3"/>
                    <a:gd name="T52" fmla="*/ 0 w 4"/>
                    <a:gd name="T53" fmla="*/ 1 h 3"/>
                    <a:gd name="T54" fmla="*/ 1 w 4"/>
                    <a:gd name="T55" fmla="*/ 1 h 3"/>
                    <a:gd name="T56" fmla="*/ 1 w 4"/>
                    <a:gd name="T57" fmla="*/ 0 h 3"/>
                    <a:gd name="T58" fmla="*/ 1 w 4"/>
                    <a:gd name="T59" fmla="*/ 0 h 3"/>
                    <a:gd name="T60" fmla="*/ 1 w 4"/>
                    <a:gd name="T61" fmla="*/ 0 h 3"/>
                    <a:gd name="T62" fmla="*/ 2 w 4"/>
                    <a:gd name="T63" fmla="*/ 0 h 3"/>
                    <a:gd name="T64" fmla="*/ 2 w 4"/>
                    <a:gd name="T65" fmla="*/ 0 h 3"/>
                    <a:gd name="T66" fmla="*/ 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30929" name="Freeform 79"/>
                <p:cNvSpPr>
                  <a:spLocks/>
                </p:cNvSpPr>
                <p:nvPr/>
              </p:nvSpPr>
              <p:spPr bwMode="auto">
                <a:xfrm>
                  <a:off x="2186" y="3394"/>
                  <a:ext cx="39" cy="15"/>
                </a:xfrm>
                <a:custGeom>
                  <a:avLst/>
                  <a:gdLst>
                    <a:gd name="T0" fmla="*/ 0 w 8"/>
                    <a:gd name="T1" fmla="*/ 3 h 3"/>
                    <a:gd name="T2" fmla="*/ 7 w 8"/>
                    <a:gd name="T3" fmla="*/ 3 h 3"/>
                    <a:gd name="T4" fmla="*/ 8 w 8"/>
                    <a:gd name="T5" fmla="*/ 0 h 3"/>
                    <a:gd name="T6" fmla="*/ 2 w 8"/>
                    <a:gd name="T7" fmla="*/ 0 h 3"/>
                    <a:gd name="T8" fmla="*/ 0 w 8"/>
                    <a:gd name="T9" fmla="*/ 3 h 3"/>
                    <a:gd name="T10" fmla="*/ 0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30930" name="Freeform 80"/>
                <p:cNvSpPr>
                  <a:spLocks/>
                </p:cNvSpPr>
                <p:nvPr/>
              </p:nvSpPr>
              <p:spPr bwMode="auto">
                <a:xfrm>
                  <a:off x="2026" y="3321"/>
                  <a:ext cx="38" cy="24"/>
                </a:xfrm>
                <a:custGeom>
                  <a:avLst/>
                  <a:gdLst>
                    <a:gd name="T0" fmla="*/ 0 w 8"/>
                    <a:gd name="T1" fmla="*/ 4 h 5"/>
                    <a:gd name="T2" fmla="*/ 3 w 8"/>
                    <a:gd name="T3" fmla="*/ 5 h 5"/>
                    <a:gd name="T4" fmla="*/ 6 w 8"/>
                    <a:gd name="T5" fmla="*/ 5 h 5"/>
                    <a:gd name="T6" fmla="*/ 8 w 8"/>
                    <a:gd name="T7" fmla="*/ 2 h 5"/>
                    <a:gd name="T8" fmla="*/ 5 w 8"/>
                    <a:gd name="T9" fmla="*/ 0 h 5"/>
                    <a:gd name="T10" fmla="*/ 1 w 8"/>
                    <a:gd name="T11" fmla="*/ 2 h 5"/>
                    <a:gd name="T12" fmla="*/ 0 w 8"/>
                    <a:gd name="T13" fmla="*/ 4 h 5"/>
                    <a:gd name="T14" fmla="*/ 0 w 8"/>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30931" name="Freeform 81"/>
                <p:cNvSpPr>
                  <a:spLocks/>
                </p:cNvSpPr>
                <p:nvPr/>
              </p:nvSpPr>
              <p:spPr bwMode="auto">
                <a:xfrm>
                  <a:off x="1991" y="3321"/>
                  <a:ext cx="20" cy="24"/>
                </a:xfrm>
                <a:custGeom>
                  <a:avLst/>
                  <a:gdLst>
                    <a:gd name="T0" fmla="*/ 0 w 4"/>
                    <a:gd name="T1" fmla="*/ 5 h 5"/>
                    <a:gd name="T2" fmla="*/ 4 w 4"/>
                    <a:gd name="T3" fmla="*/ 2 h 5"/>
                    <a:gd name="T4" fmla="*/ 4 w 4"/>
                    <a:gd name="T5" fmla="*/ 0 h 5"/>
                    <a:gd name="T6" fmla="*/ 0 w 4"/>
                    <a:gd name="T7" fmla="*/ 4 h 5"/>
                    <a:gd name="T8" fmla="*/ 0 w 4"/>
                    <a:gd name="T9" fmla="*/ 5 h 5"/>
                    <a:gd name="T10" fmla="*/ 0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30932" name="Freeform 82"/>
                <p:cNvSpPr>
                  <a:spLocks/>
                </p:cNvSpPr>
                <p:nvPr/>
              </p:nvSpPr>
              <p:spPr bwMode="auto">
                <a:xfrm>
                  <a:off x="2128" y="3360"/>
                  <a:ext cx="39" cy="34"/>
                </a:xfrm>
                <a:custGeom>
                  <a:avLst/>
                  <a:gdLst>
                    <a:gd name="T0" fmla="*/ 3 w 8"/>
                    <a:gd name="T1" fmla="*/ 7 h 7"/>
                    <a:gd name="T2" fmla="*/ 8 w 8"/>
                    <a:gd name="T3" fmla="*/ 7 h 7"/>
                    <a:gd name="T4" fmla="*/ 8 w 8"/>
                    <a:gd name="T5" fmla="*/ 4 h 7"/>
                    <a:gd name="T6" fmla="*/ 4 w 8"/>
                    <a:gd name="T7" fmla="*/ 0 h 7"/>
                    <a:gd name="T8" fmla="*/ 0 w 8"/>
                    <a:gd name="T9" fmla="*/ 2 h 7"/>
                    <a:gd name="T10" fmla="*/ 3 w 8"/>
                    <a:gd name="T11" fmla="*/ 7 h 7"/>
                    <a:gd name="T12" fmla="*/ 3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grpSp>
      </p:grpSp>
      <p:grpSp>
        <p:nvGrpSpPr>
          <p:cNvPr id="30725" name="Group 83"/>
          <p:cNvGrpSpPr>
            <a:grpSpLocks/>
          </p:cNvGrpSpPr>
          <p:nvPr/>
        </p:nvGrpSpPr>
        <p:grpSpPr bwMode="auto">
          <a:xfrm>
            <a:off x="228600" y="1425575"/>
            <a:ext cx="2525713" cy="1738313"/>
            <a:chOff x="728" y="1077"/>
            <a:chExt cx="4371" cy="2247"/>
          </a:xfrm>
        </p:grpSpPr>
        <p:sp>
          <p:nvSpPr>
            <p:cNvPr id="30806" name="Freeform 84"/>
            <p:cNvSpPr>
              <a:spLocks/>
            </p:cNvSpPr>
            <p:nvPr/>
          </p:nvSpPr>
          <p:spPr bwMode="auto">
            <a:xfrm>
              <a:off x="1661" y="1077"/>
              <a:ext cx="460" cy="322"/>
            </a:xfrm>
            <a:custGeom>
              <a:avLst/>
              <a:gdLst>
                <a:gd name="T0" fmla="*/ 1 w 90"/>
                <a:gd name="T1" fmla="*/ 40 h 66"/>
                <a:gd name="T2" fmla="*/ 0 w 90"/>
                <a:gd name="T3" fmla="*/ 40 h 66"/>
                <a:gd name="T4" fmla="*/ 1 w 90"/>
                <a:gd name="T5" fmla="*/ 37 h 66"/>
                <a:gd name="T6" fmla="*/ 1 w 90"/>
                <a:gd name="T7" fmla="*/ 35 h 66"/>
                <a:gd name="T8" fmla="*/ 1 w 90"/>
                <a:gd name="T9" fmla="*/ 35 h 66"/>
                <a:gd name="T10" fmla="*/ 2 w 90"/>
                <a:gd name="T11" fmla="*/ 36 h 66"/>
                <a:gd name="T12" fmla="*/ 1 w 90"/>
                <a:gd name="T13" fmla="*/ 37 h 66"/>
                <a:gd name="T14" fmla="*/ 3 w 90"/>
                <a:gd name="T15" fmla="*/ 36 h 66"/>
                <a:gd name="T16" fmla="*/ 3 w 90"/>
                <a:gd name="T17" fmla="*/ 35 h 66"/>
                <a:gd name="T18" fmla="*/ 3 w 90"/>
                <a:gd name="T19" fmla="*/ 33 h 66"/>
                <a:gd name="T20" fmla="*/ 2 w 90"/>
                <a:gd name="T21" fmla="*/ 30 h 66"/>
                <a:gd name="T22" fmla="*/ 3 w 90"/>
                <a:gd name="T23" fmla="*/ 30 h 66"/>
                <a:gd name="T24" fmla="*/ 5 w 90"/>
                <a:gd name="T25" fmla="*/ 29 h 66"/>
                <a:gd name="T26" fmla="*/ 4 w 90"/>
                <a:gd name="T27" fmla="*/ 28 h 66"/>
                <a:gd name="T28" fmla="*/ 3 w 90"/>
                <a:gd name="T29" fmla="*/ 29 h 66"/>
                <a:gd name="T30" fmla="*/ 3 w 90"/>
                <a:gd name="T31" fmla="*/ 25 h 66"/>
                <a:gd name="T32" fmla="*/ 3 w 90"/>
                <a:gd name="T33" fmla="*/ 22 h 66"/>
                <a:gd name="T34" fmla="*/ 3 w 90"/>
                <a:gd name="T35" fmla="*/ 17 h 66"/>
                <a:gd name="T36" fmla="*/ 2 w 90"/>
                <a:gd name="T37" fmla="*/ 11 h 66"/>
                <a:gd name="T38" fmla="*/ 2 w 90"/>
                <a:gd name="T39" fmla="*/ 6 h 66"/>
                <a:gd name="T40" fmla="*/ 11 w 90"/>
                <a:gd name="T41" fmla="*/ 9 h 66"/>
                <a:gd name="T42" fmla="*/ 19 w 90"/>
                <a:gd name="T43" fmla="*/ 13 h 66"/>
                <a:gd name="T44" fmla="*/ 23 w 90"/>
                <a:gd name="T45" fmla="*/ 14 h 66"/>
                <a:gd name="T46" fmla="*/ 24 w 90"/>
                <a:gd name="T47" fmla="*/ 15 h 66"/>
                <a:gd name="T48" fmla="*/ 24 w 90"/>
                <a:gd name="T49" fmla="*/ 20 h 66"/>
                <a:gd name="T50" fmla="*/ 22 w 90"/>
                <a:gd name="T51" fmla="*/ 23 h 66"/>
                <a:gd name="T52" fmla="*/ 22 w 90"/>
                <a:gd name="T53" fmla="*/ 25 h 66"/>
                <a:gd name="T54" fmla="*/ 22 w 90"/>
                <a:gd name="T55" fmla="*/ 27 h 66"/>
                <a:gd name="T56" fmla="*/ 23 w 90"/>
                <a:gd name="T57" fmla="*/ 28 h 66"/>
                <a:gd name="T58" fmla="*/ 25 w 90"/>
                <a:gd name="T59" fmla="*/ 24 h 66"/>
                <a:gd name="T60" fmla="*/ 27 w 90"/>
                <a:gd name="T61" fmla="*/ 21 h 66"/>
                <a:gd name="T62" fmla="*/ 29 w 90"/>
                <a:gd name="T63" fmla="*/ 18 h 66"/>
                <a:gd name="T64" fmla="*/ 26 w 90"/>
                <a:gd name="T65" fmla="*/ 10 h 66"/>
                <a:gd name="T66" fmla="*/ 27 w 90"/>
                <a:gd name="T67" fmla="*/ 9 h 66"/>
                <a:gd name="T68" fmla="*/ 29 w 90"/>
                <a:gd name="T69" fmla="*/ 7 h 66"/>
                <a:gd name="T70" fmla="*/ 27 w 90"/>
                <a:gd name="T71" fmla="*/ 5 h 66"/>
                <a:gd name="T72" fmla="*/ 27 w 90"/>
                <a:gd name="T73" fmla="*/ 0 h 66"/>
                <a:gd name="T74" fmla="*/ 62 w 90"/>
                <a:gd name="T75" fmla="*/ 9 h 66"/>
                <a:gd name="T76" fmla="*/ 90 w 90"/>
                <a:gd name="T77" fmla="*/ 16 h 66"/>
                <a:gd name="T78" fmla="*/ 80 w 90"/>
                <a:gd name="T79" fmla="*/ 59 h 66"/>
                <a:gd name="T80" fmla="*/ 80 w 90"/>
                <a:gd name="T81" fmla="*/ 60 h 66"/>
                <a:gd name="T82" fmla="*/ 80 w 90"/>
                <a:gd name="T83" fmla="*/ 61 h 66"/>
                <a:gd name="T84" fmla="*/ 81 w 90"/>
                <a:gd name="T85" fmla="*/ 63 h 66"/>
                <a:gd name="T86" fmla="*/ 80 w 90"/>
                <a:gd name="T87" fmla="*/ 64 h 66"/>
                <a:gd name="T88" fmla="*/ 80 w 90"/>
                <a:gd name="T89" fmla="*/ 66 h 66"/>
                <a:gd name="T90" fmla="*/ 55 w 90"/>
                <a:gd name="T91" fmla="*/ 61 h 66"/>
                <a:gd name="T92" fmla="*/ 52 w 90"/>
                <a:gd name="T93" fmla="*/ 61 h 66"/>
                <a:gd name="T94" fmla="*/ 50 w 90"/>
                <a:gd name="T95" fmla="*/ 60 h 66"/>
                <a:gd name="T96" fmla="*/ 47 w 90"/>
                <a:gd name="T97" fmla="*/ 61 h 66"/>
                <a:gd name="T98" fmla="*/ 44 w 90"/>
                <a:gd name="T99" fmla="*/ 60 h 66"/>
                <a:gd name="T100" fmla="*/ 41 w 90"/>
                <a:gd name="T101" fmla="*/ 61 h 66"/>
                <a:gd name="T102" fmla="*/ 37 w 90"/>
                <a:gd name="T103" fmla="*/ 60 h 66"/>
                <a:gd name="T104" fmla="*/ 30 w 90"/>
                <a:gd name="T105" fmla="*/ 60 h 66"/>
                <a:gd name="T106" fmla="*/ 24 w 90"/>
                <a:gd name="T107" fmla="*/ 58 h 66"/>
                <a:gd name="T108" fmla="*/ 19 w 90"/>
                <a:gd name="T109" fmla="*/ 58 h 66"/>
                <a:gd name="T110" fmla="*/ 12 w 90"/>
                <a:gd name="T111" fmla="*/ 56 h 66"/>
                <a:gd name="T112" fmla="*/ 11 w 90"/>
                <a:gd name="T113" fmla="*/ 50 h 66"/>
                <a:gd name="T114" fmla="*/ 11 w 90"/>
                <a:gd name="T115" fmla="*/ 47 h 66"/>
                <a:gd name="T116" fmla="*/ 7 w 90"/>
                <a:gd name="T117" fmla="*/ 44 h 66"/>
                <a:gd name="T118" fmla="*/ 6 w 90"/>
                <a:gd name="T119" fmla="*/ 43 h 66"/>
                <a:gd name="T120" fmla="*/ 3 w 90"/>
                <a:gd name="T121" fmla="*/ 42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chemeClr val="tx1"/>
              </a:solidFill>
              <a:round/>
              <a:headEnd/>
              <a:tailEnd/>
            </a:ln>
          </p:spPr>
          <p:txBody>
            <a:bodyPr/>
            <a:lstStyle/>
            <a:p>
              <a:endParaRPr lang="en-US"/>
            </a:p>
          </p:txBody>
        </p:sp>
        <p:sp>
          <p:nvSpPr>
            <p:cNvPr id="30807" name="Freeform 85"/>
            <p:cNvSpPr>
              <a:spLocks/>
            </p:cNvSpPr>
            <p:nvPr/>
          </p:nvSpPr>
          <p:spPr bwMode="auto">
            <a:xfrm>
              <a:off x="2843" y="1262"/>
              <a:ext cx="457" cy="269"/>
            </a:xfrm>
            <a:custGeom>
              <a:avLst/>
              <a:gdLst>
                <a:gd name="T0" fmla="*/ 0 w 89"/>
                <a:gd name="T1" fmla="*/ 51 h 55"/>
                <a:gd name="T2" fmla="*/ 5 w 89"/>
                <a:gd name="T3" fmla="*/ 0 h 55"/>
                <a:gd name="T4" fmla="*/ 44 w 89"/>
                <a:gd name="T5" fmla="*/ 3 h 55"/>
                <a:gd name="T6" fmla="*/ 82 w 89"/>
                <a:gd name="T7" fmla="*/ 4 h 55"/>
                <a:gd name="T8" fmla="*/ 82 w 89"/>
                <a:gd name="T9" fmla="*/ 5 h 55"/>
                <a:gd name="T10" fmla="*/ 83 w 89"/>
                <a:gd name="T11" fmla="*/ 9 h 55"/>
                <a:gd name="T12" fmla="*/ 83 w 89"/>
                <a:gd name="T13" fmla="*/ 10 h 55"/>
                <a:gd name="T14" fmla="*/ 82 w 89"/>
                <a:gd name="T15" fmla="*/ 13 h 55"/>
                <a:gd name="T16" fmla="*/ 82 w 89"/>
                <a:gd name="T17" fmla="*/ 18 h 55"/>
                <a:gd name="T18" fmla="*/ 84 w 89"/>
                <a:gd name="T19" fmla="*/ 23 h 55"/>
                <a:gd name="T20" fmla="*/ 85 w 89"/>
                <a:gd name="T21" fmla="*/ 25 h 55"/>
                <a:gd name="T22" fmla="*/ 86 w 89"/>
                <a:gd name="T23" fmla="*/ 30 h 55"/>
                <a:gd name="T24" fmla="*/ 86 w 89"/>
                <a:gd name="T25" fmla="*/ 38 h 55"/>
                <a:gd name="T26" fmla="*/ 87 w 89"/>
                <a:gd name="T27" fmla="*/ 40 h 55"/>
                <a:gd name="T28" fmla="*/ 87 w 89"/>
                <a:gd name="T29" fmla="*/ 43 h 55"/>
                <a:gd name="T30" fmla="*/ 87 w 89"/>
                <a:gd name="T31" fmla="*/ 44 h 55"/>
                <a:gd name="T32" fmla="*/ 89 w 89"/>
                <a:gd name="T33" fmla="*/ 51 h 55"/>
                <a:gd name="T34" fmla="*/ 89 w 89"/>
                <a:gd name="T35" fmla="*/ 53 h 55"/>
                <a:gd name="T36" fmla="*/ 89 w 89"/>
                <a:gd name="T37" fmla="*/ 55 h 55"/>
                <a:gd name="T38" fmla="*/ 0 w 89"/>
                <a:gd name="T39" fmla="*/ 51 h 55"/>
                <a:gd name="T40" fmla="*/ 0 w 89"/>
                <a:gd name="T41" fmla="*/ 5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30808" name="Freeform 86"/>
            <p:cNvSpPr>
              <a:spLocks/>
            </p:cNvSpPr>
            <p:nvPr/>
          </p:nvSpPr>
          <p:spPr bwMode="auto">
            <a:xfrm>
              <a:off x="2823" y="1511"/>
              <a:ext cx="483" cy="312"/>
            </a:xfrm>
            <a:custGeom>
              <a:avLst/>
              <a:gdLst>
                <a:gd name="T0" fmla="*/ 0 w 94"/>
                <a:gd name="T1" fmla="*/ 51 h 64"/>
                <a:gd name="T2" fmla="*/ 3 w 94"/>
                <a:gd name="T3" fmla="*/ 17 h 64"/>
                <a:gd name="T4" fmla="*/ 4 w 94"/>
                <a:gd name="T5" fmla="*/ 0 h 64"/>
                <a:gd name="T6" fmla="*/ 93 w 94"/>
                <a:gd name="T7" fmla="*/ 4 h 64"/>
                <a:gd name="T8" fmla="*/ 93 w 94"/>
                <a:gd name="T9" fmla="*/ 6 h 64"/>
                <a:gd name="T10" fmla="*/ 92 w 94"/>
                <a:gd name="T11" fmla="*/ 7 h 64"/>
                <a:gd name="T12" fmla="*/ 90 w 94"/>
                <a:gd name="T13" fmla="*/ 10 h 64"/>
                <a:gd name="T14" fmla="*/ 90 w 94"/>
                <a:gd name="T15" fmla="*/ 11 h 64"/>
                <a:gd name="T16" fmla="*/ 94 w 94"/>
                <a:gd name="T17" fmla="*/ 15 h 64"/>
                <a:gd name="T18" fmla="*/ 94 w 94"/>
                <a:gd name="T19" fmla="*/ 46 h 64"/>
                <a:gd name="T20" fmla="*/ 94 w 94"/>
                <a:gd name="T21" fmla="*/ 46 h 64"/>
                <a:gd name="T22" fmla="*/ 92 w 94"/>
                <a:gd name="T23" fmla="*/ 46 h 64"/>
                <a:gd name="T24" fmla="*/ 93 w 94"/>
                <a:gd name="T25" fmla="*/ 47 h 64"/>
                <a:gd name="T26" fmla="*/ 94 w 94"/>
                <a:gd name="T27" fmla="*/ 48 h 64"/>
                <a:gd name="T28" fmla="*/ 93 w 94"/>
                <a:gd name="T29" fmla="*/ 50 h 64"/>
                <a:gd name="T30" fmla="*/ 94 w 94"/>
                <a:gd name="T31" fmla="*/ 51 h 64"/>
                <a:gd name="T32" fmla="*/ 94 w 94"/>
                <a:gd name="T33" fmla="*/ 54 h 64"/>
                <a:gd name="T34" fmla="*/ 93 w 94"/>
                <a:gd name="T35" fmla="*/ 54 h 64"/>
                <a:gd name="T36" fmla="*/ 94 w 94"/>
                <a:gd name="T37" fmla="*/ 56 h 64"/>
                <a:gd name="T38" fmla="*/ 92 w 94"/>
                <a:gd name="T39" fmla="*/ 59 h 64"/>
                <a:gd name="T40" fmla="*/ 94 w 94"/>
                <a:gd name="T41" fmla="*/ 62 h 64"/>
                <a:gd name="T42" fmla="*/ 94 w 94"/>
                <a:gd name="T43" fmla="*/ 64 h 64"/>
                <a:gd name="T44" fmla="*/ 94 w 94"/>
                <a:gd name="T45" fmla="*/ 64 h 64"/>
                <a:gd name="T46" fmla="*/ 91 w 94"/>
                <a:gd name="T47" fmla="*/ 62 h 64"/>
                <a:gd name="T48" fmla="*/ 86 w 94"/>
                <a:gd name="T49" fmla="*/ 59 h 64"/>
                <a:gd name="T50" fmla="*/ 84 w 94"/>
                <a:gd name="T51" fmla="*/ 58 h 64"/>
                <a:gd name="T52" fmla="*/ 82 w 94"/>
                <a:gd name="T53" fmla="*/ 58 h 64"/>
                <a:gd name="T54" fmla="*/ 80 w 94"/>
                <a:gd name="T55" fmla="*/ 60 h 64"/>
                <a:gd name="T56" fmla="*/ 79 w 94"/>
                <a:gd name="T57" fmla="*/ 60 h 64"/>
                <a:gd name="T58" fmla="*/ 77 w 94"/>
                <a:gd name="T59" fmla="*/ 60 h 64"/>
                <a:gd name="T60" fmla="*/ 76 w 94"/>
                <a:gd name="T61" fmla="*/ 57 h 64"/>
                <a:gd name="T62" fmla="*/ 75 w 94"/>
                <a:gd name="T63" fmla="*/ 56 h 64"/>
                <a:gd name="T64" fmla="*/ 73 w 94"/>
                <a:gd name="T65" fmla="*/ 57 h 64"/>
                <a:gd name="T66" fmla="*/ 71 w 94"/>
                <a:gd name="T67" fmla="*/ 57 h 64"/>
                <a:gd name="T68" fmla="*/ 69 w 94"/>
                <a:gd name="T69" fmla="*/ 54 h 64"/>
                <a:gd name="T70" fmla="*/ 0 w 94"/>
                <a:gd name="T71" fmla="*/ 51 h 64"/>
                <a:gd name="T72" fmla="*/ 0 w 94"/>
                <a:gd name="T73" fmla="*/ 5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30809" name="Freeform 87"/>
            <p:cNvSpPr>
              <a:spLocks/>
            </p:cNvSpPr>
            <p:nvPr/>
          </p:nvSpPr>
          <p:spPr bwMode="auto">
            <a:xfrm>
              <a:off x="2807" y="1760"/>
              <a:ext cx="571" cy="268"/>
            </a:xfrm>
            <a:custGeom>
              <a:avLst/>
              <a:gdLst>
                <a:gd name="T0" fmla="*/ 0 w 111"/>
                <a:gd name="T1" fmla="*/ 34 h 55"/>
                <a:gd name="T2" fmla="*/ 3 w 111"/>
                <a:gd name="T3" fmla="*/ 0 h 55"/>
                <a:gd name="T4" fmla="*/ 72 w 111"/>
                <a:gd name="T5" fmla="*/ 3 h 55"/>
                <a:gd name="T6" fmla="*/ 74 w 111"/>
                <a:gd name="T7" fmla="*/ 6 h 55"/>
                <a:gd name="T8" fmla="*/ 76 w 111"/>
                <a:gd name="T9" fmla="*/ 6 h 55"/>
                <a:gd name="T10" fmla="*/ 78 w 111"/>
                <a:gd name="T11" fmla="*/ 5 h 55"/>
                <a:gd name="T12" fmla="*/ 79 w 111"/>
                <a:gd name="T13" fmla="*/ 6 h 55"/>
                <a:gd name="T14" fmla="*/ 80 w 111"/>
                <a:gd name="T15" fmla="*/ 9 h 55"/>
                <a:gd name="T16" fmla="*/ 82 w 111"/>
                <a:gd name="T17" fmla="*/ 9 h 55"/>
                <a:gd name="T18" fmla="*/ 83 w 111"/>
                <a:gd name="T19" fmla="*/ 9 h 55"/>
                <a:gd name="T20" fmla="*/ 85 w 111"/>
                <a:gd name="T21" fmla="*/ 7 h 55"/>
                <a:gd name="T22" fmla="*/ 87 w 111"/>
                <a:gd name="T23" fmla="*/ 7 h 55"/>
                <a:gd name="T24" fmla="*/ 89 w 111"/>
                <a:gd name="T25" fmla="*/ 8 h 55"/>
                <a:gd name="T26" fmla="*/ 94 w 111"/>
                <a:gd name="T27" fmla="*/ 11 h 55"/>
                <a:gd name="T28" fmla="*/ 97 w 111"/>
                <a:gd name="T29" fmla="*/ 13 h 55"/>
                <a:gd name="T30" fmla="*/ 97 w 111"/>
                <a:gd name="T31" fmla="*/ 15 h 55"/>
                <a:gd name="T32" fmla="*/ 99 w 111"/>
                <a:gd name="T33" fmla="*/ 16 h 55"/>
                <a:gd name="T34" fmla="*/ 99 w 111"/>
                <a:gd name="T35" fmla="*/ 17 h 55"/>
                <a:gd name="T36" fmla="*/ 98 w 111"/>
                <a:gd name="T37" fmla="*/ 19 h 55"/>
                <a:gd name="T38" fmla="*/ 99 w 111"/>
                <a:gd name="T39" fmla="*/ 21 h 55"/>
                <a:gd name="T40" fmla="*/ 100 w 111"/>
                <a:gd name="T41" fmla="*/ 24 h 55"/>
                <a:gd name="T42" fmla="*/ 101 w 111"/>
                <a:gd name="T43" fmla="*/ 25 h 55"/>
                <a:gd name="T44" fmla="*/ 101 w 111"/>
                <a:gd name="T45" fmla="*/ 26 h 55"/>
                <a:gd name="T46" fmla="*/ 101 w 111"/>
                <a:gd name="T47" fmla="*/ 28 h 55"/>
                <a:gd name="T48" fmla="*/ 103 w 111"/>
                <a:gd name="T49" fmla="*/ 29 h 55"/>
                <a:gd name="T50" fmla="*/ 104 w 111"/>
                <a:gd name="T51" fmla="*/ 30 h 55"/>
                <a:gd name="T52" fmla="*/ 103 w 111"/>
                <a:gd name="T53" fmla="*/ 32 h 55"/>
                <a:gd name="T54" fmla="*/ 103 w 111"/>
                <a:gd name="T55" fmla="*/ 34 h 55"/>
                <a:gd name="T56" fmla="*/ 105 w 111"/>
                <a:gd name="T57" fmla="*/ 35 h 55"/>
                <a:gd name="T58" fmla="*/ 105 w 111"/>
                <a:gd name="T59" fmla="*/ 37 h 55"/>
                <a:gd name="T60" fmla="*/ 104 w 111"/>
                <a:gd name="T61" fmla="*/ 38 h 55"/>
                <a:gd name="T62" fmla="*/ 105 w 111"/>
                <a:gd name="T63" fmla="*/ 39 h 55"/>
                <a:gd name="T64" fmla="*/ 106 w 111"/>
                <a:gd name="T65" fmla="*/ 41 h 55"/>
                <a:gd name="T66" fmla="*/ 105 w 111"/>
                <a:gd name="T67" fmla="*/ 42 h 55"/>
                <a:gd name="T68" fmla="*/ 106 w 111"/>
                <a:gd name="T69" fmla="*/ 44 h 55"/>
                <a:gd name="T70" fmla="*/ 106 w 111"/>
                <a:gd name="T71" fmla="*/ 45 h 55"/>
                <a:gd name="T72" fmla="*/ 107 w 111"/>
                <a:gd name="T73" fmla="*/ 46 h 55"/>
                <a:gd name="T74" fmla="*/ 108 w 111"/>
                <a:gd name="T75" fmla="*/ 48 h 55"/>
                <a:gd name="T76" fmla="*/ 109 w 111"/>
                <a:gd name="T77" fmla="*/ 50 h 55"/>
                <a:gd name="T78" fmla="*/ 111 w 111"/>
                <a:gd name="T79" fmla="*/ 52 h 55"/>
                <a:gd name="T80" fmla="*/ 111 w 111"/>
                <a:gd name="T81" fmla="*/ 53 h 55"/>
                <a:gd name="T82" fmla="*/ 111 w 111"/>
                <a:gd name="T83" fmla="*/ 54 h 55"/>
                <a:gd name="T84" fmla="*/ 111 w 111"/>
                <a:gd name="T85" fmla="*/ 55 h 55"/>
                <a:gd name="T86" fmla="*/ 25 w 111"/>
                <a:gd name="T87" fmla="*/ 53 h 55"/>
                <a:gd name="T88" fmla="*/ 26 w 111"/>
                <a:gd name="T89" fmla="*/ 36 h 55"/>
                <a:gd name="T90" fmla="*/ 0 w 111"/>
                <a:gd name="T91" fmla="*/ 34 h 55"/>
                <a:gd name="T92" fmla="*/ 0 w 111"/>
                <a:gd name="T93" fmla="*/ 3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30810" name="Freeform 88"/>
            <p:cNvSpPr>
              <a:spLocks/>
            </p:cNvSpPr>
            <p:nvPr/>
          </p:nvSpPr>
          <p:spPr bwMode="auto">
            <a:xfrm>
              <a:off x="2921" y="2018"/>
              <a:ext cx="512" cy="259"/>
            </a:xfrm>
            <a:custGeom>
              <a:avLst/>
              <a:gdLst>
                <a:gd name="T0" fmla="*/ 3 w 100"/>
                <a:gd name="T1" fmla="*/ 0 h 53"/>
                <a:gd name="T2" fmla="*/ 89 w 100"/>
                <a:gd name="T3" fmla="*/ 2 h 53"/>
                <a:gd name="T4" fmla="*/ 95 w 100"/>
                <a:gd name="T5" fmla="*/ 6 h 53"/>
                <a:gd name="T6" fmla="*/ 93 w 100"/>
                <a:gd name="T7" fmla="*/ 8 h 53"/>
                <a:gd name="T8" fmla="*/ 93 w 100"/>
                <a:gd name="T9" fmla="*/ 10 h 53"/>
                <a:gd name="T10" fmla="*/ 94 w 100"/>
                <a:gd name="T11" fmla="*/ 12 h 53"/>
                <a:gd name="T12" fmla="*/ 95 w 100"/>
                <a:gd name="T13" fmla="*/ 12 h 53"/>
                <a:gd name="T14" fmla="*/ 96 w 100"/>
                <a:gd name="T15" fmla="*/ 15 h 53"/>
                <a:gd name="T16" fmla="*/ 97 w 100"/>
                <a:gd name="T17" fmla="*/ 16 h 53"/>
                <a:gd name="T18" fmla="*/ 99 w 100"/>
                <a:gd name="T19" fmla="*/ 16 h 53"/>
                <a:gd name="T20" fmla="*/ 99 w 100"/>
                <a:gd name="T21" fmla="*/ 17 h 53"/>
                <a:gd name="T22" fmla="*/ 100 w 100"/>
                <a:gd name="T23" fmla="*/ 53 h 53"/>
                <a:gd name="T24" fmla="*/ 0 w 100"/>
                <a:gd name="T25" fmla="*/ 51 h 53"/>
                <a:gd name="T26" fmla="*/ 3 w 100"/>
                <a:gd name="T27" fmla="*/ 0 h 53"/>
                <a:gd name="T28" fmla="*/ 3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chemeClr val="tx1"/>
              </a:solidFill>
              <a:round/>
              <a:headEnd/>
              <a:tailEnd/>
            </a:ln>
          </p:spPr>
          <p:txBody>
            <a:bodyPr/>
            <a:lstStyle/>
            <a:p>
              <a:endParaRPr lang="en-US"/>
            </a:p>
          </p:txBody>
        </p:sp>
        <p:sp>
          <p:nvSpPr>
            <p:cNvPr id="30811" name="Freeform 89"/>
            <p:cNvSpPr>
              <a:spLocks/>
            </p:cNvSpPr>
            <p:nvPr/>
          </p:nvSpPr>
          <p:spPr bwMode="auto">
            <a:xfrm>
              <a:off x="2848" y="2262"/>
              <a:ext cx="595" cy="293"/>
            </a:xfrm>
            <a:custGeom>
              <a:avLst/>
              <a:gdLst>
                <a:gd name="T0" fmla="*/ 14 w 116"/>
                <a:gd name="T1" fmla="*/ 1 h 60"/>
                <a:gd name="T2" fmla="*/ 0 w 116"/>
                <a:gd name="T3" fmla="*/ 9 h 60"/>
                <a:gd name="T4" fmla="*/ 40 w 116"/>
                <a:gd name="T5" fmla="*/ 44 h 60"/>
                <a:gd name="T6" fmla="*/ 42 w 116"/>
                <a:gd name="T7" fmla="*/ 45 h 60"/>
                <a:gd name="T8" fmla="*/ 45 w 116"/>
                <a:gd name="T9" fmla="*/ 48 h 60"/>
                <a:gd name="T10" fmla="*/ 48 w 116"/>
                <a:gd name="T11" fmla="*/ 47 h 60"/>
                <a:gd name="T12" fmla="*/ 50 w 116"/>
                <a:gd name="T13" fmla="*/ 48 h 60"/>
                <a:gd name="T14" fmla="*/ 51 w 116"/>
                <a:gd name="T15" fmla="*/ 50 h 60"/>
                <a:gd name="T16" fmla="*/ 55 w 116"/>
                <a:gd name="T17" fmla="*/ 51 h 60"/>
                <a:gd name="T18" fmla="*/ 57 w 116"/>
                <a:gd name="T19" fmla="*/ 52 h 60"/>
                <a:gd name="T20" fmla="*/ 59 w 116"/>
                <a:gd name="T21" fmla="*/ 51 h 60"/>
                <a:gd name="T22" fmla="*/ 61 w 116"/>
                <a:gd name="T23" fmla="*/ 53 h 60"/>
                <a:gd name="T24" fmla="*/ 65 w 116"/>
                <a:gd name="T25" fmla="*/ 53 h 60"/>
                <a:gd name="T26" fmla="*/ 67 w 116"/>
                <a:gd name="T27" fmla="*/ 55 h 60"/>
                <a:gd name="T28" fmla="*/ 68 w 116"/>
                <a:gd name="T29" fmla="*/ 57 h 60"/>
                <a:gd name="T30" fmla="*/ 71 w 116"/>
                <a:gd name="T31" fmla="*/ 56 h 60"/>
                <a:gd name="T32" fmla="*/ 75 w 116"/>
                <a:gd name="T33" fmla="*/ 58 h 60"/>
                <a:gd name="T34" fmla="*/ 77 w 116"/>
                <a:gd name="T35" fmla="*/ 57 h 60"/>
                <a:gd name="T36" fmla="*/ 79 w 116"/>
                <a:gd name="T37" fmla="*/ 57 h 60"/>
                <a:gd name="T38" fmla="*/ 79 w 116"/>
                <a:gd name="T39" fmla="*/ 60 h 60"/>
                <a:gd name="T40" fmla="*/ 80 w 116"/>
                <a:gd name="T41" fmla="*/ 58 h 60"/>
                <a:gd name="T42" fmla="*/ 82 w 116"/>
                <a:gd name="T43" fmla="*/ 56 h 60"/>
                <a:gd name="T44" fmla="*/ 83 w 116"/>
                <a:gd name="T45" fmla="*/ 57 h 60"/>
                <a:gd name="T46" fmla="*/ 85 w 116"/>
                <a:gd name="T47" fmla="*/ 58 h 60"/>
                <a:gd name="T48" fmla="*/ 87 w 116"/>
                <a:gd name="T49" fmla="*/ 57 h 60"/>
                <a:gd name="T50" fmla="*/ 87 w 116"/>
                <a:gd name="T51" fmla="*/ 58 h 60"/>
                <a:gd name="T52" fmla="*/ 90 w 116"/>
                <a:gd name="T53" fmla="*/ 60 h 60"/>
                <a:gd name="T54" fmla="*/ 93 w 116"/>
                <a:gd name="T55" fmla="*/ 58 h 60"/>
                <a:gd name="T56" fmla="*/ 99 w 116"/>
                <a:gd name="T57" fmla="*/ 56 h 60"/>
                <a:gd name="T58" fmla="*/ 101 w 116"/>
                <a:gd name="T59" fmla="*/ 56 h 60"/>
                <a:gd name="T60" fmla="*/ 106 w 116"/>
                <a:gd name="T61" fmla="*/ 56 h 60"/>
                <a:gd name="T62" fmla="*/ 113 w 116"/>
                <a:gd name="T63" fmla="*/ 59 h 60"/>
                <a:gd name="T64" fmla="*/ 115 w 116"/>
                <a:gd name="T65" fmla="*/ 60 h 60"/>
                <a:gd name="T66" fmla="*/ 116 w 116"/>
                <a:gd name="T67" fmla="*/ 31 h 60"/>
                <a:gd name="T68" fmla="*/ 114 w 116"/>
                <a:gd name="T69" fmla="*/ 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30812" name="Freeform 90"/>
            <p:cNvSpPr>
              <a:spLocks/>
            </p:cNvSpPr>
            <p:nvPr/>
          </p:nvSpPr>
          <p:spPr bwMode="auto">
            <a:xfrm>
              <a:off x="3296" y="1726"/>
              <a:ext cx="420" cy="263"/>
            </a:xfrm>
            <a:custGeom>
              <a:avLst/>
              <a:gdLst>
                <a:gd name="T0" fmla="*/ 66 w 82"/>
                <a:gd name="T1" fmla="*/ 0 h 54"/>
                <a:gd name="T2" fmla="*/ 68 w 82"/>
                <a:gd name="T3" fmla="*/ 4 h 54"/>
                <a:gd name="T4" fmla="*/ 67 w 82"/>
                <a:gd name="T5" fmla="*/ 6 h 54"/>
                <a:gd name="T6" fmla="*/ 69 w 82"/>
                <a:gd name="T7" fmla="*/ 13 h 54"/>
                <a:gd name="T8" fmla="*/ 74 w 82"/>
                <a:gd name="T9" fmla="*/ 16 h 54"/>
                <a:gd name="T10" fmla="*/ 75 w 82"/>
                <a:gd name="T11" fmla="*/ 18 h 54"/>
                <a:gd name="T12" fmla="*/ 78 w 82"/>
                <a:gd name="T13" fmla="*/ 21 h 54"/>
                <a:gd name="T14" fmla="*/ 82 w 82"/>
                <a:gd name="T15" fmla="*/ 26 h 54"/>
                <a:gd name="T16" fmla="*/ 80 w 82"/>
                <a:gd name="T17" fmla="*/ 29 h 54"/>
                <a:gd name="T18" fmla="*/ 80 w 82"/>
                <a:gd name="T19" fmla="*/ 31 h 54"/>
                <a:gd name="T20" fmla="*/ 75 w 82"/>
                <a:gd name="T21" fmla="*/ 34 h 54"/>
                <a:gd name="T22" fmla="*/ 72 w 82"/>
                <a:gd name="T23" fmla="*/ 35 h 54"/>
                <a:gd name="T24" fmla="*/ 70 w 82"/>
                <a:gd name="T25" fmla="*/ 38 h 54"/>
                <a:gd name="T26" fmla="*/ 72 w 82"/>
                <a:gd name="T27" fmla="*/ 41 h 54"/>
                <a:gd name="T28" fmla="*/ 72 w 82"/>
                <a:gd name="T29" fmla="*/ 44 h 54"/>
                <a:gd name="T30" fmla="*/ 68 w 82"/>
                <a:gd name="T31" fmla="*/ 50 h 54"/>
                <a:gd name="T32" fmla="*/ 67 w 82"/>
                <a:gd name="T33" fmla="*/ 53 h 54"/>
                <a:gd name="T34" fmla="*/ 63 w 82"/>
                <a:gd name="T35" fmla="*/ 50 h 54"/>
                <a:gd name="T36" fmla="*/ 11 w 82"/>
                <a:gd name="T37" fmla="*/ 51 h 54"/>
                <a:gd name="T38" fmla="*/ 11 w 82"/>
                <a:gd name="T39" fmla="*/ 48 h 54"/>
                <a:gd name="T40" fmla="*/ 9 w 82"/>
                <a:gd name="T41" fmla="*/ 45 h 54"/>
                <a:gd name="T42" fmla="*/ 10 w 82"/>
                <a:gd name="T43" fmla="*/ 42 h 54"/>
                <a:gd name="T44" fmla="*/ 8 w 82"/>
                <a:gd name="T45" fmla="*/ 39 h 54"/>
                <a:gd name="T46" fmla="*/ 8 w 82"/>
                <a:gd name="T47" fmla="*/ 36 h 54"/>
                <a:gd name="T48" fmla="*/ 6 w 82"/>
                <a:gd name="T49" fmla="*/ 33 h 54"/>
                <a:gd name="T50" fmla="*/ 5 w 82"/>
                <a:gd name="T51" fmla="*/ 31 h 54"/>
                <a:gd name="T52" fmla="*/ 3 w 82"/>
                <a:gd name="T53" fmla="*/ 26 h 54"/>
                <a:gd name="T54" fmla="*/ 4 w 82"/>
                <a:gd name="T55" fmla="*/ 23 h 54"/>
                <a:gd name="T56" fmla="*/ 2 w 82"/>
                <a:gd name="T57" fmla="*/ 20 h 54"/>
                <a:gd name="T58" fmla="*/ 2 w 82"/>
                <a:gd name="T59" fmla="*/ 18 h 54"/>
                <a:gd name="T60" fmla="*/ 2 w 82"/>
                <a:gd name="T61" fmla="*/ 12 h 54"/>
                <a:gd name="T62" fmla="*/ 2 w 82"/>
                <a:gd name="T63" fmla="*/ 10 h 54"/>
                <a:gd name="T64" fmla="*/ 1 w 82"/>
                <a:gd name="T65" fmla="*/ 6 h 54"/>
                <a:gd name="T66" fmla="*/ 1 w 82"/>
                <a:gd name="T67" fmla="*/ 3 h 54"/>
                <a:gd name="T68" fmla="*/ 2 w 82"/>
                <a:gd name="T69" fmla="*/ 2 h 54"/>
                <a:gd name="T70" fmla="*/ 2 w 82"/>
                <a:gd name="T71" fmla="*/ 2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30813" name="Freeform 91"/>
            <p:cNvSpPr>
              <a:spLocks/>
            </p:cNvSpPr>
            <p:nvPr/>
          </p:nvSpPr>
          <p:spPr bwMode="auto">
            <a:xfrm>
              <a:off x="3353" y="1970"/>
              <a:ext cx="460" cy="380"/>
            </a:xfrm>
            <a:custGeom>
              <a:avLst/>
              <a:gdLst>
                <a:gd name="T0" fmla="*/ 76 w 90"/>
                <a:gd name="T1" fmla="*/ 69 h 78"/>
                <a:gd name="T2" fmla="*/ 77 w 90"/>
                <a:gd name="T3" fmla="*/ 71 h 78"/>
                <a:gd name="T4" fmla="*/ 77 w 90"/>
                <a:gd name="T5" fmla="*/ 74 h 78"/>
                <a:gd name="T6" fmla="*/ 74 w 90"/>
                <a:gd name="T7" fmla="*/ 77 h 78"/>
                <a:gd name="T8" fmla="*/ 83 w 90"/>
                <a:gd name="T9" fmla="*/ 78 h 78"/>
                <a:gd name="T10" fmla="*/ 83 w 90"/>
                <a:gd name="T11" fmla="*/ 74 h 78"/>
                <a:gd name="T12" fmla="*/ 85 w 90"/>
                <a:gd name="T13" fmla="*/ 69 h 78"/>
                <a:gd name="T14" fmla="*/ 88 w 90"/>
                <a:gd name="T15" fmla="*/ 67 h 78"/>
                <a:gd name="T16" fmla="*/ 89 w 90"/>
                <a:gd name="T17" fmla="*/ 67 h 78"/>
                <a:gd name="T18" fmla="*/ 90 w 90"/>
                <a:gd name="T19" fmla="*/ 61 h 78"/>
                <a:gd name="T20" fmla="*/ 89 w 90"/>
                <a:gd name="T21" fmla="*/ 60 h 78"/>
                <a:gd name="T22" fmla="*/ 88 w 90"/>
                <a:gd name="T23" fmla="*/ 59 h 78"/>
                <a:gd name="T24" fmla="*/ 87 w 90"/>
                <a:gd name="T25" fmla="*/ 60 h 78"/>
                <a:gd name="T26" fmla="*/ 84 w 90"/>
                <a:gd name="T27" fmla="*/ 56 h 78"/>
                <a:gd name="T28" fmla="*/ 85 w 90"/>
                <a:gd name="T29" fmla="*/ 54 h 78"/>
                <a:gd name="T30" fmla="*/ 84 w 90"/>
                <a:gd name="T31" fmla="*/ 52 h 78"/>
                <a:gd name="T32" fmla="*/ 79 w 90"/>
                <a:gd name="T33" fmla="*/ 46 h 78"/>
                <a:gd name="T34" fmla="*/ 74 w 90"/>
                <a:gd name="T35" fmla="*/ 43 h 78"/>
                <a:gd name="T36" fmla="*/ 71 w 90"/>
                <a:gd name="T37" fmla="*/ 38 h 78"/>
                <a:gd name="T38" fmla="*/ 74 w 90"/>
                <a:gd name="T39" fmla="*/ 34 h 78"/>
                <a:gd name="T40" fmla="*/ 74 w 90"/>
                <a:gd name="T41" fmla="*/ 30 h 78"/>
                <a:gd name="T42" fmla="*/ 70 w 90"/>
                <a:gd name="T43" fmla="*/ 27 h 78"/>
                <a:gd name="T44" fmla="*/ 68 w 90"/>
                <a:gd name="T45" fmla="*/ 29 h 78"/>
                <a:gd name="T46" fmla="*/ 65 w 90"/>
                <a:gd name="T47" fmla="*/ 22 h 78"/>
                <a:gd name="T48" fmla="*/ 60 w 90"/>
                <a:gd name="T49" fmla="*/ 18 h 78"/>
                <a:gd name="T50" fmla="*/ 56 w 90"/>
                <a:gd name="T51" fmla="*/ 13 h 78"/>
                <a:gd name="T52" fmla="*/ 55 w 90"/>
                <a:gd name="T53" fmla="*/ 6 h 78"/>
                <a:gd name="T54" fmla="*/ 55 w 90"/>
                <a:gd name="T55" fmla="*/ 4 h 78"/>
                <a:gd name="T56" fmla="*/ 0 w 90"/>
                <a:gd name="T57" fmla="*/ 2 h 78"/>
                <a:gd name="T58" fmla="*/ 2 w 90"/>
                <a:gd name="T59" fmla="*/ 5 h 78"/>
                <a:gd name="T60" fmla="*/ 5 w 90"/>
                <a:gd name="T61" fmla="*/ 9 h 78"/>
                <a:gd name="T62" fmla="*/ 5 w 90"/>
                <a:gd name="T63" fmla="*/ 11 h 78"/>
                <a:gd name="T64" fmla="*/ 11 w 90"/>
                <a:gd name="T65" fmla="*/ 16 h 78"/>
                <a:gd name="T66" fmla="*/ 9 w 90"/>
                <a:gd name="T67" fmla="*/ 20 h 78"/>
                <a:gd name="T68" fmla="*/ 11 w 90"/>
                <a:gd name="T69" fmla="*/ 22 h 78"/>
                <a:gd name="T70" fmla="*/ 13 w 90"/>
                <a:gd name="T71" fmla="*/ 26 h 78"/>
                <a:gd name="T72" fmla="*/ 15 w 90"/>
                <a:gd name="T73" fmla="*/ 27 h 78"/>
                <a:gd name="T74" fmla="*/ 16 w 90"/>
                <a:gd name="T75" fmla="*/ 72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30814" name="Freeform 92"/>
            <p:cNvSpPr>
              <a:spLocks/>
            </p:cNvSpPr>
            <p:nvPr/>
          </p:nvSpPr>
          <p:spPr bwMode="auto">
            <a:xfrm>
              <a:off x="3526" y="1438"/>
              <a:ext cx="364" cy="371"/>
            </a:xfrm>
            <a:custGeom>
              <a:avLst/>
              <a:gdLst>
                <a:gd name="T0" fmla="*/ 29 w 71"/>
                <a:gd name="T1" fmla="*/ 75 h 76"/>
                <a:gd name="T2" fmla="*/ 24 w 71"/>
                <a:gd name="T3" fmla="*/ 72 h 76"/>
                <a:gd name="T4" fmla="*/ 22 w 71"/>
                <a:gd name="T5" fmla="*/ 65 h 76"/>
                <a:gd name="T6" fmla="*/ 23 w 71"/>
                <a:gd name="T7" fmla="*/ 63 h 76"/>
                <a:gd name="T8" fmla="*/ 21 w 71"/>
                <a:gd name="T9" fmla="*/ 59 h 76"/>
                <a:gd name="T10" fmla="*/ 21 w 71"/>
                <a:gd name="T11" fmla="*/ 54 h 76"/>
                <a:gd name="T12" fmla="*/ 17 w 71"/>
                <a:gd name="T13" fmla="*/ 50 h 76"/>
                <a:gd name="T14" fmla="*/ 12 w 71"/>
                <a:gd name="T15" fmla="*/ 45 h 76"/>
                <a:gd name="T16" fmla="*/ 8 w 71"/>
                <a:gd name="T17" fmla="*/ 43 h 76"/>
                <a:gd name="T18" fmla="*/ 7 w 71"/>
                <a:gd name="T19" fmla="*/ 42 h 76"/>
                <a:gd name="T20" fmla="*/ 3 w 71"/>
                <a:gd name="T21" fmla="*/ 41 h 76"/>
                <a:gd name="T22" fmla="*/ 1 w 71"/>
                <a:gd name="T23" fmla="*/ 39 h 76"/>
                <a:gd name="T24" fmla="*/ 2 w 71"/>
                <a:gd name="T25" fmla="*/ 31 h 76"/>
                <a:gd name="T26" fmla="*/ 3 w 71"/>
                <a:gd name="T27" fmla="*/ 28 h 76"/>
                <a:gd name="T28" fmla="*/ 0 w 71"/>
                <a:gd name="T29" fmla="*/ 25 h 76"/>
                <a:gd name="T30" fmla="*/ 1 w 71"/>
                <a:gd name="T31" fmla="*/ 22 h 76"/>
                <a:gd name="T32" fmla="*/ 5 w 71"/>
                <a:gd name="T33" fmla="*/ 17 h 76"/>
                <a:gd name="T34" fmla="*/ 7 w 71"/>
                <a:gd name="T35" fmla="*/ 16 h 76"/>
                <a:gd name="T36" fmla="*/ 7 w 71"/>
                <a:gd name="T37" fmla="*/ 6 h 76"/>
                <a:gd name="T38" fmla="*/ 9 w 71"/>
                <a:gd name="T39" fmla="*/ 5 h 76"/>
                <a:gd name="T40" fmla="*/ 13 w 71"/>
                <a:gd name="T41" fmla="*/ 5 h 76"/>
                <a:gd name="T42" fmla="*/ 22 w 71"/>
                <a:gd name="T43" fmla="*/ 1 h 76"/>
                <a:gd name="T44" fmla="*/ 24 w 71"/>
                <a:gd name="T45" fmla="*/ 1 h 76"/>
                <a:gd name="T46" fmla="*/ 23 w 71"/>
                <a:gd name="T47" fmla="*/ 3 h 76"/>
                <a:gd name="T48" fmla="*/ 22 w 71"/>
                <a:gd name="T49" fmla="*/ 6 h 76"/>
                <a:gd name="T50" fmla="*/ 26 w 71"/>
                <a:gd name="T51" fmla="*/ 5 h 76"/>
                <a:gd name="T52" fmla="*/ 28 w 71"/>
                <a:gd name="T53" fmla="*/ 6 h 76"/>
                <a:gd name="T54" fmla="*/ 31 w 71"/>
                <a:gd name="T55" fmla="*/ 8 h 76"/>
                <a:gd name="T56" fmla="*/ 32 w 71"/>
                <a:gd name="T57" fmla="*/ 10 h 76"/>
                <a:gd name="T58" fmla="*/ 44 w 71"/>
                <a:gd name="T59" fmla="*/ 13 h 76"/>
                <a:gd name="T60" fmla="*/ 48 w 71"/>
                <a:gd name="T61" fmla="*/ 15 h 76"/>
                <a:gd name="T62" fmla="*/ 50 w 71"/>
                <a:gd name="T63" fmla="*/ 15 h 76"/>
                <a:gd name="T64" fmla="*/ 51 w 71"/>
                <a:gd name="T65" fmla="*/ 15 h 76"/>
                <a:gd name="T66" fmla="*/ 56 w 71"/>
                <a:gd name="T67" fmla="*/ 16 h 76"/>
                <a:gd name="T68" fmla="*/ 56 w 71"/>
                <a:gd name="T69" fmla="*/ 17 h 76"/>
                <a:gd name="T70" fmla="*/ 58 w 71"/>
                <a:gd name="T71" fmla="*/ 18 h 76"/>
                <a:gd name="T72" fmla="*/ 61 w 71"/>
                <a:gd name="T73" fmla="*/ 21 h 76"/>
                <a:gd name="T74" fmla="*/ 60 w 71"/>
                <a:gd name="T75" fmla="*/ 25 h 76"/>
                <a:gd name="T76" fmla="*/ 63 w 71"/>
                <a:gd name="T77" fmla="*/ 25 h 76"/>
                <a:gd name="T78" fmla="*/ 62 w 71"/>
                <a:gd name="T79" fmla="*/ 27 h 76"/>
                <a:gd name="T80" fmla="*/ 64 w 71"/>
                <a:gd name="T81" fmla="*/ 30 h 76"/>
                <a:gd name="T82" fmla="*/ 61 w 71"/>
                <a:gd name="T83" fmla="*/ 33 h 76"/>
                <a:gd name="T84" fmla="*/ 59 w 71"/>
                <a:gd name="T85" fmla="*/ 38 h 76"/>
                <a:gd name="T86" fmla="*/ 59 w 71"/>
                <a:gd name="T87" fmla="*/ 39 h 76"/>
                <a:gd name="T88" fmla="*/ 63 w 71"/>
                <a:gd name="T89" fmla="*/ 35 h 76"/>
                <a:gd name="T90" fmla="*/ 66 w 71"/>
                <a:gd name="T91" fmla="*/ 33 h 76"/>
                <a:gd name="T92" fmla="*/ 68 w 71"/>
                <a:gd name="T93" fmla="*/ 31 h 76"/>
                <a:gd name="T94" fmla="*/ 68 w 71"/>
                <a:gd name="T95" fmla="*/ 28 h 76"/>
                <a:gd name="T96" fmla="*/ 69 w 71"/>
                <a:gd name="T97" fmla="*/ 27 h 76"/>
                <a:gd name="T98" fmla="*/ 70 w 71"/>
                <a:gd name="T99" fmla="*/ 25 h 76"/>
                <a:gd name="T100" fmla="*/ 71 w 71"/>
                <a:gd name="T101" fmla="*/ 26 h 76"/>
                <a:gd name="T102" fmla="*/ 69 w 71"/>
                <a:gd name="T103" fmla="*/ 33 h 76"/>
                <a:gd name="T104" fmla="*/ 68 w 71"/>
                <a:gd name="T105" fmla="*/ 35 h 76"/>
                <a:gd name="T106" fmla="*/ 66 w 71"/>
                <a:gd name="T107" fmla="*/ 40 h 76"/>
                <a:gd name="T108" fmla="*/ 66 w 71"/>
                <a:gd name="T109" fmla="*/ 45 h 76"/>
                <a:gd name="T110" fmla="*/ 64 w 71"/>
                <a:gd name="T111" fmla="*/ 47 h 76"/>
                <a:gd name="T112" fmla="*/ 65 w 71"/>
                <a:gd name="T113" fmla="*/ 54 h 76"/>
                <a:gd name="T114" fmla="*/ 63 w 71"/>
                <a:gd name="T115" fmla="*/ 59 h 76"/>
                <a:gd name="T116" fmla="*/ 65 w 71"/>
                <a:gd name="T117" fmla="*/ 70 h 76"/>
                <a:gd name="T118" fmla="*/ 65 w 71"/>
                <a:gd name="T119" fmla="*/ 71 h 76"/>
                <a:gd name="T120" fmla="*/ 65 w 71"/>
                <a:gd name="T121" fmla="*/ 74 h 76"/>
                <a:gd name="T122" fmla="*/ 30 w 71"/>
                <a:gd name="T123" fmla="*/ 7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chemeClr val="tx1"/>
              </a:solidFill>
              <a:round/>
              <a:headEnd/>
              <a:tailEnd/>
            </a:ln>
          </p:spPr>
          <p:txBody>
            <a:bodyPr/>
            <a:lstStyle/>
            <a:p>
              <a:endParaRPr lang="en-US"/>
            </a:p>
          </p:txBody>
        </p:sp>
        <p:sp>
          <p:nvSpPr>
            <p:cNvPr id="30815" name="Freeform 93"/>
            <p:cNvSpPr>
              <a:spLocks/>
            </p:cNvSpPr>
            <p:nvPr/>
          </p:nvSpPr>
          <p:spPr bwMode="auto">
            <a:xfrm>
              <a:off x="3787" y="2057"/>
              <a:ext cx="509" cy="249"/>
            </a:xfrm>
            <a:custGeom>
              <a:avLst/>
              <a:gdLst>
                <a:gd name="T0" fmla="*/ 20 w 99"/>
                <a:gd name="T1" fmla="*/ 49 h 51"/>
                <a:gd name="T2" fmla="*/ 19 w 99"/>
                <a:gd name="T3" fmla="*/ 47 h 51"/>
                <a:gd name="T4" fmla="*/ 22 w 99"/>
                <a:gd name="T5" fmla="*/ 47 h 51"/>
                <a:gd name="T6" fmla="*/ 80 w 99"/>
                <a:gd name="T7" fmla="*/ 41 h 51"/>
                <a:gd name="T8" fmla="*/ 85 w 99"/>
                <a:gd name="T9" fmla="*/ 38 h 51"/>
                <a:gd name="T10" fmla="*/ 89 w 99"/>
                <a:gd name="T11" fmla="*/ 35 h 51"/>
                <a:gd name="T12" fmla="*/ 89 w 99"/>
                <a:gd name="T13" fmla="*/ 33 h 51"/>
                <a:gd name="T14" fmla="*/ 90 w 99"/>
                <a:gd name="T15" fmla="*/ 31 h 51"/>
                <a:gd name="T16" fmla="*/ 99 w 99"/>
                <a:gd name="T17" fmla="*/ 23 h 51"/>
                <a:gd name="T18" fmla="*/ 98 w 99"/>
                <a:gd name="T19" fmla="*/ 22 h 51"/>
                <a:gd name="T20" fmla="*/ 97 w 99"/>
                <a:gd name="T21" fmla="*/ 21 h 51"/>
                <a:gd name="T22" fmla="*/ 95 w 99"/>
                <a:gd name="T23" fmla="*/ 20 h 51"/>
                <a:gd name="T24" fmla="*/ 94 w 99"/>
                <a:gd name="T25" fmla="*/ 20 h 51"/>
                <a:gd name="T26" fmla="*/ 90 w 99"/>
                <a:gd name="T27" fmla="*/ 14 h 51"/>
                <a:gd name="T28" fmla="*/ 89 w 99"/>
                <a:gd name="T29" fmla="*/ 12 h 51"/>
                <a:gd name="T30" fmla="*/ 89 w 99"/>
                <a:gd name="T31" fmla="*/ 8 h 51"/>
                <a:gd name="T32" fmla="*/ 87 w 99"/>
                <a:gd name="T33" fmla="*/ 7 h 51"/>
                <a:gd name="T34" fmla="*/ 84 w 99"/>
                <a:gd name="T35" fmla="*/ 4 h 51"/>
                <a:gd name="T36" fmla="*/ 82 w 99"/>
                <a:gd name="T37" fmla="*/ 4 h 51"/>
                <a:gd name="T38" fmla="*/ 81 w 99"/>
                <a:gd name="T39" fmla="*/ 6 h 51"/>
                <a:gd name="T40" fmla="*/ 78 w 99"/>
                <a:gd name="T41" fmla="*/ 6 h 51"/>
                <a:gd name="T42" fmla="*/ 75 w 99"/>
                <a:gd name="T43" fmla="*/ 6 h 51"/>
                <a:gd name="T44" fmla="*/ 71 w 99"/>
                <a:gd name="T45" fmla="*/ 5 h 51"/>
                <a:gd name="T46" fmla="*/ 66 w 99"/>
                <a:gd name="T47" fmla="*/ 4 h 51"/>
                <a:gd name="T48" fmla="*/ 63 w 99"/>
                <a:gd name="T49" fmla="*/ 0 h 51"/>
                <a:gd name="T50" fmla="*/ 61 w 99"/>
                <a:gd name="T51" fmla="*/ 1 h 51"/>
                <a:gd name="T52" fmla="*/ 58 w 99"/>
                <a:gd name="T53" fmla="*/ 0 h 51"/>
                <a:gd name="T54" fmla="*/ 58 w 99"/>
                <a:gd name="T55" fmla="*/ 2 h 51"/>
                <a:gd name="T56" fmla="*/ 58 w 99"/>
                <a:gd name="T57" fmla="*/ 6 h 51"/>
                <a:gd name="T58" fmla="*/ 55 w 99"/>
                <a:gd name="T59" fmla="*/ 8 h 51"/>
                <a:gd name="T60" fmla="*/ 51 w 99"/>
                <a:gd name="T61" fmla="*/ 8 h 51"/>
                <a:gd name="T62" fmla="*/ 46 w 99"/>
                <a:gd name="T63" fmla="*/ 18 h 51"/>
                <a:gd name="T64" fmla="*/ 42 w 99"/>
                <a:gd name="T65" fmla="*/ 21 h 51"/>
                <a:gd name="T66" fmla="*/ 39 w 99"/>
                <a:gd name="T67" fmla="*/ 19 h 51"/>
                <a:gd name="T68" fmla="*/ 37 w 99"/>
                <a:gd name="T69" fmla="*/ 24 h 51"/>
                <a:gd name="T70" fmla="*/ 35 w 99"/>
                <a:gd name="T71" fmla="*/ 24 h 51"/>
                <a:gd name="T72" fmla="*/ 32 w 99"/>
                <a:gd name="T73" fmla="*/ 23 h 51"/>
                <a:gd name="T74" fmla="*/ 30 w 99"/>
                <a:gd name="T75" fmla="*/ 26 h 51"/>
                <a:gd name="T76" fmla="*/ 26 w 99"/>
                <a:gd name="T77" fmla="*/ 24 h 51"/>
                <a:gd name="T78" fmla="*/ 20 w 99"/>
                <a:gd name="T79" fmla="*/ 25 h 51"/>
                <a:gd name="T80" fmla="*/ 20 w 99"/>
                <a:gd name="T81" fmla="*/ 27 h 51"/>
                <a:gd name="T82" fmla="*/ 18 w 99"/>
                <a:gd name="T83" fmla="*/ 27 h 51"/>
                <a:gd name="T84" fmla="*/ 18 w 99"/>
                <a:gd name="T85" fmla="*/ 27 h 51"/>
                <a:gd name="T86" fmla="*/ 17 w 99"/>
                <a:gd name="T87" fmla="*/ 30 h 51"/>
                <a:gd name="T88" fmla="*/ 17 w 99"/>
                <a:gd name="T89" fmla="*/ 30 h 51"/>
                <a:gd name="T90" fmla="*/ 18 w 99"/>
                <a:gd name="T91" fmla="*/ 33 h 51"/>
                <a:gd name="T92" fmla="*/ 12 w 99"/>
                <a:gd name="T93" fmla="*/ 34 h 51"/>
                <a:gd name="T94" fmla="*/ 13 w 99"/>
                <a:gd name="T95" fmla="*/ 40 h 51"/>
                <a:gd name="T96" fmla="*/ 10 w 99"/>
                <a:gd name="T97" fmla="*/ 39 h 51"/>
                <a:gd name="T98" fmla="*/ 6 w 99"/>
                <a:gd name="T99" fmla="*/ 38 h 51"/>
                <a:gd name="T100" fmla="*/ 4 w 99"/>
                <a:gd name="T101" fmla="*/ 42 h 51"/>
                <a:gd name="T102" fmla="*/ 4 w 99"/>
                <a:gd name="T103" fmla="*/ 42 h 51"/>
                <a:gd name="T104" fmla="*/ 5 w 99"/>
                <a:gd name="T105" fmla="*/ 44 h 51"/>
                <a:gd name="T106" fmla="*/ 3 w 99"/>
                <a:gd name="T107" fmla="*/ 49 h 51"/>
                <a:gd name="T108" fmla="*/ 1 w 99"/>
                <a:gd name="T109" fmla="*/ 49 h 51"/>
                <a:gd name="T110" fmla="*/ 0 w 99"/>
                <a:gd name="T111" fmla="*/ 51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chemeClr val="tx1"/>
              </a:solidFill>
              <a:round/>
              <a:headEnd/>
              <a:tailEnd/>
            </a:ln>
          </p:spPr>
          <p:txBody>
            <a:bodyPr/>
            <a:lstStyle/>
            <a:p>
              <a:endParaRPr lang="en-US"/>
            </a:p>
          </p:txBody>
        </p:sp>
        <p:sp>
          <p:nvSpPr>
            <p:cNvPr id="30816" name="Freeform 94"/>
            <p:cNvSpPr>
              <a:spLocks/>
            </p:cNvSpPr>
            <p:nvPr/>
          </p:nvSpPr>
          <p:spPr bwMode="auto">
            <a:xfrm>
              <a:off x="3742" y="2243"/>
              <a:ext cx="568" cy="190"/>
            </a:xfrm>
            <a:custGeom>
              <a:avLst/>
              <a:gdLst>
                <a:gd name="T0" fmla="*/ 111 w 111"/>
                <a:gd name="T1" fmla="*/ 0 h 39"/>
                <a:gd name="T2" fmla="*/ 89 w 111"/>
                <a:gd name="T3" fmla="*/ 3 h 39"/>
                <a:gd name="T4" fmla="*/ 87 w 111"/>
                <a:gd name="T5" fmla="*/ 4 h 39"/>
                <a:gd name="T6" fmla="*/ 31 w 111"/>
                <a:gd name="T7" fmla="*/ 9 h 39"/>
                <a:gd name="T8" fmla="*/ 31 w 111"/>
                <a:gd name="T9" fmla="*/ 8 h 39"/>
                <a:gd name="T10" fmla="*/ 28 w 111"/>
                <a:gd name="T11" fmla="*/ 9 h 39"/>
                <a:gd name="T12" fmla="*/ 29 w 111"/>
                <a:gd name="T13" fmla="*/ 10 h 39"/>
                <a:gd name="T14" fmla="*/ 29 w 111"/>
                <a:gd name="T15" fmla="*/ 11 h 39"/>
                <a:gd name="T16" fmla="*/ 9 w 111"/>
                <a:gd name="T17" fmla="*/ 13 h 39"/>
                <a:gd name="T18" fmla="*/ 8 w 111"/>
                <a:gd name="T19" fmla="*/ 15 h 39"/>
                <a:gd name="T20" fmla="*/ 7 w 111"/>
                <a:gd name="T21" fmla="*/ 18 h 39"/>
                <a:gd name="T22" fmla="*/ 8 w 111"/>
                <a:gd name="T23" fmla="*/ 19 h 39"/>
                <a:gd name="T24" fmla="*/ 7 w 111"/>
                <a:gd name="T25" fmla="*/ 22 h 39"/>
                <a:gd name="T26" fmla="*/ 7 w 111"/>
                <a:gd name="T27" fmla="*/ 22 h 39"/>
                <a:gd name="T28" fmla="*/ 7 w 111"/>
                <a:gd name="T29" fmla="*/ 23 h 39"/>
                <a:gd name="T30" fmla="*/ 6 w 111"/>
                <a:gd name="T31" fmla="*/ 25 h 39"/>
                <a:gd name="T32" fmla="*/ 5 w 111"/>
                <a:gd name="T33" fmla="*/ 26 h 39"/>
                <a:gd name="T34" fmla="*/ 4 w 111"/>
                <a:gd name="T35" fmla="*/ 30 h 39"/>
                <a:gd name="T36" fmla="*/ 2 w 111"/>
                <a:gd name="T37" fmla="*/ 32 h 39"/>
                <a:gd name="T38" fmla="*/ 2 w 111"/>
                <a:gd name="T39" fmla="*/ 35 h 39"/>
                <a:gd name="T40" fmla="*/ 2 w 111"/>
                <a:gd name="T41" fmla="*/ 38 h 39"/>
                <a:gd name="T42" fmla="*/ 2 w 111"/>
                <a:gd name="T43" fmla="*/ 38 h 39"/>
                <a:gd name="T44" fmla="*/ 0 w 111"/>
                <a:gd name="T45" fmla="*/ 39 h 39"/>
                <a:gd name="T46" fmla="*/ 29 w 111"/>
                <a:gd name="T47" fmla="*/ 37 h 39"/>
                <a:gd name="T48" fmla="*/ 65 w 111"/>
                <a:gd name="T49" fmla="*/ 34 h 39"/>
                <a:gd name="T50" fmla="*/ 78 w 111"/>
                <a:gd name="T51" fmla="*/ 32 h 39"/>
                <a:gd name="T52" fmla="*/ 79 w 111"/>
                <a:gd name="T53" fmla="*/ 28 h 39"/>
                <a:gd name="T54" fmla="*/ 80 w 111"/>
                <a:gd name="T55" fmla="*/ 28 h 39"/>
                <a:gd name="T56" fmla="*/ 80 w 111"/>
                <a:gd name="T57" fmla="*/ 28 h 39"/>
                <a:gd name="T58" fmla="*/ 81 w 111"/>
                <a:gd name="T59" fmla="*/ 27 h 39"/>
                <a:gd name="T60" fmla="*/ 82 w 111"/>
                <a:gd name="T61" fmla="*/ 26 h 39"/>
                <a:gd name="T62" fmla="*/ 81 w 111"/>
                <a:gd name="T63" fmla="*/ 25 h 39"/>
                <a:gd name="T64" fmla="*/ 82 w 111"/>
                <a:gd name="T65" fmla="*/ 24 h 39"/>
                <a:gd name="T66" fmla="*/ 83 w 111"/>
                <a:gd name="T67" fmla="*/ 23 h 39"/>
                <a:gd name="T68" fmla="*/ 86 w 111"/>
                <a:gd name="T69" fmla="*/ 22 h 39"/>
                <a:gd name="T70" fmla="*/ 89 w 111"/>
                <a:gd name="T71" fmla="*/ 21 h 39"/>
                <a:gd name="T72" fmla="*/ 92 w 111"/>
                <a:gd name="T73" fmla="*/ 18 h 39"/>
                <a:gd name="T74" fmla="*/ 93 w 111"/>
                <a:gd name="T75" fmla="*/ 18 h 39"/>
                <a:gd name="T76" fmla="*/ 95 w 111"/>
                <a:gd name="T77" fmla="*/ 16 h 39"/>
                <a:gd name="T78" fmla="*/ 96 w 111"/>
                <a:gd name="T79" fmla="*/ 14 h 39"/>
                <a:gd name="T80" fmla="*/ 96 w 111"/>
                <a:gd name="T81" fmla="*/ 14 h 39"/>
                <a:gd name="T82" fmla="*/ 97 w 111"/>
                <a:gd name="T83" fmla="*/ 14 h 39"/>
                <a:gd name="T84" fmla="*/ 98 w 111"/>
                <a:gd name="T85" fmla="*/ 14 h 39"/>
                <a:gd name="T86" fmla="*/ 98 w 111"/>
                <a:gd name="T87" fmla="*/ 13 h 39"/>
                <a:gd name="T88" fmla="*/ 99 w 111"/>
                <a:gd name="T89" fmla="*/ 12 h 39"/>
                <a:gd name="T90" fmla="*/ 99 w 111"/>
                <a:gd name="T91" fmla="*/ 12 h 39"/>
                <a:gd name="T92" fmla="*/ 100 w 111"/>
                <a:gd name="T93" fmla="*/ 13 h 39"/>
                <a:gd name="T94" fmla="*/ 101 w 111"/>
                <a:gd name="T95" fmla="*/ 12 h 39"/>
                <a:gd name="T96" fmla="*/ 101 w 111"/>
                <a:gd name="T97" fmla="*/ 12 h 39"/>
                <a:gd name="T98" fmla="*/ 103 w 111"/>
                <a:gd name="T99" fmla="*/ 10 h 39"/>
                <a:gd name="T100" fmla="*/ 104 w 111"/>
                <a:gd name="T101" fmla="*/ 10 h 39"/>
                <a:gd name="T102" fmla="*/ 106 w 111"/>
                <a:gd name="T103" fmla="*/ 10 h 39"/>
                <a:gd name="T104" fmla="*/ 109 w 111"/>
                <a:gd name="T105" fmla="*/ 6 h 39"/>
                <a:gd name="T106" fmla="*/ 110 w 111"/>
                <a:gd name="T107" fmla="*/ 5 h 39"/>
                <a:gd name="T108" fmla="*/ 111 w 111"/>
                <a:gd name="T109" fmla="*/ 4 h 39"/>
                <a:gd name="T110" fmla="*/ 111 w 111"/>
                <a:gd name="T111" fmla="*/ 3 h 39"/>
                <a:gd name="T112" fmla="*/ 111 w 111"/>
                <a:gd name="T113" fmla="*/ 1 h 39"/>
                <a:gd name="T114" fmla="*/ 111 w 111"/>
                <a:gd name="T115" fmla="*/ 0 h 39"/>
                <a:gd name="T116" fmla="*/ 111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30817" name="Freeform 95"/>
            <p:cNvSpPr>
              <a:spLocks/>
            </p:cNvSpPr>
            <p:nvPr/>
          </p:nvSpPr>
          <p:spPr bwMode="auto">
            <a:xfrm>
              <a:off x="3890" y="2409"/>
              <a:ext cx="266" cy="404"/>
            </a:xfrm>
            <a:custGeom>
              <a:avLst/>
              <a:gdLst>
                <a:gd name="T0" fmla="*/ 0 w 52"/>
                <a:gd name="T1" fmla="*/ 3 h 83"/>
                <a:gd name="T2" fmla="*/ 1 w 52"/>
                <a:gd name="T3" fmla="*/ 5 h 83"/>
                <a:gd name="T4" fmla="*/ 0 w 52"/>
                <a:gd name="T5" fmla="*/ 55 h 83"/>
                <a:gd name="T6" fmla="*/ 0 w 52"/>
                <a:gd name="T7" fmla="*/ 57 h 83"/>
                <a:gd name="T8" fmla="*/ 3 w 52"/>
                <a:gd name="T9" fmla="*/ 82 h 83"/>
                <a:gd name="T10" fmla="*/ 4 w 52"/>
                <a:gd name="T11" fmla="*/ 82 h 83"/>
                <a:gd name="T12" fmla="*/ 5 w 52"/>
                <a:gd name="T13" fmla="*/ 81 h 83"/>
                <a:gd name="T14" fmla="*/ 7 w 52"/>
                <a:gd name="T15" fmla="*/ 82 h 83"/>
                <a:gd name="T16" fmla="*/ 8 w 52"/>
                <a:gd name="T17" fmla="*/ 81 h 83"/>
                <a:gd name="T18" fmla="*/ 8 w 52"/>
                <a:gd name="T19" fmla="*/ 77 h 83"/>
                <a:gd name="T20" fmla="*/ 9 w 52"/>
                <a:gd name="T21" fmla="*/ 75 h 83"/>
                <a:gd name="T22" fmla="*/ 10 w 52"/>
                <a:gd name="T23" fmla="*/ 77 h 83"/>
                <a:gd name="T24" fmla="*/ 10 w 52"/>
                <a:gd name="T25" fmla="*/ 78 h 83"/>
                <a:gd name="T26" fmla="*/ 11 w 52"/>
                <a:gd name="T27" fmla="*/ 80 h 83"/>
                <a:gd name="T28" fmla="*/ 13 w 52"/>
                <a:gd name="T29" fmla="*/ 83 h 83"/>
                <a:gd name="T30" fmla="*/ 14 w 52"/>
                <a:gd name="T31" fmla="*/ 83 h 83"/>
                <a:gd name="T32" fmla="*/ 15 w 52"/>
                <a:gd name="T33" fmla="*/ 83 h 83"/>
                <a:gd name="T34" fmla="*/ 17 w 52"/>
                <a:gd name="T35" fmla="*/ 81 h 83"/>
                <a:gd name="T36" fmla="*/ 17 w 52"/>
                <a:gd name="T37" fmla="*/ 81 h 83"/>
                <a:gd name="T38" fmla="*/ 18 w 52"/>
                <a:gd name="T39" fmla="*/ 80 h 83"/>
                <a:gd name="T40" fmla="*/ 18 w 52"/>
                <a:gd name="T41" fmla="*/ 80 h 83"/>
                <a:gd name="T42" fmla="*/ 18 w 52"/>
                <a:gd name="T43" fmla="*/ 79 h 83"/>
                <a:gd name="T44" fmla="*/ 17 w 52"/>
                <a:gd name="T45" fmla="*/ 79 h 83"/>
                <a:gd name="T46" fmla="*/ 17 w 52"/>
                <a:gd name="T47" fmla="*/ 78 h 83"/>
                <a:gd name="T48" fmla="*/ 18 w 52"/>
                <a:gd name="T49" fmla="*/ 77 h 83"/>
                <a:gd name="T50" fmla="*/ 18 w 52"/>
                <a:gd name="T51" fmla="*/ 76 h 83"/>
                <a:gd name="T52" fmla="*/ 16 w 52"/>
                <a:gd name="T53" fmla="*/ 75 h 83"/>
                <a:gd name="T54" fmla="*/ 16 w 52"/>
                <a:gd name="T55" fmla="*/ 75 h 83"/>
                <a:gd name="T56" fmla="*/ 15 w 52"/>
                <a:gd name="T57" fmla="*/ 75 h 83"/>
                <a:gd name="T58" fmla="*/ 14 w 52"/>
                <a:gd name="T59" fmla="*/ 73 h 83"/>
                <a:gd name="T60" fmla="*/ 14 w 52"/>
                <a:gd name="T61" fmla="*/ 72 h 83"/>
                <a:gd name="T62" fmla="*/ 14 w 52"/>
                <a:gd name="T63" fmla="*/ 71 h 83"/>
                <a:gd name="T64" fmla="*/ 14 w 52"/>
                <a:gd name="T65" fmla="*/ 71 h 83"/>
                <a:gd name="T66" fmla="*/ 14 w 52"/>
                <a:gd name="T67" fmla="*/ 70 h 83"/>
                <a:gd name="T68" fmla="*/ 52 w 52"/>
                <a:gd name="T69" fmla="*/ 66 h 83"/>
                <a:gd name="T70" fmla="*/ 52 w 52"/>
                <a:gd name="T71" fmla="*/ 65 h 83"/>
                <a:gd name="T72" fmla="*/ 50 w 52"/>
                <a:gd name="T73" fmla="*/ 63 h 83"/>
                <a:gd name="T74" fmla="*/ 50 w 52"/>
                <a:gd name="T75" fmla="*/ 58 h 83"/>
                <a:gd name="T76" fmla="*/ 48 w 52"/>
                <a:gd name="T77" fmla="*/ 55 h 83"/>
                <a:gd name="T78" fmla="*/ 48 w 52"/>
                <a:gd name="T79" fmla="*/ 52 h 83"/>
                <a:gd name="T80" fmla="*/ 49 w 52"/>
                <a:gd name="T81" fmla="*/ 50 h 83"/>
                <a:gd name="T82" fmla="*/ 49 w 52"/>
                <a:gd name="T83" fmla="*/ 47 h 83"/>
                <a:gd name="T84" fmla="*/ 50 w 52"/>
                <a:gd name="T85" fmla="*/ 45 h 83"/>
                <a:gd name="T86" fmla="*/ 51 w 52"/>
                <a:gd name="T87" fmla="*/ 45 h 83"/>
                <a:gd name="T88" fmla="*/ 49 w 52"/>
                <a:gd name="T89" fmla="*/ 44 h 83"/>
                <a:gd name="T90" fmla="*/ 50 w 52"/>
                <a:gd name="T91" fmla="*/ 42 h 83"/>
                <a:gd name="T92" fmla="*/ 49 w 52"/>
                <a:gd name="T93" fmla="*/ 41 h 83"/>
                <a:gd name="T94" fmla="*/ 48 w 52"/>
                <a:gd name="T95" fmla="*/ 40 h 83"/>
                <a:gd name="T96" fmla="*/ 47 w 52"/>
                <a:gd name="T97" fmla="*/ 39 h 83"/>
                <a:gd name="T98" fmla="*/ 46 w 52"/>
                <a:gd name="T99" fmla="*/ 37 h 83"/>
                <a:gd name="T100" fmla="*/ 45 w 52"/>
                <a:gd name="T101" fmla="*/ 36 h 83"/>
                <a:gd name="T102" fmla="*/ 36 w 52"/>
                <a:gd name="T103" fmla="*/ 0 h 83"/>
                <a:gd name="T104" fmla="*/ 0 w 52"/>
                <a:gd name="T105" fmla="*/ 3 h 83"/>
                <a:gd name="T106" fmla="*/ 0 w 52"/>
                <a:gd name="T107" fmla="*/ 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30818" name="Freeform 96"/>
            <p:cNvSpPr>
              <a:spLocks/>
            </p:cNvSpPr>
            <p:nvPr/>
          </p:nvSpPr>
          <p:spPr bwMode="auto">
            <a:xfrm>
              <a:off x="4060" y="1789"/>
              <a:ext cx="291" cy="307"/>
            </a:xfrm>
            <a:custGeom>
              <a:avLst/>
              <a:gdLst>
                <a:gd name="T0" fmla="*/ 5 w 57"/>
                <a:gd name="T1" fmla="*/ 55 h 63"/>
                <a:gd name="T2" fmla="*/ 8 w 57"/>
                <a:gd name="T3" fmla="*/ 56 h 63"/>
                <a:gd name="T4" fmla="*/ 10 w 57"/>
                <a:gd name="T5" fmla="*/ 55 h 63"/>
                <a:gd name="T6" fmla="*/ 13 w 57"/>
                <a:gd name="T7" fmla="*/ 59 h 63"/>
                <a:gd name="T8" fmla="*/ 18 w 57"/>
                <a:gd name="T9" fmla="*/ 60 h 63"/>
                <a:gd name="T10" fmla="*/ 22 w 57"/>
                <a:gd name="T11" fmla="*/ 61 h 63"/>
                <a:gd name="T12" fmla="*/ 25 w 57"/>
                <a:gd name="T13" fmla="*/ 61 h 63"/>
                <a:gd name="T14" fmla="*/ 28 w 57"/>
                <a:gd name="T15" fmla="*/ 61 h 63"/>
                <a:gd name="T16" fmla="*/ 29 w 57"/>
                <a:gd name="T17" fmla="*/ 59 h 63"/>
                <a:gd name="T18" fmla="*/ 31 w 57"/>
                <a:gd name="T19" fmla="*/ 59 h 63"/>
                <a:gd name="T20" fmla="*/ 34 w 57"/>
                <a:gd name="T21" fmla="*/ 62 h 63"/>
                <a:gd name="T22" fmla="*/ 36 w 57"/>
                <a:gd name="T23" fmla="*/ 63 h 63"/>
                <a:gd name="T24" fmla="*/ 39 w 57"/>
                <a:gd name="T25" fmla="*/ 61 h 63"/>
                <a:gd name="T26" fmla="*/ 40 w 57"/>
                <a:gd name="T27" fmla="*/ 58 h 63"/>
                <a:gd name="T28" fmla="*/ 41 w 57"/>
                <a:gd name="T29" fmla="*/ 52 h 63"/>
                <a:gd name="T30" fmla="*/ 44 w 57"/>
                <a:gd name="T31" fmla="*/ 54 h 63"/>
                <a:gd name="T32" fmla="*/ 45 w 57"/>
                <a:gd name="T33" fmla="*/ 51 h 63"/>
                <a:gd name="T34" fmla="*/ 47 w 57"/>
                <a:gd name="T35" fmla="*/ 47 h 63"/>
                <a:gd name="T36" fmla="*/ 48 w 57"/>
                <a:gd name="T37" fmla="*/ 45 h 63"/>
                <a:gd name="T38" fmla="*/ 51 w 57"/>
                <a:gd name="T39" fmla="*/ 44 h 63"/>
                <a:gd name="T40" fmla="*/ 53 w 57"/>
                <a:gd name="T41" fmla="*/ 41 h 63"/>
                <a:gd name="T42" fmla="*/ 55 w 57"/>
                <a:gd name="T43" fmla="*/ 39 h 63"/>
                <a:gd name="T44" fmla="*/ 55 w 57"/>
                <a:gd name="T45" fmla="*/ 36 h 63"/>
                <a:gd name="T46" fmla="*/ 56 w 57"/>
                <a:gd name="T47" fmla="*/ 34 h 63"/>
                <a:gd name="T48" fmla="*/ 54 w 57"/>
                <a:gd name="T49" fmla="*/ 26 h 63"/>
                <a:gd name="T50" fmla="*/ 55 w 57"/>
                <a:gd name="T51" fmla="*/ 23 h 63"/>
                <a:gd name="T52" fmla="*/ 57 w 57"/>
                <a:gd name="T53" fmla="*/ 22 h 63"/>
                <a:gd name="T54" fmla="*/ 46 w 57"/>
                <a:gd name="T55" fmla="*/ 3 h 63"/>
                <a:gd name="T56" fmla="*/ 42 w 57"/>
                <a:gd name="T57" fmla="*/ 6 h 63"/>
                <a:gd name="T58" fmla="*/ 37 w 57"/>
                <a:gd name="T59" fmla="*/ 10 h 63"/>
                <a:gd name="T60" fmla="*/ 34 w 57"/>
                <a:gd name="T61" fmla="*/ 10 h 63"/>
                <a:gd name="T62" fmla="*/ 30 w 57"/>
                <a:gd name="T63" fmla="*/ 13 h 63"/>
                <a:gd name="T64" fmla="*/ 27 w 57"/>
                <a:gd name="T65" fmla="*/ 12 h 63"/>
                <a:gd name="T66" fmla="*/ 25 w 57"/>
                <a:gd name="T67" fmla="*/ 12 h 63"/>
                <a:gd name="T68" fmla="*/ 25 w 57"/>
                <a:gd name="T69" fmla="*/ 11 h 63"/>
                <a:gd name="T70" fmla="*/ 19 w 57"/>
                <a:gd name="T71" fmla="*/ 9 h 63"/>
                <a:gd name="T72" fmla="*/ 17 w 57"/>
                <a:gd name="T73" fmla="*/ 10 h 63"/>
                <a:gd name="T74" fmla="*/ 0 w 57"/>
                <a:gd name="T75" fmla="*/ 11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30819" name="Freeform 97"/>
            <p:cNvSpPr>
              <a:spLocks/>
            </p:cNvSpPr>
            <p:nvPr/>
          </p:nvSpPr>
          <p:spPr bwMode="auto">
            <a:xfrm>
              <a:off x="4141" y="2179"/>
              <a:ext cx="610" cy="249"/>
            </a:xfrm>
            <a:custGeom>
              <a:avLst/>
              <a:gdLst>
                <a:gd name="T0" fmla="*/ 2 w 119"/>
                <a:gd name="T1" fmla="*/ 41 h 51"/>
                <a:gd name="T2" fmla="*/ 4 w 119"/>
                <a:gd name="T3" fmla="*/ 39 h 51"/>
                <a:gd name="T4" fmla="*/ 5 w 119"/>
                <a:gd name="T5" fmla="*/ 36 h 51"/>
                <a:gd name="T6" fmla="*/ 14 w 119"/>
                <a:gd name="T7" fmla="*/ 31 h 51"/>
                <a:gd name="T8" fmla="*/ 18 w 119"/>
                <a:gd name="T9" fmla="*/ 27 h 51"/>
                <a:gd name="T10" fmla="*/ 20 w 119"/>
                <a:gd name="T11" fmla="*/ 27 h 51"/>
                <a:gd name="T12" fmla="*/ 21 w 119"/>
                <a:gd name="T13" fmla="*/ 25 h 51"/>
                <a:gd name="T14" fmla="*/ 23 w 119"/>
                <a:gd name="T15" fmla="*/ 25 h 51"/>
                <a:gd name="T16" fmla="*/ 28 w 119"/>
                <a:gd name="T17" fmla="*/ 23 h 51"/>
                <a:gd name="T18" fmla="*/ 33 w 119"/>
                <a:gd name="T19" fmla="*/ 17 h 51"/>
                <a:gd name="T20" fmla="*/ 33 w 119"/>
                <a:gd name="T21" fmla="*/ 13 h 51"/>
                <a:gd name="T22" fmla="*/ 37 w 119"/>
                <a:gd name="T23" fmla="*/ 13 h 51"/>
                <a:gd name="T24" fmla="*/ 42 w 119"/>
                <a:gd name="T25" fmla="*/ 12 h 51"/>
                <a:gd name="T26" fmla="*/ 113 w 119"/>
                <a:gd name="T27" fmla="*/ 1 h 51"/>
                <a:gd name="T28" fmla="*/ 114 w 119"/>
                <a:gd name="T29" fmla="*/ 2 h 51"/>
                <a:gd name="T30" fmla="*/ 116 w 119"/>
                <a:gd name="T31" fmla="*/ 5 h 51"/>
                <a:gd name="T32" fmla="*/ 116 w 119"/>
                <a:gd name="T33" fmla="*/ 6 h 51"/>
                <a:gd name="T34" fmla="*/ 114 w 119"/>
                <a:gd name="T35" fmla="*/ 5 h 51"/>
                <a:gd name="T36" fmla="*/ 113 w 119"/>
                <a:gd name="T37" fmla="*/ 6 h 51"/>
                <a:gd name="T38" fmla="*/ 109 w 119"/>
                <a:gd name="T39" fmla="*/ 8 h 51"/>
                <a:gd name="T40" fmla="*/ 105 w 119"/>
                <a:gd name="T41" fmla="*/ 11 h 51"/>
                <a:gd name="T42" fmla="*/ 106 w 119"/>
                <a:gd name="T43" fmla="*/ 12 h 51"/>
                <a:gd name="T44" fmla="*/ 112 w 119"/>
                <a:gd name="T45" fmla="*/ 9 h 51"/>
                <a:gd name="T46" fmla="*/ 114 w 119"/>
                <a:gd name="T47" fmla="*/ 11 h 51"/>
                <a:gd name="T48" fmla="*/ 115 w 119"/>
                <a:gd name="T49" fmla="*/ 11 h 51"/>
                <a:gd name="T50" fmla="*/ 118 w 119"/>
                <a:gd name="T51" fmla="*/ 9 h 51"/>
                <a:gd name="T52" fmla="*/ 119 w 119"/>
                <a:gd name="T53" fmla="*/ 14 h 51"/>
                <a:gd name="T54" fmla="*/ 117 w 119"/>
                <a:gd name="T55" fmla="*/ 17 h 51"/>
                <a:gd name="T56" fmla="*/ 114 w 119"/>
                <a:gd name="T57" fmla="*/ 19 h 51"/>
                <a:gd name="T58" fmla="*/ 110 w 119"/>
                <a:gd name="T59" fmla="*/ 20 h 51"/>
                <a:gd name="T60" fmla="*/ 109 w 119"/>
                <a:gd name="T61" fmla="*/ 19 h 51"/>
                <a:gd name="T62" fmla="*/ 108 w 119"/>
                <a:gd name="T63" fmla="*/ 18 h 51"/>
                <a:gd name="T64" fmla="*/ 108 w 119"/>
                <a:gd name="T65" fmla="*/ 21 h 51"/>
                <a:gd name="T66" fmla="*/ 109 w 119"/>
                <a:gd name="T67" fmla="*/ 22 h 51"/>
                <a:gd name="T68" fmla="*/ 110 w 119"/>
                <a:gd name="T69" fmla="*/ 24 h 51"/>
                <a:gd name="T70" fmla="*/ 105 w 119"/>
                <a:gd name="T71" fmla="*/ 27 h 51"/>
                <a:gd name="T72" fmla="*/ 105 w 119"/>
                <a:gd name="T73" fmla="*/ 29 h 51"/>
                <a:gd name="T74" fmla="*/ 112 w 119"/>
                <a:gd name="T75" fmla="*/ 27 h 51"/>
                <a:gd name="T76" fmla="*/ 114 w 119"/>
                <a:gd name="T77" fmla="*/ 27 h 51"/>
                <a:gd name="T78" fmla="*/ 109 w 119"/>
                <a:gd name="T79" fmla="*/ 32 h 51"/>
                <a:gd name="T80" fmla="*/ 103 w 119"/>
                <a:gd name="T81" fmla="*/ 36 h 51"/>
                <a:gd name="T82" fmla="*/ 102 w 119"/>
                <a:gd name="T83" fmla="*/ 37 h 51"/>
                <a:gd name="T84" fmla="*/ 96 w 119"/>
                <a:gd name="T85" fmla="*/ 44 h 51"/>
                <a:gd name="T86" fmla="*/ 93 w 119"/>
                <a:gd name="T87" fmla="*/ 50 h 51"/>
                <a:gd name="T88" fmla="*/ 69 w 119"/>
                <a:gd name="T89" fmla="*/ 39 h 51"/>
                <a:gd name="T90" fmla="*/ 50 w 119"/>
                <a:gd name="T91" fmla="*/ 36 h 51"/>
                <a:gd name="T92" fmla="*/ 49 w 119"/>
                <a:gd name="T93" fmla="*/ 36 h 51"/>
                <a:gd name="T94" fmla="*/ 30 w 119"/>
                <a:gd name="T95" fmla="*/ 37 h 51"/>
                <a:gd name="T96" fmla="*/ 26 w 119"/>
                <a:gd name="T97" fmla="*/ 40 h 51"/>
                <a:gd name="T98" fmla="*/ 0 w 119"/>
                <a:gd name="T99" fmla="*/ 4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chemeClr val="tx1"/>
              </a:solidFill>
              <a:round/>
              <a:headEnd/>
              <a:tailEnd/>
            </a:ln>
          </p:spPr>
          <p:txBody>
            <a:bodyPr/>
            <a:lstStyle/>
            <a:p>
              <a:endParaRPr lang="en-US"/>
            </a:p>
          </p:txBody>
        </p:sp>
        <p:sp>
          <p:nvSpPr>
            <p:cNvPr id="30820" name="Freeform 98"/>
            <p:cNvSpPr>
              <a:spLocks/>
            </p:cNvSpPr>
            <p:nvPr/>
          </p:nvSpPr>
          <p:spPr bwMode="auto">
            <a:xfrm>
              <a:off x="3962" y="2716"/>
              <a:ext cx="630" cy="453"/>
            </a:xfrm>
            <a:custGeom>
              <a:avLst/>
              <a:gdLst>
                <a:gd name="T0" fmla="*/ 0 w 123"/>
                <a:gd name="T1" fmla="*/ 8 h 93"/>
                <a:gd name="T2" fmla="*/ 0 w 123"/>
                <a:gd name="T3" fmla="*/ 10 h 93"/>
                <a:gd name="T4" fmla="*/ 2 w 123"/>
                <a:gd name="T5" fmla="*/ 12 h 93"/>
                <a:gd name="T6" fmla="*/ 3 w 123"/>
                <a:gd name="T7" fmla="*/ 15 h 93"/>
                <a:gd name="T8" fmla="*/ 4 w 123"/>
                <a:gd name="T9" fmla="*/ 17 h 93"/>
                <a:gd name="T10" fmla="*/ 3 w 123"/>
                <a:gd name="T11" fmla="*/ 19 h 93"/>
                <a:gd name="T12" fmla="*/ 7 w 123"/>
                <a:gd name="T13" fmla="*/ 18 h 93"/>
                <a:gd name="T14" fmla="*/ 9 w 123"/>
                <a:gd name="T15" fmla="*/ 15 h 93"/>
                <a:gd name="T16" fmla="*/ 10 w 123"/>
                <a:gd name="T17" fmla="*/ 15 h 93"/>
                <a:gd name="T18" fmla="*/ 9 w 123"/>
                <a:gd name="T19" fmla="*/ 17 h 93"/>
                <a:gd name="T20" fmla="*/ 19 w 123"/>
                <a:gd name="T21" fmla="*/ 14 h 93"/>
                <a:gd name="T22" fmla="*/ 19 w 123"/>
                <a:gd name="T23" fmla="*/ 16 h 93"/>
                <a:gd name="T24" fmla="*/ 25 w 123"/>
                <a:gd name="T25" fmla="*/ 17 h 93"/>
                <a:gd name="T26" fmla="*/ 29 w 123"/>
                <a:gd name="T27" fmla="*/ 18 h 93"/>
                <a:gd name="T28" fmla="*/ 31 w 123"/>
                <a:gd name="T29" fmla="*/ 19 h 93"/>
                <a:gd name="T30" fmla="*/ 31 w 123"/>
                <a:gd name="T31" fmla="*/ 20 h 93"/>
                <a:gd name="T32" fmla="*/ 36 w 123"/>
                <a:gd name="T33" fmla="*/ 24 h 93"/>
                <a:gd name="T34" fmla="*/ 35 w 123"/>
                <a:gd name="T35" fmla="*/ 25 h 93"/>
                <a:gd name="T36" fmla="*/ 34 w 123"/>
                <a:gd name="T37" fmla="*/ 26 h 93"/>
                <a:gd name="T38" fmla="*/ 41 w 123"/>
                <a:gd name="T39" fmla="*/ 24 h 93"/>
                <a:gd name="T40" fmla="*/ 50 w 123"/>
                <a:gd name="T41" fmla="*/ 21 h 93"/>
                <a:gd name="T42" fmla="*/ 50 w 123"/>
                <a:gd name="T43" fmla="*/ 18 h 93"/>
                <a:gd name="T44" fmla="*/ 61 w 123"/>
                <a:gd name="T45" fmla="*/ 21 h 93"/>
                <a:gd name="T46" fmla="*/ 69 w 123"/>
                <a:gd name="T47" fmla="*/ 28 h 93"/>
                <a:gd name="T48" fmla="*/ 74 w 123"/>
                <a:gd name="T49" fmla="*/ 30 h 93"/>
                <a:gd name="T50" fmla="*/ 77 w 123"/>
                <a:gd name="T51" fmla="*/ 36 h 93"/>
                <a:gd name="T52" fmla="*/ 76 w 123"/>
                <a:gd name="T53" fmla="*/ 48 h 93"/>
                <a:gd name="T54" fmla="*/ 80 w 123"/>
                <a:gd name="T55" fmla="*/ 54 h 93"/>
                <a:gd name="T56" fmla="*/ 79 w 123"/>
                <a:gd name="T57" fmla="*/ 50 h 93"/>
                <a:gd name="T58" fmla="*/ 82 w 123"/>
                <a:gd name="T59" fmla="*/ 51 h 93"/>
                <a:gd name="T60" fmla="*/ 83 w 123"/>
                <a:gd name="T61" fmla="*/ 50 h 93"/>
                <a:gd name="T62" fmla="*/ 83 w 123"/>
                <a:gd name="T63" fmla="*/ 53 h 93"/>
                <a:gd name="T64" fmla="*/ 80 w 123"/>
                <a:gd name="T65" fmla="*/ 57 h 93"/>
                <a:gd name="T66" fmla="*/ 83 w 123"/>
                <a:gd name="T67" fmla="*/ 61 h 93"/>
                <a:gd name="T68" fmla="*/ 89 w 123"/>
                <a:gd name="T69" fmla="*/ 68 h 93"/>
                <a:gd name="T70" fmla="*/ 91 w 123"/>
                <a:gd name="T71" fmla="*/ 69 h 93"/>
                <a:gd name="T72" fmla="*/ 94 w 123"/>
                <a:gd name="T73" fmla="*/ 74 h 93"/>
                <a:gd name="T74" fmla="*/ 99 w 123"/>
                <a:gd name="T75" fmla="*/ 82 h 93"/>
                <a:gd name="T76" fmla="*/ 108 w 123"/>
                <a:gd name="T77" fmla="*/ 88 h 93"/>
                <a:gd name="T78" fmla="*/ 111 w 123"/>
                <a:gd name="T79" fmla="*/ 90 h 93"/>
                <a:gd name="T80" fmla="*/ 110 w 123"/>
                <a:gd name="T81" fmla="*/ 91 h 93"/>
                <a:gd name="T82" fmla="*/ 109 w 123"/>
                <a:gd name="T83" fmla="*/ 92 h 93"/>
                <a:gd name="T84" fmla="*/ 113 w 123"/>
                <a:gd name="T85" fmla="*/ 92 h 93"/>
                <a:gd name="T86" fmla="*/ 121 w 123"/>
                <a:gd name="T87" fmla="*/ 88 h 93"/>
                <a:gd name="T88" fmla="*/ 121 w 123"/>
                <a:gd name="T89" fmla="*/ 82 h 93"/>
                <a:gd name="T90" fmla="*/ 122 w 123"/>
                <a:gd name="T91" fmla="*/ 74 h 93"/>
                <a:gd name="T92" fmla="*/ 121 w 123"/>
                <a:gd name="T93" fmla="*/ 61 h 93"/>
                <a:gd name="T94" fmla="*/ 113 w 123"/>
                <a:gd name="T95" fmla="*/ 48 h 93"/>
                <a:gd name="T96" fmla="*/ 110 w 123"/>
                <a:gd name="T97" fmla="*/ 43 h 93"/>
                <a:gd name="T98" fmla="*/ 110 w 123"/>
                <a:gd name="T99" fmla="*/ 38 h 93"/>
                <a:gd name="T100" fmla="*/ 103 w 123"/>
                <a:gd name="T101" fmla="*/ 29 h 93"/>
                <a:gd name="T102" fmla="*/ 99 w 123"/>
                <a:gd name="T103" fmla="*/ 24 h 93"/>
                <a:gd name="T104" fmla="*/ 92 w 123"/>
                <a:gd name="T105" fmla="*/ 8 h 93"/>
                <a:gd name="T106" fmla="*/ 90 w 123"/>
                <a:gd name="T107" fmla="*/ 6 h 93"/>
                <a:gd name="T108" fmla="*/ 88 w 123"/>
                <a:gd name="T109" fmla="*/ 1 h 93"/>
                <a:gd name="T110" fmla="*/ 82 w 123"/>
                <a:gd name="T111" fmla="*/ 1 h 93"/>
                <a:gd name="T112" fmla="*/ 82 w 123"/>
                <a:gd name="T113" fmla="*/ 7 h 93"/>
                <a:gd name="T114" fmla="*/ 80 w 123"/>
                <a:gd name="T115" fmla="*/ 8 h 93"/>
                <a:gd name="T116" fmla="*/ 39 w 123"/>
                <a:gd name="T117" fmla="*/ 7 h 93"/>
                <a:gd name="T118" fmla="*/ 38 w 123"/>
                <a:gd name="T119" fmla="*/ 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30821" name="Freeform 99"/>
            <p:cNvSpPr>
              <a:spLocks/>
            </p:cNvSpPr>
            <p:nvPr/>
          </p:nvSpPr>
          <p:spPr bwMode="auto">
            <a:xfrm>
              <a:off x="4243" y="1896"/>
              <a:ext cx="313" cy="293"/>
            </a:xfrm>
            <a:custGeom>
              <a:avLst/>
              <a:gdLst>
                <a:gd name="T0" fmla="*/ 20 w 61"/>
                <a:gd name="T1" fmla="*/ 0 h 60"/>
                <a:gd name="T2" fmla="*/ 20 w 61"/>
                <a:gd name="T3" fmla="*/ 3 h 60"/>
                <a:gd name="T4" fmla="*/ 21 w 61"/>
                <a:gd name="T5" fmla="*/ 5 h 60"/>
                <a:gd name="T6" fmla="*/ 19 w 61"/>
                <a:gd name="T7" fmla="*/ 13 h 60"/>
                <a:gd name="T8" fmla="*/ 19 w 61"/>
                <a:gd name="T9" fmla="*/ 15 h 60"/>
                <a:gd name="T10" fmla="*/ 18 w 61"/>
                <a:gd name="T11" fmla="*/ 19 h 60"/>
                <a:gd name="T12" fmla="*/ 15 w 61"/>
                <a:gd name="T13" fmla="*/ 22 h 60"/>
                <a:gd name="T14" fmla="*/ 13 w 61"/>
                <a:gd name="T15" fmla="*/ 23 h 60"/>
                <a:gd name="T16" fmla="*/ 11 w 61"/>
                <a:gd name="T17" fmla="*/ 24 h 60"/>
                <a:gd name="T18" fmla="*/ 10 w 61"/>
                <a:gd name="T19" fmla="*/ 26 h 60"/>
                <a:gd name="T20" fmla="*/ 9 w 61"/>
                <a:gd name="T21" fmla="*/ 30 h 60"/>
                <a:gd name="T22" fmla="*/ 6 w 61"/>
                <a:gd name="T23" fmla="*/ 30 h 60"/>
                <a:gd name="T24" fmla="*/ 4 w 61"/>
                <a:gd name="T25" fmla="*/ 34 h 60"/>
                <a:gd name="T26" fmla="*/ 4 w 61"/>
                <a:gd name="T27" fmla="*/ 38 h 60"/>
                <a:gd name="T28" fmla="*/ 2 w 61"/>
                <a:gd name="T29" fmla="*/ 41 h 60"/>
                <a:gd name="T30" fmla="*/ 0 w 61"/>
                <a:gd name="T31" fmla="*/ 43 h 60"/>
                <a:gd name="T32" fmla="*/ 0 w 61"/>
                <a:gd name="T33" fmla="*/ 46 h 60"/>
                <a:gd name="T34" fmla="*/ 3 w 61"/>
                <a:gd name="T35" fmla="*/ 51 h 60"/>
                <a:gd name="T36" fmla="*/ 6 w 61"/>
                <a:gd name="T37" fmla="*/ 54 h 60"/>
                <a:gd name="T38" fmla="*/ 8 w 61"/>
                <a:gd name="T39" fmla="*/ 54 h 60"/>
                <a:gd name="T40" fmla="*/ 8 w 61"/>
                <a:gd name="T41" fmla="*/ 55 h 60"/>
                <a:gd name="T42" fmla="*/ 10 w 61"/>
                <a:gd name="T43" fmla="*/ 55 h 60"/>
                <a:gd name="T44" fmla="*/ 10 w 61"/>
                <a:gd name="T45" fmla="*/ 57 h 60"/>
                <a:gd name="T46" fmla="*/ 15 w 61"/>
                <a:gd name="T47" fmla="*/ 60 h 60"/>
                <a:gd name="T48" fmla="*/ 18 w 61"/>
                <a:gd name="T49" fmla="*/ 59 h 60"/>
                <a:gd name="T50" fmla="*/ 19 w 61"/>
                <a:gd name="T51" fmla="*/ 57 h 60"/>
                <a:gd name="T52" fmla="*/ 21 w 61"/>
                <a:gd name="T53" fmla="*/ 59 h 60"/>
                <a:gd name="T54" fmla="*/ 25 w 61"/>
                <a:gd name="T55" fmla="*/ 57 h 60"/>
                <a:gd name="T56" fmla="*/ 26 w 61"/>
                <a:gd name="T57" fmla="*/ 55 h 60"/>
                <a:gd name="T58" fmla="*/ 30 w 61"/>
                <a:gd name="T59" fmla="*/ 53 h 60"/>
                <a:gd name="T60" fmla="*/ 33 w 61"/>
                <a:gd name="T61" fmla="*/ 51 h 60"/>
                <a:gd name="T62" fmla="*/ 33 w 61"/>
                <a:gd name="T63" fmla="*/ 48 h 60"/>
                <a:gd name="T64" fmla="*/ 38 w 61"/>
                <a:gd name="T65" fmla="*/ 32 h 60"/>
                <a:gd name="T66" fmla="*/ 40 w 61"/>
                <a:gd name="T67" fmla="*/ 33 h 60"/>
                <a:gd name="T68" fmla="*/ 41 w 61"/>
                <a:gd name="T69" fmla="*/ 35 h 60"/>
                <a:gd name="T70" fmla="*/ 44 w 61"/>
                <a:gd name="T71" fmla="*/ 32 h 60"/>
                <a:gd name="T72" fmla="*/ 46 w 61"/>
                <a:gd name="T73" fmla="*/ 27 h 60"/>
                <a:gd name="T74" fmla="*/ 49 w 61"/>
                <a:gd name="T75" fmla="*/ 25 h 60"/>
                <a:gd name="T76" fmla="*/ 51 w 61"/>
                <a:gd name="T77" fmla="*/ 23 h 60"/>
                <a:gd name="T78" fmla="*/ 52 w 61"/>
                <a:gd name="T79" fmla="*/ 20 h 60"/>
                <a:gd name="T80" fmla="*/ 52 w 61"/>
                <a:gd name="T81" fmla="*/ 19 h 60"/>
                <a:gd name="T82" fmla="*/ 52 w 61"/>
                <a:gd name="T83" fmla="*/ 15 h 60"/>
                <a:gd name="T84" fmla="*/ 59 w 61"/>
                <a:gd name="T85" fmla="*/ 19 h 60"/>
                <a:gd name="T86" fmla="*/ 60 w 61"/>
                <a:gd name="T87" fmla="*/ 19 h 60"/>
                <a:gd name="T88" fmla="*/ 59 w 61"/>
                <a:gd name="T89" fmla="*/ 13 h 60"/>
                <a:gd name="T90" fmla="*/ 58 w 61"/>
                <a:gd name="T91" fmla="*/ 11 h 60"/>
                <a:gd name="T92" fmla="*/ 56 w 61"/>
                <a:gd name="T93" fmla="*/ 11 h 60"/>
                <a:gd name="T94" fmla="*/ 51 w 61"/>
                <a:gd name="T95" fmla="*/ 12 h 60"/>
                <a:gd name="T96" fmla="*/ 49 w 61"/>
                <a:gd name="T97" fmla="*/ 14 h 60"/>
                <a:gd name="T98" fmla="*/ 46 w 61"/>
                <a:gd name="T99" fmla="*/ 13 h 60"/>
                <a:gd name="T100" fmla="*/ 45 w 61"/>
                <a:gd name="T101" fmla="*/ 15 h 60"/>
                <a:gd name="T102" fmla="*/ 42 w 61"/>
                <a:gd name="T103" fmla="*/ 17 h 60"/>
                <a:gd name="T104" fmla="*/ 39 w 61"/>
                <a:gd name="T105" fmla="*/ 20 h 60"/>
                <a:gd name="T106" fmla="*/ 36 w 61"/>
                <a:gd name="T107" fmla="*/ 13 h 60"/>
                <a:gd name="T108" fmla="*/ 21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chemeClr val="tx1"/>
              </a:solidFill>
              <a:round/>
              <a:headEnd/>
              <a:tailEnd/>
            </a:ln>
          </p:spPr>
          <p:txBody>
            <a:bodyPr/>
            <a:lstStyle/>
            <a:p>
              <a:endParaRPr lang="en-US"/>
            </a:p>
          </p:txBody>
        </p:sp>
        <p:sp>
          <p:nvSpPr>
            <p:cNvPr id="30822" name="Freeform 100"/>
            <p:cNvSpPr>
              <a:spLocks/>
            </p:cNvSpPr>
            <p:nvPr/>
          </p:nvSpPr>
          <p:spPr bwMode="auto">
            <a:xfrm>
              <a:off x="3433" y="2306"/>
              <a:ext cx="344" cy="302"/>
            </a:xfrm>
            <a:custGeom>
              <a:avLst/>
              <a:gdLst>
                <a:gd name="T0" fmla="*/ 0 w 67"/>
                <a:gd name="T1" fmla="*/ 3 h 62"/>
                <a:gd name="T2" fmla="*/ 60 w 67"/>
                <a:gd name="T3" fmla="*/ 0 h 62"/>
                <a:gd name="T4" fmla="*/ 60 w 67"/>
                <a:gd name="T5" fmla="*/ 1 h 62"/>
                <a:gd name="T6" fmla="*/ 61 w 67"/>
                <a:gd name="T7" fmla="*/ 2 h 62"/>
                <a:gd name="T8" fmla="*/ 62 w 67"/>
                <a:gd name="T9" fmla="*/ 3 h 62"/>
                <a:gd name="T10" fmla="*/ 61 w 67"/>
                <a:gd name="T11" fmla="*/ 5 h 62"/>
                <a:gd name="T12" fmla="*/ 60 w 67"/>
                <a:gd name="T13" fmla="*/ 6 h 62"/>
                <a:gd name="T14" fmla="*/ 58 w 67"/>
                <a:gd name="T15" fmla="*/ 8 h 62"/>
                <a:gd name="T16" fmla="*/ 58 w 67"/>
                <a:gd name="T17" fmla="*/ 9 h 62"/>
                <a:gd name="T18" fmla="*/ 67 w 67"/>
                <a:gd name="T19" fmla="*/ 9 h 62"/>
                <a:gd name="T20" fmla="*/ 67 w 67"/>
                <a:gd name="T21" fmla="*/ 9 h 62"/>
                <a:gd name="T22" fmla="*/ 67 w 67"/>
                <a:gd name="T23" fmla="*/ 10 h 62"/>
                <a:gd name="T24" fmla="*/ 66 w 67"/>
                <a:gd name="T25" fmla="*/ 12 h 62"/>
                <a:gd name="T26" fmla="*/ 65 w 67"/>
                <a:gd name="T27" fmla="*/ 13 h 62"/>
                <a:gd name="T28" fmla="*/ 64 w 67"/>
                <a:gd name="T29" fmla="*/ 17 h 62"/>
                <a:gd name="T30" fmla="*/ 62 w 67"/>
                <a:gd name="T31" fmla="*/ 19 h 62"/>
                <a:gd name="T32" fmla="*/ 62 w 67"/>
                <a:gd name="T33" fmla="*/ 22 h 62"/>
                <a:gd name="T34" fmla="*/ 62 w 67"/>
                <a:gd name="T35" fmla="*/ 25 h 62"/>
                <a:gd name="T36" fmla="*/ 62 w 67"/>
                <a:gd name="T37" fmla="*/ 25 h 62"/>
                <a:gd name="T38" fmla="*/ 60 w 67"/>
                <a:gd name="T39" fmla="*/ 26 h 62"/>
                <a:gd name="T40" fmla="*/ 60 w 67"/>
                <a:gd name="T41" fmla="*/ 27 h 62"/>
                <a:gd name="T42" fmla="*/ 57 w 67"/>
                <a:gd name="T43" fmla="*/ 29 h 62"/>
                <a:gd name="T44" fmla="*/ 57 w 67"/>
                <a:gd name="T45" fmla="*/ 32 h 62"/>
                <a:gd name="T46" fmla="*/ 57 w 67"/>
                <a:gd name="T47" fmla="*/ 35 h 62"/>
                <a:gd name="T48" fmla="*/ 56 w 67"/>
                <a:gd name="T49" fmla="*/ 36 h 62"/>
                <a:gd name="T50" fmla="*/ 54 w 67"/>
                <a:gd name="T51" fmla="*/ 38 h 62"/>
                <a:gd name="T52" fmla="*/ 52 w 67"/>
                <a:gd name="T53" fmla="*/ 40 h 62"/>
                <a:gd name="T54" fmla="*/ 51 w 67"/>
                <a:gd name="T55" fmla="*/ 41 h 62"/>
                <a:gd name="T56" fmla="*/ 51 w 67"/>
                <a:gd name="T57" fmla="*/ 43 h 62"/>
                <a:gd name="T58" fmla="*/ 50 w 67"/>
                <a:gd name="T59" fmla="*/ 45 h 62"/>
                <a:gd name="T60" fmla="*/ 50 w 67"/>
                <a:gd name="T61" fmla="*/ 46 h 62"/>
                <a:gd name="T62" fmla="*/ 49 w 67"/>
                <a:gd name="T63" fmla="*/ 49 h 62"/>
                <a:gd name="T64" fmla="*/ 48 w 67"/>
                <a:gd name="T65" fmla="*/ 51 h 62"/>
                <a:gd name="T66" fmla="*/ 49 w 67"/>
                <a:gd name="T67" fmla="*/ 54 h 62"/>
                <a:gd name="T68" fmla="*/ 50 w 67"/>
                <a:gd name="T69" fmla="*/ 55 h 62"/>
                <a:gd name="T70" fmla="*/ 50 w 67"/>
                <a:gd name="T71" fmla="*/ 57 h 62"/>
                <a:gd name="T72" fmla="*/ 50 w 67"/>
                <a:gd name="T73" fmla="*/ 57 h 62"/>
                <a:gd name="T74" fmla="*/ 50 w 67"/>
                <a:gd name="T75" fmla="*/ 58 h 62"/>
                <a:gd name="T76" fmla="*/ 50 w 67"/>
                <a:gd name="T77" fmla="*/ 58 h 62"/>
                <a:gd name="T78" fmla="*/ 49 w 67"/>
                <a:gd name="T79" fmla="*/ 60 h 62"/>
                <a:gd name="T80" fmla="*/ 50 w 67"/>
                <a:gd name="T81" fmla="*/ 61 h 62"/>
                <a:gd name="T82" fmla="*/ 8 w 67"/>
                <a:gd name="T83" fmla="*/ 62 h 62"/>
                <a:gd name="T84" fmla="*/ 8 w 67"/>
                <a:gd name="T85" fmla="*/ 53 h 62"/>
                <a:gd name="T86" fmla="*/ 6 w 67"/>
                <a:gd name="T87" fmla="*/ 52 h 62"/>
                <a:gd name="T88" fmla="*/ 4 w 67"/>
                <a:gd name="T89" fmla="*/ 53 h 62"/>
                <a:gd name="T90" fmla="*/ 4 w 67"/>
                <a:gd name="T91" fmla="*/ 53 h 62"/>
                <a:gd name="T92" fmla="*/ 2 w 67"/>
                <a:gd name="T93" fmla="*/ 51 h 62"/>
                <a:gd name="T94" fmla="*/ 2 w 67"/>
                <a:gd name="T95" fmla="*/ 22 h 62"/>
                <a:gd name="T96" fmla="*/ 0 w 67"/>
                <a:gd name="T97" fmla="*/ 3 h 62"/>
                <a:gd name="T98" fmla="*/ 0 w 67"/>
                <a:gd name="T99" fmla="*/ 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chemeClr val="tx1"/>
              </a:solidFill>
              <a:round/>
              <a:headEnd/>
              <a:tailEnd/>
            </a:ln>
          </p:spPr>
          <p:txBody>
            <a:bodyPr/>
            <a:lstStyle/>
            <a:p>
              <a:endParaRPr lang="en-US"/>
            </a:p>
          </p:txBody>
        </p:sp>
        <p:sp>
          <p:nvSpPr>
            <p:cNvPr id="30823" name="Freeform 101"/>
            <p:cNvSpPr>
              <a:spLocks/>
            </p:cNvSpPr>
            <p:nvPr/>
          </p:nvSpPr>
          <p:spPr bwMode="auto">
            <a:xfrm>
              <a:off x="1491" y="1614"/>
              <a:ext cx="553" cy="897"/>
            </a:xfrm>
            <a:custGeom>
              <a:avLst/>
              <a:gdLst>
                <a:gd name="T0" fmla="*/ 61 w 108"/>
                <a:gd name="T1" fmla="*/ 179 h 184"/>
                <a:gd name="T2" fmla="*/ 61 w 108"/>
                <a:gd name="T3" fmla="*/ 177 h 184"/>
                <a:gd name="T4" fmla="*/ 60 w 108"/>
                <a:gd name="T5" fmla="*/ 175 h 184"/>
                <a:gd name="T6" fmla="*/ 57 w 108"/>
                <a:gd name="T7" fmla="*/ 163 h 184"/>
                <a:gd name="T8" fmla="*/ 50 w 108"/>
                <a:gd name="T9" fmla="*/ 156 h 184"/>
                <a:gd name="T10" fmla="*/ 48 w 108"/>
                <a:gd name="T11" fmla="*/ 153 h 184"/>
                <a:gd name="T12" fmla="*/ 46 w 108"/>
                <a:gd name="T13" fmla="*/ 150 h 184"/>
                <a:gd name="T14" fmla="*/ 39 w 108"/>
                <a:gd name="T15" fmla="*/ 147 h 184"/>
                <a:gd name="T16" fmla="*/ 33 w 108"/>
                <a:gd name="T17" fmla="*/ 141 h 184"/>
                <a:gd name="T18" fmla="*/ 22 w 108"/>
                <a:gd name="T19" fmla="*/ 136 h 184"/>
                <a:gd name="T20" fmla="*/ 22 w 108"/>
                <a:gd name="T21" fmla="*/ 132 h 184"/>
                <a:gd name="T22" fmla="*/ 23 w 108"/>
                <a:gd name="T23" fmla="*/ 127 h 184"/>
                <a:gd name="T24" fmla="*/ 21 w 108"/>
                <a:gd name="T25" fmla="*/ 122 h 184"/>
                <a:gd name="T26" fmla="*/ 22 w 108"/>
                <a:gd name="T27" fmla="*/ 120 h 184"/>
                <a:gd name="T28" fmla="*/ 16 w 108"/>
                <a:gd name="T29" fmla="*/ 109 h 184"/>
                <a:gd name="T30" fmla="*/ 12 w 108"/>
                <a:gd name="T31" fmla="*/ 102 h 184"/>
                <a:gd name="T32" fmla="*/ 14 w 108"/>
                <a:gd name="T33" fmla="*/ 96 h 184"/>
                <a:gd name="T34" fmla="*/ 14 w 108"/>
                <a:gd name="T35" fmla="*/ 91 h 184"/>
                <a:gd name="T36" fmla="*/ 9 w 108"/>
                <a:gd name="T37" fmla="*/ 86 h 184"/>
                <a:gd name="T38" fmla="*/ 9 w 108"/>
                <a:gd name="T39" fmla="*/ 78 h 184"/>
                <a:gd name="T40" fmla="*/ 11 w 108"/>
                <a:gd name="T41" fmla="*/ 75 h 184"/>
                <a:gd name="T42" fmla="*/ 12 w 108"/>
                <a:gd name="T43" fmla="*/ 79 h 184"/>
                <a:gd name="T44" fmla="*/ 15 w 108"/>
                <a:gd name="T45" fmla="*/ 78 h 184"/>
                <a:gd name="T46" fmla="*/ 14 w 108"/>
                <a:gd name="T47" fmla="*/ 71 h 184"/>
                <a:gd name="T48" fmla="*/ 12 w 108"/>
                <a:gd name="T49" fmla="*/ 73 h 184"/>
                <a:gd name="T50" fmla="*/ 7 w 108"/>
                <a:gd name="T51" fmla="*/ 70 h 184"/>
                <a:gd name="T52" fmla="*/ 6 w 108"/>
                <a:gd name="T53" fmla="*/ 61 h 184"/>
                <a:gd name="T54" fmla="*/ 1 w 108"/>
                <a:gd name="T55" fmla="*/ 51 h 184"/>
                <a:gd name="T56" fmla="*/ 1 w 108"/>
                <a:gd name="T57" fmla="*/ 46 h 184"/>
                <a:gd name="T58" fmla="*/ 4 w 108"/>
                <a:gd name="T59" fmla="*/ 40 h 184"/>
                <a:gd name="T60" fmla="*/ 2 w 108"/>
                <a:gd name="T61" fmla="*/ 32 h 184"/>
                <a:gd name="T62" fmla="*/ 0 w 108"/>
                <a:gd name="T63" fmla="*/ 28 h 184"/>
                <a:gd name="T64" fmla="*/ 0 w 108"/>
                <a:gd name="T65" fmla="*/ 24 h 184"/>
                <a:gd name="T66" fmla="*/ 6 w 108"/>
                <a:gd name="T67" fmla="*/ 15 h 184"/>
                <a:gd name="T68" fmla="*/ 9 w 108"/>
                <a:gd name="T69" fmla="*/ 10 h 184"/>
                <a:gd name="T70" fmla="*/ 9 w 108"/>
                <a:gd name="T71" fmla="*/ 1 h 184"/>
                <a:gd name="T72" fmla="*/ 48 w 108"/>
                <a:gd name="T73" fmla="*/ 64 h 184"/>
                <a:gd name="T74" fmla="*/ 104 w 108"/>
                <a:gd name="T75" fmla="*/ 149 h 184"/>
                <a:gd name="T76" fmla="*/ 105 w 108"/>
                <a:gd name="T77" fmla="*/ 153 h 184"/>
                <a:gd name="T78" fmla="*/ 106 w 108"/>
                <a:gd name="T79" fmla="*/ 157 h 184"/>
                <a:gd name="T80" fmla="*/ 107 w 108"/>
                <a:gd name="T81" fmla="*/ 160 h 184"/>
                <a:gd name="T82" fmla="*/ 103 w 108"/>
                <a:gd name="T83" fmla="*/ 162 h 184"/>
                <a:gd name="T84" fmla="*/ 98 w 108"/>
                <a:gd name="T85" fmla="*/ 172 h 184"/>
                <a:gd name="T86" fmla="*/ 97 w 108"/>
                <a:gd name="T87" fmla="*/ 174 h 184"/>
                <a:gd name="T88" fmla="*/ 96 w 108"/>
                <a:gd name="T89" fmla="*/ 178 h 184"/>
                <a:gd name="T90" fmla="*/ 98 w 108"/>
                <a:gd name="T91" fmla="*/ 181 h 184"/>
                <a:gd name="T92" fmla="*/ 96 w 108"/>
                <a:gd name="T93" fmla="*/ 184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chemeClr val="tx1"/>
              </a:solidFill>
              <a:round/>
              <a:headEnd/>
              <a:tailEnd/>
            </a:ln>
          </p:spPr>
          <p:txBody>
            <a:bodyPr/>
            <a:lstStyle/>
            <a:p>
              <a:endParaRPr lang="en-US"/>
            </a:p>
          </p:txBody>
        </p:sp>
        <p:sp>
          <p:nvSpPr>
            <p:cNvPr id="30824" name="Freeform 102"/>
            <p:cNvSpPr>
              <a:spLocks/>
            </p:cNvSpPr>
            <p:nvPr/>
          </p:nvSpPr>
          <p:spPr bwMode="auto">
            <a:xfrm>
              <a:off x="2356" y="1545"/>
              <a:ext cx="483" cy="381"/>
            </a:xfrm>
            <a:custGeom>
              <a:avLst/>
              <a:gdLst>
                <a:gd name="T0" fmla="*/ 88 w 94"/>
                <a:gd name="T1" fmla="*/ 78 h 78"/>
                <a:gd name="T2" fmla="*/ 91 w 94"/>
                <a:gd name="T3" fmla="*/ 44 h 78"/>
                <a:gd name="T4" fmla="*/ 94 w 94"/>
                <a:gd name="T5" fmla="*/ 10 h 78"/>
                <a:gd name="T6" fmla="*/ 10 w 94"/>
                <a:gd name="T7" fmla="*/ 0 h 78"/>
                <a:gd name="T8" fmla="*/ 9 w 94"/>
                <a:gd name="T9" fmla="*/ 8 h 78"/>
                <a:gd name="T10" fmla="*/ 3 w 94"/>
                <a:gd name="T11" fmla="*/ 50 h 78"/>
                <a:gd name="T12" fmla="*/ 2 w 94"/>
                <a:gd name="T13" fmla="*/ 50 h 78"/>
                <a:gd name="T14" fmla="*/ 0 w 94"/>
                <a:gd name="T15" fmla="*/ 67 h 78"/>
                <a:gd name="T16" fmla="*/ 25 w 94"/>
                <a:gd name="T17" fmla="*/ 71 h 78"/>
                <a:gd name="T18" fmla="*/ 88 w 94"/>
                <a:gd name="T19" fmla="*/ 78 h 78"/>
                <a:gd name="T20" fmla="*/ 88 w 94"/>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30825" name="Freeform 103"/>
            <p:cNvSpPr>
              <a:spLocks/>
            </p:cNvSpPr>
            <p:nvPr/>
          </p:nvSpPr>
          <p:spPr bwMode="auto">
            <a:xfrm>
              <a:off x="2434" y="1892"/>
              <a:ext cx="508" cy="375"/>
            </a:xfrm>
            <a:custGeom>
              <a:avLst/>
              <a:gdLst>
                <a:gd name="T0" fmla="*/ 0 w 99"/>
                <a:gd name="T1" fmla="*/ 67 h 77"/>
                <a:gd name="T2" fmla="*/ 10 w 99"/>
                <a:gd name="T3" fmla="*/ 0 h 77"/>
                <a:gd name="T4" fmla="*/ 73 w 99"/>
                <a:gd name="T5" fmla="*/ 7 h 77"/>
                <a:gd name="T6" fmla="*/ 99 w 99"/>
                <a:gd name="T7" fmla="*/ 9 h 77"/>
                <a:gd name="T8" fmla="*/ 98 w 99"/>
                <a:gd name="T9" fmla="*/ 26 h 77"/>
                <a:gd name="T10" fmla="*/ 95 w 99"/>
                <a:gd name="T11" fmla="*/ 77 h 77"/>
                <a:gd name="T12" fmla="*/ 82 w 99"/>
                <a:gd name="T13" fmla="*/ 76 h 77"/>
                <a:gd name="T14" fmla="*/ 0 w 99"/>
                <a:gd name="T15" fmla="*/ 67 h 77"/>
                <a:gd name="T16" fmla="*/ 0 w 99"/>
                <a:gd name="T17" fmla="*/ 6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a:solidFill>
                <a:schemeClr val="tx1"/>
              </a:solidFill>
              <a:round/>
              <a:headEnd/>
              <a:tailEnd/>
            </a:ln>
          </p:spPr>
          <p:txBody>
            <a:bodyPr/>
            <a:lstStyle/>
            <a:p>
              <a:endParaRPr lang="en-US"/>
            </a:p>
          </p:txBody>
        </p:sp>
        <p:sp>
          <p:nvSpPr>
            <p:cNvPr id="30826" name="Freeform 104"/>
            <p:cNvSpPr>
              <a:spLocks/>
            </p:cNvSpPr>
            <p:nvPr/>
          </p:nvSpPr>
          <p:spPr bwMode="auto">
            <a:xfrm>
              <a:off x="2368" y="2218"/>
              <a:ext cx="485" cy="478"/>
            </a:xfrm>
            <a:custGeom>
              <a:avLst/>
              <a:gdLst>
                <a:gd name="T0" fmla="*/ 13 w 95"/>
                <a:gd name="T1" fmla="*/ 0 h 98"/>
                <a:gd name="T2" fmla="*/ 0 w 95"/>
                <a:gd name="T3" fmla="*/ 96 h 98"/>
                <a:gd name="T4" fmla="*/ 0 w 95"/>
                <a:gd name="T5" fmla="*/ 96 h 98"/>
                <a:gd name="T6" fmla="*/ 12 w 95"/>
                <a:gd name="T7" fmla="*/ 98 h 98"/>
                <a:gd name="T8" fmla="*/ 13 w 95"/>
                <a:gd name="T9" fmla="*/ 90 h 98"/>
                <a:gd name="T10" fmla="*/ 37 w 95"/>
                <a:gd name="T11" fmla="*/ 93 h 98"/>
                <a:gd name="T12" fmla="*/ 37 w 95"/>
                <a:gd name="T13" fmla="*/ 93 h 98"/>
                <a:gd name="T14" fmla="*/ 36 w 95"/>
                <a:gd name="T15" fmla="*/ 92 h 98"/>
                <a:gd name="T16" fmla="*/ 37 w 95"/>
                <a:gd name="T17" fmla="*/ 91 h 98"/>
                <a:gd name="T18" fmla="*/ 36 w 95"/>
                <a:gd name="T19" fmla="*/ 90 h 98"/>
                <a:gd name="T20" fmla="*/ 36 w 95"/>
                <a:gd name="T21" fmla="*/ 90 h 98"/>
                <a:gd name="T22" fmla="*/ 36 w 95"/>
                <a:gd name="T23" fmla="*/ 90 h 98"/>
                <a:gd name="T24" fmla="*/ 87 w 95"/>
                <a:gd name="T25" fmla="*/ 94 h 98"/>
                <a:gd name="T26" fmla="*/ 93 w 95"/>
                <a:gd name="T27" fmla="*/ 18 h 98"/>
                <a:gd name="T28" fmla="*/ 94 w 95"/>
                <a:gd name="T29" fmla="*/ 18 h 98"/>
                <a:gd name="T30" fmla="*/ 95 w 95"/>
                <a:gd name="T31" fmla="*/ 9 h 98"/>
                <a:gd name="T32" fmla="*/ 13 w 95"/>
                <a:gd name="T33" fmla="*/ 0 h 98"/>
                <a:gd name="T34" fmla="*/ 13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chemeClr val="tx1"/>
              </a:solidFill>
              <a:round/>
              <a:headEnd/>
              <a:tailEnd/>
            </a:ln>
          </p:spPr>
          <p:txBody>
            <a:bodyPr/>
            <a:lstStyle/>
            <a:p>
              <a:endParaRPr lang="en-US"/>
            </a:p>
          </p:txBody>
        </p:sp>
        <p:sp>
          <p:nvSpPr>
            <p:cNvPr id="30827" name="Freeform 105"/>
            <p:cNvSpPr>
              <a:spLocks/>
            </p:cNvSpPr>
            <p:nvPr/>
          </p:nvSpPr>
          <p:spPr bwMode="auto">
            <a:xfrm>
              <a:off x="2552" y="2306"/>
              <a:ext cx="969" cy="898"/>
            </a:xfrm>
            <a:custGeom>
              <a:avLst/>
              <a:gdLst>
                <a:gd name="T0" fmla="*/ 171 w 189"/>
                <a:gd name="T1" fmla="*/ 50 h 184"/>
                <a:gd name="T2" fmla="*/ 159 w 189"/>
                <a:gd name="T3" fmla="*/ 47 h 184"/>
                <a:gd name="T4" fmla="*/ 151 w 189"/>
                <a:gd name="T5" fmla="*/ 49 h 184"/>
                <a:gd name="T6" fmla="*/ 145 w 189"/>
                <a:gd name="T7" fmla="*/ 49 h 184"/>
                <a:gd name="T8" fmla="*/ 143 w 189"/>
                <a:gd name="T9" fmla="*/ 49 h 184"/>
                <a:gd name="T10" fmla="*/ 140 w 189"/>
                <a:gd name="T11" fmla="*/ 47 h 184"/>
                <a:gd name="T12" fmla="*/ 137 w 189"/>
                <a:gd name="T13" fmla="*/ 51 h 184"/>
                <a:gd name="T14" fmla="*/ 135 w 189"/>
                <a:gd name="T15" fmla="*/ 48 h 184"/>
                <a:gd name="T16" fmla="*/ 129 w 189"/>
                <a:gd name="T17" fmla="*/ 47 h 184"/>
                <a:gd name="T18" fmla="*/ 125 w 189"/>
                <a:gd name="T19" fmla="*/ 46 h 184"/>
                <a:gd name="T20" fmla="*/ 119 w 189"/>
                <a:gd name="T21" fmla="*/ 44 h 184"/>
                <a:gd name="T22" fmla="*/ 115 w 189"/>
                <a:gd name="T23" fmla="*/ 43 h 184"/>
                <a:gd name="T24" fmla="*/ 109 w 189"/>
                <a:gd name="T25" fmla="*/ 41 h 184"/>
                <a:gd name="T26" fmla="*/ 106 w 189"/>
                <a:gd name="T27" fmla="*/ 38 h 184"/>
                <a:gd name="T28" fmla="*/ 100 w 189"/>
                <a:gd name="T29" fmla="*/ 36 h 184"/>
                <a:gd name="T30" fmla="*/ 58 w 189"/>
                <a:gd name="T31" fmla="*/ 0 h 184"/>
                <a:gd name="T32" fmla="*/ 0 w 189"/>
                <a:gd name="T33" fmla="*/ 72 h 184"/>
                <a:gd name="T34" fmla="*/ 1 w 189"/>
                <a:gd name="T35" fmla="*/ 75 h 184"/>
                <a:gd name="T36" fmla="*/ 5 w 189"/>
                <a:gd name="T37" fmla="*/ 81 h 184"/>
                <a:gd name="T38" fmla="*/ 23 w 189"/>
                <a:gd name="T39" fmla="*/ 99 h 184"/>
                <a:gd name="T40" fmla="*/ 25 w 189"/>
                <a:gd name="T41" fmla="*/ 104 h 184"/>
                <a:gd name="T42" fmla="*/ 38 w 189"/>
                <a:gd name="T43" fmla="*/ 123 h 184"/>
                <a:gd name="T44" fmla="*/ 49 w 189"/>
                <a:gd name="T45" fmla="*/ 125 h 184"/>
                <a:gd name="T46" fmla="*/ 56 w 189"/>
                <a:gd name="T47" fmla="*/ 114 h 184"/>
                <a:gd name="T48" fmla="*/ 60 w 189"/>
                <a:gd name="T49" fmla="*/ 113 h 184"/>
                <a:gd name="T50" fmla="*/ 67 w 189"/>
                <a:gd name="T51" fmla="*/ 115 h 184"/>
                <a:gd name="T52" fmla="*/ 75 w 189"/>
                <a:gd name="T53" fmla="*/ 119 h 184"/>
                <a:gd name="T54" fmla="*/ 77 w 189"/>
                <a:gd name="T55" fmla="*/ 121 h 184"/>
                <a:gd name="T56" fmla="*/ 83 w 189"/>
                <a:gd name="T57" fmla="*/ 129 h 184"/>
                <a:gd name="T58" fmla="*/ 94 w 189"/>
                <a:gd name="T59" fmla="*/ 149 h 184"/>
                <a:gd name="T60" fmla="*/ 100 w 189"/>
                <a:gd name="T61" fmla="*/ 155 h 184"/>
                <a:gd name="T62" fmla="*/ 102 w 189"/>
                <a:gd name="T63" fmla="*/ 165 h 184"/>
                <a:gd name="T64" fmla="*/ 111 w 189"/>
                <a:gd name="T65" fmla="*/ 176 h 184"/>
                <a:gd name="T66" fmla="*/ 126 w 189"/>
                <a:gd name="T67" fmla="*/ 181 h 184"/>
                <a:gd name="T68" fmla="*/ 135 w 189"/>
                <a:gd name="T69" fmla="*/ 182 h 184"/>
                <a:gd name="T70" fmla="*/ 134 w 189"/>
                <a:gd name="T71" fmla="*/ 180 h 184"/>
                <a:gd name="T72" fmla="*/ 131 w 189"/>
                <a:gd name="T73" fmla="*/ 162 h 184"/>
                <a:gd name="T74" fmla="*/ 130 w 189"/>
                <a:gd name="T75" fmla="*/ 160 h 184"/>
                <a:gd name="T76" fmla="*/ 133 w 189"/>
                <a:gd name="T77" fmla="*/ 153 h 184"/>
                <a:gd name="T78" fmla="*/ 134 w 189"/>
                <a:gd name="T79" fmla="*/ 151 h 184"/>
                <a:gd name="T80" fmla="*/ 137 w 189"/>
                <a:gd name="T81" fmla="*/ 145 h 184"/>
                <a:gd name="T82" fmla="*/ 139 w 189"/>
                <a:gd name="T83" fmla="*/ 145 h 184"/>
                <a:gd name="T84" fmla="*/ 141 w 189"/>
                <a:gd name="T85" fmla="*/ 142 h 184"/>
                <a:gd name="T86" fmla="*/ 143 w 189"/>
                <a:gd name="T87" fmla="*/ 142 h 184"/>
                <a:gd name="T88" fmla="*/ 147 w 189"/>
                <a:gd name="T89" fmla="*/ 140 h 184"/>
                <a:gd name="T90" fmla="*/ 149 w 189"/>
                <a:gd name="T91" fmla="*/ 136 h 184"/>
                <a:gd name="T92" fmla="*/ 150 w 189"/>
                <a:gd name="T93" fmla="*/ 138 h 184"/>
                <a:gd name="T94" fmla="*/ 165 w 189"/>
                <a:gd name="T95" fmla="*/ 130 h 184"/>
                <a:gd name="T96" fmla="*/ 168 w 189"/>
                <a:gd name="T97" fmla="*/ 121 h 184"/>
                <a:gd name="T98" fmla="*/ 171 w 189"/>
                <a:gd name="T99" fmla="*/ 120 h 184"/>
                <a:gd name="T100" fmla="*/ 181 w 189"/>
                <a:gd name="T101" fmla="*/ 119 h 184"/>
                <a:gd name="T102" fmla="*/ 184 w 189"/>
                <a:gd name="T103" fmla="*/ 117 h 184"/>
                <a:gd name="T104" fmla="*/ 185 w 189"/>
                <a:gd name="T105" fmla="*/ 114 h 184"/>
                <a:gd name="T106" fmla="*/ 186 w 189"/>
                <a:gd name="T107" fmla="*/ 106 h 184"/>
                <a:gd name="T108" fmla="*/ 188 w 189"/>
                <a:gd name="T109" fmla="*/ 101 h 184"/>
                <a:gd name="T110" fmla="*/ 187 w 189"/>
                <a:gd name="T111" fmla="*/ 91 h 184"/>
                <a:gd name="T112" fmla="*/ 185 w 189"/>
                <a:gd name="T113" fmla="*/ 88 h 184"/>
                <a:gd name="T114" fmla="*/ 184 w 189"/>
                <a:gd name="T115" fmla="*/ 82 h 184"/>
                <a:gd name="T116" fmla="*/ 180 w 189"/>
                <a:gd name="T117" fmla="*/ 53 h 184"/>
                <a:gd name="T118" fmla="*/ 174 w 189"/>
                <a:gd name="T119" fmla="*/ 5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30828" name="Freeform 106"/>
            <p:cNvSpPr>
              <a:spLocks/>
            </p:cNvSpPr>
            <p:nvPr/>
          </p:nvSpPr>
          <p:spPr bwMode="auto">
            <a:xfrm>
              <a:off x="4372" y="1453"/>
              <a:ext cx="522" cy="380"/>
            </a:xfrm>
            <a:custGeom>
              <a:avLst/>
              <a:gdLst>
                <a:gd name="T0" fmla="*/ 78 w 102"/>
                <a:gd name="T1" fmla="*/ 70 h 78"/>
                <a:gd name="T2" fmla="*/ 76 w 102"/>
                <a:gd name="T3" fmla="*/ 73 h 78"/>
                <a:gd name="T4" fmla="*/ 75 w 102"/>
                <a:gd name="T5" fmla="*/ 75 h 78"/>
                <a:gd name="T6" fmla="*/ 75 w 102"/>
                <a:gd name="T7" fmla="*/ 78 h 78"/>
                <a:gd name="T8" fmla="*/ 77 w 102"/>
                <a:gd name="T9" fmla="*/ 76 h 78"/>
                <a:gd name="T10" fmla="*/ 81 w 102"/>
                <a:gd name="T11" fmla="*/ 75 h 78"/>
                <a:gd name="T12" fmla="*/ 87 w 102"/>
                <a:gd name="T13" fmla="*/ 73 h 78"/>
                <a:gd name="T14" fmla="*/ 96 w 102"/>
                <a:gd name="T15" fmla="*/ 66 h 78"/>
                <a:gd name="T16" fmla="*/ 99 w 102"/>
                <a:gd name="T17" fmla="*/ 64 h 78"/>
                <a:gd name="T18" fmla="*/ 102 w 102"/>
                <a:gd name="T19" fmla="*/ 61 h 78"/>
                <a:gd name="T20" fmla="*/ 100 w 102"/>
                <a:gd name="T21" fmla="*/ 62 h 78"/>
                <a:gd name="T22" fmla="*/ 97 w 102"/>
                <a:gd name="T23" fmla="*/ 64 h 78"/>
                <a:gd name="T24" fmla="*/ 94 w 102"/>
                <a:gd name="T25" fmla="*/ 65 h 78"/>
                <a:gd name="T26" fmla="*/ 97 w 102"/>
                <a:gd name="T27" fmla="*/ 61 h 78"/>
                <a:gd name="T28" fmla="*/ 95 w 102"/>
                <a:gd name="T29" fmla="*/ 62 h 78"/>
                <a:gd name="T30" fmla="*/ 86 w 102"/>
                <a:gd name="T31" fmla="*/ 67 h 78"/>
                <a:gd name="T32" fmla="*/ 80 w 102"/>
                <a:gd name="T33" fmla="*/ 72 h 78"/>
                <a:gd name="T34" fmla="*/ 79 w 102"/>
                <a:gd name="T35" fmla="*/ 68 h 78"/>
                <a:gd name="T36" fmla="*/ 81 w 102"/>
                <a:gd name="T37" fmla="*/ 64 h 78"/>
                <a:gd name="T38" fmla="*/ 79 w 102"/>
                <a:gd name="T39" fmla="*/ 49 h 78"/>
                <a:gd name="T40" fmla="*/ 77 w 102"/>
                <a:gd name="T41" fmla="*/ 34 h 78"/>
                <a:gd name="T42" fmla="*/ 75 w 102"/>
                <a:gd name="T43" fmla="*/ 25 h 78"/>
                <a:gd name="T44" fmla="*/ 74 w 102"/>
                <a:gd name="T45" fmla="*/ 24 h 78"/>
                <a:gd name="T46" fmla="*/ 73 w 102"/>
                <a:gd name="T47" fmla="*/ 21 h 78"/>
                <a:gd name="T48" fmla="*/ 72 w 102"/>
                <a:gd name="T49" fmla="*/ 12 h 78"/>
                <a:gd name="T50" fmla="*/ 69 w 102"/>
                <a:gd name="T51" fmla="*/ 3 h 78"/>
                <a:gd name="T52" fmla="*/ 68 w 102"/>
                <a:gd name="T53" fmla="*/ 0 h 78"/>
                <a:gd name="T54" fmla="*/ 51 w 102"/>
                <a:gd name="T55" fmla="*/ 4 h 78"/>
                <a:gd name="T56" fmla="*/ 42 w 102"/>
                <a:gd name="T57" fmla="*/ 14 h 78"/>
                <a:gd name="T58" fmla="*/ 41 w 102"/>
                <a:gd name="T59" fmla="*/ 18 h 78"/>
                <a:gd name="T60" fmla="*/ 36 w 102"/>
                <a:gd name="T61" fmla="*/ 23 h 78"/>
                <a:gd name="T62" fmla="*/ 38 w 102"/>
                <a:gd name="T63" fmla="*/ 25 h 78"/>
                <a:gd name="T64" fmla="*/ 38 w 102"/>
                <a:gd name="T65" fmla="*/ 27 h 78"/>
                <a:gd name="T66" fmla="*/ 39 w 102"/>
                <a:gd name="T67" fmla="*/ 32 h 78"/>
                <a:gd name="T68" fmla="*/ 30 w 102"/>
                <a:gd name="T69" fmla="*/ 39 h 78"/>
                <a:gd name="T70" fmla="*/ 19 w 102"/>
                <a:gd name="T71" fmla="*/ 39 h 78"/>
                <a:gd name="T72" fmla="*/ 9 w 102"/>
                <a:gd name="T73" fmla="*/ 42 h 78"/>
                <a:gd name="T74" fmla="*/ 6 w 102"/>
                <a:gd name="T75" fmla="*/ 46 h 78"/>
                <a:gd name="T76" fmla="*/ 9 w 102"/>
                <a:gd name="T77" fmla="*/ 52 h 78"/>
                <a:gd name="T78" fmla="*/ 2 w 102"/>
                <a:gd name="T79" fmla="*/ 60 h 78"/>
                <a:gd name="T80" fmla="*/ 56 w 102"/>
                <a:gd name="T81" fmla="*/ 55 h 78"/>
                <a:gd name="T82" fmla="*/ 57 w 102"/>
                <a:gd name="T83" fmla="*/ 57 h 78"/>
                <a:gd name="T84" fmla="*/ 59 w 102"/>
                <a:gd name="T85" fmla="*/ 58 h 78"/>
                <a:gd name="T86" fmla="*/ 62 w 102"/>
                <a:gd name="T87" fmla="*/ 63 h 78"/>
                <a:gd name="T88" fmla="*/ 66 w 102"/>
                <a:gd name="T89" fmla="*/ 6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chemeClr val="tx1"/>
              </a:solidFill>
              <a:round/>
              <a:headEnd/>
              <a:tailEnd/>
            </a:ln>
          </p:spPr>
          <p:txBody>
            <a:bodyPr/>
            <a:lstStyle/>
            <a:p>
              <a:endParaRPr lang="en-US"/>
            </a:p>
          </p:txBody>
        </p:sp>
        <p:sp>
          <p:nvSpPr>
            <p:cNvPr id="30829" name="Freeform 107"/>
            <p:cNvSpPr>
              <a:spLocks/>
            </p:cNvSpPr>
            <p:nvPr/>
          </p:nvSpPr>
          <p:spPr bwMode="auto">
            <a:xfrm>
              <a:off x="4720" y="1428"/>
              <a:ext cx="118" cy="205"/>
            </a:xfrm>
            <a:custGeom>
              <a:avLst/>
              <a:gdLst>
                <a:gd name="T0" fmla="*/ 0 w 23"/>
                <a:gd name="T1" fmla="*/ 5 h 42"/>
                <a:gd name="T2" fmla="*/ 1 w 23"/>
                <a:gd name="T3" fmla="*/ 7 h 42"/>
                <a:gd name="T4" fmla="*/ 0 w 23"/>
                <a:gd name="T5" fmla="*/ 8 h 42"/>
                <a:gd name="T6" fmla="*/ 1 w 23"/>
                <a:gd name="T7" fmla="*/ 8 h 42"/>
                <a:gd name="T8" fmla="*/ 1 w 23"/>
                <a:gd name="T9" fmla="*/ 9 h 42"/>
                <a:gd name="T10" fmla="*/ 3 w 23"/>
                <a:gd name="T11" fmla="*/ 14 h 42"/>
                <a:gd name="T12" fmla="*/ 4 w 23"/>
                <a:gd name="T13" fmla="*/ 17 h 42"/>
                <a:gd name="T14" fmla="*/ 3 w 23"/>
                <a:gd name="T15" fmla="*/ 19 h 42"/>
                <a:gd name="T16" fmla="*/ 3 w 23"/>
                <a:gd name="T17" fmla="*/ 21 h 42"/>
                <a:gd name="T18" fmla="*/ 5 w 23"/>
                <a:gd name="T19" fmla="*/ 26 h 42"/>
                <a:gd name="T20" fmla="*/ 5 w 23"/>
                <a:gd name="T21" fmla="*/ 28 h 42"/>
                <a:gd name="T22" fmla="*/ 5 w 23"/>
                <a:gd name="T23" fmla="*/ 29 h 42"/>
                <a:gd name="T24" fmla="*/ 6 w 23"/>
                <a:gd name="T25" fmla="*/ 29 h 42"/>
                <a:gd name="T26" fmla="*/ 5 w 23"/>
                <a:gd name="T27" fmla="*/ 28 h 42"/>
                <a:gd name="T28" fmla="*/ 6 w 23"/>
                <a:gd name="T29" fmla="*/ 28 h 42"/>
                <a:gd name="T30" fmla="*/ 7 w 23"/>
                <a:gd name="T31" fmla="*/ 30 h 42"/>
                <a:gd name="T32" fmla="*/ 8 w 23"/>
                <a:gd name="T33" fmla="*/ 34 h 42"/>
                <a:gd name="T34" fmla="*/ 8 w 23"/>
                <a:gd name="T35" fmla="*/ 37 h 42"/>
                <a:gd name="T36" fmla="*/ 9 w 23"/>
                <a:gd name="T37" fmla="*/ 39 h 42"/>
                <a:gd name="T38" fmla="*/ 10 w 23"/>
                <a:gd name="T39" fmla="*/ 42 h 42"/>
                <a:gd name="T40" fmla="*/ 20 w 23"/>
                <a:gd name="T41" fmla="*/ 40 h 42"/>
                <a:gd name="T42" fmla="*/ 19 w 23"/>
                <a:gd name="T43" fmla="*/ 39 h 42"/>
                <a:gd name="T44" fmla="*/ 18 w 23"/>
                <a:gd name="T45" fmla="*/ 38 h 42"/>
                <a:gd name="T46" fmla="*/ 18 w 23"/>
                <a:gd name="T47" fmla="*/ 37 h 42"/>
                <a:gd name="T48" fmla="*/ 19 w 23"/>
                <a:gd name="T49" fmla="*/ 36 h 42"/>
                <a:gd name="T50" fmla="*/ 18 w 23"/>
                <a:gd name="T51" fmla="*/ 34 h 42"/>
                <a:gd name="T52" fmla="*/ 18 w 23"/>
                <a:gd name="T53" fmla="*/ 27 h 42"/>
                <a:gd name="T54" fmla="*/ 18 w 23"/>
                <a:gd name="T55" fmla="*/ 25 h 42"/>
                <a:gd name="T56" fmla="*/ 19 w 23"/>
                <a:gd name="T57" fmla="*/ 21 h 42"/>
                <a:gd name="T58" fmla="*/ 19 w 23"/>
                <a:gd name="T59" fmla="*/ 19 h 42"/>
                <a:gd name="T60" fmla="*/ 19 w 23"/>
                <a:gd name="T61" fmla="*/ 17 h 42"/>
                <a:gd name="T62" fmla="*/ 19 w 23"/>
                <a:gd name="T63" fmla="*/ 15 h 42"/>
                <a:gd name="T64" fmla="*/ 19 w 23"/>
                <a:gd name="T65" fmla="*/ 14 h 42"/>
                <a:gd name="T66" fmla="*/ 19 w 23"/>
                <a:gd name="T67" fmla="*/ 13 h 42"/>
                <a:gd name="T68" fmla="*/ 22 w 23"/>
                <a:gd name="T69" fmla="*/ 11 h 42"/>
                <a:gd name="T70" fmla="*/ 23 w 23"/>
                <a:gd name="T71" fmla="*/ 7 h 42"/>
                <a:gd name="T72" fmla="*/ 22 w 23"/>
                <a:gd name="T73" fmla="*/ 5 h 42"/>
                <a:gd name="T74" fmla="*/ 22 w 23"/>
                <a:gd name="T75" fmla="*/ 3 h 42"/>
                <a:gd name="T76" fmla="*/ 22 w 23"/>
                <a:gd name="T77" fmla="*/ 3 h 42"/>
                <a:gd name="T78" fmla="*/ 22 w 23"/>
                <a:gd name="T79" fmla="*/ 2 h 42"/>
                <a:gd name="T80" fmla="*/ 21 w 23"/>
                <a:gd name="T81" fmla="*/ 0 h 42"/>
                <a:gd name="T82" fmla="*/ 0 w 23"/>
                <a:gd name="T83" fmla="*/ 5 h 42"/>
                <a:gd name="T84" fmla="*/ 0 w 23"/>
                <a:gd name="T85" fmla="*/ 5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30830" name="Group 108"/>
            <p:cNvGrpSpPr>
              <a:grpSpLocks/>
            </p:cNvGrpSpPr>
            <p:nvPr/>
          </p:nvGrpSpPr>
          <p:grpSpPr bwMode="auto">
            <a:xfrm>
              <a:off x="728" y="2448"/>
              <a:ext cx="1266" cy="876"/>
              <a:chOff x="728" y="2532"/>
              <a:chExt cx="1266" cy="876"/>
            </a:xfrm>
          </p:grpSpPr>
          <p:sp>
            <p:nvSpPr>
              <p:cNvPr id="30865" name="Freeform 109"/>
              <p:cNvSpPr>
                <a:spLocks/>
              </p:cNvSpPr>
              <p:nvPr/>
            </p:nvSpPr>
            <p:spPr bwMode="auto">
              <a:xfrm>
                <a:off x="1031" y="2532"/>
                <a:ext cx="963" cy="780"/>
              </a:xfrm>
              <a:custGeom>
                <a:avLst/>
                <a:gdLst>
                  <a:gd name="T0" fmla="*/ 14 w 188"/>
                  <a:gd name="T1" fmla="*/ 31 h 160"/>
                  <a:gd name="T2" fmla="*/ 26 w 188"/>
                  <a:gd name="T3" fmla="*/ 40 h 160"/>
                  <a:gd name="T4" fmla="*/ 18 w 188"/>
                  <a:gd name="T5" fmla="*/ 50 h 160"/>
                  <a:gd name="T6" fmla="*/ 16 w 188"/>
                  <a:gd name="T7" fmla="*/ 43 h 160"/>
                  <a:gd name="T8" fmla="*/ 5 w 188"/>
                  <a:gd name="T9" fmla="*/ 55 h 160"/>
                  <a:gd name="T10" fmla="*/ 11 w 188"/>
                  <a:gd name="T11" fmla="*/ 64 h 160"/>
                  <a:gd name="T12" fmla="*/ 27 w 188"/>
                  <a:gd name="T13" fmla="*/ 61 h 160"/>
                  <a:gd name="T14" fmla="*/ 22 w 188"/>
                  <a:gd name="T15" fmla="*/ 74 h 160"/>
                  <a:gd name="T16" fmla="*/ 18 w 188"/>
                  <a:gd name="T17" fmla="*/ 79 h 160"/>
                  <a:gd name="T18" fmla="*/ 10 w 188"/>
                  <a:gd name="T19" fmla="*/ 82 h 160"/>
                  <a:gd name="T20" fmla="*/ 6 w 188"/>
                  <a:gd name="T21" fmla="*/ 98 h 160"/>
                  <a:gd name="T22" fmla="*/ 11 w 188"/>
                  <a:gd name="T23" fmla="*/ 107 h 160"/>
                  <a:gd name="T24" fmla="*/ 22 w 188"/>
                  <a:gd name="T25" fmla="*/ 112 h 160"/>
                  <a:gd name="T26" fmla="*/ 22 w 188"/>
                  <a:gd name="T27" fmla="*/ 120 h 160"/>
                  <a:gd name="T28" fmla="*/ 35 w 188"/>
                  <a:gd name="T29" fmla="*/ 123 h 160"/>
                  <a:gd name="T30" fmla="*/ 42 w 188"/>
                  <a:gd name="T31" fmla="*/ 125 h 160"/>
                  <a:gd name="T32" fmla="*/ 29 w 188"/>
                  <a:gd name="T33" fmla="*/ 141 h 160"/>
                  <a:gd name="T34" fmla="*/ 19 w 188"/>
                  <a:gd name="T35" fmla="*/ 147 h 160"/>
                  <a:gd name="T36" fmla="*/ 3 w 188"/>
                  <a:gd name="T37" fmla="*/ 155 h 160"/>
                  <a:gd name="T38" fmla="*/ 3 w 188"/>
                  <a:gd name="T39" fmla="*/ 160 h 160"/>
                  <a:gd name="T40" fmla="*/ 29 w 188"/>
                  <a:gd name="T41" fmla="*/ 149 h 160"/>
                  <a:gd name="T42" fmla="*/ 62 w 188"/>
                  <a:gd name="T43" fmla="*/ 120 h 160"/>
                  <a:gd name="T44" fmla="*/ 59 w 188"/>
                  <a:gd name="T45" fmla="*/ 117 h 160"/>
                  <a:gd name="T46" fmla="*/ 77 w 188"/>
                  <a:gd name="T47" fmla="*/ 95 h 160"/>
                  <a:gd name="T48" fmla="*/ 72 w 188"/>
                  <a:gd name="T49" fmla="*/ 101 h 160"/>
                  <a:gd name="T50" fmla="*/ 73 w 188"/>
                  <a:gd name="T51" fmla="*/ 109 h 160"/>
                  <a:gd name="T52" fmla="*/ 72 w 188"/>
                  <a:gd name="T53" fmla="*/ 114 h 160"/>
                  <a:gd name="T54" fmla="*/ 86 w 188"/>
                  <a:gd name="T55" fmla="*/ 106 h 160"/>
                  <a:gd name="T56" fmla="*/ 86 w 188"/>
                  <a:gd name="T57" fmla="*/ 98 h 160"/>
                  <a:gd name="T58" fmla="*/ 107 w 188"/>
                  <a:gd name="T59" fmla="*/ 103 h 160"/>
                  <a:gd name="T60" fmla="*/ 121 w 188"/>
                  <a:gd name="T61" fmla="*/ 101 h 160"/>
                  <a:gd name="T62" fmla="*/ 145 w 188"/>
                  <a:gd name="T63" fmla="*/ 109 h 160"/>
                  <a:gd name="T64" fmla="*/ 153 w 188"/>
                  <a:gd name="T65" fmla="*/ 119 h 160"/>
                  <a:gd name="T66" fmla="*/ 166 w 188"/>
                  <a:gd name="T67" fmla="*/ 128 h 160"/>
                  <a:gd name="T68" fmla="*/ 188 w 188"/>
                  <a:gd name="T69" fmla="*/ 130 h 160"/>
                  <a:gd name="T70" fmla="*/ 185 w 188"/>
                  <a:gd name="T71" fmla="*/ 117 h 160"/>
                  <a:gd name="T72" fmla="*/ 176 w 188"/>
                  <a:gd name="T73" fmla="*/ 115 h 160"/>
                  <a:gd name="T74" fmla="*/ 163 w 188"/>
                  <a:gd name="T75" fmla="*/ 106 h 160"/>
                  <a:gd name="T76" fmla="*/ 147 w 188"/>
                  <a:gd name="T77" fmla="*/ 95 h 160"/>
                  <a:gd name="T78" fmla="*/ 141 w 188"/>
                  <a:gd name="T79" fmla="*/ 103 h 160"/>
                  <a:gd name="T80" fmla="*/ 129 w 188"/>
                  <a:gd name="T81" fmla="*/ 93 h 160"/>
                  <a:gd name="T82" fmla="*/ 117 w 188"/>
                  <a:gd name="T83" fmla="*/ 80 h 160"/>
                  <a:gd name="T84" fmla="*/ 102 w 188"/>
                  <a:gd name="T85" fmla="*/ 21 h 160"/>
                  <a:gd name="T86" fmla="*/ 90 w 188"/>
                  <a:gd name="T87" fmla="*/ 5 h 160"/>
                  <a:gd name="T88" fmla="*/ 69 w 188"/>
                  <a:gd name="T89" fmla="*/ 5 h 160"/>
                  <a:gd name="T90" fmla="*/ 59 w 188"/>
                  <a:gd name="T91" fmla="*/ 5 h 160"/>
                  <a:gd name="T92" fmla="*/ 45 w 188"/>
                  <a:gd name="T93" fmla="*/ 0 h 160"/>
                  <a:gd name="T94" fmla="*/ 35 w 188"/>
                  <a:gd name="T95" fmla="*/ 4 h 160"/>
                  <a:gd name="T96" fmla="*/ 24 w 188"/>
                  <a:gd name="T97" fmla="*/ 13 h 160"/>
                  <a:gd name="T98" fmla="*/ 19 w 188"/>
                  <a:gd name="T99" fmla="*/ 21 h 160"/>
                  <a:gd name="T100" fmla="*/ 10 w 188"/>
                  <a:gd name="T101" fmla="*/ 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chemeClr val="tx1"/>
                </a:solidFill>
                <a:round/>
                <a:headEnd/>
                <a:tailEnd/>
              </a:ln>
            </p:spPr>
            <p:txBody>
              <a:bodyPr/>
              <a:lstStyle/>
              <a:p>
                <a:endParaRPr lang="en-US"/>
              </a:p>
            </p:txBody>
          </p:sp>
          <p:sp>
            <p:nvSpPr>
              <p:cNvPr id="30866" name="Freeform 110"/>
              <p:cNvSpPr>
                <a:spLocks/>
              </p:cNvSpPr>
              <p:nvPr/>
            </p:nvSpPr>
            <p:spPr bwMode="auto">
              <a:xfrm>
                <a:off x="995" y="3308"/>
                <a:ext cx="20" cy="14"/>
              </a:xfrm>
              <a:custGeom>
                <a:avLst/>
                <a:gdLst>
                  <a:gd name="T0" fmla="*/ 2 w 4"/>
                  <a:gd name="T1" fmla="*/ 2 h 3"/>
                  <a:gd name="T2" fmla="*/ 2 w 4"/>
                  <a:gd name="T3" fmla="*/ 1 h 3"/>
                  <a:gd name="T4" fmla="*/ 2 w 4"/>
                  <a:gd name="T5" fmla="*/ 1 h 3"/>
                  <a:gd name="T6" fmla="*/ 2 w 4"/>
                  <a:gd name="T7" fmla="*/ 1 h 3"/>
                  <a:gd name="T8" fmla="*/ 2 w 4"/>
                  <a:gd name="T9" fmla="*/ 1 h 3"/>
                  <a:gd name="T10" fmla="*/ 2 w 4"/>
                  <a:gd name="T11" fmla="*/ 1 h 3"/>
                  <a:gd name="T12" fmla="*/ 2 w 4"/>
                  <a:gd name="T13" fmla="*/ 1 h 3"/>
                  <a:gd name="T14" fmla="*/ 1 w 4"/>
                  <a:gd name="T15" fmla="*/ 0 h 3"/>
                  <a:gd name="T16" fmla="*/ 1 w 4"/>
                  <a:gd name="T17" fmla="*/ 0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2 h 3"/>
                  <a:gd name="T32" fmla="*/ 0 w 4"/>
                  <a:gd name="T33" fmla="*/ 2 h 3"/>
                  <a:gd name="T34" fmla="*/ 1 w 4"/>
                  <a:gd name="T35" fmla="*/ 2 h 3"/>
                  <a:gd name="T36" fmla="*/ 1 w 4"/>
                  <a:gd name="T37" fmla="*/ 2 h 3"/>
                  <a:gd name="T38" fmla="*/ 1 w 4"/>
                  <a:gd name="T39" fmla="*/ 3 h 3"/>
                  <a:gd name="T40" fmla="*/ 2 w 4"/>
                  <a:gd name="T41" fmla="*/ 3 h 3"/>
                  <a:gd name="T42" fmla="*/ 2 w 4"/>
                  <a:gd name="T43" fmla="*/ 3 h 3"/>
                  <a:gd name="T44" fmla="*/ 3 w 4"/>
                  <a:gd name="T45" fmla="*/ 3 h 3"/>
                  <a:gd name="T46" fmla="*/ 3 w 4"/>
                  <a:gd name="T47" fmla="*/ 3 h 3"/>
                  <a:gd name="T48" fmla="*/ 4 w 4"/>
                  <a:gd name="T49" fmla="*/ 2 h 3"/>
                  <a:gd name="T50" fmla="*/ 4 w 4"/>
                  <a:gd name="T51" fmla="*/ 2 h 3"/>
                  <a:gd name="T52" fmla="*/ 4 w 4"/>
                  <a:gd name="T53" fmla="*/ 2 h 3"/>
                  <a:gd name="T54" fmla="*/ 4 w 4"/>
                  <a:gd name="T55" fmla="*/ 1 h 3"/>
                  <a:gd name="T56" fmla="*/ 4 w 4"/>
                  <a:gd name="T57" fmla="*/ 1 h 3"/>
                  <a:gd name="T58" fmla="*/ 4 w 4"/>
                  <a:gd name="T59" fmla="*/ 1 h 3"/>
                  <a:gd name="T60" fmla="*/ 4 w 4"/>
                  <a:gd name="T61" fmla="*/ 1 h 3"/>
                  <a:gd name="T62" fmla="*/ 4 w 4"/>
                  <a:gd name="T63" fmla="*/ 1 h 3"/>
                  <a:gd name="T64" fmla="*/ 4 w 4"/>
                  <a:gd name="T65" fmla="*/ 0 h 3"/>
                  <a:gd name="T66" fmla="*/ 4 w 4"/>
                  <a:gd name="T67" fmla="*/ 0 h 3"/>
                  <a:gd name="T68" fmla="*/ 4 w 4"/>
                  <a:gd name="T69" fmla="*/ 0 h 3"/>
                  <a:gd name="T70" fmla="*/ 4 w 4"/>
                  <a:gd name="T71" fmla="*/ 0 h 3"/>
                  <a:gd name="T72" fmla="*/ 4 w 4"/>
                  <a:gd name="T73" fmla="*/ 1 h 3"/>
                  <a:gd name="T74" fmla="*/ 3 w 4"/>
                  <a:gd name="T75" fmla="*/ 1 h 3"/>
                  <a:gd name="T76" fmla="*/ 3 w 4"/>
                  <a:gd name="T77" fmla="*/ 1 h 3"/>
                  <a:gd name="T78" fmla="*/ 2 w 4"/>
                  <a:gd name="T79" fmla="*/ 2 h 3"/>
                  <a:gd name="T80" fmla="*/ 2 w 4"/>
                  <a:gd name="T81" fmla="*/ 2 h 3"/>
                  <a:gd name="T82" fmla="*/ 2 w 4"/>
                  <a:gd name="T83" fmla="*/ 2 h 3"/>
                  <a:gd name="T84" fmla="*/ 2 w 4"/>
                  <a:gd name="T85" fmla="*/ 2 h 3"/>
                  <a:gd name="T86" fmla="*/ 2 w 4"/>
                  <a:gd name="T87" fmla="*/ 3 h 3"/>
                  <a:gd name="T88" fmla="*/ 3 w 4"/>
                  <a:gd name="T89" fmla="*/ 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chemeClr val="tx1"/>
                </a:solidFill>
                <a:round/>
                <a:headEnd/>
                <a:tailEnd/>
              </a:ln>
            </p:spPr>
            <p:txBody>
              <a:bodyPr/>
              <a:lstStyle/>
              <a:p>
                <a:endParaRPr lang="en-US"/>
              </a:p>
            </p:txBody>
          </p:sp>
          <p:sp>
            <p:nvSpPr>
              <p:cNvPr id="30867" name="Freeform 111"/>
              <p:cNvSpPr>
                <a:spLocks/>
              </p:cNvSpPr>
              <p:nvPr/>
            </p:nvSpPr>
            <p:spPr bwMode="auto">
              <a:xfrm>
                <a:off x="949" y="3310"/>
                <a:ext cx="46" cy="30"/>
              </a:xfrm>
              <a:custGeom>
                <a:avLst/>
                <a:gdLst>
                  <a:gd name="T0" fmla="*/ 7 w 9"/>
                  <a:gd name="T1" fmla="*/ 0 h 6"/>
                  <a:gd name="T2" fmla="*/ 4 w 9"/>
                  <a:gd name="T3" fmla="*/ 0 h 6"/>
                  <a:gd name="T4" fmla="*/ 3 w 9"/>
                  <a:gd name="T5" fmla="*/ 1 h 6"/>
                  <a:gd name="T6" fmla="*/ 3 w 9"/>
                  <a:gd name="T7" fmla="*/ 1 h 6"/>
                  <a:gd name="T8" fmla="*/ 3 w 9"/>
                  <a:gd name="T9" fmla="*/ 2 h 6"/>
                  <a:gd name="T10" fmla="*/ 3 w 9"/>
                  <a:gd name="T11" fmla="*/ 3 h 6"/>
                  <a:gd name="T12" fmla="*/ 2 w 9"/>
                  <a:gd name="T13" fmla="*/ 3 h 6"/>
                  <a:gd name="T14" fmla="*/ 2 w 9"/>
                  <a:gd name="T15" fmla="*/ 3 h 6"/>
                  <a:gd name="T16" fmla="*/ 1 w 9"/>
                  <a:gd name="T17" fmla="*/ 3 h 6"/>
                  <a:gd name="T18" fmla="*/ 1 w 9"/>
                  <a:gd name="T19" fmla="*/ 4 h 6"/>
                  <a:gd name="T20" fmla="*/ 1 w 9"/>
                  <a:gd name="T21" fmla="*/ 5 h 6"/>
                  <a:gd name="T22" fmla="*/ 0 w 9"/>
                  <a:gd name="T23" fmla="*/ 5 h 6"/>
                  <a:gd name="T24" fmla="*/ 0 w 9"/>
                  <a:gd name="T25" fmla="*/ 6 h 6"/>
                  <a:gd name="T26" fmla="*/ 0 w 9"/>
                  <a:gd name="T27" fmla="*/ 6 h 6"/>
                  <a:gd name="T28" fmla="*/ 0 w 9"/>
                  <a:gd name="T29" fmla="*/ 6 h 6"/>
                  <a:gd name="T30" fmla="*/ 0 w 9"/>
                  <a:gd name="T31" fmla="*/ 6 h 6"/>
                  <a:gd name="T32" fmla="*/ 0 w 9"/>
                  <a:gd name="T33" fmla="*/ 6 h 6"/>
                  <a:gd name="T34" fmla="*/ 0 w 9"/>
                  <a:gd name="T35" fmla="*/ 6 h 6"/>
                  <a:gd name="T36" fmla="*/ 0 w 9"/>
                  <a:gd name="T37" fmla="*/ 6 h 6"/>
                  <a:gd name="T38" fmla="*/ 1 w 9"/>
                  <a:gd name="T39" fmla="*/ 6 h 6"/>
                  <a:gd name="T40" fmla="*/ 2 w 9"/>
                  <a:gd name="T41" fmla="*/ 6 h 6"/>
                  <a:gd name="T42" fmla="*/ 3 w 9"/>
                  <a:gd name="T43" fmla="*/ 5 h 6"/>
                  <a:gd name="T44" fmla="*/ 6 w 9"/>
                  <a:gd name="T45" fmla="*/ 3 h 6"/>
                  <a:gd name="T46" fmla="*/ 7 w 9"/>
                  <a:gd name="T47" fmla="*/ 2 h 6"/>
                  <a:gd name="T48" fmla="*/ 8 w 9"/>
                  <a:gd name="T49" fmla="*/ 2 h 6"/>
                  <a:gd name="T50" fmla="*/ 9 w 9"/>
                  <a:gd name="T51" fmla="*/ 1 h 6"/>
                  <a:gd name="T52" fmla="*/ 9 w 9"/>
                  <a:gd name="T53" fmla="*/ 1 h 6"/>
                  <a:gd name="T54" fmla="*/ 9 w 9"/>
                  <a:gd name="T55" fmla="*/ 1 h 6"/>
                  <a:gd name="T56" fmla="*/ 8 w 9"/>
                  <a:gd name="T57" fmla="*/ 0 h 6"/>
                  <a:gd name="T58" fmla="*/ 8 w 9"/>
                  <a:gd name="T59" fmla="*/ 0 h 6"/>
                  <a:gd name="T60" fmla="*/ 8 w 9"/>
                  <a:gd name="T61" fmla="*/ 0 h 6"/>
                  <a:gd name="T62" fmla="*/ 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chemeClr val="tx1"/>
                </a:solidFill>
                <a:round/>
                <a:headEnd/>
                <a:tailEnd/>
              </a:ln>
            </p:spPr>
            <p:txBody>
              <a:bodyPr/>
              <a:lstStyle/>
              <a:p>
                <a:endParaRPr lang="en-US"/>
              </a:p>
            </p:txBody>
          </p:sp>
          <p:sp>
            <p:nvSpPr>
              <p:cNvPr id="30868" name="Freeform 112"/>
              <p:cNvSpPr>
                <a:spLocks/>
              </p:cNvSpPr>
              <p:nvPr/>
            </p:nvSpPr>
            <p:spPr bwMode="auto">
              <a:xfrm>
                <a:off x="903" y="3332"/>
                <a:ext cx="46" cy="34"/>
              </a:xfrm>
              <a:custGeom>
                <a:avLst/>
                <a:gdLst>
                  <a:gd name="T0" fmla="*/ 8 w 9"/>
                  <a:gd name="T1" fmla="*/ 3 h 7"/>
                  <a:gd name="T2" fmla="*/ 8 w 9"/>
                  <a:gd name="T3" fmla="*/ 1 h 7"/>
                  <a:gd name="T4" fmla="*/ 5 w 9"/>
                  <a:gd name="T5" fmla="*/ 3 h 7"/>
                  <a:gd name="T6" fmla="*/ 4 w 9"/>
                  <a:gd name="T7" fmla="*/ 4 h 7"/>
                  <a:gd name="T8" fmla="*/ 4 w 9"/>
                  <a:gd name="T9" fmla="*/ 4 h 7"/>
                  <a:gd name="T10" fmla="*/ 2 w 9"/>
                  <a:gd name="T11" fmla="*/ 5 h 7"/>
                  <a:gd name="T12" fmla="*/ 1 w 9"/>
                  <a:gd name="T13" fmla="*/ 6 h 7"/>
                  <a:gd name="T14" fmla="*/ 0 w 9"/>
                  <a:gd name="T15" fmla="*/ 6 h 7"/>
                  <a:gd name="T16" fmla="*/ 2 w 9"/>
                  <a:gd name="T17" fmla="*/ 6 h 7"/>
                  <a:gd name="T18" fmla="*/ 3 w 9"/>
                  <a:gd name="T19" fmla="*/ 5 h 7"/>
                  <a:gd name="T20" fmla="*/ 6 w 9"/>
                  <a:gd name="T21" fmla="*/ 4 h 7"/>
                  <a:gd name="T22" fmla="*/ 8 w 9"/>
                  <a:gd name="T23" fmla="*/ 3 h 7"/>
                  <a:gd name="T24" fmla="*/ 8 w 9"/>
                  <a:gd name="T25" fmla="*/ 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chemeClr val="tx1"/>
                </a:solidFill>
                <a:round/>
                <a:headEnd/>
                <a:tailEnd/>
              </a:ln>
            </p:spPr>
            <p:txBody>
              <a:bodyPr/>
              <a:lstStyle/>
              <a:p>
                <a:endParaRPr lang="en-US"/>
              </a:p>
            </p:txBody>
          </p:sp>
          <p:sp>
            <p:nvSpPr>
              <p:cNvPr id="30869" name="Freeform 113"/>
              <p:cNvSpPr>
                <a:spLocks/>
              </p:cNvSpPr>
              <p:nvPr/>
            </p:nvSpPr>
            <p:spPr bwMode="auto">
              <a:xfrm>
                <a:off x="903" y="3337"/>
                <a:ext cx="41" cy="29"/>
              </a:xfrm>
              <a:custGeom>
                <a:avLst/>
                <a:gdLst>
                  <a:gd name="T0" fmla="*/ 8 w 8"/>
                  <a:gd name="T1" fmla="*/ 2 h 6"/>
                  <a:gd name="T2" fmla="*/ 8 w 8"/>
                  <a:gd name="T3" fmla="*/ 1 h 6"/>
                  <a:gd name="T4" fmla="*/ 8 w 8"/>
                  <a:gd name="T5" fmla="*/ 1 h 6"/>
                  <a:gd name="T6" fmla="*/ 8 w 8"/>
                  <a:gd name="T7" fmla="*/ 0 h 6"/>
                  <a:gd name="T8" fmla="*/ 8 w 8"/>
                  <a:gd name="T9" fmla="*/ 0 h 6"/>
                  <a:gd name="T10" fmla="*/ 8 w 8"/>
                  <a:gd name="T11" fmla="*/ 0 h 6"/>
                  <a:gd name="T12" fmla="*/ 8 w 8"/>
                  <a:gd name="T13" fmla="*/ 0 h 6"/>
                  <a:gd name="T14" fmla="*/ 8 w 8"/>
                  <a:gd name="T15" fmla="*/ 0 h 6"/>
                  <a:gd name="T16" fmla="*/ 8 w 8"/>
                  <a:gd name="T17" fmla="*/ 0 h 6"/>
                  <a:gd name="T18" fmla="*/ 8 w 8"/>
                  <a:gd name="T19" fmla="*/ 0 h 6"/>
                  <a:gd name="T20" fmla="*/ 7 w 8"/>
                  <a:gd name="T21" fmla="*/ 0 h 6"/>
                  <a:gd name="T22" fmla="*/ 7 w 8"/>
                  <a:gd name="T23" fmla="*/ 0 h 6"/>
                  <a:gd name="T24" fmla="*/ 6 w 8"/>
                  <a:gd name="T25" fmla="*/ 0 h 6"/>
                  <a:gd name="T26" fmla="*/ 5 w 8"/>
                  <a:gd name="T27" fmla="*/ 1 h 6"/>
                  <a:gd name="T28" fmla="*/ 5 w 8"/>
                  <a:gd name="T29" fmla="*/ 2 h 6"/>
                  <a:gd name="T30" fmla="*/ 5 w 8"/>
                  <a:gd name="T31" fmla="*/ 2 h 6"/>
                  <a:gd name="T32" fmla="*/ 4 w 8"/>
                  <a:gd name="T33" fmla="*/ 2 h 6"/>
                  <a:gd name="T34" fmla="*/ 4 w 8"/>
                  <a:gd name="T35" fmla="*/ 2 h 6"/>
                  <a:gd name="T36" fmla="*/ 4 w 8"/>
                  <a:gd name="T37" fmla="*/ 2 h 6"/>
                  <a:gd name="T38" fmla="*/ 4 w 8"/>
                  <a:gd name="T39" fmla="*/ 3 h 6"/>
                  <a:gd name="T40" fmla="*/ 4 w 8"/>
                  <a:gd name="T41" fmla="*/ 3 h 6"/>
                  <a:gd name="T42" fmla="*/ 4 w 8"/>
                  <a:gd name="T43" fmla="*/ 3 h 6"/>
                  <a:gd name="T44" fmla="*/ 4 w 8"/>
                  <a:gd name="T45" fmla="*/ 3 h 6"/>
                  <a:gd name="T46" fmla="*/ 2 w 8"/>
                  <a:gd name="T47" fmla="*/ 4 h 6"/>
                  <a:gd name="T48" fmla="*/ 2 w 8"/>
                  <a:gd name="T49" fmla="*/ 4 h 6"/>
                  <a:gd name="T50" fmla="*/ 2 w 8"/>
                  <a:gd name="T51" fmla="*/ 4 h 6"/>
                  <a:gd name="T52" fmla="*/ 2 w 8"/>
                  <a:gd name="T53" fmla="*/ 4 h 6"/>
                  <a:gd name="T54" fmla="*/ 1 w 8"/>
                  <a:gd name="T55" fmla="*/ 4 h 6"/>
                  <a:gd name="T56" fmla="*/ 1 w 8"/>
                  <a:gd name="T57" fmla="*/ 5 h 6"/>
                  <a:gd name="T58" fmla="*/ 1 w 8"/>
                  <a:gd name="T59" fmla="*/ 5 h 6"/>
                  <a:gd name="T60" fmla="*/ 0 w 8"/>
                  <a:gd name="T61" fmla="*/ 5 h 6"/>
                  <a:gd name="T62" fmla="*/ 0 w 8"/>
                  <a:gd name="T63" fmla="*/ 5 h 6"/>
                  <a:gd name="T64" fmla="*/ 0 w 8"/>
                  <a:gd name="T65" fmla="*/ 5 h 6"/>
                  <a:gd name="T66" fmla="*/ 1 w 8"/>
                  <a:gd name="T67" fmla="*/ 6 h 6"/>
                  <a:gd name="T68" fmla="*/ 1 w 8"/>
                  <a:gd name="T69" fmla="*/ 6 h 6"/>
                  <a:gd name="T70" fmla="*/ 1 w 8"/>
                  <a:gd name="T71" fmla="*/ 6 h 6"/>
                  <a:gd name="T72" fmla="*/ 1 w 8"/>
                  <a:gd name="T73" fmla="*/ 6 h 6"/>
                  <a:gd name="T74" fmla="*/ 2 w 8"/>
                  <a:gd name="T75" fmla="*/ 5 h 6"/>
                  <a:gd name="T76" fmla="*/ 2 w 8"/>
                  <a:gd name="T77" fmla="*/ 5 h 6"/>
                  <a:gd name="T78" fmla="*/ 3 w 8"/>
                  <a:gd name="T79" fmla="*/ 5 h 6"/>
                  <a:gd name="T80" fmla="*/ 3 w 8"/>
                  <a:gd name="T81" fmla="*/ 4 h 6"/>
                  <a:gd name="T82" fmla="*/ 3 w 8"/>
                  <a:gd name="T83" fmla="*/ 4 h 6"/>
                  <a:gd name="T84" fmla="*/ 5 w 8"/>
                  <a:gd name="T85" fmla="*/ 4 h 6"/>
                  <a:gd name="T86" fmla="*/ 5 w 8"/>
                  <a:gd name="T87" fmla="*/ 3 h 6"/>
                  <a:gd name="T88" fmla="*/ 6 w 8"/>
                  <a:gd name="T89" fmla="*/ 3 h 6"/>
                  <a:gd name="T90" fmla="*/ 7 w 8"/>
                  <a:gd name="T91" fmla="*/ 3 h 6"/>
                  <a:gd name="T92" fmla="*/ 7 w 8"/>
                  <a:gd name="T93" fmla="*/ 2 h 6"/>
                  <a:gd name="T94" fmla="*/ 7 w 8"/>
                  <a:gd name="T95" fmla="*/ 2 h 6"/>
                  <a:gd name="T96" fmla="*/ 8 w 8"/>
                  <a:gd name="T97" fmla="*/ 2 h 6"/>
                  <a:gd name="T98" fmla="*/ 8 w 8"/>
                  <a:gd name="T99" fmla="*/ 2 h 6"/>
                  <a:gd name="T100" fmla="*/ 8 w 8"/>
                  <a:gd name="T101" fmla="*/ 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chemeClr val="tx1"/>
                </a:solidFill>
                <a:round/>
                <a:headEnd/>
                <a:tailEnd/>
              </a:ln>
            </p:spPr>
            <p:txBody>
              <a:bodyPr/>
              <a:lstStyle/>
              <a:p>
                <a:endParaRPr lang="en-US"/>
              </a:p>
            </p:txBody>
          </p:sp>
          <p:sp>
            <p:nvSpPr>
              <p:cNvPr id="30870" name="Freeform 114"/>
              <p:cNvSpPr>
                <a:spLocks/>
              </p:cNvSpPr>
              <p:nvPr/>
            </p:nvSpPr>
            <p:spPr bwMode="auto">
              <a:xfrm>
                <a:off x="877" y="3376"/>
                <a:ext cx="4" cy="5"/>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chemeClr val="tx1"/>
                </a:solidFill>
                <a:round/>
                <a:headEnd/>
                <a:tailEnd/>
              </a:ln>
            </p:spPr>
            <p:txBody>
              <a:bodyPr/>
              <a:lstStyle/>
              <a:p>
                <a:endParaRPr lang="en-US"/>
              </a:p>
            </p:txBody>
          </p:sp>
          <p:sp>
            <p:nvSpPr>
              <p:cNvPr id="30871" name="Freeform 115"/>
              <p:cNvSpPr>
                <a:spLocks/>
              </p:cNvSpPr>
              <p:nvPr/>
            </p:nvSpPr>
            <p:spPr bwMode="auto">
              <a:xfrm>
                <a:off x="877" y="3376"/>
                <a:ext cx="4" cy="5"/>
              </a:xfrm>
              <a:custGeom>
                <a:avLst/>
                <a:gdLst>
                  <a:gd name="T0" fmla="*/ 1 w 1"/>
                  <a:gd name="T1" fmla="*/ 0 h 1"/>
                  <a:gd name="T2" fmla="*/ 1 w 1"/>
                  <a:gd name="T3" fmla="*/ 0 h 1"/>
                  <a:gd name="T4" fmla="*/ 1 w 1"/>
                  <a:gd name="T5" fmla="*/ 0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1 w 1"/>
                  <a:gd name="T31" fmla="*/ 0 h 1"/>
                  <a:gd name="T32" fmla="*/ 1 w 1"/>
                  <a:gd name="T33" fmla="*/ 0 h 1"/>
                  <a:gd name="T34" fmla="*/ 1 w 1"/>
                  <a:gd name="T35" fmla="*/ 0 h 1"/>
                  <a:gd name="T36" fmla="*/ 1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chemeClr val="tx1"/>
                </a:solidFill>
                <a:round/>
                <a:headEnd/>
                <a:tailEnd/>
              </a:ln>
            </p:spPr>
            <p:txBody>
              <a:bodyPr/>
              <a:lstStyle/>
              <a:p>
                <a:endParaRPr lang="en-US"/>
              </a:p>
            </p:txBody>
          </p:sp>
          <p:sp>
            <p:nvSpPr>
              <p:cNvPr id="30872" name="Freeform 116"/>
              <p:cNvSpPr>
                <a:spLocks/>
              </p:cNvSpPr>
              <p:nvPr/>
            </p:nvSpPr>
            <p:spPr bwMode="auto">
              <a:xfrm>
                <a:off x="836" y="3382"/>
                <a:ext cx="14" cy="14"/>
              </a:xfrm>
              <a:custGeom>
                <a:avLst/>
                <a:gdLst>
                  <a:gd name="T0" fmla="*/ 2 w 3"/>
                  <a:gd name="T1" fmla="*/ 1 h 3"/>
                  <a:gd name="T2" fmla="*/ 3 w 3"/>
                  <a:gd name="T3" fmla="*/ 1 h 3"/>
                  <a:gd name="T4" fmla="*/ 2 w 3"/>
                  <a:gd name="T5" fmla="*/ 1 h 3"/>
                  <a:gd name="T6" fmla="*/ 3 w 3"/>
                  <a:gd name="T7" fmla="*/ 2 h 3"/>
                  <a:gd name="T8" fmla="*/ 2 w 3"/>
                  <a:gd name="T9" fmla="*/ 2 h 3"/>
                  <a:gd name="T10" fmla="*/ 1 w 3"/>
                  <a:gd name="T11" fmla="*/ 3 h 3"/>
                  <a:gd name="T12" fmla="*/ 0 w 3"/>
                  <a:gd name="T13" fmla="*/ 3 h 3"/>
                  <a:gd name="T14" fmla="*/ 1 w 3"/>
                  <a:gd name="T15" fmla="*/ 1 h 3"/>
                  <a:gd name="T16" fmla="*/ 2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chemeClr val="tx1"/>
                </a:solidFill>
                <a:round/>
                <a:headEnd/>
                <a:tailEnd/>
              </a:ln>
            </p:spPr>
            <p:txBody>
              <a:bodyPr/>
              <a:lstStyle/>
              <a:p>
                <a:endParaRPr lang="en-US"/>
              </a:p>
            </p:txBody>
          </p:sp>
          <p:sp>
            <p:nvSpPr>
              <p:cNvPr id="30873" name="Freeform 117"/>
              <p:cNvSpPr>
                <a:spLocks/>
              </p:cNvSpPr>
              <p:nvPr/>
            </p:nvSpPr>
            <p:spPr bwMode="auto">
              <a:xfrm>
                <a:off x="840" y="3384"/>
                <a:ext cx="15" cy="9"/>
              </a:xfrm>
              <a:custGeom>
                <a:avLst/>
                <a:gdLst>
                  <a:gd name="T0" fmla="*/ 2 w 3"/>
                  <a:gd name="T1" fmla="*/ 0 h 2"/>
                  <a:gd name="T2" fmla="*/ 2 w 3"/>
                  <a:gd name="T3" fmla="*/ 0 h 2"/>
                  <a:gd name="T4" fmla="*/ 2 w 3"/>
                  <a:gd name="T5" fmla="*/ 0 h 2"/>
                  <a:gd name="T6" fmla="*/ 2 w 3"/>
                  <a:gd name="T7" fmla="*/ 0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2 w 3"/>
                  <a:gd name="T23" fmla="*/ 0 h 2"/>
                  <a:gd name="T24" fmla="*/ 2 w 3"/>
                  <a:gd name="T25" fmla="*/ 1 h 2"/>
                  <a:gd name="T26" fmla="*/ 3 w 3"/>
                  <a:gd name="T27" fmla="*/ 1 h 2"/>
                  <a:gd name="T28" fmla="*/ 3 w 3"/>
                  <a:gd name="T29" fmla="*/ 1 h 2"/>
                  <a:gd name="T30" fmla="*/ 3 w 3"/>
                  <a:gd name="T31" fmla="*/ 1 h 2"/>
                  <a:gd name="T32" fmla="*/ 2 w 3"/>
                  <a:gd name="T33" fmla="*/ 1 h 2"/>
                  <a:gd name="T34" fmla="*/ 2 w 3"/>
                  <a:gd name="T35" fmla="*/ 1 h 2"/>
                  <a:gd name="T36" fmla="*/ 2 w 3"/>
                  <a:gd name="T37" fmla="*/ 1 h 2"/>
                  <a:gd name="T38" fmla="*/ 2 w 3"/>
                  <a:gd name="T39" fmla="*/ 1 h 2"/>
                  <a:gd name="T40" fmla="*/ 2 w 3"/>
                  <a:gd name="T41" fmla="*/ 1 h 2"/>
                  <a:gd name="T42" fmla="*/ 1 w 3"/>
                  <a:gd name="T43" fmla="*/ 2 h 2"/>
                  <a:gd name="T44" fmla="*/ 1 w 3"/>
                  <a:gd name="T45" fmla="*/ 2 h 2"/>
                  <a:gd name="T46" fmla="*/ 1 w 3"/>
                  <a:gd name="T47" fmla="*/ 2 h 2"/>
                  <a:gd name="T48" fmla="*/ 0 w 3"/>
                  <a:gd name="T49" fmla="*/ 2 h 2"/>
                  <a:gd name="T50" fmla="*/ 0 w 3"/>
                  <a:gd name="T51" fmla="*/ 2 h 2"/>
                  <a:gd name="T52" fmla="*/ 0 w 3"/>
                  <a:gd name="T53" fmla="*/ 1 h 2"/>
                  <a:gd name="T54" fmla="*/ 1 w 3"/>
                  <a:gd name="T55" fmla="*/ 1 h 2"/>
                  <a:gd name="T56" fmla="*/ 1 w 3"/>
                  <a:gd name="T57" fmla="*/ 1 h 2"/>
                  <a:gd name="T58" fmla="*/ 1 w 3"/>
                  <a:gd name="T59" fmla="*/ 1 h 2"/>
                  <a:gd name="T60" fmla="*/ 1 w 3"/>
                  <a:gd name="T61" fmla="*/ 0 h 2"/>
                  <a:gd name="T62" fmla="*/ 2 w 3"/>
                  <a:gd name="T63" fmla="*/ 0 h 2"/>
                  <a:gd name="T64" fmla="*/ 2 w 3"/>
                  <a:gd name="T65" fmla="*/ 0 h 2"/>
                  <a:gd name="T66" fmla="*/ 2 w 3"/>
                  <a:gd name="T67" fmla="*/ 0 h 2"/>
                  <a:gd name="T68" fmla="*/ 2 w 3"/>
                  <a:gd name="T69" fmla="*/ 0 h 2"/>
                  <a:gd name="T70" fmla="*/ 2 w 3"/>
                  <a:gd name="T71" fmla="*/ 0 h 2"/>
                  <a:gd name="T72" fmla="*/ 2 w 3"/>
                  <a:gd name="T73" fmla="*/ 0 h 2"/>
                  <a:gd name="T74" fmla="*/ 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chemeClr val="tx1"/>
                </a:solidFill>
                <a:round/>
                <a:headEnd/>
                <a:tailEnd/>
              </a:ln>
            </p:spPr>
            <p:txBody>
              <a:bodyPr/>
              <a:lstStyle/>
              <a:p>
                <a:endParaRPr lang="en-US"/>
              </a:p>
            </p:txBody>
          </p:sp>
          <p:sp>
            <p:nvSpPr>
              <p:cNvPr id="30874" name="Freeform 118"/>
              <p:cNvSpPr>
                <a:spLocks/>
              </p:cNvSpPr>
              <p:nvPr/>
            </p:nvSpPr>
            <p:spPr bwMode="auto">
              <a:xfrm>
                <a:off x="796" y="3390"/>
                <a:ext cx="20" cy="10"/>
              </a:xfrm>
              <a:custGeom>
                <a:avLst/>
                <a:gdLst>
                  <a:gd name="T0" fmla="*/ 3 w 4"/>
                  <a:gd name="T1" fmla="*/ 1 h 2"/>
                  <a:gd name="T2" fmla="*/ 3 w 4"/>
                  <a:gd name="T3" fmla="*/ 0 h 2"/>
                  <a:gd name="T4" fmla="*/ 4 w 4"/>
                  <a:gd name="T5" fmla="*/ 0 h 2"/>
                  <a:gd name="T6" fmla="*/ 4 w 4"/>
                  <a:gd name="T7" fmla="*/ 1 h 2"/>
                  <a:gd name="T8" fmla="*/ 1 w 4"/>
                  <a:gd name="T9" fmla="*/ 2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chemeClr val="tx1"/>
                </a:solidFill>
                <a:round/>
                <a:headEnd/>
                <a:tailEnd/>
              </a:ln>
            </p:spPr>
            <p:txBody>
              <a:bodyPr/>
              <a:lstStyle/>
              <a:p>
                <a:endParaRPr lang="en-US"/>
              </a:p>
            </p:txBody>
          </p:sp>
          <p:sp>
            <p:nvSpPr>
              <p:cNvPr id="30875" name="Freeform 119"/>
              <p:cNvSpPr>
                <a:spLocks/>
              </p:cNvSpPr>
              <p:nvPr/>
            </p:nvSpPr>
            <p:spPr bwMode="auto">
              <a:xfrm>
                <a:off x="802" y="3390"/>
                <a:ext cx="14" cy="10"/>
              </a:xfrm>
              <a:custGeom>
                <a:avLst/>
                <a:gdLst>
                  <a:gd name="T0" fmla="*/ 2 w 3"/>
                  <a:gd name="T1" fmla="*/ 1 h 2"/>
                  <a:gd name="T2" fmla="*/ 2 w 3"/>
                  <a:gd name="T3" fmla="*/ 1 h 2"/>
                  <a:gd name="T4" fmla="*/ 2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1 h 2"/>
                  <a:gd name="T22" fmla="*/ 3 w 3"/>
                  <a:gd name="T23" fmla="*/ 1 h 2"/>
                  <a:gd name="T24" fmla="*/ 3 w 3"/>
                  <a:gd name="T25" fmla="*/ 1 h 2"/>
                  <a:gd name="T26" fmla="*/ 3 w 3"/>
                  <a:gd name="T27" fmla="*/ 1 h 2"/>
                  <a:gd name="T28" fmla="*/ 2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1 w 3"/>
                  <a:gd name="T45" fmla="*/ 2 h 2"/>
                  <a:gd name="T46" fmla="*/ 2 w 3"/>
                  <a:gd name="T47" fmla="*/ 1 h 2"/>
                  <a:gd name="T48" fmla="*/ 2 w 3"/>
                  <a:gd name="T49" fmla="*/ 1 h 2"/>
                  <a:gd name="T50" fmla="*/ 2 w 3"/>
                  <a:gd name="T51" fmla="*/ 1 h 2"/>
                  <a:gd name="T52" fmla="*/ 2 w 3"/>
                  <a:gd name="T53" fmla="*/ 1 h 2"/>
                  <a:gd name="T54" fmla="*/ 2 w 3"/>
                  <a:gd name="T55" fmla="*/ 1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chemeClr val="tx1"/>
                </a:solidFill>
                <a:round/>
                <a:headEnd/>
                <a:tailEnd/>
              </a:ln>
            </p:spPr>
            <p:txBody>
              <a:bodyPr/>
              <a:lstStyle/>
              <a:p>
                <a:endParaRPr lang="en-US"/>
              </a:p>
            </p:txBody>
          </p:sp>
          <p:sp>
            <p:nvSpPr>
              <p:cNvPr id="30876" name="Freeform 120"/>
              <p:cNvSpPr>
                <a:spLocks/>
              </p:cNvSpPr>
              <p:nvPr/>
            </p:nvSpPr>
            <p:spPr bwMode="auto">
              <a:xfrm>
                <a:off x="777" y="3391"/>
                <a:ext cx="10" cy="15"/>
              </a:xfrm>
              <a:custGeom>
                <a:avLst/>
                <a:gdLst>
                  <a:gd name="T0" fmla="*/ 1 w 2"/>
                  <a:gd name="T1" fmla="*/ 1 h 3"/>
                  <a:gd name="T2" fmla="*/ 0 w 2"/>
                  <a:gd name="T3" fmla="*/ 0 h 3"/>
                  <a:gd name="T4" fmla="*/ 0 w 2"/>
                  <a:gd name="T5" fmla="*/ 0 h 3"/>
                  <a:gd name="T6" fmla="*/ 1 w 2"/>
                  <a:gd name="T7" fmla="*/ 2 h 3"/>
                  <a:gd name="T8" fmla="*/ 0 w 2"/>
                  <a:gd name="T9" fmla="*/ 2 h 3"/>
                  <a:gd name="T10" fmla="*/ 0 w 2"/>
                  <a:gd name="T11" fmla="*/ 2 h 3"/>
                  <a:gd name="T12" fmla="*/ 0 w 2"/>
                  <a:gd name="T13" fmla="*/ 3 h 3"/>
                  <a:gd name="T14" fmla="*/ 1 w 2"/>
                  <a:gd name="T15" fmla="*/ 3 h 3"/>
                  <a:gd name="T16" fmla="*/ 1 w 2"/>
                  <a:gd name="T17" fmla="*/ 3 h 3"/>
                  <a:gd name="T18" fmla="*/ 2 w 2"/>
                  <a:gd name="T19" fmla="*/ 3 h 3"/>
                  <a:gd name="T20" fmla="*/ 2 w 2"/>
                  <a:gd name="T21" fmla="*/ 1 h 3"/>
                  <a:gd name="T22" fmla="*/ 2 w 2"/>
                  <a:gd name="T23" fmla="*/ 0 h 3"/>
                  <a:gd name="T24" fmla="*/ 1 w 2"/>
                  <a:gd name="T25" fmla="*/ 0 h 3"/>
                  <a:gd name="T26" fmla="*/ 1 w 2"/>
                  <a:gd name="T27" fmla="*/ 1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chemeClr val="tx1"/>
                </a:solidFill>
                <a:round/>
                <a:headEnd/>
                <a:tailEnd/>
              </a:ln>
            </p:spPr>
            <p:txBody>
              <a:bodyPr/>
              <a:lstStyle/>
              <a:p>
                <a:endParaRPr lang="en-US"/>
              </a:p>
            </p:txBody>
          </p:sp>
          <p:sp>
            <p:nvSpPr>
              <p:cNvPr id="30877" name="Freeform 121"/>
              <p:cNvSpPr>
                <a:spLocks/>
              </p:cNvSpPr>
              <p:nvPr/>
            </p:nvSpPr>
            <p:spPr bwMode="auto">
              <a:xfrm>
                <a:off x="777" y="3391"/>
                <a:ext cx="10" cy="15"/>
              </a:xfrm>
              <a:custGeom>
                <a:avLst/>
                <a:gdLst>
                  <a:gd name="T0" fmla="*/ 1 w 2"/>
                  <a:gd name="T1" fmla="*/ 1 h 3"/>
                  <a:gd name="T2" fmla="*/ 1 w 2"/>
                  <a:gd name="T3" fmla="*/ 0 h 3"/>
                  <a:gd name="T4" fmla="*/ 1 w 2"/>
                  <a:gd name="T5" fmla="*/ 0 h 3"/>
                  <a:gd name="T6" fmla="*/ 1 w 2"/>
                  <a:gd name="T7" fmla="*/ 0 h 3"/>
                  <a:gd name="T8" fmla="*/ 0 w 2"/>
                  <a:gd name="T9" fmla="*/ 0 h 3"/>
                  <a:gd name="T10" fmla="*/ 0 w 2"/>
                  <a:gd name="T11" fmla="*/ 0 h 3"/>
                  <a:gd name="T12" fmla="*/ 0 w 2"/>
                  <a:gd name="T13" fmla="*/ 1 h 3"/>
                  <a:gd name="T14" fmla="*/ 1 w 2"/>
                  <a:gd name="T15" fmla="*/ 1 h 3"/>
                  <a:gd name="T16" fmla="*/ 1 w 2"/>
                  <a:gd name="T17" fmla="*/ 1 h 3"/>
                  <a:gd name="T18" fmla="*/ 1 w 2"/>
                  <a:gd name="T19" fmla="*/ 2 h 3"/>
                  <a:gd name="T20" fmla="*/ 0 w 2"/>
                  <a:gd name="T21" fmla="*/ 2 h 3"/>
                  <a:gd name="T22" fmla="*/ 0 w 2"/>
                  <a:gd name="T23" fmla="*/ 2 h 3"/>
                  <a:gd name="T24" fmla="*/ 0 w 2"/>
                  <a:gd name="T25" fmla="*/ 2 h 3"/>
                  <a:gd name="T26" fmla="*/ 0 w 2"/>
                  <a:gd name="T27" fmla="*/ 2 h 3"/>
                  <a:gd name="T28" fmla="*/ 0 w 2"/>
                  <a:gd name="T29" fmla="*/ 2 h 3"/>
                  <a:gd name="T30" fmla="*/ 0 w 2"/>
                  <a:gd name="T31" fmla="*/ 2 h 3"/>
                  <a:gd name="T32" fmla="*/ 0 w 2"/>
                  <a:gd name="T33" fmla="*/ 3 h 3"/>
                  <a:gd name="T34" fmla="*/ 1 w 2"/>
                  <a:gd name="T35" fmla="*/ 3 h 3"/>
                  <a:gd name="T36" fmla="*/ 1 w 2"/>
                  <a:gd name="T37" fmla="*/ 3 h 3"/>
                  <a:gd name="T38" fmla="*/ 1 w 2"/>
                  <a:gd name="T39" fmla="*/ 3 h 3"/>
                  <a:gd name="T40" fmla="*/ 1 w 2"/>
                  <a:gd name="T41" fmla="*/ 3 h 3"/>
                  <a:gd name="T42" fmla="*/ 1 w 2"/>
                  <a:gd name="T43" fmla="*/ 3 h 3"/>
                  <a:gd name="T44" fmla="*/ 2 w 2"/>
                  <a:gd name="T45" fmla="*/ 3 h 3"/>
                  <a:gd name="T46" fmla="*/ 2 w 2"/>
                  <a:gd name="T47" fmla="*/ 2 h 3"/>
                  <a:gd name="T48" fmla="*/ 2 w 2"/>
                  <a:gd name="T49" fmla="*/ 1 h 3"/>
                  <a:gd name="T50" fmla="*/ 2 w 2"/>
                  <a:gd name="T51" fmla="*/ 1 h 3"/>
                  <a:gd name="T52" fmla="*/ 2 w 2"/>
                  <a:gd name="T53" fmla="*/ 1 h 3"/>
                  <a:gd name="T54" fmla="*/ 2 w 2"/>
                  <a:gd name="T55" fmla="*/ 0 h 3"/>
                  <a:gd name="T56" fmla="*/ 2 w 2"/>
                  <a:gd name="T57" fmla="*/ 0 h 3"/>
                  <a:gd name="T58" fmla="*/ 2 w 2"/>
                  <a:gd name="T59" fmla="*/ 0 h 3"/>
                  <a:gd name="T60" fmla="*/ 1 w 2"/>
                  <a:gd name="T61" fmla="*/ 0 h 3"/>
                  <a:gd name="T62" fmla="*/ 1 w 2"/>
                  <a:gd name="T63" fmla="*/ 0 h 3"/>
                  <a:gd name="T64" fmla="*/ 1 w 2"/>
                  <a:gd name="T65" fmla="*/ 1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chemeClr val="tx1"/>
                </a:solidFill>
                <a:round/>
                <a:headEnd/>
                <a:tailEnd/>
              </a:ln>
            </p:spPr>
            <p:txBody>
              <a:bodyPr/>
              <a:lstStyle/>
              <a:p>
                <a:endParaRPr lang="en-US"/>
              </a:p>
            </p:txBody>
          </p:sp>
          <p:sp>
            <p:nvSpPr>
              <p:cNvPr id="30878" name="Freeform 122"/>
              <p:cNvSpPr>
                <a:spLocks/>
              </p:cNvSpPr>
              <p:nvPr/>
            </p:nvSpPr>
            <p:spPr bwMode="auto">
              <a:xfrm>
                <a:off x="756" y="3393"/>
                <a:ext cx="16" cy="15"/>
              </a:xfrm>
              <a:custGeom>
                <a:avLst/>
                <a:gdLst>
                  <a:gd name="T0" fmla="*/ 3 w 3"/>
                  <a:gd name="T1" fmla="*/ 3 h 3"/>
                  <a:gd name="T2" fmla="*/ 3 w 3"/>
                  <a:gd name="T3" fmla="*/ 3 h 3"/>
                  <a:gd name="T4" fmla="*/ 3 w 3"/>
                  <a:gd name="T5" fmla="*/ 3 h 3"/>
                  <a:gd name="T6" fmla="*/ 3 w 3"/>
                  <a:gd name="T7" fmla="*/ 3 h 3"/>
                  <a:gd name="T8" fmla="*/ 3 w 3"/>
                  <a:gd name="T9" fmla="*/ 3 h 3"/>
                  <a:gd name="T10" fmla="*/ 3 w 3"/>
                  <a:gd name="T11" fmla="*/ 3 h 3"/>
                  <a:gd name="T12" fmla="*/ 2 w 3"/>
                  <a:gd name="T13" fmla="*/ 2 h 3"/>
                  <a:gd name="T14" fmla="*/ 1 w 3"/>
                  <a:gd name="T15" fmla="*/ 1 h 3"/>
                  <a:gd name="T16" fmla="*/ 1 w 3"/>
                  <a:gd name="T17" fmla="*/ 1 h 3"/>
                  <a:gd name="T18" fmla="*/ 1 w 3"/>
                  <a:gd name="T19" fmla="*/ 1 h 3"/>
                  <a:gd name="T20" fmla="*/ 1 w 3"/>
                  <a:gd name="T21" fmla="*/ 1 h 3"/>
                  <a:gd name="T22" fmla="*/ 1 w 3"/>
                  <a:gd name="T23" fmla="*/ 1 h 3"/>
                  <a:gd name="T24" fmla="*/ 1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 h 3"/>
                  <a:gd name="T42" fmla="*/ 0 w 3"/>
                  <a:gd name="T43" fmla="*/ 1 h 3"/>
                  <a:gd name="T44" fmla="*/ 0 w 3"/>
                  <a:gd name="T45" fmla="*/ 1 h 3"/>
                  <a:gd name="T46" fmla="*/ 0 w 3"/>
                  <a:gd name="T47" fmla="*/ 1 h 3"/>
                  <a:gd name="T48" fmla="*/ 1 w 3"/>
                  <a:gd name="T49" fmla="*/ 1 h 3"/>
                  <a:gd name="T50" fmla="*/ 1 w 3"/>
                  <a:gd name="T51" fmla="*/ 2 h 3"/>
                  <a:gd name="T52" fmla="*/ 1 w 3"/>
                  <a:gd name="T53" fmla="*/ 2 h 3"/>
                  <a:gd name="T54" fmla="*/ 2 w 3"/>
                  <a:gd name="T55" fmla="*/ 3 h 3"/>
                  <a:gd name="T56" fmla="*/ 2 w 3"/>
                  <a:gd name="T57" fmla="*/ 3 h 3"/>
                  <a:gd name="T58" fmla="*/ 3 w 3"/>
                  <a:gd name="T59" fmla="*/ 3 h 3"/>
                  <a:gd name="T60" fmla="*/ 3 w 3"/>
                  <a:gd name="T61" fmla="*/ 3 h 3"/>
                  <a:gd name="T62" fmla="*/ 3 w 3"/>
                  <a:gd name="T63" fmla="*/ 3 h 3"/>
                  <a:gd name="T64" fmla="*/ 3 w 3"/>
                  <a:gd name="T65" fmla="*/ 3 h 3"/>
                  <a:gd name="T66" fmla="*/ 3 w 3"/>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chemeClr val="tx1"/>
                </a:solidFill>
                <a:round/>
                <a:headEnd/>
                <a:tailEnd/>
              </a:ln>
            </p:spPr>
            <p:txBody>
              <a:bodyPr/>
              <a:lstStyle/>
              <a:p>
                <a:endParaRPr lang="en-US"/>
              </a:p>
            </p:txBody>
          </p:sp>
          <p:sp>
            <p:nvSpPr>
              <p:cNvPr id="30879" name="Freeform 123"/>
              <p:cNvSpPr>
                <a:spLocks/>
              </p:cNvSpPr>
              <p:nvPr/>
            </p:nvSpPr>
            <p:spPr bwMode="auto">
              <a:xfrm>
                <a:off x="728" y="3383"/>
                <a:ext cx="20" cy="10"/>
              </a:xfrm>
              <a:custGeom>
                <a:avLst/>
                <a:gdLst>
                  <a:gd name="T0" fmla="*/ 0 w 4"/>
                  <a:gd name="T1" fmla="*/ 1 h 2"/>
                  <a:gd name="T2" fmla="*/ 0 w 4"/>
                  <a:gd name="T3" fmla="*/ 1 h 2"/>
                  <a:gd name="T4" fmla="*/ 1 w 4"/>
                  <a:gd name="T5" fmla="*/ 0 h 2"/>
                  <a:gd name="T6" fmla="*/ 1 w 4"/>
                  <a:gd name="T7" fmla="*/ 0 h 2"/>
                  <a:gd name="T8" fmla="*/ 2 w 4"/>
                  <a:gd name="T9" fmla="*/ 0 h 2"/>
                  <a:gd name="T10" fmla="*/ 3 w 4"/>
                  <a:gd name="T11" fmla="*/ 0 h 2"/>
                  <a:gd name="T12" fmla="*/ 3 w 4"/>
                  <a:gd name="T13" fmla="*/ 0 h 2"/>
                  <a:gd name="T14" fmla="*/ 3 w 4"/>
                  <a:gd name="T15" fmla="*/ 0 h 2"/>
                  <a:gd name="T16" fmla="*/ 3 w 4"/>
                  <a:gd name="T17" fmla="*/ 1 h 2"/>
                  <a:gd name="T18" fmla="*/ 4 w 4"/>
                  <a:gd name="T19" fmla="*/ 1 h 2"/>
                  <a:gd name="T20" fmla="*/ 4 w 4"/>
                  <a:gd name="T21" fmla="*/ 1 h 2"/>
                  <a:gd name="T22" fmla="*/ 4 w 4"/>
                  <a:gd name="T23" fmla="*/ 1 h 2"/>
                  <a:gd name="T24" fmla="*/ 4 w 4"/>
                  <a:gd name="T25" fmla="*/ 1 h 2"/>
                  <a:gd name="T26" fmla="*/ 4 w 4"/>
                  <a:gd name="T27" fmla="*/ 1 h 2"/>
                  <a:gd name="T28" fmla="*/ 4 w 4"/>
                  <a:gd name="T29" fmla="*/ 1 h 2"/>
                  <a:gd name="T30" fmla="*/ 4 w 4"/>
                  <a:gd name="T31" fmla="*/ 1 h 2"/>
                  <a:gd name="T32" fmla="*/ 4 w 4"/>
                  <a:gd name="T33" fmla="*/ 2 h 2"/>
                  <a:gd name="T34" fmla="*/ 4 w 4"/>
                  <a:gd name="T35" fmla="*/ 2 h 2"/>
                  <a:gd name="T36" fmla="*/ 4 w 4"/>
                  <a:gd name="T37" fmla="*/ 2 h 2"/>
                  <a:gd name="T38" fmla="*/ 4 w 4"/>
                  <a:gd name="T39" fmla="*/ 2 h 2"/>
                  <a:gd name="T40" fmla="*/ 3 w 4"/>
                  <a:gd name="T41" fmla="*/ 1 h 2"/>
                  <a:gd name="T42" fmla="*/ 3 w 4"/>
                  <a:gd name="T43" fmla="*/ 1 h 2"/>
                  <a:gd name="T44" fmla="*/ 3 w 4"/>
                  <a:gd name="T45" fmla="*/ 2 h 2"/>
                  <a:gd name="T46" fmla="*/ 3 w 4"/>
                  <a:gd name="T47" fmla="*/ 2 h 2"/>
                  <a:gd name="T48" fmla="*/ 3 w 4"/>
                  <a:gd name="T49" fmla="*/ 2 h 2"/>
                  <a:gd name="T50" fmla="*/ 2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1 w 4"/>
                  <a:gd name="T65" fmla="*/ 2 h 2"/>
                  <a:gd name="T66" fmla="*/ 1 w 4"/>
                  <a:gd name="T67" fmla="*/ 2 h 2"/>
                  <a:gd name="T68" fmla="*/ 1 w 4"/>
                  <a:gd name="T69" fmla="*/ 1 h 2"/>
                  <a:gd name="T70" fmla="*/ 1 w 4"/>
                  <a:gd name="T71" fmla="*/ 1 h 2"/>
                  <a:gd name="T72" fmla="*/ 1 w 4"/>
                  <a:gd name="T73" fmla="*/ 1 h 2"/>
                  <a:gd name="T74" fmla="*/ 1 w 4"/>
                  <a:gd name="T75" fmla="*/ 1 h 2"/>
                  <a:gd name="T76" fmla="*/ 1 w 4"/>
                  <a:gd name="T77" fmla="*/ 1 h 2"/>
                  <a:gd name="T78" fmla="*/ 1 w 4"/>
                  <a:gd name="T79" fmla="*/ 1 h 2"/>
                  <a:gd name="T80" fmla="*/ 1 w 4"/>
                  <a:gd name="T81" fmla="*/ 1 h 2"/>
                  <a:gd name="T82" fmla="*/ 1 w 4"/>
                  <a:gd name="T83" fmla="*/ 1 h 2"/>
                  <a:gd name="T84" fmla="*/ 1 w 4"/>
                  <a:gd name="T85" fmla="*/ 1 h 2"/>
                  <a:gd name="T86" fmla="*/ 1 w 4"/>
                  <a:gd name="T87" fmla="*/ 1 h 2"/>
                  <a:gd name="T88" fmla="*/ 1 w 4"/>
                  <a:gd name="T89" fmla="*/ 1 h 2"/>
                  <a:gd name="T90" fmla="*/ 1 w 4"/>
                  <a:gd name="T91" fmla="*/ 1 h 2"/>
                  <a:gd name="T92" fmla="*/ 1 w 4"/>
                  <a:gd name="T93" fmla="*/ 1 h 2"/>
                  <a:gd name="T94" fmla="*/ 0 w 4"/>
                  <a:gd name="T95" fmla="*/ 1 h 2"/>
                  <a:gd name="T96" fmla="*/ 0 w 4"/>
                  <a:gd name="T97" fmla="*/ 1 h 2"/>
                  <a:gd name="T98" fmla="*/ 0 w 4"/>
                  <a:gd name="T99" fmla="*/ 1 h 2"/>
                  <a:gd name="T100" fmla="*/ 0 w 4"/>
                  <a:gd name="T101" fmla="*/ 1 h 2"/>
                  <a:gd name="T102" fmla="*/ 0 w 4"/>
                  <a:gd name="T103" fmla="*/ 1 h 2"/>
                  <a:gd name="T104" fmla="*/ 0 w 4"/>
                  <a:gd name="T105" fmla="*/ 1 h 2"/>
                  <a:gd name="T106" fmla="*/ 0 w 4"/>
                  <a:gd name="T107" fmla="*/ 1 h 2"/>
                  <a:gd name="T108" fmla="*/ 0 w 4"/>
                  <a:gd name="T109" fmla="*/ 1 h 2"/>
                  <a:gd name="T110" fmla="*/ 0 w 4"/>
                  <a:gd name="T111" fmla="*/ 1 h 2"/>
                  <a:gd name="T112" fmla="*/ 0 w 4"/>
                  <a:gd name="T113" fmla="*/ 1 h 2"/>
                  <a:gd name="T114" fmla="*/ 0 w 4"/>
                  <a:gd name="T115" fmla="*/ 1 h 2"/>
                  <a:gd name="T116" fmla="*/ 0 w 4"/>
                  <a:gd name="T117" fmla="*/ 1 h 2"/>
                  <a:gd name="T118" fmla="*/ 0 w 4"/>
                  <a:gd name="T119" fmla="*/ 1 h 2"/>
                  <a:gd name="T120" fmla="*/ 0 w 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chemeClr val="tx1"/>
                </a:solidFill>
                <a:round/>
                <a:headEnd/>
                <a:tailEnd/>
              </a:ln>
            </p:spPr>
            <p:txBody>
              <a:bodyPr/>
              <a:lstStyle/>
              <a:p>
                <a:endParaRPr lang="en-US"/>
              </a:p>
            </p:txBody>
          </p:sp>
        </p:grpSp>
        <p:sp>
          <p:nvSpPr>
            <p:cNvPr id="30831" name="Freeform 124"/>
            <p:cNvSpPr>
              <a:spLocks/>
            </p:cNvSpPr>
            <p:nvPr/>
          </p:nvSpPr>
          <p:spPr bwMode="auto">
            <a:xfrm>
              <a:off x="2095" y="1760"/>
              <a:ext cx="391" cy="458"/>
            </a:xfrm>
            <a:custGeom>
              <a:avLst/>
              <a:gdLst>
                <a:gd name="T0" fmla="*/ 66 w 76"/>
                <a:gd name="T1" fmla="*/ 94 h 94"/>
                <a:gd name="T2" fmla="*/ 76 w 76"/>
                <a:gd name="T3" fmla="*/ 27 h 94"/>
                <a:gd name="T4" fmla="*/ 51 w 76"/>
                <a:gd name="T5" fmla="*/ 23 h 94"/>
                <a:gd name="T6" fmla="*/ 53 w 76"/>
                <a:gd name="T7" fmla="*/ 6 h 94"/>
                <a:gd name="T8" fmla="*/ 16 w 76"/>
                <a:gd name="T9" fmla="*/ 0 h 94"/>
                <a:gd name="T10" fmla="*/ 0 w 76"/>
                <a:gd name="T11" fmla="*/ 84 h 94"/>
                <a:gd name="T12" fmla="*/ 0 w 76"/>
                <a:gd name="T13" fmla="*/ 84 h 94"/>
                <a:gd name="T14" fmla="*/ 66 w 76"/>
                <a:gd name="T15" fmla="*/ 94 h 94"/>
                <a:gd name="T16" fmla="*/ 66 w 76"/>
                <a:gd name="T17" fmla="*/ 9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chemeClr val="tx1"/>
              </a:solidFill>
              <a:round/>
              <a:headEnd/>
              <a:tailEnd/>
            </a:ln>
          </p:spPr>
          <p:txBody>
            <a:bodyPr/>
            <a:lstStyle/>
            <a:p>
              <a:endParaRPr lang="en-US"/>
            </a:p>
          </p:txBody>
        </p:sp>
        <p:sp>
          <p:nvSpPr>
            <p:cNvPr id="30832" name="Freeform 125"/>
            <p:cNvSpPr>
              <a:spLocks/>
            </p:cNvSpPr>
            <p:nvPr/>
          </p:nvSpPr>
          <p:spPr bwMode="auto">
            <a:xfrm>
              <a:off x="1537" y="1282"/>
              <a:ext cx="554" cy="439"/>
            </a:xfrm>
            <a:custGeom>
              <a:avLst/>
              <a:gdLst>
                <a:gd name="T0" fmla="*/ 0 w 108"/>
                <a:gd name="T1" fmla="*/ 67 h 90"/>
                <a:gd name="T2" fmla="*/ 0 w 108"/>
                <a:gd name="T3" fmla="*/ 62 h 90"/>
                <a:gd name="T4" fmla="*/ 1 w 108"/>
                <a:gd name="T5" fmla="*/ 57 h 90"/>
                <a:gd name="T6" fmla="*/ 2 w 108"/>
                <a:gd name="T7" fmla="*/ 51 h 90"/>
                <a:gd name="T8" fmla="*/ 3 w 108"/>
                <a:gd name="T9" fmla="*/ 49 h 90"/>
                <a:gd name="T10" fmla="*/ 5 w 108"/>
                <a:gd name="T11" fmla="*/ 47 h 90"/>
                <a:gd name="T12" fmla="*/ 5 w 108"/>
                <a:gd name="T13" fmla="*/ 45 h 90"/>
                <a:gd name="T14" fmla="*/ 10 w 108"/>
                <a:gd name="T15" fmla="*/ 37 h 90"/>
                <a:gd name="T16" fmla="*/ 16 w 108"/>
                <a:gd name="T17" fmla="*/ 23 h 90"/>
                <a:gd name="T18" fmla="*/ 20 w 108"/>
                <a:gd name="T19" fmla="*/ 13 h 90"/>
                <a:gd name="T20" fmla="*/ 24 w 108"/>
                <a:gd name="T21" fmla="*/ 3 h 90"/>
                <a:gd name="T22" fmla="*/ 24 w 108"/>
                <a:gd name="T23" fmla="*/ 0 h 90"/>
                <a:gd name="T24" fmla="*/ 27 w 108"/>
                <a:gd name="T25" fmla="*/ 0 h 90"/>
                <a:gd name="T26" fmla="*/ 30 w 108"/>
                <a:gd name="T27" fmla="*/ 1 h 90"/>
                <a:gd name="T28" fmla="*/ 31 w 108"/>
                <a:gd name="T29" fmla="*/ 2 h 90"/>
                <a:gd name="T30" fmla="*/ 35 w 108"/>
                <a:gd name="T31" fmla="*/ 5 h 90"/>
                <a:gd name="T32" fmla="*/ 35 w 108"/>
                <a:gd name="T33" fmla="*/ 8 h 90"/>
                <a:gd name="T34" fmla="*/ 36 w 108"/>
                <a:gd name="T35" fmla="*/ 14 h 90"/>
                <a:gd name="T36" fmla="*/ 43 w 108"/>
                <a:gd name="T37" fmla="*/ 16 h 90"/>
                <a:gd name="T38" fmla="*/ 48 w 108"/>
                <a:gd name="T39" fmla="*/ 16 h 90"/>
                <a:gd name="T40" fmla="*/ 54 w 108"/>
                <a:gd name="T41" fmla="*/ 18 h 90"/>
                <a:gd name="T42" fmla="*/ 61 w 108"/>
                <a:gd name="T43" fmla="*/ 18 h 90"/>
                <a:gd name="T44" fmla="*/ 65 w 108"/>
                <a:gd name="T45" fmla="*/ 19 h 90"/>
                <a:gd name="T46" fmla="*/ 68 w 108"/>
                <a:gd name="T47" fmla="*/ 18 h 90"/>
                <a:gd name="T48" fmla="*/ 71 w 108"/>
                <a:gd name="T49" fmla="*/ 19 h 90"/>
                <a:gd name="T50" fmla="*/ 74 w 108"/>
                <a:gd name="T51" fmla="*/ 18 h 90"/>
                <a:gd name="T52" fmla="*/ 76 w 108"/>
                <a:gd name="T53" fmla="*/ 19 h 90"/>
                <a:gd name="T54" fmla="*/ 79 w 108"/>
                <a:gd name="T55" fmla="*/ 19 h 90"/>
                <a:gd name="T56" fmla="*/ 104 w 108"/>
                <a:gd name="T57" fmla="*/ 24 h 90"/>
                <a:gd name="T58" fmla="*/ 105 w 108"/>
                <a:gd name="T59" fmla="*/ 27 h 90"/>
                <a:gd name="T60" fmla="*/ 108 w 108"/>
                <a:gd name="T61" fmla="*/ 28 h 90"/>
                <a:gd name="T62" fmla="*/ 102 w 108"/>
                <a:gd name="T63" fmla="*/ 40 h 90"/>
                <a:gd name="T64" fmla="*/ 101 w 108"/>
                <a:gd name="T65" fmla="*/ 42 h 90"/>
                <a:gd name="T66" fmla="*/ 98 w 108"/>
                <a:gd name="T67" fmla="*/ 44 h 90"/>
                <a:gd name="T68" fmla="*/ 94 w 108"/>
                <a:gd name="T69" fmla="*/ 51 h 90"/>
                <a:gd name="T70" fmla="*/ 97 w 108"/>
                <a:gd name="T71" fmla="*/ 53 h 90"/>
                <a:gd name="T72" fmla="*/ 97 w 108"/>
                <a:gd name="T73" fmla="*/ 55 h 90"/>
                <a:gd name="T74" fmla="*/ 96 w 108"/>
                <a:gd name="T75" fmla="*/ 56 h 90"/>
                <a:gd name="T76" fmla="*/ 95 w 108"/>
                <a:gd name="T77" fmla="*/ 60 h 90"/>
                <a:gd name="T78" fmla="*/ 52 w 108"/>
                <a:gd name="T79" fmla="*/ 81 h 90"/>
                <a:gd name="T80" fmla="*/ 1 w 108"/>
                <a:gd name="T81" fmla="*/ 6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30833" name="Freeform 126"/>
            <p:cNvSpPr>
              <a:spLocks/>
            </p:cNvSpPr>
            <p:nvPr/>
          </p:nvSpPr>
          <p:spPr bwMode="auto">
            <a:xfrm>
              <a:off x="1988" y="1155"/>
              <a:ext cx="415" cy="634"/>
            </a:xfrm>
            <a:custGeom>
              <a:avLst/>
              <a:gdLst>
                <a:gd name="T0" fmla="*/ 7 w 81"/>
                <a:gd name="T1" fmla="*/ 86 h 130"/>
                <a:gd name="T2" fmla="*/ 8 w 81"/>
                <a:gd name="T3" fmla="*/ 82 h 130"/>
                <a:gd name="T4" fmla="*/ 9 w 81"/>
                <a:gd name="T5" fmla="*/ 81 h 130"/>
                <a:gd name="T6" fmla="*/ 9 w 81"/>
                <a:gd name="T7" fmla="*/ 79 h 130"/>
                <a:gd name="T8" fmla="*/ 6 w 81"/>
                <a:gd name="T9" fmla="*/ 77 h 130"/>
                <a:gd name="T10" fmla="*/ 10 w 81"/>
                <a:gd name="T11" fmla="*/ 70 h 130"/>
                <a:gd name="T12" fmla="*/ 13 w 81"/>
                <a:gd name="T13" fmla="*/ 68 h 130"/>
                <a:gd name="T14" fmla="*/ 14 w 81"/>
                <a:gd name="T15" fmla="*/ 66 h 130"/>
                <a:gd name="T16" fmla="*/ 20 w 81"/>
                <a:gd name="T17" fmla="*/ 54 h 130"/>
                <a:gd name="T18" fmla="*/ 17 w 81"/>
                <a:gd name="T19" fmla="*/ 53 h 130"/>
                <a:gd name="T20" fmla="*/ 16 w 81"/>
                <a:gd name="T21" fmla="*/ 50 h 130"/>
                <a:gd name="T22" fmla="*/ 16 w 81"/>
                <a:gd name="T23" fmla="*/ 47 h 130"/>
                <a:gd name="T24" fmla="*/ 16 w 81"/>
                <a:gd name="T25" fmla="*/ 45 h 130"/>
                <a:gd name="T26" fmla="*/ 16 w 81"/>
                <a:gd name="T27" fmla="*/ 43 h 130"/>
                <a:gd name="T28" fmla="*/ 26 w 81"/>
                <a:gd name="T29" fmla="*/ 0 h 130"/>
                <a:gd name="T30" fmla="*/ 34 w 81"/>
                <a:gd name="T31" fmla="*/ 19 h 130"/>
                <a:gd name="T32" fmla="*/ 36 w 81"/>
                <a:gd name="T33" fmla="*/ 26 h 130"/>
                <a:gd name="T34" fmla="*/ 35 w 81"/>
                <a:gd name="T35" fmla="*/ 29 h 130"/>
                <a:gd name="T36" fmla="*/ 37 w 81"/>
                <a:gd name="T37" fmla="*/ 31 h 130"/>
                <a:gd name="T38" fmla="*/ 42 w 81"/>
                <a:gd name="T39" fmla="*/ 39 h 130"/>
                <a:gd name="T40" fmla="*/ 43 w 81"/>
                <a:gd name="T41" fmla="*/ 43 h 130"/>
                <a:gd name="T42" fmla="*/ 45 w 81"/>
                <a:gd name="T43" fmla="*/ 45 h 130"/>
                <a:gd name="T44" fmla="*/ 49 w 81"/>
                <a:gd name="T45" fmla="*/ 46 h 130"/>
                <a:gd name="T46" fmla="*/ 46 w 81"/>
                <a:gd name="T47" fmla="*/ 52 h 130"/>
                <a:gd name="T48" fmla="*/ 45 w 81"/>
                <a:gd name="T49" fmla="*/ 56 h 130"/>
                <a:gd name="T50" fmla="*/ 45 w 81"/>
                <a:gd name="T51" fmla="*/ 57 h 130"/>
                <a:gd name="T52" fmla="*/ 43 w 81"/>
                <a:gd name="T53" fmla="*/ 60 h 130"/>
                <a:gd name="T54" fmla="*/ 43 w 81"/>
                <a:gd name="T55" fmla="*/ 62 h 130"/>
                <a:gd name="T56" fmla="*/ 46 w 81"/>
                <a:gd name="T57" fmla="*/ 65 h 130"/>
                <a:gd name="T58" fmla="*/ 50 w 81"/>
                <a:gd name="T59" fmla="*/ 61 h 130"/>
                <a:gd name="T60" fmla="*/ 51 w 81"/>
                <a:gd name="T61" fmla="*/ 63 h 130"/>
                <a:gd name="T62" fmla="*/ 52 w 81"/>
                <a:gd name="T63" fmla="*/ 64 h 130"/>
                <a:gd name="T64" fmla="*/ 52 w 81"/>
                <a:gd name="T65" fmla="*/ 69 h 130"/>
                <a:gd name="T66" fmla="*/ 54 w 81"/>
                <a:gd name="T67" fmla="*/ 74 h 130"/>
                <a:gd name="T68" fmla="*/ 53 w 81"/>
                <a:gd name="T69" fmla="*/ 76 h 130"/>
                <a:gd name="T70" fmla="*/ 56 w 81"/>
                <a:gd name="T71" fmla="*/ 78 h 130"/>
                <a:gd name="T72" fmla="*/ 57 w 81"/>
                <a:gd name="T73" fmla="*/ 81 h 130"/>
                <a:gd name="T74" fmla="*/ 57 w 81"/>
                <a:gd name="T75" fmla="*/ 84 h 130"/>
                <a:gd name="T76" fmla="*/ 59 w 81"/>
                <a:gd name="T77" fmla="*/ 87 h 130"/>
                <a:gd name="T78" fmla="*/ 61 w 81"/>
                <a:gd name="T79" fmla="*/ 84 h 130"/>
                <a:gd name="T80" fmla="*/ 65 w 81"/>
                <a:gd name="T81" fmla="*/ 86 h 130"/>
                <a:gd name="T82" fmla="*/ 67 w 81"/>
                <a:gd name="T83" fmla="*/ 84 h 130"/>
                <a:gd name="T84" fmla="*/ 71 w 81"/>
                <a:gd name="T85" fmla="*/ 85 h 130"/>
                <a:gd name="T86" fmla="*/ 73 w 81"/>
                <a:gd name="T87" fmla="*/ 86 h 130"/>
                <a:gd name="T88" fmla="*/ 76 w 81"/>
                <a:gd name="T89" fmla="*/ 84 h 130"/>
                <a:gd name="T90" fmla="*/ 79 w 81"/>
                <a:gd name="T91" fmla="*/ 85 h 130"/>
                <a:gd name="T92" fmla="*/ 81 w 81"/>
                <a:gd name="T93" fmla="*/ 88 h 130"/>
                <a:gd name="T94" fmla="*/ 74 w 81"/>
                <a:gd name="T95" fmla="*/ 130 h 130"/>
                <a:gd name="T96" fmla="*/ 0 w 81"/>
                <a:gd name="T97" fmla="*/ 11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30834" name="Freeform 127"/>
            <p:cNvSpPr>
              <a:spLocks/>
            </p:cNvSpPr>
            <p:nvPr/>
          </p:nvSpPr>
          <p:spPr bwMode="auto">
            <a:xfrm>
              <a:off x="2162" y="1170"/>
              <a:ext cx="707" cy="424"/>
            </a:xfrm>
            <a:custGeom>
              <a:avLst/>
              <a:gdLst>
                <a:gd name="T0" fmla="*/ 48 w 138"/>
                <a:gd name="T1" fmla="*/ 77 h 87"/>
                <a:gd name="T2" fmla="*/ 45 w 138"/>
                <a:gd name="T3" fmla="*/ 84 h 87"/>
                <a:gd name="T4" fmla="*/ 43 w 138"/>
                <a:gd name="T5" fmla="*/ 80 h 87"/>
                <a:gd name="T6" fmla="*/ 42 w 138"/>
                <a:gd name="T7" fmla="*/ 83 h 87"/>
                <a:gd name="T8" fmla="*/ 38 w 138"/>
                <a:gd name="T9" fmla="*/ 83 h 87"/>
                <a:gd name="T10" fmla="*/ 33 w 138"/>
                <a:gd name="T11" fmla="*/ 82 h 87"/>
                <a:gd name="T12" fmla="*/ 32 w 138"/>
                <a:gd name="T13" fmla="*/ 82 h 87"/>
                <a:gd name="T14" fmla="*/ 29 w 138"/>
                <a:gd name="T15" fmla="*/ 82 h 87"/>
                <a:gd name="T16" fmla="*/ 26 w 138"/>
                <a:gd name="T17" fmla="*/ 82 h 87"/>
                <a:gd name="T18" fmla="*/ 24 w 138"/>
                <a:gd name="T19" fmla="*/ 83 h 87"/>
                <a:gd name="T20" fmla="*/ 23 w 138"/>
                <a:gd name="T21" fmla="*/ 80 h 87"/>
                <a:gd name="T22" fmla="*/ 23 w 138"/>
                <a:gd name="T23" fmla="*/ 77 h 87"/>
                <a:gd name="T24" fmla="*/ 20 w 138"/>
                <a:gd name="T25" fmla="*/ 75 h 87"/>
                <a:gd name="T26" fmla="*/ 20 w 138"/>
                <a:gd name="T27" fmla="*/ 72 h 87"/>
                <a:gd name="T28" fmla="*/ 18 w 138"/>
                <a:gd name="T29" fmla="*/ 69 h 87"/>
                <a:gd name="T30" fmla="*/ 18 w 138"/>
                <a:gd name="T31" fmla="*/ 63 h 87"/>
                <a:gd name="T32" fmla="*/ 17 w 138"/>
                <a:gd name="T33" fmla="*/ 60 h 87"/>
                <a:gd name="T34" fmla="*/ 16 w 138"/>
                <a:gd name="T35" fmla="*/ 59 h 87"/>
                <a:gd name="T36" fmla="*/ 15 w 138"/>
                <a:gd name="T37" fmla="*/ 59 h 87"/>
                <a:gd name="T38" fmla="*/ 11 w 138"/>
                <a:gd name="T39" fmla="*/ 62 h 87"/>
                <a:gd name="T40" fmla="*/ 9 w 138"/>
                <a:gd name="T41" fmla="*/ 58 h 87"/>
                <a:gd name="T42" fmla="*/ 9 w 138"/>
                <a:gd name="T43" fmla="*/ 56 h 87"/>
                <a:gd name="T44" fmla="*/ 11 w 138"/>
                <a:gd name="T45" fmla="*/ 53 h 87"/>
                <a:gd name="T46" fmla="*/ 11 w 138"/>
                <a:gd name="T47" fmla="*/ 50 h 87"/>
                <a:gd name="T48" fmla="*/ 12 w 138"/>
                <a:gd name="T49" fmla="*/ 48 h 87"/>
                <a:gd name="T50" fmla="*/ 14 w 138"/>
                <a:gd name="T51" fmla="*/ 42 h 87"/>
                <a:gd name="T52" fmla="*/ 11 w 138"/>
                <a:gd name="T53" fmla="*/ 40 h 87"/>
                <a:gd name="T54" fmla="*/ 8 w 138"/>
                <a:gd name="T55" fmla="*/ 38 h 87"/>
                <a:gd name="T56" fmla="*/ 6 w 138"/>
                <a:gd name="T57" fmla="*/ 31 h 87"/>
                <a:gd name="T58" fmla="*/ 2 w 138"/>
                <a:gd name="T59" fmla="*/ 27 h 87"/>
                <a:gd name="T60" fmla="*/ 2 w 138"/>
                <a:gd name="T61" fmla="*/ 25 h 87"/>
                <a:gd name="T62" fmla="*/ 2 w 138"/>
                <a:gd name="T63" fmla="*/ 20 h 87"/>
                <a:gd name="T64" fmla="*/ 3 w 138"/>
                <a:gd name="T65" fmla="*/ 0 h 87"/>
                <a:gd name="T66" fmla="*/ 49 w 138"/>
                <a:gd name="T67" fmla="*/ 8 h 87"/>
                <a:gd name="T68" fmla="*/ 138 w 138"/>
                <a:gd name="T69" fmla="*/ 19 h 87"/>
                <a:gd name="T70" fmla="*/ 132 w 138"/>
                <a:gd name="T71" fmla="*/ 8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chemeClr val="tx1"/>
              </a:solidFill>
              <a:round/>
              <a:headEnd/>
              <a:tailEnd/>
            </a:ln>
          </p:spPr>
          <p:txBody>
            <a:bodyPr/>
            <a:lstStyle/>
            <a:p>
              <a:endParaRPr lang="en-US"/>
            </a:p>
          </p:txBody>
        </p:sp>
        <p:sp>
          <p:nvSpPr>
            <p:cNvPr id="30835" name="Freeform 128"/>
            <p:cNvSpPr>
              <a:spLocks/>
            </p:cNvSpPr>
            <p:nvPr/>
          </p:nvSpPr>
          <p:spPr bwMode="auto">
            <a:xfrm>
              <a:off x="1737" y="1677"/>
              <a:ext cx="440" cy="649"/>
            </a:xfrm>
            <a:custGeom>
              <a:avLst/>
              <a:gdLst>
                <a:gd name="T0" fmla="*/ 13 w 86"/>
                <a:gd name="T1" fmla="*/ 0 h 133"/>
                <a:gd name="T2" fmla="*/ 0 w 86"/>
                <a:gd name="T3" fmla="*/ 51 h 133"/>
                <a:gd name="T4" fmla="*/ 56 w 86"/>
                <a:gd name="T5" fmla="*/ 133 h 133"/>
                <a:gd name="T6" fmla="*/ 56 w 86"/>
                <a:gd name="T7" fmla="*/ 132 h 133"/>
                <a:gd name="T8" fmla="*/ 56 w 86"/>
                <a:gd name="T9" fmla="*/ 131 h 133"/>
                <a:gd name="T10" fmla="*/ 57 w 86"/>
                <a:gd name="T11" fmla="*/ 127 h 133"/>
                <a:gd name="T12" fmla="*/ 57 w 86"/>
                <a:gd name="T13" fmla="*/ 126 h 133"/>
                <a:gd name="T14" fmla="*/ 57 w 86"/>
                <a:gd name="T15" fmla="*/ 118 h 133"/>
                <a:gd name="T16" fmla="*/ 57 w 86"/>
                <a:gd name="T17" fmla="*/ 115 h 133"/>
                <a:gd name="T18" fmla="*/ 57 w 86"/>
                <a:gd name="T19" fmla="*/ 114 h 133"/>
                <a:gd name="T20" fmla="*/ 60 w 86"/>
                <a:gd name="T21" fmla="*/ 114 h 133"/>
                <a:gd name="T22" fmla="*/ 62 w 86"/>
                <a:gd name="T23" fmla="*/ 114 h 133"/>
                <a:gd name="T24" fmla="*/ 63 w 86"/>
                <a:gd name="T25" fmla="*/ 115 h 133"/>
                <a:gd name="T26" fmla="*/ 63 w 86"/>
                <a:gd name="T27" fmla="*/ 116 h 133"/>
                <a:gd name="T28" fmla="*/ 64 w 86"/>
                <a:gd name="T29" fmla="*/ 117 h 133"/>
                <a:gd name="T30" fmla="*/ 66 w 86"/>
                <a:gd name="T31" fmla="*/ 117 h 133"/>
                <a:gd name="T32" fmla="*/ 68 w 86"/>
                <a:gd name="T33" fmla="*/ 110 h 133"/>
                <a:gd name="T34" fmla="*/ 70 w 86"/>
                <a:gd name="T35" fmla="*/ 101 h 133"/>
                <a:gd name="T36" fmla="*/ 86 w 86"/>
                <a:gd name="T37" fmla="*/ 17 h 133"/>
                <a:gd name="T38" fmla="*/ 49 w 86"/>
                <a:gd name="T39" fmla="*/ 9 h 133"/>
                <a:gd name="T40" fmla="*/ 13 w 86"/>
                <a:gd name="T41" fmla="*/ 0 h 133"/>
                <a:gd name="T42" fmla="*/ 1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lstStyle/>
            <a:p>
              <a:endParaRPr lang="en-US"/>
            </a:p>
          </p:txBody>
        </p:sp>
        <p:sp>
          <p:nvSpPr>
            <p:cNvPr id="30836" name="Freeform 129"/>
            <p:cNvSpPr>
              <a:spLocks/>
            </p:cNvSpPr>
            <p:nvPr/>
          </p:nvSpPr>
          <p:spPr bwMode="auto">
            <a:xfrm>
              <a:off x="1967" y="2170"/>
              <a:ext cx="467" cy="517"/>
            </a:xfrm>
            <a:custGeom>
              <a:avLst/>
              <a:gdLst>
                <a:gd name="T0" fmla="*/ 78 w 91"/>
                <a:gd name="T1" fmla="*/ 106 h 106"/>
                <a:gd name="T2" fmla="*/ 91 w 91"/>
                <a:gd name="T3" fmla="*/ 10 h 106"/>
                <a:gd name="T4" fmla="*/ 25 w 91"/>
                <a:gd name="T5" fmla="*/ 0 h 106"/>
                <a:gd name="T6" fmla="*/ 25 w 91"/>
                <a:gd name="T7" fmla="*/ 0 h 106"/>
                <a:gd name="T8" fmla="*/ 23 w 91"/>
                <a:gd name="T9" fmla="*/ 9 h 106"/>
                <a:gd name="T10" fmla="*/ 21 w 91"/>
                <a:gd name="T11" fmla="*/ 16 h 106"/>
                <a:gd name="T12" fmla="*/ 19 w 91"/>
                <a:gd name="T13" fmla="*/ 16 h 106"/>
                <a:gd name="T14" fmla="*/ 18 w 91"/>
                <a:gd name="T15" fmla="*/ 15 h 106"/>
                <a:gd name="T16" fmla="*/ 18 w 91"/>
                <a:gd name="T17" fmla="*/ 14 h 106"/>
                <a:gd name="T18" fmla="*/ 17 w 91"/>
                <a:gd name="T19" fmla="*/ 13 h 106"/>
                <a:gd name="T20" fmla="*/ 15 w 91"/>
                <a:gd name="T21" fmla="*/ 13 h 106"/>
                <a:gd name="T22" fmla="*/ 12 w 91"/>
                <a:gd name="T23" fmla="*/ 13 h 106"/>
                <a:gd name="T24" fmla="*/ 12 w 91"/>
                <a:gd name="T25" fmla="*/ 14 h 106"/>
                <a:gd name="T26" fmla="*/ 12 w 91"/>
                <a:gd name="T27" fmla="*/ 17 h 106"/>
                <a:gd name="T28" fmla="*/ 12 w 91"/>
                <a:gd name="T29" fmla="*/ 25 h 106"/>
                <a:gd name="T30" fmla="*/ 12 w 91"/>
                <a:gd name="T31" fmla="*/ 26 h 106"/>
                <a:gd name="T32" fmla="*/ 11 w 91"/>
                <a:gd name="T33" fmla="*/ 30 h 106"/>
                <a:gd name="T34" fmla="*/ 11 w 91"/>
                <a:gd name="T35" fmla="*/ 31 h 106"/>
                <a:gd name="T36" fmla="*/ 11 w 91"/>
                <a:gd name="T37" fmla="*/ 32 h 106"/>
                <a:gd name="T38" fmla="*/ 11 w 91"/>
                <a:gd name="T39" fmla="*/ 34 h 106"/>
                <a:gd name="T40" fmla="*/ 11 w 91"/>
                <a:gd name="T41" fmla="*/ 35 h 106"/>
                <a:gd name="T42" fmla="*/ 11 w 91"/>
                <a:gd name="T43" fmla="*/ 36 h 106"/>
                <a:gd name="T44" fmla="*/ 12 w 91"/>
                <a:gd name="T45" fmla="*/ 38 h 106"/>
                <a:gd name="T46" fmla="*/ 12 w 91"/>
                <a:gd name="T47" fmla="*/ 39 h 106"/>
                <a:gd name="T48" fmla="*/ 12 w 91"/>
                <a:gd name="T49" fmla="*/ 41 h 106"/>
                <a:gd name="T50" fmla="*/ 13 w 91"/>
                <a:gd name="T51" fmla="*/ 43 h 106"/>
                <a:gd name="T52" fmla="*/ 13 w 91"/>
                <a:gd name="T53" fmla="*/ 43 h 106"/>
                <a:gd name="T54" fmla="*/ 14 w 91"/>
                <a:gd name="T55" fmla="*/ 44 h 106"/>
                <a:gd name="T56" fmla="*/ 15 w 91"/>
                <a:gd name="T57" fmla="*/ 46 h 106"/>
                <a:gd name="T58" fmla="*/ 14 w 91"/>
                <a:gd name="T59" fmla="*/ 46 h 106"/>
                <a:gd name="T60" fmla="*/ 14 w 91"/>
                <a:gd name="T61" fmla="*/ 46 h 106"/>
                <a:gd name="T62" fmla="*/ 12 w 91"/>
                <a:gd name="T63" fmla="*/ 47 h 106"/>
                <a:gd name="T64" fmla="*/ 10 w 91"/>
                <a:gd name="T65" fmla="*/ 48 h 106"/>
                <a:gd name="T66" fmla="*/ 9 w 91"/>
                <a:gd name="T67" fmla="*/ 50 h 106"/>
                <a:gd name="T68" fmla="*/ 7 w 91"/>
                <a:gd name="T69" fmla="*/ 55 h 106"/>
                <a:gd name="T70" fmla="*/ 5 w 91"/>
                <a:gd name="T71" fmla="*/ 58 h 106"/>
                <a:gd name="T72" fmla="*/ 3 w 91"/>
                <a:gd name="T73" fmla="*/ 58 h 106"/>
                <a:gd name="T74" fmla="*/ 3 w 91"/>
                <a:gd name="T75" fmla="*/ 59 h 106"/>
                <a:gd name="T76" fmla="*/ 4 w 91"/>
                <a:gd name="T77" fmla="*/ 60 h 106"/>
                <a:gd name="T78" fmla="*/ 3 w 91"/>
                <a:gd name="T79" fmla="*/ 61 h 106"/>
                <a:gd name="T80" fmla="*/ 3 w 91"/>
                <a:gd name="T81" fmla="*/ 63 h 106"/>
                <a:gd name="T82" fmla="*/ 3 w 91"/>
                <a:gd name="T83" fmla="*/ 64 h 106"/>
                <a:gd name="T84" fmla="*/ 5 w 91"/>
                <a:gd name="T85" fmla="*/ 66 h 106"/>
                <a:gd name="T86" fmla="*/ 6 w 91"/>
                <a:gd name="T87" fmla="*/ 67 h 106"/>
                <a:gd name="T88" fmla="*/ 5 w 91"/>
                <a:gd name="T89" fmla="*/ 67 h 106"/>
                <a:gd name="T90" fmla="*/ 5 w 91"/>
                <a:gd name="T91" fmla="*/ 69 h 106"/>
                <a:gd name="T92" fmla="*/ 4 w 91"/>
                <a:gd name="T93" fmla="*/ 70 h 106"/>
                <a:gd name="T94" fmla="*/ 3 w 91"/>
                <a:gd name="T95" fmla="*/ 70 h 106"/>
                <a:gd name="T96" fmla="*/ 1 w 91"/>
                <a:gd name="T97" fmla="*/ 69 h 106"/>
                <a:gd name="T98" fmla="*/ 0 w 91"/>
                <a:gd name="T99" fmla="*/ 73 h 106"/>
                <a:gd name="T100" fmla="*/ 49 w 91"/>
                <a:gd name="T101" fmla="*/ 102 h 106"/>
                <a:gd name="T102" fmla="*/ 78 w 91"/>
                <a:gd name="T103" fmla="*/ 106 h 106"/>
                <a:gd name="T104" fmla="*/ 78 w 91"/>
                <a:gd name="T105" fmla="*/ 106 h 106"/>
                <a:gd name="T106" fmla="*/ 78 w 91"/>
                <a:gd name="T107" fmla="*/ 10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30837" name="Freeform 130"/>
            <p:cNvSpPr>
              <a:spLocks/>
            </p:cNvSpPr>
            <p:nvPr/>
          </p:nvSpPr>
          <p:spPr bwMode="auto">
            <a:xfrm>
              <a:off x="3265" y="1248"/>
              <a:ext cx="455" cy="487"/>
            </a:xfrm>
            <a:custGeom>
              <a:avLst/>
              <a:gdLst>
                <a:gd name="T0" fmla="*/ 8 w 89"/>
                <a:gd name="T1" fmla="*/ 69 h 100"/>
                <a:gd name="T2" fmla="*/ 4 w 89"/>
                <a:gd name="T3" fmla="*/ 64 h 100"/>
                <a:gd name="T4" fmla="*/ 7 w 89"/>
                <a:gd name="T5" fmla="*/ 60 h 100"/>
                <a:gd name="T6" fmla="*/ 7 w 89"/>
                <a:gd name="T7" fmla="*/ 56 h 100"/>
                <a:gd name="T8" fmla="*/ 5 w 89"/>
                <a:gd name="T9" fmla="*/ 47 h 100"/>
                <a:gd name="T10" fmla="*/ 5 w 89"/>
                <a:gd name="T11" fmla="*/ 43 h 100"/>
                <a:gd name="T12" fmla="*/ 4 w 89"/>
                <a:gd name="T13" fmla="*/ 33 h 100"/>
                <a:gd name="T14" fmla="*/ 2 w 89"/>
                <a:gd name="T15" fmla="*/ 26 h 100"/>
                <a:gd name="T16" fmla="*/ 0 w 89"/>
                <a:gd name="T17" fmla="*/ 16 h 100"/>
                <a:gd name="T18" fmla="*/ 1 w 89"/>
                <a:gd name="T19" fmla="*/ 12 h 100"/>
                <a:gd name="T20" fmla="*/ 0 w 89"/>
                <a:gd name="T21" fmla="*/ 7 h 100"/>
                <a:gd name="T22" fmla="*/ 23 w 89"/>
                <a:gd name="T23" fmla="*/ 3 h 100"/>
                <a:gd name="T24" fmla="*/ 25 w 89"/>
                <a:gd name="T25" fmla="*/ 1 h 100"/>
                <a:gd name="T26" fmla="*/ 28 w 89"/>
                <a:gd name="T27" fmla="*/ 5 h 100"/>
                <a:gd name="T28" fmla="*/ 28 w 89"/>
                <a:gd name="T29" fmla="*/ 10 h 100"/>
                <a:gd name="T30" fmla="*/ 32 w 89"/>
                <a:gd name="T31" fmla="*/ 12 h 100"/>
                <a:gd name="T32" fmla="*/ 34 w 89"/>
                <a:gd name="T33" fmla="*/ 13 h 100"/>
                <a:gd name="T34" fmla="*/ 38 w 89"/>
                <a:gd name="T35" fmla="*/ 13 h 100"/>
                <a:gd name="T36" fmla="*/ 39 w 89"/>
                <a:gd name="T37" fmla="*/ 14 h 100"/>
                <a:gd name="T38" fmla="*/ 43 w 89"/>
                <a:gd name="T39" fmla="*/ 13 h 100"/>
                <a:gd name="T40" fmla="*/ 51 w 89"/>
                <a:gd name="T41" fmla="*/ 14 h 100"/>
                <a:gd name="T42" fmla="*/ 52 w 89"/>
                <a:gd name="T43" fmla="*/ 15 h 100"/>
                <a:gd name="T44" fmla="*/ 53 w 89"/>
                <a:gd name="T45" fmla="*/ 15 h 100"/>
                <a:gd name="T46" fmla="*/ 54 w 89"/>
                <a:gd name="T47" fmla="*/ 18 h 100"/>
                <a:gd name="T48" fmla="*/ 57 w 89"/>
                <a:gd name="T49" fmla="*/ 17 h 100"/>
                <a:gd name="T50" fmla="*/ 59 w 89"/>
                <a:gd name="T51" fmla="*/ 17 h 100"/>
                <a:gd name="T52" fmla="*/ 62 w 89"/>
                <a:gd name="T53" fmla="*/ 19 h 100"/>
                <a:gd name="T54" fmla="*/ 64 w 89"/>
                <a:gd name="T55" fmla="*/ 21 h 100"/>
                <a:gd name="T56" fmla="*/ 68 w 89"/>
                <a:gd name="T57" fmla="*/ 21 h 100"/>
                <a:gd name="T58" fmla="*/ 73 w 89"/>
                <a:gd name="T59" fmla="*/ 18 h 100"/>
                <a:gd name="T60" fmla="*/ 81 w 89"/>
                <a:gd name="T61" fmla="*/ 20 h 100"/>
                <a:gd name="T62" fmla="*/ 83 w 89"/>
                <a:gd name="T63" fmla="*/ 20 h 100"/>
                <a:gd name="T64" fmla="*/ 86 w 89"/>
                <a:gd name="T65" fmla="*/ 21 h 100"/>
                <a:gd name="T66" fmla="*/ 87 w 89"/>
                <a:gd name="T67" fmla="*/ 22 h 100"/>
                <a:gd name="T68" fmla="*/ 81 w 89"/>
                <a:gd name="T69" fmla="*/ 25 h 100"/>
                <a:gd name="T70" fmla="*/ 78 w 89"/>
                <a:gd name="T71" fmla="*/ 28 h 100"/>
                <a:gd name="T72" fmla="*/ 73 w 89"/>
                <a:gd name="T73" fmla="*/ 30 h 100"/>
                <a:gd name="T74" fmla="*/ 59 w 89"/>
                <a:gd name="T75" fmla="*/ 44 h 100"/>
                <a:gd name="T76" fmla="*/ 57 w 89"/>
                <a:gd name="T77" fmla="*/ 46 h 100"/>
                <a:gd name="T78" fmla="*/ 57 w 89"/>
                <a:gd name="T79" fmla="*/ 56 h 100"/>
                <a:gd name="T80" fmla="*/ 52 w 89"/>
                <a:gd name="T81" fmla="*/ 59 h 100"/>
                <a:gd name="T82" fmla="*/ 52 w 89"/>
                <a:gd name="T83" fmla="*/ 61 h 100"/>
                <a:gd name="T84" fmla="*/ 52 w 89"/>
                <a:gd name="T85" fmla="*/ 65 h 100"/>
                <a:gd name="T86" fmla="*/ 53 w 89"/>
                <a:gd name="T87" fmla="*/ 69 h 100"/>
                <a:gd name="T88" fmla="*/ 52 w 89"/>
                <a:gd name="T89" fmla="*/ 73 h 100"/>
                <a:gd name="T90" fmla="*/ 53 w 89"/>
                <a:gd name="T91" fmla="*/ 79 h 100"/>
                <a:gd name="T92" fmla="*/ 55 w 89"/>
                <a:gd name="T93" fmla="*/ 80 h 100"/>
                <a:gd name="T94" fmla="*/ 58 w 89"/>
                <a:gd name="T95" fmla="*/ 81 h 100"/>
                <a:gd name="T96" fmla="*/ 59 w 89"/>
                <a:gd name="T97" fmla="*/ 83 h 100"/>
                <a:gd name="T98" fmla="*/ 64 w 89"/>
                <a:gd name="T99" fmla="*/ 87 h 100"/>
                <a:gd name="T100" fmla="*/ 72 w 89"/>
                <a:gd name="T101" fmla="*/ 92 h 100"/>
                <a:gd name="T102" fmla="*/ 72 w 89"/>
                <a:gd name="T103" fmla="*/ 95 h 100"/>
                <a:gd name="T104" fmla="*/ 8 w 89"/>
                <a:gd name="T105" fmla="*/ 10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chemeClr val="tx1"/>
              </a:solidFill>
              <a:round/>
              <a:headEnd/>
              <a:tailEnd/>
            </a:ln>
          </p:spPr>
          <p:txBody>
            <a:bodyPr/>
            <a:lstStyle/>
            <a:p>
              <a:endParaRPr lang="en-US"/>
            </a:p>
          </p:txBody>
        </p:sp>
        <p:sp>
          <p:nvSpPr>
            <p:cNvPr id="30838" name="Freeform 131"/>
            <p:cNvSpPr>
              <a:spLocks/>
            </p:cNvSpPr>
            <p:nvPr/>
          </p:nvSpPr>
          <p:spPr bwMode="auto">
            <a:xfrm>
              <a:off x="3474" y="2604"/>
              <a:ext cx="395" cy="322"/>
            </a:xfrm>
            <a:custGeom>
              <a:avLst/>
              <a:gdLst>
                <a:gd name="T0" fmla="*/ 41 w 77"/>
                <a:gd name="T1" fmla="*/ 1 h 66"/>
                <a:gd name="T2" fmla="*/ 44 w 77"/>
                <a:gd name="T3" fmla="*/ 10 h 66"/>
                <a:gd name="T4" fmla="*/ 43 w 77"/>
                <a:gd name="T5" fmla="*/ 13 h 66"/>
                <a:gd name="T6" fmla="*/ 40 w 77"/>
                <a:gd name="T7" fmla="*/ 22 h 66"/>
                <a:gd name="T8" fmla="*/ 64 w 77"/>
                <a:gd name="T9" fmla="*/ 33 h 66"/>
                <a:gd name="T10" fmla="*/ 64 w 77"/>
                <a:gd name="T11" fmla="*/ 40 h 66"/>
                <a:gd name="T12" fmla="*/ 63 w 77"/>
                <a:gd name="T13" fmla="*/ 45 h 66"/>
                <a:gd name="T14" fmla="*/ 58 w 77"/>
                <a:gd name="T15" fmla="*/ 44 h 66"/>
                <a:gd name="T16" fmla="*/ 56 w 77"/>
                <a:gd name="T17" fmla="*/ 49 h 66"/>
                <a:gd name="T18" fmla="*/ 62 w 77"/>
                <a:gd name="T19" fmla="*/ 48 h 66"/>
                <a:gd name="T20" fmla="*/ 66 w 77"/>
                <a:gd name="T21" fmla="*/ 47 h 66"/>
                <a:gd name="T22" fmla="*/ 64 w 77"/>
                <a:gd name="T23" fmla="*/ 49 h 66"/>
                <a:gd name="T24" fmla="*/ 66 w 77"/>
                <a:gd name="T25" fmla="*/ 51 h 66"/>
                <a:gd name="T26" fmla="*/ 71 w 77"/>
                <a:gd name="T27" fmla="*/ 47 h 66"/>
                <a:gd name="T28" fmla="*/ 74 w 77"/>
                <a:gd name="T29" fmla="*/ 48 h 66"/>
                <a:gd name="T30" fmla="*/ 73 w 77"/>
                <a:gd name="T31" fmla="*/ 51 h 66"/>
                <a:gd name="T32" fmla="*/ 68 w 77"/>
                <a:gd name="T33" fmla="*/ 56 h 66"/>
                <a:gd name="T34" fmla="*/ 71 w 77"/>
                <a:gd name="T35" fmla="*/ 60 h 66"/>
                <a:gd name="T36" fmla="*/ 77 w 77"/>
                <a:gd name="T37" fmla="*/ 65 h 66"/>
                <a:gd name="T38" fmla="*/ 71 w 77"/>
                <a:gd name="T39" fmla="*/ 63 h 66"/>
                <a:gd name="T40" fmla="*/ 64 w 77"/>
                <a:gd name="T41" fmla="*/ 59 h 66"/>
                <a:gd name="T42" fmla="*/ 61 w 77"/>
                <a:gd name="T43" fmla="*/ 62 h 66"/>
                <a:gd name="T44" fmla="*/ 60 w 77"/>
                <a:gd name="T45" fmla="*/ 65 h 66"/>
                <a:gd name="T46" fmla="*/ 57 w 77"/>
                <a:gd name="T47" fmla="*/ 63 h 66"/>
                <a:gd name="T48" fmla="*/ 54 w 77"/>
                <a:gd name="T49" fmla="*/ 63 h 66"/>
                <a:gd name="T50" fmla="*/ 49 w 77"/>
                <a:gd name="T51" fmla="*/ 64 h 66"/>
                <a:gd name="T52" fmla="*/ 41 w 77"/>
                <a:gd name="T53" fmla="*/ 59 h 66"/>
                <a:gd name="T54" fmla="*/ 38 w 77"/>
                <a:gd name="T55" fmla="*/ 57 h 66"/>
                <a:gd name="T56" fmla="*/ 37 w 77"/>
                <a:gd name="T57" fmla="*/ 56 h 66"/>
                <a:gd name="T58" fmla="*/ 34 w 77"/>
                <a:gd name="T59" fmla="*/ 55 h 66"/>
                <a:gd name="T60" fmla="*/ 33 w 77"/>
                <a:gd name="T61" fmla="*/ 54 h 66"/>
                <a:gd name="T62" fmla="*/ 31 w 77"/>
                <a:gd name="T63" fmla="*/ 58 h 66"/>
                <a:gd name="T64" fmla="*/ 15 w 77"/>
                <a:gd name="T65" fmla="*/ 56 h 66"/>
                <a:gd name="T66" fmla="*/ 4 w 77"/>
                <a:gd name="T67" fmla="*/ 55 h 66"/>
                <a:gd name="T68" fmla="*/ 5 w 77"/>
                <a:gd name="T69" fmla="*/ 53 h 66"/>
                <a:gd name="T70" fmla="*/ 6 w 77"/>
                <a:gd name="T71" fmla="*/ 46 h 66"/>
                <a:gd name="T72" fmla="*/ 6 w 77"/>
                <a:gd name="T73" fmla="*/ 42 h 66"/>
                <a:gd name="T74" fmla="*/ 9 w 77"/>
                <a:gd name="T75" fmla="*/ 37 h 66"/>
                <a:gd name="T76" fmla="*/ 7 w 77"/>
                <a:gd name="T77" fmla="*/ 30 h 66"/>
                <a:gd name="T78" fmla="*/ 6 w 77"/>
                <a:gd name="T79" fmla="*/ 28 h 66"/>
                <a:gd name="T80" fmla="*/ 4 w 77"/>
                <a:gd name="T81" fmla="*/ 25 h 66"/>
                <a:gd name="T82" fmla="*/ 1 w 77"/>
                <a:gd name="T83" fmla="*/ 19 h 66"/>
                <a:gd name="T84" fmla="*/ 0 w 77"/>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a:solidFill>
                <a:schemeClr val="tx1"/>
              </a:solidFill>
              <a:round/>
              <a:headEnd/>
              <a:tailEnd/>
            </a:ln>
          </p:spPr>
          <p:txBody>
            <a:bodyPr/>
            <a:lstStyle/>
            <a:p>
              <a:endParaRPr lang="en-US"/>
            </a:p>
          </p:txBody>
        </p:sp>
        <p:sp>
          <p:nvSpPr>
            <p:cNvPr id="30839" name="Freeform 132"/>
            <p:cNvSpPr>
              <a:spLocks/>
            </p:cNvSpPr>
            <p:nvPr/>
          </p:nvSpPr>
          <p:spPr bwMode="auto">
            <a:xfrm>
              <a:off x="3633" y="1799"/>
              <a:ext cx="277" cy="463"/>
            </a:xfrm>
            <a:custGeom>
              <a:avLst/>
              <a:gdLst>
                <a:gd name="T0" fmla="*/ 9 w 54"/>
                <a:gd name="T1" fmla="*/ 2 h 95"/>
                <a:gd name="T2" fmla="*/ 12 w 54"/>
                <a:gd name="T3" fmla="*/ 5 h 95"/>
                <a:gd name="T4" fmla="*/ 15 w 54"/>
                <a:gd name="T5" fmla="*/ 8 h 95"/>
                <a:gd name="T6" fmla="*/ 15 w 54"/>
                <a:gd name="T7" fmla="*/ 12 h 95"/>
                <a:gd name="T8" fmla="*/ 14 w 54"/>
                <a:gd name="T9" fmla="*/ 15 h 95"/>
                <a:gd name="T10" fmla="*/ 11 w 54"/>
                <a:gd name="T11" fmla="*/ 19 h 95"/>
                <a:gd name="T12" fmla="*/ 9 w 54"/>
                <a:gd name="T13" fmla="*/ 20 h 95"/>
                <a:gd name="T14" fmla="*/ 5 w 54"/>
                <a:gd name="T15" fmla="*/ 21 h 95"/>
                <a:gd name="T16" fmla="*/ 4 w 54"/>
                <a:gd name="T17" fmla="*/ 24 h 95"/>
                <a:gd name="T18" fmla="*/ 6 w 54"/>
                <a:gd name="T19" fmla="*/ 27 h 95"/>
                <a:gd name="T20" fmla="*/ 4 w 54"/>
                <a:gd name="T21" fmla="*/ 34 h 95"/>
                <a:gd name="T22" fmla="*/ 1 w 54"/>
                <a:gd name="T23" fmla="*/ 36 h 95"/>
                <a:gd name="T24" fmla="*/ 0 w 54"/>
                <a:gd name="T25" fmla="*/ 39 h 95"/>
                <a:gd name="T26" fmla="*/ 0 w 54"/>
                <a:gd name="T27" fmla="*/ 41 h 95"/>
                <a:gd name="T28" fmla="*/ 1 w 54"/>
                <a:gd name="T29" fmla="*/ 48 h 95"/>
                <a:gd name="T30" fmla="*/ 5 w 54"/>
                <a:gd name="T31" fmla="*/ 53 h 95"/>
                <a:gd name="T32" fmla="*/ 10 w 54"/>
                <a:gd name="T33" fmla="*/ 57 h 95"/>
                <a:gd name="T34" fmla="*/ 13 w 54"/>
                <a:gd name="T35" fmla="*/ 64 h 95"/>
                <a:gd name="T36" fmla="*/ 15 w 54"/>
                <a:gd name="T37" fmla="*/ 62 h 95"/>
                <a:gd name="T38" fmla="*/ 19 w 54"/>
                <a:gd name="T39" fmla="*/ 65 h 95"/>
                <a:gd name="T40" fmla="*/ 19 w 54"/>
                <a:gd name="T41" fmla="*/ 69 h 95"/>
                <a:gd name="T42" fmla="*/ 16 w 54"/>
                <a:gd name="T43" fmla="*/ 73 h 95"/>
                <a:gd name="T44" fmla="*/ 19 w 54"/>
                <a:gd name="T45" fmla="*/ 78 h 95"/>
                <a:gd name="T46" fmla="*/ 24 w 54"/>
                <a:gd name="T47" fmla="*/ 81 h 95"/>
                <a:gd name="T48" fmla="*/ 29 w 54"/>
                <a:gd name="T49" fmla="*/ 87 h 95"/>
                <a:gd name="T50" fmla="*/ 30 w 54"/>
                <a:gd name="T51" fmla="*/ 89 h 95"/>
                <a:gd name="T52" fmla="*/ 29 w 54"/>
                <a:gd name="T53" fmla="*/ 91 h 95"/>
                <a:gd name="T54" fmla="*/ 32 w 54"/>
                <a:gd name="T55" fmla="*/ 95 h 95"/>
                <a:gd name="T56" fmla="*/ 33 w 54"/>
                <a:gd name="T57" fmla="*/ 94 h 95"/>
                <a:gd name="T58" fmla="*/ 34 w 54"/>
                <a:gd name="T59" fmla="*/ 92 h 95"/>
                <a:gd name="T60" fmla="*/ 38 w 54"/>
                <a:gd name="T61" fmla="*/ 91 h 95"/>
                <a:gd name="T62" fmla="*/ 42 w 54"/>
                <a:gd name="T63" fmla="*/ 93 h 95"/>
                <a:gd name="T64" fmla="*/ 43 w 54"/>
                <a:gd name="T65" fmla="*/ 89 h 95"/>
                <a:gd name="T66" fmla="*/ 44 w 54"/>
                <a:gd name="T67" fmla="*/ 87 h 95"/>
                <a:gd name="T68" fmla="*/ 48 w 54"/>
                <a:gd name="T69" fmla="*/ 85 h 95"/>
                <a:gd name="T70" fmla="*/ 47 w 54"/>
                <a:gd name="T71" fmla="*/ 83 h 95"/>
                <a:gd name="T72" fmla="*/ 47 w 54"/>
                <a:gd name="T73" fmla="*/ 81 h 95"/>
                <a:gd name="T74" fmla="*/ 48 w 54"/>
                <a:gd name="T75" fmla="*/ 80 h 95"/>
                <a:gd name="T76" fmla="*/ 48 w 54"/>
                <a:gd name="T77" fmla="*/ 79 h 95"/>
                <a:gd name="T78" fmla="*/ 48 w 54"/>
                <a:gd name="T79" fmla="*/ 73 h 95"/>
                <a:gd name="T80" fmla="*/ 52 w 54"/>
                <a:gd name="T81" fmla="*/ 68 h 95"/>
                <a:gd name="T82" fmla="*/ 54 w 54"/>
                <a:gd name="T83" fmla="*/ 64 h 95"/>
                <a:gd name="T84" fmla="*/ 52 w 54"/>
                <a:gd name="T85" fmla="*/ 57 h 95"/>
                <a:gd name="T86" fmla="*/ 52 w 54"/>
                <a:gd name="T87" fmla="*/ 54 h 95"/>
                <a:gd name="T88" fmla="*/ 49 w 54"/>
                <a:gd name="T89" fmla="*/ 13 h 95"/>
                <a:gd name="T90" fmla="*/ 48 w 54"/>
                <a:gd name="T91" fmla="*/ 11 h 95"/>
                <a:gd name="T92" fmla="*/ 46 w 54"/>
                <a:gd name="T93" fmla="*/ 6 h 95"/>
                <a:gd name="T94" fmla="*/ 44 w 54"/>
                <a:gd name="T95" fmla="*/ 3 h 95"/>
                <a:gd name="T96" fmla="*/ 4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sp>
          <p:nvSpPr>
            <p:cNvPr id="30840" name="Freeform 133"/>
            <p:cNvSpPr>
              <a:spLocks/>
            </p:cNvSpPr>
            <p:nvPr/>
          </p:nvSpPr>
          <p:spPr bwMode="auto">
            <a:xfrm>
              <a:off x="3925" y="1506"/>
              <a:ext cx="267" cy="346"/>
            </a:xfrm>
            <a:custGeom>
              <a:avLst/>
              <a:gdLst>
                <a:gd name="T0" fmla="*/ 26 w 52"/>
                <a:gd name="T1" fmla="*/ 68 h 71"/>
                <a:gd name="T2" fmla="*/ 43 w 52"/>
                <a:gd name="T3" fmla="*/ 67 h 71"/>
                <a:gd name="T4" fmla="*/ 45 w 52"/>
                <a:gd name="T5" fmla="*/ 62 h 71"/>
                <a:gd name="T6" fmla="*/ 45 w 52"/>
                <a:gd name="T7" fmla="*/ 58 h 71"/>
                <a:gd name="T8" fmla="*/ 48 w 52"/>
                <a:gd name="T9" fmla="*/ 55 h 71"/>
                <a:gd name="T10" fmla="*/ 49 w 52"/>
                <a:gd name="T11" fmla="*/ 52 h 71"/>
                <a:gd name="T12" fmla="*/ 50 w 52"/>
                <a:gd name="T13" fmla="*/ 50 h 71"/>
                <a:gd name="T14" fmla="*/ 51 w 52"/>
                <a:gd name="T15" fmla="*/ 51 h 71"/>
                <a:gd name="T16" fmla="*/ 52 w 52"/>
                <a:gd name="T17" fmla="*/ 50 h 71"/>
                <a:gd name="T18" fmla="*/ 52 w 52"/>
                <a:gd name="T19" fmla="*/ 46 h 71"/>
                <a:gd name="T20" fmla="*/ 51 w 52"/>
                <a:gd name="T21" fmla="*/ 42 h 71"/>
                <a:gd name="T22" fmla="*/ 47 w 52"/>
                <a:gd name="T23" fmla="*/ 28 h 71"/>
                <a:gd name="T24" fmla="*/ 42 w 52"/>
                <a:gd name="T25" fmla="*/ 28 h 71"/>
                <a:gd name="T26" fmla="*/ 36 w 52"/>
                <a:gd name="T27" fmla="*/ 36 h 71"/>
                <a:gd name="T28" fmla="*/ 35 w 52"/>
                <a:gd name="T29" fmla="*/ 35 h 71"/>
                <a:gd name="T30" fmla="*/ 33 w 52"/>
                <a:gd name="T31" fmla="*/ 34 h 71"/>
                <a:gd name="T32" fmla="*/ 33 w 52"/>
                <a:gd name="T33" fmla="*/ 30 h 71"/>
                <a:gd name="T34" fmla="*/ 36 w 52"/>
                <a:gd name="T35" fmla="*/ 28 h 71"/>
                <a:gd name="T36" fmla="*/ 36 w 52"/>
                <a:gd name="T37" fmla="*/ 26 h 71"/>
                <a:gd name="T38" fmla="*/ 38 w 52"/>
                <a:gd name="T39" fmla="*/ 24 h 71"/>
                <a:gd name="T40" fmla="*/ 38 w 52"/>
                <a:gd name="T41" fmla="*/ 17 h 71"/>
                <a:gd name="T42" fmla="*/ 37 w 52"/>
                <a:gd name="T43" fmla="*/ 14 h 71"/>
                <a:gd name="T44" fmla="*/ 35 w 52"/>
                <a:gd name="T45" fmla="*/ 12 h 71"/>
                <a:gd name="T46" fmla="*/ 37 w 52"/>
                <a:gd name="T47" fmla="*/ 10 h 71"/>
                <a:gd name="T48" fmla="*/ 36 w 52"/>
                <a:gd name="T49" fmla="*/ 7 h 71"/>
                <a:gd name="T50" fmla="*/ 30 w 52"/>
                <a:gd name="T51" fmla="*/ 4 h 71"/>
                <a:gd name="T52" fmla="*/ 26 w 52"/>
                <a:gd name="T53" fmla="*/ 2 h 71"/>
                <a:gd name="T54" fmla="*/ 21 w 52"/>
                <a:gd name="T55" fmla="*/ 1 h 71"/>
                <a:gd name="T56" fmla="*/ 18 w 52"/>
                <a:gd name="T57" fmla="*/ 1 h 71"/>
                <a:gd name="T58" fmla="*/ 15 w 52"/>
                <a:gd name="T59" fmla="*/ 3 h 71"/>
                <a:gd name="T60" fmla="*/ 15 w 52"/>
                <a:gd name="T61" fmla="*/ 6 h 71"/>
                <a:gd name="T62" fmla="*/ 16 w 52"/>
                <a:gd name="T63" fmla="*/ 7 h 71"/>
                <a:gd name="T64" fmla="*/ 15 w 52"/>
                <a:gd name="T65" fmla="*/ 8 h 71"/>
                <a:gd name="T66" fmla="*/ 13 w 52"/>
                <a:gd name="T67" fmla="*/ 10 h 71"/>
                <a:gd name="T68" fmla="*/ 12 w 52"/>
                <a:gd name="T69" fmla="*/ 13 h 71"/>
                <a:gd name="T70" fmla="*/ 12 w 52"/>
                <a:gd name="T71" fmla="*/ 17 h 71"/>
                <a:gd name="T72" fmla="*/ 10 w 52"/>
                <a:gd name="T73" fmla="*/ 16 h 71"/>
                <a:gd name="T74" fmla="*/ 10 w 52"/>
                <a:gd name="T75" fmla="*/ 13 h 71"/>
                <a:gd name="T76" fmla="*/ 10 w 52"/>
                <a:gd name="T77" fmla="*/ 11 h 71"/>
                <a:gd name="T78" fmla="*/ 8 w 52"/>
                <a:gd name="T79" fmla="*/ 13 h 71"/>
                <a:gd name="T80" fmla="*/ 8 w 52"/>
                <a:gd name="T81" fmla="*/ 16 h 71"/>
                <a:gd name="T82" fmla="*/ 5 w 52"/>
                <a:gd name="T83" fmla="*/ 17 h 71"/>
                <a:gd name="T84" fmla="*/ 4 w 52"/>
                <a:gd name="T85" fmla="*/ 19 h 71"/>
                <a:gd name="T86" fmla="*/ 3 w 52"/>
                <a:gd name="T87" fmla="*/ 23 h 71"/>
                <a:gd name="T88" fmla="*/ 2 w 52"/>
                <a:gd name="T89" fmla="*/ 28 h 71"/>
                <a:gd name="T90" fmla="*/ 1 w 52"/>
                <a:gd name="T91" fmla="*/ 32 h 71"/>
                <a:gd name="T92" fmla="*/ 2 w 52"/>
                <a:gd name="T93" fmla="*/ 37 h 71"/>
                <a:gd name="T94" fmla="*/ 2 w 52"/>
                <a:gd name="T95" fmla="*/ 41 h 71"/>
                <a:gd name="T96" fmla="*/ 6 w 52"/>
                <a:gd name="T97" fmla="*/ 50 h 71"/>
                <a:gd name="T98" fmla="*/ 7 w 52"/>
                <a:gd name="T99" fmla="*/ 55 h 71"/>
                <a:gd name="T100" fmla="*/ 7 w 52"/>
                <a:gd name="T101" fmla="*/ 56 h 71"/>
                <a:gd name="T102" fmla="*/ 6 w 52"/>
                <a:gd name="T103" fmla="*/ 62 h 71"/>
                <a:gd name="T104" fmla="*/ 2 w 52"/>
                <a:gd name="T105" fmla="*/ 69 h 71"/>
                <a:gd name="T106" fmla="*/ 0 w 52"/>
                <a:gd name="T107" fmla="*/ 71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a:solidFill>
                <a:schemeClr val="tx1"/>
              </a:solidFill>
              <a:round/>
              <a:headEnd/>
              <a:tailEnd/>
            </a:ln>
          </p:spPr>
          <p:txBody>
            <a:bodyPr/>
            <a:lstStyle/>
            <a:p>
              <a:endParaRPr lang="en-US"/>
            </a:p>
          </p:txBody>
        </p:sp>
        <p:sp>
          <p:nvSpPr>
            <p:cNvPr id="30841" name="Freeform 134"/>
            <p:cNvSpPr>
              <a:spLocks/>
            </p:cNvSpPr>
            <p:nvPr/>
          </p:nvSpPr>
          <p:spPr bwMode="auto">
            <a:xfrm>
              <a:off x="3669" y="1384"/>
              <a:ext cx="426" cy="200"/>
            </a:xfrm>
            <a:custGeom>
              <a:avLst/>
              <a:gdLst>
                <a:gd name="T0" fmla="*/ 4 w 83"/>
                <a:gd name="T1" fmla="*/ 16 h 41"/>
                <a:gd name="T2" fmla="*/ 8 w 83"/>
                <a:gd name="T3" fmla="*/ 13 h 41"/>
                <a:gd name="T4" fmla="*/ 20 w 83"/>
                <a:gd name="T5" fmla="*/ 6 h 41"/>
                <a:gd name="T6" fmla="*/ 26 w 83"/>
                <a:gd name="T7" fmla="*/ 1 h 41"/>
                <a:gd name="T8" fmla="*/ 31 w 83"/>
                <a:gd name="T9" fmla="*/ 1 h 41"/>
                <a:gd name="T10" fmla="*/ 28 w 83"/>
                <a:gd name="T11" fmla="*/ 4 h 41"/>
                <a:gd name="T12" fmla="*/ 23 w 83"/>
                <a:gd name="T13" fmla="*/ 9 h 41"/>
                <a:gd name="T14" fmla="*/ 23 w 83"/>
                <a:gd name="T15" fmla="*/ 12 h 41"/>
                <a:gd name="T16" fmla="*/ 28 w 83"/>
                <a:gd name="T17" fmla="*/ 10 h 41"/>
                <a:gd name="T18" fmla="*/ 39 w 83"/>
                <a:gd name="T19" fmla="*/ 15 h 41"/>
                <a:gd name="T20" fmla="*/ 43 w 83"/>
                <a:gd name="T21" fmla="*/ 16 h 41"/>
                <a:gd name="T22" fmla="*/ 44 w 83"/>
                <a:gd name="T23" fmla="*/ 17 h 41"/>
                <a:gd name="T24" fmla="*/ 49 w 83"/>
                <a:gd name="T25" fmla="*/ 13 h 41"/>
                <a:gd name="T26" fmla="*/ 64 w 83"/>
                <a:gd name="T27" fmla="*/ 8 h 41"/>
                <a:gd name="T28" fmla="*/ 63 w 83"/>
                <a:gd name="T29" fmla="*/ 11 h 41"/>
                <a:gd name="T30" fmla="*/ 66 w 83"/>
                <a:gd name="T31" fmla="*/ 14 h 41"/>
                <a:gd name="T32" fmla="*/ 72 w 83"/>
                <a:gd name="T33" fmla="*/ 13 h 41"/>
                <a:gd name="T34" fmla="*/ 76 w 83"/>
                <a:gd name="T35" fmla="*/ 18 h 41"/>
                <a:gd name="T36" fmla="*/ 82 w 83"/>
                <a:gd name="T37" fmla="*/ 19 h 41"/>
                <a:gd name="T38" fmla="*/ 82 w 83"/>
                <a:gd name="T39" fmla="*/ 21 h 41"/>
                <a:gd name="T40" fmla="*/ 79 w 83"/>
                <a:gd name="T41" fmla="*/ 21 h 41"/>
                <a:gd name="T42" fmla="*/ 75 w 83"/>
                <a:gd name="T43" fmla="*/ 21 h 41"/>
                <a:gd name="T44" fmla="*/ 69 w 83"/>
                <a:gd name="T45" fmla="*/ 21 h 41"/>
                <a:gd name="T46" fmla="*/ 69 w 83"/>
                <a:gd name="T47" fmla="*/ 24 h 41"/>
                <a:gd name="T48" fmla="*/ 62 w 83"/>
                <a:gd name="T49" fmla="*/ 21 h 41"/>
                <a:gd name="T50" fmla="*/ 57 w 83"/>
                <a:gd name="T51" fmla="*/ 23 h 41"/>
                <a:gd name="T52" fmla="*/ 55 w 83"/>
                <a:gd name="T53" fmla="*/ 25 h 41"/>
                <a:gd name="T54" fmla="*/ 50 w 83"/>
                <a:gd name="T55" fmla="*/ 25 h 41"/>
                <a:gd name="T56" fmla="*/ 46 w 83"/>
                <a:gd name="T57" fmla="*/ 30 h 41"/>
                <a:gd name="T58" fmla="*/ 47 w 83"/>
                <a:gd name="T59" fmla="*/ 28 h 41"/>
                <a:gd name="T60" fmla="*/ 44 w 83"/>
                <a:gd name="T61" fmla="*/ 28 h 41"/>
                <a:gd name="T62" fmla="*/ 42 w 83"/>
                <a:gd name="T63" fmla="*/ 27 h 41"/>
                <a:gd name="T64" fmla="*/ 40 w 83"/>
                <a:gd name="T65" fmla="*/ 32 h 41"/>
                <a:gd name="T66" fmla="*/ 36 w 83"/>
                <a:gd name="T67" fmla="*/ 38 h 41"/>
                <a:gd name="T68" fmla="*/ 34 w 83"/>
                <a:gd name="T69" fmla="*/ 39 h 41"/>
                <a:gd name="T70" fmla="*/ 35 w 83"/>
                <a:gd name="T71" fmla="*/ 36 h 41"/>
                <a:gd name="T72" fmla="*/ 32 w 83"/>
                <a:gd name="T73" fmla="*/ 36 h 41"/>
                <a:gd name="T74" fmla="*/ 30 w 83"/>
                <a:gd name="T75" fmla="*/ 29 h 41"/>
                <a:gd name="T76" fmla="*/ 29 w 83"/>
                <a:gd name="T77" fmla="*/ 28 h 41"/>
                <a:gd name="T78" fmla="*/ 23 w 83"/>
                <a:gd name="T79" fmla="*/ 26 h 41"/>
                <a:gd name="T80" fmla="*/ 22 w 83"/>
                <a:gd name="T81" fmla="*/ 26 h 41"/>
                <a:gd name="T82" fmla="*/ 16 w 83"/>
                <a:gd name="T83" fmla="*/ 24 h 41"/>
                <a:gd name="T84" fmla="*/ 4 w 83"/>
                <a:gd name="T85" fmla="*/ 19 h 41"/>
                <a:gd name="T86" fmla="*/ 0 w 83"/>
                <a:gd name="T87" fmla="*/ 1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a:solidFill>
                <a:schemeClr val="tx1"/>
              </a:solidFill>
              <a:round/>
              <a:headEnd/>
              <a:tailEnd/>
            </a:ln>
          </p:spPr>
          <p:txBody>
            <a:bodyPr/>
            <a:lstStyle/>
            <a:p>
              <a:endParaRPr lang="en-US"/>
            </a:p>
          </p:txBody>
        </p:sp>
        <p:sp>
          <p:nvSpPr>
            <p:cNvPr id="30842" name="Freeform 135"/>
            <p:cNvSpPr>
              <a:spLocks/>
            </p:cNvSpPr>
            <p:nvPr/>
          </p:nvSpPr>
          <p:spPr bwMode="auto">
            <a:xfrm>
              <a:off x="3879" y="1838"/>
              <a:ext cx="206" cy="351"/>
            </a:xfrm>
            <a:custGeom>
              <a:avLst/>
              <a:gdLst>
                <a:gd name="T0" fmla="*/ 1 w 40"/>
                <a:gd name="T1" fmla="*/ 5 h 72"/>
                <a:gd name="T2" fmla="*/ 4 w 40"/>
                <a:gd name="T3" fmla="*/ 45 h 72"/>
                <a:gd name="T4" fmla="*/ 4 w 40"/>
                <a:gd name="T5" fmla="*/ 46 h 72"/>
                <a:gd name="T6" fmla="*/ 4 w 40"/>
                <a:gd name="T7" fmla="*/ 47 h 72"/>
                <a:gd name="T8" fmla="*/ 4 w 40"/>
                <a:gd name="T9" fmla="*/ 49 h 72"/>
                <a:gd name="T10" fmla="*/ 5 w 40"/>
                <a:gd name="T11" fmla="*/ 52 h 72"/>
                <a:gd name="T12" fmla="*/ 6 w 40"/>
                <a:gd name="T13" fmla="*/ 56 h 72"/>
                <a:gd name="T14" fmla="*/ 4 w 40"/>
                <a:gd name="T15" fmla="*/ 59 h 72"/>
                <a:gd name="T16" fmla="*/ 4 w 40"/>
                <a:gd name="T17" fmla="*/ 60 h 72"/>
                <a:gd name="T18" fmla="*/ 2 w 40"/>
                <a:gd name="T19" fmla="*/ 63 h 72"/>
                <a:gd name="T20" fmla="*/ 0 w 40"/>
                <a:gd name="T21" fmla="*/ 65 h 72"/>
                <a:gd name="T22" fmla="*/ 0 w 40"/>
                <a:gd name="T23" fmla="*/ 68 h 72"/>
                <a:gd name="T24" fmla="*/ 0 w 40"/>
                <a:gd name="T25" fmla="*/ 71 h 72"/>
                <a:gd name="T26" fmla="*/ 0 w 40"/>
                <a:gd name="T27" fmla="*/ 71 h 72"/>
                <a:gd name="T28" fmla="*/ 0 w 40"/>
                <a:gd name="T29" fmla="*/ 72 h 72"/>
                <a:gd name="T30" fmla="*/ 0 w 40"/>
                <a:gd name="T31" fmla="*/ 72 h 72"/>
                <a:gd name="T32" fmla="*/ 1 w 40"/>
                <a:gd name="T33" fmla="*/ 72 h 72"/>
                <a:gd name="T34" fmla="*/ 2 w 40"/>
                <a:gd name="T35" fmla="*/ 72 h 72"/>
                <a:gd name="T36" fmla="*/ 2 w 40"/>
                <a:gd name="T37" fmla="*/ 71 h 72"/>
                <a:gd name="T38" fmla="*/ 2 w 40"/>
                <a:gd name="T39" fmla="*/ 70 h 72"/>
                <a:gd name="T40" fmla="*/ 5 w 40"/>
                <a:gd name="T41" fmla="*/ 70 h 72"/>
                <a:gd name="T42" fmla="*/ 8 w 40"/>
                <a:gd name="T43" fmla="*/ 69 h 72"/>
                <a:gd name="T44" fmla="*/ 12 w 40"/>
                <a:gd name="T45" fmla="*/ 71 h 72"/>
                <a:gd name="T46" fmla="*/ 12 w 40"/>
                <a:gd name="T47" fmla="*/ 71 h 72"/>
                <a:gd name="T48" fmla="*/ 13 w 40"/>
                <a:gd name="T49" fmla="*/ 71 h 72"/>
                <a:gd name="T50" fmla="*/ 14 w 40"/>
                <a:gd name="T51" fmla="*/ 68 h 72"/>
                <a:gd name="T52" fmla="*/ 16 w 40"/>
                <a:gd name="T53" fmla="*/ 68 h 72"/>
                <a:gd name="T54" fmla="*/ 17 w 40"/>
                <a:gd name="T55" fmla="*/ 69 h 72"/>
                <a:gd name="T56" fmla="*/ 18 w 40"/>
                <a:gd name="T57" fmla="*/ 70 h 72"/>
                <a:gd name="T58" fmla="*/ 19 w 40"/>
                <a:gd name="T59" fmla="*/ 69 h 72"/>
                <a:gd name="T60" fmla="*/ 20 w 40"/>
                <a:gd name="T61" fmla="*/ 65 h 72"/>
                <a:gd name="T62" fmla="*/ 21 w 40"/>
                <a:gd name="T63" fmla="*/ 64 h 72"/>
                <a:gd name="T64" fmla="*/ 22 w 40"/>
                <a:gd name="T65" fmla="*/ 64 h 72"/>
                <a:gd name="T66" fmla="*/ 24 w 40"/>
                <a:gd name="T67" fmla="*/ 66 h 72"/>
                <a:gd name="T68" fmla="*/ 27 w 40"/>
                <a:gd name="T69" fmla="*/ 66 h 72"/>
                <a:gd name="T70" fmla="*/ 28 w 40"/>
                <a:gd name="T71" fmla="*/ 63 h 72"/>
                <a:gd name="T72" fmla="*/ 33 w 40"/>
                <a:gd name="T73" fmla="*/ 56 h 72"/>
                <a:gd name="T74" fmla="*/ 33 w 40"/>
                <a:gd name="T75" fmla="*/ 53 h 72"/>
                <a:gd name="T76" fmla="*/ 34 w 40"/>
                <a:gd name="T77" fmla="*/ 53 h 72"/>
                <a:gd name="T78" fmla="*/ 37 w 40"/>
                <a:gd name="T79" fmla="*/ 53 h 72"/>
                <a:gd name="T80" fmla="*/ 38 w 40"/>
                <a:gd name="T81" fmla="*/ 52 h 72"/>
                <a:gd name="T82" fmla="*/ 40 w 40"/>
                <a:gd name="T83" fmla="*/ 51 h 72"/>
                <a:gd name="T84" fmla="*/ 40 w 40"/>
                <a:gd name="T85" fmla="*/ 50 h 72"/>
                <a:gd name="T86" fmla="*/ 40 w 40"/>
                <a:gd name="T87" fmla="*/ 47 h 72"/>
                <a:gd name="T88" fmla="*/ 40 w 40"/>
                <a:gd name="T89" fmla="*/ 47 h 72"/>
                <a:gd name="T90" fmla="*/ 40 w 40"/>
                <a:gd name="T91" fmla="*/ 45 h 72"/>
                <a:gd name="T92" fmla="*/ 35 w 40"/>
                <a:gd name="T93" fmla="*/ 1 h 72"/>
                <a:gd name="T94" fmla="*/ 35 w 40"/>
                <a:gd name="T95" fmla="*/ 0 h 72"/>
                <a:gd name="T96" fmla="*/ 9 w 40"/>
                <a:gd name="T97" fmla="*/ 3 h 72"/>
                <a:gd name="T98" fmla="*/ 8 w 40"/>
                <a:gd name="T99" fmla="*/ 4 h 72"/>
                <a:gd name="T100" fmla="*/ 6 w 40"/>
                <a:gd name="T101" fmla="*/ 5 h 72"/>
                <a:gd name="T102" fmla="*/ 5 w 40"/>
                <a:gd name="T103" fmla="*/ 6 h 72"/>
                <a:gd name="T104" fmla="*/ 3 w 40"/>
                <a:gd name="T105" fmla="*/ 6 h 72"/>
                <a:gd name="T106" fmla="*/ 1 w 40"/>
                <a:gd name="T107" fmla="*/ 5 h 72"/>
                <a:gd name="T108" fmla="*/ 1 w 40"/>
                <a:gd name="T109" fmla="*/ 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chemeClr val="tx1"/>
              </a:solidFill>
              <a:round/>
              <a:headEnd/>
              <a:tailEnd/>
            </a:ln>
          </p:spPr>
          <p:txBody>
            <a:bodyPr/>
            <a:lstStyle/>
            <a:p>
              <a:endParaRPr lang="en-US"/>
            </a:p>
          </p:txBody>
        </p:sp>
        <p:sp>
          <p:nvSpPr>
            <p:cNvPr id="30843" name="Freeform 136"/>
            <p:cNvSpPr>
              <a:spLocks/>
            </p:cNvSpPr>
            <p:nvPr/>
          </p:nvSpPr>
          <p:spPr bwMode="auto">
            <a:xfrm>
              <a:off x="3665" y="2423"/>
              <a:ext cx="240" cy="405"/>
            </a:xfrm>
            <a:custGeom>
              <a:avLst/>
              <a:gdLst>
                <a:gd name="T0" fmla="*/ 44 w 47"/>
                <a:gd name="T1" fmla="*/ 0 h 83"/>
                <a:gd name="T2" fmla="*/ 15 w 47"/>
                <a:gd name="T3" fmla="*/ 2 h 83"/>
                <a:gd name="T4" fmla="*/ 15 w 47"/>
                <a:gd name="T5" fmla="*/ 3 h 83"/>
                <a:gd name="T6" fmla="*/ 12 w 47"/>
                <a:gd name="T7" fmla="*/ 5 h 83"/>
                <a:gd name="T8" fmla="*/ 12 w 47"/>
                <a:gd name="T9" fmla="*/ 8 h 83"/>
                <a:gd name="T10" fmla="*/ 12 w 47"/>
                <a:gd name="T11" fmla="*/ 11 h 83"/>
                <a:gd name="T12" fmla="*/ 11 w 47"/>
                <a:gd name="T13" fmla="*/ 12 h 83"/>
                <a:gd name="T14" fmla="*/ 9 w 47"/>
                <a:gd name="T15" fmla="*/ 14 h 83"/>
                <a:gd name="T16" fmla="*/ 7 w 47"/>
                <a:gd name="T17" fmla="*/ 16 h 83"/>
                <a:gd name="T18" fmla="*/ 6 w 47"/>
                <a:gd name="T19" fmla="*/ 17 h 83"/>
                <a:gd name="T20" fmla="*/ 6 w 47"/>
                <a:gd name="T21" fmla="*/ 19 h 83"/>
                <a:gd name="T22" fmla="*/ 5 w 47"/>
                <a:gd name="T23" fmla="*/ 21 h 83"/>
                <a:gd name="T24" fmla="*/ 5 w 47"/>
                <a:gd name="T25" fmla="*/ 22 h 83"/>
                <a:gd name="T26" fmla="*/ 4 w 47"/>
                <a:gd name="T27" fmla="*/ 25 h 83"/>
                <a:gd name="T28" fmla="*/ 3 w 47"/>
                <a:gd name="T29" fmla="*/ 27 h 83"/>
                <a:gd name="T30" fmla="*/ 4 w 47"/>
                <a:gd name="T31" fmla="*/ 30 h 83"/>
                <a:gd name="T32" fmla="*/ 5 w 47"/>
                <a:gd name="T33" fmla="*/ 31 h 83"/>
                <a:gd name="T34" fmla="*/ 5 w 47"/>
                <a:gd name="T35" fmla="*/ 33 h 83"/>
                <a:gd name="T36" fmla="*/ 5 w 47"/>
                <a:gd name="T37" fmla="*/ 33 h 83"/>
                <a:gd name="T38" fmla="*/ 5 w 47"/>
                <a:gd name="T39" fmla="*/ 34 h 83"/>
                <a:gd name="T40" fmla="*/ 5 w 47"/>
                <a:gd name="T41" fmla="*/ 34 h 83"/>
                <a:gd name="T42" fmla="*/ 4 w 47"/>
                <a:gd name="T43" fmla="*/ 36 h 83"/>
                <a:gd name="T44" fmla="*/ 5 w 47"/>
                <a:gd name="T45" fmla="*/ 37 h 83"/>
                <a:gd name="T46" fmla="*/ 4 w 47"/>
                <a:gd name="T47" fmla="*/ 38 h 83"/>
                <a:gd name="T48" fmla="*/ 6 w 47"/>
                <a:gd name="T49" fmla="*/ 42 h 83"/>
                <a:gd name="T50" fmla="*/ 6 w 47"/>
                <a:gd name="T51" fmla="*/ 45 h 83"/>
                <a:gd name="T52" fmla="*/ 7 w 47"/>
                <a:gd name="T53" fmla="*/ 47 h 83"/>
                <a:gd name="T54" fmla="*/ 8 w 47"/>
                <a:gd name="T55" fmla="*/ 48 h 83"/>
                <a:gd name="T56" fmla="*/ 8 w 47"/>
                <a:gd name="T57" fmla="*/ 49 h 83"/>
                <a:gd name="T58" fmla="*/ 6 w 47"/>
                <a:gd name="T59" fmla="*/ 50 h 83"/>
                <a:gd name="T60" fmla="*/ 6 w 47"/>
                <a:gd name="T61" fmla="*/ 51 h 83"/>
                <a:gd name="T62" fmla="*/ 5 w 47"/>
                <a:gd name="T63" fmla="*/ 54 h 83"/>
                <a:gd name="T64" fmla="*/ 3 w 47"/>
                <a:gd name="T65" fmla="*/ 59 h 83"/>
                <a:gd name="T66" fmla="*/ 0 w 47"/>
                <a:gd name="T67" fmla="*/ 66 h 83"/>
                <a:gd name="T68" fmla="*/ 0 w 47"/>
                <a:gd name="T69" fmla="*/ 71 h 83"/>
                <a:gd name="T70" fmla="*/ 27 w 47"/>
                <a:gd name="T71" fmla="*/ 70 h 83"/>
                <a:gd name="T72" fmla="*/ 27 w 47"/>
                <a:gd name="T73" fmla="*/ 71 h 83"/>
                <a:gd name="T74" fmla="*/ 26 w 47"/>
                <a:gd name="T75" fmla="*/ 73 h 83"/>
                <a:gd name="T76" fmla="*/ 27 w 47"/>
                <a:gd name="T77" fmla="*/ 77 h 83"/>
                <a:gd name="T78" fmla="*/ 29 w 47"/>
                <a:gd name="T79" fmla="*/ 80 h 83"/>
                <a:gd name="T80" fmla="*/ 30 w 47"/>
                <a:gd name="T81" fmla="*/ 83 h 83"/>
                <a:gd name="T82" fmla="*/ 32 w 47"/>
                <a:gd name="T83" fmla="*/ 83 h 83"/>
                <a:gd name="T84" fmla="*/ 35 w 47"/>
                <a:gd name="T85" fmla="*/ 81 h 83"/>
                <a:gd name="T86" fmla="*/ 41 w 47"/>
                <a:gd name="T87" fmla="*/ 79 h 83"/>
                <a:gd name="T88" fmla="*/ 43 w 47"/>
                <a:gd name="T89" fmla="*/ 79 h 83"/>
                <a:gd name="T90" fmla="*/ 45 w 47"/>
                <a:gd name="T91" fmla="*/ 78 h 83"/>
                <a:gd name="T92" fmla="*/ 46 w 47"/>
                <a:gd name="T93" fmla="*/ 79 h 83"/>
                <a:gd name="T94" fmla="*/ 47 w 47"/>
                <a:gd name="T95" fmla="*/ 80 h 83"/>
                <a:gd name="T96" fmla="*/ 47 w 47"/>
                <a:gd name="T97" fmla="*/ 79 h 83"/>
                <a:gd name="T98" fmla="*/ 44 w 47"/>
                <a:gd name="T99" fmla="*/ 54 h 83"/>
                <a:gd name="T100" fmla="*/ 44 w 47"/>
                <a:gd name="T101" fmla="*/ 52 h 83"/>
                <a:gd name="T102" fmla="*/ 45 w 47"/>
                <a:gd name="T103" fmla="*/ 2 h 83"/>
                <a:gd name="T104" fmla="*/ 44 w 47"/>
                <a:gd name="T105" fmla="*/ 0 h 83"/>
                <a:gd name="T106" fmla="*/ 44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a:solidFill>
                <a:schemeClr val="tx1"/>
              </a:solidFill>
              <a:round/>
              <a:headEnd/>
              <a:tailEnd/>
            </a:ln>
          </p:spPr>
          <p:txBody>
            <a:bodyPr/>
            <a:lstStyle/>
            <a:p>
              <a:endParaRPr lang="en-US"/>
            </a:p>
          </p:txBody>
        </p:sp>
        <p:sp>
          <p:nvSpPr>
            <p:cNvPr id="30844" name="Freeform 137"/>
            <p:cNvSpPr>
              <a:spLocks/>
            </p:cNvSpPr>
            <p:nvPr/>
          </p:nvSpPr>
          <p:spPr bwMode="auto">
            <a:xfrm>
              <a:off x="4331" y="1721"/>
              <a:ext cx="404" cy="249"/>
            </a:xfrm>
            <a:custGeom>
              <a:avLst/>
              <a:gdLst>
                <a:gd name="T0" fmla="*/ 19 w 79"/>
                <a:gd name="T1" fmla="*/ 49 h 51"/>
                <a:gd name="T2" fmla="*/ 55 w 79"/>
                <a:gd name="T3" fmla="*/ 42 h 51"/>
                <a:gd name="T4" fmla="*/ 66 w 79"/>
                <a:gd name="T5" fmla="*/ 40 h 51"/>
                <a:gd name="T6" fmla="*/ 67 w 79"/>
                <a:gd name="T7" fmla="*/ 40 h 51"/>
                <a:gd name="T8" fmla="*/ 67 w 79"/>
                <a:gd name="T9" fmla="*/ 39 h 51"/>
                <a:gd name="T10" fmla="*/ 67 w 79"/>
                <a:gd name="T11" fmla="*/ 38 h 51"/>
                <a:gd name="T12" fmla="*/ 68 w 79"/>
                <a:gd name="T13" fmla="*/ 37 h 51"/>
                <a:gd name="T14" fmla="*/ 70 w 79"/>
                <a:gd name="T15" fmla="*/ 37 h 51"/>
                <a:gd name="T16" fmla="*/ 71 w 79"/>
                <a:gd name="T17" fmla="*/ 37 h 51"/>
                <a:gd name="T18" fmla="*/ 74 w 79"/>
                <a:gd name="T19" fmla="*/ 35 h 51"/>
                <a:gd name="T20" fmla="*/ 74 w 79"/>
                <a:gd name="T21" fmla="*/ 33 h 51"/>
                <a:gd name="T22" fmla="*/ 77 w 79"/>
                <a:gd name="T23" fmla="*/ 31 h 51"/>
                <a:gd name="T24" fmla="*/ 79 w 79"/>
                <a:gd name="T25" fmla="*/ 30 h 51"/>
                <a:gd name="T26" fmla="*/ 79 w 79"/>
                <a:gd name="T27" fmla="*/ 29 h 51"/>
                <a:gd name="T28" fmla="*/ 77 w 79"/>
                <a:gd name="T29" fmla="*/ 28 h 51"/>
                <a:gd name="T30" fmla="*/ 76 w 79"/>
                <a:gd name="T31" fmla="*/ 27 h 51"/>
                <a:gd name="T32" fmla="*/ 75 w 79"/>
                <a:gd name="T33" fmla="*/ 27 h 51"/>
                <a:gd name="T34" fmla="*/ 75 w 79"/>
                <a:gd name="T35" fmla="*/ 26 h 51"/>
                <a:gd name="T36" fmla="*/ 73 w 79"/>
                <a:gd name="T37" fmla="*/ 26 h 51"/>
                <a:gd name="T38" fmla="*/ 73 w 79"/>
                <a:gd name="T39" fmla="*/ 24 h 51"/>
                <a:gd name="T40" fmla="*/ 71 w 79"/>
                <a:gd name="T41" fmla="*/ 24 h 51"/>
                <a:gd name="T42" fmla="*/ 71 w 79"/>
                <a:gd name="T43" fmla="*/ 23 h 51"/>
                <a:gd name="T44" fmla="*/ 71 w 79"/>
                <a:gd name="T45" fmla="*/ 20 h 51"/>
                <a:gd name="T46" fmla="*/ 72 w 79"/>
                <a:gd name="T47" fmla="*/ 20 h 51"/>
                <a:gd name="T48" fmla="*/ 71 w 79"/>
                <a:gd name="T49" fmla="*/ 18 h 51"/>
                <a:gd name="T50" fmla="*/ 70 w 79"/>
                <a:gd name="T51" fmla="*/ 17 h 51"/>
                <a:gd name="T52" fmla="*/ 70 w 79"/>
                <a:gd name="T53" fmla="*/ 17 h 51"/>
                <a:gd name="T54" fmla="*/ 71 w 79"/>
                <a:gd name="T55" fmla="*/ 16 h 51"/>
                <a:gd name="T56" fmla="*/ 72 w 79"/>
                <a:gd name="T57" fmla="*/ 15 h 51"/>
                <a:gd name="T58" fmla="*/ 73 w 79"/>
                <a:gd name="T59" fmla="*/ 12 h 51"/>
                <a:gd name="T60" fmla="*/ 73 w 79"/>
                <a:gd name="T61" fmla="*/ 11 h 51"/>
                <a:gd name="T62" fmla="*/ 74 w 79"/>
                <a:gd name="T63" fmla="*/ 10 h 51"/>
                <a:gd name="T64" fmla="*/ 74 w 79"/>
                <a:gd name="T65" fmla="*/ 9 h 51"/>
                <a:gd name="T66" fmla="*/ 73 w 79"/>
                <a:gd name="T67" fmla="*/ 9 h 51"/>
                <a:gd name="T68" fmla="*/ 70 w 79"/>
                <a:gd name="T69" fmla="*/ 8 h 51"/>
                <a:gd name="T70" fmla="*/ 70 w 79"/>
                <a:gd name="T71" fmla="*/ 8 h 51"/>
                <a:gd name="T72" fmla="*/ 69 w 79"/>
                <a:gd name="T73" fmla="*/ 7 h 51"/>
                <a:gd name="T74" fmla="*/ 69 w 79"/>
                <a:gd name="T75" fmla="*/ 6 h 51"/>
                <a:gd name="T76" fmla="*/ 67 w 79"/>
                <a:gd name="T77" fmla="*/ 3 h 51"/>
                <a:gd name="T78" fmla="*/ 66 w 79"/>
                <a:gd name="T79" fmla="*/ 3 h 51"/>
                <a:gd name="T80" fmla="*/ 66 w 79"/>
                <a:gd name="T81" fmla="*/ 2 h 51"/>
                <a:gd name="T82" fmla="*/ 65 w 79"/>
                <a:gd name="T83" fmla="*/ 2 h 51"/>
                <a:gd name="T84" fmla="*/ 65 w 79"/>
                <a:gd name="T85" fmla="*/ 2 h 51"/>
                <a:gd name="T86" fmla="*/ 65 w 79"/>
                <a:gd name="T87" fmla="*/ 1 h 51"/>
                <a:gd name="T88" fmla="*/ 64 w 79"/>
                <a:gd name="T89" fmla="*/ 0 h 51"/>
                <a:gd name="T90" fmla="*/ 9 w 79"/>
                <a:gd name="T91" fmla="*/ 11 h 51"/>
                <a:gd name="T92" fmla="*/ 8 w 79"/>
                <a:gd name="T93" fmla="*/ 7 h 51"/>
                <a:gd name="T94" fmla="*/ 5 w 79"/>
                <a:gd name="T95" fmla="*/ 10 h 51"/>
                <a:gd name="T96" fmla="*/ 5 w 79"/>
                <a:gd name="T97" fmla="*/ 10 h 51"/>
                <a:gd name="T98" fmla="*/ 4 w 79"/>
                <a:gd name="T99" fmla="*/ 9 h 51"/>
                <a:gd name="T100" fmla="*/ 4 w 79"/>
                <a:gd name="T101" fmla="*/ 9 h 51"/>
                <a:gd name="T102" fmla="*/ 3 w 79"/>
                <a:gd name="T103" fmla="*/ 11 h 51"/>
                <a:gd name="T104" fmla="*/ 1 w 79"/>
                <a:gd name="T105" fmla="*/ 13 h 51"/>
                <a:gd name="T106" fmla="*/ 0 w 79"/>
                <a:gd name="T107" fmla="*/ 14 h 51"/>
                <a:gd name="T108" fmla="*/ 4 w 79"/>
                <a:gd name="T109" fmla="*/ 36 h 51"/>
                <a:gd name="T110" fmla="*/ 6 w 79"/>
                <a:gd name="T111" fmla="*/ 51 h 51"/>
                <a:gd name="T112" fmla="*/ 19 w 79"/>
                <a:gd name="T113" fmla="*/ 49 h 51"/>
                <a:gd name="T114" fmla="*/ 19 w 79"/>
                <a:gd name="T115" fmla="*/ 4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chemeClr val="tx1"/>
              </a:solidFill>
              <a:round/>
              <a:headEnd/>
              <a:tailEnd/>
            </a:ln>
          </p:spPr>
          <p:txBody>
            <a:bodyPr/>
            <a:lstStyle/>
            <a:p>
              <a:endParaRPr lang="en-US"/>
            </a:p>
          </p:txBody>
        </p:sp>
        <p:sp>
          <p:nvSpPr>
            <p:cNvPr id="30845" name="Freeform 138"/>
            <p:cNvSpPr>
              <a:spLocks/>
            </p:cNvSpPr>
            <p:nvPr/>
          </p:nvSpPr>
          <p:spPr bwMode="auto">
            <a:xfrm>
              <a:off x="4197" y="1970"/>
              <a:ext cx="523" cy="287"/>
            </a:xfrm>
            <a:custGeom>
              <a:avLst/>
              <a:gdLst>
                <a:gd name="T0" fmla="*/ 31 w 102"/>
                <a:gd name="T1" fmla="*/ 55 h 59"/>
                <a:gd name="T2" fmla="*/ 26 w 102"/>
                <a:gd name="T3" fmla="*/ 56 h 59"/>
                <a:gd name="T4" fmla="*/ 22 w 102"/>
                <a:gd name="T5" fmla="*/ 56 h 59"/>
                <a:gd name="T6" fmla="*/ 5 w 102"/>
                <a:gd name="T7" fmla="*/ 56 h 59"/>
                <a:gd name="T8" fmla="*/ 9 w 102"/>
                <a:gd name="T9" fmla="*/ 52 h 59"/>
                <a:gd name="T10" fmla="*/ 10 w 102"/>
                <a:gd name="T11" fmla="*/ 49 h 59"/>
                <a:gd name="T12" fmla="*/ 19 w 102"/>
                <a:gd name="T13" fmla="*/ 40 h 59"/>
                <a:gd name="T14" fmla="*/ 21 w 102"/>
                <a:gd name="T15" fmla="*/ 44 h 59"/>
                <a:gd name="T16" fmla="*/ 27 w 102"/>
                <a:gd name="T17" fmla="*/ 44 h 59"/>
                <a:gd name="T18" fmla="*/ 29 w 102"/>
                <a:gd name="T19" fmla="*/ 43 h 59"/>
                <a:gd name="T20" fmla="*/ 34 w 102"/>
                <a:gd name="T21" fmla="*/ 42 h 59"/>
                <a:gd name="T22" fmla="*/ 36 w 102"/>
                <a:gd name="T23" fmla="*/ 41 h 59"/>
                <a:gd name="T24" fmla="*/ 42 w 102"/>
                <a:gd name="T25" fmla="*/ 36 h 59"/>
                <a:gd name="T26" fmla="*/ 44 w 102"/>
                <a:gd name="T27" fmla="*/ 28 h 59"/>
                <a:gd name="T28" fmla="*/ 49 w 102"/>
                <a:gd name="T29" fmla="*/ 18 h 59"/>
                <a:gd name="T30" fmla="*/ 52 w 102"/>
                <a:gd name="T31" fmla="*/ 19 h 59"/>
                <a:gd name="T32" fmla="*/ 55 w 102"/>
                <a:gd name="T33" fmla="*/ 12 h 59"/>
                <a:gd name="T34" fmla="*/ 59 w 102"/>
                <a:gd name="T35" fmla="*/ 10 h 59"/>
                <a:gd name="T36" fmla="*/ 61 w 102"/>
                <a:gd name="T37" fmla="*/ 5 h 59"/>
                <a:gd name="T38" fmla="*/ 61 w 102"/>
                <a:gd name="T39" fmla="*/ 1 h 59"/>
                <a:gd name="T40" fmla="*/ 68 w 102"/>
                <a:gd name="T41" fmla="*/ 4 h 59"/>
                <a:gd name="T42" fmla="*/ 70 w 102"/>
                <a:gd name="T43" fmla="*/ 1 h 59"/>
                <a:gd name="T44" fmla="*/ 73 w 102"/>
                <a:gd name="T45" fmla="*/ 2 h 59"/>
                <a:gd name="T46" fmla="*/ 76 w 102"/>
                <a:gd name="T47" fmla="*/ 4 h 59"/>
                <a:gd name="T48" fmla="*/ 80 w 102"/>
                <a:gd name="T49" fmla="*/ 8 h 59"/>
                <a:gd name="T50" fmla="*/ 77 w 102"/>
                <a:gd name="T51" fmla="*/ 14 h 59"/>
                <a:gd name="T52" fmla="*/ 81 w 102"/>
                <a:gd name="T53" fmla="*/ 15 h 59"/>
                <a:gd name="T54" fmla="*/ 84 w 102"/>
                <a:gd name="T55" fmla="*/ 17 h 59"/>
                <a:gd name="T56" fmla="*/ 87 w 102"/>
                <a:gd name="T57" fmla="*/ 18 h 59"/>
                <a:gd name="T58" fmla="*/ 93 w 102"/>
                <a:gd name="T59" fmla="*/ 20 h 59"/>
                <a:gd name="T60" fmla="*/ 93 w 102"/>
                <a:gd name="T61" fmla="*/ 23 h 59"/>
                <a:gd name="T62" fmla="*/ 92 w 102"/>
                <a:gd name="T63" fmla="*/ 26 h 59"/>
                <a:gd name="T64" fmla="*/ 95 w 102"/>
                <a:gd name="T65" fmla="*/ 29 h 59"/>
                <a:gd name="T66" fmla="*/ 93 w 102"/>
                <a:gd name="T67" fmla="*/ 30 h 59"/>
                <a:gd name="T68" fmla="*/ 94 w 102"/>
                <a:gd name="T69" fmla="*/ 31 h 59"/>
                <a:gd name="T70" fmla="*/ 92 w 102"/>
                <a:gd name="T71" fmla="*/ 32 h 59"/>
                <a:gd name="T72" fmla="*/ 94 w 102"/>
                <a:gd name="T73" fmla="*/ 33 h 59"/>
                <a:gd name="T74" fmla="*/ 94 w 102"/>
                <a:gd name="T75" fmla="*/ 36 h 59"/>
                <a:gd name="T76" fmla="*/ 92 w 102"/>
                <a:gd name="T77" fmla="*/ 36 h 59"/>
                <a:gd name="T78" fmla="*/ 96 w 102"/>
                <a:gd name="T79" fmla="*/ 37 h 59"/>
                <a:gd name="T80" fmla="*/ 100 w 102"/>
                <a:gd name="T81" fmla="*/ 36 h 59"/>
                <a:gd name="T82" fmla="*/ 101 w 102"/>
                <a:gd name="T83" fmla="*/ 42 h 59"/>
                <a:gd name="T84" fmla="*/ 101 w 102"/>
                <a:gd name="T85" fmla="*/ 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a:solidFill>
                <a:schemeClr val="tx1"/>
              </a:solidFill>
              <a:round/>
              <a:headEnd/>
              <a:tailEnd/>
            </a:ln>
          </p:spPr>
          <p:txBody>
            <a:bodyPr/>
            <a:lstStyle/>
            <a:p>
              <a:endParaRPr lang="en-US"/>
            </a:p>
          </p:txBody>
        </p:sp>
        <p:sp>
          <p:nvSpPr>
            <p:cNvPr id="30846" name="Freeform 139"/>
            <p:cNvSpPr>
              <a:spLocks/>
            </p:cNvSpPr>
            <p:nvPr/>
          </p:nvSpPr>
          <p:spPr bwMode="auto">
            <a:xfrm>
              <a:off x="4233" y="2350"/>
              <a:ext cx="353" cy="258"/>
            </a:xfrm>
            <a:custGeom>
              <a:avLst/>
              <a:gdLst>
                <a:gd name="T0" fmla="*/ 41 w 69"/>
                <a:gd name="T1" fmla="*/ 53 h 53"/>
                <a:gd name="T2" fmla="*/ 38 w 69"/>
                <a:gd name="T3" fmla="*/ 52 h 53"/>
                <a:gd name="T4" fmla="*/ 37 w 69"/>
                <a:gd name="T5" fmla="*/ 48 h 53"/>
                <a:gd name="T6" fmla="*/ 33 w 69"/>
                <a:gd name="T7" fmla="*/ 44 h 53"/>
                <a:gd name="T8" fmla="*/ 31 w 69"/>
                <a:gd name="T9" fmla="*/ 39 h 53"/>
                <a:gd name="T10" fmla="*/ 29 w 69"/>
                <a:gd name="T11" fmla="*/ 37 h 53"/>
                <a:gd name="T12" fmla="*/ 25 w 69"/>
                <a:gd name="T13" fmla="*/ 34 h 53"/>
                <a:gd name="T14" fmla="*/ 23 w 69"/>
                <a:gd name="T15" fmla="*/ 32 h 53"/>
                <a:gd name="T16" fmla="*/ 22 w 69"/>
                <a:gd name="T17" fmla="*/ 30 h 53"/>
                <a:gd name="T18" fmla="*/ 15 w 69"/>
                <a:gd name="T19" fmla="*/ 25 h 53"/>
                <a:gd name="T20" fmla="*/ 13 w 69"/>
                <a:gd name="T21" fmla="*/ 23 h 53"/>
                <a:gd name="T22" fmla="*/ 10 w 69"/>
                <a:gd name="T23" fmla="*/ 19 h 53"/>
                <a:gd name="T24" fmla="*/ 8 w 69"/>
                <a:gd name="T25" fmla="*/ 16 h 53"/>
                <a:gd name="T26" fmla="*/ 1 w 69"/>
                <a:gd name="T27" fmla="*/ 14 h 53"/>
                <a:gd name="T28" fmla="*/ 1 w 69"/>
                <a:gd name="T29" fmla="*/ 10 h 53"/>
                <a:gd name="T30" fmla="*/ 3 w 69"/>
                <a:gd name="T31" fmla="*/ 8 h 53"/>
                <a:gd name="T32" fmla="*/ 3 w 69"/>
                <a:gd name="T33" fmla="*/ 7 h 53"/>
                <a:gd name="T34" fmla="*/ 8 w 69"/>
                <a:gd name="T35" fmla="*/ 5 h 53"/>
                <a:gd name="T36" fmla="*/ 12 w 69"/>
                <a:gd name="T37" fmla="*/ 3 h 53"/>
                <a:gd name="T38" fmla="*/ 13 w 69"/>
                <a:gd name="T39" fmla="*/ 2 h 53"/>
                <a:gd name="T40" fmla="*/ 31 w 69"/>
                <a:gd name="T41" fmla="*/ 1 h 53"/>
                <a:gd name="T42" fmla="*/ 31 w 69"/>
                <a:gd name="T43" fmla="*/ 2 h 53"/>
                <a:gd name="T44" fmla="*/ 35 w 69"/>
                <a:gd name="T45" fmla="*/ 4 h 53"/>
                <a:gd name="T46" fmla="*/ 51 w 69"/>
                <a:gd name="T47" fmla="*/ 4 h 53"/>
                <a:gd name="T48" fmla="*/ 68 w 69"/>
                <a:gd name="T49" fmla="*/ 17 h 53"/>
                <a:gd name="T50" fmla="*/ 66 w 69"/>
                <a:gd name="T51" fmla="*/ 19 h 53"/>
                <a:gd name="T52" fmla="*/ 63 w 69"/>
                <a:gd name="T53" fmla="*/ 24 h 53"/>
                <a:gd name="T54" fmla="*/ 62 w 69"/>
                <a:gd name="T55" fmla="*/ 28 h 53"/>
                <a:gd name="T56" fmla="*/ 62 w 69"/>
                <a:gd name="T57" fmla="*/ 30 h 53"/>
                <a:gd name="T58" fmla="*/ 60 w 69"/>
                <a:gd name="T59" fmla="*/ 31 h 53"/>
                <a:gd name="T60" fmla="*/ 59 w 69"/>
                <a:gd name="T61" fmla="*/ 33 h 53"/>
                <a:gd name="T62" fmla="*/ 57 w 69"/>
                <a:gd name="T63" fmla="*/ 35 h 53"/>
                <a:gd name="T64" fmla="*/ 53 w 69"/>
                <a:gd name="T65" fmla="*/ 39 h 53"/>
                <a:gd name="T66" fmla="*/ 50 w 69"/>
                <a:gd name="T67" fmla="*/ 41 h 53"/>
                <a:gd name="T68" fmla="*/ 49 w 69"/>
                <a:gd name="T69" fmla="*/ 43 h 53"/>
                <a:gd name="T70" fmla="*/ 46 w 69"/>
                <a:gd name="T71" fmla="*/ 44 h 53"/>
                <a:gd name="T72" fmla="*/ 46 w 69"/>
                <a:gd name="T73" fmla="*/ 45 h 53"/>
                <a:gd name="T74" fmla="*/ 45 w 69"/>
                <a:gd name="T75" fmla="*/ 47 h 53"/>
                <a:gd name="T76" fmla="*/ 43 w 69"/>
                <a:gd name="T77" fmla="*/ 48 h 53"/>
                <a:gd name="T78" fmla="*/ 43 w 69"/>
                <a:gd name="T79" fmla="*/ 48 h 53"/>
                <a:gd name="T80" fmla="*/ 43 w 69"/>
                <a:gd name="T81" fmla="*/ 49 h 53"/>
                <a:gd name="T82" fmla="*/ 44 w 69"/>
                <a:gd name="T83" fmla="*/ 50 h 53"/>
                <a:gd name="T84" fmla="*/ 42 w 69"/>
                <a:gd name="T85" fmla="*/ 51 h 53"/>
                <a:gd name="T86" fmla="*/ 41 w 69"/>
                <a:gd name="T87" fmla="*/ 5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chemeClr val="tx1"/>
              </a:solidFill>
              <a:round/>
              <a:headEnd/>
              <a:tailEnd/>
            </a:ln>
          </p:spPr>
          <p:txBody>
            <a:bodyPr/>
            <a:lstStyle/>
            <a:p>
              <a:endParaRPr lang="en-US"/>
            </a:p>
          </p:txBody>
        </p:sp>
        <p:sp>
          <p:nvSpPr>
            <p:cNvPr id="30847" name="Freeform 140"/>
            <p:cNvSpPr>
              <a:spLocks/>
            </p:cNvSpPr>
            <p:nvPr/>
          </p:nvSpPr>
          <p:spPr bwMode="auto">
            <a:xfrm>
              <a:off x="4074" y="2384"/>
              <a:ext cx="375" cy="376"/>
            </a:xfrm>
            <a:custGeom>
              <a:avLst/>
              <a:gdLst>
                <a:gd name="T0" fmla="*/ 9 w 73"/>
                <a:gd name="T1" fmla="*/ 41 h 77"/>
                <a:gd name="T2" fmla="*/ 11 w 73"/>
                <a:gd name="T3" fmla="*/ 44 h 77"/>
                <a:gd name="T4" fmla="*/ 13 w 73"/>
                <a:gd name="T5" fmla="*/ 46 h 77"/>
                <a:gd name="T6" fmla="*/ 13 w 73"/>
                <a:gd name="T7" fmla="*/ 49 h 77"/>
                <a:gd name="T8" fmla="*/ 14 w 73"/>
                <a:gd name="T9" fmla="*/ 50 h 77"/>
                <a:gd name="T10" fmla="*/ 13 w 73"/>
                <a:gd name="T11" fmla="*/ 55 h 77"/>
                <a:gd name="T12" fmla="*/ 12 w 73"/>
                <a:gd name="T13" fmla="*/ 60 h 77"/>
                <a:gd name="T14" fmla="*/ 14 w 73"/>
                <a:gd name="T15" fmla="*/ 68 h 77"/>
                <a:gd name="T16" fmla="*/ 16 w 73"/>
                <a:gd name="T17" fmla="*/ 71 h 77"/>
                <a:gd name="T18" fmla="*/ 17 w 73"/>
                <a:gd name="T19" fmla="*/ 74 h 77"/>
                <a:gd name="T20" fmla="*/ 18 w 73"/>
                <a:gd name="T21" fmla="*/ 76 h 77"/>
                <a:gd name="T22" fmla="*/ 58 w 73"/>
                <a:gd name="T23" fmla="*/ 76 h 77"/>
                <a:gd name="T24" fmla="*/ 60 w 73"/>
                <a:gd name="T25" fmla="*/ 77 h 77"/>
                <a:gd name="T26" fmla="*/ 59 w 73"/>
                <a:gd name="T27" fmla="*/ 71 h 77"/>
                <a:gd name="T28" fmla="*/ 60 w 73"/>
                <a:gd name="T29" fmla="*/ 69 h 77"/>
                <a:gd name="T30" fmla="*/ 64 w 73"/>
                <a:gd name="T31" fmla="*/ 69 h 77"/>
                <a:gd name="T32" fmla="*/ 67 w 73"/>
                <a:gd name="T33" fmla="*/ 69 h 77"/>
                <a:gd name="T34" fmla="*/ 67 w 73"/>
                <a:gd name="T35" fmla="*/ 65 h 77"/>
                <a:gd name="T36" fmla="*/ 67 w 73"/>
                <a:gd name="T37" fmla="*/ 62 h 77"/>
                <a:gd name="T38" fmla="*/ 69 w 73"/>
                <a:gd name="T39" fmla="*/ 53 h 77"/>
                <a:gd name="T40" fmla="*/ 71 w 73"/>
                <a:gd name="T41" fmla="*/ 48 h 77"/>
                <a:gd name="T42" fmla="*/ 73 w 73"/>
                <a:gd name="T43" fmla="*/ 47 h 77"/>
                <a:gd name="T44" fmla="*/ 73 w 73"/>
                <a:gd name="T45" fmla="*/ 46 h 77"/>
                <a:gd name="T46" fmla="*/ 72 w 73"/>
                <a:gd name="T47" fmla="*/ 46 h 77"/>
                <a:gd name="T48" fmla="*/ 69 w 73"/>
                <a:gd name="T49" fmla="*/ 45 h 77"/>
                <a:gd name="T50" fmla="*/ 68 w 73"/>
                <a:gd name="T51" fmla="*/ 41 h 77"/>
                <a:gd name="T52" fmla="*/ 64 w 73"/>
                <a:gd name="T53" fmla="*/ 37 h 77"/>
                <a:gd name="T54" fmla="*/ 62 w 73"/>
                <a:gd name="T55" fmla="*/ 32 h 77"/>
                <a:gd name="T56" fmla="*/ 60 w 73"/>
                <a:gd name="T57" fmla="*/ 30 h 77"/>
                <a:gd name="T58" fmla="*/ 56 w 73"/>
                <a:gd name="T59" fmla="*/ 27 h 77"/>
                <a:gd name="T60" fmla="*/ 54 w 73"/>
                <a:gd name="T61" fmla="*/ 25 h 77"/>
                <a:gd name="T62" fmla="*/ 53 w 73"/>
                <a:gd name="T63" fmla="*/ 23 h 77"/>
                <a:gd name="T64" fmla="*/ 46 w 73"/>
                <a:gd name="T65" fmla="*/ 18 h 77"/>
                <a:gd name="T66" fmla="*/ 44 w 73"/>
                <a:gd name="T67" fmla="*/ 16 h 77"/>
                <a:gd name="T68" fmla="*/ 41 w 73"/>
                <a:gd name="T69" fmla="*/ 12 h 77"/>
                <a:gd name="T70" fmla="*/ 39 w 73"/>
                <a:gd name="T71" fmla="*/ 9 h 77"/>
                <a:gd name="T72" fmla="*/ 32 w 73"/>
                <a:gd name="T73" fmla="*/ 7 h 77"/>
                <a:gd name="T74" fmla="*/ 32 w 73"/>
                <a:gd name="T75" fmla="*/ 3 h 77"/>
                <a:gd name="T76" fmla="*/ 34 w 73"/>
                <a:gd name="T77" fmla="*/ 1 h 77"/>
                <a:gd name="T78" fmla="*/ 34 w 73"/>
                <a:gd name="T79" fmla="*/ 0 h 77"/>
                <a:gd name="T80" fmla="*/ 0 w 73"/>
                <a:gd name="T81" fmla="*/ 5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30848" name="Freeform 141"/>
            <p:cNvSpPr>
              <a:spLocks/>
            </p:cNvSpPr>
            <p:nvPr/>
          </p:nvSpPr>
          <p:spPr bwMode="auto">
            <a:xfrm>
              <a:off x="4427" y="1916"/>
              <a:ext cx="318" cy="141"/>
            </a:xfrm>
            <a:custGeom>
              <a:avLst/>
              <a:gdLst>
                <a:gd name="T0" fmla="*/ 36 w 62"/>
                <a:gd name="T1" fmla="*/ 2 h 29"/>
                <a:gd name="T2" fmla="*/ 2 w 62"/>
                <a:gd name="T3" fmla="*/ 17 h 29"/>
                <a:gd name="T4" fmla="*/ 4 w 62"/>
                <a:gd name="T5" fmla="*/ 16 h 29"/>
                <a:gd name="T6" fmla="*/ 8 w 62"/>
                <a:gd name="T7" fmla="*/ 13 h 29"/>
                <a:gd name="T8" fmla="*/ 10 w 62"/>
                <a:gd name="T9" fmla="*/ 11 h 29"/>
                <a:gd name="T10" fmla="*/ 11 w 62"/>
                <a:gd name="T11" fmla="*/ 10 h 29"/>
                <a:gd name="T12" fmla="*/ 14 w 62"/>
                <a:gd name="T13" fmla="*/ 9 h 29"/>
                <a:gd name="T14" fmla="*/ 19 w 62"/>
                <a:gd name="T15" fmla="*/ 7 h 29"/>
                <a:gd name="T16" fmla="*/ 21 w 62"/>
                <a:gd name="T17" fmla="*/ 8 h 29"/>
                <a:gd name="T18" fmla="*/ 23 w 62"/>
                <a:gd name="T19" fmla="*/ 8 h 29"/>
                <a:gd name="T20" fmla="*/ 25 w 62"/>
                <a:gd name="T21" fmla="*/ 12 h 29"/>
                <a:gd name="T22" fmla="*/ 27 w 62"/>
                <a:gd name="T23" fmla="*/ 12 h 29"/>
                <a:gd name="T24" fmla="*/ 27 w 62"/>
                <a:gd name="T25" fmla="*/ 14 h 29"/>
                <a:gd name="T26" fmla="*/ 31 w 62"/>
                <a:gd name="T27" fmla="*/ 15 h 29"/>
                <a:gd name="T28" fmla="*/ 34 w 62"/>
                <a:gd name="T29" fmla="*/ 17 h 29"/>
                <a:gd name="T30" fmla="*/ 35 w 62"/>
                <a:gd name="T31" fmla="*/ 19 h 29"/>
                <a:gd name="T32" fmla="*/ 32 w 62"/>
                <a:gd name="T33" fmla="*/ 25 h 29"/>
                <a:gd name="T34" fmla="*/ 35 w 62"/>
                <a:gd name="T35" fmla="*/ 27 h 29"/>
                <a:gd name="T36" fmla="*/ 38 w 62"/>
                <a:gd name="T37" fmla="*/ 28 h 29"/>
                <a:gd name="T38" fmla="*/ 39 w 62"/>
                <a:gd name="T39" fmla="*/ 28 h 29"/>
                <a:gd name="T40" fmla="*/ 42 w 62"/>
                <a:gd name="T41" fmla="*/ 27 h 29"/>
                <a:gd name="T42" fmla="*/ 46 w 62"/>
                <a:gd name="T43" fmla="*/ 29 h 29"/>
                <a:gd name="T44" fmla="*/ 47 w 62"/>
                <a:gd name="T45" fmla="*/ 28 h 29"/>
                <a:gd name="T46" fmla="*/ 45 w 62"/>
                <a:gd name="T47" fmla="*/ 26 h 29"/>
                <a:gd name="T48" fmla="*/ 44 w 62"/>
                <a:gd name="T49" fmla="*/ 25 h 29"/>
                <a:gd name="T50" fmla="*/ 45 w 62"/>
                <a:gd name="T51" fmla="*/ 24 h 29"/>
                <a:gd name="T52" fmla="*/ 44 w 62"/>
                <a:gd name="T53" fmla="*/ 23 h 29"/>
                <a:gd name="T54" fmla="*/ 41 w 62"/>
                <a:gd name="T55" fmla="*/ 19 h 29"/>
                <a:gd name="T56" fmla="*/ 41 w 62"/>
                <a:gd name="T57" fmla="*/ 16 h 29"/>
                <a:gd name="T58" fmla="*/ 41 w 62"/>
                <a:gd name="T59" fmla="*/ 12 h 29"/>
                <a:gd name="T60" fmla="*/ 41 w 62"/>
                <a:gd name="T61" fmla="*/ 10 h 29"/>
                <a:gd name="T62" fmla="*/ 41 w 62"/>
                <a:gd name="T63" fmla="*/ 9 h 29"/>
                <a:gd name="T64" fmla="*/ 44 w 62"/>
                <a:gd name="T65" fmla="*/ 6 h 29"/>
                <a:gd name="T66" fmla="*/ 45 w 62"/>
                <a:gd name="T67" fmla="*/ 4 h 29"/>
                <a:gd name="T68" fmla="*/ 47 w 62"/>
                <a:gd name="T69" fmla="*/ 4 h 29"/>
                <a:gd name="T70" fmla="*/ 45 w 62"/>
                <a:gd name="T71" fmla="*/ 8 h 29"/>
                <a:gd name="T72" fmla="*/ 44 w 62"/>
                <a:gd name="T73" fmla="*/ 10 h 29"/>
                <a:gd name="T74" fmla="*/ 46 w 62"/>
                <a:gd name="T75" fmla="*/ 12 h 29"/>
                <a:gd name="T76" fmla="*/ 46 w 62"/>
                <a:gd name="T77" fmla="*/ 16 h 29"/>
                <a:gd name="T78" fmla="*/ 45 w 62"/>
                <a:gd name="T79" fmla="*/ 18 h 29"/>
                <a:gd name="T80" fmla="*/ 46 w 62"/>
                <a:gd name="T81" fmla="*/ 19 h 29"/>
                <a:gd name="T82" fmla="*/ 46 w 62"/>
                <a:gd name="T83" fmla="*/ 21 h 29"/>
                <a:gd name="T84" fmla="*/ 47 w 62"/>
                <a:gd name="T85" fmla="*/ 24 h 29"/>
                <a:gd name="T86" fmla="*/ 50 w 62"/>
                <a:gd name="T87" fmla="*/ 25 h 29"/>
                <a:gd name="T88" fmla="*/ 52 w 62"/>
                <a:gd name="T89" fmla="*/ 24 h 29"/>
                <a:gd name="T90" fmla="*/ 52 w 62"/>
                <a:gd name="T91" fmla="*/ 26 h 29"/>
                <a:gd name="T92" fmla="*/ 53 w 62"/>
                <a:gd name="T93" fmla="*/ 28 h 29"/>
                <a:gd name="T94" fmla="*/ 55 w 62"/>
                <a:gd name="T95" fmla="*/ 29 h 29"/>
                <a:gd name="T96" fmla="*/ 56 w 62"/>
                <a:gd name="T97" fmla="*/ 28 h 29"/>
                <a:gd name="T98" fmla="*/ 61 w 62"/>
                <a:gd name="T99" fmla="*/ 26 h 29"/>
                <a:gd name="T100" fmla="*/ 62 w 62"/>
                <a:gd name="T101" fmla="*/ 19 h 29"/>
                <a:gd name="T102" fmla="*/ 54 w 62"/>
                <a:gd name="T103" fmla="*/ 21 h 29"/>
                <a:gd name="T104" fmla="*/ 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30849" name="Freeform 142"/>
            <p:cNvSpPr>
              <a:spLocks/>
            </p:cNvSpPr>
            <p:nvPr/>
          </p:nvSpPr>
          <p:spPr bwMode="auto">
            <a:xfrm>
              <a:off x="4669" y="1901"/>
              <a:ext cx="76" cy="117"/>
            </a:xfrm>
            <a:custGeom>
              <a:avLst/>
              <a:gdLst>
                <a:gd name="T0" fmla="*/ 15 w 15"/>
                <a:gd name="T1" fmla="*/ 22 h 24"/>
                <a:gd name="T2" fmla="*/ 15 w 15"/>
                <a:gd name="T3" fmla="*/ 20 h 24"/>
                <a:gd name="T4" fmla="*/ 14 w 15"/>
                <a:gd name="T5" fmla="*/ 18 h 24"/>
                <a:gd name="T6" fmla="*/ 12 w 15"/>
                <a:gd name="T7" fmla="*/ 16 h 24"/>
                <a:gd name="T8" fmla="*/ 10 w 15"/>
                <a:gd name="T9" fmla="*/ 15 h 24"/>
                <a:gd name="T10" fmla="*/ 9 w 15"/>
                <a:gd name="T11" fmla="*/ 14 h 24"/>
                <a:gd name="T12" fmla="*/ 9 w 15"/>
                <a:gd name="T13" fmla="*/ 12 h 24"/>
                <a:gd name="T14" fmla="*/ 7 w 15"/>
                <a:gd name="T15" fmla="*/ 9 h 24"/>
                <a:gd name="T16" fmla="*/ 6 w 15"/>
                <a:gd name="T17" fmla="*/ 8 h 24"/>
                <a:gd name="T18" fmla="*/ 5 w 15"/>
                <a:gd name="T19" fmla="*/ 6 h 24"/>
                <a:gd name="T20" fmla="*/ 4 w 15"/>
                <a:gd name="T21" fmla="*/ 5 h 24"/>
                <a:gd name="T22" fmla="*/ 4 w 15"/>
                <a:gd name="T23" fmla="*/ 4 h 24"/>
                <a:gd name="T24" fmla="*/ 4 w 15"/>
                <a:gd name="T25" fmla="*/ 4 h 24"/>
                <a:gd name="T26" fmla="*/ 4 w 15"/>
                <a:gd name="T27" fmla="*/ 3 h 24"/>
                <a:gd name="T28" fmla="*/ 5 w 15"/>
                <a:gd name="T29" fmla="*/ 0 h 24"/>
                <a:gd name="T30" fmla="*/ 4 w 15"/>
                <a:gd name="T31" fmla="*/ 0 h 24"/>
                <a:gd name="T32" fmla="*/ 2 w 15"/>
                <a:gd name="T33" fmla="*/ 0 h 24"/>
                <a:gd name="T34" fmla="*/ 1 w 15"/>
                <a:gd name="T35" fmla="*/ 1 h 24"/>
                <a:gd name="T36" fmla="*/ 1 w 15"/>
                <a:gd name="T37" fmla="*/ 2 h 24"/>
                <a:gd name="T38" fmla="*/ 1 w 15"/>
                <a:gd name="T39" fmla="*/ 3 h 24"/>
                <a:gd name="T40" fmla="*/ 0 w 15"/>
                <a:gd name="T41" fmla="*/ 3 h 24"/>
                <a:gd name="T42" fmla="*/ 7 w 15"/>
                <a:gd name="T43" fmla="*/ 24 h 24"/>
                <a:gd name="T44" fmla="*/ 15 w 15"/>
                <a:gd name="T45" fmla="*/ 22 h 24"/>
                <a:gd name="T46" fmla="*/ 15 w 15"/>
                <a:gd name="T47" fmla="*/ 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30850" name="Freeform 143"/>
            <p:cNvSpPr>
              <a:spLocks/>
            </p:cNvSpPr>
            <p:nvPr/>
          </p:nvSpPr>
          <p:spPr bwMode="auto">
            <a:xfrm>
              <a:off x="4689" y="1765"/>
              <a:ext cx="98" cy="205"/>
            </a:xfrm>
            <a:custGeom>
              <a:avLst/>
              <a:gdLst>
                <a:gd name="T0" fmla="*/ 0 w 19"/>
                <a:gd name="T1" fmla="*/ 31 h 42"/>
                <a:gd name="T2" fmla="*/ 0 w 19"/>
                <a:gd name="T3" fmla="*/ 32 h 42"/>
                <a:gd name="T4" fmla="*/ 2 w 19"/>
                <a:gd name="T5" fmla="*/ 34 h 42"/>
                <a:gd name="T6" fmla="*/ 6 w 19"/>
                <a:gd name="T7" fmla="*/ 37 h 42"/>
                <a:gd name="T8" fmla="*/ 9 w 19"/>
                <a:gd name="T9" fmla="*/ 38 h 42"/>
                <a:gd name="T10" fmla="*/ 10 w 19"/>
                <a:gd name="T11" fmla="*/ 40 h 42"/>
                <a:gd name="T12" fmla="*/ 11 w 19"/>
                <a:gd name="T13" fmla="*/ 42 h 42"/>
                <a:gd name="T14" fmla="*/ 13 w 19"/>
                <a:gd name="T15" fmla="*/ 39 h 42"/>
                <a:gd name="T16" fmla="*/ 14 w 19"/>
                <a:gd name="T17" fmla="*/ 35 h 42"/>
                <a:gd name="T18" fmla="*/ 17 w 19"/>
                <a:gd name="T19" fmla="*/ 30 h 42"/>
                <a:gd name="T20" fmla="*/ 19 w 19"/>
                <a:gd name="T21" fmla="*/ 26 h 42"/>
                <a:gd name="T22" fmla="*/ 18 w 19"/>
                <a:gd name="T23" fmla="*/ 19 h 42"/>
                <a:gd name="T24" fmla="*/ 17 w 19"/>
                <a:gd name="T25" fmla="*/ 13 h 42"/>
                <a:gd name="T26" fmla="*/ 14 w 19"/>
                <a:gd name="T27" fmla="*/ 14 h 42"/>
                <a:gd name="T28" fmla="*/ 13 w 19"/>
                <a:gd name="T29" fmla="*/ 14 h 42"/>
                <a:gd name="T30" fmla="*/ 12 w 19"/>
                <a:gd name="T31" fmla="*/ 14 h 42"/>
                <a:gd name="T32" fmla="*/ 13 w 19"/>
                <a:gd name="T33" fmla="*/ 11 h 42"/>
                <a:gd name="T34" fmla="*/ 14 w 19"/>
                <a:gd name="T35" fmla="*/ 11 h 42"/>
                <a:gd name="T36" fmla="*/ 15 w 19"/>
                <a:gd name="T37" fmla="*/ 8 h 42"/>
                <a:gd name="T38" fmla="*/ 16 w 19"/>
                <a:gd name="T39" fmla="*/ 6 h 42"/>
                <a:gd name="T40" fmla="*/ 4 w 19"/>
                <a:gd name="T41" fmla="*/ 0 h 42"/>
                <a:gd name="T42" fmla="*/ 3 w 19"/>
                <a:gd name="T43" fmla="*/ 2 h 42"/>
                <a:gd name="T44" fmla="*/ 2 w 19"/>
                <a:gd name="T45" fmla="*/ 6 h 42"/>
                <a:gd name="T46" fmla="*/ 0 w 19"/>
                <a:gd name="T47" fmla="*/ 8 h 42"/>
                <a:gd name="T48" fmla="*/ 1 w 19"/>
                <a:gd name="T49" fmla="*/ 9 h 42"/>
                <a:gd name="T50" fmla="*/ 1 w 19"/>
                <a:gd name="T51" fmla="*/ 11 h 42"/>
                <a:gd name="T52" fmla="*/ 1 w 19"/>
                <a:gd name="T53" fmla="*/ 15 h 42"/>
                <a:gd name="T54" fmla="*/ 3 w 19"/>
                <a:gd name="T55" fmla="*/ 17 h 42"/>
                <a:gd name="T56" fmla="*/ 5 w 19"/>
                <a:gd name="T57" fmla="*/ 18 h 42"/>
                <a:gd name="T58" fmla="*/ 7 w 19"/>
                <a:gd name="T59" fmla="*/ 19 h 42"/>
                <a:gd name="T60" fmla="*/ 9 w 19"/>
                <a:gd name="T61" fmla="*/ 21 h 42"/>
                <a:gd name="T62" fmla="*/ 4 w 19"/>
                <a:gd name="T63" fmla="*/ 24 h 42"/>
                <a:gd name="T64" fmla="*/ 1 w 19"/>
                <a:gd name="T65" fmla="*/ 2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chemeClr val="tx1"/>
              </a:solidFill>
              <a:round/>
              <a:headEnd/>
              <a:tailEnd/>
            </a:ln>
          </p:spPr>
          <p:txBody>
            <a:bodyPr/>
            <a:lstStyle/>
            <a:p>
              <a:endParaRPr lang="en-US"/>
            </a:p>
          </p:txBody>
        </p:sp>
        <p:sp>
          <p:nvSpPr>
            <p:cNvPr id="30851" name="Freeform 144"/>
            <p:cNvSpPr>
              <a:spLocks/>
            </p:cNvSpPr>
            <p:nvPr/>
          </p:nvSpPr>
          <p:spPr bwMode="auto">
            <a:xfrm>
              <a:off x="4776" y="1672"/>
              <a:ext cx="118" cy="107"/>
            </a:xfrm>
            <a:custGeom>
              <a:avLst/>
              <a:gdLst>
                <a:gd name="T0" fmla="*/ 0 w 23"/>
                <a:gd name="T1" fmla="*/ 4 h 22"/>
                <a:gd name="T2" fmla="*/ 8 w 23"/>
                <a:gd name="T3" fmla="*/ 2 h 22"/>
                <a:gd name="T4" fmla="*/ 8 w 23"/>
                <a:gd name="T5" fmla="*/ 3 h 22"/>
                <a:gd name="T6" fmla="*/ 9 w 23"/>
                <a:gd name="T7" fmla="*/ 3 h 22"/>
                <a:gd name="T8" fmla="*/ 9 w 23"/>
                <a:gd name="T9" fmla="*/ 3 h 22"/>
                <a:gd name="T10" fmla="*/ 20 w 23"/>
                <a:gd name="T11" fmla="*/ 0 h 22"/>
                <a:gd name="T12" fmla="*/ 23 w 23"/>
                <a:gd name="T13" fmla="*/ 9 h 22"/>
                <a:gd name="T14" fmla="*/ 23 w 23"/>
                <a:gd name="T15" fmla="*/ 10 h 22"/>
                <a:gd name="T16" fmla="*/ 22 w 23"/>
                <a:gd name="T17" fmla="*/ 10 h 22"/>
                <a:gd name="T18" fmla="*/ 23 w 23"/>
                <a:gd name="T19" fmla="*/ 11 h 22"/>
                <a:gd name="T20" fmla="*/ 23 w 23"/>
                <a:gd name="T21" fmla="*/ 11 h 22"/>
                <a:gd name="T22" fmla="*/ 21 w 23"/>
                <a:gd name="T23" fmla="*/ 12 h 22"/>
                <a:gd name="T24" fmla="*/ 17 w 23"/>
                <a:gd name="T25" fmla="*/ 13 h 22"/>
                <a:gd name="T26" fmla="*/ 16 w 23"/>
                <a:gd name="T27" fmla="*/ 13 h 22"/>
                <a:gd name="T28" fmla="*/ 16 w 23"/>
                <a:gd name="T29" fmla="*/ 13 h 22"/>
                <a:gd name="T30" fmla="*/ 16 w 23"/>
                <a:gd name="T31" fmla="*/ 14 h 22"/>
                <a:gd name="T32" fmla="*/ 16 w 23"/>
                <a:gd name="T33" fmla="*/ 14 h 22"/>
                <a:gd name="T34" fmla="*/ 13 w 23"/>
                <a:gd name="T35" fmla="*/ 15 h 22"/>
                <a:gd name="T36" fmla="*/ 10 w 23"/>
                <a:gd name="T37" fmla="*/ 16 h 22"/>
                <a:gd name="T38" fmla="*/ 10 w 23"/>
                <a:gd name="T39" fmla="*/ 16 h 22"/>
                <a:gd name="T40" fmla="*/ 8 w 23"/>
                <a:gd name="T41" fmla="*/ 18 h 22"/>
                <a:gd name="T42" fmla="*/ 3 w 23"/>
                <a:gd name="T43" fmla="*/ 21 h 22"/>
                <a:gd name="T44" fmla="*/ 2 w 23"/>
                <a:gd name="T45" fmla="*/ 22 h 22"/>
                <a:gd name="T46" fmla="*/ 0 w 23"/>
                <a:gd name="T47" fmla="*/ 21 h 22"/>
                <a:gd name="T48" fmla="*/ 2 w 23"/>
                <a:gd name="T49" fmla="*/ 19 h 22"/>
                <a:gd name="T50" fmla="*/ 2 w 23"/>
                <a:gd name="T51" fmla="*/ 18 h 22"/>
                <a:gd name="T52" fmla="*/ 2 w 23"/>
                <a:gd name="T53" fmla="*/ 17 h 22"/>
                <a:gd name="T54" fmla="*/ 0 w 23"/>
                <a:gd name="T55" fmla="*/ 4 h 22"/>
                <a:gd name="T56" fmla="*/ 0 w 23"/>
                <a:gd name="T57" fmla="*/ 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30852" name="Freeform 145"/>
            <p:cNvSpPr>
              <a:spLocks/>
            </p:cNvSpPr>
            <p:nvPr/>
          </p:nvSpPr>
          <p:spPr bwMode="auto">
            <a:xfrm>
              <a:off x="4771" y="1589"/>
              <a:ext cx="232" cy="112"/>
            </a:xfrm>
            <a:custGeom>
              <a:avLst/>
              <a:gdLst>
                <a:gd name="T0" fmla="*/ 10 w 45"/>
                <a:gd name="T1" fmla="*/ 7 h 23"/>
                <a:gd name="T2" fmla="*/ 24 w 45"/>
                <a:gd name="T3" fmla="*/ 3 h 23"/>
                <a:gd name="T4" fmla="*/ 25 w 45"/>
                <a:gd name="T5" fmla="*/ 3 h 23"/>
                <a:gd name="T6" fmla="*/ 25 w 45"/>
                <a:gd name="T7" fmla="*/ 2 h 23"/>
                <a:gd name="T8" fmla="*/ 27 w 45"/>
                <a:gd name="T9" fmla="*/ 0 h 23"/>
                <a:gd name="T10" fmla="*/ 29 w 45"/>
                <a:gd name="T11" fmla="*/ 0 h 23"/>
                <a:gd name="T12" fmla="*/ 31 w 45"/>
                <a:gd name="T13" fmla="*/ 3 h 23"/>
                <a:gd name="T14" fmla="*/ 32 w 45"/>
                <a:gd name="T15" fmla="*/ 5 h 23"/>
                <a:gd name="T16" fmla="*/ 30 w 45"/>
                <a:gd name="T17" fmla="*/ 7 h 23"/>
                <a:gd name="T18" fmla="*/ 29 w 45"/>
                <a:gd name="T19" fmla="*/ 10 h 23"/>
                <a:gd name="T20" fmla="*/ 33 w 45"/>
                <a:gd name="T21" fmla="*/ 10 h 23"/>
                <a:gd name="T22" fmla="*/ 36 w 45"/>
                <a:gd name="T23" fmla="*/ 15 h 23"/>
                <a:gd name="T24" fmla="*/ 41 w 45"/>
                <a:gd name="T25" fmla="*/ 16 h 23"/>
                <a:gd name="T26" fmla="*/ 43 w 45"/>
                <a:gd name="T27" fmla="*/ 14 h 23"/>
                <a:gd name="T28" fmla="*/ 42 w 45"/>
                <a:gd name="T29" fmla="*/ 12 h 23"/>
                <a:gd name="T30" fmla="*/ 40 w 45"/>
                <a:gd name="T31" fmla="*/ 10 h 23"/>
                <a:gd name="T32" fmla="*/ 42 w 45"/>
                <a:gd name="T33" fmla="*/ 11 h 23"/>
                <a:gd name="T34" fmla="*/ 45 w 45"/>
                <a:gd name="T35" fmla="*/ 16 h 23"/>
                <a:gd name="T36" fmla="*/ 44 w 45"/>
                <a:gd name="T37" fmla="*/ 17 h 23"/>
                <a:gd name="T38" fmla="*/ 40 w 45"/>
                <a:gd name="T39" fmla="*/ 19 h 23"/>
                <a:gd name="T40" fmla="*/ 37 w 45"/>
                <a:gd name="T41" fmla="*/ 21 h 23"/>
                <a:gd name="T42" fmla="*/ 37 w 45"/>
                <a:gd name="T43" fmla="*/ 20 h 23"/>
                <a:gd name="T44" fmla="*/ 36 w 45"/>
                <a:gd name="T45" fmla="*/ 18 h 23"/>
                <a:gd name="T46" fmla="*/ 34 w 45"/>
                <a:gd name="T47" fmla="*/ 22 h 23"/>
                <a:gd name="T48" fmla="*/ 32 w 45"/>
                <a:gd name="T49" fmla="*/ 22 h 23"/>
                <a:gd name="T50" fmla="*/ 32 w 45"/>
                <a:gd name="T51" fmla="*/ 21 h 23"/>
                <a:gd name="T52" fmla="*/ 30 w 45"/>
                <a:gd name="T53" fmla="*/ 20 h 23"/>
                <a:gd name="T54" fmla="*/ 28 w 45"/>
                <a:gd name="T55" fmla="*/ 19 h 23"/>
                <a:gd name="T56" fmla="*/ 27 w 45"/>
                <a:gd name="T57" fmla="*/ 17 h 23"/>
                <a:gd name="T58" fmla="*/ 21 w 45"/>
                <a:gd name="T59" fmla="*/ 17 h 23"/>
                <a:gd name="T60" fmla="*/ 10 w 45"/>
                <a:gd name="T61" fmla="*/ 20 h 23"/>
                <a:gd name="T62" fmla="*/ 9 w 45"/>
                <a:gd name="T63" fmla="*/ 19 h 23"/>
                <a:gd name="T64" fmla="*/ 0 w 45"/>
                <a:gd name="T65" fmla="*/ 21 h 23"/>
                <a:gd name="T66" fmla="*/ 0 w 45"/>
                <a:gd name="T67" fmla="*/ 9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chemeClr val="tx1"/>
              </a:solidFill>
              <a:round/>
              <a:headEnd/>
              <a:tailEnd/>
            </a:ln>
          </p:spPr>
          <p:txBody>
            <a:bodyPr/>
            <a:lstStyle/>
            <a:p>
              <a:endParaRPr lang="en-US"/>
            </a:p>
          </p:txBody>
        </p:sp>
        <p:sp>
          <p:nvSpPr>
            <p:cNvPr id="30853" name="Freeform 146"/>
            <p:cNvSpPr>
              <a:spLocks/>
            </p:cNvSpPr>
            <p:nvPr/>
          </p:nvSpPr>
          <p:spPr bwMode="auto">
            <a:xfrm>
              <a:off x="4879" y="1662"/>
              <a:ext cx="61" cy="64"/>
            </a:xfrm>
            <a:custGeom>
              <a:avLst/>
              <a:gdLst>
                <a:gd name="T0" fmla="*/ 0 w 12"/>
                <a:gd name="T1" fmla="*/ 2 h 13"/>
                <a:gd name="T2" fmla="*/ 3 w 12"/>
                <a:gd name="T3" fmla="*/ 11 h 13"/>
                <a:gd name="T4" fmla="*/ 3 w 12"/>
                <a:gd name="T5" fmla="*/ 12 h 13"/>
                <a:gd name="T6" fmla="*/ 2 w 12"/>
                <a:gd name="T7" fmla="*/ 12 h 13"/>
                <a:gd name="T8" fmla="*/ 3 w 12"/>
                <a:gd name="T9" fmla="*/ 13 h 13"/>
                <a:gd name="T10" fmla="*/ 3 w 12"/>
                <a:gd name="T11" fmla="*/ 13 h 13"/>
                <a:gd name="T12" fmla="*/ 3 w 12"/>
                <a:gd name="T13" fmla="*/ 13 h 13"/>
                <a:gd name="T14" fmla="*/ 6 w 12"/>
                <a:gd name="T15" fmla="*/ 12 h 13"/>
                <a:gd name="T16" fmla="*/ 7 w 12"/>
                <a:gd name="T17" fmla="*/ 11 h 13"/>
                <a:gd name="T18" fmla="*/ 7 w 12"/>
                <a:gd name="T19" fmla="*/ 10 h 13"/>
                <a:gd name="T20" fmla="*/ 7 w 12"/>
                <a:gd name="T21" fmla="*/ 9 h 13"/>
                <a:gd name="T22" fmla="*/ 7 w 12"/>
                <a:gd name="T23" fmla="*/ 7 h 13"/>
                <a:gd name="T24" fmla="*/ 8 w 12"/>
                <a:gd name="T25" fmla="*/ 6 h 13"/>
                <a:gd name="T26" fmla="*/ 8 w 12"/>
                <a:gd name="T27" fmla="*/ 7 h 13"/>
                <a:gd name="T28" fmla="*/ 8 w 12"/>
                <a:gd name="T29" fmla="*/ 8 h 13"/>
                <a:gd name="T30" fmla="*/ 8 w 12"/>
                <a:gd name="T31" fmla="*/ 10 h 13"/>
                <a:gd name="T32" fmla="*/ 9 w 12"/>
                <a:gd name="T33" fmla="*/ 10 h 13"/>
                <a:gd name="T34" fmla="*/ 9 w 12"/>
                <a:gd name="T35" fmla="*/ 10 h 13"/>
                <a:gd name="T36" fmla="*/ 9 w 12"/>
                <a:gd name="T37" fmla="*/ 9 h 13"/>
                <a:gd name="T38" fmla="*/ 10 w 12"/>
                <a:gd name="T39" fmla="*/ 9 h 13"/>
                <a:gd name="T40" fmla="*/ 11 w 12"/>
                <a:gd name="T41" fmla="*/ 8 h 13"/>
                <a:gd name="T42" fmla="*/ 12 w 12"/>
                <a:gd name="T43" fmla="*/ 8 h 13"/>
                <a:gd name="T44" fmla="*/ 12 w 12"/>
                <a:gd name="T45" fmla="*/ 8 h 13"/>
                <a:gd name="T46" fmla="*/ 11 w 12"/>
                <a:gd name="T47" fmla="*/ 7 h 13"/>
                <a:gd name="T48" fmla="*/ 11 w 12"/>
                <a:gd name="T49" fmla="*/ 6 h 13"/>
                <a:gd name="T50" fmla="*/ 11 w 12"/>
                <a:gd name="T51" fmla="*/ 6 h 13"/>
                <a:gd name="T52" fmla="*/ 10 w 12"/>
                <a:gd name="T53" fmla="*/ 6 h 13"/>
                <a:gd name="T54" fmla="*/ 9 w 12"/>
                <a:gd name="T55" fmla="*/ 5 h 13"/>
                <a:gd name="T56" fmla="*/ 9 w 12"/>
                <a:gd name="T57" fmla="*/ 5 h 13"/>
                <a:gd name="T58" fmla="*/ 7 w 12"/>
                <a:gd name="T59" fmla="*/ 4 h 13"/>
                <a:gd name="T60" fmla="*/ 6 w 12"/>
                <a:gd name="T61" fmla="*/ 2 h 13"/>
                <a:gd name="T62" fmla="*/ 6 w 12"/>
                <a:gd name="T63" fmla="*/ 2 h 13"/>
                <a:gd name="T64" fmla="*/ 5 w 12"/>
                <a:gd name="T65" fmla="*/ 0 h 13"/>
                <a:gd name="T66" fmla="*/ 0 w 12"/>
                <a:gd name="T67" fmla="*/ 2 h 13"/>
                <a:gd name="T68" fmla="*/ 0 w 12"/>
                <a:gd name="T69" fmla="*/ 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30854" name="Freeform 147"/>
            <p:cNvSpPr>
              <a:spLocks/>
            </p:cNvSpPr>
            <p:nvPr/>
          </p:nvSpPr>
          <p:spPr bwMode="auto">
            <a:xfrm>
              <a:off x="4812" y="1394"/>
              <a:ext cx="108" cy="229"/>
            </a:xfrm>
            <a:custGeom>
              <a:avLst/>
              <a:gdLst>
                <a:gd name="T0" fmla="*/ 21 w 21"/>
                <a:gd name="T1" fmla="*/ 40 h 47"/>
                <a:gd name="T2" fmla="*/ 20 w 21"/>
                <a:gd name="T3" fmla="*/ 40 h 47"/>
                <a:gd name="T4" fmla="*/ 19 w 21"/>
                <a:gd name="T5" fmla="*/ 40 h 47"/>
                <a:gd name="T6" fmla="*/ 18 w 21"/>
                <a:gd name="T7" fmla="*/ 42 h 47"/>
                <a:gd name="T8" fmla="*/ 17 w 21"/>
                <a:gd name="T9" fmla="*/ 42 h 47"/>
                <a:gd name="T10" fmla="*/ 17 w 21"/>
                <a:gd name="T11" fmla="*/ 43 h 47"/>
                <a:gd name="T12" fmla="*/ 17 w 21"/>
                <a:gd name="T13" fmla="*/ 43 h 47"/>
                <a:gd name="T14" fmla="*/ 17 w 21"/>
                <a:gd name="T15" fmla="*/ 43 h 47"/>
                <a:gd name="T16" fmla="*/ 16 w 21"/>
                <a:gd name="T17" fmla="*/ 43 h 47"/>
                <a:gd name="T18" fmla="*/ 16 w 21"/>
                <a:gd name="T19" fmla="*/ 44 h 47"/>
                <a:gd name="T20" fmla="*/ 2 w 21"/>
                <a:gd name="T21" fmla="*/ 47 h 47"/>
                <a:gd name="T22" fmla="*/ 1 w 21"/>
                <a:gd name="T23" fmla="*/ 46 h 47"/>
                <a:gd name="T24" fmla="*/ 0 w 21"/>
                <a:gd name="T25" fmla="*/ 45 h 47"/>
                <a:gd name="T26" fmla="*/ 0 w 21"/>
                <a:gd name="T27" fmla="*/ 44 h 47"/>
                <a:gd name="T28" fmla="*/ 1 w 21"/>
                <a:gd name="T29" fmla="*/ 43 h 47"/>
                <a:gd name="T30" fmla="*/ 0 w 21"/>
                <a:gd name="T31" fmla="*/ 41 h 47"/>
                <a:gd name="T32" fmla="*/ 0 w 21"/>
                <a:gd name="T33" fmla="*/ 34 h 47"/>
                <a:gd name="T34" fmla="*/ 0 w 21"/>
                <a:gd name="T35" fmla="*/ 32 h 47"/>
                <a:gd name="T36" fmla="*/ 1 w 21"/>
                <a:gd name="T37" fmla="*/ 28 h 47"/>
                <a:gd name="T38" fmla="*/ 1 w 21"/>
                <a:gd name="T39" fmla="*/ 26 h 47"/>
                <a:gd name="T40" fmla="*/ 1 w 21"/>
                <a:gd name="T41" fmla="*/ 24 h 47"/>
                <a:gd name="T42" fmla="*/ 1 w 21"/>
                <a:gd name="T43" fmla="*/ 22 h 47"/>
                <a:gd name="T44" fmla="*/ 1 w 21"/>
                <a:gd name="T45" fmla="*/ 21 h 47"/>
                <a:gd name="T46" fmla="*/ 1 w 21"/>
                <a:gd name="T47" fmla="*/ 20 h 47"/>
                <a:gd name="T48" fmla="*/ 4 w 21"/>
                <a:gd name="T49" fmla="*/ 18 h 47"/>
                <a:gd name="T50" fmla="*/ 5 w 21"/>
                <a:gd name="T51" fmla="*/ 14 h 47"/>
                <a:gd name="T52" fmla="*/ 4 w 21"/>
                <a:gd name="T53" fmla="*/ 12 h 47"/>
                <a:gd name="T54" fmla="*/ 4 w 21"/>
                <a:gd name="T55" fmla="*/ 10 h 47"/>
                <a:gd name="T56" fmla="*/ 4 w 21"/>
                <a:gd name="T57" fmla="*/ 10 h 47"/>
                <a:gd name="T58" fmla="*/ 4 w 21"/>
                <a:gd name="T59" fmla="*/ 9 h 47"/>
                <a:gd name="T60" fmla="*/ 3 w 21"/>
                <a:gd name="T61" fmla="*/ 7 h 47"/>
                <a:gd name="T62" fmla="*/ 4 w 21"/>
                <a:gd name="T63" fmla="*/ 4 h 47"/>
                <a:gd name="T64" fmla="*/ 3 w 21"/>
                <a:gd name="T65" fmla="*/ 3 h 47"/>
                <a:gd name="T66" fmla="*/ 3 w 21"/>
                <a:gd name="T67" fmla="*/ 2 h 47"/>
                <a:gd name="T68" fmla="*/ 4 w 21"/>
                <a:gd name="T69" fmla="*/ 2 h 47"/>
                <a:gd name="T70" fmla="*/ 5 w 21"/>
                <a:gd name="T71" fmla="*/ 1 h 47"/>
                <a:gd name="T72" fmla="*/ 6 w 21"/>
                <a:gd name="T73" fmla="*/ 1 h 47"/>
                <a:gd name="T74" fmla="*/ 6 w 21"/>
                <a:gd name="T75" fmla="*/ 1 h 47"/>
                <a:gd name="T76" fmla="*/ 7 w 21"/>
                <a:gd name="T77" fmla="*/ 0 h 47"/>
                <a:gd name="T78" fmla="*/ 17 w 21"/>
                <a:gd name="T79" fmla="*/ 29 h 47"/>
                <a:gd name="T80" fmla="*/ 17 w 21"/>
                <a:gd name="T81" fmla="*/ 30 h 47"/>
                <a:gd name="T82" fmla="*/ 17 w 21"/>
                <a:gd name="T83" fmla="*/ 31 h 47"/>
                <a:gd name="T84" fmla="*/ 17 w 21"/>
                <a:gd name="T85" fmla="*/ 31 h 47"/>
                <a:gd name="T86" fmla="*/ 19 w 21"/>
                <a:gd name="T87" fmla="*/ 33 h 47"/>
                <a:gd name="T88" fmla="*/ 20 w 21"/>
                <a:gd name="T89" fmla="*/ 33 h 47"/>
                <a:gd name="T90" fmla="*/ 20 w 21"/>
                <a:gd name="T91" fmla="*/ 34 h 47"/>
                <a:gd name="T92" fmla="*/ 20 w 21"/>
                <a:gd name="T93" fmla="*/ 35 h 47"/>
                <a:gd name="T94" fmla="*/ 21 w 21"/>
                <a:gd name="T95" fmla="*/ 37 h 47"/>
                <a:gd name="T96" fmla="*/ 21 w 21"/>
                <a:gd name="T97" fmla="*/ 38 h 47"/>
                <a:gd name="T98" fmla="*/ 21 w 21"/>
                <a:gd name="T99" fmla="*/ 39 h 47"/>
                <a:gd name="T100" fmla="*/ 21 w 21"/>
                <a:gd name="T101" fmla="*/ 40 h 47"/>
                <a:gd name="T102" fmla="*/ 21 w 21"/>
                <a:gd name="T103" fmla="*/ 4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30855" name="Freeform 148"/>
            <p:cNvSpPr>
              <a:spLocks/>
            </p:cNvSpPr>
            <p:nvPr/>
          </p:nvSpPr>
          <p:spPr bwMode="auto">
            <a:xfrm>
              <a:off x="4848" y="1189"/>
              <a:ext cx="251" cy="385"/>
            </a:xfrm>
            <a:custGeom>
              <a:avLst/>
              <a:gdLst>
                <a:gd name="T0" fmla="*/ 10 w 49"/>
                <a:gd name="T1" fmla="*/ 71 h 79"/>
                <a:gd name="T2" fmla="*/ 10 w 49"/>
                <a:gd name="T3" fmla="*/ 73 h 79"/>
                <a:gd name="T4" fmla="*/ 12 w 49"/>
                <a:gd name="T5" fmla="*/ 75 h 79"/>
                <a:gd name="T6" fmla="*/ 13 w 49"/>
                <a:gd name="T7" fmla="*/ 76 h 79"/>
                <a:gd name="T8" fmla="*/ 14 w 49"/>
                <a:gd name="T9" fmla="*/ 79 h 79"/>
                <a:gd name="T10" fmla="*/ 15 w 49"/>
                <a:gd name="T11" fmla="*/ 77 h 79"/>
                <a:gd name="T12" fmla="*/ 16 w 49"/>
                <a:gd name="T13" fmla="*/ 73 h 79"/>
                <a:gd name="T14" fmla="*/ 18 w 49"/>
                <a:gd name="T15" fmla="*/ 68 h 79"/>
                <a:gd name="T16" fmla="*/ 18 w 49"/>
                <a:gd name="T17" fmla="*/ 67 h 79"/>
                <a:gd name="T18" fmla="*/ 20 w 49"/>
                <a:gd name="T19" fmla="*/ 63 h 79"/>
                <a:gd name="T20" fmla="*/ 21 w 49"/>
                <a:gd name="T21" fmla="*/ 64 h 79"/>
                <a:gd name="T22" fmla="*/ 22 w 49"/>
                <a:gd name="T23" fmla="*/ 64 h 79"/>
                <a:gd name="T24" fmla="*/ 22 w 49"/>
                <a:gd name="T25" fmla="*/ 62 h 79"/>
                <a:gd name="T26" fmla="*/ 26 w 49"/>
                <a:gd name="T27" fmla="*/ 61 h 79"/>
                <a:gd name="T28" fmla="*/ 26 w 49"/>
                <a:gd name="T29" fmla="*/ 59 h 79"/>
                <a:gd name="T30" fmla="*/ 28 w 49"/>
                <a:gd name="T31" fmla="*/ 58 h 79"/>
                <a:gd name="T32" fmla="*/ 29 w 49"/>
                <a:gd name="T33" fmla="*/ 56 h 79"/>
                <a:gd name="T34" fmla="*/ 31 w 49"/>
                <a:gd name="T35" fmla="*/ 52 h 79"/>
                <a:gd name="T36" fmla="*/ 31 w 49"/>
                <a:gd name="T37" fmla="*/ 51 h 79"/>
                <a:gd name="T38" fmla="*/ 34 w 49"/>
                <a:gd name="T39" fmla="*/ 51 h 79"/>
                <a:gd name="T40" fmla="*/ 35 w 49"/>
                <a:gd name="T41" fmla="*/ 49 h 79"/>
                <a:gd name="T42" fmla="*/ 37 w 49"/>
                <a:gd name="T43" fmla="*/ 47 h 79"/>
                <a:gd name="T44" fmla="*/ 40 w 49"/>
                <a:gd name="T45" fmla="*/ 48 h 79"/>
                <a:gd name="T46" fmla="*/ 43 w 49"/>
                <a:gd name="T47" fmla="*/ 44 h 79"/>
                <a:gd name="T48" fmla="*/ 46 w 49"/>
                <a:gd name="T49" fmla="*/ 41 h 79"/>
                <a:gd name="T50" fmla="*/ 48 w 49"/>
                <a:gd name="T51" fmla="*/ 40 h 79"/>
                <a:gd name="T52" fmla="*/ 49 w 49"/>
                <a:gd name="T53" fmla="*/ 38 h 79"/>
                <a:gd name="T54" fmla="*/ 48 w 49"/>
                <a:gd name="T55" fmla="*/ 37 h 79"/>
                <a:gd name="T56" fmla="*/ 47 w 49"/>
                <a:gd name="T57" fmla="*/ 36 h 79"/>
                <a:gd name="T58" fmla="*/ 48 w 49"/>
                <a:gd name="T59" fmla="*/ 35 h 79"/>
                <a:gd name="T60" fmla="*/ 47 w 49"/>
                <a:gd name="T61" fmla="*/ 32 h 79"/>
                <a:gd name="T62" fmla="*/ 45 w 49"/>
                <a:gd name="T63" fmla="*/ 31 h 79"/>
                <a:gd name="T64" fmla="*/ 43 w 49"/>
                <a:gd name="T65" fmla="*/ 32 h 79"/>
                <a:gd name="T66" fmla="*/ 41 w 49"/>
                <a:gd name="T67" fmla="*/ 28 h 79"/>
                <a:gd name="T68" fmla="*/ 41 w 49"/>
                <a:gd name="T69" fmla="*/ 26 h 79"/>
                <a:gd name="T70" fmla="*/ 40 w 49"/>
                <a:gd name="T71" fmla="*/ 26 h 79"/>
                <a:gd name="T72" fmla="*/ 38 w 49"/>
                <a:gd name="T73" fmla="*/ 26 h 79"/>
                <a:gd name="T74" fmla="*/ 36 w 49"/>
                <a:gd name="T75" fmla="*/ 25 h 79"/>
                <a:gd name="T76" fmla="*/ 35 w 49"/>
                <a:gd name="T77" fmla="*/ 22 h 79"/>
                <a:gd name="T78" fmla="*/ 24 w 49"/>
                <a:gd name="T79" fmla="*/ 0 h 79"/>
                <a:gd name="T80" fmla="*/ 22 w 49"/>
                <a:gd name="T81" fmla="*/ 0 h 79"/>
                <a:gd name="T82" fmla="*/ 21 w 49"/>
                <a:gd name="T83" fmla="*/ 2 h 79"/>
                <a:gd name="T84" fmla="*/ 18 w 49"/>
                <a:gd name="T85" fmla="*/ 2 h 79"/>
                <a:gd name="T86" fmla="*/ 15 w 49"/>
                <a:gd name="T87" fmla="*/ 5 h 79"/>
                <a:gd name="T88" fmla="*/ 14 w 49"/>
                <a:gd name="T89" fmla="*/ 2 h 79"/>
                <a:gd name="T90" fmla="*/ 13 w 49"/>
                <a:gd name="T91" fmla="*/ 1 h 79"/>
                <a:gd name="T92" fmla="*/ 6 w 49"/>
                <a:gd name="T93" fmla="*/ 16 h 79"/>
                <a:gd name="T94" fmla="*/ 7 w 49"/>
                <a:gd name="T95" fmla="*/ 19 h 79"/>
                <a:gd name="T96" fmla="*/ 7 w 49"/>
                <a:gd name="T97" fmla="*/ 22 h 79"/>
                <a:gd name="T98" fmla="*/ 5 w 49"/>
                <a:gd name="T99" fmla="*/ 24 h 79"/>
                <a:gd name="T100" fmla="*/ 6 w 49"/>
                <a:gd name="T101" fmla="*/ 32 h 79"/>
                <a:gd name="T102" fmla="*/ 4 w 49"/>
                <a:gd name="T103" fmla="*/ 36 h 79"/>
                <a:gd name="T104" fmla="*/ 4 w 49"/>
                <a:gd name="T105" fmla="*/ 39 h 79"/>
                <a:gd name="T106" fmla="*/ 3 w 49"/>
                <a:gd name="T107" fmla="*/ 40 h 79"/>
                <a:gd name="T108" fmla="*/ 3 w 49"/>
                <a:gd name="T109" fmla="*/ 42 h 79"/>
                <a:gd name="T110" fmla="*/ 1 w 49"/>
                <a:gd name="T111" fmla="*/ 41 h 79"/>
                <a:gd name="T112" fmla="*/ 0 w 49"/>
                <a:gd name="T113" fmla="*/ 42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30856" name="Group 149"/>
            <p:cNvGrpSpPr>
              <a:grpSpLocks/>
            </p:cNvGrpSpPr>
            <p:nvPr/>
          </p:nvGrpSpPr>
          <p:grpSpPr bwMode="auto">
            <a:xfrm>
              <a:off x="2038" y="2920"/>
              <a:ext cx="609" cy="371"/>
              <a:chOff x="1991" y="3321"/>
              <a:chExt cx="361" cy="231"/>
            </a:xfrm>
          </p:grpSpPr>
          <p:sp>
            <p:nvSpPr>
              <p:cNvPr id="30857" name="Freeform 150"/>
              <p:cNvSpPr>
                <a:spLocks/>
              </p:cNvSpPr>
              <p:nvPr/>
            </p:nvSpPr>
            <p:spPr bwMode="auto">
              <a:xfrm>
                <a:off x="2274" y="3459"/>
                <a:ext cx="78" cy="93"/>
              </a:xfrm>
              <a:custGeom>
                <a:avLst/>
                <a:gdLst>
                  <a:gd name="T0" fmla="*/ 0 w 16"/>
                  <a:gd name="T1" fmla="*/ 7 h 19"/>
                  <a:gd name="T2" fmla="*/ 1 w 16"/>
                  <a:gd name="T3" fmla="*/ 13 h 19"/>
                  <a:gd name="T4" fmla="*/ 1 w 16"/>
                  <a:gd name="T5" fmla="*/ 16 h 19"/>
                  <a:gd name="T6" fmla="*/ 6 w 16"/>
                  <a:gd name="T7" fmla="*/ 19 h 19"/>
                  <a:gd name="T8" fmla="*/ 8 w 16"/>
                  <a:gd name="T9" fmla="*/ 16 h 19"/>
                  <a:gd name="T10" fmla="*/ 16 w 16"/>
                  <a:gd name="T11" fmla="*/ 11 h 19"/>
                  <a:gd name="T12" fmla="*/ 13 w 16"/>
                  <a:gd name="T13" fmla="*/ 5 h 19"/>
                  <a:gd name="T14" fmla="*/ 3 w 16"/>
                  <a:gd name="T15" fmla="*/ 0 h 19"/>
                  <a:gd name="T16" fmla="*/ 3 w 16"/>
                  <a:gd name="T17" fmla="*/ 5 h 19"/>
                  <a:gd name="T18" fmla="*/ 0 w 16"/>
                  <a:gd name="T19" fmla="*/ 7 h 19"/>
                  <a:gd name="T20" fmla="*/ 0 w 16"/>
                  <a:gd name="T21" fmla="*/ 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30858" name="Freeform 151"/>
              <p:cNvSpPr>
                <a:spLocks/>
              </p:cNvSpPr>
              <p:nvPr/>
            </p:nvSpPr>
            <p:spPr bwMode="auto">
              <a:xfrm>
                <a:off x="2235" y="3409"/>
                <a:ext cx="44" cy="29"/>
              </a:xfrm>
              <a:custGeom>
                <a:avLst/>
                <a:gdLst>
                  <a:gd name="T0" fmla="*/ 3 w 9"/>
                  <a:gd name="T1" fmla="*/ 6 h 6"/>
                  <a:gd name="T2" fmla="*/ 8 w 9"/>
                  <a:gd name="T3" fmla="*/ 6 h 6"/>
                  <a:gd name="T4" fmla="*/ 9 w 9"/>
                  <a:gd name="T5" fmla="*/ 3 h 6"/>
                  <a:gd name="T6" fmla="*/ 5 w 9"/>
                  <a:gd name="T7" fmla="*/ 2 h 6"/>
                  <a:gd name="T8" fmla="*/ 3 w 9"/>
                  <a:gd name="T9" fmla="*/ 2 h 6"/>
                  <a:gd name="T10" fmla="*/ 2 w 9"/>
                  <a:gd name="T11" fmla="*/ 0 h 6"/>
                  <a:gd name="T12" fmla="*/ 0 w 9"/>
                  <a:gd name="T13" fmla="*/ 2 h 6"/>
                  <a:gd name="T14" fmla="*/ 2 w 9"/>
                  <a:gd name="T15" fmla="*/ 5 h 6"/>
                  <a:gd name="T16" fmla="*/ 3 w 9"/>
                  <a:gd name="T17" fmla="*/ 6 h 6"/>
                  <a:gd name="T18" fmla="*/ 3 w 9"/>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30859" name="Freeform 152"/>
              <p:cNvSpPr>
                <a:spLocks/>
              </p:cNvSpPr>
              <p:nvPr/>
            </p:nvSpPr>
            <p:spPr bwMode="auto">
              <a:xfrm>
                <a:off x="2225" y="3438"/>
                <a:ext cx="20" cy="10"/>
              </a:xfrm>
              <a:custGeom>
                <a:avLst/>
                <a:gdLst>
                  <a:gd name="T0" fmla="*/ 0 w 4"/>
                  <a:gd name="T1" fmla="*/ 2 h 2"/>
                  <a:gd name="T2" fmla="*/ 4 w 4"/>
                  <a:gd name="T3" fmla="*/ 0 h 2"/>
                  <a:gd name="T4" fmla="*/ 4 w 4"/>
                  <a:gd name="T5" fmla="*/ 2 h 2"/>
                  <a:gd name="T6" fmla="*/ 0 w 4"/>
                  <a:gd name="T7" fmla="*/ 2 h 2"/>
                  <a:gd name="T8" fmla="*/ 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30860" name="Freeform 153"/>
              <p:cNvSpPr>
                <a:spLocks/>
              </p:cNvSpPr>
              <p:nvPr/>
            </p:nvSpPr>
            <p:spPr bwMode="auto">
              <a:xfrm>
                <a:off x="2211" y="3419"/>
                <a:ext cx="19" cy="14"/>
              </a:xfrm>
              <a:custGeom>
                <a:avLst/>
                <a:gdLst>
                  <a:gd name="T0" fmla="*/ 2 w 4"/>
                  <a:gd name="T1" fmla="*/ 0 h 3"/>
                  <a:gd name="T2" fmla="*/ 2 w 4"/>
                  <a:gd name="T3" fmla="*/ 0 h 3"/>
                  <a:gd name="T4" fmla="*/ 3 w 4"/>
                  <a:gd name="T5" fmla="*/ 0 h 3"/>
                  <a:gd name="T6" fmla="*/ 3 w 4"/>
                  <a:gd name="T7" fmla="*/ 0 h 3"/>
                  <a:gd name="T8" fmla="*/ 3 w 4"/>
                  <a:gd name="T9" fmla="*/ 0 h 3"/>
                  <a:gd name="T10" fmla="*/ 3 w 4"/>
                  <a:gd name="T11" fmla="*/ 1 h 3"/>
                  <a:gd name="T12" fmla="*/ 3 w 4"/>
                  <a:gd name="T13" fmla="*/ 1 h 3"/>
                  <a:gd name="T14" fmla="*/ 3 w 4"/>
                  <a:gd name="T15" fmla="*/ 1 h 3"/>
                  <a:gd name="T16" fmla="*/ 4 w 4"/>
                  <a:gd name="T17" fmla="*/ 1 h 3"/>
                  <a:gd name="T18" fmla="*/ 3 w 4"/>
                  <a:gd name="T19" fmla="*/ 2 h 3"/>
                  <a:gd name="T20" fmla="*/ 3 w 4"/>
                  <a:gd name="T21" fmla="*/ 2 h 3"/>
                  <a:gd name="T22" fmla="*/ 3 w 4"/>
                  <a:gd name="T23" fmla="*/ 2 h 3"/>
                  <a:gd name="T24" fmla="*/ 3 w 4"/>
                  <a:gd name="T25" fmla="*/ 3 h 3"/>
                  <a:gd name="T26" fmla="*/ 3 w 4"/>
                  <a:gd name="T27" fmla="*/ 3 h 3"/>
                  <a:gd name="T28" fmla="*/ 3 w 4"/>
                  <a:gd name="T29" fmla="*/ 3 h 3"/>
                  <a:gd name="T30" fmla="*/ 2 w 4"/>
                  <a:gd name="T31" fmla="*/ 3 h 3"/>
                  <a:gd name="T32" fmla="*/ 2 w 4"/>
                  <a:gd name="T33" fmla="*/ 3 h 3"/>
                  <a:gd name="T34" fmla="*/ 2 w 4"/>
                  <a:gd name="T35" fmla="*/ 3 h 3"/>
                  <a:gd name="T36" fmla="*/ 1 w 4"/>
                  <a:gd name="T37" fmla="*/ 3 h 3"/>
                  <a:gd name="T38" fmla="*/ 1 w 4"/>
                  <a:gd name="T39" fmla="*/ 3 h 3"/>
                  <a:gd name="T40" fmla="*/ 1 w 4"/>
                  <a:gd name="T41" fmla="*/ 3 h 3"/>
                  <a:gd name="T42" fmla="*/ 1 w 4"/>
                  <a:gd name="T43" fmla="*/ 2 h 3"/>
                  <a:gd name="T44" fmla="*/ 0 w 4"/>
                  <a:gd name="T45" fmla="*/ 2 h 3"/>
                  <a:gd name="T46" fmla="*/ 0 w 4"/>
                  <a:gd name="T47" fmla="*/ 2 h 3"/>
                  <a:gd name="T48" fmla="*/ 0 w 4"/>
                  <a:gd name="T49" fmla="*/ 1 h 3"/>
                  <a:gd name="T50" fmla="*/ 0 w 4"/>
                  <a:gd name="T51" fmla="*/ 1 h 3"/>
                  <a:gd name="T52" fmla="*/ 0 w 4"/>
                  <a:gd name="T53" fmla="*/ 1 h 3"/>
                  <a:gd name="T54" fmla="*/ 1 w 4"/>
                  <a:gd name="T55" fmla="*/ 1 h 3"/>
                  <a:gd name="T56" fmla="*/ 1 w 4"/>
                  <a:gd name="T57" fmla="*/ 0 h 3"/>
                  <a:gd name="T58" fmla="*/ 1 w 4"/>
                  <a:gd name="T59" fmla="*/ 0 h 3"/>
                  <a:gd name="T60" fmla="*/ 1 w 4"/>
                  <a:gd name="T61" fmla="*/ 0 h 3"/>
                  <a:gd name="T62" fmla="*/ 2 w 4"/>
                  <a:gd name="T63" fmla="*/ 0 h 3"/>
                  <a:gd name="T64" fmla="*/ 2 w 4"/>
                  <a:gd name="T65" fmla="*/ 0 h 3"/>
                  <a:gd name="T66" fmla="*/ 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30861" name="Freeform 154"/>
              <p:cNvSpPr>
                <a:spLocks/>
              </p:cNvSpPr>
              <p:nvPr/>
            </p:nvSpPr>
            <p:spPr bwMode="auto">
              <a:xfrm>
                <a:off x="2186" y="3394"/>
                <a:ext cx="39" cy="15"/>
              </a:xfrm>
              <a:custGeom>
                <a:avLst/>
                <a:gdLst>
                  <a:gd name="T0" fmla="*/ 0 w 8"/>
                  <a:gd name="T1" fmla="*/ 3 h 3"/>
                  <a:gd name="T2" fmla="*/ 7 w 8"/>
                  <a:gd name="T3" fmla="*/ 3 h 3"/>
                  <a:gd name="T4" fmla="*/ 8 w 8"/>
                  <a:gd name="T5" fmla="*/ 0 h 3"/>
                  <a:gd name="T6" fmla="*/ 2 w 8"/>
                  <a:gd name="T7" fmla="*/ 0 h 3"/>
                  <a:gd name="T8" fmla="*/ 0 w 8"/>
                  <a:gd name="T9" fmla="*/ 3 h 3"/>
                  <a:gd name="T10" fmla="*/ 0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30862" name="Freeform 155"/>
              <p:cNvSpPr>
                <a:spLocks/>
              </p:cNvSpPr>
              <p:nvPr/>
            </p:nvSpPr>
            <p:spPr bwMode="auto">
              <a:xfrm>
                <a:off x="2026" y="3321"/>
                <a:ext cx="38" cy="24"/>
              </a:xfrm>
              <a:custGeom>
                <a:avLst/>
                <a:gdLst>
                  <a:gd name="T0" fmla="*/ 0 w 8"/>
                  <a:gd name="T1" fmla="*/ 4 h 5"/>
                  <a:gd name="T2" fmla="*/ 3 w 8"/>
                  <a:gd name="T3" fmla="*/ 5 h 5"/>
                  <a:gd name="T4" fmla="*/ 6 w 8"/>
                  <a:gd name="T5" fmla="*/ 5 h 5"/>
                  <a:gd name="T6" fmla="*/ 8 w 8"/>
                  <a:gd name="T7" fmla="*/ 2 h 5"/>
                  <a:gd name="T8" fmla="*/ 5 w 8"/>
                  <a:gd name="T9" fmla="*/ 0 h 5"/>
                  <a:gd name="T10" fmla="*/ 1 w 8"/>
                  <a:gd name="T11" fmla="*/ 2 h 5"/>
                  <a:gd name="T12" fmla="*/ 0 w 8"/>
                  <a:gd name="T13" fmla="*/ 4 h 5"/>
                  <a:gd name="T14" fmla="*/ 0 w 8"/>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30863" name="Freeform 156"/>
              <p:cNvSpPr>
                <a:spLocks/>
              </p:cNvSpPr>
              <p:nvPr/>
            </p:nvSpPr>
            <p:spPr bwMode="auto">
              <a:xfrm>
                <a:off x="1991" y="3321"/>
                <a:ext cx="20" cy="24"/>
              </a:xfrm>
              <a:custGeom>
                <a:avLst/>
                <a:gdLst>
                  <a:gd name="T0" fmla="*/ 0 w 4"/>
                  <a:gd name="T1" fmla="*/ 5 h 5"/>
                  <a:gd name="T2" fmla="*/ 4 w 4"/>
                  <a:gd name="T3" fmla="*/ 2 h 5"/>
                  <a:gd name="T4" fmla="*/ 4 w 4"/>
                  <a:gd name="T5" fmla="*/ 0 h 5"/>
                  <a:gd name="T6" fmla="*/ 0 w 4"/>
                  <a:gd name="T7" fmla="*/ 4 h 5"/>
                  <a:gd name="T8" fmla="*/ 0 w 4"/>
                  <a:gd name="T9" fmla="*/ 5 h 5"/>
                  <a:gd name="T10" fmla="*/ 0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30864" name="Freeform 157"/>
              <p:cNvSpPr>
                <a:spLocks/>
              </p:cNvSpPr>
              <p:nvPr/>
            </p:nvSpPr>
            <p:spPr bwMode="auto">
              <a:xfrm>
                <a:off x="2128" y="3360"/>
                <a:ext cx="39" cy="34"/>
              </a:xfrm>
              <a:custGeom>
                <a:avLst/>
                <a:gdLst>
                  <a:gd name="T0" fmla="*/ 3 w 8"/>
                  <a:gd name="T1" fmla="*/ 7 h 7"/>
                  <a:gd name="T2" fmla="*/ 8 w 8"/>
                  <a:gd name="T3" fmla="*/ 7 h 7"/>
                  <a:gd name="T4" fmla="*/ 8 w 8"/>
                  <a:gd name="T5" fmla="*/ 4 h 7"/>
                  <a:gd name="T6" fmla="*/ 4 w 8"/>
                  <a:gd name="T7" fmla="*/ 0 h 7"/>
                  <a:gd name="T8" fmla="*/ 0 w 8"/>
                  <a:gd name="T9" fmla="*/ 2 h 7"/>
                  <a:gd name="T10" fmla="*/ 3 w 8"/>
                  <a:gd name="T11" fmla="*/ 7 h 7"/>
                  <a:gd name="T12" fmla="*/ 3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grpSp>
      <p:grpSp>
        <p:nvGrpSpPr>
          <p:cNvPr id="30726" name="Group 158"/>
          <p:cNvGrpSpPr>
            <a:grpSpLocks/>
          </p:cNvGrpSpPr>
          <p:nvPr/>
        </p:nvGrpSpPr>
        <p:grpSpPr bwMode="auto">
          <a:xfrm>
            <a:off x="5789613" y="1425575"/>
            <a:ext cx="2859087" cy="1808163"/>
            <a:chOff x="728" y="1077"/>
            <a:chExt cx="4372" cy="2247"/>
          </a:xfrm>
        </p:grpSpPr>
        <p:sp>
          <p:nvSpPr>
            <p:cNvPr id="30730" name="Freeform 159"/>
            <p:cNvSpPr>
              <a:spLocks/>
            </p:cNvSpPr>
            <p:nvPr/>
          </p:nvSpPr>
          <p:spPr bwMode="auto">
            <a:xfrm>
              <a:off x="2844" y="1262"/>
              <a:ext cx="456" cy="269"/>
            </a:xfrm>
            <a:custGeom>
              <a:avLst/>
              <a:gdLst>
                <a:gd name="T0" fmla="*/ 0 w 89"/>
                <a:gd name="T1" fmla="*/ 51 h 55"/>
                <a:gd name="T2" fmla="*/ 5 w 89"/>
                <a:gd name="T3" fmla="*/ 0 h 55"/>
                <a:gd name="T4" fmla="*/ 44 w 89"/>
                <a:gd name="T5" fmla="*/ 3 h 55"/>
                <a:gd name="T6" fmla="*/ 82 w 89"/>
                <a:gd name="T7" fmla="*/ 4 h 55"/>
                <a:gd name="T8" fmla="*/ 82 w 89"/>
                <a:gd name="T9" fmla="*/ 5 h 55"/>
                <a:gd name="T10" fmla="*/ 83 w 89"/>
                <a:gd name="T11" fmla="*/ 9 h 55"/>
                <a:gd name="T12" fmla="*/ 83 w 89"/>
                <a:gd name="T13" fmla="*/ 10 h 55"/>
                <a:gd name="T14" fmla="*/ 82 w 89"/>
                <a:gd name="T15" fmla="*/ 13 h 55"/>
                <a:gd name="T16" fmla="*/ 82 w 89"/>
                <a:gd name="T17" fmla="*/ 18 h 55"/>
                <a:gd name="T18" fmla="*/ 84 w 89"/>
                <a:gd name="T19" fmla="*/ 23 h 55"/>
                <a:gd name="T20" fmla="*/ 85 w 89"/>
                <a:gd name="T21" fmla="*/ 25 h 55"/>
                <a:gd name="T22" fmla="*/ 86 w 89"/>
                <a:gd name="T23" fmla="*/ 30 h 55"/>
                <a:gd name="T24" fmla="*/ 86 w 89"/>
                <a:gd name="T25" fmla="*/ 38 h 55"/>
                <a:gd name="T26" fmla="*/ 87 w 89"/>
                <a:gd name="T27" fmla="*/ 40 h 55"/>
                <a:gd name="T28" fmla="*/ 87 w 89"/>
                <a:gd name="T29" fmla="*/ 43 h 55"/>
                <a:gd name="T30" fmla="*/ 87 w 89"/>
                <a:gd name="T31" fmla="*/ 44 h 55"/>
                <a:gd name="T32" fmla="*/ 89 w 89"/>
                <a:gd name="T33" fmla="*/ 51 h 55"/>
                <a:gd name="T34" fmla="*/ 89 w 89"/>
                <a:gd name="T35" fmla="*/ 53 h 55"/>
                <a:gd name="T36" fmla="*/ 89 w 89"/>
                <a:gd name="T37" fmla="*/ 55 h 55"/>
                <a:gd name="T38" fmla="*/ 0 w 89"/>
                <a:gd name="T39" fmla="*/ 51 h 55"/>
                <a:gd name="T40" fmla="*/ 0 w 89"/>
                <a:gd name="T41" fmla="*/ 5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a:solidFill>
                <a:schemeClr val="tx1"/>
              </a:solidFill>
              <a:round/>
              <a:headEnd/>
              <a:tailEnd/>
            </a:ln>
          </p:spPr>
          <p:txBody>
            <a:bodyPr/>
            <a:lstStyle/>
            <a:p>
              <a:endParaRPr lang="en-US"/>
            </a:p>
          </p:txBody>
        </p:sp>
        <p:sp>
          <p:nvSpPr>
            <p:cNvPr id="30731" name="Freeform 160"/>
            <p:cNvSpPr>
              <a:spLocks/>
            </p:cNvSpPr>
            <p:nvPr/>
          </p:nvSpPr>
          <p:spPr bwMode="auto">
            <a:xfrm>
              <a:off x="2824" y="1511"/>
              <a:ext cx="483" cy="312"/>
            </a:xfrm>
            <a:custGeom>
              <a:avLst/>
              <a:gdLst>
                <a:gd name="T0" fmla="*/ 0 w 94"/>
                <a:gd name="T1" fmla="*/ 51 h 64"/>
                <a:gd name="T2" fmla="*/ 3 w 94"/>
                <a:gd name="T3" fmla="*/ 17 h 64"/>
                <a:gd name="T4" fmla="*/ 4 w 94"/>
                <a:gd name="T5" fmla="*/ 0 h 64"/>
                <a:gd name="T6" fmla="*/ 93 w 94"/>
                <a:gd name="T7" fmla="*/ 4 h 64"/>
                <a:gd name="T8" fmla="*/ 93 w 94"/>
                <a:gd name="T9" fmla="*/ 6 h 64"/>
                <a:gd name="T10" fmla="*/ 92 w 94"/>
                <a:gd name="T11" fmla="*/ 7 h 64"/>
                <a:gd name="T12" fmla="*/ 90 w 94"/>
                <a:gd name="T13" fmla="*/ 10 h 64"/>
                <a:gd name="T14" fmla="*/ 90 w 94"/>
                <a:gd name="T15" fmla="*/ 11 h 64"/>
                <a:gd name="T16" fmla="*/ 94 w 94"/>
                <a:gd name="T17" fmla="*/ 15 h 64"/>
                <a:gd name="T18" fmla="*/ 94 w 94"/>
                <a:gd name="T19" fmla="*/ 46 h 64"/>
                <a:gd name="T20" fmla="*/ 94 w 94"/>
                <a:gd name="T21" fmla="*/ 46 h 64"/>
                <a:gd name="T22" fmla="*/ 92 w 94"/>
                <a:gd name="T23" fmla="*/ 46 h 64"/>
                <a:gd name="T24" fmla="*/ 93 w 94"/>
                <a:gd name="T25" fmla="*/ 47 h 64"/>
                <a:gd name="T26" fmla="*/ 94 w 94"/>
                <a:gd name="T27" fmla="*/ 48 h 64"/>
                <a:gd name="T28" fmla="*/ 93 w 94"/>
                <a:gd name="T29" fmla="*/ 50 h 64"/>
                <a:gd name="T30" fmla="*/ 94 w 94"/>
                <a:gd name="T31" fmla="*/ 51 h 64"/>
                <a:gd name="T32" fmla="*/ 94 w 94"/>
                <a:gd name="T33" fmla="*/ 54 h 64"/>
                <a:gd name="T34" fmla="*/ 93 w 94"/>
                <a:gd name="T35" fmla="*/ 54 h 64"/>
                <a:gd name="T36" fmla="*/ 94 w 94"/>
                <a:gd name="T37" fmla="*/ 56 h 64"/>
                <a:gd name="T38" fmla="*/ 92 w 94"/>
                <a:gd name="T39" fmla="*/ 59 h 64"/>
                <a:gd name="T40" fmla="*/ 94 w 94"/>
                <a:gd name="T41" fmla="*/ 62 h 64"/>
                <a:gd name="T42" fmla="*/ 94 w 94"/>
                <a:gd name="T43" fmla="*/ 64 h 64"/>
                <a:gd name="T44" fmla="*/ 94 w 94"/>
                <a:gd name="T45" fmla="*/ 64 h 64"/>
                <a:gd name="T46" fmla="*/ 91 w 94"/>
                <a:gd name="T47" fmla="*/ 62 h 64"/>
                <a:gd name="T48" fmla="*/ 86 w 94"/>
                <a:gd name="T49" fmla="*/ 59 h 64"/>
                <a:gd name="T50" fmla="*/ 84 w 94"/>
                <a:gd name="T51" fmla="*/ 58 h 64"/>
                <a:gd name="T52" fmla="*/ 82 w 94"/>
                <a:gd name="T53" fmla="*/ 58 h 64"/>
                <a:gd name="T54" fmla="*/ 80 w 94"/>
                <a:gd name="T55" fmla="*/ 60 h 64"/>
                <a:gd name="T56" fmla="*/ 79 w 94"/>
                <a:gd name="T57" fmla="*/ 60 h 64"/>
                <a:gd name="T58" fmla="*/ 77 w 94"/>
                <a:gd name="T59" fmla="*/ 60 h 64"/>
                <a:gd name="T60" fmla="*/ 76 w 94"/>
                <a:gd name="T61" fmla="*/ 57 h 64"/>
                <a:gd name="T62" fmla="*/ 75 w 94"/>
                <a:gd name="T63" fmla="*/ 56 h 64"/>
                <a:gd name="T64" fmla="*/ 73 w 94"/>
                <a:gd name="T65" fmla="*/ 57 h 64"/>
                <a:gd name="T66" fmla="*/ 71 w 94"/>
                <a:gd name="T67" fmla="*/ 57 h 64"/>
                <a:gd name="T68" fmla="*/ 69 w 94"/>
                <a:gd name="T69" fmla="*/ 54 h 64"/>
                <a:gd name="T70" fmla="*/ 0 w 94"/>
                <a:gd name="T71" fmla="*/ 51 h 64"/>
                <a:gd name="T72" fmla="*/ 0 w 94"/>
                <a:gd name="T73" fmla="*/ 5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a:solidFill>
                <a:schemeClr val="tx1"/>
              </a:solidFill>
              <a:round/>
              <a:headEnd/>
              <a:tailEnd/>
            </a:ln>
          </p:spPr>
          <p:txBody>
            <a:bodyPr/>
            <a:lstStyle/>
            <a:p>
              <a:endParaRPr lang="en-US"/>
            </a:p>
          </p:txBody>
        </p:sp>
        <p:sp>
          <p:nvSpPr>
            <p:cNvPr id="30732" name="Freeform 161"/>
            <p:cNvSpPr>
              <a:spLocks/>
            </p:cNvSpPr>
            <p:nvPr/>
          </p:nvSpPr>
          <p:spPr bwMode="auto">
            <a:xfrm>
              <a:off x="2921" y="2018"/>
              <a:ext cx="512" cy="259"/>
            </a:xfrm>
            <a:custGeom>
              <a:avLst/>
              <a:gdLst>
                <a:gd name="T0" fmla="*/ 3 w 100"/>
                <a:gd name="T1" fmla="*/ 0 h 53"/>
                <a:gd name="T2" fmla="*/ 89 w 100"/>
                <a:gd name="T3" fmla="*/ 2 h 53"/>
                <a:gd name="T4" fmla="*/ 95 w 100"/>
                <a:gd name="T5" fmla="*/ 6 h 53"/>
                <a:gd name="T6" fmla="*/ 93 w 100"/>
                <a:gd name="T7" fmla="*/ 8 h 53"/>
                <a:gd name="T8" fmla="*/ 93 w 100"/>
                <a:gd name="T9" fmla="*/ 10 h 53"/>
                <a:gd name="T10" fmla="*/ 94 w 100"/>
                <a:gd name="T11" fmla="*/ 12 h 53"/>
                <a:gd name="T12" fmla="*/ 95 w 100"/>
                <a:gd name="T13" fmla="*/ 12 h 53"/>
                <a:gd name="T14" fmla="*/ 96 w 100"/>
                <a:gd name="T15" fmla="*/ 15 h 53"/>
                <a:gd name="T16" fmla="*/ 97 w 100"/>
                <a:gd name="T17" fmla="*/ 16 h 53"/>
                <a:gd name="T18" fmla="*/ 99 w 100"/>
                <a:gd name="T19" fmla="*/ 16 h 53"/>
                <a:gd name="T20" fmla="*/ 99 w 100"/>
                <a:gd name="T21" fmla="*/ 17 h 53"/>
                <a:gd name="T22" fmla="*/ 100 w 100"/>
                <a:gd name="T23" fmla="*/ 53 h 53"/>
                <a:gd name="T24" fmla="*/ 0 w 100"/>
                <a:gd name="T25" fmla="*/ 51 h 53"/>
                <a:gd name="T26" fmla="*/ 3 w 100"/>
                <a:gd name="T27" fmla="*/ 0 h 53"/>
                <a:gd name="T28" fmla="*/ 3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a:solidFill>
                <a:schemeClr val="tx1"/>
              </a:solidFill>
              <a:round/>
              <a:headEnd/>
              <a:tailEnd/>
            </a:ln>
          </p:spPr>
          <p:txBody>
            <a:bodyPr/>
            <a:lstStyle/>
            <a:p>
              <a:endParaRPr lang="en-US"/>
            </a:p>
          </p:txBody>
        </p:sp>
        <p:sp>
          <p:nvSpPr>
            <p:cNvPr id="30733" name="Freeform 162"/>
            <p:cNvSpPr>
              <a:spLocks/>
            </p:cNvSpPr>
            <p:nvPr/>
          </p:nvSpPr>
          <p:spPr bwMode="auto">
            <a:xfrm>
              <a:off x="3296" y="1726"/>
              <a:ext cx="420" cy="263"/>
            </a:xfrm>
            <a:custGeom>
              <a:avLst/>
              <a:gdLst>
                <a:gd name="T0" fmla="*/ 66 w 82"/>
                <a:gd name="T1" fmla="*/ 0 h 54"/>
                <a:gd name="T2" fmla="*/ 68 w 82"/>
                <a:gd name="T3" fmla="*/ 4 h 54"/>
                <a:gd name="T4" fmla="*/ 67 w 82"/>
                <a:gd name="T5" fmla="*/ 6 h 54"/>
                <a:gd name="T6" fmla="*/ 69 w 82"/>
                <a:gd name="T7" fmla="*/ 13 h 54"/>
                <a:gd name="T8" fmla="*/ 74 w 82"/>
                <a:gd name="T9" fmla="*/ 16 h 54"/>
                <a:gd name="T10" fmla="*/ 75 w 82"/>
                <a:gd name="T11" fmla="*/ 18 h 54"/>
                <a:gd name="T12" fmla="*/ 78 w 82"/>
                <a:gd name="T13" fmla="*/ 21 h 54"/>
                <a:gd name="T14" fmla="*/ 82 w 82"/>
                <a:gd name="T15" fmla="*/ 26 h 54"/>
                <a:gd name="T16" fmla="*/ 80 w 82"/>
                <a:gd name="T17" fmla="*/ 29 h 54"/>
                <a:gd name="T18" fmla="*/ 80 w 82"/>
                <a:gd name="T19" fmla="*/ 31 h 54"/>
                <a:gd name="T20" fmla="*/ 75 w 82"/>
                <a:gd name="T21" fmla="*/ 34 h 54"/>
                <a:gd name="T22" fmla="*/ 72 w 82"/>
                <a:gd name="T23" fmla="*/ 35 h 54"/>
                <a:gd name="T24" fmla="*/ 70 w 82"/>
                <a:gd name="T25" fmla="*/ 38 h 54"/>
                <a:gd name="T26" fmla="*/ 72 w 82"/>
                <a:gd name="T27" fmla="*/ 41 h 54"/>
                <a:gd name="T28" fmla="*/ 72 w 82"/>
                <a:gd name="T29" fmla="*/ 44 h 54"/>
                <a:gd name="T30" fmla="*/ 68 w 82"/>
                <a:gd name="T31" fmla="*/ 50 h 54"/>
                <a:gd name="T32" fmla="*/ 67 w 82"/>
                <a:gd name="T33" fmla="*/ 53 h 54"/>
                <a:gd name="T34" fmla="*/ 63 w 82"/>
                <a:gd name="T35" fmla="*/ 50 h 54"/>
                <a:gd name="T36" fmla="*/ 11 w 82"/>
                <a:gd name="T37" fmla="*/ 51 h 54"/>
                <a:gd name="T38" fmla="*/ 11 w 82"/>
                <a:gd name="T39" fmla="*/ 48 h 54"/>
                <a:gd name="T40" fmla="*/ 9 w 82"/>
                <a:gd name="T41" fmla="*/ 45 h 54"/>
                <a:gd name="T42" fmla="*/ 10 w 82"/>
                <a:gd name="T43" fmla="*/ 42 h 54"/>
                <a:gd name="T44" fmla="*/ 8 w 82"/>
                <a:gd name="T45" fmla="*/ 39 h 54"/>
                <a:gd name="T46" fmla="*/ 8 w 82"/>
                <a:gd name="T47" fmla="*/ 36 h 54"/>
                <a:gd name="T48" fmla="*/ 6 w 82"/>
                <a:gd name="T49" fmla="*/ 33 h 54"/>
                <a:gd name="T50" fmla="*/ 5 w 82"/>
                <a:gd name="T51" fmla="*/ 31 h 54"/>
                <a:gd name="T52" fmla="*/ 3 w 82"/>
                <a:gd name="T53" fmla="*/ 26 h 54"/>
                <a:gd name="T54" fmla="*/ 4 w 82"/>
                <a:gd name="T55" fmla="*/ 23 h 54"/>
                <a:gd name="T56" fmla="*/ 2 w 82"/>
                <a:gd name="T57" fmla="*/ 20 h 54"/>
                <a:gd name="T58" fmla="*/ 2 w 82"/>
                <a:gd name="T59" fmla="*/ 18 h 54"/>
                <a:gd name="T60" fmla="*/ 2 w 82"/>
                <a:gd name="T61" fmla="*/ 12 h 54"/>
                <a:gd name="T62" fmla="*/ 2 w 82"/>
                <a:gd name="T63" fmla="*/ 10 h 54"/>
                <a:gd name="T64" fmla="*/ 1 w 82"/>
                <a:gd name="T65" fmla="*/ 6 h 54"/>
                <a:gd name="T66" fmla="*/ 1 w 82"/>
                <a:gd name="T67" fmla="*/ 3 h 54"/>
                <a:gd name="T68" fmla="*/ 2 w 82"/>
                <a:gd name="T69" fmla="*/ 2 h 54"/>
                <a:gd name="T70" fmla="*/ 2 w 82"/>
                <a:gd name="T71" fmla="*/ 2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a:solidFill>
                <a:schemeClr val="tx1"/>
              </a:solidFill>
              <a:round/>
              <a:headEnd/>
              <a:tailEnd/>
            </a:ln>
          </p:spPr>
          <p:txBody>
            <a:bodyPr/>
            <a:lstStyle/>
            <a:p>
              <a:endParaRPr lang="en-US"/>
            </a:p>
          </p:txBody>
        </p:sp>
        <p:sp>
          <p:nvSpPr>
            <p:cNvPr id="30734" name="Freeform 163"/>
            <p:cNvSpPr>
              <a:spLocks/>
            </p:cNvSpPr>
            <p:nvPr/>
          </p:nvSpPr>
          <p:spPr bwMode="auto">
            <a:xfrm>
              <a:off x="3526" y="1438"/>
              <a:ext cx="364" cy="371"/>
            </a:xfrm>
            <a:custGeom>
              <a:avLst/>
              <a:gdLst>
                <a:gd name="T0" fmla="*/ 29 w 71"/>
                <a:gd name="T1" fmla="*/ 75 h 76"/>
                <a:gd name="T2" fmla="*/ 24 w 71"/>
                <a:gd name="T3" fmla="*/ 72 h 76"/>
                <a:gd name="T4" fmla="*/ 22 w 71"/>
                <a:gd name="T5" fmla="*/ 65 h 76"/>
                <a:gd name="T6" fmla="*/ 23 w 71"/>
                <a:gd name="T7" fmla="*/ 63 h 76"/>
                <a:gd name="T8" fmla="*/ 21 w 71"/>
                <a:gd name="T9" fmla="*/ 59 h 76"/>
                <a:gd name="T10" fmla="*/ 21 w 71"/>
                <a:gd name="T11" fmla="*/ 54 h 76"/>
                <a:gd name="T12" fmla="*/ 17 w 71"/>
                <a:gd name="T13" fmla="*/ 50 h 76"/>
                <a:gd name="T14" fmla="*/ 12 w 71"/>
                <a:gd name="T15" fmla="*/ 45 h 76"/>
                <a:gd name="T16" fmla="*/ 8 w 71"/>
                <a:gd name="T17" fmla="*/ 43 h 76"/>
                <a:gd name="T18" fmla="*/ 7 w 71"/>
                <a:gd name="T19" fmla="*/ 42 h 76"/>
                <a:gd name="T20" fmla="*/ 3 w 71"/>
                <a:gd name="T21" fmla="*/ 41 h 76"/>
                <a:gd name="T22" fmla="*/ 1 w 71"/>
                <a:gd name="T23" fmla="*/ 39 h 76"/>
                <a:gd name="T24" fmla="*/ 2 w 71"/>
                <a:gd name="T25" fmla="*/ 31 h 76"/>
                <a:gd name="T26" fmla="*/ 3 w 71"/>
                <a:gd name="T27" fmla="*/ 28 h 76"/>
                <a:gd name="T28" fmla="*/ 0 w 71"/>
                <a:gd name="T29" fmla="*/ 25 h 76"/>
                <a:gd name="T30" fmla="*/ 1 w 71"/>
                <a:gd name="T31" fmla="*/ 22 h 76"/>
                <a:gd name="T32" fmla="*/ 5 w 71"/>
                <a:gd name="T33" fmla="*/ 17 h 76"/>
                <a:gd name="T34" fmla="*/ 7 w 71"/>
                <a:gd name="T35" fmla="*/ 16 h 76"/>
                <a:gd name="T36" fmla="*/ 7 w 71"/>
                <a:gd name="T37" fmla="*/ 6 h 76"/>
                <a:gd name="T38" fmla="*/ 9 w 71"/>
                <a:gd name="T39" fmla="*/ 5 h 76"/>
                <a:gd name="T40" fmla="*/ 13 w 71"/>
                <a:gd name="T41" fmla="*/ 5 h 76"/>
                <a:gd name="T42" fmla="*/ 22 w 71"/>
                <a:gd name="T43" fmla="*/ 1 h 76"/>
                <a:gd name="T44" fmla="*/ 24 w 71"/>
                <a:gd name="T45" fmla="*/ 1 h 76"/>
                <a:gd name="T46" fmla="*/ 23 w 71"/>
                <a:gd name="T47" fmla="*/ 3 h 76"/>
                <a:gd name="T48" fmla="*/ 22 w 71"/>
                <a:gd name="T49" fmla="*/ 6 h 76"/>
                <a:gd name="T50" fmla="*/ 26 w 71"/>
                <a:gd name="T51" fmla="*/ 5 h 76"/>
                <a:gd name="T52" fmla="*/ 28 w 71"/>
                <a:gd name="T53" fmla="*/ 6 h 76"/>
                <a:gd name="T54" fmla="*/ 31 w 71"/>
                <a:gd name="T55" fmla="*/ 8 h 76"/>
                <a:gd name="T56" fmla="*/ 32 w 71"/>
                <a:gd name="T57" fmla="*/ 10 h 76"/>
                <a:gd name="T58" fmla="*/ 44 w 71"/>
                <a:gd name="T59" fmla="*/ 13 h 76"/>
                <a:gd name="T60" fmla="*/ 48 w 71"/>
                <a:gd name="T61" fmla="*/ 15 h 76"/>
                <a:gd name="T62" fmla="*/ 50 w 71"/>
                <a:gd name="T63" fmla="*/ 15 h 76"/>
                <a:gd name="T64" fmla="*/ 51 w 71"/>
                <a:gd name="T65" fmla="*/ 15 h 76"/>
                <a:gd name="T66" fmla="*/ 56 w 71"/>
                <a:gd name="T67" fmla="*/ 16 h 76"/>
                <a:gd name="T68" fmla="*/ 56 w 71"/>
                <a:gd name="T69" fmla="*/ 17 h 76"/>
                <a:gd name="T70" fmla="*/ 58 w 71"/>
                <a:gd name="T71" fmla="*/ 18 h 76"/>
                <a:gd name="T72" fmla="*/ 61 w 71"/>
                <a:gd name="T73" fmla="*/ 21 h 76"/>
                <a:gd name="T74" fmla="*/ 60 w 71"/>
                <a:gd name="T75" fmla="*/ 25 h 76"/>
                <a:gd name="T76" fmla="*/ 63 w 71"/>
                <a:gd name="T77" fmla="*/ 25 h 76"/>
                <a:gd name="T78" fmla="*/ 62 w 71"/>
                <a:gd name="T79" fmla="*/ 27 h 76"/>
                <a:gd name="T80" fmla="*/ 64 w 71"/>
                <a:gd name="T81" fmla="*/ 30 h 76"/>
                <a:gd name="T82" fmla="*/ 61 w 71"/>
                <a:gd name="T83" fmla="*/ 33 h 76"/>
                <a:gd name="T84" fmla="*/ 59 w 71"/>
                <a:gd name="T85" fmla="*/ 38 h 76"/>
                <a:gd name="T86" fmla="*/ 59 w 71"/>
                <a:gd name="T87" fmla="*/ 39 h 76"/>
                <a:gd name="T88" fmla="*/ 63 w 71"/>
                <a:gd name="T89" fmla="*/ 35 h 76"/>
                <a:gd name="T90" fmla="*/ 66 w 71"/>
                <a:gd name="T91" fmla="*/ 33 h 76"/>
                <a:gd name="T92" fmla="*/ 68 w 71"/>
                <a:gd name="T93" fmla="*/ 31 h 76"/>
                <a:gd name="T94" fmla="*/ 68 w 71"/>
                <a:gd name="T95" fmla="*/ 28 h 76"/>
                <a:gd name="T96" fmla="*/ 69 w 71"/>
                <a:gd name="T97" fmla="*/ 27 h 76"/>
                <a:gd name="T98" fmla="*/ 70 w 71"/>
                <a:gd name="T99" fmla="*/ 25 h 76"/>
                <a:gd name="T100" fmla="*/ 71 w 71"/>
                <a:gd name="T101" fmla="*/ 26 h 76"/>
                <a:gd name="T102" fmla="*/ 69 w 71"/>
                <a:gd name="T103" fmla="*/ 33 h 76"/>
                <a:gd name="T104" fmla="*/ 68 w 71"/>
                <a:gd name="T105" fmla="*/ 35 h 76"/>
                <a:gd name="T106" fmla="*/ 66 w 71"/>
                <a:gd name="T107" fmla="*/ 40 h 76"/>
                <a:gd name="T108" fmla="*/ 66 w 71"/>
                <a:gd name="T109" fmla="*/ 45 h 76"/>
                <a:gd name="T110" fmla="*/ 64 w 71"/>
                <a:gd name="T111" fmla="*/ 47 h 76"/>
                <a:gd name="T112" fmla="*/ 65 w 71"/>
                <a:gd name="T113" fmla="*/ 54 h 76"/>
                <a:gd name="T114" fmla="*/ 63 w 71"/>
                <a:gd name="T115" fmla="*/ 59 h 76"/>
                <a:gd name="T116" fmla="*/ 65 w 71"/>
                <a:gd name="T117" fmla="*/ 70 h 76"/>
                <a:gd name="T118" fmla="*/ 65 w 71"/>
                <a:gd name="T119" fmla="*/ 71 h 76"/>
                <a:gd name="T120" fmla="*/ 65 w 71"/>
                <a:gd name="T121" fmla="*/ 74 h 76"/>
                <a:gd name="T122" fmla="*/ 30 w 71"/>
                <a:gd name="T123" fmla="*/ 7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a:solidFill>
                <a:schemeClr val="tx1"/>
              </a:solidFill>
              <a:round/>
              <a:headEnd/>
              <a:tailEnd/>
            </a:ln>
          </p:spPr>
          <p:txBody>
            <a:bodyPr/>
            <a:lstStyle/>
            <a:p>
              <a:endParaRPr lang="en-US"/>
            </a:p>
          </p:txBody>
        </p:sp>
        <p:sp>
          <p:nvSpPr>
            <p:cNvPr id="30735" name="Freeform 164"/>
            <p:cNvSpPr>
              <a:spLocks/>
            </p:cNvSpPr>
            <p:nvPr/>
          </p:nvSpPr>
          <p:spPr bwMode="auto">
            <a:xfrm>
              <a:off x="4060" y="1789"/>
              <a:ext cx="291" cy="307"/>
            </a:xfrm>
            <a:custGeom>
              <a:avLst/>
              <a:gdLst>
                <a:gd name="T0" fmla="*/ 5 w 57"/>
                <a:gd name="T1" fmla="*/ 55 h 63"/>
                <a:gd name="T2" fmla="*/ 8 w 57"/>
                <a:gd name="T3" fmla="*/ 56 h 63"/>
                <a:gd name="T4" fmla="*/ 10 w 57"/>
                <a:gd name="T5" fmla="*/ 55 h 63"/>
                <a:gd name="T6" fmla="*/ 13 w 57"/>
                <a:gd name="T7" fmla="*/ 59 h 63"/>
                <a:gd name="T8" fmla="*/ 18 w 57"/>
                <a:gd name="T9" fmla="*/ 60 h 63"/>
                <a:gd name="T10" fmla="*/ 22 w 57"/>
                <a:gd name="T11" fmla="*/ 61 h 63"/>
                <a:gd name="T12" fmla="*/ 25 w 57"/>
                <a:gd name="T13" fmla="*/ 61 h 63"/>
                <a:gd name="T14" fmla="*/ 28 w 57"/>
                <a:gd name="T15" fmla="*/ 61 h 63"/>
                <a:gd name="T16" fmla="*/ 29 w 57"/>
                <a:gd name="T17" fmla="*/ 59 h 63"/>
                <a:gd name="T18" fmla="*/ 31 w 57"/>
                <a:gd name="T19" fmla="*/ 59 h 63"/>
                <a:gd name="T20" fmla="*/ 34 w 57"/>
                <a:gd name="T21" fmla="*/ 62 h 63"/>
                <a:gd name="T22" fmla="*/ 36 w 57"/>
                <a:gd name="T23" fmla="*/ 63 h 63"/>
                <a:gd name="T24" fmla="*/ 39 w 57"/>
                <a:gd name="T25" fmla="*/ 61 h 63"/>
                <a:gd name="T26" fmla="*/ 40 w 57"/>
                <a:gd name="T27" fmla="*/ 58 h 63"/>
                <a:gd name="T28" fmla="*/ 41 w 57"/>
                <a:gd name="T29" fmla="*/ 52 h 63"/>
                <a:gd name="T30" fmla="*/ 44 w 57"/>
                <a:gd name="T31" fmla="*/ 54 h 63"/>
                <a:gd name="T32" fmla="*/ 45 w 57"/>
                <a:gd name="T33" fmla="*/ 51 h 63"/>
                <a:gd name="T34" fmla="*/ 47 w 57"/>
                <a:gd name="T35" fmla="*/ 47 h 63"/>
                <a:gd name="T36" fmla="*/ 48 w 57"/>
                <a:gd name="T37" fmla="*/ 45 h 63"/>
                <a:gd name="T38" fmla="*/ 51 w 57"/>
                <a:gd name="T39" fmla="*/ 44 h 63"/>
                <a:gd name="T40" fmla="*/ 53 w 57"/>
                <a:gd name="T41" fmla="*/ 41 h 63"/>
                <a:gd name="T42" fmla="*/ 55 w 57"/>
                <a:gd name="T43" fmla="*/ 39 h 63"/>
                <a:gd name="T44" fmla="*/ 55 w 57"/>
                <a:gd name="T45" fmla="*/ 36 h 63"/>
                <a:gd name="T46" fmla="*/ 56 w 57"/>
                <a:gd name="T47" fmla="*/ 34 h 63"/>
                <a:gd name="T48" fmla="*/ 54 w 57"/>
                <a:gd name="T49" fmla="*/ 26 h 63"/>
                <a:gd name="T50" fmla="*/ 55 w 57"/>
                <a:gd name="T51" fmla="*/ 23 h 63"/>
                <a:gd name="T52" fmla="*/ 57 w 57"/>
                <a:gd name="T53" fmla="*/ 22 h 63"/>
                <a:gd name="T54" fmla="*/ 46 w 57"/>
                <a:gd name="T55" fmla="*/ 3 h 63"/>
                <a:gd name="T56" fmla="*/ 42 w 57"/>
                <a:gd name="T57" fmla="*/ 6 h 63"/>
                <a:gd name="T58" fmla="*/ 37 w 57"/>
                <a:gd name="T59" fmla="*/ 10 h 63"/>
                <a:gd name="T60" fmla="*/ 34 w 57"/>
                <a:gd name="T61" fmla="*/ 10 h 63"/>
                <a:gd name="T62" fmla="*/ 30 w 57"/>
                <a:gd name="T63" fmla="*/ 13 h 63"/>
                <a:gd name="T64" fmla="*/ 27 w 57"/>
                <a:gd name="T65" fmla="*/ 12 h 63"/>
                <a:gd name="T66" fmla="*/ 25 w 57"/>
                <a:gd name="T67" fmla="*/ 12 h 63"/>
                <a:gd name="T68" fmla="*/ 25 w 57"/>
                <a:gd name="T69" fmla="*/ 11 h 63"/>
                <a:gd name="T70" fmla="*/ 19 w 57"/>
                <a:gd name="T71" fmla="*/ 9 h 63"/>
                <a:gd name="T72" fmla="*/ 17 w 57"/>
                <a:gd name="T73" fmla="*/ 10 h 63"/>
                <a:gd name="T74" fmla="*/ 0 w 57"/>
                <a:gd name="T75" fmla="*/ 11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a:solidFill>
                <a:schemeClr val="tx1"/>
              </a:solidFill>
              <a:round/>
              <a:headEnd/>
              <a:tailEnd/>
            </a:ln>
          </p:spPr>
          <p:txBody>
            <a:bodyPr/>
            <a:lstStyle/>
            <a:p>
              <a:endParaRPr lang="en-US"/>
            </a:p>
          </p:txBody>
        </p:sp>
        <p:sp>
          <p:nvSpPr>
            <p:cNvPr id="30736" name="Freeform 165"/>
            <p:cNvSpPr>
              <a:spLocks/>
            </p:cNvSpPr>
            <p:nvPr/>
          </p:nvSpPr>
          <p:spPr bwMode="auto">
            <a:xfrm>
              <a:off x="3962" y="2716"/>
              <a:ext cx="632" cy="453"/>
            </a:xfrm>
            <a:custGeom>
              <a:avLst/>
              <a:gdLst>
                <a:gd name="T0" fmla="*/ 0 w 123"/>
                <a:gd name="T1" fmla="*/ 8 h 93"/>
                <a:gd name="T2" fmla="*/ 0 w 123"/>
                <a:gd name="T3" fmla="*/ 10 h 93"/>
                <a:gd name="T4" fmla="*/ 2 w 123"/>
                <a:gd name="T5" fmla="*/ 12 h 93"/>
                <a:gd name="T6" fmla="*/ 3 w 123"/>
                <a:gd name="T7" fmla="*/ 15 h 93"/>
                <a:gd name="T8" fmla="*/ 4 w 123"/>
                <a:gd name="T9" fmla="*/ 17 h 93"/>
                <a:gd name="T10" fmla="*/ 3 w 123"/>
                <a:gd name="T11" fmla="*/ 19 h 93"/>
                <a:gd name="T12" fmla="*/ 7 w 123"/>
                <a:gd name="T13" fmla="*/ 18 h 93"/>
                <a:gd name="T14" fmla="*/ 9 w 123"/>
                <a:gd name="T15" fmla="*/ 15 h 93"/>
                <a:gd name="T16" fmla="*/ 10 w 123"/>
                <a:gd name="T17" fmla="*/ 15 h 93"/>
                <a:gd name="T18" fmla="*/ 9 w 123"/>
                <a:gd name="T19" fmla="*/ 17 h 93"/>
                <a:gd name="T20" fmla="*/ 19 w 123"/>
                <a:gd name="T21" fmla="*/ 14 h 93"/>
                <a:gd name="T22" fmla="*/ 19 w 123"/>
                <a:gd name="T23" fmla="*/ 16 h 93"/>
                <a:gd name="T24" fmla="*/ 25 w 123"/>
                <a:gd name="T25" fmla="*/ 17 h 93"/>
                <a:gd name="T26" fmla="*/ 29 w 123"/>
                <a:gd name="T27" fmla="*/ 18 h 93"/>
                <a:gd name="T28" fmla="*/ 31 w 123"/>
                <a:gd name="T29" fmla="*/ 19 h 93"/>
                <a:gd name="T30" fmla="*/ 31 w 123"/>
                <a:gd name="T31" fmla="*/ 20 h 93"/>
                <a:gd name="T32" fmla="*/ 36 w 123"/>
                <a:gd name="T33" fmla="*/ 24 h 93"/>
                <a:gd name="T34" fmla="*/ 35 w 123"/>
                <a:gd name="T35" fmla="*/ 25 h 93"/>
                <a:gd name="T36" fmla="*/ 34 w 123"/>
                <a:gd name="T37" fmla="*/ 26 h 93"/>
                <a:gd name="T38" fmla="*/ 41 w 123"/>
                <a:gd name="T39" fmla="*/ 24 h 93"/>
                <a:gd name="T40" fmla="*/ 50 w 123"/>
                <a:gd name="T41" fmla="*/ 21 h 93"/>
                <a:gd name="T42" fmla="*/ 50 w 123"/>
                <a:gd name="T43" fmla="*/ 18 h 93"/>
                <a:gd name="T44" fmla="*/ 61 w 123"/>
                <a:gd name="T45" fmla="*/ 21 h 93"/>
                <a:gd name="T46" fmla="*/ 69 w 123"/>
                <a:gd name="T47" fmla="*/ 28 h 93"/>
                <a:gd name="T48" fmla="*/ 74 w 123"/>
                <a:gd name="T49" fmla="*/ 30 h 93"/>
                <a:gd name="T50" fmla="*/ 77 w 123"/>
                <a:gd name="T51" fmla="*/ 36 h 93"/>
                <a:gd name="T52" fmla="*/ 76 w 123"/>
                <a:gd name="T53" fmla="*/ 48 h 93"/>
                <a:gd name="T54" fmla="*/ 80 w 123"/>
                <a:gd name="T55" fmla="*/ 54 h 93"/>
                <a:gd name="T56" fmla="*/ 79 w 123"/>
                <a:gd name="T57" fmla="*/ 50 h 93"/>
                <a:gd name="T58" fmla="*/ 82 w 123"/>
                <a:gd name="T59" fmla="*/ 51 h 93"/>
                <a:gd name="T60" fmla="*/ 83 w 123"/>
                <a:gd name="T61" fmla="*/ 50 h 93"/>
                <a:gd name="T62" fmla="*/ 83 w 123"/>
                <a:gd name="T63" fmla="*/ 53 h 93"/>
                <a:gd name="T64" fmla="*/ 80 w 123"/>
                <a:gd name="T65" fmla="*/ 57 h 93"/>
                <a:gd name="T66" fmla="*/ 83 w 123"/>
                <a:gd name="T67" fmla="*/ 61 h 93"/>
                <a:gd name="T68" fmla="*/ 89 w 123"/>
                <a:gd name="T69" fmla="*/ 68 h 93"/>
                <a:gd name="T70" fmla="*/ 91 w 123"/>
                <a:gd name="T71" fmla="*/ 69 h 93"/>
                <a:gd name="T72" fmla="*/ 94 w 123"/>
                <a:gd name="T73" fmla="*/ 74 h 93"/>
                <a:gd name="T74" fmla="*/ 99 w 123"/>
                <a:gd name="T75" fmla="*/ 82 h 93"/>
                <a:gd name="T76" fmla="*/ 108 w 123"/>
                <a:gd name="T77" fmla="*/ 88 h 93"/>
                <a:gd name="T78" fmla="*/ 111 w 123"/>
                <a:gd name="T79" fmla="*/ 90 h 93"/>
                <a:gd name="T80" fmla="*/ 110 w 123"/>
                <a:gd name="T81" fmla="*/ 91 h 93"/>
                <a:gd name="T82" fmla="*/ 109 w 123"/>
                <a:gd name="T83" fmla="*/ 92 h 93"/>
                <a:gd name="T84" fmla="*/ 113 w 123"/>
                <a:gd name="T85" fmla="*/ 92 h 93"/>
                <a:gd name="T86" fmla="*/ 121 w 123"/>
                <a:gd name="T87" fmla="*/ 88 h 93"/>
                <a:gd name="T88" fmla="*/ 121 w 123"/>
                <a:gd name="T89" fmla="*/ 82 h 93"/>
                <a:gd name="T90" fmla="*/ 122 w 123"/>
                <a:gd name="T91" fmla="*/ 74 h 93"/>
                <a:gd name="T92" fmla="*/ 121 w 123"/>
                <a:gd name="T93" fmla="*/ 61 h 93"/>
                <a:gd name="T94" fmla="*/ 113 w 123"/>
                <a:gd name="T95" fmla="*/ 48 h 93"/>
                <a:gd name="T96" fmla="*/ 110 w 123"/>
                <a:gd name="T97" fmla="*/ 43 h 93"/>
                <a:gd name="T98" fmla="*/ 110 w 123"/>
                <a:gd name="T99" fmla="*/ 38 h 93"/>
                <a:gd name="T100" fmla="*/ 103 w 123"/>
                <a:gd name="T101" fmla="*/ 29 h 93"/>
                <a:gd name="T102" fmla="*/ 99 w 123"/>
                <a:gd name="T103" fmla="*/ 24 h 93"/>
                <a:gd name="T104" fmla="*/ 92 w 123"/>
                <a:gd name="T105" fmla="*/ 8 h 93"/>
                <a:gd name="T106" fmla="*/ 90 w 123"/>
                <a:gd name="T107" fmla="*/ 6 h 93"/>
                <a:gd name="T108" fmla="*/ 88 w 123"/>
                <a:gd name="T109" fmla="*/ 1 h 93"/>
                <a:gd name="T110" fmla="*/ 82 w 123"/>
                <a:gd name="T111" fmla="*/ 1 h 93"/>
                <a:gd name="T112" fmla="*/ 82 w 123"/>
                <a:gd name="T113" fmla="*/ 7 h 93"/>
                <a:gd name="T114" fmla="*/ 80 w 123"/>
                <a:gd name="T115" fmla="*/ 8 h 93"/>
                <a:gd name="T116" fmla="*/ 39 w 123"/>
                <a:gd name="T117" fmla="*/ 7 h 93"/>
                <a:gd name="T118" fmla="*/ 38 w 123"/>
                <a:gd name="T119" fmla="*/ 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30737" name="Freeform 166"/>
            <p:cNvSpPr>
              <a:spLocks/>
            </p:cNvSpPr>
            <p:nvPr/>
          </p:nvSpPr>
          <p:spPr bwMode="auto">
            <a:xfrm>
              <a:off x="1492" y="1614"/>
              <a:ext cx="553" cy="897"/>
            </a:xfrm>
            <a:custGeom>
              <a:avLst/>
              <a:gdLst>
                <a:gd name="T0" fmla="*/ 61 w 108"/>
                <a:gd name="T1" fmla="*/ 179 h 184"/>
                <a:gd name="T2" fmla="*/ 61 w 108"/>
                <a:gd name="T3" fmla="*/ 177 h 184"/>
                <a:gd name="T4" fmla="*/ 60 w 108"/>
                <a:gd name="T5" fmla="*/ 175 h 184"/>
                <a:gd name="T6" fmla="*/ 57 w 108"/>
                <a:gd name="T7" fmla="*/ 163 h 184"/>
                <a:gd name="T8" fmla="*/ 50 w 108"/>
                <a:gd name="T9" fmla="*/ 156 h 184"/>
                <a:gd name="T10" fmla="*/ 48 w 108"/>
                <a:gd name="T11" fmla="*/ 153 h 184"/>
                <a:gd name="T12" fmla="*/ 46 w 108"/>
                <a:gd name="T13" fmla="*/ 150 h 184"/>
                <a:gd name="T14" fmla="*/ 39 w 108"/>
                <a:gd name="T15" fmla="*/ 147 h 184"/>
                <a:gd name="T16" fmla="*/ 33 w 108"/>
                <a:gd name="T17" fmla="*/ 141 h 184"/>
                <a:gd name="T18" fmla="*/ 22 w 108"/>
                <a:gd name="T19" fmla="*/ 136 h 184"/>
                <a:gd name="T20" fmla="*/ 22 w 108"/>
                <a:gd name="T21" fmla="*/ 132 h 184"/>
                <a:gd name="T22" fmla="*/ 23 w 108"/>
                <a:gd name="T23" fmla="*/ 127 h 184"/>
                <a:gd name="T24" fmla="*/ 21 w 108"/>
                <a:gd name="T25" fmla="*/ 122 h 184"/>
                <a:gd name="T26" fmla="*/ 22 w 108"/>
                <a:gd name="T27" fmla="*/ 120 h 184"/>
                <a:gd name="T28" fmla="*/ 16 w 108"/>
                <a:gd name="T29" fmla="*/ 109 h 184"/>
                <a:gd name="T30" fmla="*/ 12 w 108"/>
                <a:gd name="T31" fmla="*/ 102 h 184"/>
                <a:gd name="T32" fmla="*/ 14 w 108"/>
                <a:gd name="T33" fmla="*/ 96 h 184"/>
                <a:gd name="T34" fmla="*/ 14 w 108"/>
                <a:gd name="T35" fmla="*/ 91 h 184"/>
                <a:gd name="T36" fmla="*/ 9 w 108"/>
                <a:gd name="T37" fmla="*/ 86 h 184"/>
                <a:gd name="T38" fmla="*/ 9 w 108"/>
                <a:gd name="T39" fmla="*/ 78 h 184"/>
                <a:gd name="T40" fmla="*/ 11 w 108"/>
                <a:gd name="T41" fmla="*/ 75 h 184"/>
                <a:gd name="T42" fmla="*/ 12 w 108"/>
                <a:gd name="T43" fmla="*/ 79 h 184"/>
                <a:gd name="T44" fmla="*/ 15 w 108"/>
                <a:gd name="T45" fmla="*/ 78 h 184"/>
                <a:gd name="T46" fmla="*/ 14 w 108"/>
                <a:gd name="T47" fmla="*/ 71 h 184"/>
                <a:gd name="T48" fmla="*/ 12 w 108"/>
                <a:gd name="T49" fmla="*/ 73 h 184"/>
                <a:gd name="T50" fmla="*/ 7 w 108"/>
                <a:gd name="T51" fmla="*/ 70 h 184"/>
                <a:gd name="T52" fmla="*/ 6 w 108"/>
                <a:gd name="T53" fmla="*/ 61 h 184"/>
                <a:gd name="T54" fmla="*/ 1 w 108"/>
                <a:gd name="T55" fmla="*/ 51 h 184"/>
                <a:gd name="T56" fmla="*/ 1 w 108"/>
                <a:gd name="T57" fmla="*/ 46 h 184"/>
                <a:gd name="T58" fmla="*/ 4 w 108"/>
                <a:gd name="T59" fmla="*/ 40 h 184"/>
                <a:gd name="T60" fmla="*/ 2 w 108"/>
                <a:gd name="T61" fmla="*/ 32 h 184"/>
                <a:gd name="T62" fmla="*/ 0 w 108"/>
                <a:gd name="T63" fmla="*/ 28 h 184"/>
                <a:gd name="T64" fmla="*/ 0 w 108"/>
                <a:gd name="T65" fmla="*/ 24 h 184"/>
                <a:gd name="T66" fmla="*/ 6 w 108"/>
                <a:gd name="T67" fmla="*/ 15 h 184"/>
                <a:gd name="T68" fmla="*/ 9 w 108"/>
                <a:gd name="T69" fmla="*/ 10 h 184"/>
                <a:gd name="T70" fmla="*/ 9 w 108"/>
                <a:gd name="T71" fmla="*/ 1 h 184"/>
                <a:gd name="T72" fmla="*/ 48 w 108"/>
                <a:gd name="T73" fmla="*/ 64 h 184"/>
                <a:gd name="T74" fmla="*/ 104 w 108"/>
                <a:gd name="T75" fmla="*/ 149 h 184"/>
                <a:gd name="T76" fmla="*/ 105 w 108"/>
                <a:gd name="T77" fmla="*/ 153 h 184"/>
                <a:gd name="T78" fmla="*/ 106 w 108"/>
                <a:gd name="T79" fmla="*/ 157 h 184"/>
                <a:gd name="T80" fmla="*/ 107 w 108"/>
                <a:gd name="T81" fmla="*/ 160 h 184"/>
                <a:gd name="T82" fmla="*/ 103 w 108"/>
                <a:gd name="T83" fmla="*/ 162 h 184"/>
                <a:gd name="T84" fmla="*/ 98 w 108"/>
                <a:gd name="T85" fmla="*/ 172 h 184"/>
                <a:gd name="T86" fmla="*/ 97 w 108"/>
                <a:gd name="T87" fmla="*/ 174 h 184"/>
                <a:gd name="T88" fmla="*/ 96 w 108"/>
                <a:gd name="T89" fmla="*/ 178 h 184"/>
                <a:gd name="T90" fmla="*/ 98 w 108"/>
                <a:gd name="T91" fmla="*/ 181 h 184"/>
                <a:gd name="T92" fmla="*/ 96 w 108"/>
                <a:gd name="T93" fmla="*/ 184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30738" name="Freeform 167"/>
            <p:cNvSpPr>
              <a:spLocks/>
            </p:cNvSpPr>
            <p:nvPr/>
          </p:nvSpPr>
          <p:spPr bwMode="auto">
            <a:xfrm>
              <a:off x="2357" y="1545"/>
              <a:ext cx="483" cy="381"/>
            </a:xfrm>
            <a:custGeom>
              <a:avLst/>
              <a:gdLst>
                <a:gd name="T0" fmla="*/ 88 w 94"/>
                <a:gd name="T1" fmla="*/ 78 h 78"/>
                <a:gd name="T2" fmla="*/ 91 w 94"/>
                <a:gd name="T3" fmla="*/ 44 h 78"/>
                <a:gd name="T4" fmla="*/ 94 w 94"/>
                <a:gd name="T5" fmla="*/ 10 h 78"/>
                <a:gd name="T6" fmla="*/ 10 w 94"/>
                <a:gd name="T7" fmla="*/ 0 h 78"/>
                <a:gd name="T8" fmla="*/ 9 w 94"/>
                <a:gd name="T9" fmla="*/ 8 h 78"/>
                <a:gd name="T10" fmla="*/ 3 w 94"/>
                <a:gd name="T11" fmla="*/ 50 h 78"/>
                <a:gd name="T12" fmla="*/ 2 w 94"/>
                <a:gd name="T13" fmla="*/ 50 h 78"/>
                <a:gd name="T14" fmla="*/ 0 w 94"/>
                <a:gd name="T15" fmla="*/ 67 h 78"/>
                <a:gd name="T16" fmla="*/ 25 w 94"/>
                <a:gd name="T17" fmla="*/ 71 h 78"/>
                <a:gd name="T18" fmla="*/ 88 w 94"/>
                <a:gd name="T19" fmla="*/ 78 h 78"/>
                <a:gd name="T20" fmla="*/ 88 w 94"/>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30739" name="Freeform 168"/>
            <p:cNvSpPr>
              <a:spLocks/>
            </p:cNvSpPr>
            <p:nvPr/>
          </p:nvSpPr>
          <p:spPr bwMode="auto">
            <a:xfrm>
              <a:off x="2435" y="1892"/>
              <a:ext cx="507" cy="375"/>
            </a:xfrm>
            <a:custGeom>
              <a:avLst/>
              <a:gdLst>
                <a:gd name="T0" fmla="*/ 0 w 99"/>
                <a:gd name="T1" fmla="*/ 67 h 77"/>
                <a:gd name="T2" fmla="*/ 10 w 99"/>
                <a:gd name="T3" fmla="*/ 0 h 77"/>
                <a:gd name="T4" fmla="*/ 73 w 99"/>
                <a:gd name="T5" fmla="*/ 7 h 77"/>
                <a:gd name="T6" fmla="*/ 99 w 99"/>
                <a:gd name="T7" fmla="*/ 9 h 77"/>
                <a:gd name="T8" fmla="*/ 98 w 99"/>
                <a:gd name="T9" fmla="*/ 26 h 77"/>
                <a:gd name="T10" fmla="*/ 95 w 99"/>
                <a:gd name="T11" fmla="*/ 77 h 77"/>
                <a:gd name="T12" fmla="*/ 82 w 99"/>
                <a:gd name="T13" fmla="*/ 76 h 77"/>
                <a:gd name="T14" fmla="*/ 0 w 99"/>
                <a:gd name="T15" fmla="*/ 67 h 77"/>
                <a:gd name="T16" fmla="*/ 0 w 99"/>
                <a:gd name="T17" fmla="*/ 6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30740" name="Freeform 169"/>
            <p:cNvSpPr>
              <a:spLocks/>
            </p:cNvSpPr>
            <p:nvPr/>
          </p:nvSpPr>
          <p:spPr bwMode="auto">
            <a:xfrm>
              <a:off x="2368" y="2218"/>
              <a:ext cx="486" cy="478"/>
            </a:xfrm>
            <a:custGeom>
              <a:avLst/>
              <a:gdLst>
                <a:gd name="T0" fmla="*/ 13 w 95"/>
                <a:gd name="T1" fmla="*/ 0 h 98"/>
                <a:gd name="T2" fmla="*/ 0 w 95"/>
                <a:gd name="T3" fmla="*/ 96 h 98"/>
                <a:gd name="T4" fmla="*/ 0 w 95"/>
                <a:gd name="T5" fmla="*/ 96 h 98"/>
                <a:gd name="T6" fmla="*/ 12 w 95"/>
                <a:gd name="T7" fmla="*/ 98 h 98"/>
                <a:gd name="T8" fmla="*/ 13 w 95"/>
                <a:gd name="T9" fmla="*/ 90 h 98"/>
                <a:gd name="T10" fmla="*/ 37 w 95"/>
                <a:gd name="T11" fmla="*/ 93 h 98"/>
                <a:gd name="T12" fmla="*/ 37 w 95"/>
                <a:gd name="T13" fmla="*/ 93 h 98"/>
                <a:gd name="T14" fmla="*/ 36 w 95"/>
                <a:gd name="T15" fmla="*/ 92 h 98"/>
                <a:gd name="T16" fmla="*/ 37 w 95"/>
                <a:gd name="T17" fmla="*/ 91 h 98"/>
                <a:gd name="T18" fmla="*/ 36 w 95"/>
                <a:gd name="T19" fmla="*/ 90 h 98"/>
                <a:gd name="T20" fmla="*/ 36 w 95"/>
                <a:gd name="T21" fmla="*/ 90 h 98"/>
                <a:gd name="T22" fmla="*/ 36 w 95"/>
                <a:gd name="T23" fmla="*/ 90 h 98"/>
                <a:gd name="T24" fmla="*/ 87 w 95"/>
                <a:gd name="T25" fmla="*/ 94 h 98"/>
                <a:gd name="T26" fmla="*/ 93 w 95"/>
                <a:gd name="T27" fmla="*/ 18 h 98"/>
                <a:gd name="T28" fmla="*/ 94 w 95"/>
                <a:gd name="T29" fmla="*/ 18 h 98"/>
                <a:gd name="T30" fmla="*/ 95 w 95"/>
                <a:gd name="T31" fmla="*/ 9 h 98"/>
                <a:gd name="T32" fmla="*/ 13 w 95"/>
                <a:gd name="T33" fmla="*/ 0 h 98"/>
                <a:gd name="T34" fmla="*/ 13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a:solidFill>
                <a:schemeClr val="tx1"/>
              </a:solidFill>
              <a:round/>
              <a:headEnd/>
              <a:tailEnd/>
            </a:ln>
          </p:spPr>
          <p:txBody>
            <a:bodyPr/>
            <a:lstStyle/>
            <a:p>
              <a:endParaRPr lang="en-US"/>
            </a:p>
          </p:txBody>
        </p:sp>
        <p:sp>
          <p:nvSpPr>
            <p:cNvPr id="30741" name="Freeform 170"/>
            <p:cNvSpPr>
              <a:spLocks/>
            </p:cNvSpPr>
            <p:nvPr/>
          </p:nvSpPr>
          <p:spPr bwMode="auto">
            <a:xfrm>
              <a:off x="2553" y="2306"/>
              <a:ext cx="968" cy="898"/>
            </a:xfrm>
            <a:custGeom>
              <a:avLst/>
              <a:gdLst>
                <a:gd name="T0" fmla="*/ 171 w 189"/>
                <a:gd name="T1" fmla="*/ 50 h 184"/>
                <a:gd name="T2" fmla="*/ 159 w 189"/>
                <a:gd name="T3" fmla="*/ 47 h 184"/>
                <a:gd name="T4" fmla="*/ 151 w 189"/>
                <a:gd name="T5" fmla="*/ 49 h 184"/>
                <a:gd name="T6" fmla="*/ 145 w 189"/>
                <a:gd name="T7" fmla="*/ 49 h 184"/>
                <a:gd name="T8" fmla="*/ 143 w 189"/>
                <a:gd name="T9" fmla="*/ 49 h 184"/>
                <a:gd name="T10" fmla="*/ 140 w 189"/>
                <a:gd name="T11" fmla="*/ 47 h 184"/>
                <a:gd name="T12" fmla="*/ 137 w 189"/>
                <a:gd name="T13" fmla="*/ 51 h 184"/>
                <a:gd name="T14" fmla="*/ 135 w 189"/>
                <a:gd name="T15" fmla="*/ 48 h 184"/>
                <a:gd name="T16" fmla="*/ 129 w 189"/>
                <a:gd name="T17" fmla="*/ 47 h 184"/>
                <a:gd name="T18" fmla="*/ 125 w 189"/>
                <a:gd name="T19" fmla="*/ 46 h 184"/>
                <a:gd name="T20" fmla="*/ 119 w 189"/>
                <a:gd name="T21" fmla="*/ 44 h 184"/>
                <a:gd name="T22" fmla="*/ 115 w 189"/>
                <a:gd name="T23" fmla="*/ 43 h 184"/>
                <a:gd name="T24" fmla="*/ 109 w 189"/>
                <a:gd name="T25" fmla="*/ 41 h 184"/>
                <a:gd name="T26" fmla="*/ 106 w 189"/>
                <a:gd name="T27" fmla="*/ 38 h 184"/>
                <a:gd name="T28" fmla="*/ 100 w 189"/>
                <a:gd name="T29" fmla="*/ 36 h 184"/>
                <a:gd name="T30" fmla="*/ 58 w 189"/>
                <a:gd name="T31" fmla="*/ 0 h 184"/>
                <a:gd name="T32" fmla="*/ 0 w 189"/>
                <a:gd name="T33" fmla="*/ 72 h 184"/>
                <a:gd name="T34" fmla="*/ 1 w 189"/>
                <a:gd name="T35" fmla="*/ 75 h 184"/>
                <a:gd name="T36" fmla="*/ 5 w 189"/>
                <a:gd name="T37" fmla="*/ 81 h 184"/>
                <a:gd name="T38" fmla="*/ 23 w 189"/>
                <a:gd name="T39" fmla="*/ 99 h 184"/>
                <a:gd name="T40" fmla="*/ 25 w 189"/>
                <a:gd name="T41" fmla="*/ 104 h 184"/>
                <a:gd name="T42" fmla="*/ 38 w 189"/>
                <a:gd name="T43" fmla="*/ 123 h 184"/>
                <a:gd name="T44" fmla="*/ 49 w 189"/>
                <a:gd name="T45" fmla="*/ 125 h 184"/>
                <a:gd name="T46" fmla="*/ 56 w 189"/>
                <a:gd name="T47" fmla="*/ 114 h 184"/>
                <a:gd name="T48" fmla="*/ 60 w 189"/>
                <a:gd name="T49" fmla="*/ 113 h 184"/>
                <a:gd name="T50" fmla="*/ 67 w 189"/>
                <a:gd name="T51" fmla="*/ 115 h 184"/>
                <a:gd name="T52" fmla="*/ 75 w 189"/>
                <a:gd name="T53" fmla="*/ 119 h 184"/>
                <a:gd name="T54" fmla="*/ 77 w 189"/>
                <a:gd name="T55" fmla="*/ 121 h 184"/>
                <a:gd name="T56" fmla="*/ 83 w 189"/>
                <a:gd name="T57" fmla="*/ 129 h 184"/>
                <a:gd name="T58" fmla="*/ 94 w 189"/>
                <a:gd name="T59" fmla="*/ 149 h 184"/>
                <a:gd name="T60" fmla="*/ 100 w 189"/>
                <a:gd name="T61" fmla="*/ 155 h 184"/>
                <a:gd name="T62" fmla="*/ 102 w 189"/>
                <a:gd name="T63" fmla="*/ 165 h 184"/>
                <a:gd name="T64" fmla="*/ 111 w 189"/>
                <a:gd name="T65" fmla="*/ 176 h 184"/>
                <a:gd name="T66" fmla="*/ 126 w 189"/>
                <a:gd name="T67" fmla="*/ 181 h 184"/>
                <a:gd name="T68" fmla="*/ 135 w 189"/>
                <a:gd name="T69" fmla="*/ 182 h 184"/>
                <a:gd name="T70" fmla="*/ 134 w 189"/>
                <a:gd name="T71" fmla="*/ 180 h 184"/>
                <a:gd name="T72" fmla="*/ 131 w 189"/>
                <a:gd name="T73" fmla="*/ 162 h 184"/>
                <a:gd name="T74" fmla="*/ 130 w 189"/>
                <a:gd name="T75" fmla="*/ 160 h 184"/>
                <a:gd name="T76" fmla="*/ 133 w 189"/>
                <a:gd name="T77" fmla="*/ 153 h 184"/>
                <a:gd name="T78" fmla="*/ 134 w 189"/>
                <a:gd name="T79" fmla="*/ 151 h 184"/>
                <a:gd name="T80" fmla="*/ 137 w 189"/>
                <a:gd name="T81" fmla="*/ 145 h 184"/>
                <a:gd name="T82" fmla="*/ 139 w 189"/>
                <a:gd name="T83" fmla="*/ 145 h 184"/>
                <a:gd name="T84" fmla="*/ 141 w 189"/>
                <a:gd name="T85" fmla="*/ 142 h 184"/>
                <a:gd name="T86" fmla="*/ 143 w 189"/>
                <a:gd name="T87" fmla="*/ 142 h 184"/>
                <a:gd name="T88" fmla="*/ 147 w 189"/>
                <a:gd name="T89" fmla="*/ 140 h 184"/>
                <a:gd name="T90" fmla="*/ 149 w 189"/>
                <a:gd name="T91" fmla="*/ 136 h 184"/>
                <a:gd name="T92" fmla="*/ 150 w 189"/>
                <a:gd name="T93" fmla="*/ 138 h 184"/>
                <a:gd name="T94" fmla="*/ 165 w 189"/>
                <a:gd name="T95" fmla="*/ 130 h 184"/>
                <a:gd name="T96" fmla="*/ 168 w 189"/>
                <a:gd name="T97" fmla="*/ 121 h 184"/>
                <a:gd name="T98" fmla="*/ 171 w 189"/>
                <a:gd name="T99" fmla="*/ 120 h 184"/>
                <a:gd name="T100" fmla="*/ 181 w 189"/>
                <a:gd name="T101" fmla="*/ 119 h 184"/>
                <a:gd name="T102" fmla="*/ 184 w 189"/>
                <a:gd name="T103" fmla="*/ 117 h 184"/>
                <a:gd name="T104" fmla="*/ 185 w 189"/>
                <a:gd name="T105" fmla="*/ 114 h 184"/>
                <a:gd name="T106" fmla="*/ 186 w 189"/>
                <a:gd name="T107" fmla="*/ 106 h 184"/>
                <a:gd name="T108" fmla="*/ 188 w 189"/>
                <a:gd name="T109" fmla="*/ 101 h 184"/>
                <a:gd name="T110" fmla="*/ 187 w 189"/>
                <a:gd name="T111" fmla="*/ 91 h 184"/>
                <a:gd name="T112" fmla="*/ 185 w 189"/>
                <a:gd name="T113" fmla="*/ 88 h 184"/>
                <a:gd name="T114" fmla="*/ 184 w 189"/>
                <a:gd name="T115" fmla="*/ 82 h 184"/>
                <a:gd name="T116" fmla="*/ 180 w 189"/>
                <a:gd name="T117" fmla="*/ 53 h 184"/>
                <a:gd name="T118" fmla="*/ 174 w 189"/>
                <a:gd name="T119" fmla="*/ 5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30742" name="Freeform 171"/>
            <p:cNvSpPr>
              <a:spLocks/>
            </p:cNvSpPr>
            <p:nvPr/>
          </p:nvSpPr>
          <p:spPr bwMode="auto">
            <a:xfrm>
              <a:off x="4373" y="1453"/>
              <a:ext cx="522" cy="380"/>
            </a:xfrm>
            <a:custGeom>
              <a:avLst/>
              <a:gdLst>
                <a:gd name="T0" fmla="*/ 78 w 102"/>
                <a:gd name="T1" fmla="*/ 70 h 78"/>
                <a:gd name="T2" fmla="*/ 76 w 102"/>
                <a:gd name="T3" fmla="*/ 73 h 78"/>
                <a:gd name="T4" fmla="*/ 75 w 102"/>
                <a:gd name="T5" fmla="*/ 75 h 78"/>
                <a:gd name="T6" fmla="*/ 75 w 102"/>
                <a:gd name="T7" fmla="*/ 78 h 78"/>
                <a:gd name="T8" fmla="*/ 77 w 102"/>
                <a:gd name="T9" fmla="*/ 76 h 78"/>
                <a:gd name="T10" fmla="*/ 81 w 102"/>
                <a:gd name="T11" fmla="*/ 75 h 78"/>
                <a:gd name="T12" fmla="*/ 87 w 102"/>
                <a:gd name="T13" fmla="*/ 73 h 78"/>
                <a:gd name="T14" fmla="*/ 96 w 102"/>
                <a:gd name="T15" fmla="*/ 66 h 78"/>
                <a:gd name="T16" fmla="*/ 99 w 102"/>
                <a:gd name="T17" fmla="*/ 64 h 78"/>
                <a:gd name="T18" fmla="*/ 102 w 102"/>
                <a:gd name="T19" fmla="*/ 61 h 78"/>
                <a:gd name="T20" fmla="*/ 100 w 102"/>
                <a:gd name="T21" fmla="*/ 62 h 78"/>
                <a:gd name="T22" fmla="*/ 97 w 102"/>
                <a:gd name="T23" fmla="*/ 64 h 78"/>
                <a:gd name="T24" fmla="*/ 94 w 102"/>
                <a:gd name="T25" fmla="*/ 65 h 78"/>
                <a:gd name="T26" fmla="*/ 97 w 102"/>
                <a:gd name="T27" fmla="*/ 61 h 78"/>
                <a:gd name="T28" fmla="*/ 95 w 102"/>
                <a:gd name="T29" fmla="*/ 62 h 78"/>
                <a:gd name="T30" fmla="*/ 86 w 102"/>
                <a:gd name="T31" fmla="*/ 67 h 78"/>
                <a:gd name="T32" fmla="*/ 80 w 102"/>
                <a:gd name="T33" fmla="*/ 72 h 78"/>
                <a:gd name="T34" fmla="*/ 79 w 102"/>
                <a:gd name="T35" fmla="*/ 68 h 78"/>
                <a:gd name="T36" fmla="*/ 81 w 102"/>
                <a:gd name="T37" fmla="*/ 64 h 78"/>
                <a:gd name="T38" fmla="*/ 79 w 102"/>
                <a:gd name="T39" fmla="*/ 49 h 78"/>
                <a:gd name="T40" fmla="*/ 77 w 102"/>
                <a:gd name="T41" fmla="*/ 34 h 78"/>
                <a:gd name="T42" fmla="*/ 75 w 102"/>
                <a:gd name="T43" fmla="*/ 25 h 78"/>
                <a:gd name="T44" fmla="*/ 74 w 102"/>
                <a:gd name="T45" fmla="*/ 24 h 78"/>
                <a:gd name="T46" fmla="*/ 73 w 102"/>
                <a:gd name="T47" fmla="*/ 21 h 78"/>
                <a:gd name="T48" fmla="*/ 72 w 102"/>
                <a:gd name="T49" fmla="*/ 12 h 78"/>
                <a:gd name="T50" fmla="*/ 69 w 102"/>
                <a:gd name="T51" fmla="*/ 3 h 78"/>
                <a:gd name="T52" fmla="*/ 68 w 102"/>
                <a:gd name="T53" fmla="*/ 0 h 78"/>
                <a:gd name="T54" fmla="*/ 51 w 102"/>
                <a:gd name="T55" fmla="*/ 4 h 78"/>
                <a:gd name="T56" fmla="*/ 42 w 102"/>
                <a:gd name="T57" fmla="*/ 14 h 78"/>
                <a:gd name="T58" fmla="*/ 41 w 102"/>
                <a:gd name="T59" fmla="*/ 18 h 78"/>
                <a:gd name="T60" fmla="*/ 36 w 102"/>
                <a:gd name="T61" fmla="*/ 23 h 78"/>
                <a:gd name="T62" fmla="*/ 38 w 102"/>
                <a:gd name="T63" fmla="*/ 25 h 78"/>
                <a:gd name="T64" fmla="*/ 38 w 102"/>
                <a:gd name="T65" fmla="*/ 27 h 78"/>
                <a:gd name="T66" fmla="*/ 39 w 102"/>
                <a:gd name="T67" fmla="*/ 32 h 78"/>
                <a:gd name="T68" fmla="*/ 30 w 102"/>
                <a:gd name="T69" fmla="*/ 39 h 78"/>
                <a:gd name="T70" fmla="*/ 19 w 102"/>
                <a:gd name="T71" fmla="*/ 39 h 78"/>
                <a:gd name="T72" fmla="*/ 9 w 102"/>
                <a:gd name="T73" fmla="*/ 42 h 78"/>
                <a:gd name="T74" fmla="*/ 6 w 102"/>
                <a:gd name="T75" fmla="*/ 46 h 78"/>
                <a:gd name="T76" fmla="*/ 9 w 102"/>
                <a:gd name="T77" fmla="*/ 52 h 78"/>
                <a:gd name="T78" fmla="*/ 2 w 102"/>
                <a:gd name="T79" fmla="*/ 60 h 78"/>
                <a:gd name="T80" fmla="*/ 56 w 102"/>
                <a:gd name="T81" fmla="*/ 55 h 78"/>
                <a:gd name="T82" fmla="*/ 57 w 102"/>
                <a:gd name="T83" fmla="*/ 57 h 78"/>
                <a:gd name="T84" fmla="*/ 59 w 102"/>
                <a:gd name="T85" fmla="*/ 58 h 78"/>
                <a:gd name="T86" fmla="*/ 62 w 102"/>
                <a:gd name="T87" fmla="*/ 63 h 78"/>
                <a:gd name="T88" fmla="*/ 66 w 102"/>
                <a:gd name="T89" fmla="*/ 6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30743" name="Freeform 172"/>
            <p:cNvSpPr>
              <a:spLocks/>
            </p:cNvSpPr>
            <p:nvPr/>
          </p:nvSpPr>
          <p:spPr bwMode="auto">
            <a:xfrm>
              <a:off x="4721" y="1428"/>
              <a:ext cx="118" cy="205"/>
            </a:xfrm>
            <a:custGeom>
              <a:avLst/>
              <a:gdLst>
                <a:gd name="T0" fmla="*/ 0 w 23"/>
                <a:gd name="T1" fmla="*/ 5 h 42"/>
                <a:gd name="T2" fmla="*/ 1 w 23"/>
                <a:gd name="T3" fmla="*/ 7 h 42"/>
                <a:gd name="T4" fmla="*/ 0 w 23"/>
                <a:gd name="T5" fmla="*/ 8 h 42"/>
                <a:gd name="T6" fmla="*/ 1 w 23"/>
                <a:gd name="T7" fmla="*/ 8 h 42"/>
                <a:gd name="T8" fmla="*/ 1 w 23"/>
                <a:gd name="T9" fmla="*/ 9 h 42"/>
                <a:gd name="T10" fmla="*/ 3 w 23"/>
                <a:gd name="T11" fmla="*/ 14 h 42"/>
                <a:gd name="T12" fmla="*/ 4 w 23"/>
                <a:gd name="T13" fmla="*/ 17 h 42"/>
                <a:gd name="T14" fmla="*/ 3 w 23"/>
                <a:gd name="T15" fmla="*/ 19 h 42"/>
                <a:gd name="T16" fmla="*/ 3 w 23"/>
                <a:gd name="T17" fmla="*/ 21 h 42"/>
                <a:gd name="T18" fmla="*/ 5 w 23"/>
                <a:gd name="T19" fmla="*/ 26 h 42"/>
                <a:gd name="T20" fmla="*/ 5 w 23"/>
                <a:gd name="T21" fmla="*/ 28 h 42"/>
                <a:gd name="T22" fmla="*/ 5 w 23"/>
                <a:gd name="T23" fmla="*/ 29 h 42"/>
                <a:gd name="T24" fmla="*/ 6 w 23"/>
                <a:gd name="T25" fmla="*/ 29 h 42"/>
                <a:gd name="T26" fmla="*/ 5 w 23"/>
                <a:gd name="T27" fmla="*/ 28 h 42"/>
                <a:gd name="T28" fmla="*/ 6 w 23"/>
                <a:gd name="T29" fmla="*/ 28 h 42"/>
                <a:gd name="T30" fmla="*/ 7 w 23"/>
                <a:gd name="T31" fmla="*/ 30 h 42"/>
                <a:gd name="T32" fmla="*/ 8 w 23"/>
                <a:gd name="T33" fmla="*/ 34 h 42"/>
                <a:gd name="T34" fmla="*/ 8 w 23"/>
                <a:gd name="T35" fmla="*/ 37 h 42"/>
                <a:gd name="T36" fmla="*/ 9 w 23"/>
                <a:gd name="T37" fmla="*/ 39 h 42"/>
                <a:gd name="T38" fmla="*/ 10 w 23"/>
                <a:gd name="T39" fmla="*/ 42 h 42"/>
                <a:gd name="T40" fmla="*/ 20 w 23"/>
                <a:gd name="T41" fmla="*/ 40 h 42"/>
                <a:gd name="T42" fmla="*/ 19 w 23"/>
                <a:gd name="T43" fmla="*/ 39 h 42"/>
                <a:gd name="T44" fmla="*/ 18 w 23"/>
                <a:gd name="T45" fmla="*/ 38 h 42"/>
                <a:gd name="T46" fmla="*/ 18 w 23"/>
                <a:gd name="T47" fmla="*/ 37 h 42"/>
                <a:gd name="T48" fmla="*/ 19 w 23"/>
                <a:gd name="T49" fmla="*/ 36 h 42"/>
                <a:gd name="T50" fmla="*/ 18 w 23"/>
                <a:gd name="T51" fmla="*/ 34 h 42"/>
                <a:gd name="T52" fmla="*/ 18 w 23"/>
                <a:gd name="T53" fmla="*/ 27 h 42"/>
                <a:gd name="T54" fmla="*/ 18 w 23"/>
                <a:gd name="T55" fmla="*/ 25 h 42"/>
                <a:gd name="T56" fmla="*/ 19 w 23"/>
                <a:gd name="T57" fmla="*/ 21 h 42"/>
                <a:gd name="T58" fmla="*/ 19 w 23"/>
                <a:gd name="T59" fmla="*/ 19 h 42"/>
                <a:gd name="T60" fmla="*/ 19 w 23"/>
                <a:gd name="T61" fmla="*/ 17 h 42"/>
                <a:gd name="T62" fmla="*/ 19 w 23"/>
                <a:gd name="T63" fmla="*/ 15 h 42"/>
                <a:gd name="T64" fmla="*/ 19 w 23"/>
                <a:gd name="T65" fmla="*/ 14 h 42"/>
                <a:gd name="T66" fmla="*/ 19 w 23"/>
                <a:gd name="T67" fmla="*/ 13 h 42"/>
                <a:gd name="T68" fmla="*/ 22 w 23"/>
                <a:gd name="T69" fmla="*/ 11 h 42"/>
                <a:gd name="T70" fmla="*/ 23 w 23"/>
                <a:gd name="T71" fmla="*/ 7 h 42"/>
                <a:gd name="T72" fmla="*/ 22 w 23"/>
                <a:gd name="T73" fmla="*/ 5 h 42"/>
                <a:gd name="T74" fmla="*/ 22 w 23"/>
                <a:gd name="T75" fmla="*/ 3 h 42"/>
                <a:gd name="T76" fmla="*/ 22 w 23"/>
                <a:gd name="T77" fmla="*/ 3 h 42"/>
                <a:gd name="T78" fmla="*/ 22 w 23"/>
                <a:gd name="T79" fmla="*/ 2 h 42"/>
                <a:gd name="T80" fmla="*/ 21 w 23"/>
                <a:gd name="T81" fmla="*/ 0 h 42"/>
                <a:gd name="T82" fmla="*/ 0 w 23"/>
                <a:gd name="T83" fmla="*/ 5 h 42"/>
                <a:gd name="T84" fmla="*/ 0 w 23"/>
                <a:gd name="T85" fmla="*/ 5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a:solidFill>
                <a:schemeClr val="tx1"/>
              </a:solidFill>
              <a:round/>
              <a:headEnd/>
              <a:tailEnd/>
            </a:ln>
          </p:spPr>
          <p:txBody>
            <a:bodyPr/>
            <a:lstStyle/>
            <a:p>
              <a:endParaRPr lang="en-US"/>
            </a:p>
          </p:txBody>
        </p:sp>
        <p:sp>
          <p:nvSpPr>
            <p:cNvPr id="30744" name="Freeform 173"/>
            <p:cNvSpPr>
              <a:spLocks/>
            </p:cNvSpPr>
            <p:nvPr/>
          </p:nvSpPr>
          <p:spPr bwMode="auto">
            <a:xfrm>
              <a:off x="2096" y="1760"/>
              <a:ext cx="390" cy="458"/>
            </a:xfrm>
            <a:custGeom>
              <a:avLst/>
              <a:gdLst>
                <a:gd name="T0" fmla="*/ 66 w 76"/>
                <a:gd name="T1" fmla="*/ 94 h 94"/>
                <a:gd name="T2" fmla="*/ 76 w 76"/>
                <a:gd name="T3" fmla="*/ 27 h 94"/>
                <a:gd name="T4" fmla="*/ 51 w 76"/>
                <a:gd name="T5" fmla="*/ 23 h 94"/>
                <a:gd name="T6" fmla="*/ 53 w 76"/>
                <a:gd name="T7" fmla="*/ 6 h 94"/>
                <a:gd name="T8" fmla="*/ 16 w 76"/>
                <a:gd name="T9" fmla="*/ 0 h 94"/>
                <a:gd name="T10" fmla="*/ 0 w 76"/>
                <a:gd name="T11" fmla="*/ 84 h 94"/>
                <a:gd name="T12" fmla="*/ 0 w 76"/>
                <a:gd name="T13" fmla="*/ 84 h 94"/>
                <a:gd name="T14" fmla="*/ 66 w 76"/>
                <a:gd name="T15" fmla="*/ 94 h 94"/>
                <a:gd name="T16" fmla="*/ 66 w 76"/>
                <a:gd name="T17" fmla="*/ 9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a:solidFill>
                <a:schemeClr val="tx1"/>
              </a:solidFill>
              <a:round/>
              <a:headEnd/>
              <a:tailEnd/>
            </a:ln>
          </p:spPr>
          <p:txBody>
            <a:bodyPr/>
            <a:lstStyle/>
            <a:p>
              <a:endParaRPr lang="en-US"/>
            </a:p>
          </p:txBody>
        </p:sp>
        <p:sp>
          <p:nvSpPr>
            <p:cNvPr id="30745" name="Freeform 174"/>
            <p:cNvSpPr>
              <a:spLocks/>
            </p:cNvSpPr>
            <p:nvPr/>
          </p:nvSpPr>
          <p:spPr bwMode="auto">
            <a:xfrm>
              <a:off x="1661" y="1077"/>
              <a:ext cx="460" cy="322"/>
            </a:xfrm>
            <a:custGeom>
              <a:avLst/>
              <a:gdLst>
                <a:gd name="T0" fmla="*/ 1 w 90"/>
                <a:gd name="T1" fmla="*/ 40 h 66"/>
                <a:gd name="T2" fmla="*/ 0 w 90"/>
                <a:gd name="T3" fmla="*/ 40 h 66"/>
                <a:gd name="T4" fmla="*/ 1 w 90"/>
                <a:gd name="T5" fmla="*/ 37 h 66"/>
                <a:gd name="T6" fmla="*/ 1 w 90"/>
                <a:gd name="T7" fmla="*/ 35 h 66"/>
                <a:gd name="T8" fmla="*/ 1 w 90"/>
                <a:gd name="T9" fmla="*/ 35 h 66"/>
                <a:gd name="T10" fmla="*/ 2 w 90"/>
                <a:gd name="T11" fmla="*/ 36 h 66"/>
                <a:gd name="T12" fmla="*/ 1 w 90"/>
                <a:gd name="T13" fmla="*/ 37 h 66"/>
                <a:gd name="T14" fmla="*/ 3 w 90"/>
                <a:gd name="T15" fmla="*/ 36 h 66"/>
                <a:gd name="T16" fmla="*/ 3 w 90"/>
                <a:gd name="T17" fmla="*/ 35 h 66"/>
                <a:gd name="T18" fmla="*/ 3 w 90"/>
                <a:gd name="T19" fmla="*/ 33 h 66"/>
                <a:gd name="T20" fmla="*/ 2 w 90"/>
                <a:gd name="T21" fmla="*/ 30 h 66"/>
                <a:gd name="T22" fmla="*/ 3 w 90"/>
                <a:gd name="T23" fmla="*/ 30 h 66"/>
                <a:gd name="T24" fmla="*/ 5 w 90"/>
                <a:gd name="T25" fmla="*/ 29 h 66"/>
                <a:gd name="T26" fmla="*/ 4 w 90"/>
                <a:gd name="T27" fmla="*/ 28 h 66"/>
                <a:gd name="T28" fmla="*/ 3 w 90"/>
                <a:gd name="T29" fmla="*/ 29 h 66"/>
                <a:gd name="T30" fmla="*/ 3 w 90"/>
                <a:gd name="T31" fmla="*/ 25 h 66"/>
                <a:gd name="T32" fmla="*/ 3 w 90"/>
                <a:gd name="T33" fmla="*/ 22 h 66"/>
                <a:gd name="T34" fmla="*/ 3 w 90"/>
                <a:gd name="T35" fmla="*/ 17 h 66"/>
                <a:gd name="T36" fmla="*/ 2 w 90"/>
                <a:gd name="T37" fmla="*/ 11 h 66"/>
                <a:gd name="T38" fmla="*/ 2 w 90"/>
                <a:gd name="T39" fmla="*/ 6 h 66"/>
                <a:gd name="T40" fmla="*/ 11 w 90"/>
                <a:gd name="T41" fmla="*/ 9 h 66"/>
                <a:gd name="T42" fmla="*/ 19 w 90"/>
                <a:gd name="T43" fmla="*/ 13 h 66"/>
                <a:gd name="T44" fmla="*/ 23 w 90"/>
                <a:gd name="T45" fmla="*/ 14 h 66"/>
                <a:gd name="T46" fmla="*/ 24 w 90"/>
                <a:gd name="T47" fmla="*/ 15 h 66"/>
                <a:gd name="T48" fmla="*/ 24 w 90"/>
                <a:gd name="T49" fmla="*/ 20 h 66"/>
                <a:gd name="T50" fmla="*/ 22 w 90"/>
                <a:gd name="T51" fmla="*/ 23 h 66"/>
                <a:gd name="T52" fmla="*/ 22 w 90"/>
                <a:gd name="T53" fmla="*/ 25 h 66"/>
                <a:gd name="T54" fmla="*/ 22 w 90"/>
                <a:gd name="T55" fmla="*/ 27 h 66"/>
                <a:gd name="T56" fmla="*/ 23 w 90"/>
                <a:gd name="T57" fmla="*/ 28 h 66"/>
                <a:gd name="T58" fmla="*/ 25 w 90"/>
                <a:gd name="T59" fmla="*/ 24 h 66"/>
                <a:gd name="T60" fmla="*/ 27 w 90"/>
                <a:gd name="T61" fmla="*/ 21 h 66"/>
                <a:gd name="T62" fmla="*/ 29 w 90"/>
                <a:gd name="T63" fmla="*/ 18 h 66"/>
                <a:gd name="T64" fmla="*/ 26 w 90"/>
                <a:gd name="T65" fmla="*/ 10 h 66"/>
                <a:gd name="T66" fmla="*/ 27 w 90"/>
                <a:gd name="T67" fmla="*/ 9 h 66"/>
                <a:gd name="T68" fmla="*/ 29 w 90"/>
                <a:gd name="T69" fmla="*/ 7 h 66"/>
                <a:gd name="T70" fmla="*/ 27 w 90"/>
                <a:gd name="T71" fmla="*/ 5 h 66"/>
                <a:gd name="T72" fmla="*/ 27 w 90"/>
                <a:gd name="T73" fmla="*/ 0 h 66"/>
                <a:gd name="T74" fmla="*/ 62 w 90"/>
                <a:gd name="T75" fmla="*/ 9 h 66"/>
                <a:gd name="T76" fmla="*/ 90 w 90"/>
                <a:gd name="T77" fmla="*/ 16 h 66"/>
                <a:gd name="T78" fmla="*/ 80 w 90"/>
                <a:gd name="T79" fmla="*/ 59 h 66"/>
                <a:gd name="T80" fmla="*/ 80 w 90"/>
                <a:gd name="T81" fmla="*/ 60 h 66"/>
                <a:gd name="T82" fmla="*/ 80 w 90"/>
                <a:gd name="T83" fmla="*/ 61 h 66"/>
                <a:gd name="T84" fmla="*/ 81 w 90"/>
                <a:gd name="T85" fmla="*/ 63 h 66"/>
                <a:gd name="T86" fmla="*/ 80 w 90"/>
                <a:gd name="T87" fmla="*/ 64 h 66"/>
                <a:gd name="T88" fmla="*/ 80 w 90"/>
                <a:gd name="T89" fmla="*/ 66 h 66"/>
                <a:gd name="T90" fmla="*/ 55 w 90"/>
                <a:gd name="T91" fmla="*/ 61 h 66"/>
                <a:gd name="T92" fmla="*/ 52 w 90"/>
                <a:gd name="T93" fmla="*/ 61 h 66"/>
                <a:gd name="T94" fmla="*/ 50 w 90"/>
                <a:gd name="T95" fmla="*/ 60 h 66"/>
                <a:gd name="T96" fmla="*/ 47 w 90"/>
                <a:gd name="T97" fmla="*/ 61 h 66"/>
                <a:gd name="T98" fmla="*/ 44 w 90"/>
                <a:gd name="T99" fmla="*/ 60 h 66"/>
                <a:gd name="T100" fmla="*/ 41 w 90"/>
                <a:gd name="T101" fmla="*/ 61 h 66"/>
                <a:gd name="T102" fmla="*/ 37 w 90"/>
                <a:gd name="T103" fmla="*/ 60 h 66"/>
                <a:gd name="T104" fmla="*/ 30 w 90"/>
                <a:gd name="T105" fmla="*/ 60 h 66"/>
                <a:gd name="T106" fmla="*/ 24 w 90"/>
                <a:gd name="T107" fmla="*/ 58 h 66"/>
                <a:gd name="T108" fmla="*/ 19 w 90"/>
                <a:gd name="T109" fmla="*/ 58 h 66"/>
                <a:gd name="T110" fmla="*/ 12 w 90"/>
                <a:gd name="T111" fmla="*/ 56 h 66"/>
                <a:gd name="T112" fmla="*/ 11 w 90"/>
                <a:gd name="T113" fmla="*/ 50 h 66"/>
                <a:gd name="T114" fmla="*/ 11 w 90"/>
                <a:gd name="T115" fmla="*/ 47 h 66"/>
                <a:gd name="T116" fmla="*/ 7 w 90"/>
                <a:gd name="T117" fmla="*/ 44 h 66"/>
                <a:gd name="T118" fmla="*/ 6 w 90"/>
                <a:gd name="T119" fmla="*/ 43 h 66"/>
                <a:gd name="T120" fmla="*/ 3 w 90"/>
                <a:gd name="T121" fmla="*/ 42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a:solidFill>
                <a:schemeClr val="tx1"/>
              </a:solidFill>
              <a:round/>
              <a:headEnd/>
              <a:tailEnd/>
            </a:ln>
          </p:spPr>
          <p:txBody>
            <a:bodyPr/>
            <a:lstStyle/>
            <a:p>
              <a:endParaRPr lang="en-US"/>
            </a:p>
          </p:txBody>
        </p:sp>
        <p:sp>
          <p:nvSpPr>
            <p:cNvPr id="30746" name="Freeform 175"/>
            <p:cNvSpPr>
              <a:spLocks/>
            </p:cNvSpPr>
            <p:nvPr/>
          </p:nvSpPr>
          <p:spPr bwMode="auto">
            <a:xfrm>
              <a:off x="1537" y="1282"/>
              <a:ext cx="555" cy="439"/>
            </a:xfrm>
            <a:custGeom>
              <a:avLst/>
              <a:gdLst>
                <a:gd name="T0" fmla="*/ 0 w 108"/>
                <a:gd name="T1" fmla="*/ 67 h 90"/>
                <a:gd name="T2" fmla="*/ 0 w 108"/>
                <a:gd name="T3" fmla="*/ 62 h 90"/>
                <a:gd name="T4" fmla="*/ 1 w 108"/>
                <a:gd name="T5" fmla="*/ 57 h 90"/>
                <a:gd name="T6" fmla="*/ 2 w 108"/>
                <a:gd name="T7" fmla="*/ 51 h 90"/>
                <a:gd name="T8" fmla="*/ 3 w 108"/>
                <a:gd name="T9" fmla="*/ 49 h 90"/>
                <a:gd name="T10" fmla="*/ 5 w 108"/>
                <a:gd name="T11" fmla="*/ 47 h 90"/>
                <a:gd name="T12" fmla="*/ 5 w 108"/>
                <a:gd name="T13" fmla="*/ 45 h 90"/>
                <a:gd name="T14" fmla="*/ 10 w 108"/>
                <a:gd name="T15" fmla="*/ 37 h 90"/>
                <a:gd name="T16" fmla="*/ 16 w 108"/>
                <a:gd name="T17" fmla="*/ 23 h 90"/>
                <a:gd name="T18" fmla="*/ 20 w 108"/>
                <a:gd name="T19" fmla="*/ 13 h 90"/>
                <a:gd name="T20" fmla="*/ 24 w 108"/>
                <a:gd name="T21" fmla="*/ 3 h 90"/>
                <a:gd name="T22" fmla="*/ 24 w 108"/>
                <a:gd name="T23" fmla="*/ 0 h 90"/>
                <a:gd name="T24" fmla="*/ 27 w 108"/>
                <a:gd name="T25" fmla="*/ 0 h 90"/>
                <a:gd name="T26" fmla="*/ 30 w 108"/>
                <a:gd name="T27" fmla="*/ 1 h 90"/>
                <a:gd name="T28" fmla="*/ 31 w 108"/>
                <a:gd name="T29" fmla="*/ 2 h 90"/>
                <a:gd name="T30" fmla="*/ 35 w 108"/>
                <a:gd name="T31" fmla="*/ 5 h 90"/>
                <a:gd name="T32" fmla="*/ 35 w 108"/>
                <a:gd name="T33" fmla="*/ 8 h 90"/>
                <a:gd name="T34" fmla="*/ 36 w 108"/>
                <a:gd name="T35" fmla="*/ 14 h 90"/>
                <a:gd name="T36" fmla="*/ 43 w 108"/>
                <a:gd name="T37" fmla="*/ 16 h 90"/>
                <a:gd name="T38" fmla="*/ 48 w 108"/>
                <a:gd name="T39" fmla="*/ 16 h 90"/>
                <a:gd name="T40" fmla="*/ 54 w 108"/>
                <a:gd name="T41" fmla="*/ 18 h 90"/>
                <a:gd name="T42" fmla="*/ 61 w 108"/>
                <a:gd name="T43" fmla="*/ 18 h 90"/>
                <a:gd name="T44" fmla="*/ 65 w 108"/>
                <a:gd name="T45" fmla="*/ 19 h 90"/>
                <a:gd name="T46" fmla="*/ 68 w 108"/>
                <a:gd name="T47" fmla="*/ 18 h 90"/>
                <a:gd name="T48" fmla="*/ 71 w 108"/>
                <a:gd name="T49" fmla="*/ 19 h 90"/>
                <a:gd name="T50" fmla="*/ 74 w 108"/>
                <a:gd name="T51" fmla="*/ 18 h 90"/>
                <a:gd name="T52" fmla="*/ 76 w 108"/>
                <a:gd name="T53" fmla="*/ 19 h 90"/>
                <a:gd name="T54" fmla="*/ 79 w 108"/>
                <a:gd name="T55" fmla="*/ 19 h 90"/>
                <a:gd name="T56" fmla="*/ 104 w 108"/>
                <a:gd name="T57" fmla="*/ 24 h 90"/>
                <a:gd name="T58" fmla="*/ 105 w 108"/>
                <a:gd name="T59" fmla="*/ 27 h 90"/>
                <a:gd name="T60" fmla="*/ 108 w 108"/>
                <a:gd name="T61" fmla="*/ 28 h 90"/>
                <a:gd name="T62" fmla="*/ 102 w 108"/>
                <a:gd name="T63" fmla="*/ 40 h 90"/>
                <a:gd name="T64" fmla="*/ 101 w 108"/>
                <a:gd name="T65" fmla="*/ 42 h 90"/>
                <a:gd name="T66" fmla="*/ 98 w 108"/>
                <a:gd name="T67" fmla="*/ 44 h 90"/>
                <a:gd name="T68" fmla="*/ 94 w 108"/>
                <a:gd name="T69" fmla="*/ 51 h 90"/>
                <a:gd name="T70" fmla="*/ 97 w 108"/>
                <a:gd name="T71" fmla="*/ 53 h 90"/>
                <a:gd name="T72" fmla="*/ 97 w 108"/>
                <a:gd name="T73" fmla="*/ 55 h 90"/>
                <a:gd name="T74" fmla="*/ 96 w 108"/>
                <a:gd name="T75" fmla="*/ 56 h 90"/>
                <a:gd name="T76" fmla="*/ 95 w 108"/>
                <a:gd name="T77" fmla="*/ 60 h 90"/>
                <a:gd name="T78" fmla="*/ 52 w 108"/>
                <a:gd name="T79" fmla="*/ 81 h 90"/>
                <a:gd name="T80" fmla="*/ 1 w 108"/>
                <a:gd name="T81" fmla="*/ 6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30747" name="Freeform 176"/>
            <p:cNvSpPr>
              <a:spLocks/>
            </p:cNvSpPr>
            <p:nvPr/>
          </p:nvSpPr>
          <p:spPr bwMode="auto">
            <a:xfrm>
              <a:off x="1989" y="1155"/>
              <a:ext cx="415" cy="634"/>
            </a:xfrm>
            <a:custGeom>
              <a:avLst/>
              <a:gdLst>
                <a:gd name="T0" fmla="*/ 7 w 81"/>
                <a:gd name="T1" fmla="*/ 86 h 130"/>
                <a:gd name="T2" fmla="*/ 8 w 81"/>
                <a:gd name="T3" fmla="*/ 82 h 130"/>
                <a:gd name="T4" fmla="*/ 9 w 81"/>
                <a:gd name="T5" fmla="*/ 81 h 130"/>
                <a:gd name="T6" fmla="*/ 9 w 81"/>
                <a:gd name="T7" fmla="*/ 79 h 130"/>
                <a:gd name="T8" fmla="*/ 6 w 81"/>
                <a:gd name="T9" fmla="*/ 77 h 130"/>
                <a:gd name="T10" fmla="*/ 10 w 81"/>
                <a:gd name="T11" fmla="*/ 70 h 130"/>
                <a:gd name="T12" fmla="*/ 13 w 81"/>
                <a:gd name="T13" fmla="*/ 68 h 130"/>
                <a:gd name="T14" fmla="*/ 14 w 81"/>
                <a:gd name="T15" fmla="*/ 66 h 130"/>
                <a:gd name="T16" fmla="*/ 20 w 81"/>
                <a:gd name="T17" fmla="*/ 54 h 130"/>
                <a:gd name="T18" fmla="*/ 17 w 81"/>
                <a:gd name="T19" fmla="*/ 53 h 130"/>
                <a:gd name="T20" fmla="*/ 16 w 81"/>
                <a:gd name="T21" fmla="*/ 50 h 130"/>
                <a:gd name="T22" fmla="*/ 16 w 81"/>
                <a:gd name="T23" fmla="*/ 47 h 130"/>
                <a:gd name="T24" fmla="*/ 16 w 81"/>
                <a:gd name="T25" fmla="*/ 45 h 130"/>
                <a:gd name="T26" fmla="*/ 16 w 81"/>
                <a:gd name="T27" fmla="*/ 43 h 130"/>
                <a:gd name="T28" fmla="*/ 26 w 81"/>
                <a:gd name="T29" fmla="*/ 0 h 130"/>
                <a:gd name="T30" fmla="*/ 34 w 81"/>
                <a:gd name="T31" fmla="*/ 19 h 130"/>
                <a:gd name="T32" fmla="*/ 36 w 81"/>
                <a:gd name="T33" fmla="*/ 26 h 130"/>
                <a:gd name="T34" fmla="*/ 35 w 81"/>
                <a:gd name="T35" fmla="*/ 29 h 130"/>
                <a:gd name="T36" fmla="*/ 37 w 81"/>
                <a:gd name="T37" fmla="*/ 31 h 130"/>
                <a:gd name="T38" fmla="*/ 42 w 81"/>
                <a:gd name="T39" fmla="*/ 39 h 130"/>
                <a:gd name="T40" fmla="*/ 43 w 81"/>
                <a:gd name="T41" fmla="*/ 43 h 130"/>
                <a:gd name="T42" fmla="*/ 45 w 81"/>
                <a:gd name="T43" fmla="*/ 45 h 130"/>
                <a:gd name="T44" fmla="*/ 49 w 81"/>
                <a:gd name="T45" fmla="*/ 46 h 130"/>
                <a:gd name="T46" fmla="*/ 46 w 81"/>
                <a:gd name="T47" fmla="*/ 52 h 130"/>
                <a:gd name="T48" fmla="*/ 45 w 81"/>
                <a:gd name="T49" fmla="*/ 56 h 130"/>
                <a:gd name="T50" fmla="*/ 45 w 81"/>
                <a:gd name="T51" fmla="*/ 57 h 130"/>
                <a:gd name="T52" fmla="*/ 43 w 81"/>
                <a:gd name="T53" fmla="*/ 60 h 130"/>
                <a:gd name="T54" fmla="*/ 43 w 81"/>
                <a:gd name="T55" fmla="*/ 62 h 130"/>
                <a:gd name="T56" fmla="*/ 46 w 81"/>
                <a:gd name="T57" fmla="*/ 65 h 130"/>
                <a:gd name="T58" fmla="*/ 50 w 81"/>
                <a:gd name="T59" fmla="*/ 61 h 130"/>
                <a:gd name="T60" fmla="*/ 51 w 81"/>
                <a:gd name="T61" fmla="*/ 63 h 130"/>
                <a:gd name="T62" fmla="*/ 52 w 81"/>
                <a:gd name="T63" fmla="*/ 64 h 130"/>
                <a:gd name="T64" fmla="*/ 52 w 81"/>
                <a:gd name="T65" fmla="*/ 69 h 130"/>
                <a:gd name="T66" fmla="*/ 54 w 81"/>
                <a:gd name="T67" fmla="*/ 74 h 130"/>
                <a:gd name="T68" fmla="*/ 53 w 81"/>
                <a:gd name="T69" fmla="*/ 76 h 130"/>
                <a:gd name="T70" fmla="*/ 56 w 81"/>
                <a:gd name="T71" fmla="*/ 78 h 130"/>
                <a:gd name="T72" fmla="*/ 57 w 81"/>
                <a:gd name="T73" fmla="*/ 81 h 130"/>
                <a:gd name="T74" fmla="*/ 57 w 81"/>
                <a:gd name="T75" fmla="*/ 84 h 130"/>
                <a:gd name="T76" fmla="*/ 59 w 81"/>
                <a:gd name="T77" fmla="*/ 87 h 130"/>
                <a:gd name="T78" fmla="*/ 61 w 81"/>
                <a:gd name="T79" fmla="*/ 84 h 130"/>
                <a:gd name="T80" fmla="*/ 65 w 81"/>
                <a:gd name="T81" fmla="*/ 86 h 130"/>
                <a:gd name="T82" fmla="*/ 67 w 81"/>
                <a:gd name="T83" fmla="*/ 84 h 130"/>
                <a:gd name="T84" fmla="*/ 71 w 81"/>
                <a:gd name="T85" fmla="*/ 85 h 130"/>
                <a:gd name="T86" fmla="*/ 73 w 81"/>
                <a:gd name="T87" fmla="*/ 86 h 130"/>
                <a:gd name="T88" fmla="*/ 76 w 81"/>
                <a:gd name="T89" fmla="*/ 84 h 130"/>
                <a:gd name="T90" fmla="*/ 79 w 81"/>
                <a:gd name="T91" fmla="*/ 85 h 130"/>
                <a:gd name="T92" fmla="*/ 81 w 81"/>
                <a:gd name="T93" fmla="*/ 88 h 130"/>
                <a:gd name="T94" fmla="*/ 74 w 81"/>
                <a:gd name="T95" fmla="*/ 130 h 130"/>
                <a:gd name="T96" fmla="*/ 0 w 81"/>
                <a:gd name="T97" fmla="*/ 11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30748" name="Freeform 177"/>
            <p:cNvSpPr>
              <a:spLocks/>
            </p:cNvSpPr>
            <p:nvPr/>
          </p:nvSpPr>
          <p:spPr bwMode="auto">
            <a:xfrm>
              <a:off x="2164" y="1170"/>
              <a:ext cx="706" cy="424"/>
            </a:xfrm>
            <a:custGeom>
              <a:avLst/>
              <a:gdLst>
                <a:gd name="T0" fmla="*/ 48 w 138"/>
                <a:gd name="T1" fmla="*/ 77 h 87"/>
                <a:gd name="T2" fmla="*/ 45 w 138"/>
                <a:gd name="T3" fmla="*/ 84 h 87"/>
                <a:gd name="T4" fmla="*/ 43 w 138"/>
                <a:gd name="T5" fmla="*/ 80 h 87"/>
                <a:gd name="T6" fmla="*/ 42 w 138"/>
                <a:gd name="T7" fmla="*/ 83 h 87"/>
                <a:gd name="T8" fmla="*/ 38 w 138"/>
                <a:gd name="T9" fmla="*/ 83 h 87"/>
                <a:gd name="T10" fmla="*/ 33 w 138"/>
                <a:gd name="T11" fmla="*/ 82 h 87"/>
                <a:gd name="T12" fmla="*/ 32 w 138"/>
                <a:gd name="T13" fmla="*/ 82 h 87"/>
                <a:gd name="T14" fmla="*/ 29 w 138"/>
                <a:gd name="T15" fmla="*/ 82 h 87"/>
                <a:gd name="T16" fmla="*/ 26 w 138"/>
                <a:gd name="T17" fmla="*/ 82 h 87"/>
                <a:gd name="T18" fmla="*/ 24 w 138"/>
                <a:gd name="T19" fmla="*/ 83 h 87"/>
                <a:gd name="T20" fmla="*/ 23 w 138"/>
                <a:gd name="T21" fmla="*/ 80 h 87"/>
                <a:gd name="T22" fmla="*/ 23 w 138"/>
                <a:gd name="T23" fmla="*/ 77 h 87"/>
                <a:gd name="T24" fmla="*/ 20 w 138"/>
                <a:gd name="T25" fmla="*/ 75 h 87"/>
                <a:gd name="T26" fmla="*/ 20 w 138"/>
                <a:gd name="T27" fmla="*/ 72 h 87"/>
                <a:gd name="T28" fmla="*/ 18 w 138"/>
                <a:gd name="T29" fmla="*/ 69 h 87"/>
                <a:gd name="T30" fmla="*/ 18 w 138"/>
                <a:gd name="T31" fmla="*/ 63 h 87"/>
                <a:gd name="T32" fmla="*/ 17 w 138"/>
                <a:gd name="T33" fmla="*/ 60 h 87"/>
                <a:gd name="T34" fmla="*/ 16 w 138"/>
                <a:gd name="T35" fmla="*/ 59 h 87"/>
                <a:gd name="T36" fmla="*/ 15 w 138"/>
                <a:gd name="T37" fmla="*/ 59 h 87"/>
                <a:gd name="T38" fmla="*/ 11 w 138"/>
                <a:gd name="T39" fmla="*/ 62 h 87"/>
                <a:gd name="T40" fmla="*/ 9 w 138"/>
                <a:gd name="T41" fmla="*/ 58 h 87"/>
                <a:gd name="T42" fmla="*/ 9 w 138"/>
                <a:gd name="T43" fmla="*/ 56 h 87"/>
                <a:gd name="T44" fmla="*/ 11 w 138"/>
                <a:gd name="T45" fmla="*/ 53 h 87"/>
                <a:gd name="T46" fmla="*/ 11 w 138"/>
                <a:gd name="T47" fmla="*/ 50 h 87"/>
                <a:gd name="T48" fmla="*/ 12 w 138"/>
                <a:gd name="T49" fmla="*/ 48 h 87"/>
                <a:gd name="T50" fmla="*/ 14 w 138"/>
                <a:gd name="T51" fmla="*/ 42 h 87"/>
                <a:gd name="T52" fmla="*/ 11 w 138"/>
                <a:gd name="T53" fmla="*/ 40 h 87"/>
                <a:gd name="T54" fmla="*/ 8 w 138"/>
                <a:gd name="T55" fmla="*/ 38 h 87"/>
                <a:gd name="T56" fmla="*/ 6 w 138"/>
                <a:gd name="T57" fmla="*/ 31 h 87"/>
                <a:gd name="T58" fmla="*/ 2 w 138"/>
                <a:gd name="T59" fmla="*/ 27 h 87"/>
                <a:gd name="T60" fmla="*/ 2 w 138"/>
                <a:gd name="T61" fmla="*/ 25 h 87"/>
                <a:gd name="T62" fmla="*/ 2 w 138"/>
                <a:gd name="T63" fmla="*/ 20 h 87"/>
                <a:gd name="T64" fmla="*/ 3 w 138"/>
                <a:gd name="T65" fmla="*/ 0 h 87"/>
                <a:gd name="T66" fmla="*/ 49 w 138"/>
                <a:gd name="T67" fmla="*/ 8 h 87"/>
                <a:gd name="T68" fmla="*/ 138 w 138"/>
                <a:gd name="T69" fmla="*/ 19 h 87"/>
                <a:gd name="T70" fmla="*/ 132 w 138"/>
                <a:gd name="T71" fmla="*/ 8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a:solidFill>
                <a:schemeClr val="tx1"/>
              </a:solidFill>
              <a:round/>
              <a:headEnd/>
              <a:tailEnd/>
            </a:ln>
          </p:spPr>
          <p:txBody>
            <a:bodyPr/>
            <a:lstStyle/>
            <a:p>
              <a:endParaRPr lang="en-US"/>
            </a:p>
          </p:txBody>
        </p:sp>
        <p:sp>
          <p:nvSpPr>
            <p:cNvPr id="30749" name="Freeform 178"/>
            <p:cNvSpPr>
              <a:spLocks/>
            </p:cNvSpPr>
            <p:nvPr/>
          </p:nvSpPr>
          <p:spPr bwMode="auto">
            <a:xfrm>
              <a:off x="1738" y="1677"/>
              <a:ext cx="440" cy="649"/>
            </a:xfrm>
            <a:custGeom>
              <a:avLst/>
              <a:gdLst>
                <a:gd name="T0" fmla="*/ 13 w 86"/>
                <a:gd name="T1" fmla="*/ 0 h 133"/>
                <a:gd name="T2" fmla="*/ 0 w 86"/>
                <a:gd name="T3" fmla="*/ 51 h 133"/>
                <a:gd name="T4" fmla="*/ 56 w 86"/>
                <a:gd name="T5" fmla="*/ 133 h 133"/>
                <a:gd name="T6" fmla="*/ 56 w 86"/>
                <a:gd name="T7" fmla="*/ 132 h 133"/>
                <a:gd name="T8" fmla="*/ 56 w 86"/>
                <a:gd name="T9" fmla="*/ 131 h 133"/>
                <a:gd name="T10" fmla="*/ 57 w 86"/>
                <a:gd name="T11" fmla="*/ 127 h 133"/>
                <a:gd name="T12" fmla="*/ 57 w 86"/>
                <a:gd name="T13" fmla="*/ 126 h 133"/>
                <a:gd name="T14" fmla="*/ 57 w 86"/>
                <a:gd name="T15" fmla="*/ 118 h 133"/>
                <a:gd name="T16" fmla="*/ 57 w 86"/>
                <a:gd name="T17" fmla="*/ 115 h 133"/>
                <a:gd name="T18" fmla="*/ 57 w 86"/>
                <a:gd name="T19" fmla="*/ 114 h 133"/>
                <a:gd name="T20" fmla="*/ 60 w 86"/>
                <a:gd name="T21" fmla="*/ 114 h 133"/>
                <a:gd name="T22" fmla="*/ 62 w 86"/>
                <a:gd name="T23" fmla="*/ 114 h 133"/>
                <a:gd name="T24" fmla="*/ 63 w 86"/>
                <a:gd name="T25" fmla="*/ 115 h 133"/>
                <a:gd name="T26" fmla="*/ 63 w 86"/>
                <a:gd name="T27" fmla="*/ 116 h 133"/>
                <a:gd name="T28" fmla="*/ 64 w 86"/>
                <a:gd name="T29" fmla="*/ 117 h 133"/>
                <a:gd name="T30" fmla="*/ 66 w 86"/>
                <a:gd name="T31" fmla="*/ 117 h 133"/>
                <a:gd name="T32" fmla="*/ 68 w 86"/>
                <a:gd name="T33" fmla="*/ 110 h 133"/>
                <a:gd name="T34" fmla="*/ 70 w 86"/>
                <a:gd name="T35" fmla="*/ 101 h 133"/>
                <a:gd name="T36" fmla="*/ 86 w 86"/>
                <a:gd name="T37" fmla="*/ 17 h 133"/>
                <a:gd name="T38" fmla="*/ 49 w 86"/>
                <a:gd name="T39" fmla="*/ 9 h 133"/>
                <a:gd name="T40" fmla="*/ 13 w 86"/>
                <a:gd name="T41" fmla="*/ 0 h 133"/>
                <a:gd name="T42" fmla="*/ 1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a:solidFill>
                <a:schemeClr val="tx1"/>
              </a:solidFill>
              <a:round/>
              <a:headEnd/>
              <a:tailEnd/>
            </a:ln>
          </p:spPr>
          <p:txBody>
            <a:bodyPr/>
            <a:lstStyle/>
            <a:p>
              <a:endParaRPr lang="en-US"/>
            </a:p>
          </p:txBody>
        </p:sp>
        <p:sp>
          <p:nvSpPr>
            <p:cNvPr id="30750" name="Freeform 179"/>
            <p:cNvSpPr>
              <a:spLocks/>
            </p:cNvSpPr>
            <p:nvPr/>
          </p:nvSpPr>
          <p:spPr bwMode="auto">
            <a:xfrm>
              <a:off x="1968" y="2170"/>
              <a:ext cx="467" cy="517"/>
            </a:xfrm>
            <a:custGeom>
              <a:avLst/>
              <a:gdLst>
                <a:gd name="T0" fmla="*/ 78 w 91"/>
                <a:gd name="T1" fmla="*/ 106 h 106"/>
                <a:gd name="T2" fmla="*/ 91 w 91"/>
                <a:gd name="T3" fmla="*/ 10 h 106"/>
                <a:gd name="T4" fmla="*/ 25 w 91"/>
                <a:gd name="T5" fmla="*/ 0 h 106"/>
                <a:gd name="T6" fmla="*/ 25 w 91"/>
                <a:gd name="T7" fmla="*/ 0 h 106"/>
                <a:gd name="T8" fmla="*/ 23 w 91"/>
                <a:gd name="T9" fmla="*/ 9 h 106"/>
                <a:gd name="T10" fmla="*/ 21 w 91"/>
                <a:gd name="T11" fmla="*/ 16 h 106"/>
                <a:gd name="T12" fmla="*/ 19 w 91"/>
                <a:gd name="T13" fmla="*/ 16 h 106"/>
                <a:gd name="T14" fmla="*/ 18 w 91"/>
                <a:gd name="T15" fmla="*/ 15 h 106"/>
                <a:gd name="T16" fmla="*/ 18 w 91"/>
                <a:gd name="T17" fmla="*/ 14 h 106"/>
                <a:gd name="T18" fmla="*/ 17 w 91"/>
                <a:gd name="T19" fmla="*/ 13 h 106"/>
                <a:gd name="T20" fmla="*/ 15 w 91"/>
                <a:gd name="T21" fmla="*/ 13 h 106"/>
                <a:gd name="T22" fmla="*/ 12 w 91"/>
                <a:gd name="T23" fmla="*/ 13 h 106"/>
                <a:gd name="T24" fmla="*/ 12 w 91"/>
                <a:gd name="T25" fmla="*/ 14 h 106"/>
                <a:gd name="T26" fmla="*/ 12 w 91"/>
                <a:gd name="T27" fmla="*/ 17 h 106"/>
                <a:gd name="T28" fmla="*/ 12 w 91"/>
                <a:gd name="T29" fmla="*/ 25 h 106"/>
                <a:gd name="T30" fmla="*/ 12 w 91"/>
                <a:gd name="T31" fmla="*/ 26 h 106"/>
                <a:gd name="T32" fmla="*/ 11 w 91"/>
                <a:gd name="T33" fmla="*/ 30 h 106"/>
                <a:gd name="T34" fmla="*/ 11 w 91"/>
                <a:gd name="T35" fmla="*/ 31 h 106"/>
                <a:gd name="T36" fmla="*/ 11 w 91"/>
                <a:gd name="T37" fmla="*/ 32 h 106"/>
                <a:gd name="T38" fmla="*/ 11 w 91"/>
                <a:gd name="T39" fmla="*/ 34 h 106"/>
                <a:gd name="T40" fmla="*/ 11 w 91"/>
                <a:gd name="T41" fmla="*/ 35 h 106"/>
                <a:gd name="T42" fmla="*/ 11 w 91"/>
                <a:gd name="T43" fmla="*/ 36 h 106"/>
                <a:gd name="T44" fmla="*/ 12 w 91"/>
                <a:gd name="T45" fmla="*/ 38 h 106"/>
                <a:gd name="T46" fmla="*/ 12 w 91"/>
                <a:gd name="T47" fmla="*/ 39 h 106"/>
                <a:gd name="T48" fmla="*/ 12 w 91"/>
                <a:gd name="T49" fmla="*/ 41 h 106"/>
                <a:gd name="T50" fmla="*/ 13 w 91"/>
                <a:gd name="T51" fmla="*/ 43 h 106"/>
                <a:gd name="T52" fmla="*/ 13 w 91"/>
                <a:gd name="T53" fmla="*/ 43 h 106"/>
                <a:gd name="T54" fmla="*/ 14 w 91"/>
                <a:gd name="T55" fmla="*/ 44 h 106"/>
                <a:gd name="T56" fmla="*/ 15 w 91"/>
                <a:gd name="T57" fmla="*/ 46 h 106"/>
                <a:gd name="T58" fmla="*/ 14 w 91"/>
                <a:gd name="T59" fmla="*/ 46 h 106"/>
                <a:gd name="T60" fmla="*/ 14 w 91"/>
                <a:gd name="T61" fmla="*/ 46 h 106"/>
                <a:gd name="T62" fmla="*/ 12 w 91"/>
                <a:gd name="T63" fmla="*/ 47 h 106"/>
                <a:gd name="T64" fmla="*/ 10 w 91"/>
                <a:gd name="T65" fmla="*/ 48 h 106"/>
                <a:gd name="T66" fmla="*/ 9 w 91"/>
                <a:gd name="T67" fmla="*/ 50 h 106"/>
                <a:gd name="T68" fmla="*/ 7 w 91"/>
                <a:gd name="T69" fmla="*/ 55 h 106"/>
                <a:gd name="T70" fmla="*/ 5 w 91"/>
                <a:gd name="T71" fmla="*/ 58 h 106"/>
                <a:gd name="T72" fmla="*/ 3 w 91"/>
                <a:gd name="T73" fmla="*/ 58 h 106"/>
                <a:gd name="T74" fmla="*/ 3 w 91"/>
                <a:gd name="T75" fmla="*/ 59 h 106"/>
                <a:gd name="T76" fmla="*/ 4 w 91"/>
                <a:gd name="T77" fmla="*/ 60 h 106"/>
                <a:gd name="T78" fmla="*/ 3 w 91"/>
                <a:gd name="T79" fmla="*/ 61 h 106"/>
                <a:gd name="T80" fmla="*/ 3 w 91"/>
                <a:gd name="T81" fmla="*/ 63 h 106"/>
                <a:gd name="T82" fmla="*/ 3 w 91"/>
                <a:gd name="T83" fmla="*/ 64 h 106"/>
                <a:gd name="T84" fmla="*/ 5 w 91"/>
                <a:gd name="T85" fmla="*/ 66 h 106"/>
                <a:gd name="T86" fmla="*/ 6 w 91"/>
                <a:gd name="T87" fmla="*/ 67 h 106"/>
                <a:gd name="T88" fmla="*/ 5 w 91"/>
                <a:gd name="T89" fmla="*/ 67 h 106"/>
                <a:gd name="T90" fmla="*/ 5 w 91"/>
                <a:gd name="T91" fmla="*/ 69 h 106"/>
                <a:gd name="T92" fmla="*/ 4 w 91"/>
                <a:gd name="T93" fmla="*/ 70 h 106"/>
                <a:gd name="T94" fmla="*/ 3 w 91"/>
                <a:gd name="T95" fmla="*/ 70 h 106"/>
                <a:gd name="T96" fmla="*/ 1 w 91"/>
                <a:gd name="T97" fmla="*/ 69 h 106"/>
                <a:gd name="T98" fmla="*/ 0 w 91"/>
                <a:gd name="T99" fmla="*/ 73 h 106"/>
                <a:gd name="T100" fmla="*/ 49 w 91"/>
                <a:gd name="T101" fmla="*/ 102 h 106"/>
                <a:gd name="T102" fmla="*/ 78 w 91"/>
                <a:gd name="T103" fmla="*/ 106 h 106"/>
                <a:gd name="T104" fmla="*/ 78 w 91"/>
                <a:gd name="T105" fmla="*/ 106 h 106"/>
                <a:gd name="T106" fmla="*/ 78 w 91"/>
                <a:gd name="T107" fmla="*/ 10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a:solidFill>
                <a:schemeClr val="tx1"/>
              </a:solidFill>
              <a:round/>
              <a:headEnd/>
              <a:tailEnd/>
            </a:ln>
          </p:spPr>
          <p:txBody>
            <a:bodyPr/>
            <a:lstStyle/>
            <a:p>
              <a:endParaRPr lang="en-US"/>
            </a:p>
          </p:txBody>
        </p:sp>
        <p:sp>
          <p:nvSpPr>
            <p:cNvPr id="30751" name="Freeform 180"/>
            <p:cNvSpPr>
              <a:spLocks/>
            </p:cNvSpPr>
            <p:nvPr/>
          </p:nvSpPr>
          <p:spPr bwMode="auto">
            <a:xfrm>
              <a:off x="3265" y="1248"/>
              <a:ext cx="456" cy="487"/>
            </a:xfrm>
            <a:custGeom>
              <a:avLst/>
              <a:gdLst>
                <a:gd name="T0" fmla="*/ 8 w 89"/>
                <a:gd name="T1" fmla="*/ 69 h 100"/>
                <a:gd name="T2" fmla="*/ 4 w 89"/>
                <a:gd name="T3" fmla="*/ 64 h 100"/>
                <a:gd name="T4" fmla="*/ 7 w 89"/>
                <a:gd name="T5" fmla="*/ 60 h 100"/>
                <a:gd name="T6" fmla="*/ 7 w 89"/>
                <a:gd name="T7" fmla="*/ 56 h 100"/>
                <a:gd name="T8" fmla="*/ 5 w 89"/>
                <a:gd name="T9" fmla="*/ 47 h 100"/>
                <a:gd name="T10" fmla="*/ 5 w 89"/>
                <a:gd name="T11" fmla="*/ 43 h 100"/>
                <a:gd name="T12" fmla="*/ 4 w 89"/>
                <a:gd name="T13" fmla="*/ 33 h 100"/>
                <a:gd name="T14" fmla="*/ 2 w 89"/>
                <a:gd name="T15" fmla="*/ 26 h 100"/>
                <a:gd name="T16" fmla="*/ 0 w 89"/>
                <a:gd name="T17" fmla="*/ 16 h 100"/>
                <a:gd name="T18" fmla="*/ 1 w 89"/>
                <a:gd name="T19" fmla="*/ 12 h 100"/>
                <a:gd name="T20" fmla="*/ 0 w 89"/>
                <a:gd name="T21" fmla="*/ 7 h 100"/>
                <a:gd name="T22" fmla="*/ 23 w 89"/>
                <a:gd name="T23" fmla="*/ 3 h 100"/>
                <a:gd name="T24" fmla="*/ 25 w 89"/>
                <a:gd name="T25" fmla="*/ 1 h 100"/>
                <a:gd name="T26" fmla="*/ 28 w 89"/>
                <a:gd name="T27" fmla="*/ 5 h 100"/>
                <a:gd name="T28" fmla="*/ 28 w 89"/>
                <a:gd name="T29" fmla="*/ 10 h 100"/>
                <a:gd name="T30" fmla="*/ 32 w 89"/>
                <a:gd name="T31" fmla="*/ 12 h 100"/>
                <a:gd name="T32" fmla="*/ 34 w 89"/>
                <a:gd name="T33" fmla="*/ 13 h 100"/>
                <a:gd name="T34" fmla="*/ 38 w 89"/>
                <a:gd name="T35" fmla="*/ 13 h 100"/>
                <a:gd name="T36" fmla="*/ 39 w 89"/>
                <a:gd name="T37" fmla="*/ 14 h 100"/>
                <a:gd name="T38" fmla="*/ 43 w 89"/>
                <a:gd name="T39" fmla="*/ 13 h 100"/>
                <a:gd name="T40" fmla="*/ 51 w 89"/>
                <a:gd name="T41" fmla="*/ 14 h 100"/>
                <a:gd name="T42" fmla="*/ 52 w 89"/>
                <a:gd name="T43" fmla="*/ 15 h 100"/>
                <a:gd name="T44" fmla="*/ 53 w 89"/>
                <a:gd name="T45" fmla="*/ 15 h 100"/>
                <a:gd name="T46" fmla="*/ 54 w 89"/>
                <a:gd name="T47" fmla="*/ 18 h 100"/>
                <a:gd name="T48" fmla="*/ 57 w 89"/>
                <a:gd name="T49" fmla="*/ 17 h 100"/>
                <a:gd name="T50" fmla="*/ 59 w 89"/>
                <a:gd name="T51" fmla="*/ 17 h 100"/>
                <a:gd name="T52" fmla="*/ 62 w 89"/>
                <a:gd name="T53" fmla="*/ 19 h 100"/>
                <a:gd name="T54" fmla="*/ 64 w 89"/>
                <a:gd name="T55" fmla="*/ 21 h 100"/>
                <a:gd name="T56" fmla="*/ 68 w 89"/>
                <a:gd name="T57" fmla="*/ 21 h 100"/>
                <a:gd name="T58" fmla="*/ 73 w 89"/>
                <a:gd name="T59" fmla="*/ 18 h 100"/>
                <a:gd name="T60" fmla="*/ 81 w 89"/>
                <a:gd name="T61" fmla="*/ 20 h 100"/>
                <a:gd name="T62" fmla="*/ 83 w 89"/>
                <a:gd name="T63" fmla="*/ 20 h 100"/>
                <a:gd name="T64" fmla="*/ 86 w 89"/>
                <a:gd name="T65" fmla="*/ 21 h 100"/>
                <a:gd name="T66" fmla="*/ 87 w 89"/>
                <a:gd name="T67" fmla="*/ 22 h 100"/>
                <a:gd name="T68" fmla="*/ 81 w 89"/>
                <a:gd name="T69" fmla="*/ 25 h 100"/>
                <a:gd name="T70" fmla="*/ 78 w 89"/>
                <a:gd name="T71" fmla="*/ 28 h 100"/>
                <a:gd name="T72" fmla="*/ 73 w 89"/>
                <a:gd name="T73" fmla="*/ 30 h 100"/>
                <a:gd name="T74" fmla="*/ 59 w 89"/>
                <a:gd name="T75" fmla="*/ 44 h 100"/>
                <a:gd name="T76" fmla="*/ 57 w 89"/>
                <a:gd name="T77" fmla="*/ 46 h 100"/>
                <a:gd name="T78" fmla="*/ 57 w 89"/>
                <a:gd name="T79" fmla="*/ 56 h 100"/>
                <a:gd name="T80" fmla="*/ 52 w 89"/>
                <a:gd name="T81" fmla="*/ 59 h 100"/>
                <a:gd name="T82" fmla="*/ 52 w 89"/>
                <a:gd name="T83" fmla="*/ 61 h 100"/>
                <a:gd name="T84" fmla="*/ 52 w 89"/>
                <a:gd name="T85" fmla="*/ 65 h 100"/>
                <a:gd name="T86" fmla="*/ 53 w 89"/>
                <a:gd name="T87" fmla="*/ 69 h 100"/>
                <a:gd name="T88" fmla="*/ 52 w 89"/>
                <a:gd name="T89" fmla="*/ 73 h 100"/>
                <a:gd name="T90" fmla="*/ 53 w 89"/>
                <a:gd name="T91" fmla="*/ 79 h 100"/>
                <a:gd name="T92" fmla="*/ 55 w 89"/>
                <a:gd name="T93" fmla="*/ 80 h 100"/>
                <a:gd name="T94" fmla="*/ 58 w 89"/>
                <a:gd name="T95" fmla="*/ 81 h 100"/>
                <a:gd name="T96" fmla="*/ 59 w 89"/>
                <a:gd name="T97" fmla="*/ 83 h 100"/>
                <a:gd name="T98" fmla="*/ 64 w 89"/>
                <a:gd name="T99" fmla="*/ 87 h 100"/>
                <a:gd name="T100" fmla="*/ 72 w 89"/>
                <a:gd name="T101" fmla="*/ 92 h 100"/>
                <a:gd name="T102" fmla="*/ 72 w 89"/>
                <a:gd name="T103" fmla="*/ 95 h 100"/>
                <a:gd name="T104" fmla="*/ 8 w 89"/>
                <a:gd name="T105" fmla="*/ 10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30752" name="Freeform 181"/>
            <p:cNvSpPr>
              <a:spLocks/>
            </p:cNvSpPr>
            <p:nvPr/>
          </p:nvSpPr>
          <p:spPr bwMode="auto">
            <a:xfrm>
              <a:off x="3634" y="1799"/>
              <a:ext cx="277" cy="463"/>
            </a:xfrm>
            <a:custGeom>
              <a:avLst/>
              <a:gdLst>
                <a:gd name="T0" fmla="*/ 9 w 54"/>
                <a:gd name="T1" fmla="*/ 2 h 95"/>
                <a:gd name="T2" fmla="*/ 12 w 54"/>
                <a:gd name="T3" fmla="*/ 5 h 95"/>
                <a:gd name="T4" fmla="*/ 15 w 54"/>
                <a:gd name="T5" fmla="*/ 8 h 95"/>
                <a:gd name="T6" fmla="*/ 15 w 54"/>
                <a:gd name="T7" fmla="*/ 12 h 95"/>
                <a:gd name="T8" fmla="*/ 14 w 54"/>
                <a:gd name="T9" fmla="*/ 15 h 95"/>
                <a:gd name="T10" fmla="*/ 11 w 54"/>
                <a:gd name="T11" fmla="*/ 19 h 95"/>
                <a:gd name="T12" fmla="*/ 9 w 54"/>
                <a:gd name="T13" fmla="*/ 20 h 95"/>
                <a:gd name="T14" fmla="*/ 5 w 54"/>
                <a:gd name="T15" fmla="*/ 21 h 95"/>
                <a:gd name="T16" fmla="*/ 4 w 54"/>
                <a:gd name="T17" fmla="*/ 24 h 95"/>
                <a:gd name="T18" fmla="*/ 6 w 54"/>
                <a:gd name="T19" fmla="*/ 27 h 95"/>
                <a:gd name="T20" fmla="*/ 4 w 54"/>
                <a:gd name="T21" fmla="*/ 34 h 95"/>
                <a:gd name="T22" fmla="*/ 1 w 54"/>
                <a:gd name="T23" fmla="*/ 36 h 95"/>
                <a:gd name="T24" fmla="*/ 0 w 54"/>
                <a:gd name="T25" fmla="*/ 39 h 95"/>
                <a:gd name="T26" fmla="*/ 0 w 54"/>
                <a:gd name="T27" fmla="*/ 41 h 95"/>
                <a:gd name="T28" fmla="*/ 1 w 54"/>
                <a:gd name="T29" fmla="*/ 48 h 95"/>
                <a:gd name="T30" fmla="*/ 5 w 54"/>
                <a:gd name="T31" fmla="*/ 53 h 95"/>
                <a:gd name="T32" fmla="*/ 10 w 54"/>
                <a:gd name="T33" fmla="*/ 57 h 95"/>
                <a:gd name="T34" fmla="*/ 13 w 54"/>
                <a:gd name="T35" fmla="*/ 64 h 95"/>
                <a:gd name="T36" fmla="*/ 15 w 54"/>
                <a:gd name="T37" fmla="*/ 62 h 95"/>
                <a:gd name="T38" fmla="*/ 19 w 54"/>
                <a:gd name="T39" fmla="*/ 65 h 95"/>
                <a:gd name="T40" fmla="*/ 19 w 54"/>
                <a:gd name="T41" fmla="*/ 69 h 95"/>
                <a:gd name="T42" fmla="*/ 16 w 54"/>
                <a:gd name="T43" fmla="*/ 73 h 95"/>
                <a:gd name="T44" fmla="*/ 19 w 54"/>
                <a:gd name="T45" fmla="*/ 78 h 95"/>
                <a:gd name="T46" fmla="*/ 24 w 54"/>
                <a:gd name="T47" fmla="*/ 81 h 95"/>
                <a:gd name="T48" fmla="*/ 29 w 54"/>
                <a:gd name="T49" fmla="*/ 87 h 95"/>
                <a:gd name="T50" fmla="*/ 30 w 54"/>
                <a:gd name="T51" fmla="*/ 89 h 95"/>
                <a:gd name="T52" fmla="*/ 29 w 54"/>
                <a:gd name="T53" fmla="*/ 91 h 95"/>
                <a:gd name="T54" fmla="*/ 32 w 54"/>
                <a:gd name="T55" fmla="*/ 95 h 95"/>
                <a:gd name="T56" fmla="*/ 33 w 54"/>
                <a:gd name="T57" fmla="*/ 94 h 95"/>
                <a:gd name="T58" fmla="*/ 34 w 54"/>
                <a:gd name="T59" fmla="*/ 92 h 95"/>
                <a:gd name="T60" fmla="*/ 38 w 54"/>
                <a:gd name="T61" fmla="*/ 91 h 95"/>
                <a:gd name="T62" fmla="*/ 42 w 54"/>
                <a:gd name="T63" fmla="*/ 93 h 95"/>
                <a:gd name="T64" fmla="*/ 43 w 54"/>
                <a:gd name="T65" fmla="*/ 89 h 95"/>
                <a:gd name="T66" fmla="*/ 44 w 54"/>
                <a:gd name="T67" fmla="*/ 87 h 95"/>
                <a:gd name="T68" fmla="*/ 48 w 54"/>
                <a:gd name="T69" fmla="*/ 85 h 95"/>
                <a:gd name="T70" fmla="*/ 47 w 54"/>
                <a:gd name="T71" fmla="*/ 83 h 95"/>
                <a:gd name="T72" fmla="*/ 47 w 54"/>
                <a:gd name="T73" fmla="*/ 81 h 95"/>
                <a:gd name="T74" fmla="*/ 48 w 54"/>
                <a:gd name="T75" fmla="*/ 80 h 95"/>
                <a:gd name="T76" fmla="*/ 48 w 54"/>
                <a:gd name="T77" fmla="*/ 79 h 95"/>
                <a:gd name="T78" fmla="*/ 48 w 54"/>
                <a:gd name="T79" fmla="*/ 73 h 95"/>
                <a:gd name="T80" fmla="*/ 52 w 54"/>
                <a:gd name="T81" fmla="*/ 68 h 95"/>
                <a:gd name="T82" fmla="*/ 54 w 54"/>
                <a:gd name="T83" fmla="*/ 64 h 95"/>
                <a:gd name="T84" fmla="*/ 52 w 54"/>
                <a:gd name="T85" fmla="*/ 57 h 95"/>
                <a:gd name="T86" fmla="*/ 52 w 54"/>
                <a:gd name="T87" fmla="*/ 54 h 95"/>
                <a:gd name="T88" fmla="*/ 49 w 54"/>
                <a:gd name="T89" fmla="*/ 13 h 95"/>
                <a:gd name="T90" fmla="*/ 48 w 54"/>
                <a:gd name="T91" fmla="*/ 11 h 95"/>
                <a:gd name="T92" fmla="*/ 46 w 54"/>
                <a:gd name="T93" fmla="*/ 6 h 95"/>
                <a:gd name="T94" fmla="*/ 44 w 54"/>
                <a:gd name="T95" fmla="*/ 3 h 95"/>
                <a:gd name="T96" fmla="*/ 4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a:solidFill>
                <a:schemeClr val="tx1"/>
              </a:solidFill>
              <a:round/>
              <a:headEnd/>
              <a:tailEnd/>
            </a:ln>
          </p:spPr>
          <p:txBody>
            <a:bodyPr/>
            <a:lstStyle/>
            <a:p>
              <a:endParaRPr lang="en-US"/>
            </a:p>
          </p:txBody>
        </p:sp>
        <p:sp>
          <p:nvSpPr>
            <p:cNvPr id="30753" name="Freeform 182" descr="20%"/>
            <p:cNvSpPr>
              <a:spLocks/>
            </p:cNvSpPr>
            <p:nvPr/>
          </p:nvSpPr>
          <p:spPr bwMode="auto">
            <a:xfrm>
              <a:off x="4244" y="1896"/>
              <a:ext cx="314" cy="293"/>
            </a:xfrm>
            <a:custGeom>
              <a:avLst/>
              <a:gdLst>
                <a:gd name="T0" fmla="*/ 20 w 61"/>
                <a:gd name="T1" fmla="*/ 0 h 60"/>
                <a:gd name="T2" fmla="*/ 20 w 61"/>
                <a:gd name="T3" fmla="*/ 3 h 60"/>
                <a:gd name="T4" fmla="*/ 21 w 61"/>
                <a:gd name="T5" fmla="*/ 5 h 60"/>
                <a:gd name="T6" fmla="*/ 19 w 61"/>
                <a:gd name="T7" fmla="*/ 13 h 60"/>
                <a:gd name="T8" fmla="*/ 19 w 61"/>
                <a:gd name="T9" fmla="*/ 15 h 60"/>
                <a:gd name="T10" fmla="*/ 18 w 61"/>
                <a:gd name="T11" fmla="*/ 19 h 60"/>
                <a:gd name="T12" fmla="*/ 15 w 61"/>
                <a:gd name="T13" fmla="*/ 22 h 60"/>
                <a:gd name="T14" fmla="*/ 13 w 61"/>
                <a:gd name="T15" fmla="*/ 23 h 60"/>
                <a:gd name="T16" fmla="*/ 11 w 61"/>
                <a:gd name="T17" fmla="*/ 24 h 60"/>
                <a:gd name="T18" fmla="*/ 10 w 61"/>
                <a:gd name="T19" fmla="*/ 26 h 60"/>
                <a:gd name="T20" fmla="*/ 9 w 61"/>
                <a:gd name="T21" fmla="*/ 30 h 60"/>
                <a:gd name="T22" fmla="*/ 6 w 61"/>
                <a:gd name="T23" fmla="*/ 30 h 60"/>
                <a:gd name="T24" fmla="*/ 4 w 61"/>
                <a:gd name="T25" fmla="*/ 34 h 60"/>
                <a:gd name="T26" fmla="*/ 4 w 61"/>
                <a:gd name="T27" fmla="*/ 38 h 60"/>
                <a:gd name="T28" fmla="*/ 2 w 61"/>
                <a:gd name="T29" fmla="*/ 41 h 60"/>
                <a:gd name="T30" fmla="*/ 0 w 61"/>
                <a:gd name="T31" fmla="*/ 43 h 60"/>
                <a:gd name="T32" fmla="*/ 0 w 61"/>
                <a:gd name="T33" fmla="*/ 46 h 60"/>
                <a:gd name="T34" fmla="*/ 3 w 61"/>
                <a:gd name="T35" fmla="*/ 51 h 60"/>
                <a:gd name="T36" fmla="*/ 6 w 61"/>
                <a:gd name="T37" fmla="*/ 54 h 60"/>
                <a:gd name="T38" fmla="*/ 8 w 61"/>
                <a:gd name="T39" fmla="*/ 54 h 60"/>
                <a:gd name="T40" fmla="*/ 8 w 61"/>
                <a:gd name="T41" fmla="*/ 55 h 60"/>
                <a:gd name="T42" fmla="*/ 10 w 61"/>
                <a:gd name="T43" fmla="*/ 55 h 60"/>
                <a:gd name="T44" fmla="*/ 10 w 61"/>
                <a:gd name="T45" fmla="*/ 57 h 60"/>
                <a:gd name="T46" fmla="*/ 15 w 61"/>
                <a:gd name="T47" fmla="*/ 60 h 60"/>
                <a:gd name="T48" fmla="*/ 18 w 61"/>
                <a:gd name="T49" fmla="*/ 59 h 60"/>
                <a:gd name="T50" fmla="*/ 19 w 61"/>
                <a:gd name="T51" fmla="*/ 57 h 60"/>
                <a:gd name="T52" fmla="*/ 21 w 61"/>
                <a:gd name="T53" fmla="*/ 59 h 60"/>
                <a:gd name="T54" fmla="*/ 25 w 61"/>
                <a:gd name="T55" fmla="*/ 57 h 60"/>
                <a:gd name="T56" fmla="*/ 26 w 61"/>
                <a:gd name="T57" fmla="*/ 55 h 60"/>
                <a:gd name="T58" fmla="*/ 30 w 61"/>
                <a:gd name="T59" fmla="*/ 53 h 60"/>
                <a:gd name="T60" fmla="*/ 33 w 61"/>
                <a:gd name="T61" fmla="*/ 51 h 60"/>
                <a:gd name="T62" fmla="*/ 33 w 61"/>
                <a:gd name="T63" fmla="*/ 48 h 60"/>
                <a:gd name="T64" fmla="*/ 38 w 61"/>
                <a:gd name="T65" fmla="*/ 32 h 60"/>
                <a:gd name="T66" fmla="*/ 40 w 61"/>
                <a:gd name="T67" fmla="*/ 33 h 60"/>
                <a:gd name="T68" fmla="*/ 41 w 61"/>
                <a:gd name="T69" fmla="*/ 35 h 60"/>
                <a:gd name="T70" fmla="*/ 44 w 61"/>
                <a:gd name="T71" fmla="*/ 32 h 60"/>
                <a:gd name="T72" fmla="*/ 46 w 61"/>
                <a:gd name="T73" fmla="*/ 27 h 60"/>
                <a:gd name="T74" fmla="*/ 49 w 61"/>
                <a:gd name="T75" fmla="*/ 25 h 60"/>
                <a:gd name="T76" fmla="*/ 51 w 61"/>
                <a:gd name="T77" fmla="*/ 23 h 60"/>
                <a:gd name="T78" fmla="*/ 52 w 61"/>
                <a:gd name="T79" fmla="*/ 20 h 60"/>
                <a:gd name="T80" fmla="*/ 52 w 61"/>
                <a:gd name="T81" fmla="*/ 19 h 60"/>
                <a:gd name="T82" fmla="*/ 52 w 61"/>
                <a:gd name="T83" fmla="*/ 15 h 60"/>
                <a:gd name="T84" fmla="*/ 59 w 61"/>
                <a:gd name="T85" fmla="*/ 19 h 60"/>
                <a:gd name="T86" fmla="*/ 60 w 61"/>
                <a:gd name="T87" fmla="*/ 19 h 60"/>
                <a:gd name="T88" fmla="*/ 59 w 61"/>
                <a:gd name="T89" fmla="*/ 13 h 60"/>
                <a:gd name="T90" fmla="*/ 58 w 61"/>
                <a:gd name="T91" fmla="*/ 11 h 60"/>
                <a:gd name="T92" fmla="*/ 56 w 61"/>
                <a:gd name="T93" fmla="*/ 11 h 60"/>
                <a:gd name="T94" fmla="*/ 51 w 61"/>
                <a:gd name="T95" fmla="*/ 12 h 60"/>
                <a:gd name="T96" fmla="*/ 49 w 61"/>
                <a:gd name="T97" fmla="*/ 14 h 60"/>
                <a:gd name="T98" fmla="*/ 46 w 61"/>
                <a:gd name="T99" fmla="*/ 13 h 60"/>
                <a:gd name="T100" fmla="*/ 45 w 61"/>
                <a:gd name="T101" fmla="*/ 15 h 60"/>
                <a:gd name="T102" fmla="*/ 42 w 61"/>
                <a:gd name="T103" fmla="*/ 17 h 60"/>
                <a:gd name="T104" fmla="*/ 39 w 61"/>
                <a:gd name="T105" fmla="*/ 20 h 60"/>
                <a:gd name="T106" fmla="*/ 36 w 61"/>
                <a:gd name="T107" fmla="*/ 13 h 60"/>
                <a:gd name="T108" fmla="*/ 21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30754" name="Freeform 183"/>
            <p:cNvSpPr>
              <a:spLocks/>
            </p:cNvSpPr>
            <p:nvPr/>
          </p:nvSpPr>
          <p:spPr bwMode="auto">
            <a:xfrm>
              <a:off x="3475" y="2604"/>
              <a:ext cx="394" cy="322"/>
            </a:xfrm>
            <a:custGeom>
              <a:avLst/>
              <a:gdLst>
                <a:gd name="T0" fmla="*/ 41 w 77"/>
                <a:gd name="T1" fmla="*/ 1 h 66"/>
                <a:gd name="T2" fmla="*/ 44 w 77"/>
                <a:gd name="T3" fmla="*/ 10 h 66"/>
                <a:gd name="T4" fmla="*/ 43 w 77"/>
                <a:gd name="T5" fmla="*/ 13 h 66"/>
                <a:gd name="T6" fmla="*/ 40 w 77"/>
                <a:gd name="T7" fmla="*/ 22 h 66"/>
                <a:gd name="T8" fmla="*/ 64 w 77"/>
                <a:gd name="T9" fmla="*/ 33 h 66"/>
                <a:gd name="T10" fmla="*/ 64 w 77"/>
                <a:gd name="T11" fmla="*/ 40 h 66"/>
                <a:gd name="T12" fmla="*/ 63 w 77"/>
                <a:gd name="T13" fmla="*/ 45 h 66"/>
                <a:gd name="T14" fmla="*/ 58 w 77"/>
                <a:gd name="T15" fmla="*/ 44 h 66"/>
                <a:gd name="T16" fmla="*/ 56 w 77"/>
                <a:gd name="T17" fmla="*/ 49 h 66"/>
                <a:gd name="T18" fmla="*/ 62 w 77"/>
                <a:gd name="T19" fmla="*/ 48 h 66"/>
                <a:gd name="T20" fmla="*/ 66 w 77"/>
                <a:gd name="T21" fmla="*/ 47 h 66"/>
                <a:gd name="T22" fmla="*/ 64 w 77"/>
                <a:gd name="T23" fmla="*/ 49 h 66"/>
                <a:gd name="T24" fmla="*/ 66 w 77"/>
                <a:gd name="T25" fmla="*/ 51 h 66"/>
                <a:gd name="T26" fmla="*/ 71 w 77"/>
                <a:gd name="T27" fmla="*/ 47 h 66"/>
                <a:gd name="T28" fmla="*/ 74 w 77"/>
                <a:gd name="T29" fmla="*/ 48 h 66"/>
                <a:gd name="T30" fmla="*/ 73 w 77"/>
                <a:gd name="T31" fmla="*/ 51 h 66"/>
                <a:gd name="T32" fmla="*/ 68 w 77"/>
                <a:gd name="T33" fmla="*/ 56 h 66"/>
                <a:gd name="T34" fmla="*/ 71 w 77"/>
                <a:gd name="T35" fmla="*/ 60 h 66"/>
                <a:gd name="T36" fmla="*/ 77 w 77"/>
                <a:gd name="T37" fmla="*/ 65 h 66"/>
                <a:gd name="T38" fmla="*/ 71 w 77"/>
                <a:gd name="T39" fmla="*/ 63 h 66"/>
                <a:gd name="T40" fmla="*/ 64 w 77"/>
                <a:gd name="T41" fmla="*/ 59 h 66"/>
                <a:gd name="T42" fmla="*/ 61 w 77"/>
                <a:gd name="T43" fmla="*/ 62 h 66"/>
                <a:gd name="T44" fmla="*/ 60 w 77"/>
                <a:gd name="T45" fmla="*/ 65 h 66"/>
                <a:gd name="T46" fmla="*/ 57 w 77"/>
                <a:gd name="T47" fmla="*/ 63 h 66"/>
                <a:gd name="T48" fmla="*/ 54 w 77"/>
                <a:gd name="T49" fmla="*/ 63 h 66"/>
                <a:gd name="T50" fmla="*/ 49 w 77"/>
                <a:gd name="T51" fmla="*/ 64 h 66"/>
                <a:gd name="T52" fmla="*/ 41 w 77"/>
                <a:gd name="T53" fmla="*/ 59 h 66"/>
                <a:gd name="T54" fmla="*/ 38 w 77"/>
                <a:gd name="T55" fmla="*/ 57 h 66"/>
                <a:gd name="T56" fmla="*/ 37 w 77"/>
                <a:gd name="T57" fmla="*/ 56 h 66"/>
                <a:gd name="T58" fmla="*/ 34 w 77"/>
                <a:gd name="T59" fmla="*/ 55 h 66"/>
                <a:gd name="T60" fmla="*/ 33 w 77"/>
                <a:gd name="T61" fmla="*/ 54 h 66"/>
                <a:gd name="T62" fmla="*/ 31 w 77"/>
                <a:gd name="T63" fmla="*/ 58 h 66"/>
                <a:gd name="T64" fmla="*/ 15 w 77"/>
                <a:gd name="T65" fmla="*/ 56 h 66"/>
                <a:gd name="T66" fmla="*/ 4 w 77"/>
                <a:gd name="T67" fmla="*/ 55 h 66"/>
                <a:gd name="T68" fmla="*/ 5 w 77"/>
                <a:gd name="T69" fmla="*/ 53 h 66"/>
                <a:gd name="T70" fmla="*/ 6 w 77"/>
                <a:gd name="T71" fmla="*/ 46 h 66"/>
                <a:gd name="T72" fmla="*/ 6 w 77"/>
                <a:gd name="T73" fmla="*/ 42 h 66"/>
                <a:gd name="T74" fmla="*/ 9 w 77"/>
                <a:gd name="T75" fmla="*/ 37 h 66"/>
                <a:gd name="T76" fmla="*/ 7 w 77"/>
                <a:gd name="T77" fmla="*/ 30 h 66"/>
                <a:gd name="T78" fmla="*/ 6 w 77"/>
                <a:gd name="T79" fmla="*/ 28 h 66"/>
                <a:gd name="T80" fmla="*/ 4 w 77"/>
                <a:gd name="T81" fmla="*/ 25 h 66"/>
                <a:gd name="T82" fmla="*/ 1 w 77"/>
                <a:gd name="T83" fmla="*/ 19 h 66"/>
                <a:gd name="T84" fmla="*/ 0 w 77"/>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a:solidFill>
                <a:schemeClr val="tx1"/>
              </a:solidFill>
              <a:round/>
              <a:headEnd/>
              <a:tailEnd/>
            </a:ln>
          </p:spPr>
          <p:txBody>
            <a:bodyPr/>
            <a:lstStyle/>
            <a:p>
              <a:endParaRPr lang="en-US"/>
            </a:p>
          </p:txBody>
        </p:sp>
        <p:sp>
          <p:nvSpPr>
            <p:cNvPr id="30755" name="Freeform 184" descr="20%"/>
            <p:cNvSpPr>
              <a:spLocks/>
            </p:cNvSpPr>
            <p:nvPr/>
          </p:nvSpPr>
          <p:spPr bwMode="auto">
            <a:xfrm>
              <a:off x="3665" y="2423"/>
              <a:ext cx="240" cy="405"/>
            </a:xfrm>
            <a:custGeom>
              <a:avLst/>
              <a:gdLst>
                <a:gd name="T0" fmla="*/ 44 w 47"/>
                <a:gd name="T1" fmla="*/ 0 h 83"/>
                <a:gd name="T2" fmla="*/ 15 w 47"/>
                <a:gd name="T3" fmla="*/ 2 h 83"/>
                <a:gd name="T4" fmla="*/ 15 w 47"/>
                <a:gd name="T5" fmla="*/ 3 h 83"/>
                <a:gd name="T6" fmla="*/ 12 w 47"/>
                <a:gd name="T7" fmla="*/ 5 h 83"/>
                <a:gd name="T8" fmla="*/ 12 w 47"/>
                <a:gd name="T9" fmla="*/ 8 h 83"/>
                <a:gd name="T10" fmla="*/ 12 w 47"/>
                <a:gd name="T11" fmla="*/ 11 h 83"/>
                <a:gd name="T12" fmla="*/ 11 w 47"/>
                <a:gd name="T13" fmla="*/ 12 h 83"/>
                <a:gd name="T14" fmla="*/ 9 w 47"/>
                <a:gd name="T15" fmla="*/ 14 h 83"/>
                <a:gd name="T16" fmla="*/ 7 w 47"/>
                <a:gd name="T17" fmla="*/ 16 h 83"/>
                <a:gd name="T18" fmla="*/ 6 w 47"/>
                <a:gd name="T19" fmla="*/ 17 h 83"/>
                <a:gd name="T20" fmla="*/ 6 w 47"/>
                <a:gd name="T21" fmla="*/ 19 h 83"/>
                <a:gd name="T22" fmla="*/ 5 w 47"/>
                <a:gd name="T23" fmla="*/ 21 h 83"/>
                <a:gd name="T24" fmla="*/ 5 w 47"/>
                <a:gd name="T25" fmla="*/ 22 h 83"/>
                <a:gd name="T26" fmla="*/ 4 w 47"/>
                <a:gd name="T27" fmla="*/ 25 h 83"/>
                <a:gd name="T28" fmla="*/ 3 w 47"/>
                <a:gd name="T29" fmla="*/ 27 h 83"/>
                <a:gd name="T30" fmla="*/ 4 w 47"/>
                <a:gd name="T31" fmla="*/ 30 h 83"/>
                <a:gd name="T32" fmla="*/ 5 w 47"/>
                <a:gd name="T33" fmla="*/ 31 h 83"/>
                <a:gd name="T34" fmla="*/ 5 w 47"/>
                <a:gd name="T35" fmla="*/ 33 h 83"/>
                <a:gd name="T36" fmla="*/ 5 w 47"/>
                <a:gd name="T37" fmla="*/ 33 h 83"/>
                <a:gd name="T38" fmla="*/ 5 w 47"/>
                <a:gd name="T39" fmla="*/ 34 h 83"/>
                <a:gd name="T40" fmla="*/ 5 w 47"/>
                <a:gd name="T41" fmla="*/ 34 h 83"/>
                <a:gd name="T42" fmla="*/ 4 w 47"/>
                <a:gd name="T43" fmla="*/ 36 h 83"/>
                <a:gd name="T44" fmla="*/ 5 w 47"/>
                <a:gd name="T45" fmla="*/ 37 h 83"/>
                <a:gd name="T46" fmla="*/ 4 w 47"/>
                <a:gd name="T47" fmla="*/ 38 h 83"/>
                <a:gd name="T48" fmla="*/ 6 w 47"/>
                <a:gd name="T49" fmla="*/ 42 h 83"/>
                <a:gd name="T50" fmla="*/ 6 w 47"/>
                <a:gd name="T51" fmla="*/ 45 h 83"/>
                <a:gd name="T52" fmla="*/ 7 w 47"/>
                <a:gd name="T53" fmla="*/ 47 h 83"/>
                <a:gd name="T54" fmla="*/ 8 w 47"/>
                <a:gd name="T55" fmla="*/ 48 h 83"/>
                <a:gd name="T56" fmla="*/ 8 w 47"/>
                <a:gd name="T57" fmla="*/ 49 h 83"/>
                <a:gd name="T58" fmla="*/ 6 w 47"/>
                <a:gd name="T59" fmla="*/ 50 h 83"/>
                <a:gd name="T60" fmla="*/ 6 w 47"/>
                <a:gd name="T61" fmla="*/ 51 h 83"/>
                <a:gd name="T62" fmla="*/ 5 w 47"/>
                <a:gd name="T63" fmla="*/ 54 h 83"/>
                <a:gd name="T64" fmla="*/ 3 w 47"/>
                <a:gd name="T65" fmla="*/ 59 h 83"/>
                <a:gd name="T66" fmla="*/ 0 w 47"/>
                <a:gd name="T67" fmla="*/ 66 h 83"/>
                <a:gd name="T68" fmla="*/ 0 w 47"/>
                <a:gd name="T69" fmla="*/ 71 h 83"/>
                <a:gd name="T70" fmla="*/ 27 w 47"/>
                <a:gd name="T71" fmla="*/ 70 h 83"/>
                <a:gd name="T72" fmla="*/ 27 w 47"/>
                <a:gd name="T73" fmla="*/ 71 h 83"/>
                <a:gd name="T74" fmla="*/ 26 w 47"/>
                <a:gd name="T75" fmla="*/ 73 h 83"/>
                <a:gd name="T76" fmla="*/ 27 w 47"/>
                <a:gd name="T77" fmla="*/ 77 h 83"/>
                <a:gd name="T78" fmla="*/ 29 w 47"/>
                <a:gd name="T79" fmla="*/ 80 h 83"/>
                <a:gd name="T80" fmla="*/ 30 w 47"/>
                <a:gd name="T81" fmla="*/ 83 h 83"/>
                <a:gd name="T82" fmla="*/ 32 w 47"/>
                <a:gd name="T83" fmla="*/ 83 h 83"/>
                <a:gd name="T84" fmla="*/ 35 w 47"/>
                <a:gd name="T85" fmla="*/ 81 h 83"/>
                <a:gd name="T86" fmla="*/ 41 w 47"/>
                <a:gd name="T87" fmla="*/ 79 h 83"/>
                <a:gd name="T88" fmla="*/ 43 w 47"/>
                <a:gd name="T89" fmla="*/ 79 h 83"/>
                <a:gd name="T90" fmla="*/ 45 w 47"/>
                <a:gd name="T91" fmla="*/ 78 h 83"/>
                <a:gd name="T92" fmla="*/ 46 w 47"/>
                <a:gd name="T93" fmla="*/ 79 h 83"/>
                <a:gd name="T94" fmla="*/ 47 w 47"/>
                <a:gd name="T95" fmla="*/ 80 h 83"/>
                <a:gd name="T96" fmla="*/ 47 w 47"/>
                <a:gd name="T97" fmla="*/ 79 h 83"/>
                <a:gd name="T98" fmla="*/ 44 w 47"/>
                <a:gd name="T99" fmla="*/ 54 h 83"/>
                <a:gd name="T100" fmla="*/ 44 w 47"/>
                <a:gd name="T101" fmla="*/ 52 h 83"/>
                <a:gd name="T102" fmla="*/ 45 w 47"/>
                <a:gd name="T103" fmla="*/ 2 h 83"/>
                <a:gd name="T104" fmla="*/ 44 w 47"/>
                <a:gd name="T105" fmla="*/ 0 h 83"/>
                <a:gd name="T106" fmla="*/ 44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30756" name="Freeform 185"/>
            <p:cNvSpPr>
              <a:spLocks/>
            </p:cNvSpPr>
            <p:nvPr/>
          </p:nvSpPr>
          <p:spPr bwMode="auto">
            <a:xfrm>
              <a:off x="4333" y="1721"/>
              <a:ext cx="403" cy="249"/>
            </a:xfrm>
            <a:custGeom>
              <a:avLst/>
              <a:gdLst>
                <a:gd name="T0" fmla="*/ 19 w 79"/>
                <a:gd name="T1" fmla="*/ 49 h 51"/>
                <a:gd name="T2" fmla="*/ 55 w 79"/>
                <a:gd name="T3" fmla="*/ 42 h 51"/>
                <a:gd name="T4" fmla="*/ 66 w 79"/>
                <a:gd name="T5" fmla="*/ 40 h 51"/>
                <a:gd name="T6" fmla="*/ 67 w 79"/>
                <a:gd name="T7" fmla="*/ 40 h 51"/>
                <a:gd name="T8" fmla="*/ 67 w 79"/>
                <a:gd name="T9" fmla="*/ 39 h 51"/>
                <a:gd name="T10" fmla="*/ 67 w 79"/>
                <a:gd name="T11" fmla="*/ 38 h 51"/>
                <a:gd name="T12" fmla="*/ 68 w 79"/>
                <a:gd name="T13" fmla="*/ 37 h 51"/>
                <a:gd name="T14" fmla="*/ 70 w 79"/>
                <a:gd name="T15" fmla="*/ 37 h 51"/>
                <a:gd name="T16" fmla="*/ 71 w 79"/>
                <a:gd name="T17" fmla="*/ 37 h 51"/>
                <a:gd name="T18" fmla="*/ 74 w 79"/>
                <a:gd name="T19" fmla="*/ 35 h 51"/>
                <a:gd name="T20" fmla="*/ 74 w 79"/>
                <a:gd name="T21" fmla="*/ 33 h 51"/>
                <a:gd name="T22" fmla="*/ 77 w 79"/>
                <a:gd name="T23" fmla="*/ 31 h 51"/>
                <a:gd name="T24" fmla="*/ 79 w 79"/>
                <a:gd name="T25" fmla="*/ 30 h 51"/>
                <a:gd name="T26" fmla="*/ 79 w 79"/>
                <a:gd name="T27" fmla="*/ 29 h 51"/>
                <a:gd name="T28" fmla="*/ 77 w 79"/>
                <a:gd name="T29" fmla="*/ 28 h 51"/>
                <a:gd name="T30" fmla="*/ 76 w 79"/>
                <a:gd name="T31" fmla="*/ 27 h 51"/>
                <a:gd name="T32" fmla="*/ 75 w 79"/>
                <a:gd name="T33" fmla="*/ 27 h 51"/>
                <a:gd name="T34" fmla="*/ 75 w 79"/>
                <a:gd name="T35" fmla="*/ 26 h 51"/>
                <a:gd name="T36" fmla="*/ 73 w 79"/>
                <a:gd name="T37" fmla="*/ 26 h 51"/>
                <a:gd name="T38" fmla="*/ 73 w 79"/>
                <a:gd name="T39" fmla="*/ 24 h 51"/>
                <a:gd name="T40" fmla="*/ 71 w 79"/>
                <a:gd name="T41" fmla="*/ 24 h 51"/>
                <a:gd name="T42" fmla="*/ 71 w 79"/>
                <a:gd name="T43" fmla="*/ 23 h 51"/>
                <a:gd name="T44" fmla="*/ 71 w 79"/>
                <a:gd name="T45" fmla="*/ 20 h 51"/>
                <a:gd name="T46" fmla="*/ 72 w 79"/>
                <a:gd name="T47" fmla="*/ 20 h 51"/>
                <a:gd name="T48" fmla="*/ 71 w 79"/>
                <a:gd name="T49" fmla="*/ 18 h 51"/>
                <a:gd name="T50" fmla="*/ 70 w 79"/>
                <a:gd name="T51" fmla="*/ 17 h 51"/>
                <a:gd name="T52" fmla="*/ 70 w 79"/>
                <a:gd name="T53" fmla="*/ 17 h 51"/>
                <a:gd name="T54" fmla="*/ 71 w 79"/>
                <a:gd name="T55" fmla="*/ 16 h 51"/>
                <a:gd name="T56" fmla="*/ 72 w 79"/>
                <a:gd name="T57" fmla="*/ 15 h 51"/>
                <a:gd name="T58" fmla="*/ 73 w 79"/>
                <a:gd name="T59" fmla="*/ 12 h 51"/>
                <a:gd name="T60" fmla="*/ 73 w 79"/>
                <a:gd name="T61" fmla="*/ 11 h 51"/>
                <a:gd name="T62" fmla="*/ 74 w 79"/>
                <a:gd name="T63" fmla="*/ 10 h 51"/>
                <a:gd name="T64" fmla="*/ 74 w 79"/>
                <a:gd name="T65" fmla="*/ 9 h 51"/>
                <a:gd name="T66" fmla="*/ 73 w 79"/>
                <a:gd name="T67" fmla="*/ 9 h 51"/>
                <a:gd name="T68" fmla="*/ 70 w 79"/>
                <a:gd name="T69" fmla="*/ 8 h 51"/>
                <a:gd name="T70" fmla="*/ 70 w 79"/>
                <a:gd name="T71" fmla="*/ 8 h 51"/>
                <a:gd name="T72" fmla="*/ 69 w 79"/>
                <a:gd name="T73" fmla="*/ 7 h 51"/>
                <a:gd name="T74" fmla="*/ 69 w 79"/>
                <a:gd name="T75" fmla="*/ 6 h 51"/>
                <a:gd name="T76" fmla="*/ 67 w 79"/>
                <a:gd name="T77" fmla="*/ 3 h 51"/>
                <a:gd name="T78" fmla="*/ 66 w 79"/>
                <a:gd name="T79" fmla="*/ 3 h 51"/>
                <a:gd name="T80" fmla="*/ 66 w 79"/>
                <a:gd name="T81" fmla="*/ 2 h 51"/>
                <a:gd name="T82" fmla="*/ 65 w 79"/>
                <a:gd name="T83" fmla="*/ 2 h 51"/>
                <a:gd name="T84" fmla="*/ 65 w 79"/>
                <a:gd name="T85" fmla="*/ 2 h 51"/>
                <a:gd name="T86" fmla="*/ 65 w 79"/>
                <a:gd name="T87" fmla="*/ 1 h 51"/>
                <a:gd name="T88" fmla="*/ 64 w 79"/>
                <a:gd name="T89" fmla="*/ 0 h 51"/>
                <a:gd name="T90" fmla="*/ 9 w 79"/>
                <a:gd name="T91" fmla="*/ 11 h 51"/>
                <a:gd name="T92" fmla="*/ 8 w 79"/>
                <a:gd name="T93" fmla="*/ 7 h 51"/>
                <a:gd name="T94" fmla="*/ 5 w 79"/>
                <a:gd name="T95" fmla="*/ 10 h 51"/>
                <a:gd name="T96" fmla="*/ 5 w 79"/>
                <a:gd name="T97" fmla="*/ 10 h 51"/>
                <a:gd name="T98" fmla="*/ 4 w 79"/>
                <a:gd name="T99" fmla="*/ 9 h 51"/>
                <a:gd name="T100" fmla="*/ 4 w 79"/>
                <a:gd name="T101" fmla="*/ 9 h 51"/>
                <a:gd name="T102" fmla="*/ 3 w 79"/>
                <a:gd name="T103" fmla="*/ 11 h 51"/>
                <a:gd name="T104" fmla="*/ 1 w 79"/>
                <a:gd name="T105" fmla="*/ 13 h 51"/>
                <a:gd name="T106" fmla="*/ 0 w 79"/>
                <a:gd name="T107" fmla="*/ 14 h 51"/>
                <a:gd name="T108" fmla="*/ 4 w 79"/>
                <a:gd name="T109" fmla="*/ 36 h 51"/>
                <a:gd name="T110" fmla="*/ 6 w 79"/>
                <a:gd name="T111" fmla="*/ 51 h 51"/>
                <a:gd name="T112" fmla="*/ 19 w 79"/>
                <a:gd name="T113" fmla="*/ 49 h 51"/>
                <a:gd name="T114" fmla="*/ 19 w 79"/>
                <a:gd name="T115" fmla="*/ 4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a:solidFill>
                <a:schemeClr val="tx1"/>
              </a:solidFill>
              <a:round/>
              <a:headEnd/>
              <a:tailEnd/>
            </a:ln>
          </p:spPr>
          <p:txBody>
            <a:bodyPr/>
            <a:lstStyle/>
            <a:p>
              <a:endParaRPr lang="en-US"/>
            </a:p>
          </p:txBody>
        </p:sp>
        <p:sp>
          <p:nvSpPr>
            <p:cNvPr id="30757" name="Freeform 186"/>
            <p:cNvSpPr>
              <a:spLocks/>
            </p:cNvSpPr>
            <p:nvPr/>
          </p:nvSpPr>
          <p:spPr bwMode="auto">
            <a:xfrm>
              <a:off x="4198" y="1970"/>
              <a:ext cx="523" cy="287"/>
            </a:xfrm>
            <a:custGeom>
              <a:avLst/>
              <a:gdLst>
                <a:gd name="T0" fmla="*/ 31 w 102"/>
                <a:gd name="T1" fmla="*/ 55 h 59"/>
                <a:gd name="T2" fmla="*/ 26 w 102"/>
                <a:gd name="T3" fmla="*/ 56 h 59"/>
                <a:gd name="T4" fmla="*/ 22 w 102"/>
                <a:gd name="T5" fmla="*/ 56 h 59"/>
                <a:gd name="T6" fmla="*/ 5 w 102"/>
                <a:gd name="T7" fmla="*/ 56 h 59"/>
                <a:gd name="T8" fmla="*/ 9 w 102"/>
                <a:gd name="T9" fmla="*/ 52 h 59"/>
                <a:gd name="T10" fmla="*/ 10 w 102"/>
                <a:gd name="T11" fmla="*/ 49 h 59"/>
                <a:gd name="T12" fmla="*/ 19 w 102"/>
                <a:gd name="T13" fmla="*/ 40 h 59"/>
                <a:gd name="T14" fmla="*/ 21 w 102"/>
                <a:gd name="T15" fmla="*/ 44 h 59"/>
                <a:gd name="T16" fmla="*/ 27 w 102"/>
                <a:gd name="T17" fmla="*/ 44 h 59"/>
                <a:gd name="T18" fmla="*/ 29 w 102"/>
                <a:gd name="T19" fmla="*/ 43 h 59"/>
                <a:gd name="T20" fmla="*/ 34 w 102"/>
                <a:gd name="T21" fmla="*/ 42 h 59"/>
                <a:gd name="T22" fmla="*/ 36 w 102"/>
                <a:gd name="T23" fmla="*/ 41 h 59"/>
                <a:gd name="T24" fmla="*/ 42 w 102"/>
                <a:gd name="T25" fmla="*/ 36 h 59"/>
                <a:gd name="T26" fmla="*/ 44 w 102"/>
                <a:gd name="T27" fmla="*/ 28 h 59"/>
                <a:gd name="T28" fmla="*/ 49 w 102"/>
                <a:gd name="T29" fmla="*/ 18 h 59"/>
                <a:gd name="T30" fmla="*/ 52 w 102"/>
                <a:gd name="T31" fmla="*/ 19 h 59"/>
                <a:gd name="T32" fmla="*/ 55 w 102"/>
                <a:gd name="T33" fmla="*/ 12 h 59"/>
                <a:gd name="T34" fmla="*/ 59 w 102"/>
                <a:gd name="T35" fmla="*/ 10 h 59"/>
                <a:gd name="T36" fmla="*/ 61 w 102"/>
                <a:gd name="T37" fmla="*/ 5 h 59"/>
                <a:gd name="T38" fmla="*/ 61 w 102"/>
                <a:gd name="T39" fmla="*/ 1 h 59"/>
                <a:gd name="T40" fmla="*/ 68 w 102"/>
                <a:gd name="T41" fmla="*/ 4 h 59"/>
                <a:gd name="T42" fmla="*/ 70 w 102"/>
                <a:gd name="T43" fmla="*/ 1 h 59"/>
                <a:gd name="T44" fmla="*/ 73 w 102"/>
                <a:gd name="T45" fmla="*/ 2 h 59"/>
                <a:gd name="T46" fmla="*/ 76 w 102"/>
                <a:gd name="T47" fmla="*/ 4 h 59"/>
                <a:gd name="T48" fmla="*/ 80 w 102"/>
                <a:gd name="T49" fmla="*/ 8 h 59"/>
                <a:gd name="T50" fmla="*/ 77 w 102"/>
                <a:gd name="T51" fmla="*/ 14 h 59"/>
                <a:gd name="T52" fmla="*/ 81 w 102"/>
                <a:gd name="T53" fmla="*/ 15 h 59"/>
                <a:gd name="T54" fmla="*/ 84 w 102"/>
                <a:gd name="T55" fmla="*/ 17 h 59"/>
                <a:gd name="T56" fmla="*/ 87 w 102"/>
                <a:gd name="T57" fmla="*/ 18 h 59"/>
                <a:gd name="T58" fmla="*/ 93 w 102"/>
                <a:gd name="T59" fmla="*/ 20 h 59"/>
                <a:gd name="T60" fmla="*/ 93 w 102"/>
                <a:gd name="T61" fmla="*/ 23 h 59"/>
                <a:gd name="T62" fmla="*/ 92 w 102"/>
                <a:gd name="T63" fmla="*/ 26 h 59"/>
                <a:gd name="T64" fmla="*/ 95 w 102"/>
                <a:gd name="T65" fmla="*/ 29 h 59"/>
                <a:gd name="T66" fmla="*/ 93 w 102"/>
                <a:gd name="T67" fmla="*/ 30 h 59"/>
                <a:gd name="T68" fmla="*/ 94 w 102"/>
                <a:gd name="T69" fmla="*/ 31 h 59"/>
                <a:gd name="T70" fmla="*/ 92 w 102"/>
                <a:gd name="T71" fmla="*/ 32 h 59"/>
                <a:gd name="T72" fmla="*/ 94 w 102"/>
                <a:gd name="T73" fmla="*/ 33 h 59"/>
                <a:gd name="T74" fmla="*/ 94 w 102"/>
                <a:gd name="T75" fmla="*/ 36 h 59"/>
                <a:gd name="T76" fmla="*/ 92 w 102"/>
                <a:gd name="T77" fmla="*/ 36 h 59"/>
                <a:gd name="T78" fmla="*/ 96 w 102"/>
                <a:gd name="T79" fmla="*/ 37 h 59"/>
                <a:gd name="T80" fmla="*/ 100 w 102"/>
                <a:gd name="T81" fmla="*/ 36 h 59"/>
                <a:gd name="T82" fmla="*/ 101 w 102"/>
                <a:gd name="T83" fmla="*/ 42 h 59"/>
                <a:gd name="T84" fmla="*/ 101 w 102"/>
                <a:gd name="T85" fmla="*/ 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a:solidFill>
                <a:schemeClr val="tx1"/>
              </a:solidFill>
              <a:round/>
              <a:headEnd/>
              <a:tailEnd/>
            </a:ln>
          </p:spPr>
          <p:txBody>
            <a:bodyPr/>
            <a:lstStyle/>
            <a:p>
              <a:endParaRPr lang="en-US"/>
            </a:p>
          </p:txBody>
        </p:sp>
        <p:grpSp>
          <p:nvGrpSpPr>
            <p:cNvPr id="30758" name="Group 187"/>
            <p:cNvGrpSpPr>
              <a:grpSpLocks/>
            </p:cNvGrpSpPr>
            <p:nvPr/>
          </p:nvGrpSpPr>
          <p:grpSpPr bwMode="auto">
            <a:xfrm>
              <a:off x="728" y="1384"/>
              <a:ext cx="4024" cy="1940"/>
              <a:chOff x="728" y="1384"/>
              <a:chExt cx="4024" cy="1940"/>
            </a:xfrm>
          </p:grpSpPr>
          <p:sp>
            <p:nvSpPr>
              <p:cNvPr id="30776" name="Freeform 188"/>
              <p:cNvSpPr>
                <a:spLocks/>
              </p:cNvSpPr>
              <p:nvPr/>
            </p:nvSpPr>
            <p:spPr bwMode="auto">
              <a:xfrm>
                <a:off x="2808" y="1760"/>
                <a:ext cx="571" cy="268"/>
              </a:xfrm>
              <a:custGeom>
                <a:avLst/>
                <a:gdLst>
                  <a:gd name="T0" fmla="*/ 0 w 111"/>
                  <a:gd name="T1" fmla="*/ 34 h 55"/>
                  <a:gd name="T2" fmla="*/ 3 w 111"/>
                  <a:gd name="T3" fmla="*/ 0 h 55"/>
                  <a:gd name="T4" fmla="*/ 72 w 111"/>
                  <a:gd name="T5" fmla="*/ 3 h 55"/>
                  <a:gd name="T6" fmla="*/ 74 w 111"/>
                  <a:gd name="T7" fmla="*/ 6 h 55"/>
                  <a:gd name="T8" fmla="*/ 76 w 111"/>
                  <a:gd name="T9" fmla="*/ 6 h 55"/>
                  <a:gd name="T10" fmla="*/ 78 w 111"/>
                  <a:gd name="T11" fmla="*/ 5 h 55"/>
                  <a:gd name="T12" fmla="*/ 79 w 111"/>
                  <a:gd name="T13" fmla="*/ 6 h 55"/>
                  <a:gd name="T14" fmla="*/ 80 w 111"/>
                  <a:gd name="T15" fmla="*/ 9 h 55"/>
                  <a:gd name="T16" fmla="*/ 82 w 111"/>
                  <a:gd name="T17" fmla="*/ 9 h 55"/>
                  <a:gd name="T18" fmla="*/ 83 w 111"/>
                  <a:gd name="T19" fmla="*/ 9 h 55"/>
                  <a:gd name="T20" fmla="*/ 85 w 111"/>
                  <a:gd name="T21" fmla="*/ 7 h 55"/>
                  <a:gd name="T22" fmla="*/ 87 w 111"/>
                  <a:gd name="T23" fmla="*/ 7 h 55"/>
                  <a:gd name="T24" fmla="*/ 89 w 111"/>
                  <a:gd name="T25" fmla="*/ 8 h 55"/>
                  <a:gd name="T26" fmla="*/ 94 w 111"/>
                  <a:gd name="T27" fmla="*/ 11 h 55"/>
                  <a:gd name="T28" fmla="*/ 97 w 111"/>
                  <a:gd name="T29" fmla="*/ 13 h 55"/>
                  <a:gd name="T30" fmla="*/ 97 w 111"/>
                  <a:gd name="T31" fmla="*/ 15 h 55"/>
                  <a:gd name="T32" fmla="*/ 99 w 111"/>
                  <a:gd name="T33" fmla="*/ 16 h 55"/>
                  <a:gd name="T34" fmla="*/ 99 w 111"/>
                  <a:gd name="T35" fmla="*/ 17 h 55"/>
                  <a:gd name="T36" fmla="*/ 98 w 111"/>
                  <a:gd name="T37" fmla="*/ 19 h 55"/>
                  <a:gd name="T38" fmla="*/ 99 w 111"/>
                  <a:gd name="T39" fmla="*/ 21 h 55"/>
                  <a:gd name="T40" fmla="*/ 100 w 111"/>
                  <a:gd name="T41" fmla="*/ 24 h 55"/>
                  <a:gd name="T42" fmla="*/ 101 w 111"/>
                  <a:gd name="T43" fmla="*/ 25 h 55"/>
                  <a:gd name="T44" fmla="*/ 101 w 111"/>
                  <a:gd name="T45" fmla="*/ 26 h 55"/>
                  <a:gd name="T46" fmla="*/ 101 w 111"/>
                  <a:gd name="T47" fmla="*/ 28 h 55"/>
                  <a:gd name="T48" fmla="*/ 103 w 111"/>
                  <a:gd name="T49" fmla="*/ 29 h 55"/>
                  <a:gd name="T50" fmla="*/ 104 w 111"/>
                  <a:gd name="T51" fmla="*/ 30 h 55"/>
                  <a:gd name="T52" fmla="*/ 103 w 111"/>
                  <a:gd name="T53" fmla="*/ 32 h 55"/>
                  <a:gd name="T54" fmla="*/ 103 w 111"/>
                  <a:gd name="T55" fmla="*/ 34 h 55"/>
                  <a:gd name="T56" fmla="*/ 105 w 111"/>
                  <a:gd name="T57" fmla="*/ 35 h 55"/>
                  <a:gd name="T58" fmla="*/ 105 w 111"/>
                  <a:gd name="T59" fmla="*/ 37 h 55"/>
                  <a:gd name="T60" fmla="*/ 104 w 111"/>
                  <a:gd name="T61" fmla="*/ 38 h 55"/>
                  <a:gd name="T62" fmla="*/ 105 w 111"/>
                  <a:gd name="T63" fmla="*/ 39 h 55"/>
                  <a:gd name="T64" fmla="*/ 106 w 111"/>
                  <a:gd name="T65" fmla="*/ 41 h 55"/>
                  <a:gd name="T66" fmla="*/ 105 w 111"/>
                  <a:gd name="T67" fmla="*/ 42 h 55"/>
                  <a:gd name="T68" fmla="*/ 106 w 111"/>
                  <a:gd name="T69" fmla="*/ 44 h 55"/>
                  <a:gd name="T70" fmla="*/ 106 w 111"/>
                  <a:gd name="T71" fmla="*/ 45 h 55"/>
                  <a:gd name="T72" fmla="*/ 107 w 111"/>
                  <a:gd name="T73" fmla="*/ 46 h 55"/>
                  <a:gd name="T74" fmla="*/ 108 w 111"/>
                  <a:gd name="T75" fmla="*/ 48 h 55"/>
                  <a:gd name="T76" fmla="*/ 109 w 111"/>
                  <a:gd name="T77" fmla="*/ 50 h 55"/>
                  <a:gd name="T78" fmla="*/ 111 w 111"/>
                  <a:gd name="T79" fmla="*/ 52 h 55"/>
                  <a:gd name="T80" fmla="*/ 111 w 111"/>
                  <a:gd name="T81" fmla="*/ 53 h 55"/>
                  <a:gd name="T82" fmla="*/ 111 w 111"/>
                  <a:gd name="T83" fmla="*/ 54 h 55"/>
                  <a:gd name="T84" fmla="*/ 111 w 111"/>
                  <a:gd name="T85" fmla="*/ 55 h 55"/>
                  <a:gd name="T86" fmla="*/ 25 w 111"/>
                  <a:gd name="T87" fmla="*/ 53 h 55"/>
                  <a:gd name="T88" fmla="*/ 26 w 111"/>
                  <a:gd name="T89" fmla="*/ 36 h 55"/>
                  <a:gd name="T90" fmla="*/ 0 w 111"/>
                  <a:gd name="T91" fmla="*/ 34 h 55"/>
                  <a:gd name="T92" fmla="*/ 0 w 111"/>
                  <a:gd name="T93" fmla="*/ 3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a:solidFill>
                  <a:schemeClr val="tx1"/>
                </a:solidFill>
                <a:round/>
                <a:headEnd/>
                <a:tailEnd/>
              </a:ln>
            </p:spPr>
            <p:txBody>
              <a:bodyPr/>
              <a:lstStyle/>
              <a:p>
                <a:endParaRPr lang="en-US"/>
              </a:p>
            </p:txBody>
          </p:sp>
          <p:sp>
            <p:nvSpPr>
              <p:cNvPr id="30777" name="Freeform 189"/>
              <p:cNvSpPr>
                <a:spLocks/>
              </p:cNvSpPr>
              <p:nvPr/>
            </p:nvSpPr>
            <p:spPr bwMode="auto">
              <a:xfrm>
                <a:off x="2849" y="2262"/>
                <a:ext cx="595" cy="293"/>
              </a:xfrm>
              <a:custGeom>
                <a:avLst/>
                <a:gdLst>
                  <a:gd name="T0" fmla="*/ 14 w 116"/>
                  <a:gd name="T1" fmla="*/ 1 h 60"/>
                  <a:gd name="T2" fmla="*/ 0 w 116"/>
                  <a:gd name="T3" fmla="*/ 9 h 60"/>
                  <a:gd name="T4" fmla="*/ 40 w 116"/>
                  <a:gd name="T5" fmla="*/ 44 h 60"/>
                  <a:gd name="T6" fmla="*/ 42 w 116"/>
                  <a:gd name="T7" fmla="*/ 45 h 60"/>
                  <a:gd name="T8" fmla="*/ 45 w 116"/>
                  <a:gd name="T9" fmla="*/ 48 h 60"/>
                  <a:gd name="T10" fmla="*/ 48 w 116"/>
                  <a:gd name="T11" fmla="*/ 47 h 60"/>
                  <a:gd name="T12" fmla="*/ 50 w 116"/>
                  <a:gd name="T13" fmla="*/ 48 h 60"/>
                  <a:gd name="T14" fmla="*/ 51 w 116"/>
                  <a:gd name="T15" fmla="*/ 50 h 60"/>
                  <a:gd name="T16" fmla="*/ 55 w 116"/>
                  <a:gd name="T17" fmla="*/ 51 h 60"/>
                  <a:gd name="T18" fmla="*/ 57 w 116"/>
                  <a:gd name="T19" fmla="*/ 52 h 60"/>
                  <a:gd name="T20" fmla="*/ 59 w 116"/>
                  <a:gd name="T21" fmla="*/ 51 h 60"/>
                  <a:gd name="T22" fmla="*/ 61 w 116"/>
                  <a:gd name="T23" fmla="*/ 53 h 60"/>
                  <a:gd name="T24" fmla="*/ 65 w 116"/>
                  <a:gd name="T25" fmla="*/ 53 h 60"/>
                  <a:gd name="T26" fmla="*/ 67 w 116"/>
                  <a:gd name="T27" fmla="*/ 55 h 60"/>
                  <a:gd name="T28" fmla="*/ 68 w 116"/>
                  <a:gd name="T29" fmla="*/ 57 h 60"/>
                  <a:gd name="T30" fmla="*/ 71 w 116"/>
                  <a:gd name="T31" fmla="*/ 56 h 60"/>
                  <a:gd name="T32" fmla="*/ 75 w 116"/>
                  <a:gd name="T33" fmla="*/ 58 h 60"/>
                  <a:gd name="T34" fmla="*/ 77 w 116"/>
                  <a:gd name="T35" fmla="*/ 57 h 60"/>
                  <a:gd name="T36" fmla="*/ 79 w 116"/>
                  <a:gd name="T37" fmla="*/ 57 h 60"/>
                  <a:gd name="T38" fmla="*/ 79 w 116"/>
                  <a:gd name="T39" fmla="*/ 60 h 60"/>
                  <a:gd name="T40" fmla="*/ 80 w 116"/>
                  <a:gd name="T41" fmla="*/ 58 h 60"/>
                  <a:gd name="T42" fmla="*/ 82 w 116"/>
                  <a:gd name="T43" fmla="*/ 56 h 60"/>
                  <a:gd name="T44" fmla="*/ 83 w 116"/>
                  <a:gd name="T45" fmla="*/ 57 h 60"/>
                  <a:gd name="T46" fmla="*/ 85 w 116"/>
                  <a:gd name="T47" fmla="*/ 58 h 60"/>
                  <a:gd name="T48" fmla="*/ 87 w 116"/>
                  <a:gd name="T49" fmla="*/ 57 h 60"/>
                  <a:gd name="T50" fmla="*/ 87 w 116"/>
                  <a:gd name="T51" fmla="*/ 58 h 60"/>
                  <a:gd name="T52" fmla="*/ 90 w 116"/>
                  <a:gd name="T53" fmla="*/ 60 h 60"/>
                  <a:gd name="T54" fmla="*/ 93 w 116"/>
                  <a:gd name="T55" fmla="*/ 58 h 60"/>
                  <a:gd name="T56" fmla="*/ 99 w 116"/>
                  <a:gd name="T57" fmla="*/ 56 h 60"/>
                  <a:gd name="T58" fmla="*/ 101 w 116"/>
                  <a:gd name="T59" fmla="*/ 56 h 60"/>
                  <a:gd name="T60" fmla="*/ 106 w 116"/>
                  <a:gd name="T61" fmla="*/ 56 h 60"/>
                  <a:gd name="T62" fmla="*/ 113 w 116"/>
                  <a:gd name="T63" fmla="*/ 59 h 60"/>
                  <a:gd name="T64" fmla="*/ 115 w 116"/>
                  <a:gd name="T65" fmla="*/ 60 h 60"/>
                  <a:gd name="T66" fmla="*/ 116 w 116"/>
                  <a:gd name="T67" fmla="*/ 31 h 60"/>
                  <a:gd name="T68" fmla="*/ 114 w 116"/>
                  <a:gd name="T69" fmla="*/ 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a:solidFill>
                  <a:schemeClr val="tx1"/>
                </a:solidFill>
                <a:round/>
                <a:headEnd/>
                <a:tailEnd/>
              </a:ln>
            </p:spPr>
            <p:txBody>
              <a:bodyPr/>
              <a:lstStyle/>
              <a:p>
                <a:endParaRPr lang="en-US"/>
              </a:p>
            </p:txBody>
          </p:sp>
          <p:sp>
            <p:nvSpPr>
              <p:cNvPr id="30778" name="Freeform 190"/>
              <p:cNvSpPr>
                <a:spLocks/>
              </p:cNvSpPr>
              <p:nvPr/>
            </p:nvSpPr>
            <p:spPr bwMode="auto">
              <a:xfrm>
                <a:off x="3353" y="1970"/>
                <a:ext cx="460" cy="380"/>
              </a:xfrm>
              <a:custGeom>
                <a:avLst/>
                <a:gdLst>
                  <a:gd name="T0" fmla="*/ 76 w 90"/>
                  <a:gd name="T1" fmla="*/ 69 h 78"/>
                  <a:gd name="T2" fmla="*/ 77 w 90"/>
                  <a:gd name="T3" fmla="*/ 71 h 78"/>
                  <a:gd name="T4" fmla="*/ 77 w 90"/>
                  <a:gd name="T5" fmla="*/ 74 h 78"/>
                  <a:gd name="T6" fmla="*/ 74 w 90"/>
                  <a:gd name="T7" fmla="*/ 77 h 78"/>
                  <a:gd name="T8" fmla="*/ 83 w 90"/>
                  <a:gd name="T9" fmla="*/ 78 h 78"/>
                  <a:gd name="T10" fmla="*/ 83 w 90"/>
                  <a:gd name="T11" fmla="*/ 74 h 78"/>
                  <a:gd name="T12" fmla="*/ 85 w 90"/>
                  <a:gd name="T13" fmla="*/ 69 h 78"/>
                  <a:gd name="T14" fmla="*/ 88 w 90"/>
                  <a:gd name="T15" fmla="*/ 67 h 78"/>
                  <a:gd name="T16" fmla="*/ 89 w 90"/>
                  <a:gd name="T17" fmla="*/ 67 h 78"/>
                  <a:gd name="T18" fmla="*/ 90 w 90"/>
                  <a:gd name="T19" fmla="*/ 61 h 78"/>
                  <a:gd name="T20" fmla="*/ 89 w 90"/>
                  <a:gd name="T21" fmla="*/ 60 h 78"/>
                  <a:gd name="T22" fmla="*/ 88 w 90"/>
                  <a:gd name="T23" fmla="*/ 59 h 78"/>
                  <a:gd name="T24" fmla="*/ 87 w 90"/>
                  <a:gd name="T25" fmla="*/ 60 h 78"/>
                  <a:gd name="T26" fmla="*/ 84 w 90"/>
                  <a:gd name="T27" fmla="*/ 56 h 78"/>
                  <a:gd name="T28" fmla="*/ 85 w 90"/>
                  <a:gd name="T29" fmla="*/ 54 h 78"/>
                  <a:gd name="T30" fmla="*/ 84 w 90"/>
                  <a:gd name="T31" fmla="*/ 52 h 78"/>
                  <a:gd name="T32" fmla="*/ 79 w 90"/>
                  <a:gd name="T33" fmla="*/ 46 h 78"/>
                  <a:gd name="T34" fmla="*/ 74 w 90"/>
                  <a:gd name="T35" fmla="*/ 43 h 78"/>
                  <a:gd name="T36" fmla="*/ 71 w 90"/>
                  <a:gd name="T37" fmla="*/ 38 h 78"/>
                  <a:gd name="T38" fmla="*/ 74 w 90"/>
                  <a:gd name="T39" fmla="*/ 34 h 78"/>
                  <a:gd name="T40" fmla="*/ 74 w 90"/>
                  <a:gd name="T41" fmla="*/ 30 h 78"/>
                  <a:gd name="T42" fmla="*/ 70 w 90"/>
                  <a:gd name="T43" fmla="*/ 27 h 78"/>
                  <a:gd name="T44" fmla="*/ 68 w 90"/>
                  <a:gd name="T45" fmla="*/ 29 h 78"/>
                  <a:gd name="T46" fmla="*/ 65 w 90"/>
                  <a:gd name="T47" fmla="*/ 22 h 78"/>
                  <a:gd name="T48" fmla="*/ 60 w 90"/>
                  <a:gd name="T49" fmla="*/ 18 h 78"/>
                  <a:gd name="T50" fmla="*/ 56 w 90"/>
                  <a:gd name="T51" fmla="*/ 13 h 78"/>
                  <a:gd name="T52" fmla="*/ 55 w 90"/>
                  <a:gd name="T53" fmla="*/ 6 h 78"/>
                  <a:gd name="T54" fmla="*/ 55 w 90"/>
                  <a:gd name="T55" fmla="*/ 4 h 78"/>
                  <a:gd name="T56" fmla="*/ 0 w 90"/>
                  <a:gd name="T57" fmla="*/ 2 h 78"/>
                  <a:gd name="T58" fmla="*/ 2 w 90"/>
                  <a:gd name="T59" fmla="*/ 5 h 78"/>
                  <a:gd name="T60" fmla="*/ 5 w 90"/>
                  <a:gd name="T61" fmla="*/ 9 h 78"/>
                  <a:gd name="T62" fmla="*/ 5 w 90"/>
                  <a:gd name="T63" fmla="*/ 11 h 78"/>
                  <a:gd name="T64" fmla="*/ 11 w 90"/>
                  <a:gd name="T65" fmla="*/ 16 h 78"/>
                  <a:gd name="T66" fmla="*/ 9 w 90"/>
                  <a:gd name="T67" fmla="*/ 20 h 78"/>
                  <a:gd name="T68" fmla="*/ 11 w 90"/>
                  <a:gd name="T69" fmla="*/ 22 h 78"/>
                  <a:gd name="T70" fmla="*/ 13 w 90"/>
                  <a:gd name="T71" fmla="*/ 26 h 78"/>
                  <a:gd name="T72" fmla="*/ 15 w 90"/>
                  <a:gd name="T73" fmla="*/ 27 h 78"/>
                  <a:gd name="T74" fmla="*/ 16 w 90"/>
                  <a:gd name="T75" fmla="*/ 72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a:solidFill>
                  <a:schemeClr val="tx1"/>
                </a:solidFill>
                <a:round/>
                <a:headEnd/>
                <a:tailEnd/>
              </a:ln>
            </p:spPr>
            <p:txBody>
              <a:bodyPr/>
              <a:lstStyle/>
              <a:p>
                <a:endParaRPr lang="en-US"/>
              </a:p>
            </p:txBody>
          </p:sp>
          <p:sp>
            <p:nvSpPr>
              <p:cNvPr id="30779" name="Freeform 191"/>
              <p:cNvSpPr>
                <a:spLocks/>
              </p:cNvSpPr>
              <p:nvPr/>
            </p:nvSpPr>
            <p:spPr bwMode="auto">
              <a:xfrm>
                <a:off x="3787" y="2057"/>
                <a:ext cx="510" cy="249"/>
              </a:xfrm>
              <a:custGeom>
                <a:avLst/>
                <a:gdLst>
                  <a:gd name="T0" fmla="*/ 20 w 99"/>
                  <a:gd name="T1" fmla="*/ 49 h 51"/>
                  <a:gd name="T2" fmla="*/ 19 w 99"/>
                  <a:gd name="T3" fmla="*/ 47 h 51"/>
                  <a:gd name="T4" fmla="*/ 22 w 99"/>
                  <a:gd name="T5" fmla="*/ 47 h 51"/>
                  <a:gd name="T6" fmla="*/ 80 w 99"/>
                  <a:gd name="T7" fmla="*/ 41 h 51"/>
                  <a:gd name="T8" fmla="*/ 85 w 99"/>
                  <a:gd name="T9" fmla="*/ 38 h 51"/>
                  <a:gd name="T10" fmla="*/ 89 w 99"/>
                  <a:gd name="T11" fmla="*/ 35 h 51"/>
                  <a:gd name="T12" fmla="*/ 89 w 99"/>
                  <a:gd name="T13" fmla="*/ 33 h 51"/>
                  <a:gd name="T14" fmla="*/ 90 w 99"/>
                  <a:gd name="T15" fmla="*/ 31 h 51"/>
                  <a:gd name="T16" fmla="*/ 99 w 99"/>
                  <a:gd name="T17" fmla="*/ 23 h 51"/>
                  <a:gd name="T18" fmla="*/ 98 w 99"/>
                  <a:gd name="T19" fmla="*/ 22 h 51"/>
                  <a:gd name="T20" fmla="*/ 97 w 99"/>
                  <a:gd name="T21" fmla="*/ 21 h 51"/>
                  <a:gd name="T22" fmla="*/ 95 w 99"/>
                  <a:gd name="T23" fmla="*/ 20 h 51"/>
                  <a:gd name="T24" fmla="*/ 94 w 99"/>
                  <a:gd name="T25" fmla="*/ 20 h 51"/>
                  <a:gd name="T26" fmla="*/ 90 w 99"/>
                  <a:gd name="T27" fmla="*/ 14 h 51"/>
                  <a:gd name="T28" fmla="*/ 89 w 99"/>
                  <a:gd name="T29" fmla="*/ 12 h 51"/>
                  <a:gd name="T30" fmla="*/ 89 w 99"/>
                  <a:gd name="T31" fmla="*/ 8 h 51"/>
                  <a:gd name="T32" fmla="*/ 87 w 99"/>
                  <a:gd name="T33" fmla="*/ 7 h 51"/>
                  <a:gd name="T34" fmla="*/ 84 w 99"/>
                  <a:gd name="T35" fmla="*/ 4 h 51"/>
                  <a:gd name="T36" fmla="*/ 82 w 99"/>
                  <a:gd name="T37" fmla="*/ 4 h 51"/>
                  <a:gd name="T38" fmla="*/ 81 w 99"/>
                  <a:gd name="T39" fmla="*/ 6 h 51"/>
                  <a:gd name="T40" fmla="*/ 78 w 99"/>
                  <a:gd name="T41" fmla="*/ 6 h 51"/>
                  <a:gd name="T42" fmla="*/ 75 w 99"/>
                  <a:gd name="T43" fmla="*/ 6 h 51"/>
                  <a:gd name="T44" fmla="*/ 71 w 99"/>
                  <a:gd name="T45" fmla="*/ 5 h 51"/>
                  <a:gd name="T46" fmla="*/ 66 w 99"/>
                  <a:gd name="T47" fmla="*/ 4 h 51"/>
                  <a:gd name="T48" fmla="*/ 63 w 99"/>
                  <a:gd name="T49" fmla="*/ 0 h 51"/>
                  <a:gd name="T50" fmla="*/ 61 w 99"/>
                  <a:gd name="T51" fmla="*/ 1 h 51"/>
                  <a:gd name="T52" fmla="*/ 58 w 99"/>
                  <a:gd name="T53" fmla="*/ 0 h 51"/>
                  <a:gd name="T54" fmla="*/ 58 w 99"/>
                  <a:gd name="T55" fmla="*/ 2 h 51"/>
                  <a:gd name="T56" fmla="*/ 58 w 99"/>
                  <a:gd name="T57" fmla="*/ 6 h 51"/>
                  <a:gd name="T58" fmla="*/ 55 w 99"/>
                  <a:gd name="T59" fmla="*/ 8 h 51"/>
                  <a:gd name="T60" fmla="*/ 51 w 99"/>
                  <a:gd name="T61" fmla="*/ 8 h 51"/>
                  <a:gd name="T62" fmla="*/ 46 w 99"/>
                  <a:gd name="T63" fmla="*/ 18 h 51"/>
                  <a:gd name="T64" fmla="*/ 42 w 99"/>
                  <a:gd name="T65" fmla="*/ 21 h 51"/>
                  <a:gd name="T66" fmla="*/ 39 w 99"/>
                  <a:gd name="T67" fmla="*/ 19 h 51"/>
                  <a:gd name="T68" fmla="*/ 37 w 99"/>
                  <a:gd name="T69" fmla="*/ 24 h 51"/>
                  <a:gd name="T70" fmla="*/ 35 w 99"/>
                  <a:gd name="T71" fmla="*/ 24 h 51"/>
                  <a:gd name="T72" fmla="*/ 32 w 99"/>
                  <a:gd name="T73" fmla="*/ 23 h 51"/>
                  <a:gd name="T74" fmla="*/ 30 w 99"/>
                  <a:gd name="T75" fmla="*/ 26 h 51"/>
                  <a:gd name="T76" fmla="*/ 26 w 99"/>
                  <a:gd name="T77" fmla="*/ 24 h 51"/>
                  <a:gd name="T78" fmla="*/ 20 w 99"/>
                  <a:gd name="T79" fmla="*/ 25 h 51"/>
                  <a:gd name="T80" fmla="*/ 20 w 99"/>
                  <a:gd name="T81" fmla="*/ 27 h 51"/>
                  <a:gd name="T82" fmla="*/ 18 w 99"/>
                  <a:gd name="T83" fmla="*/ 27 h 51"/>
                  <a:gd name="T84" fmla="*/ 18 w 99"/>
                  <a:gd name="T85" fmla="*/ 27 h 51"/>
                  <a:gd name="T86" fmla="*/ 17 w 99"/>
                  <a:gd name="T87" fmla="*/ 30 h 51"/>
                  <a:gd name="T88" fmla="*/ 17 w 99"/>
                  <a:gd name="T89" fmla="*/ 30 h 51"/>
                  <a:gd name="T90" fmla="*/ 18 w 99"/>
                  <a:gd name="T91" fmla="*/ 33 h 51"/>
                  <a:gd name="T92" fmla="*/ 12 w 99"/>
                  <a:gd name="T93" fmla="*/ 34 h 51"/>
                  <a:gd name="T94" fmla="*/ 13 w 99"/>
                  <a:gd name="T95" fmla="*/ 40 h 51"/>
                  <a:gd name="T96" fmla="*/ 10 w 99"/>
                  <a:gd name="T97" fmla="*/ 39 h 51"/>
                  <a:gd name="T98" fmla="*/ 6 w 99"/>
                  <a:gd name="T99" fmla="*/ 38 h 51"/>
                  <a:gd name="T100" fmla="*/ 4 w 99"/>
                  <a:gd name="T101" fmla="*/ 42 h 51"/>
                  <a:gd name="T102" fmla="*/ 4 w 99"/>
                  <a:gd name="T103" fmla="*/ 42 h 51"/>
                  <a:gd name="T104" fmla="*/ 5 w 99"/>
                  <a:gd name="T105" fmla="*/ 44 h 51"/>
                  <a:gd name="T106" fmla="*/ 3 w 99"/>
                  <a:gd name="T107" fmla="*/ 49 h 51"/>
                  <a:gd name="T108" fmla="*/ 1 w 99"/>
                  <a:gd name="T109" fmla="*/ 49 h 51"/>
                  <a:gd name="T110" fmla="*/ 0 w 99"/>
                  <a:gd name="T111" fmla="*/ 51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30780" name="Freeform 192"/>
              <p:cNvSpPr>
                <a:spLocks/>
              </p:cNvSpPr>
              <p:nvPr/>
            </p:nvSpPr>
            <p:spPr bwMode="auto">
              <a:xfrm>
                <a:off x="3742" y="2243"/>
                <a:ext cx="568" cy="190"/>
              </a:xfrm>
              <a:custGeom>
                <a:avLst/>
                <a:gdLst>
                  <a:gd name="T0" fmla="*/ 111 w 111"/>
                  <a:gd name="T1" fmla="*/ 0 h 39"/>
                  <a:gd name="T2" fmla="*/ 89 w 111"/>
                  <a:gd name="T3" fmla="*/ 3 h 39"/>
                  <a:gd name="T4" fmla="*/ 87 w 111"/>
                  <a:gd name="T5" fmla="*/ 4 h 39"/>
                  <a:gd name="T6" fmla="*/ 31 w 111"/>
                  <a:gd name="T7" fmla="*/ 9 h 39"/>
                  <a:gd name="T8" fmla="*/ 31 w 111"/>
                  <a:gd name="T9" fmla="*/ 8 h 39"/>
                  <a:gd name="T10" fmla="*/ 28 w 111"/>
                  <a:gd name="T11" fmla="*/ 9 h 39"/>
                  <a:gd name="T12" fmla="*/ 29 w 111"/>
                  <a:gd name="T13" fmla="*/ 10 h 39"/>
                  <a:gd name="T14" fmla="*/ 29 w 111"/>
                  <a:gd name="T15" fmla="*/ 11 h 39"/>
                  <a:gd name="T16" fmla="*/ 9 w 111"/>
                  <a:gd name="T17" fmla="*/ 13 h 39"/>
                  <a:gd name="T18" fmla="*/ 8 w 111"/>
                  <a:gd name="T19" fmla="*/ 15 h 39"/>
                  <a:gd name="T20" fmla="*/ 7 w 111"/>
                  <a:gd name="T21" fmla="*/ 18 h 39"/>
                  <a:gd name="T22" fmla="*/ 8 w 111"/>
                  <a:gd name="T23" fmla="*/ 19 h 39"/>
                  <a:gd name="T24" fmla="*/ 7 w 111"/>
                  <a:gd name="T25" fmla="*/ 22 h 39"/>
                  <a:gd name="T26" fmla="*/ 7 w 111"/>
                  <a:gd name="T27" fmla="*/ 22 h 39"/>
                  <a:gd name="T28" fmla="*/ 7 w 111"/>
                  <a:gd name="T29" fmla="*/ 23 h 39"/>
                  <a:gd name="T30" fmla="*/ 6 w 111"/>
                  <a:gd name="T31" fmla="*/ 25 h 39"/>
                  <a:gd name="T32" fmla="*/ 5 w 111"/>
                  <a:gd name="T33" fmla="*/ 26 h 39"/>
                  <a:gd name="T34" fmla="*/ 4 w 111"/>
                  <a:gd name="T35" fmla="*/ 30 h 39"/>
                  <a:gd name="T36" fmla="*/ 2 w 111"/>
                  <a:gd name="T37" fmla="*/ 32 h 39"/>
                  <a:gd name="T38" fmla="*/ 2 w 111"/>
                  <a:gd name="T39" fmla="*/ 35 h 39"/>
                  <a:gd name="T40" fmla="*/ 2 w 111"/>
                  <a:gd name="T41" fmla="*/ 38 h 39"/>
                  <a:gd name="T42" fmla="*/ 2 w 111"/>
                  <a:gd name="T43" fmla="*/ 38 h 39"/>
                  <a:gd name="T44" fmla="*/ 0 w 111"/>
                  <a:gd name="T45" fmla="*/ 39 h 39"/>
                  <a:gd name="T46" fmla="*/ 29 w 111"/>
                  <a:gd name="T47" fmla="*/ 37 h 39"/>
                  <a:gd name="T48" fmla="*/ 65 w 111"/>
                  <a:gd name="T49" fmla="*/ 34 h 39"/>
                  <a:gd name="T50" fmla="*/ 78 w 111"/>
                  <a:gd name="T51" fmla="*/ 32 h 39"/>
                  <a:gd name="T52" fmla="*/ 79 w 111"/>
                  <a:gd name="T53" fmla="*/ 28 h 39"/>
                  <a:gd name="T54" fmla="*/ 80 w 111"/>
                  <a:gd name="T55" fmla="*/ 28 h 39"/>
                  <a:gd name="T56" fmla="*/ 80 w 111"/>
                  <a:gd name="T57" fmla="*/ 28 h 39"/>
                  <a:gd name="T58" fmla="*/ 81 w 111"/>
                  <a:gd name="T59" fmla="*/ 27 h 39"/>
                  <a:gd name="T60" fmla="*/ 82 w 111"/>
                  <a:gd name="T61" fmla="*/ 26 h 39"/>
                  <a:gd name="T62" fmla="*/ 81 w 111"/>
                  <a:gd name="T63" fmla="*/ 25 h 39"/>
                  <a:gd name="T64" fmla="*/ 82 w 111"/>
                  <a:gd name="T65" fmla="*/ 24 h 39"/>
                  <a:gd name="T66" fmla="*/ 83 w 111"/>
                  <a:gd name="T67" fmla="*/ 23 h 39"/>
                  <a:gd name="T68" fmla="*/ 86 w 111"/>
                  <a:gd name="T69" fmla="*/ 22 h 39"/>
                  <a:gd name="T70" fmla="*/ 89 w 111"/>
                  <a:gd name="T71" fmla="*/ 21 h 39"/>
                  <a:gd name="T72" fmla="*/ 92 w 111"/>
                  <a:gd name="T73" fmla="*/ 18 h 39"/>
                  <a:gd name="T74" fmla="*/ 93 w 111"/>
                  <a:gd name="T75" fmla="*/ 18 h 39"/>
                  <a:gd name="T76" fmla="*/ 95 w 111"/>
                  <a:gd name="T77" fmla="*/ 16 h 39"/>
                  <a:gd name="T78" fmla="*/ 96 w 111"/>
                  <a:gd name="T79" fmla="*/ 14 h 39"/>
                  <a:gd name="T80" fmla="*/ 96 w 111"/>
                  <a:gd name="T81" fmla="*/ 14 h 39"/>
                  <a:gd name="T82" fmla="*/ 97 w 111"/>
                  <a:gd name="T83" fmla="*/ 14 h 39"/>
                  <a:gd name="T84" fmla="*/ 98 w 111"/>
                  <a:gd name="T85" fmla="*/ 14 h 39"/>
                  <a:gd name="T86" fmla="*/ 98 w 111"/>
                  <a:gd name="T87" fmla="*/ 13 h 39"/>
                  <a:gd name="T88" fmla="*/ 99 w 111"/>
                  <a:gd name="T89" fmla="*/ 12 h 39"/>
                  <a:gd name="T90" fmla="*/ 99 w 111"/>
                  <a:gd name="T91" fmla="*/ 12 h 39"/>
                  <a:gd name="T92" fmla="*/ 100 w 111"/>
                  <a:gd name="T93" fmla="*/ 13 h 39"/>
                  <a:gd name="T94" fmla="*/ 101 w 111"/>
                  <a:gd name="T95" fmla="*/ 12 h 39"/>
                  <a:gd name="T96" fmla="*/ 101 w 111"/>
                  <a:gd name="T97" fmla="*/ 12 h 39"/>
                  <a:gd name="T98" fmla="*/ 103 w 111"/>
                  <a:gd name="T99" fmla="*/ 10 h 39"/>
                  <a:gd name="T100" fmla="*/ 104 w 111"/>
                  <a:gd name="T101" fmla="*/ 10 h 39"/>
                  <a:gd name="T102" fmla="*/ 106 w 111"/>
                  <a:gd name="T103" fmla="*/ 10 h 39"/>
                  <a:gd name="T104" fmla="*/ 109 w 111"/>
                  <a:gd name="T105" fmla="*/ 6 h 39"/>
                  <a:gd name="T106" fmla="*/ 110 w 111"/>
                  <a:gd name="T107" fmla="*/ 5 h 39"/>
                  <a:gd name="T108" fmla="*/ 111 w 111"/>
                  <a:gd name="T109" fmla="*/ 4 h 39"/>
                  <a:gd name="T110" fmla="*/ 111 w 111"/>
                  <a:gd name="T111" fmla="*/ 3 h 39"/>
                  <a:gd name="T112" fmla="*/ 111 w 111"/>
                  <a:gd name="T113" fmla="*/ 1 h 39"/>
                  <a:gd name="T114" fmla="*/ 111 w 111"/>
                  <a:gd name="T115" fmla="*/ 0 h 39"/>
                  <a:gd name="T116" fmla="*/ 111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a:solidFill>
                  <a:schemeClr val="tx1"/>
                </a:solidFill>
                <a:round/>
                <a:headEnd/>
                <a:tailEnd/>
              </a:ln>
            </p:spPr>
            <p:txBody>
              <a:bodyPr/>
              <a:lstStyle/>
              <a:p>
                <a:endParaRPr lang="en-US"/>
              </a:p>
            </p:txBody>
          </p:sp>
          <p:sp>
            <p:nvSpPr>
              <p:cNvPr id="30781" name="Freeform 193"/>
              <p:cNvSpPr>
                <a:spLocks/>
              </p:cNvSpPr>
              <p:nvPr/>
            </p:nvSpPr>
            <p:spPr bwMode="auto">
              <a:xfrm>
                <a:off x="3890" y="2409"/>
                <a:ext cx="267" cy="404"/>
              </a:xfrm>
              <a:custGeom>
                <a:avLst/>
                <a:gdLst>
                  <a:gd name="T0" fmla="*/ 0 w 52"/>
                  <a:gd name="T1" fmla="*/ 3 h 83"/>
                  <a:gd name="T2" fmla="*/ 1 w 52"/>
                  <a:gd name="T3" fmla="*/ 5 h 83"/>
                  <a:gd name="T4" fmla="*/ 0 w 52"/>
                  <a:gd name="T5" fmla="*/ 55 h 83"/>
                  <a:gd name="T6" fmla="*/ 0 w 52"/>
                  <a:gd name="T7" fmla="*/ 57 h 83"/>
                  <a:gd name="T8" fmla="*/ 3 w 52"/>
                  <a:gd name="T9" fmla="*/ 82 h 83"/>
                  <a:gd name="T10" fmla="*/ 4 w 52"/>
                  <a:gd name="T11" fmla="*/ 82 h 83"/>
                  <a:gd name="T12" fmla="*/ 5 w 52"/>
                  <a:gd name="T13" fmla="*/ 81 h 83"/>
                  <a:gd name="T14" fmla="*/ 7 w 52"/>
                  <a:gd name="T15" fmla="*/ 82 h 83"/>
                  <a:gd name="T16" fmla="*/ 8 w 52"/>
                  <a:gd name="T17" fmla="*/ 81 h 83"/>
                  <a:gd name="T18" fmla="*/ 8 w 52"/>
                  <a:gd name="T19" fmla="*/ 77 h 83"/>
                  <a:gd name="T20" fmla="*/ 9 w 52"/>
                  <a:gd name="T21" fmla="*/ 75 h 83"/>
                  <a:gd name="T22" fmla="*/ 10 w 52"/>
                  <a:gd name="T23" fmla="*/ 77 h 83"/>
                  <a:gd name="T24" fmla="*/ 10 w 52"/>
                  <a:gd name="T25" fmla="*/ 78 h 83"/>
                  <a:gd name="T26" fmla="*/ 11 w 52"/>
                  <a:gd name="T27" fmla="*/ 80 h 83"/>
                  <a:gd name="T28" fmla="*/ 13 w 52"/>
                  <a:gd name="T29" fmla="*/ 83 h 83"/>
                  <a:gd name="T30" fmla="*/ 14 w 52"/>
                  <a:gd name="T31" fmla="*/ 83 h 83"/>
                  <a:gd name="T32" fmla="*/ 15 w 52"/>
                  <a:gd name="T33" fmla="*/ 83 h 83"/>
                  <a:gd name="T34" fmla="*/ 17 w 52"/>
                  <a:gd name="T35" fmla="*/ 81 h 83"/>
                  <a:gd name="T36" fmla="*/ 17 w 52"/>
                  <a:gd name="T37" fmla="*/ 81 h 83"/>
                  <a:gd name="T38" fmla="*/ 18 w 52"/>
                  <a:gd name="T39" fmla="*/ 80 h 83"/>
                  <a:gd name="T40" fmla="*/ 18 w 52"/>
                  <a:gd name="T41" fmla="*/ 80 h 83"/>
                  <a:gd name="T42" fmla="*/ 18 w 52"/>
                  <a:gd name="T43" fmla="*/ 79 h 83"/>
                  <a:gd name="T44" fmla="*/ 17 w 52"/>
                  <a:gd name="T45" fmla="*/ 79 h 83"/>
                  <a:gd name="T46" fmla="*/ 17 w 52"/>
                  <a:gd name="T47" fmla="*/ 78 h 83"/>
                  <a:gd name="T48" fmla="*/ 18 w 52"/>
                  <a:gd name="T49" fmla="*/ 77 h 83"/>
                  <a:gd name="T50" fmla="*/ 18 w 52"/>
                  <a:gd name="T51" fmla="*/ 76 h 83"/>
                  <a:gd name="T52" fmla="*/ 16 w 52"/>
                  <a:gd name="T53" fmla="*/ 75 h 83"/>
                  <a:gd name="T54" fmla="*/ 16 w 52"/>
                  <a:gd name="T55" fmla="*/ 75 h 83"/>
                  <a:gd name="T56" fmla="*/ 15 w 52"/>
                  <a:gd name="T57" fmla="*/ 75 h 83"/>
                  <a:gd name="T58" fmla="*/ 14 w 52"/>
                  <a:gd name="T59" fmla="*/ 73 h 83"/>
                  <a:gd name="T60" fmla="*/ 14 w 52"/>
                  <a:gd name="T61" fmla="*/ 72 h 83"/>
                  <a:gd name="T62" fmla="*/ 14 w 52"/>
                  <a:gd name="T63" fmla="*/ 71 h 83"/>
                  <a:gd name="T64" fmla="*/ 14 w 52"/>
                  <a:gd name="T65" fmla="*/ 71 h 83"/>
                  <a:gd name="T66" fmla="*/ 14 w 52"/>
                  <a:gd name="T67" fmla="*/ 70 h 83"/>
                  <a:gd name="T68" fmla="*/ 52 w 52"/>
                  <a:gd name="T69" fmla="*/ 66 h 83"/>
                  <a:gd name="T70" fmla="*/ 52 w 52"/>
                  <a:gd name="T71" fmla="*/ 65 h 83"/>
                  <a:gd name="T72" fmla="*/ 50 w 52"/>
                  <a:gd name="T73" fmla="*/ 63 h 83"/>
                  <a:gd name="T74" fmla="*/ 50 w 52"/>
                  <a:gd name="T75" fmla="*/ 58 h 83"/>
                  <a:gd name="T76" fmla="*/ 48 w 52"/>
                  <a:gd name="T77" fmla="*/ 55 h 83"/>
                  <a:gd name="T78" fmla="*/ 48 w 52"/>
                  <a:gd name="T79" fmla="*/ 52 h 83"/>
                  <a:gd name="T80" fmla="*/ 49 w 52"/>
                  <a:gd name="T81" fmla="*/ 50 h 83"/>
                  <a:gd name="T82" fmla="*/ 49 w 52"/>
                  <a:gd name="T83" fmla="*/ 47 h 83"/>
                  <a:gd name="T84" fmla="*/ 50 w 52"/>
                  <a:gd name="T85" fmla="*/ 45 h 83"/>
                  <a:gd name="T86" fmla="*/ 51 w 52"/>
                  <a:gd name="T87" fmla="*/ 45 h 83"/>
                  <a:gd name="T88" fmla="*/ 49 w 52"/>
                  <a:gd name="T89" fmla="*/ 44 h 83"/>
                  <a:gd name="T90" fmla="*/ 50 w 52"/>
                  <a:gd name="T91" fmla="*/ 42 h 83"/>
                  <a:gd name="T92" fmla="*/ 49 w 52"/>
                  <a:gd name="T93" fmla="*/ 41 h 83"/>
                  <a:gd name="T94" fmla="*/ 48 w 52"/>
                  <a:gd name="T95" fmla="*/ 40 h 83"/>
                  <a:gd name="T96" fmla="*/ 47 w 52"/>
                  <a:gd name="T97" fmla="*/ 39 h 83"/>
                  <a:gd name="T98" fmla="*/ 46 w 52"/>
                  <a:gd name="T99" fmla="*/ 37 h 83"/>
                  <a:gd name="T100" fmla="*/ 45 w 52"/>
                  <a:gd name="T101" fmla="*/ 36 h 83"/>
                  <a:gd name="T102" fmla="*/ 36 w 52"/>
                  <a:gd name="T103" fmla="*/ 0 h 83"/>
                  <a:gd name="T104" fmla="*/ 0 w 52"/>
                  <a:gd name="T105" fmla="*/ 3 h 83"/>
                  <a:gd name="T106" fmla="*/ 0 w 52"/>
                  <a:gd name="T107" fmla="*/ 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a:solidFill>
                  <a:schemeClr val="tx1"/>
                </a:solidFill>
                <a:round/>
                <a:headEnd/>
                <a:tailEnd/>
              </a:ln>
            </p:spPr>
            <p:txBody>
              <a:bodyPr/>
              <a:lstStyle/>
              <a:p>
                <a:endParaRPr lang="en-US"/>
              </a:p>
            </p:txBody>
          </p:sp>
          <p:sp>
            <p:nvSpPr>
              <p:cNvPr id="30782" name="Freeform 194"/>
              <p:cNvSpPr>
                <a:spLocks/>
              </p:cNvSpPr>
              <p:nvPr/>
            </p:nvSpPr>
            <p:spPr bwMode="auto">
              <a:xfrm>
                <a:off x="4142" y="2179"/>
                <a:ext cx="610" cy="249"/>
              </a:xfrm>
              <a:custGeom>
                <a:avLst/>
                <a:gdLst>
                  <a:gd name="T0" fmla="*/ 2 w 119"/>
                  <a:gd name="T1" fmla="*/ 41 h 51"/>
                  <a:gd name="T2" fmla="*/ 4 w 119"/>
                  <a:gd name="T3" fmla="*/ 39 h 51"/>
                  <a:gd name="T4" fmla="*/ 5 w 119"/>
                  <a:gd name="T5" fmla="*/ 36 h 51"/>
                  <a:gd name="T6" fmla="*/ 14 w 119"/>
                  <a:gd name="T7" fmla="*/ 31 h 51"/>
                  <a:gd name="T8" fmla="*/ 18 w 119"/>
                  <a:gd name="T9" fmla="*/ 27 h 51"/>
                  <a:gd name="T10" fmla="*/ 20 w 119"/>
                  <a:gd name="T11" fmla="*/ 27 h 51"/>
                  <a:gd name="T12" fmla="*/ 21 w 119"/>
                  <a:gd name="T13" fmla="*/ 25 h 51"/>
                  <a:gd name="T14" fmla="*/ 23 w 119"/>
                  <a:gd name="T15" fmla="*/ 25 h 51"/>
                  <a:gd name="T16" fmla="*/ 28 w 119"/>
                  <a:gd name="T17" fmla="*/ 23 h 51"/>
                  <a:gd name="T18" fmla="*/ 33 w 119"/>
                  <a:gd name="T19" fmla="*/ 17 h 51"/>
                  <a:gd name="T20" fmla="*/ 33 w 119"/>
                  <a:gd name="T21" fmla="*/ 13 h 51"/>
                  <a:gd name="T22" fmla="*/ 37 w 119"/>
                  <a:gd name="T23" fmla="*/ 13 h 51"/>
                  <a:gd name="T24" fmla="*/ 42 w 119"/>
                  <a:gd name="T25" fmla="*/ 12 h 51"/>
                  <a:gd name="T26" fmla="*/ 113 w 119"/>
                  <a:gd name="T27" fmla="*/ 1 h 51"/>
                  <a:gd name="T28" fmla="*/ 114 w 119"/>
                  <a:gd name="T29" fmla="*/ 2 h 51"/>
                  <a:gd name="T30" fmla="*/ 116 w 119"/>
                  <a:gd name="T31" fmla="*/ 5 h 51"/>
                  <a:gd name="T32" fmla="*/ 116 w 119"/>
                  <a:gd name="T33" fmla="*/ 6 h 51"/>
                  <a:gd name="T34" fmla="*/ 114 w 119"/>
                  <a:gd name="T35" fmla="*/ 5 h 51"/>
                  <a:gd name="T36" fmla="*/ 113 w 119"/>
                  <a:gd name="T37" fmla="*/ 6 h 51"/>
                  <a:gd name="T38" fmla="*/ 109 w 119"/>
                  <a:gd name="T39" fmla="*/ 8 h 51"/>
                  <a:gd name="T40" fmla="*/ 105 w 119"/>
                  <a:gd name="T41" fmla="*/ 11 h 51"/>
                  <a:gd name="T42" fmla="*/ 106 w 119"/>
                  <a:gd name="T43" fmla="*/ 12 h 51"/>
                  <a:gd name="T44" fmla="*/ 112 w 119"/>
                  <a:gd name="T45" fmla="*/ 9 h 51"/>
                  <a:gd name="T46" fmla="*/ 114 w 119"/>
                  <a:gd name="T47" fmla="*/ 11 h 51"/>
                  <a:gd name="T48" fmla="*/ 115 w 119"/>
                  <a:gd name="T49" fmla="*/ 11 h 51"/>
                  <a:gd name="T50" fmla="*/ 118 w 119"/>
                  <a:gd name="T51" fmla="*/ 9 h 51"/>
                  <a:gd name="T52" fmla="*/ 119 w 119"/>
                  <a:gd name="T53" fmla="*/ 14 h 51"/>
                  <a:gd name="T54" fmla="*/ 117 w 119"/>
                  <a:gd name="T55" fmla="*/ 17 h 51"/>
                  <a:gd name="T56" fmla="*/ 114 w 119"/>
                  <a:gd name="T57" fmla="*/ 19 h 51"/>
                  <a:gd name="T58" fmla="*/ 110 w 119"/>
                  <a:gd name="T59" fmla="*/ 20 h 51"/>
                  <a:gd name="T60" fmla="*/ 109 w 119"/>
                  <a:gd name="T61" fmla="*/ 19 h 51"/>
                  <a:gd name="T62" fmla="*/ 108 w 119"/>
                  <a:gd name="T63" fmla="*/ 18 h 51"/>
                  <a:gd name="T64" fmla="*/ 108 w 119"/>
                  <a:gd name="T65" fmla="*/ 21 h 51"/>
                  <a:gd name="T66" fmla="*/ 109 w 119"/>
                  <a:gd name="T67" fmla="*/ 22 h 51"/>
                  <a:gd name="T68" fmla="*/ 110 w 119"/>
                  <a:gd name="T69" fmla="*/ 24 h 51"/>
                  <a:gd name="T70" fmla="*/ 105 w 119"/>
                  <a:gd name="T71" fmla="*/ 27 h 51"/>
                  <a:gd name="T72" fmla="*/ 105 w 119"/>
                  <a:gd name="T73" fmla="*/ 29 h 51"/>
                  <a:gd name="T74" fmla="*/ 112 w 119"/>
                  <a:gd name="T75" fmla="*/ 27 h 51"/>
                  <a:gd name="T76" fmla="*/ 114 w 119"/>
                  <a:gd name="T77" fmla="*/ 27 h 51"/>
                  <a:gd name="T78" fmla="*/ 109 w 119"/>
                  <a:gd name="T79" fmla="*/ 32 h 51"/>
                  <a:gd name="T80" fmla="*/ 103 w 119"/>
                  <a:gd name="T81" fmla="*/ 36 h 51"/>
                  <a:gd name="T82" fmla="*/ 102 w 119"/>
                  <a:gd name="T83" fmla="*/ 37 h 51"/>
                  <a:gd name="T84" fmla="*/ 96 w 119"/>
                  <a:gd name="T85" fmla="*/ 44 h 51"/>
                  <a:gd name="T86" fmla="*/ 93 w 119"/>
                  <a:gd name="T87" fmla="*/ 50 h 51"/>
                  <a:gd name="T88" fmla="*/ 69 w 119"/>
                  <a:gd name="T89" fmla="*/ 39 h 51"/>
                  <a:gd name="T90" fmla="*/ 50 w 119"/>
                  <a:gd name="T91" fmla="*/ 36 h 51"/>
                  <a:gd name="T92" fmla="*/ 49 w 119"/>
                  <a:gd name="T93" fmla="*/ 36 h 51"/>
                  <a:gd name="T94" fmla="*/ 30 w 119"/>
                  <a:gd name="T95" fmla="*/ 37 h 51"/>
                  <a:gd name="T96" fmla="*/ 26 w 119"/>
                  <a:gd name="T97" fmla="*/ 40 h 51"/>
                  <a:gd name="T98" fmla="*/ 0 w 119"/>
                  <a:gd name="T99" fmla="*/ 4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a:solidFill>
                  <a:schemeClr val="tx1"/>
                </a:solidFill>
                <a:round/>
                <a:headEnd/>
                <a:tailEnd/>
              </a:ln>
            </p:spPr>
            <p:txBody>
              <a:bodyPr/>
              <a:lstStyle/>
              <a:p>
                <a:endParaRPr lang="en-US"/>
              </a:p>
            </p:txBody>
          </p:sp>
          <p:sp>
            <p:nvSpPr>
              <p:cNvPr id="30783" name="Freeform 195"/>
              <p:cNvSpPr>
                <a:spLocks/>
              </p:cNvSpPr>
              <p:nvPr/>
            </p:nvSpPr>
            <p:spPr bwMode="auto">
              <a:xfrm>
                <a:off x="3433" y="2306"/>
                <a:ext cx="345" cy="302"/>
              </a:xfrm>
              <a:custGeom>
                <a:avLst/>
                <a:gdLst>
                  <a:gd name="T0" fmla="*/ 0 w 67"/>
                  <a:gd name="T1" fmla="*/ 3 h 62"/>
                  <a:gd name="T2" fmla="*/ 60 w 67"/>
                  <a:gd name="T3" fmla="*/ 0 h 62"/>
                  <a:gd name="T4" fmla="*/ 60 w 67"/>
                  <a:gd name="T5" fmla="*/ 1 h 62"/>
                  <a:gd name="T6" fmla="*/ 61 w 67"/>
                  <a:gd name="T7" fmla="*/ 2 h 62"/>
                  <a:gd name="T8" fmla="*/ 62 w 67"/>
                  <a:gd name="T9" fmla="*/ 3 h 62"/>
                  <a:gd name="T10" fmla="*/ 61 w 67"/>
                  <a:gd name="T11" fmla="*/ 5 h 62"/>
                  <a:gd name="T12" fmla="*/ 60 w 67"/>
                  <a:gd name="T13" fmla="*/ 6 h 62"/>
                  <a:gd name="T14" fmla="*/ 58 w 67"/>
                  <a:gd name="T15" fmla="*/ 8 h 62"/>
                  <a:gd name="T16" fmla="*/ 58 w 67"/>
                  <a:gd name="T17" fmla="*/ 9 h 62"/>
                  <a:gd name="T18" fmla="*/ 67 w 67"/>
                  <a:gd name="T19" fmla="*/ 9 h 62"/>
                  <a:gd name="T20" fmla="*/ 67 w 67"/>
                  <a:gd name="T21" fmla="*/ 9 h 62"/>
                  <a:gd name="T22" fmla="*/ 67 w 67"/>
                  <a:gd name="T23" fmla="*/ 10 h 62"/>
                  <a:gd name="T24" fmla="*/ 66 w 67"/>
                  <a:gd name="T25" fmla="*/ 12 h 62"/>
                  <a:gd name="T26" fmla="*/ 65 w 67"/>
                  <a:gd name="T27" fmla="*/ 13 h 62"/>
                  <a:gd name="T28" fmla="*/ 64 w 67"/>
                  <a:gd name="T29" fmla="*/ 17 h 62"/>
                  <a:gd name="T30" fmla="*/ 62 w 67"/>
                  <a:gd name="T31" fmla="*/ 19 h 62"/>
                  <a:gd name="T32" fmla="*/ 62 w 67"/>
                  <a:gd name="T33" fmla="*/ 22 h 62"/>
                  <a:gd name="T34" fmla="*/ 62 w 67"/>
                  <a:gd name="T35" fmla="*/ 25 h 62"/>
                  <a:gd name="T36" fmla="*/ 62 w 67"/>
                  <a:gd name="T37" fmla="*/ 25 h 62"/>
                  <a:gd name="T38" fmla="*/ 60 w 67"/>
                  <a:gd name="T39" fmla="*/ 26 h 62"/>
                  <a:gd name="T40" fmla="*/ 60 w 67"/>
                  <a:gd name="T41" fmla="*/ 27 h 62"/>
                  <a:gd name="T42" fmla="*/ 57 w 67"/>
                  <a:gd name="T43" fmla="*/ 29 h 62"/>
                  <a:gd name="T44" fmla="*/ 57 w 67"/>
                  <a:gd name="T45" fmla="*/ 32 h 62"/>
                  <a:gd name="T46" fmla="*/ 57 w 67"/>
                  <a:gd name="T47" fmla="*/ 35 h 62"/>
                  <a:gd name="T48" fmla="*/ 56 w 67"/>
                  <a:gd name="T49" fmla="*/ 36 h 62"/>
                  <a:gd name="T50" fmla="*/ 54 w 67"/>
                  <a:gd name="T51" fmla="*/ 38 h 62"/>
                  <a:gd name="T52" fmla="*/ 52 w 67"/>
                  <a:gd name="T53" fmla="*/ 40 h 62"/>
                  <a:gd name="T54" fmla="*/ 51 w 67"/>
                  <a:gd name="T55" fmla="*/ 41 h 62"/>
                  <a:gd name="T56" fmla="*/ 51 w 67"/>
                  <a:gd name="T57" fmla="*/ 43 h 62"/>
                  <a:gd name="T58" fmla="*/ 50 w 67"/>
                  <a:gd name="T59" fmla="*/ 45 h 62"/>
                  <a:gd name="T60" fmla="*/ 50 w 67"/>
                  <a:gd name="T61" fmla="*/ 46 h 62"/>
                  <a:gd name="T62" fmla="*/ 49 w 67"/>
                  <a:gd name="T63" fmla="*/ 49 h 62"/>
                  <a:gd name="T64" fmla="*/ 48 w 67"/>
                  <a:gd name="T65" fmla="*/ 51 h 62"/>
                  <a:gd name="T66" fmla="*/ 49 w 67"/>
                  <a:gd name="T67" fmla="*/ 54 h 62"/>
                  <a:gd name="T68" fmla="*/ 50 w 67"/>
                  <a:gd name="T69" fmla="*/ 55 h 62"/>
                  <a:gd name="T70" fmla="*/ 50 w 67"/>
                  <a:gd name="T71" fmla="*/ 57 h 62"/>
                  <a:gd name="T72" fmla="*/ 50 w 67"/>
                  <a:gd name="T73" fmla="*/ 57 h 62"/>
                  <a:gd name="T74" fmla="*/ 50 w 67"/>
                  <a:gd name="T75" fmla="*/ 58 h 62"/>
                  <a:gd name="T76" fmla="*/ 50 w 67"/>
                  <a:gd name="T77" fmla="*/ 58 h 62"/>
                  <a:gd name="T78" fmla="*/ 49 w 67"/>
                  <a:gd name="T79" fmla="*/ 60 h 62"/>
                  <a:gd name="T80" fmla="*/ 50 w 67"/>
                  <a:gd name="T81" fmla="*/ 61 h 62"/>
                  <a:gd name="T82" fmla="*/ 8 w 67"/>
                  <a:gd name="T83" fmla="*/ 62 h 62"/>
                  <a:gd name="T84" fmla="*/ 8 w 67"/>
                  <a:gd name="T85" fmla="*/ 53 h 62"/>
                  <a:gd name="T86" fmla="*/ 6 w 67"/>
                  <a:gd name="T87" fmla="*/ 52 h 62"/>
                  <a:gd name="T88" fmla="*/ 4 w 67"/>
                  <a:gd name="T89" fmla="*/ 53 h 62"/>
                  <a:gd name="T90" fmla="*/ 4 w 67"/>
                  <a:gd name="T91" fmla="*/ 53 h 62"/>
                  <a:gd name="T92" fmla="*/ 2 w 67"/>
                  <a:gd name="T93" fmla="*/ 51 h 62"/>
                  <a:gd name="T94" fmla="*/ 2 w 67"/>
                  <a:gd name="T95" fmla="*/ 22 h 62"/>
                  <a:gd name="T96" fmla="*/ 0 w 67"/>
                  <a:gd name="T97" fmla="*/ 3 h 62"/>
                  <a:gd name="T98" fmla="*/ 0 w 67"/>
                  <a:gd name="T99" fmla="*/ 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grpSp>
            <p:nvGrpSpPr>
              <p:cNvPr id="30784" name="Group 196"/>
              <p:cNvGrpSpPr>
                <a:grpSpLocks/>
              </p:cNvGrpSpPr>
              <p:nvPr/>
            </p:nvGrpSpPr>
            <p:grpSpPr bwMode="auto">
              <a:xfrm>
                <a:off x="728" y="2448"/>
                <a:ext cx="1266" cy="876"/>
                <a:chOff x="768" y="2832"/>
                <a:chExt cx="1203" cy="876"/>
              </a:xfrm>
            </p:grpSpPr>
            <p:sp>
              <p:nvSpPr>
                <p:cNvPr id="30791" name="Freeform 197"/>
                <p:cNvSpPr>
                  <a:spLocks/>
                </p:cNvSpPr>
                <p:nvPr/>
              </p:nvSpPr>
              <p:spPr bwMode="auto">
                <a:xfrm>
                  <a:off x="1056" y="2832"/>
                  <a:ext cx="915" cy="780"/>
                </a:xfrm>
                <a:custGeom>
                  <a:avLst/>
                  <a:gdLst>
                    <a:gd name="T0" fmla="*/ 14 w 188"/>
                    <a:gd name="T1" fmla="*/ 31 h 160"/>
                    <a:gd name="T2" fmla="*/ 26 w 188"/>
                    <a:gd name="T3" fmla="*/ 40 h 160"/>
                    <a:gd name="T4" fmla="*/ 18 w 188"/>
                    <a:gd name="T5" fmla="*/ 50 h 160"/>
                    <a:gd name="T6" fmla="*/ 16 w 188"/>
                    <a:gd name="T7" fmla="*/ 43 h 160"/>
                    <a:gd name="T8" fmla="*/ 5 w 188"/>
                    <a:gd name="T9" fmla="*/ 55 h 160"/>
                    <a:gd name="T10" fmla="*/ 11 w 188"/>
                    <a:gd name="T11" fmla="*/ 64 h 160"/>
                    <a:gd name="T12" fmla="*/ 27 w 188"/>
                    <a:gd name="T13" fmla="*/ 61 h 160"/>
                    <a:gd name="T14" fmla="*/ 22 w 188"/>
                    <a:gd name="T15" fmla="*/ 74 h 160"/>
                    <a:gd name="T16" fmla="*/ 18 w 188"/>
                    <a:gd name="T17" fmla="*/ 79 h 160"/>
                    <a:gd name="T18" fmla="*/ 10 w 188"/>
                    <a:gd name="T19" fmla="*/ 82 h 160"/>
                    <a:gd name="T20" fmla="*/ 6 w 188"/>
                    <a:gd name="T21" fmla="*/ 98 h 160"/>
                    <a:gd name="T22" fmla="*/ 11 w 188"/>
                    <a:gd name="T23" fmla="*/ 107 h 160"/>
                    <a:gd name="T24" fmla="*/ 22 w 188"/>
                    <a:gd name="T25" fmla="*/ 112 h 160"/>
                    <a:gd name="T26" fmla="*/ 22 w 188"/>
                    <a:gd name="T27" fmla="*/ 120 h 160"/>
                    <a:gd name="T28" fmla="*/ 35 w 188"/>
                    <a:gd name="T29" fmla="*/ 123 h 160"/>
                    <a:gd name="T30" fmla="*/ 42 w 188"/>
                    <a:gd name="T31" fmla="*/ 125 h 160"/>
                    <a:gd name="T32" fmla="*/ 29 w 188"/>
                    <a:gd name="T33" fmla="*/ 141 h 160"/>
                    <a:gd name="T34" fmla="*/ 19 w 188"/>
                    <a:gd name="T35" fmla="*/ 147 h 160"/>
                    <a:gd name="T36" fmla="*/ 3 w 188"/>
                    <a:gd name="T37" fmla="*/ 155 h 160"/>
                    <a:gd name="T38" fmla="*/ 3 w 188"/>
                    <a:gd name="T39" fmla="*/ 160 h 160"/>
                    <a:gd name="T40" fmla="*/ 29 w 188"/>
                    <a:gd name="T41" fmla="*/ 149 h 160"/>
                    <a:gd name="T42" fmla="*/ 62 w 188"/>
                    <a:gd name="T43" fmla="*/ 120 h 160"/>
                    <a:gd name="T44" fmla="*/ 59 w 188"/>
                    <a:gd name="T45" fmla="*/ 117 h 160"/>
                    <a:gd name="T46" fmla="*/ 77 w 188"/>
                    <a:gd name="T47" fmla="*/ 95 h 160"/>
                    <a:gd name="T48" fmla="*/ 72 w 188"/>
                    <a:gd name="T49" fmla="*/ 101 h 160"/>
                    <a:gd name="T50" fmla="*/ 73 w 188"/>
                    <a:gd name="T51" fmla="*/ 109 h 160"/>
                    <a:gd name="T52" fmla="*/ 72 w 188"/>
                    <a:gd name="T53" fmla="*/ 114 h 160"/>
                    <a:gd name="T54" fmla="*/ 86 w 188"/>
                    <a:gd name="T55" fmla="*/ 106 h 160"/>
                    <a:gd name="T56" fmla="*/ 86 w 188"/>
                    <a:gd name="T57" fmla="*/ 98 h 160"/>
                    <a:gd name="T58" fmla="*/ 107 w 188"/>
                    <a:gd name="T59" fmla="*/ 103 h 160"/>
                    <a:gd name="T60" fmla="*/ 121 w 188"/>
                    <a:gd name="T61" fmla="*/ 101 h 160"/>
                    <a:gd name="T62" fmla="*/ 145 w 188"/>
                    <a:gd name="T63" fmla="*/ 109 h 160"/>
                    <a:gd name="T64" fmla="*/ 153 w 188"/>
                    <a:gd name="T65" fmla="*/ 119 h 160"/>
                    <a:gd name="T66" fmla="*/ 166 w 188"/>
                    <a:gd name="T67" fmla="*/ 128 h 160"/>
                    <a:gd name="T68" fmla="*/ 188 w 188"/>
                    <a:gd name="T69" fmla="*/ 130 h 160"/>
                    <a:gd name="T70" fmla="*/ 185 w 188"/>
                    <a:gd name="T71" fmla="*/ 117 h 160"/>
                    <a:gd name="T72" fmla="*/ 176 w 188"/>
                    <a:gd name="T73" fmla="*/ 115 h 160"/>
                    <a:gd name="T74" fmla="*/ 163 w 188"/>
                    <a:gd name="T75" fmla="*/ 106 h 160"/>
                    <a:gd name="T76" fmla="*/ 147 w 188"/>
                    <a:gd name="T77" fmla="*/ 95 h 160"/>
                    <a:gd name="T78" fmla="*/ 141 w 188"/>
                    <a:gd name="T79" fmla="*/ 103 h 160"/>
                    <a:gd name="T80" fmla="*/ 129 w 188"/>
                    <a:gd name="T81" fmla="*/ 93 h 160"/>
                    <a:gd name="T82" fmla="*/ 117 w 188"/>
                    <a:gd name="T83" fmla="*/ 80 h 160"/>
                    <a:gd name="T84" fmla="*/ 102 w 188"/>
                    <a:gd name="T85" fmla="*/ 21 h 160"/>
                    <a:gd name="T86" fmla="*/ 90 w 188"/>
                    <a:gd name="T87" fmla="*/ 5 h 160"/>
                    <a:gd name="T88" fmla="*/ 69 w 188"/>
                    <a:gd name="T89" fmla="*/ 5 h 160"/>
                    <a:gd name="T90" fmla="*/ 59 w 188"/>
                    <a:gd name="T91" fmla="*/ 5 h 160"/>
                    <a:gd name="T92" fmla="*/ 45 w 188"/>
                    <a:gd name="T93" fmla="*/ 0 h 160"/>
                    <a:gd name="T94" fmla="*/ 35 w 188"/>
                    <a:gd name="T95" fmla="*/ 4 h 160"/>
                    <a:gd name="T96" fmla="*/ 24 w 188"/>
                    <a:gd name="T97" fmla="*/ 13 h 160"/>
                    <a:gd name="T98" fmla="*/ 19 w 188"/>
                    <a:gd name="T99" fmla="*/ 21 h 160"/>
                    <a:gd name="T100" fmla="*/ 10 w 188"/>
                    <a:gd name="T101" fmla="*/ 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a:solidFill>
                    <a:schemeClr val="tx1"/>
                  </a:solidFill>
                  <a:round/>
                  <a:headEnd/>
                  <a:tailEnd/>
                </a:ln>
              </p:spPr>
              <p:txBody>
                <a:bodyPr/>
                <a:lstStyle/>
                <a:p>
                  <a:endParaRPr lang="en-US"/>
                </a:p>
              </p:txBody>
            </p:sp>
            <p:sp>
              <p:nvSpPr>
                <p:cNvPr id="30792" name="Freeform 198"/>
                <p:cNvSpPr>
                  <a:spLocks/>
                </p:cNvSpPr>
                <p:nvPr/>
              </p:nvSpPr>
              <p:spPr bwMode="auto">
                <a:xfrm>
                  <a:off x="1021" y="3608"/>
                  <a:ext cx="20" cy="14"/>
                </a:xfrm>
                <a:custGeom>
                  <a:avLst/>
                  <a:gdLst>
                    <a:gd name="T0" fmla="*/ 2 w 4"/>
                    <a:gd name="T1" fmla="*/ 2 h 3"/>
                    <a:gd name="T2" fmla="*/ 2 w 4"/>
                    <a:gd name="T3" fmla="*/ 1 h 3"/>
                    <a:gd name="T4" fmla="*/ 2 w 4"/>
                    <a:gd name="T5" fmla="*/ 1 h 3"/>
                    <a:gd name="T6" fmla="*/ 2 w 4"/>
                    <a:gd name="T7" fmla="*/ 1 h 3"/>
                    <a:gd name="T8" fmla="*/ 2 w 4"/>
                    <a:gd name="T9" fmla="*/ 1 h 3"/>
                    <a:gd name="T10" fmla="*/ 2 w 4"/>
                    <a:gd name="T11" fmla="*/ 1 h 3"/>
                    <a:gd name="T12" fmla="*/ 2 w 4"/>
                    <a:gd name="T13" fmla="*/ 1 h 3"/>
                    <a:gd name="T14" fmla="*/ 1 w 4"/>
                    <a:gd name="T15" fmla="*/ 0 h 3"/>
                    <a:gd name="T16" fmla="*/ 1 w 4"/>
                    <a:gd name="T17" fmla="*/ 0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2 h 3"/>
                    <a:gd name="T32" fmla="*/ 0 w 4"/>
                    <a:gd name="T33" fmla="*/ 2 h 3"/>
                    <a:gd name="T34" fmla="*/ 1 w 4"/>
                    <a:gd name="T35" fmla="*/ 2 h 3"/>
                    <a:gd name="T36" fmla="*/ 1 w 4"/>
                    <a:gd name="T37" fmla="*/ 2 h 3"/>
                    <a:gd name="T38" fmla="*/ 1 w 4"/>
                    <a:gd name="T39" fmla="*/ 3 h 3"/>
                    <a:gd name="T40" fmla="*/ 2 w 4"/>
                    <a:gd name="T41" fmla="*/ 3 h 3"/>
                    <a:gd name="T42" fmla="*/ 2 w 4"/>
                    <a:gd name="T43" fmla="*/ 3 h 3"/>
                    <a:gd name="T44" fmla="*/ 3 w 4"/>
                    <a:gd name="T45" fmla="*/ 3 h 3"/>
                    <a:gd name="T46" fmla="*/ 3 w 4"/>
                    <a:gd name="T47" fmla="*/ 3 h 3"/>
                    <a:gd name="T48" fmla="*/ 4 w 4"/>
                    <a:gd name="T49" fmla="*/ 2 h 3"/>
                    <a:gd name="T50" fmla="*/ 4 w 4"/>
                    <a:gd name="T51" fmla="*/ 2 h 3"/>
                    <a:gd name="T52" fmla="*/ 4 w 4"/>
                    <a:gd name="T53" fmla="*/ 2 h 3"/>
                    <a:gd name="T54" fmla="*/ 4 w 4"/>
                    <a:gd name="T55" fmla="*/ 1 h 3"/>
                    <a:gd name="T56" fmla="*/ 4 w 4"/>
                    <a:gd name="T57" fmla="*/ 1 h 3"/>
                    <a:gd name="T58" fmla="*/ 4 w 4"/>
                    <a:gd name="T59" fmla="*/ 1 h 3"/>
                    <a:gd name="T60" fmla="*/ 4 w 4"/>
                    <a:gd name="T61" fmla="*/ 1 h 3"/>
                    <a:gd name="T62" fmla="*/ 4 w 4"/>
                    <a:gd name="T63" fmla="*/ 1 h 3"/>
                    <a:gd name="T64" fmla="*/ 4 w 4"/>
                    <a:gd name="T65" fmla="*/ 0 h 3"/>
                    <a:gd name="T66" fmla="*/ 4 w 4"/>
                    <a:gd name="T67" fmla="*/ 0 h 3"/>
                    <a:gd name="T68" fmla="*/ 4 w 4"/>
                    <a:gd name="T69" fmla="*/ 0 h 3"/>
                    <a:gd name="T70" fmla="*/ 4 w 4"/>
                    <a:gd name="T71" fmla="*/ 0 h 3"/>
                    <a:gd name="T72" fmla="*/ 4 w 4"/>
                    <a:gd name="T73" fmla="*/ 1 h 3"/>
                    <a:gd name="T74" fmla="*/ 3 w 4"/>
                    <a:gd name="T75" fmla="*/ 1 h 3"/>
                    <a:gd name="T76" fmla="*/ 3 w 4"/>
                    <a:gd name="T77" fmla="*/ 1 h 3"/>
                    <a:gd name="T78" fmla="*/ 2 w 4"/>
                    <a:gd name="T79" fmla="*/ 2 h 3"/>
                    <a:gd name="T80" fmla="*/ 2 w 4"/>
                    <a:gd name="T81" fmla="*/ 2 h 3"/>
                    <a:gd name="T82" fmla="*/ 2 w 4"/>
                    <a:gd name="T83" fmla="*/ 2 h 3"/>
                    <a:gd name="T84" fmla="*/ 2 w 4"/>
                    <a:gd name="T85" fmla="*/ 2 h 3"/>
                    <a:gd name="T86" fmla="*/ 2 w 4"/>
                    <a:gd name="T87" fmla="*/ 3 h 3"/>
                    <a:gd name="T88" fmla="*/ 3 w 4"/>
                    <a:gd name="T89" fmla="*/ 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a:solidFill>
                    <a:schemeClr val="tx1"/>
                  </a:solidFill>
                  <a:round/>
                  <a:headEnd/>
                  <a:tailEnd/>
                </a:ln>
              </p:spPr>
              <p:txBody>
                <a:bodyPr/>
                <a:lstStyle/>
                <a:p>
                  <a:endParaRPr lang="en-US"/>
                </a:p>
              </p:txBody>
            </p:sp>
            <p:sp>
              <p:nvSpPr>
                <p:cNvPr id="30793" name="Freeform 199"/>
                <p:cNvSpPr>
                  <a:spLocks/>
                </p:cNvSpPr>
                <p:nvPr/>
              </p:nvSpPr>
              <p:spPr bwMode="auto">
                <a:xfrm>
                  <a:off x="978" y="3610"/>
                  <a:ext cx="43" cy="30"/>
                </a:xfrm>
                <a:custGeom>
                  <a:avLst/>
                  <a:gdLst>
                    <a:gd name="T0" fmla="*/ 7 w 9"/>
                    <a:gd name="T1" fmla="*/ 0 h 6"/>
                    <a:gd name="T2" fmla="*/ 4 w 9"/>
                    <a:gd name="T3" fmla="*/ 0 h 6"/>
                    <a:gd name="T4" fmla="*/ 3 w 9"/>
                    <a:gd name="T5" fmla="*/ 1 h 6"/>
                    <a:gd name="T6" fmla="*/ 3 w 9"/>
                    <a:gd name="T7" fmla="*/ 1 h 6"/>
                    <a:gd name="T8" fmla="*/ 3 w 9"/>
                    <a:gd name="T9" fmla="*/ 2 h 6"/>
                    <a:gd name="T10" fmla="*/ 3 w 9"/>
                    <a:gd name="T11" fmla="*/ 3 h 6"/>
                    <a:gd name="T12" fmla="*/ 2 w 9"/>
                    <a:gd name="T13" fmla="*/ 3 h 6"/>
                    <a:gd name="T14" fmla="*/ 2 w 9"/>
                    <a:gd name="T15" fmla="*/ 3 h 6"/>
                    <a:gd name="T16" fmla="*/ 1 w 9"/>
                    <a:gd name="T17" fmla="*/ 3 h 6"/>
                    <a:gd name="T18" fmla="*/ 1 w 9"/>
                    <a:gd name="T19" fmla="*/ 4 h 6"/>
                    <a:gd name="T20" fmla="*/ 1 w 9"/>
                    <a:gd name="T21" fmla="*/ 5 h 6"/>
                    <a:gd name="T22" fmla="*/ 0 w 9"/>
                    <a:gd name="T23" fmla="*/ 5 h 6"/>
                    <a:gd name="T24" fmla="*/ 0 w 9"/>
                    <a:gd name="T25" fmla="*/ 6 h 6"/>
                    <a:gd name="T26" fmla="*/ 0 w 9"/>
                    <a:gd name="T27" fmla="*/ 6 h 6"/>
                    <a:gd name="T28" fmla="*/ 0 w 9"/>
                    <a:gd name="T29" fmla="*/ 6 h 6"/>
                    <a:gd name="T30" fmla="*/ 0 w 9"/>
                    <a:gd name="T31" fmla="*/ 6 h 6"/>
                    <a:gd name="T32" fmla="*/ 0 w 9"/>
                    <a:gd name="T33" fmla="*/ 6 h 6"/>
                    <a:gd name="T34" fmla="*/ 0 w 9"/>
                    <a:gd name="T35" fmla="*/ 6 h 6"/>
                    <a:gd name="T36" fmla="*/ 0 w 9"/>
                    <a:gd name="T37" fmla="*/ 6 h 6"/>
                    <a:gd name="T38" fmla="*/ 1 w 9"/>
                    <a:gd name="T39" fmla="*/ 6 h 6"/>
                    <a:gd name="T40" fmla="*/ 2 w 9"/>
                    <a:gd name="T41" fmla="*/ 6 h 6"/>
                    <a:gd name="T42" fmla="*/ 3 w 9"/>
                    <a:gd name="T43" fmla="*/ 5 h 6"/>
                    <a:gd name="T44" fmla="*/ 6 w 9"/>
                    <a:gd name="T45" fmla="*/ 3 h 6"/>
                    <a:gd name="T46" fmla="*/ 7 w 9"/>
                    <a:gd name="T47" fmla="*/ 2 h 6"/>
                    <a:gd name="T48" fmla="*/ 8 w 9"/>
                    <a:gd name="T49" fmla="*/ 2 h 6"/>
                    <a:gd name="T50" fmla="*/ 9 w 9"/>
                    <a:gd name="T51" fmla="*/ 1 h 6"/>
                    <a:gd name="T52" fmla="*/ 9 w 9"/>
                    <a:gd name="T53" fmla="*/ 1 h 6"/>
                    <a:gd name="T54" fmla="*/ 9 w 9"/>
                    <a:gd name="T55" fmla="*/ 1 h 6"/>
                    <a:gd name="T56" fmla="*/ 8 w 9"/>
                    <a:gd name="T57" fmla="*/ 0 h 6"/>
                    <a:gd name="T58" fmla="*/ 8 w 9"/>
                    <a:gd name="T59" fmla="*/ 0 h 6"/>
                    <a:gd name="T60" fmla="*/ 8 w 9"/>
                    <a:gd name="T61" fmla="*/ 0 h 6"/>
                    <a:gd name="T62" fmla="*/ 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a:solidFill>
                    <a:schemeClr val="tx1"/>
                  </a:solidFill>
                  <a:round/>
                  <a:headEnd/>
                  <a:tailEnd/>
                </a:ln>
              </p:spPr>
              <p:txBody>
                <a:bodyPr/>
                <a:lstStyle/>
                <a:p>
                  <a:endParaRPr lang="en-US"/>
                </a:p>
              </p:txBody>
            </p:sp>
            <p:sp>
              <p:nvSpPr>
                <p:cNvPr id="30794" name="Freeform 200"/>
                <p:cNvSpPr>
                  <a:spLocks/>
                </p:cNvSpPr>
                <p:nvPr/>
              </p:nvSpPr>
              <p:spPr bwMode="auto">
                <a:xfrm>
                  <a:off x="934" y="3632"/>
                  <a:ext cx="44" cy="34"/>
                </a:xfrm>
                <a:custGeom>
                  <a:avLst/>
                  <a:gdLst>
                    <a:gd name="T0" fmla="*/ 8 w 9"/>
                    <a:gd name="T1" fmla="*/ 3 h 7"/>
                    <a:gd name="T2" fmla="*/ 8 w 9"/>
                    <a:gd name="T3" fmla="*/ 1 h 7"/>
                    <a:gd name="T4" fmla="*/ 5 w 9"/>
                    <a:gd name="T5" fmla="*/ 3 h 7"/>
                    <a:gd name="T6" fmla="*/ 4 w 9"/>
                    <a:gd name="T7" fmla="*/ 4 h 7"/>
                    <a:gd name="T8" fmla="*/ 4 w 9"/>
                    <a:gd name="T9" fmla="*/ 4 h 7"/>
                    <a:gd name="T10" fmla="*/ 2 w 9"/>
                    <a:gd name="T11" fmla="*/ 5 h 7"/>
                    <a:gd name="T12" fmla="*/ 1 w 9"/>
                    <a:gd name="T13" fmla="*/ 6 h 7"/>
                    <a:gd name="T14" fmla="*/ 0 w 9"/>
                    <a:gd name="T15" fmla="*/ 6 h 7"/>
                    <a:gd name="T16" fmla="*/ 2 w 9"/>
                    <a:gd name="T17" fmla="*/ 6 h 7"/>
                    <a:gd name="T18" fmla="*/ 3 w 9"/>
                    <a:gd name="T19" fmla="*/ 5 h 7"/>
                    <a:gd name="T20" fmla="*/ 6 w 9"/>
                    <a:gd name="T21" fmla="*/ 4 h 7"/>
                    <a:gd name="T22" fmla="*/ 8 w 9"/>
                    <a:gd name="T23" fmla="*/ 3 h 7"/>
                    <a:gd name="T24" fmla="*/ 8 w 9"/>
                    <a:gd name="T25" fmla="*/ 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a:solidFill>
                    <a:schemeClr val="tx1"/>
                  </a:solidFill>
                  <a:round/>
                  <a:headEnd/>
                  <a:tailEnd/>
                </a:ln>
              </p:spPr>
              <p:txBody>
                <a:bodyPr/>
                <a:lstStyle/>
                <a:p>
                  <a:endParaRPr lang="en-US"/>
                </a:p>
              </p:txBody>
            </p:sp>
            <p:sp>
              <p:nvSpPr>
                <p:cNvPr id="30795" name="Freeform 201"/>
                <p:cNvSpPr>
                  <a:spLocks/>
                </p:cNvSpPr>
                <p:nvPr/>
              </p:nvSpPr>
              <p:spPr bwMode="auto">
                <a:xfrm>
                  <a:off x="934" y="3637"/>
                  <a:ext cx="39" cy="29"/>
                </a:xfrm>
                <a:custGeom>
                  <a:avLst/>
                  <a:gdLst>
                    <a:gd name="T0" fmla="*/ 8 w 8"/>
                    <a:gd name="T1" fmla="*/ 2 h 6"/>
                    <a:gd name="T2" fmla="*/ 8 w 8"/>
                    <a:gd name="T3" fmla="*/ 1 h 6"/>
                    <a:gd name="T4" fmla="*/ 8 w 8"/>
                    <a:gd name="T5" fmla="*/ 1 h 6"/>
                    <a:gd name="T6" fmla="*/ 8 w 8"/>
                    <a:gd name="T7" fmla="*/ 0 h 6"/>
                    <a:gd name="T8" fmla="*/ 8 w 8"/>
                    <a:gd name="T9" fmla="*/ 0 h 6"/>
                    <a:gd name="T10" fmla="*/ 8 w 8"/>
                    <a:gd name="T11" fmla="*/ 0 h 6"/>
                    <a:gd name="T12" fmla="*/ 8 w 8"/>
                    <a:gd name="T13" fmla="*/ 0 h 6"/>
                    <a:gd name="T14" fmla="*/ 8 w 8"/>
                    <a:gd name="T15" fmla="*/ 0 h 6"/>
                    <a:gd name="T16" fmla="*/ 8 w 8"/>
                    <a:gd name="T17" fmla="*/ 0 h 6"/>
                    <a:gd name="T18" fmla="*/ 8 w 8"/>
                    <a:gd name="T19" fmla="*/ 0 h 6"/>
                    <a:gd name="T20" fmla="*/ 7 w 8"/>
                    <a:gd name="T21" fmla="*/ 0 h 6"/>
                    <a:gd name="T22" fmla="*/ 7 w 8"/>
                    <a:gd name="T23" fmla="*/ 0 h 6"/>
                    <a:gd name="T24" fmla="*/ 6 w 8"/>
                    <a:gd name="T25" fmla="*/ 0 h 6"/>
                    <a:gd name="T26" fmla="*/ 5 w 8"/>
                    <a:gd name="T27" fmla="*/ 1 h 6"/>
                    <a:gd name="T28" fmla="*/ 5 w 8"/>
                    <a:gd name="T29" fmla="*/ 2 h 6"/>
                    <a:gd name="T30" fmla="*/ 5 w 8"/>
                    <a:gd name="T31" fmla="*/ 2 h 6"/>
                    <a:gd name="T32" fmla="*/ 4 w 8"/>
                    <a:gd name="T33" fmla="*/ 2 h 6"/>
                    <a:gd name="T34" fmla="*/ 4 w 8"/>
                    <a:gd name="T35" fmla="*/ 2 h 6"/>
                    <a:gd name="T36" fmla="*/ 4 w 8"/>
                    <a:gd name="T37" fmla="*/ 2 h 6"/>
                    <a:gd name="T38" fmla="*/ 4 w 8"/>
                    <a:gd name="T39" fmla="*/ 3 h 6"/>
                    <a:gd name="T40" fmla="*/ 4 w 8"/>
                    <a:gd name="T41" fmla="*/ 3 h 6"/>
                    <a:gd name="T42" fmla="*/ 4 w 8"/>
                    <a:gd name="T43" fmla="*/ 3 h 6"/>
                    <a:gd name="T44" fmla="*/ 4 w 8"/>
                    <a:gd name="T45" fmla="*/ 3 h 6"/>
                    <a:gd name="T46" fmla="*/ 2 w 8"/>
                    <a:gd name="T47" fmla="*/ 4 h 6"/>
                    <a:gd name="T48" fmla="*/ 2 w 8"/>
                    <a:gd name="T49" fmla="*/ 4 h 6"/>
                    <a:gd name="T50" fmla="*/ 2 w 8"/>
                    <a:gd name="T51" fmla="*/ 4 h 6"/>
                    <a:gd name="T52" fmla="*/ 2 w 8"/>
                    <a:gd name="T53" fmla="*/ 4 h 6"/>
                    <a:gd name="T54" fmla="*/ 1 w 8"/>
                    <a:gd name="T55" fmla="*/ 4 h 6"/>
                    <a:gd name="T56" fmla="*/ 1 w 8"/>
                    <a:gd name="T57" fmla="*/ 5 h 6"/>
                    <a:gd name="T58" fmla="*/ 1 w 8"/>
                    <a:gd name="T59" fmla="*/ 5 h 6"/>
                    <a:gd name="T60" fmla="*/ 0 w 8"/>
                    <a:gd name="T61" fmla="*/ 5 h 6"/>
                    <a:gd name="T62" fmla="*/ 0 w 8"/>
                    <a:gd name="T63" fmla="*/ 5 h 6"/>
                    <a:gd name="T64" fmla="*/ 0 w 8"/>
                    <a:gd name="T65" fmla="*/ 5 h 6"/>
                    <a:gd name="T66" fmla="*/ 1 w 8"/>
                    <a:gd name="T67" fmla="*/ 6 h 6"/>
                    <a:gd name="T68" fmla="*/ 1 w 8"/>
                    <a:gd name="T69" fmla="*/ 6 h 6"/>
                    <a:gd name="T70" fmla="*/ 1 w 8"/>
                    <a:gd name="T71" fmla="*/ 6 h 6"/>
                    <a:gd name="T72" fmla="*/ 1 w 8"/>
                    <a:gd name="T73" fmla="*/ 6 h 6"/>
                    <a:gd name="T74" fmla="*/ 2 w 8"/>
                    <a:gd name="T75" fmla="*/ 5 h 6"/>
                    <a:gd name="T76" fmla="*/ 2 w 8"/>
                    <a:gd name="T77" fmla="*/ 5 h 6"/>
                    <a:gd name="T78" fmla="*/ 3 w 8"/>
                    <a:gd name="T79" fmla="*/ 5 h 6"/>
                    <a:gd name="T80" fmla="*/ 3 w 8"/>
                    <a:gd name="T81" fmla="*/ 4 h 6"/>
                    <a:gd name="T82" fmla="*/ 3 w 8"/>
                    <a:gd name="T83" fmla="*/ 4 h 6"/>
                    <a:gd name="T84" fmla="*/ 5 w 8"/>
                    <a:gd name="T85" fmla="*/ 4 h 6"/>
                    <a:gd name="T86" fmla="*/ 5 w 8"/>
                    <a:gd name="T87" fmla="*/ 3 h 6"/>
                    <a:gd name="T88" fmla="*/ 6 w 8"/>
                    <a:gd name="T89" fmla="*/ 3 h 6"/>
                    <a:gd name="T90" fmla="*/ 7 w 8"/>
                    <a:gd name="T91" fmla="*/ 3 h 6"/>
                    <a:gd name="T92" fmla="*/ 7 w 8"/>
                    <a:gd name="T93" fmla="*/ 2 h 6"/>
                    <a:gd name="T94" fmla="*/ 7 w 8"/>
                    <a:gd name="T95" fmla="*/ 2 h 6"/>
                    <a:gd name="T96" fmla="*/ 8 w 8"/>
                    <a:gd name="T97" fmla="*/ 2 h 6"/>
                    <a:gd name="T98" fmla="*/ 8 w 8"/>
                    <a:gd name="T99" fmla="*/ 2 h 6"/>
                    <a:gd name="T100" fmla="*/ 8 w 8"/>
                    <a:gd name="T101" fmla="*/ 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a:solidFill>
                    <a:schemeClr val="tx1"/>
                  </a:solidFill>
                  <a:round/>
                  <a:headEnd/>
                  <a:tailEnd/>
                </a:ln>
              </p:spPr>
              <p:txBody>
                <a:bodyPr/>
                <a:lstStyle/>
                <a:p>
                  <a:endParaRPr lang="en-US"/>
                </a:p>
              </p:txBody>
            </p:sp>
            <p:sp>
              <p:nvSpPr>
                <p:cNvPr id="30796" name="Freeform 202"/>
                <p:cNvSpPr>
                  <a:spLocks/>
                </p:cNvSpPr>
                <p:nvPr/>
              </p:nvSpPr>
              <p:spPr bwMode="auto">
                <a:xfrm>
                  <a:off x="909" y="3676"/>
                  <a:ext cx="5" cy="5"/>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a:solidFill>
                    <a:schemeClr val="tx1"/>
                  </a:solidFill>
                  <a:round/>
                  <a:headEnd/>
                  <a:tailEnd/>
                </a:ln>
              </p:spPr>
              <p:txBody>
                <a:bodyPr/>
                <a:lstStyle/>
                <a:p>
                  <a:endParaRPr lang="en-US"/>
                </a:p>
              </p:txBody>
            </p:sp>
            <p:sp>
              <p:nvSpPr>
                <p:cNvPr id="30797" name="Freeform 203"/>
                <p:cNvSpPr>
                  <a:spLocks/>
                </p:cNvSpPr>
                <p:nvPr/>
              </p:nvSpPr>
              <p:spPr bwMode="auto">
                <a:xfrm>
                  <a:off x="909" y="3676"/>
                  <a:ext cx="5" cy="5"/>
                </a:xfrm>
                <a:custGeom>
                  <a:avLst/>
                  <a:gdLst>
                    <a:gd name="T0" fmla="*/ 1 w 1"/>
                    <a:gd name="T1" fmla="*/ 0 h 1"/>
                    <a:gd name="T2" fmla="*/ 1 w 1"/>
                    <a:gd name="T3" fmla="*/ 0 h 1"/>
                    <a:gd name="T4" fmla="*/ 1 w 1"/>
                    <a:gd name="T5" fmla="*/ 0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1 w 1"/>
                    <a:gd name="T31" fmla="*/ 0 h 1"/>
                    <a:gd name="T32" fmla="*/ 1 w 1"/>
                    <a:gd name="T33" fmla="*/ 0 h 1"/>
                    <a:gd name="T34" fmla="*/ 1 w 1"/>
                    <a:gd name="T35" fmla="*/ 0 h 1"/>
                    <a:gd name="T36" fmla="*/ 1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a:solidFill>
                    <a:schemeClr val="tx1"/>
                  </a:solidFill>
                  <a:round/>
                  <a:headEnd/>
                  <a:tailEnd/>
                </a:ln>
              </p:spPr>
              <p:txBody>
                <a:bodyPr/>
                <a:lstStyle/>
                <a:p>
                  <a:endParaRPr lang="en-US"/>
                </a:p>
              </p:txBody>
            </p:sp>
            <p:sp>
              <p:nvSpPr>
                <p:cNvPr id="30798" name="Freeform 204"/>
                <p:cNvSpPr>
                  <a:spLocks/>
                </p:cNvSpPr>
                <p:nvPr/>
              </p:nvSpPr>
              <p:spPr bwMode="auto">
                <a:xfrm>
                  <a:off x="870" y="3682"/>
                  <a:ext cx="14" cy="14"/>
                </a:xfrm>
                <a:custGeom>
                  <a:avLst/>
                  <a:gdLst>
                    <a:gd name="T0" fmla="*/ 2 w 3"/>
                    <a:gd name="T1" fmla="*/ 1 h 3"/>
                    <a:gd name="T2" fmla="*/ 3 w 3"/>
                    <a:gd name="T3" fmla="*/ 1 h 3"/>
                    <a:gd name="T4" fmla="*/ 2 w 3"/>
                    <a:gd name="T5" fmla="*/ 1 h 3"/>
                    <a:gd name="T6" fmla="*/ 3 w 3"/>
                    <a:gd name="T7" fmla="*/ 2 h 3"/>
                    <a:gd name="T8" fmla="*/ 2 w 3"/>
                    <a:gd name="T9" fmla="*/ 2 h 3"/>
                    <a:gd name="T10" fmla="*/ 1 w 3"/>
                    <a:gd name="T11" fmla="*/ 3 h 3"/>
                    <a:gd name="T12" fmla="*/ 0 w 3"/>
                    <a:gd name="T13" fmla="*/ 3 h 3"/>
                    <a:gd name="T14" fmla="*/ 1 w 3"/>
                    <a:gd name="T15" fmla="*/ 1 h 3"/>
                    <a:gd name="T16" fmla="*/ 2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a:solidFill>
                    <a:schemeClr val="tx1"/>
                  </a:solidFill>
                  <a:round/>
                  <a:headEnd/>
                  <a:tailEnd/>
                </a:ln>
              </p:spPr>
              <p:txBody>
                <a:bodyPr/>
                <a:lstStyle/>
                <a:p>
                  <a:endParaRPr lang="en-US"/>
                </a:p>
              </p:txBody>
            </p:sp>
            <p:sp>
              <p:nvSpPr>
                <p:cNvPr id="30799" name="Freeform 205"/>
                <p:cNvSpPr>
                  <a:spLocks/>
                </p:cNvSpPr>
                <p:nvPr/>
              </p:nvSpPr>
              <p:spPr bwMode="auto">
                <a:xfrm>
                  <a:off x="875" y="3684"/>
                  <a:ext cx="14" cy="9"/>
                </a:xfrm>
                <a:custGeom>
                  <a:avLst/>
                  <a:gdLst>
                    <a:gd name="T0" fmla="*/ 2 w 3"/>
                    <a:gd name="T1" fmla="*/ 0 h 2"/>
                    <a:gd name="T2" fmla="*/ 2 w 3"/>
                    <a:gd name="T3" fmla="*/ 0 h 2"/>
                    <a:gd name="T4" fmla="*/ 2 w 3"/>
                    <a:gd name="T5" fmla="*/ 0 h 2"/>
                    <a:gd name="T6" fmla="*/ 2 w 3"/>
                    <a:gd name="T7" fmla="*/ 0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2 w 3"/>
                    <a:gd name="T23" fmla="*/ 0 h 2"/>
                    <a:gd name="T24" fmla="*/ 2 w 3"/>
                    <a:gd name="T25" fmla="*/ 1 h 2"/>
                    <a:gd name="T26" fmla="*/ 3 w 3"/>
                    <a:gd name="T27" fmla="*/ 1 h 2"/>
                    <a:gd name="T28" fmla="*/ 3 w 3"/>
                    <a:gd name="T29" fmla="*/ 1 h 2"/>
                    <a:gd name="T30" fmla="*/ 3 w 3"/>
                    <a:gd name="T31" fmla="*/ 1 h 2"/>
                    <a:gd name="T32" fmla="*/ 2 w 3"/>
                    <a:gd name="T33" fmla="*/ 1 h 2"/>
                    <a:gd name="T34" fmla="*/ 2 w 3"/>
                    <a:gd name="T35" fmla="*/ 1 h 2"/>
                    <a:gd name="T36" fmla="*/ 2 w 3"/>
                    <a:gd name="T37" fmla="*/ 1 h 2"/>
                    <a:gd name="T38" fmla="*/ 2 w 3"/>
                    <a:gd name="T39" fmla="*/ 1 h 2"/>
                    <a:gd name="T40" fmla="*/ 2 w 3"/>
                    <a:gd name="T41" fmla="*/ 1 h 2"/>
                    <a:gd name="T42" fmla="*/ 1 w 3"/>
                    <a:gd name="T43" fmla="*/ 2 h 2"/>
                    <a:gd name="T44" fmla="*/ 1 w 3"/>
                    <a:gd name="T45" fmla="*/ 2 h 2"/>
                    <a:gd name="T46" fmla="*/ 1 w 3"/>
                    <a:gd name="T47" fmla="*/ 2 h 2"/>
                    <a:gd name="T48" fmla="*/ 0 w 3"/>
                    <a:gd name="T49" fmla="*/ 2 h 2"/>
                    <a:gd name="T50" fmla="*/ 0 w 3"/>
                    <a:gd name="T51" fmla="*/ 2 h 2"/>
                    <a:gd name="T52" fmla="*/ 0 w 3"/>
                    <a:gd name="T53" fmla="*/ 1 h 2"/>
                    <a:gd name="T54" fmla="*/ 1 w 3"/>
                    <a:gd name="T55" fmla="*/ 1 h 2"/>
                    <a:gd name="T56" fmla="*/ 1 w 3"/>
                    <a:gd name="T57" fmla="*/ 1 h 2"/>
                    <a:gd name="T58" fmla="*/ 1 w 3"/>
                    <a:gd name="T59" fmla="*/ 1 h 2"/>
                    <a:gd name="T60" fmla="*/ 1 w 3"/>
                    <a:gd name="T61" fmla="*/ 0 h 2"/>
                    <a:gd name="T62" fmla="*/ 2 w 3"/>
                    <a:gd name="T63" fmla="*/ 0 h 2"/>
                    <a:gd name="T64" fmla="*/ 2 w 3"/>
                    <a:gd name="T65" fmla="*/ 0 h 2"/>
                    <a:gd name="T66" fmla="*/ 2 w 3"/>
                    <a:gd name="T67" fmla="*/ 0 h 2"/>
                    <a:gd name="T68" fmla="*/ 2 w 3"/>
                    <a:gd name="T69" fmla="*/ 0 h 2"/>
                    <a:gd name="T70" fmla="*/ 2 w 3"/>
                    <a:gd name="T71" fmla="*/ 0 h 2"/>
                    <a:gd name="T72" fmla="*/ 2 w 3"/>
                    <a:gd name="T73" fmla="*/ 0 h 2"/>
                    <a:gd name="T74" fmla="*/ 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a:solidFill>
                    <a:schemeClr val="tx1"/>
                  </a:solidFill>
                  <a:round/>
                  <a:headEnd/>
                  <a:tailEnd/>
                </a:ln>
              </p:spPr>
              <p:txBody>
                <a:bodyPr/>
                <a:lstStyle/>
                <a:p>
                  <a:endParaRPr lang="en-US"/>
                </a:p>
              </p:txBody>
            </p:sp>
            <p:sp>
              <p:nvSpPr>
                <p:cNvPr id="30800" name="Freeform 206"/>
                <p:cNvSpPr>
                  <a:spLocks/>
                </p:cNvSpPr>
                <p:nvPr/>
              </p:nvSpPr>
              <p:spPr bwMode="auto">
                <a:xfrm>
                  <a:off x="833" y="3690"/>
                  <a:ext cx="19" cy="10"/>
                </a:xfrm>
                <a:custGeom>
                  <a:avLst/>
                  <a:gdLst>
                    <a:gd name="T0" fmla="*/ 3 w 4"/>
                    <a:gd name="T1" fmla="*/ 1 h 2"/>
                    <a:gd name="T2" fmla="*/ 3 w 4"/>
                    <a:gd name="T3" fmla="*/ 0 h 2"/>
                    <a:gd name="T4" fmla="*/ 4 w 4"/>
                    <a:gd name="T5" fmla="*/ 0 h 2"/>
                    <a:gd name="T6" fmla="*/ 4 w 4"/>
                    <a:gd name="T7" fmla="*/ 1 h 2"/>
                    <a:gd name="T8" fmla="*/ 1 w 4"/>
                    <a:gd name="T9" fmla="*/ 2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a:solidFill>
                    <a:schemeClr val="tx1"/>
                  </a:solidFill>
                  <a:round/>
                  <a:headEnd/>
                  <a:tailEnd/>
                </a:ln>
              </p:spPr>
              <p:txBody>
                <a:bodyPr/>
                <a:lstStyle/>
                <a:p>
                  <a:endParaRPr lang="en-US"/>
                </a:p>
              </p:txBody>
            </p:sp>
            <p:sp>
              <p:nvSpPr>
                <p:cNvPr id="30801" name="Freeform 207"/>
                <p:cNvSpPr>
                  <a:spLocks/>
                </p:cNvSpPr>
                <p:nvPr/>
              </p:nvSpPr>
              <p:spPr bwMode="auto">
                <a:xfrm>
                  <a:off x="838" y="3690"/>
                  <a:ext cx="14" cy="10"/>
                </a:xfrm>
                <a:custGeom>
                  <a:avLst/>
                  <a:gdLst>
                    <a:gd name="T0" fmla="*/ 2 w 3"/>
                    <a:gd name="T1" fmla="*/ 1 h 2"/>
                    <a:gd name="T2" fmla="*/ 2 w 3"/>
                    <a:gd name="T3" fmla="*/ 1 h 2"/>
                    <a:gd name="T4" fmla="*/ 2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1 h 2"/>
                    <a:gd name="T22" fmla="*/ 3 w 3"/>
                    <a:gd name="T23" fmla="*/ 1 h 2"/>
                    <a:gd name="T24" fmla="*/ 3 w 3"/>
                    <a:gd name="T25" fmla="*/ 1 h 2"/>
                    <a:gd name="T26" fmla="*/ 3 w 3"/>
                    <a:gd name="T27" fmla="*/ 1 h 2"/>
                    <a:gd name="T28" fmla="*/ 2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1 w 3"/>
                    <a:gd name="T45" fmla="*/ 2 h 2"/>
                    <a:gd name="T46" fmla="*/ 2 w 3"/>
                    <a:gd name="T47" fmla="*/ 1 h 2"/>
                    <a:gd name="T48" fmla="*/ 2 w 3"/>
                    <a:gd name="T49" fmla="*/ 1 h 2"/>
                    <a:gd name="T50" fmla="*/ 2 w 3"/>
                    <a:gd name="T51" fmla="*/ 1 h 2"/>
                    <a:gd name="T52" fmla="*/ 2 w 3"/>
                    <a:gd name="T53" fmla="*/ 1 h 2"/>
                    <a:gd name="T54" fmla="*/ 2 w 3"/>
                    <a:gd name="T55" fmla="*/ 1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a:solidFill>
                    <a:schemeClr val="tx1"/>
                  </a:solidFill>
                  <a:round/>
                  <a:headEnd/>
                  <a:tailEnd/>
                </a:ln>
              </p:spPr>
              <p:txBody>
                <a:bodyPr/>
                <a:lstStyle/>
                <a:p>
                  <a:endParaRPr lang="en-US"/>
                </a:p>
              </p:txBody>
            </p:sp>
            <p:sp>
              <p:nvSpPr>
                <p:cNvPr id="30802" name="Freeform 208"/>
                <p:cNvSpPr>
                  <a:spLocks/>
                </p:cNvSpPr>
                <p:nvPr/>
              </p:nvSpPr>
              <p:spPr bwMode="auto">
                <a:xfrm>
                  <a:off x="814" y="3691"/>
                  <a:ext cx="10" cy="15"/>
                </a:xfrm>
                <a:custGeom>
                  <a:avLst/>
                  <a:gdLst>
                    <a:gd name="T0" fmla="*/ 1 w 2"/>
                    <a:gd name="T1" fmla="*/ 1 h 3"/>
                    <a:gd name="T2" fmla="*/ 0 w 2"/>
                    <a:gd name="T3" fmla="*/ 0 h 3"/>
                    <a:gd name="T4" fmla="*/ 0 w 2"/>
                    <a:gd name="T5" fmla="*/ 0 h 3"/>
                    <a:gd name="T6" fmla="*/ 1 w 2"/>
                    <a:gd name="T7" fmla="*/ 2 h 3"/>
                    <a:gd name="T8" fmla="*/ 0 w 2"/>
                    <a:gd name="T9" fmla="*/ 2 h 3"/>
                    <a:gd name="T10" fmla="*/ 0 w 2"/>
                    <a:gd name="T11" fmla="*/ 2 h 3"/>
                    <a:gd name="T12" fmla="*/ 0 w 2"/>
                    <a:gd name="T13" fmla="*/ 3 h 3"/>
                    <a:gd name="T14" fmla="*/ 1 w 2"/>
                    <a:gd name="T15" fmla="*/ 3 h 3"/>
                    <a:gd name="T16" fmla="*/ 1 w 2"/>
                    <a:gd name="T17" fmla="*/ 3 h 3"/>
                    <a:gd name="T18" fmla="*/ 2 w 2"/>
                    <a:gd name="T19" fmla="*/ 3 h 3"/>
                    <a:gd name="T20" fmla="*/ 2 w 2"/>
                    <a:gd name="T21" fmla="*/ 1 h 3"/>
                    <a:gd name="T22" fmla="*/ 2 w 2"/>
                    <a:gd name="T23" fmla="*/ 0 h 3"/>
                    <a:gd name="T24" fmla="*/ 1 w 2"/>
                    <a:gd name="T25" fmla="*/ 0 h 3"/>
                    <a:gd name="T26" fmla="*/ 1 w 2"/>
                    <a:gd name="T27" fmla="*/ 1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a:solidFill>
                    <a:schemeClr val="tx1"/>
                  </a:solidFill>
                  <a:round/>
                  <a:headEnd/>
                  <a:tailEnd/>
                </a:ln>
              </p:spPr>
              <p:txBody>
                <a:bodyPr/>
                <a:lstStyle/>
                <a:p>
                  <a:endParaRPr lang="en-US"/>
                </a:p>
              </p:txBody>
            </p:sp>
            <p:sp>
              <p:nvSpPr>
                <p:cNvPr id="30803" name="Freeform 209"/>
                <p:cNvSpPr>
                  <a:spLocks/>
                </p:cNvSpPr>
                <p:nvPr/>
              </p:nvSpPr>
              <p:spPr bwMode="auto">
                <a:xfrm>
                  <a:off x="814" y="3691"/>
                  <a:ext cx="10" cy="15"/>
                </a:xfrm>
                <a:custGeom>
                  <a:avLst/>
                  <a:gdLst>
                    <a:gd name="T0" fmla="*/ 1 w 2"/>
                    <a:gd name="T1" fmla="*/ 1 h 3"/>
                    <a:gd name="T2" fmla="*/ 1 w 2"/>
                    <a:gd name="T3" fmla="*/ 0 h 3"/>
                    <a:gd name="T4" fmla="*/ 1 w 2"/>
                    <a:gd name="T5" fmla="*/ 0 h 3"/>
                    <a:gd name="T6" fmla="*/ 1 w 2"/>
                    <a:gd name="T7" fmla="*/ 0 h 3"/>
                    <a:gd name="T8" fmla="*/ 0 w 2"/>
                    <a:gd name="T9" fmla="*/ 0 h 3"/>
                    <a:gd name="T10" fmla="*/ 0 w 2"/>
                    <a:gd name="T11" fmla="*/ 0 h 3"/>
                    <a:gd name="T12" fmla="*/ 0 w 2"/>
                    <a:gd name="T13" fmla="*/ 1 h 3"/>
                    <a:gd name="T14" fmla="*/ 1 w 2"/>
                    <a:gd name="T15" fmla="*/ 1 h 3"/>
                    <a:gd name="T16" fmla="*/ 1 w 2"/>
                    <a:gd name="T17" fmla="*/ 1 h 3"/>
                    <a:gd name="T18" fmla="*/ 1 w 2"/>
                    <a:gd name="T19" fmla="*/ 2 h 3"/>
                    <a:gd name="T20" fmla="*/ 0 w 2"/>
                    <a:gd name="T21" fmla="*/ 2 h 3"/>
                    <a:gd name="T22" fmla="*/ 0 w 2"/>
                    <a:gd name="T23" fmla="*/ 2 h 3"/>
                    <a:gd name="T24" fmla="*/ 0 w 2"/>
                    <a:gd name="T25" fmla="*/ 2 h 3"/>
                    <a:gd name="T26" fmla="*/ 0 w 2"/>
                    <a:gd name="T27" fmla="*/ 2 h 3"/>
                    <a:gd name="T28" fmla="*/ 0 w 2"/>
                    <a:gd name="T29" fmla="*/ 2 h 3"/>
                    <a:gd name="T30" fmla="*/ 0 w 2"/>
                    <a:gd name="T31" fmla="*/ 2 h 3"/>
                    <a:gd name="T32" fmla="*/ 0 w 2"/>
                    <a:gd name="T33" fmla="*/ 3 h 3"/>
                    <a:gd name="T34" fmla="*/ 1 w 2"/>
                    <a:gd name="T35" fmla="*/ 3 h 3"/>
                    <a:gd name="T36" fmla="*/ 1 w 2"/>
                    <a:gd name="T37" fmla="*/ 3 h 3"/>
                    <a:gd name="T38" fmla="*/ 1 w 2"/>
                    <a:gd name="T39" fmla="*/ 3 h 3"/>
                    <a:gd name="T40" fmla="*/ 1 w 2"/>
                    <a:gd name="T41" fmla="*/ 3 h 3"/>
                    <a:gd name="T42" fmla="*/ 1 w 2"/>
                    <a:gd name="T43" fmla="*/ 3 h 3"/>
                    <a:gd name="T44" fmla="*/ 2 w 2"/>
                    <a:gd name="T45" fmla="*/ 3 h 3"/>
                    <a:gd name="T46" fmla="*/ 2 w 2"/>
                    <a:gd name="T47" fmla="*/ 2 h 3"/>
                    <a:gd name="T48" fmla="*/ 2 w 2"/>
                    <a:gd name="T49" fmla="*/ 1 h 3"/>
                    <a:gd name="T50" fmla="*/ 2 w 2"/>
                    <a:gd name="T51" fmla="*/ 1 h 3"/>
                    <a:gd name="T52" fmla="*/ 2 w 2"/>
                    <a:gd name="T53" fmla="*/ 1 h 3"/>
                    <a:gd name="T54" fmla="*/ 2 w 2"/>
                    <a:gd name="T55" fmla="*/ 0 h 3"/>
                    <a:gd name="T56" fmla="*/ 2 w 2"/>
                    <a:gd name="T57" fmla="*/ 0 h 3"/>
                    <a:gd name="T58" fmla="*/ 2 w 2"/>
                    <a:gd name="T59" fmla="*/ 0 h 3"/>
                    <a:gd name="T60" fmla="*/ 1 w 2"/>
                    <a:gd name="T61" fmla="*/ 0 h 3"/>
                    <a:gd name="T62" fmla="*/ 1 w 2"/>
                    <a:gd name="T63" fmla="*/ 0 h 3"/>
                    <a:gd name="T64" fmla="*/ 1 w 2"/>
                    <a:gd name="T65" fmla="*/ 1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a:solidFill>
                    <a:schemeClr val="tx1"/>
                  </a:solidFill>
                  <a:round/>
                  <a:headEnd/>
                  <a:tailEnd/>
                </a:ln>
              </p:spPr>
              <p:txBody>
                <a:bodyPr/>
                <a:lstStyle/>
                <a:p>
                  <a:endParaRPr lang="en-US"/>
                </a:p>
              </p:txBody>
            </p:sp>
            <p:sp>
              <p:nvSpPr>
                <p:cNvPr id="30804" name="Freeform 210"/>
                <p:cNvSpPr>
                  <a:spLocks/>
                </p:cNvSpPr>
                <p:nvPr/>
              </p:nvSpPr>
              <p:spPr bwMode="auto">
                <a:xfrm>
                  <a:off x="795" y="3693"/>
                  <a:ext cx="15" cy="15"/>
                </a:xfrm>
                <a:custGeom>
                  <a:avLst/>
                  <a:gdLst>
                    <a:gd name="T0" fmla="*/ 3 w 3"/>
                    <a:gd name="T1" fmla="*/ 3 h 3"/>
                    <a:gd name="T2" fmla="*/ 3 w 3"/>
                    <a:gd name="T3" fmla="*/ 3 h 3"/>
                    <a:gd name="T4" fmla="*/ 3 w 3"/>
                    <a:gd name="T5" fmla="*/ 3 h 3"/>
                    <a:gd name="T6" fmla="*/ 3 w 3"/>
                    <a:gd name="T7" fmla="*/ 3 h 3"/>
                    <a:gd name="T8" fmla="*/ 3 w 3"/>
                    <a:gd name="T9" fmla="*/ 3 h 3"/>
                    <a:gd name="T10" fmla="*/ 3 w 3"/>
                    <a:gd name="T11" fmla="*/ 3 h 3"/>
                    <a:gd name="T12" fmla="*/ 2 w 3"/>
                    <a:gd name="T13" fmla="*/ 2 h 3"/>
                    <a:gd name="T14" fmla="*/ 1 w 3"/>
                    <a:gd name="T15" fmla="*/ 1 h 3"/>
                    <a:gd name="T16" fmla="*/ 1 w 3"/>
                    <a:gd name="T17" fmla="*/ 1 h 3"/>
                    <a:gd name="T18" fmla="*/ 1 w 3"/>
                    <a:gd name="T19" fmla="*/ 1 h 3"/>
                    <a:gd name="T20" fmla="*/ 1 w 3"/>
                    <a:gd name="T21" fmla="*/ 1 h 3"/>
                    <a:gd name="T22" fmla="*/ 1 w 3"/>
                    <a:gd name="T23" fmla="*/ 1 h 3"/>
                    <a:gd name="T24" fmla="*/ 1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 h 3"/>
                    <a:gd name="T42" fmla="*/ 0 w 3"/>
                    <a:gd name="T43" fmla="*/ 1 h 3"/>
                    <a:gd name="T44" fmla="*/ 0 w 3"/>
                    <a:gd name="T45" fmla="*/ 1 h 3"/>
                    <a:gd name="T46" fmla="*/ 0 w 3"/>
                    <a:gd name="T47" fmla="*/ 1 h 3"/>
                    <a:gd name="T48" fmla="*/ 1 w 3"/>
                    <a:gd name="T49" fmla="*/ 1 h 3"/>
                    <a:gd name="T50" fmla="*/ 1 w 3"/>
                    <a:gd name="T51" fmla="*/ 2 h 3"/>
                    <a:gd name="T52" fmla="*/ 1 w 3"/>
                    <a:gd name="T53" fmla="*/ 2 h 3"/>
                    <a:gd name="T54" fmla="*/ 2 w 3"/>
                    <a:gd name="T55" fmla="*/ 3 h 3"/>
                    <a:gd name="T56" fmla="*/ 2 w 3"/>
                    <a:gd name="T57" fmla="*/ 3 h 3"/>
                    <a:gd name="T58" fmla="*/ 3 w 3"/>
                    <a:gd name="T59" fmla="*/ 3 h 3"/>
                    <a:gd name="T60" fmla="*/ 3 w 3"/>
                    <a:gd name="T61" fmla="*/ 3 h 3"/>
                    <a:gd name="T62" fmla="*/ 3 w 3"/>
                    <a:gd name="T63" fmla="*/ 3 h 3"/>
                    <a:gd name="T64" fmla="*/ 3 w 3"/>
                    <a:gd name="T65" fmla="*/ 3 h 3"/>
                    <a:gd name="T66" fmla="*/ 3 w 3"/>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a:solidFill>
                    <a:schemeClr val="tx1"/>
                  </a:solidFill>
                  <a:round/>
                  <a:headEnd/>
                  <a:tailEnd/>
                </a:ln>
              </p:spPr>
              <p:txBody>
                <a:bodyPr/>
                <a:lstStyle/>
                <a:p>
                  <a:endParaRPr lang="en-US"/>
                </a:p>
              </p:txBody>
            </p:sp>
            <p:sp>
              <p:nvSpPr>
                <p:cNvPr id="30805" name="Freeform 211"/>
                <p:cNvSpPr>
                  <a:spLocks/>
                </p:cNvSpPr>
                <p:nvPr/>
              </p:nvSpPr>
              <p:spPr bwMode="auto">
                <a:xfrm>
                  <a:off x="768" y="3683"/>
                  <a:ext cx="19" cy="10"/>
                </a:xfrm>
                <a:custGeom>
                  <a:avLst/>
                  <a:gdLst>
                    <a:gd name="T0" fmla="*/ 0 w 4"/>
                    <a:gd name="T1" fmla="*/ 1 h 2"/>
                    <a:gd name="T2" fmla="*/ 0 w 4"/>
                    <a:gd name="T3" fmla="*/ 1 h 2"/>
                    <a:gd name="T4" fmla="*/ 1 w 4"/>
                    <a:gd name="T5" fmla="*/ 0 h 2"/>
                    <a:gd name="T6" fmla="*/ 1 w 4"/>
                    <a:gd name="T7" fmla="*/ 0 h 2"/>
                    <a:gd name="T8" fmla="*/ 2 w 4"/>
                    <a:gd name="T9" fmla="*/ 0 h 2"/>
                    <a:gd name="T10" fmla="*/ 3 w 4"/>
                    <a:gd name="T11" fmla="*/ 0 h 2"/>
                    <a:gd name="T12" fmla="*/ 3 w 4"/>
                    <a:gd name="T13" fmla="*/ 0 h 2"/>
                    <a:gd name="T14" fmla="*/ 3 w 4"/>
                    <a:gd name="T15" fmla="*/ 0 h 2"/>
                    <a:gd name="T16" fmla="*/ 3 w 4"/>
                    <a:gd name="T17" fmla="*/ 1 h 2"/>
                    <a:gd name="T18" fmla="*/ 4 w 4"/>
                    <a:gd name="T19" fmla="*/ 1 h 2"/>
                    <a:gd name="T20" fmla="*/ 4 w 4"/>
                    <a:gd name="T21" fmla="*/ 1 h 2"/>
                    <a:gd name="T22" fmla="*/ 4 w 4"/>
                    <a:gd name="T23" fmla="*/ 1 h 2"/>
                    <a:gd name="T24" fmla="*/ 4 w 4"/>
                    <a:gd name="T25" fmla="*/ 1 h 2"/>
                    <a:gd name="T26" fmla="*/ 4 w 4"/>
                    <a:gd name="T27" fmla="*/ 1 h 2"/>
                    <a:gd name="T28" fmla="*/ 4 w 4"/>
                    <a:gd name="T29" fmla="*/ 1 h 2"/>
                    <a:gd name="T30" fmla="*/ 4 w 4"/>
                    <a:gd name="T31" fmla="*/ 1 h 2"/>
                    <a:gd name="T32" fmla="*/ 4 w 4"/>
                    <a:gd name="T33" fmla="*/ 2 h 2"/>
                    <a:gd name="T34" fmla="*/ 4 w 4"/>
                    <a:gd name="T35" fmla="*/ 2 h 2"/>
                    <a:gd name="T36" fmla="*/ 4 w 4"/>
                    <a:gd name="T37" fmla="*/ 2 h 2"/>
                    <a:gd name="T38" fmla="*/ 4 w 4"/>
                    <a:gd name="T39" fmla="*/ 2 h 2"/>
                    <a:gd name="T40" fmla="*/ 3 w 4"/>
                    <a:gd name="T41" fmla="*/ 1 h 2"/>
                    <a:gd name="T42" fmla="*/ 3 w 4"/>
                    <a:gd name="T43" fmla="*/ 1 h 2"/>
                    <a:gd name="T44" fmla="*/ 3 w 4"/>
                    <a:gd name="T45" fmla="*/ 2 h 2"/>
                    <a:gd name="T46" fmla="*/ 3 w 4"/>
                    <a:gd name="T47" fmla="*/ 2 h 2"/>
                    <a:gd name="T48" fmla="*/ 3 w 4"/>
                    <a:gd name="T49" fmla="*/ 2 h 2"/>
                    <a:gd name="T50" fmla="*/ 2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1 w 4"/>
                    <a:gd name="T65" fmla="*/ 2 h 2"/>
                    <a:gd name="T66" fmla="*/ 1 w 4"/>
                    <a:gd name="T67" fmla="*/ 2 h 2"/>
                    <a:gd name="T68" fmla="*/ 1 w 4"/>
                    <a:gd name="T69" fmla="*/ 1 h 2"/>
                    <a:gd name="T70" fmla="*/ 1 w 4"/>
                    <a:gd name="T71" fmla="*/ 1 h 2"/>
                    <a:gd name="T72" fmla="*/ 1 w 4"/>
                    <a:gd name="T73" fmla="*/ 1 h 2"/>
                    <a:gd name="T74" fmla="*/ 1 w 4"/>
                    <a:gd name="T75" fmla="*/ 1 h 2"/>
                    <a:gd name="T76" fmla="*/ 1 w 4"/>
                    <a:gd name="T77" fmla="*/ 1 h 2"/>
                    <a:gd name="T78" fmla="*/ 1 w 4"/>
                    <a:gd name="T79" fmla="*/ 1 h 2"/>
                    <a:gd name="T80" fmla="*/ 1 w 4"/>
                    <a:gd name="T81" fmla="*/ 1 h 2"/>
                    <a:gd name="T82" fmla="*/ 1 w 4"/>
                    <a:gd name="T83" fmla="*/ 1 h 2"/>
                    <a:gd name="T84" fmla="*/ 1 w 4"/>
                    <a:gd name="T85" fmla="*/ 1 h 2"/>
                    <a:gd name="T86" fmla="*/ 1 w 4"/>
                    <a:gd name="T87" fmla="*/ 1 h 2"/>
                    <a:gd name="T88" fmla="*/ 1 w 4"/>
                    <a:gd name="T89" fmla="*/ 1 h 2"/>
                    <a:gd name="T90" fmla="*/ 1 w 4"/>
                    <a:gd name="T91" fmla="*/ 1 h 2"/>
                    <a:gd name="T92" fmla="*/ 1 w 4"/>
                    <a:gd name="T93" fmla="*/ 1 h 2"/>
                    <a:gd name="T94" fmla="*/ 0 w 4"/>
                    <a:gd name="T95" fmla="*/ 1 h 2"/>
                    <a:gd name="T96" fmla="*/ 0 w 4"/>
                    <a:gd name="T97" fmla="*/ 1 h 2"/>
                    <a:gd name="T98" fmla="*/ 0 w 4"/>
                    <a:gd name="T99" fmla="*/ 1 h 2"/>
                    <a:gd name="T100" fmla="*/ 0 w 4"/>
                    <a:gd name="T101" fmla="*/ 1 h 2"/>
                    <a:gd name="T102" fmla="*/ 0 w 4"/>
                    <a:gd name="T103" fmla="*/ 1 h 2"/>
                    <a:gd name="T104" fmla="*/ 0 w 4"/>
                    <a:gd name="T105" fmla="*/ 1 h 2"/>
                    <a:gd name="T106" fmla="*/ 0 w 4"/>
                    <a:gd name="T107" fmla="*/ 1 h 2"/>
                    <a:gd name="T108" fmla="*/ 0 w 4"/>
                    <a:gd name="T109" fmla="*/ 1 h 2"/>
                    <a:gd name="T110" fmla="*/ 0 w 4"/>
                    <a:gd name="T111" fmla="*/ 1 h 2"/>
                    <a:gd name="T112" fmla="*/ 0 w 4"/>
                    <a:gd name="T113" fmla="*/ 1 h 2"/>
                    <a:gd name="T114" fmla="*/ 0 w 4"/>
                    <a:gd name="T115" fmla="*/ 1 h 2"/>
                    <a:gd name="T116" fmla="*/ 0 w 4"/>
                    <a:gd name="T117" fmla="*/ 1 h 2"/>
                    <a:gd name="T118" fmla="*/ 0 w 4"/>
                    <a:gd name="T119" fmla="*/ 1 h 2"/>
                    <a:gd name="T120" fmla="*/ 0 w 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a:solidFill>
                    <a:schemeClr val="tx1"/>
                  </a:solidFill>
                  <a:round/>
                  <a:headEnd/>
                  <a:tailEnd/>
                </a:ln>
              </p:spPr>
              <p:txBody>
                <a:bodyPr/>
                <a:lstStyle/>
                <a:p>
                  <a:endParaRPr lang="en-US"/>
                </a:p>
              </p:txBody>
            </p:sp>
          </p:grpSp>
          <p:grpSp>
            <p:nvGrpSpPr>
              <p:cNvPr id="30785" name="Group 212"/>
              <p:cNvGrpSpPr>
                <a:grpSpLocks/>
              </p:cNvGrpSpPr>
              <p:nvPr/>
            </p:nvGrpSpPr>
            <p:grpSpPr bwMode="auto">
              <a:xfrm>
                <a:off x="3669" y="1384"/>
                <a:ext cx="523" cy="468"/>
                <a:chOff x="3562" y="1636"/>
                <a:chExt cx="497" cy="468"/>
              </a:xfrm>
            </p:grpSpPr>
            <p:sp>
              <p:nvSpPr>
                <p:cNvPr id="30789" name="Freeform 213"/>
                <p:cNvSpPr>
                  <a:spLocks/>
                </p:cNvSpPr>
                <p:nvPr/>
              </p:nvSpPr>
              <p:spPr bwMode="auto">
                <a:xfrm>
                  <a:off x="3806" y="1758"/>
                  <a:ext cx="253" cy="346"/>
                </a:xfrm>
                <a:custGeom>
                  <a:avLst/>
                  <a:gdLst>
                    <a:gd name="T0" fmla="*/ 26 w 52"/>
                    <a:gd name="T1" fmla="*/ 68 h 71"/>
                    <a:gd name="T2" fmla="*/ 43 w 52"/>
                    <a:gd name="T3" fmla="*/ 67 h 71"/>
                    <a:gd name="T4" fmla="*/ 45 w 52"/>
                    <a:gd name="T5" fmla="*/ 62 h 71"/>
                    <a:gd name="T6" fmla="*/ 45 w 52"/>
                    <a:gd name="T7" fmla="*/ 58 h 71"/>
                    <a:gd name="T8" fmla="*/ 48 w 52"/>
                    <a:gd name="T9" fmla="*/ 55 h 71"/>
                    <a:gd name="T10" fmla="*/ 49 w 52"/>
                    <a:gd name="T11" fmla="*/ 52 h 71"/>
                    <a:gd name="T12" fmla="*/ 50 w 52"/>
                    <a:gd name="T13" fmla="*/ 50 h 71"/>
                    <a:gd name="T14" fmla="*/ 51 w 52"/>
                    <a:gd name="T15" fmla="*/ 51 h 71"/>
                    <a:gd name="T16" fmla="*/ 52 w 52"/>
                    <a:gd name="T17" fmla="*/ 50 h 71"/>
                    <a:gd name="T18" fmla="*/ 52 w 52"/>
                    <a:gd name="T19" fmla="*/ 46 h 71"/>
                    <a:gd name="T20" fmla="*/ 51 w 52"/>
                    <a:gd name="T21" fmla="*/ 42 h 71"/>
                    <a:gd name="T22" fmla="*/ 47 w 52"/>
                    <a:gd name="T23" fmla="*/ 28 h 71"/>
                    <a:gd name="T24" fmla="*/ 42 w 52"/>
                    <a:gd name="T25" fmla="*/ 28 h 71"/>
                    <a:gd name="T26" fmla="*/ 36 w 52"/>
                    <a:gd name="T27" fmla="*/ 36 h 71"/>
                    <a:gd name="T28" fmla="*/ 35 w 52"/>
                    <a:gd name="T29" fmla="*/ 35 h 71"/>
                    <a:gd name="T30" fmla="*/ 33 w 52"/>
                    <a:gd name="T31" fmla="*/ 34 h 71"/>
                    <a:gd name="T32" fmla="*/ 33 w 52"/>
                    <a:gd name="T33" fmla="*/ 30 h 71"/>
                    <a:gd name="T34" fmla="*/ 36 w 52"/>
                    <a:gd name="T35" fmla="*/ 28 h 71"/>
                    <a:gd name="T36" fmla="*/ 36 w 52"/>
                    <a:gd name="T37" fmla="*/ 26 h 71"/>
                    <a:gd name="T38" fmla="*/ 38 w 52"/>
                    <a:gd name="T39" fmla="*/ 24 h 71"/>
                    <a:gd name="T40" fmla="*/ 38 w 52"/>
                    <a:gd name="T41" fmla="*/ 17 h 71"/>
                    <a:gd name="T42" fmla="*/ 37 w 52"/>
                    <a:gd name="T43" fmla="*/ 14 h 71"/>
                    <a:gd name="T44" fmla="*/ 35 w 52"/>
                    <a:gd name="T45" fmla="*/ 12 h 71"/>
                    <a:gd name="T46" fmla="*/ 37 w 52"/>
                    <a:gd name="T47" fmla="*/ 10 h 71"/>
                    <a:gd name="T48" fmla="*/ 36 w 52"/>
                    <a:gd name="T49" fmla="*/ 7 h 71"/>
                    <a:gd name="T50" fmla="*/ 30 w 52"/>
                    <a:gd name="T51" fmla="*/ 4 h 71"/>
                    <a:gd name="T52" fmla="*/ 26 w 52"/>
                    <a:gd name="T53" fmla="*/ 2 h 71"/>
                    <a:gd name="T54" fmla="*/ 21 w 52"/>
                    <a:gd name="T55" fmla="*/ 1 h 71"/>
                    <a:gd name="T56" fmla="*/ 18 w 52"/>
                    <a:gd name="T57" fmla="*/ 1 h 71"/>
                    <a:gd name="T58" fmla="*/ 15 w 52"/>
                    <a:gd name="T59" fmla="*/ 3 h 71"/>
                    <a:gd name="T60" fmla="*/ 15 w 52"/>
                    <a:gd name="T61" fmla="*/ 6 h 71"/>
                    <a:gd name="T62" fmla="*/ 16 w 52"/>
                    <a:gd name="T63" fmla="*/ 7 h 71"/>
                    <a:gd name="T64" fmla="*/ 15 w 52"/>
                    <a:gd name="T65" fmla="*/ 8 h 71"/>
                    <a:gd name="T66" fmla="*/ 13 w 52"/>
                    <a:gd name="T67" fmla="*/ 10 h 71"/>
                    <a:gd name="T68" fmla="*/ 12 w 52"/>
                    <a:gd name="T69" fmla="*/ 13 h 71"/>
                    <a:gd name="T70" fmla="*/ 12 w 52"/>
                    <a:gd name="T71" fmla="*/ 17 h 71"/>
                    <a:gd name="T72" fmla="*/ 10 w 52"/>
                    <a:gd name="T73" fmla="*/ 16 h 71"/>
                    <a:gd name="T74" fmla="*/ 10 w 52"/>
                    <a:gd name="T75" fmla="*/ 13 h 71"/>
                    <a:gd name="T76" fmla="*/ 10 w 52"/>
                    <a:gd name="T77" fmla="*/ 11 h 71"/>
                    <a:gd name="T78" fmla="*/ 8 w 52"/>
                    <a:gd name="T79" fmla="*/ 13 h 71"/>
                    <a:gd name="T80" fmla="*/ 8 w 52"/>
                    <a:gd name="T81" fmla="*/ 16 h 71"/>
                    <a:gd name="T82" fmla="*/ 5 w 52"/>
                    <a:gd name="T83" fmla="*/ 17 h 71"/>
                    <a:gd name="T84" fmla="*/ 4 w 52"/>
                    <a:gd name="T85" fmla="*/ 19 h 71"/>
                    <a:gd name="T86" fmla="*/ 3 w 52"/>
                    <a:gd name="T87" fmla="*/ 23 h 71"/>
                    <a:gd name="T88" fmla="*/ 2 w 52"/>
                    <a:gd name="T89" fmla="*/ 28 h 71"/>
                    <a:gd name="T90" fmla="*/ 1 w 52"/>
                    <a:gd name="T91" fmla="*/ 32 h 71"/>
                    <a:gd name="T92" fmla="*/ 2 w 52"/>
                    <a:gd name="T93" fmla="*/ 37 h 71"/>
                    <a:gd name="T94" fmla="*/ 2 w 52"/>
                    <a:gd name="T95" fmla="*/ 41 h 71"/>
                    <a:gd name="T96" fmla="*/ 6 w 52"/>
                    <a:gd name="T97" fmla="*/ 50 h 71"/>
                    <a:gd name="T98" fmla="*/ 7 w 52"/>
                    <a:gd name="T99" fmla="*/ 55 h 71"/>
                    <a:gd name="T100" fmla="*/ 7 w 52"/>
                    <a:gd name="T101" fmla="*/ 56 h 71"/>
                    <a:gd name="T102" fmla="*/ 6 w 52"/>
                    <a:gd name="T103" fmla="*/ 62 h 71"/>
                    <a:gd name="T104" fmla="*/ 2 w 52"/>
                    <a:gd name="T105" fmla="*/ 69 h 71"/>
                    <a:gd name="T106" fmla="*/ 0 w 52"/>
                    <a:gd name="T107" fmla="*/ 71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30790" name="Freeform 214"/>
                <p:cNvSpPr>
                  <a:spLocks/>
                </p:cNvSpPr>
                <p:nvPr/>
              </p:nvSpPr>
              <p:spPr bwMode="auto">
                <a:xfrm>
                  <a:off x="3562" y="1636"/>
                  <a:ext cx="405" cy="200"/>
                </a:xfrm>
                <a:custGeom>
                  <a:avLst/>
                  <a:gdLst>
                    <a:gd name="T0" fmla="*/ 4 w 83"/>
                    <a:gd name="T1" fmla="*/ 16 h 41"/>
                    <a:gd name="T2" fmla="*/ 8 w 83"/>
                    <a:gd name="T3" fmla="*/ 13 h 41"/>
                    <a:gd name="T4" fmla="*/ 20 w 83"/>
                    <a:gd name="T5" fmla="*/ 6 h 41"/>
                    <a:gd name="T6" fmla="*/ 26 w 83"/>
                    <a:gd name="T7" fmla="*/ 1 h 41"/>
                    <a:gd name="T8" fmla="*/ 31 w 83"/>
                    <a:gd name="T9" fmla="*/ 1 h 41"/>
                    <a:gd name="T10" fmla="*/ 28 w 83"/>
                    <a:gd name="T11" fmla="*/ 4 h 41"/>
                    <a:gd name="T12" fmla="*/ 23 w 83"/>
                    <a:gd name="T13" fmla="*/ 9 h 41"/>
                    <a:gd name="T14" fmla="*/ 23 w 83"/>
                    <a:gd name="T15" fmla="*/ 12 h 41"/>
                    <a:gd name="T16" fmla="*/ 28 w 83"/>
                    <a:gd name="T17" fmla="*/ 10 h 41"/>
                    <a:gd name="T18" fmla="*/ 39 w 83"/>
                    <a:gd name="T19" fmla="*/ 15 h 41"/>
                    <a:gd name="T20" fmla="*/ 43 w 83"/>
                    <a:gd name="T21" fmla="*/ 16 h 41"/>
                    <a:gd name="T22" fmla="*/ 44 w 83"/>
                    <a:gd name="T23" fmla="*/ 17 h 41"/>
                    <a:gd name="T24" fmla="*/ 49 w 83"/>
                    <a:gd name="T25" fmla="*/ 13 h 41"/>
                    <a:gd name="T26" fmla="*/ 64 w 83"/>
                    <a:gd name="T27" fmla="*/ 8 h 41"/>
                    <a:gd name="T28" fmla="*/ 63 w 83"/>
                    <a:gd name="T29" fmla="*/ 11 h 41"/>
                    <a:gd name="T30" fmla="*/ 66 w 83"/>
                    <a:gd name="T31" fmla="*/ 14 h 41"/>
                    <a:gd name="T32" fmla="*/ 72 w 83"/>
                    <a:gd name="T33" fmla="*/ 13 h 41"/>
                    <a:gd name="T34" fmla="*/ 76 w 83"/>
                    <a:gd name="T35" fmla="*/ 18 h 41"/>
                    <a:gd name="T36" fmla="*/ 82 w 83"/>
                    <a:gd name="T37" fmla="*/ 19 h 41"/>
                    <a:gd name="T38" fmla="*/ 82 w 83"/>
                    <a:gd name="T39" fmla="*/ 21 h 41"/>
                    <a:gd name="T40" fmla="*/ 79 w 83"/>
                    <a:gd name="T41" fmla="*/ 21 h 41"/>
                    <a:gd name="T42" fmla="*/ 75 w 83"/>
                    <a:gd name="T43" fmla="*/ 21 h 41"/>
                    <a:gd name="T44" fmla="*/ 69 w 83"/>
                    <a:gd name="T45" fmla="*/ 21 h 41"/>
                    <a:gd name="T46" fmla="*/ 69 w 83"/>
                    <a:gd name="T47" fmla="*/ 24 h 41"/>
                    <a:gd name="T48" fmla="*/ 62 w 83"/>
                    <a:gd name="T49" fmla="*/ 21 h 41"/>
                    <a:gd name="T50" fmla="*/ 57 w 83"/>
                    <a:gd name="T51" fmla="*/ 23 h 41"/>
                    <a:gd name="T52" fmla="*/ 55 w 83"/>
                    <a:gd name="T53" fmla="*/ 25 h 41"/>
                    <a:gd name="T54" fmla="*/ 50 w 83"/>
                    <a:gd name="T55" fmla="*/ 25 h 41"/>
                    <a:gd name="T56" fmla="*/ 46 w 83"/>
                    <a:gd name="T57" fmla="*/ 30 h 41"/>
                    <a:gd name="T58" fmla="*/ 47 w 83"/>
                    <a:gd name="T59" fmla="*/ 28 h 41"/>
                    <a:gd name="T60" fmla="*/ 44 w 83"/>
                    <a:gd name="T61" fmla="*/ 28 h 41"/>
                    <a:gd name="T62" fmla="*/ 42 w 83"/>
                    <a:gd name="T63" fmla="*/ 27 h 41"/>
                    <a:gd name="T64" fmla="*/ 40 w 83"/>
                    <a:gd name="T65" fmla="*/ 32 h 41"/>
                    <a:gd name="T66" fmla="*/ 36 w 83"/>
                    <a:gd name="T67" fmla="*/ 38 h 41"/>
                    <a:gd name="T68" fmla="*/ 34 w 83"/>
                    <a:gd name="T69" fmla="*/ 39 h 41"/>
                    <a:gd name="T70" fmla="*/ 35 w 83"/>
                    <a:gd name="T71" fmla="*/ 36 h 41"/>
                    <a:gd name="T72" fmla="*/ 32 w 83"/>
                    <a:gd name="T73" fmla="*/ 36 h 41"/>
                    <a:gd name="T74" fmla="*/ 30 w 83"/>
                    <a:gd name="T75" fmla="*/ 29 h 41"/>
                    <a:gd name="T76" fmla="*/ 29 w 83"/>
                    <a:gd name="T77" fmla="*/ 28 h 41"/>
                    <a:gd name="T78" fmla="*/ 23 w 83"/>
                    <a:gd name="T79" fmla="*/ 26 h 41"/>
                    <a:gd name="T80" fmla="*/ 22 w 83"/>
                    <a:gd name="T81" fmla="*/ 26 h 41"/>
                    <a:gd name="T82" fmla="*/ 16 w 83"/>
                    <a:gd name="T83" fmla="*/ 24 h 41"/>
                    <a:gd name="T84" fmla="*/ 4 w 83"/>
                    <a:gd name="T85" fmla="*/ 19 h 41"/>
                    <a:gd name="T86" fmla="*/ 0 w 83"/>
                    <a:gd name="T87" fmla="*/ 1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30786" name="Freeform 215"/>
              <p:cNvSpPr>
                <a:spLocks/>
              </p:cNvSpPr>
              <p:nvPr/>
            </p:nvSpPr>
            <p:spPr bwMode="auto">
              <a:xfrm>
                <a:off x="3880" y="1838"/>
                <a:ext cx="206" cy="351"/>
              </a:xfrm>
              <a:custGeom>
                <a:avLst/>
                <a:gdLst>
                  <a:gd name="T0" fmla="*/ 1 w 40"/>
                  <a:gd name="T1" fmla="*/ 5 h 72"/>
                  <a:gd name="T2" fmla="*/ 4 w 40"/>
                  <a:gd name="T3" fmla="*/ 45 h 72"/>
                  <a:gd name="T4" fmla="*/ 4 w 40"/>
                  <a:gd name="T5" fmla="*/ 46 h 72"/>
                  <a:gd name="T6" fmla="*/ 4 w 40"/>
                  <a:gd name="T7" fmla="*/ 47 h 72"/>
                  <a:gd name="T8" fmla="*/ 4 w 40"/>
                  <a:gd name="T9" fmla="*/ 49 h 72"/>
                  <a:gd name="T10" fmla="*/ 5 w 40"/>
                  <a:gd name="T11" fmla="*/ 52 h 72"/>
                  <a:gd name="T12" fmla="*/ 6 w 40"/>
                  <a:gd name="T13" fmla="*/ 56 h 72"/>
                  <a:gd name="T14" fmla="*/ 4 w 40"/>
                  <a:gd name="T15" fmla="*/ 59 h 72"/>
                  <a:gd name="T16" fmla="*/ 4 w 40"/>
                  <a:gd name="T17" fmla="*/ 60 h 72"/>
                  <a:gd name="T18" fmla="*/ 2 w 40"/>
                  <a:gd name="T19" fmla="*/ 63 h 72"/>
                  <a:gd name="T20" fmla="*/ 0 w 40"/>
                  <a:gd name="T21" fmla="*/ 65 h 72"/>
                  <a:gd name="T22" fmla="*/ 0 w 40"/>
                  <a:gd name="T23" fmla="*/ 68 h 72"/>
                  <a:gd name="T24" fmla="*/ 0 w 40"/>
                  <a:gd name="T25" fmla="*/ 71 h 72"/>
                  <a:gd name="T26" fmla="*/ 0 w 40"/>
                  <a:gd name="T27" fmla="*/ 71 h 72"/>
                  <a:gd name="T28" fmla="*/ 0 w 40"/>
                  <a:gd name="T29" fmla="*/ 72 h 72"/>
                  <a:gd name="T30" fmla="*/ 0 w 40"/>
                  <a:gd name="T31" fmla="*/ 72 h 72"/>
                  <a:gd name="T32" fmla="*/ 1 w 40"/>
                  <a:gd name="T33" fmla="*/ 72 h 72"/>
                  <a:gd name="T34" fmla="*/ 2 w 40"/>
                  <a:gd name="T35" fmla="*/ 72 h 72"/>
                  <a:gd name="T36" fmla="*/ 2 w 40"/>
                  <a:gd name="T37" fmla="*/ 71 h 72"/>
                  <a:gd name="T38" fmla="*/ 2 w 40"/>
                  <a:gd name="T39" fmla="*/ 70 h 72"/>
                  <a:gd name="T40" fmla="*/ 5 w 40"/>
                  <a:gd name="T41" fmla="*/ 70 h 72"/>
                  <a:gd name="T42" fmla="*/ 8 w 40"/>
                  <a:gd name="T43" fmla="*/ 69 h 72"/>
                  <a:gd name="T44" fmla="*/ 12 w 40"/>
                  <a:gd name="T45" fmla="*/ 71 h 72"/>
                  <a:gd name="T46" fmla="*/ 12 w 40"/>
                  <a:gd name="T47" fmla="*/ 71 h 72"/>
                  <a:gd name="T48" fmla="*/ 13 w 40"/>
                  <a:gd name="T49" fmla="*/ 71 h 72"/>
                  <a:gd name="T50" fmla="*/ 14 w 40"/>
                  <a:gd name="T51" fmla="*/ 68 h 72"/>
                  <a:gd name="T52" fmla="*/ 16 w 40"/>
                  <a:gd name="T53" fmla="*/ 68 h 72"/>
                  <a:gd name="T54" fmla="*/ 17 w 40"/>
                  <a:gd name="T55" fmla="*/ 69 h 72"/>
                  <a:gd name="T56" fmla="*/ 18 w 40"/>
                  <a:gd name="T57" fmla="*/ 70 h 72"/>
                  <a:gd name="T58" fmla="*/ 19 w 40"/>
                  <a:gd name="T59" fmla="*/ 69 h 72"/>
                  <a:gd name="T60" fmla="*/ 20 w 40"/>
                  <a:gd name="T61" fmla="*/ 65 h 72"/>
                  <a:gd name="T62" fmla="*/ 21 w 40"/>
                  <a:gd name="T63" fmla="*/ 64 h 72"/>
                  <a:gd name="T64" fmla="*/ 22 w 40"/>
                  <a:gd name="T65" fmla="*/ 64 h 72"/>
                  <a:gd name="T66" fmla="*/ 24 w 40"/>
                  <a:gd name="T67" fmla="*/ 66 h 72"/>
                  <a:gd name="T68" fmla="*/ 27 w 40"/>
                  <a:gd name="T69" fmla="*/ 66 h 72"/>
                  <a:gd name="T70" fmla="*/ 28 w 40"/>
                  <a:gd name="T71" fmla="*/ 63 h 72"/>
                  <a:gd name="T72" fmla="*/ 33 w 40"/>
                  <a:gd name="T73" fmla="*/ 56 h 72"/>
                  <a:gd name="T74" fmla="*/ 33 w 40"/>
                  <a:gd name="T75" fmla="*/ 53 h 72"/>
                  <a:gd name="T76" fmla="*/ 34 w 40"/>
                  <a:gd name="T77" fmla="*/ 53 h 72"/>
                  <a:gd name="T78" fmla="*/ 37 w 40"/>
                  <a:gd name="T79" fmla="*/ 53 h 72"/>
                  <a:gd name="T80" fmla="*/ 38 w 40"/>
                  <a:gd name="T81" fmla="*/ 52 h 72"/>
                  <a:gd name="T82" fmla="*/ 40 w 40"/>
                  <a:gd name="T83" fmla="*/ 51 h 72"/>
                  <a:gd name="T84" fmla="*/ 40 w 40"/>
                  <a:gd name="T85" fmla="*/ 50 h 72"/>
                  <a:gd name="T86" fmla="*/ 40 w 40"/>
                  <a:gd name="T87" fmla="*/ 47 h 72"/>
                  <a:gd name="T88" fmla="*/ 40 w 40"/>
                  <a:gd name="T89" fmla="*/ 47 h 72"/>
                  <a:gd name="T90" fmla="*/ 40 w 40"/>
                  <a:gd name="T91" fmla="*/ 45 h 72"/>
                  <a:gd name="T92" fmla="*/ 35 w 40"/>
                  <a:gd name="T93" fmla="*/ 1 h 72"/>
                  <a:gd name="T94" fmla="*/ 35 w 40"/>
                  <a:gd name="T95" fmla="*/ 0 h 72"/>
                  <a:gd name="T96" fmla="*/ 9 w 40"/>
                  <a:gd name="T97" fmla="*/ 3 h 72"/>
                  <a:gd name="T98" fmla="*/ 8 w 40"/>
                  <a:gd name="T99" fmla="*/ 4 h 72"/>
                  <a:gd name="T100" fmla="*/ 6 w 40"/>
                  <a:gd name="T101" fmla="*/ 5 h 72"/>
                  <a:gd name="T102" fmla="*/ 5 w 40"/>
                  <a:gd name="T103" fmla="*/ 6 h 72"/>
                  <a:gd name="T104" fmla="*/ 3 w 40"/>
                  <a:gd name="T105" fmla="*/ 6 h 72"/>
                  <a:gd name="T106" fmla="*/ 1 w 40"/>
                  <a:gd name="T107" fmla="*/ 5 h 72"/>
                  <a:gd name="T108" fmla="*/ 1 w 40"/>
                  <a:gd name="T109" fmla="*/ 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30787" name="Freeform 216"/>
              <p:cNvSpPr>
                <a:spLocks/>
              </p:cNvSpPr>
              <p:nvPr/>
            </p:nvSpPr>
            <p:spPr bwMode="auto">
              <a:xfrm>
                <a:off x="4234" y="2350"/>
                <a:ext cx="353" cy="258"/>
              </a:xfrm>
              <a:custGeom>
                <a:avLst/>
                <a:gdLst>
                  <a:gd name="T0" fmla="*/ 41 w 69"/>
                  <a:gd name="T1" fmla="*/ 53 h 53"/>
                  <a:gd name="T2" fmla="*/ 38 w 69"/>
                  <a:gd name="T3" fmla="*/ 52 h 53"/>
                  <a:gd name="T4" fmla="*/ 37 w 69"/>
                  <a:gd name="T5" fmla="*/ 48 h 53"/>
                  <a:gd name="T6" fmla="*/ 33 w 69"/>
                  <a:gd name="T7" fmla="*/ 44 h 53"/>
                  <a:gd name="T8" fmla="*/ 31 w 69"/>
                  <a:gd name="T9" fmla="*/ 39 h 53"/>
                  <a:gd name="T10" fmla="*/ 29 w 69"/>
                  <a:gd name="T11" fmla="*/ 37 h 53"/>
                  <a:gd name="T12" fmla="*/ 25 w 69"/>
                  <a:gd name="T13" fmla="*/ 34 h 53"/>
                  <a:gd name="T14" fmla="*/ 23 w 69"/>
                  <a:gd name="T15" fmla="*/ 32 h 53"/>
                  <a:gd name="T16" fmla="*/ 22 w 69"/>
                  <a:gd name="T17" fmla="*/ 30 h 53"/>
                  <a:gd name="T18" fmla="*/ 15 w 69"/>
                  <a:gd name="T19" fmla="*/ 25 h 53"/>
                  <a:gd name="T20" fmla="*/ 13 w 69"/>
                  <a:gd name="T21" fmla="*/ 23 h 53"/>
                  <a:gd name="T22" fmla="*/ 10 w 69"/>
                  <a:gd name="T23" fmla="*/ 19 h 53"/>
                  <a:gd name="T24" fmla="*/ 8 w 69"/>
                  <a:gd name="T25" fmla="*/ 16 h 53"/>
                  <a:gd name="T26" fmla="*/ 1 w 69"/>
                  <a:gd name="T27" fmla="*/ 14 h 53"/>
                  <a:gd name="T28" fmla="*/ 1 w 69"/>
                  <a:gd name="T29" fmla="*/ 10 h 53"/>
                  <a:gd name="T30" fmla="*/ 3 w 69"/>
                  <a:gd name="T31" fmla="*/ 8 h 53"/>
                  <a:gd name="T32" fmla="*/ 3 w 69"/>
                  <a:gd name="T33" fmla="*/ 7 h 53"/>
                  <a:gd name="T34" fmla="*/ 8 w 69"/>
                  <a:gd name="T35" fmla="*/ 5 h 53"/>
                  <a:gd name="T36" fmla="*/ 12 w 69"/>
                  <a:gd name="T37" fmla="*/ 3 h 53"/>
                  <a:gd name="T38" fmla="*/ 13 w 69"/>
                  <a:gd name="T39" fmla="*/ 2 h 53"/>
                  <a:gd name="T40" fmla="*/ 31 w 69"/>
                  <a:gd name="T41" fmla="*/ 1 h 53"/>
                  <a:gd name="T42" fmla="*/ 31 w 69"/>
                  <a:gd name="T43" fmla="*/ 2 h 53"/>
                  <a:gd name="T44" fmla="*/ 35 w 69"/>
                  <a:gd name="T45" fmla="*/ 4 h 53"/>
                  <a:gd name="T46" fmla="*/ 51 w 69"/>
                  <a:gd name="T47" fmla="*/ 4 h 53"/>
                  <a:gd name="T48" fmla="*/ 68 w 69"/>
                  <a:gd name="T49" fmla="*/ 17 h 53"/>
                  <a:gd name="T50" fmla="*/ 66 w 69"/>
                  <a:gd name="T51" fmla="*/ 19 h 53"/>
                  <a:gd name="T52" fmla="*/ 63 w 69"/>
                  <a:gd name="T53" fmla="*/ 24 h 53"/>
                  <a:gd name="T54" fmla="*/ 62 w 69"/>
                  <a:gd name="T55" fmla="*/ 28 h 53"/>
                  <a:gd name="T56" fmla="*/ 62 w 69"/>
                  <a:gd name="T57" fmla="*/ 30 h 53"/>
                  <a:gd name="T58" fmla="*/ 60 w 69"/>
                  <a:gd name="T59" fmla="*/ 31 h 53"/>
                  <a:gd name="T60" fmla="*/ 59 w 69"/>
                  <a:gd name="T61" fmla="*/ 33 h 53"/>
                  <a:gd name="T62" fmla="*/ 57 w 69"/>
                  <a:gd name="T63" fmla="*/ 35 h 53"/>
                  <a:gd name="T64" fmla="*/ 53 w 69"/>
                  <a:gd name="T65" fmla="*/ 39 h 53"/>
                  <a:gd name="T66" fmla="*/ 50 w 69"/>
                  <a:gd name="T67" fmla="*/ 41 h 53"/>
                  <a:gd name="T68" fmla="*/ 49 w 69"/>
                  <a:gd name="T69" fmla="*/ 43 h 53"/>
                  <a:gd name="T70" fmla="*/ 46 w 69"/>
                  <a:gd name="T71" fmla="*/ 44 h 53"/>
                  <a:gd name="T72" fmla="*/ 46 w 69"/>
                  <a:gd name="T73" fmla="*/ 45 h 53"/>
                  <a:gd name="T74" fmla="*/ 45 w 69"/>
                  <a:gd name="T75" fmla="*/ 47 h 53"/>
                  <a:gd name="T76" fmla="*/ 43 w 69"/>
                  <a:gd name="T77" fmla="*/ 48 h 53"/>
                  <a:gd name="T78" fmla="*/ 43 w 69"/>
                  <a:gd name="T79" fmla="*/ 48 h 53"/>
                  <a:gd name="T80" fmla="*/ 43 w 69"/>
                  <a:gd name="T81" fmla="*/ 49 h 53"/>
                  <a:gd name="T82" fmla="*/ 44 w 69"/>
                  <a:gd name="T83" fmla="*/ 50 h 53"/>
                  <a:gd name="T84" fmla="*/ 42 w 69"/>
                  <a:gd name="T85" fmla="*/ 51 h 53"/>
                  <a:gd name="T86" fmla="*/ 41 w 69"/>
                  <a:gd name="T87" fmla="*/ 5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a:solidFill>
                  <a:schemeClr val="tx1"/>
                </a:solidFill>
                <a:round/>
                <a:headEnd/>
                <a:tailEnd/>
              </a:ln>
            </p:spPr>
            <p:txBody>
              <a:bodyPr/>
              <a:lstStyle/>
              <a:p>
                <a:endParaRPr lang="en-US"/>
              </a:p>
            </p:txBody>
          </p:sp>
          <p:sp>
            <p:nvSpPr>
              <p:cNvPr id="30788" name="Freeform 217"/>
              <p:cNvSpPr>
                <a:spLocks/>
              </p:cNvSpPr>
              <p:nvPr/>
            </p:nvSpPr>
            <p:spPr bwMode="auto">
              <a:xfrm>
                <a:off x="4074" y="2384"/>
                <a:ext cx="376" cy="376"/>
              </a:xfrm>
              <a:custGeom>
                <a:avLst/>
                <a:gdLst>
                  <a:gd name="T0" fmla="*/ 9 w 73"/>
                  <a:gd name="T1" fmla="*/ 41 h 77"/>
                  <a:gd name="T2" fmla="*/ 11 w 73"/>
                  <a:gd name="T3" fmla="*/ 44 h 77"/>
                  <a:gd name="T4" fmla="*/ 13 w 73"/>
                  <a:gd name="T5" fmla="*/ 46 h 77"/>
                  <a:gd name="T6" fmla="*/ 13 w 73"/>
                  <a:gd name="T7" fmla="*/ 49 h 77"/>
                  <a:gd name="T8" fmla="*/ 14 w 73"/>
                  <a:gd name="T9" fmla="*/ 50 h 77"/>
                  <a:gd name="T10" fmla="*/ 13 w 73"/>
                  <a:gd name="T11" fmla="*/ 55 h 77"/>
                  <a:gd name="T12" fmla="*/ 12 w 73"/>
                  <a:gd name="T13" fmla="*/ 60 h 77"/>
                  <a:gd name="T14" fmla="*/ 14 w 73"/>
                  <a:gd name="T15" fmla="*/ 68 h 77"/>
                  <a:gd name="T16" fmla="*/ 16 w 73"/>
                  <a:gd name="T17" fmla="*/ 71 h 77"/>
                  <a:gd name="T18" fmla="*/ 17 w 73"/>
                  <a:gd name="T19" fmla="*/ 74 h 77"/>
                  <a:gd name="T20" fmla="*/ 18 w 73"/>
                  <a:gd name="T21" fmla="*/ 76 h 77"/>
                  <a:gd name="T22" fmla="*/ 58 w 73"/>
                  <a:gd name="T23" fmla="*/ 76 h 77"/>
                  <a:gd name="T24" fmla="*/ 60 w 73"/>
                  <a:gd name="T25" fmla="*/ 77 h 77"/>
                  <a:gd name="T26" fmla="*/ 59 w 73"/>
                  <a:gd name="T27" fmla="*/ 71 h 77"/>
                  <a:gd name="T28" fmla="*/ 60 w 73"/>
                  <a:gd name="T29" fmla="*/ 69 h 77"/>
                  <a:gd name="T30" fmla="*/ 64 w 73"/>
                  <a:gd name="T31" fmla="*/ 69 h 77"/>
                  <a:gd name="T32" fmla="*/ 67 w 73"/>
                  <a:gd name="T33" fmla="*/ 69 h 77"/>
                  <a:gd name="T34" fmla="*/ 67 w 73"/>
                  <a:gd name="T35" fmla="*/ 65 h 77"/>
                  <a:gd name="T36" fmla="*/ 67 w 73"/>
                  <a:gd name="T37" fmla="*/ 62 h 77"/>
                  <a:gd name="T38" fmla="*/ 69 w 73"/>
                  <a:gd name="T39" fmla="*/ 53 h 77"/>
                  <a:gd name="T40" fmla="*/ 71 w 73"/>
                  <a:gd name="T41" fmla="*/ 48 h 77"/>
                  <a:gd name="T42" fmla="*/ 73 w 73"/>
                  <a:gd name="T43" fmla="*/ 47 h 77"/>
                  <a:gd name="T44" fmla="*/ 73 w 73"/>
                  <a:gd name="T45" fmla="*/ 46 h 77"/>
                  <a:gd name="T46" fmla="*/ 72 w 73"/>
                  <a:gd name="T47" fmla="*/ 46 h 77"/>
                  <a:gd name="T48" fmla="*/ 69 w 73"/>
                  <a:gd name="T49" fmla="*/ 45 h 77"/>
                  <a:gd name="T50" fmla="*/ 68 w 73"/>
                  <a:gd name="T51" fmla="*/ 41 h 77"/>
                  <a:gd name="T52" fmla="*/ 64 w 73"/>
                  <a:gd name="T53" fmla="*/ 37 h 77"/>
                  <a:gd name="T54" fmla="*/ 62 w 73"/>
                  <a:gd name="T55" fmla="*/ 32 h 77"/>
                  <a:gd name="T56" fmla="*/ 60 w 73"/>
                  <a:gd name="T57" fmla="*/ 30 h 77"/>
                  <a:gd name="T58" fmla="*/ 56 w 73"/>
                  <a:gd name="T59" fmla="*/ 27 h 77"/>
                  <a:gd name="T60" fmla="*/ 54 w 73"/>
                  <a:gd name="T61" fmla="*/ 25 h 77"/>
                  <a:gd name="T62" fmla="*/ 53 w 73"/>
                  <a:gd name="T63" fmla="*/ 23 h 77"/>
                  <a:gd name="T64" fmla="*/ 46 w 73"/>
                  <a:gd name="T65" fmla="*/ 18 h 77"/>
                  <a:gd name="T66" fmla="*/ 44 w 73"/>
                  <a:gd name="T67" fmla="*/ 16 h 77"/>
                  <a:gd name="T68" fmla="*/ 41 w 73"/>
                  <a:gd name="T69" fmla="*/ 12 h 77"/>
                  <a:gd name="T70" fmla="*/ 39 w 73"/>
                  <a:gd name="T71" fmla="*/ 9 h 77"/>
                  <a:gd name="T72" fmla="*/ 32 w 73"/>
                  <a:gd name="T73" fmla="*/ 7 h 77"/>
                  <a:gd name="T74" fmla="*/ 32 w 73"/>
                  <a:gd name="T75" fmla="*/ 3 h 77"/>
                  <a:gd name="T76" fmla="*/ 34 w 73"/>
                  <a:gd name="T77" fmla="*/ 1 h 77"/>
                  <a:gd name="T78" fmla="*/ 34 w 73"/>
                  <a:gd name="T79" fmla="*/ 0 h 77"/>
                  <a:gd name="T80" fmla="*/ 0 w 73"/>
                  <a:gd name="T81" fmla="*/ 5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a:solidFill>
                  <a:schemeClr val="tx1"/>
                </a:solidFill>
                <a:round/>
                <a:headEnd/>
                <a:tailEnd/>
              </a:ln>
            </p:spPr>
            <p:txBody>
              <a:bodyPr/>
              <a:lstStyle/>
              <a:p>
                <a:endParaRPr lang="en-US"/>
              </a:p>
            </p:txBody>
          </p:sp>
        </p:grpSp>
        <p:sp>
          <p:nvSpPr>
            <p:cNvPr id="30759" name="Freeform 218"/>
            <p:cNvSpPr>
              <a:spLocks/>
            </p:cNvSpPr>
            <p:nvPr/>
          </p:nvSpPr>
          <p:spPr bwMode="auto">
            <a:xfrm>
              <a:off x="4428" y="1916"/>
              <a:ext cx="319" cy="141"/>
            </a:xfrm>
            <a:custGeom>
              <a:avLst/>
              <a:gdLst>
                <a:gd name="T0" fmla="*/ 36 w 62"/>
                <a:gd name="T1" fmla="*/ 2 h 29"/>
                <a:gd name="T2" fmla="*/ 2 w 62"/>
                <a:gd name="T3" fmla="*/ 17 h 29"/>
                <a:gd name="T4" fmla="*/ 4 w 62"/>
                <a:gd name="T5" fmla="*/ 16 h 29"/>
                <a:gd name="T6" fmla="*/ 8 w 62"/>
                <a:gd name="T7" fmla="*/ 13 h 29"/>
                <a:gd name="T8" fmla="*/ 10 w 62"/>
                <a:gd name="T9" fmla="*/ 11 h 29"/>
                <a:gd name="T10" fmla="*/ 11 w 62"/>
                <a:gd name="T11" fmla="*/ 10 h 29"/>
                <a:gd name="T12" fmla="*/ 14 w 62"/>
                <a:gd name="T13" fmla="*/ 9 h 29"/>
                <a:gd name="T14" fmla="*/ 19 w 62"/>
                <a:gd name="T15" fmla="*/ 7 h 29"/>
                <a:gd name="T16" fmla="*/ 21 w 62"/>
                <a:gd name="T17" fmla="*/ 8 h 29"/>
                <a:gd name="T18" fmla="*/ 23 w 62"/>
                <a:gd name="T19" fmla="*/ 8 h 29"/>
                <a:gd name="T20" fmla="*/ 25 w 62"/>
                <a:gd name="T21" fmla="*/ 12 h 29"/>
                <a:gd name="T22" fmla="*/ 27 w 62"/>
                <a:gd name="T23" fmla="*/ 12 h 29"/>
                <a:gd name="T24" fmla="*/ 27 w 62"/>
                <a:gd name="T25" fmla="*/ 14 h 29"/>
                <a:gd name="T26" fmla="*/ 31 w 62"/>
                <a:gd name="T27" fmla="*/ 15 h 29"/>
                <a:gd name="T28" fmla="*/ 34 w 62"/>
                <a:gd name="T29" fmla="*/ 17 h 29"/>
                <a:gd name="T30" fmla="*/ 35 w 62"/>
                <a:gd name="T31" fmla="*/ 19 h 29"/>
                <a:gd name="T32" fmla="*/ 32 w 62"/>
                <a:gd name="T33" fmla="*/ 25 h 29"/>
                <a:gd name="T34" fmla="*/ 35 w 62"/>
                <a:gd name="T35" fmla="*/ 27 h 29"/>
                <a:gd name="T36" fmla="*/ 38 w 62"/>
                <a:gd name="T37" fmla="*/ 28 h 29"/>
                <a:gd name="T38" fmla="*/ 39 w 62"/>
                <a:gd name="T39" fmla="*/ 28 h 29"/>
                <a:gd name="T40" fmla="*/ 42 w 62"/>
                <a:gd name="T41" fmla="*/ 27 h 29"/>
                <a:gd name="T42" fmla="*/ 46 w 62"/>
                <a:gd name="T43" fmla="*/ 29 h 29"/>
                <a:gd name="T44" fmla="*/ 47 w 62"/>
                <a:gd name="T45" fmla="*/ 28 h 29"/>
                <a:gd name="T46" fmla="*/ 45 w 62"/>
                <a:gd name="T47" fmla="*/ 26 h 29"/>
                <a:gd name="T48" fmla="*/ 44 w 62"/>
                <a:gd name="T49" fmla="*/ 25 h 29"/>
                <a:gd name="T50" fmla="*/ 45 w 62"/>
                <a:gd name="T51" fmla="*/ 24 h 29"/>
                <a:gd name="T52" fmla="*/ 44 w 62"/>
                <a:gd name="T53" fmla="*/ 23 h 29"/>
                <a:gd name="T54" fmla="*/ 41 w 62"/>
                <a:gd name="T55" fmla="*/ 19 h 29"/>
                <a:gd name="T56" fmla="*/ 41 w 62"/>
                <a:gd name="T57" fmla="*/ 16 h 29"/>
                <a:gd name="T58" fmla="*/ 41 w 62"/>
                <a:gd name="T59" fmla="*/ 12 h 29"/>
                <a:gd name="T60" fmla="*/ 41 w 62"/>
                <a:gd name="T61" fmla="*/ 10 h 29"/>
                <a:gd name="T62" fmla="*/ 41 w 62"/>
                <a:gd name="T63" fmla="*/ 9 h 29"/>
                <a:gd name="T64" fmla="*/ 44 w 62"/>
                <a:gd name="T65" fmla="*/ 6 h 29"/>
                <a:gd name="T66" fmla="*/ 45 w 62"/>
                <a:gd name="T67" fmla="*/ 4 h 29"/>
                <a:gd name="T68" fmla="*/ 47 w 62"/>
                <a:gd name="T69" fmla="*/ 4 h 29"/>
                <a:gd name="T70" fmla="*/ 45 w 62"/>
                <a:gd name="T71" fmla="*/ 8 h 29"/>
                <a:gd name="T72" fmla="*/ 44 w 62"/>
                <a:gd name="T73" fmla="*/ 10 h 29"/>
                <a:gd name="T74" fmla="*/ 46 w 62"/>
                <a:gd name="T75" fmla="*/ 12 h 29"/>
                <a:gd name="T76" fmla="*/ 46 w 62"/>
                <a:gd name="T77" fmla="*/ 16 h 29"/>
                <a:gd name="T78" fmla="*/ 45 w 62"/>
                <a:gd name="T79" fmla="*/ 18 h 29"/>
                <a:gd name="T80" fmla="*/ 46 w 62"/>
                <a:gd name="T81" fmla="*/ 19 h 29"/>
                <a:gd name="T82" fmla="*/ 46 w 62"/>
                <a:gd name="T83" fmla="*/ 21 h 29"/>
                <a:gd name="T84" fmla="*/ 47 w 62"/>
                <a:gd name="T85" fmla="*/ 24 h 29"/>
                <a:gd name="T86" fmla="*/ 50 w 62"/>
                <a:gd name="T87" fmla="*/ 25 h 29"/>
                <a:gd name="T88" fmla="*/ 52 w 62"/>
                <a:gd name="T89" fmla="*/ 24 h 29"/>
                <a:gd name="T90" fmla="*/ 52 w 62"/>
                <a:gd name="T91" fmla="*/ 26 h 29"/>
                <a:gd name="T92" fmla="*/ 53 w 62"/>
                <a:gd name="T93" fmla="*/ 28 h 29"/>
                <a:gd name="T94" fmla="*/ 55 w 62"/>
                <a:gd name="T95" fmla="*/ 29 h 29"/>
                <a:gd name="T96" fmla="*/ 56 w 62"/>
                <a:gd name="T97" fmla="*/ 28 h 29"/>
                <a:gd name="T98" fmla="*/ 61 w 62"/>
                <a:gd name="T99" fmla="*/ 26 h 29"/>
                <a:gd name="T100" fmla="*/ 62 w 62"/>
                <a:gd name="T101" fmla="*/ 19 h 29"/>
                <a:gd name="T102" fmla="*/ 54 w 62"/>
                <a:gd name="T103" fmla="*/ 21 h 29"/>
                <a:gd name="T104" fmla="*/ 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a:solidFill>
                <a:schemeClr val="tx1"/>
              </a:solidFill>
              <a:round/>
              <a:headEnd/>
              <a:tailEnd/>
            </a:ln>
          </p:spPr>
          <p:txBody>
            <a:bodyPr/>
            <a:lstStyle/>
            <a:p>
              <a:endParaRPr lang="en-US"/>
            </a:p>
          </p:txBody>
        </p:sp>
        <p:sp>
          <p:nvSpPr>
            <p:cNvPr id="30760" name="Freeform 219"/>
            <p:cNvSpPr>
              <a:spLocks/>
            </p:cNvSpPr>
            <p:nvPr/>
          </p:nvSpPr>
          <p:spPr bwMode="auto">
            <a:xfrm>
              <a:off x="4670" y="1901"/>
              <a:ext cx="77" cy="117"/>
            </a:xfrm>
            <a:custGeom>
              <a:avLst/>
              <a:gdLst>
                <a:gd name="T0" fmla="*/ 15 w 15"/>
                <a:gd name="T1" fmla="*/ 22 h 24"/>
                <a:gd name="T2" fmla="*/ 15 w 15"/>
                <a:gd name="T3" fmla="*/ 20 h 24"/>
                <a:gd name="T4" fmla="*/ 14 w 15"/>
                <a:gd name="T5" fmla="*/ 18 h 24"/>
                <a:gd name="T6" fmla="*/ 12 w 15"/>
                <a:gd name="T7" fmla="*/ 16 h 24"/>
                <a:gd name="T8" fmla="*/ 10 w 15"/>
                <a:gd name="T9" fmla="*/ 15 h 24"/>
                <a:gd name="T10" fmla="*/ 9 w 15"/>
                <a:gd name="T11" fmla="*/ 14 h 24"/>
                <a:gd name="T12" fmla="*/ 9 w 15"/>
                <a:gd name="T13" fmla="*/ 12 h 24"/>
                <a:gd name="T14" fmla="*/ 7 w 15"/>
                <a:gd name="T15" fmla="*/ 9 h 24"/>
                <a:gd name="T16" fmla="*/ 6 w 15"/>
                <a:gd name="T17" fmla="*/ 8 h 24"/>
                <a:gd name="T18" fmla="*/ 5 w 15"/>
                <a:gd name="T19" fmla="*/ 6 h 24"/>
                <a:gd name="T20" fmla="*/ 4 w 15"/>
                <a:gd name="T21" fmla="*/ 5 h 24"/>
                <a:gd name="T22" fmla="*/ 4 w 15"/>
                <a:gd name="T23" fmla="*/ 4 h 24"/>
                <a:gd name="T24" fmla="*/ 4 w 15"/>
                <a:gd name="T25" fmla="*/ 4 h 24"/>
                <a:gd name="T26" fmla="*/ 4 w 15"/>
                <a:gd name="T27" fmla="*/ 3 h 24"/>
                <a:gd name="T28" fmla="*/ 5 w 15"/>
                <a:gd name="T29" fmla="*/ 0 h 24"/>
                <a:gd name="T30" fmla="*/ 4 w 15"/>
                <a:gd name="T31" fmla="*/ 0 h 24"/>
                <a:gd name="T32" fmla="*/ 2 w 15"/>
                <a:gd name="T33" fmla="*/ 0 h 24"/>
                <a:gd name="T34" fmla="*/ 1 w 15"/>
                <a:gd name="T35" fmla="*/ 1 h 24"/>
                <a:gd name="T36" fmla="*/ 1 w 15"/>
                <a:gd name="T37" fmla="*/ 2 h 24"/>
                <a:gd name="T38" fmla="*/ 1 w 15"/>
                <a:gd name="T39" fmla="*/ 3 h 24"/>
                <a:gd name="T40" fmla="*/ 0 w 15"/>
                <a:gd name="T41" fmla="*/ 3 h 24"/>
                <a:gd name="T42" fmla="*/ 7 w 15"/>
                <a:gd name="T43" fmla="*/ 24 h 24"/>
                <a:gd name="T44" fmla="*/ 15 w 15"/>
                <a:gd name="T45" fmla="*/ 22 h 24"/>
                <a:gd name="T46" fmla="*/ 15 w 15"/>
                <a:gd name="T47" fmla="*/ 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a:solidFill>
                <a:schemeClr val="tx1"/>
              </a:solidFill>
              <a:round/>
              <a:headEnd/>
              <a:tailEnd/>
            </a:ln>
          </p:spPr>
          <p:txBody>
            <a:bodyPr/>
            <a:lstStyle/>
            <a:p>
              <a:endParaRPr lang="en-US"/>
            </a:p>
          </p:txBody>
        </p:sp>
        <p:sp>
          <p:nvSpPr>
            <p:cNvPr id="30761" name="Freeform 220"/>
            <p:cNvSpPr>
              <a:spLocks/>
            </p:cNvSpPr>
            <p:nvPr/>
          </p:nvSpPr>
          <p:spPr bwMode="auto">
            <a:xfrm>
              <a:off x="4690" y="1765"/>
              <a:ext cx="97" cy="205"/>
            </a:xfrm>
            <a:custGeom>
              <a:avLst/>
              <a:gdLst>
                <a:gd name="T0" fmla="*/ 0 w 19"/>
                <a:gd name="T1" fmla="*/ 31 h 42"/>
                <a:gd name="T2" fmla="*/ 0 w 19"/>
                <a:gd name="T3" fmla="*/ 32 h 42"/>
                <a:gd name="T4" fmla="*/ 2 w 19"/>
                <a:gd name="T5" fmla="*/ 34 h 42"/>
                <a:gd name="T6" fmla="*/ 6 w 19"/>
                <a:gd name="T7" fmla="*/ 37 h 42"/>
                <a:gd name="T8" fmla="*/ 9 w 19"/>
                <a:gd name="T9" fmla="*/ 38 h 42"/>
                <a:gd name="T10" fmla="*/ 10 w 19"/>
                <a:gd name="T11" fmla="*/ 40 h 42"/>
                <a:gd name="T12" fmla="*/ 11 w 19"/>
                <a:gd name="T13" fmla="*/ 42 h 42"/>
                <a:gd name="T14" fmla="*/ 13 w 19"/>
                <a:gd name="T15" fmla="*/ 39 h 42"/>
                <a:gd name="T16" fmla="*/ 14 w 19"/>
                <a:gd name="T17" fmla="*/ 35 h 42"/>
                <a:gd name="T18" fmla="*/ 17 w 19"/>
                <a:gd name="T19" fmla="*/ 30 h 42"/>
                <a:gd name="T20" fmla="*/ 19 w 19"/>
                <a:gd name="T21" fmla="*/ 26 h 42"/>
                <a:gd name="T22" fmla="*/ 18 w 19"/>
                <a:gd name="T23" fmla="*/ 19 h 42"/>
                <a:gd name="T24" fmla="*/ 17 w 19"/>
                <a:gd name="T25" fmla="*/ 13 h 42"/>
                <a:gd name="T26" fmla="*/ 14 w 19"/>
                <a:gd name="T27" fmla="*/ 14 h 42"/>
                <a:gd name="T28" fmla="*/ 13 w 19"/>
                <a:gd name="T29" fmla="*/ 14 h 42"/>
                <a:gd name="T30" fmla="*/ 12 w 19"/>
                <a:gd name="T31" fmla="*/ 14 h 42"/>
                <a:gd name="T32" fmla="*/ 13 w 19"/>
                <a:gd name="T33" fmla="*/ 11 h 42"/>
                <a:gd name="T34" fmla="*/ 14 w 19"/>
                <a:gd name="T35" fmla="*/ 11 h 42"/>
                <a:gd name="T36" fmla="*/ 15 w 19"/>
                <a:gd name="T37" fmla="*/ 8 h 42"/>
                <a:gd name="T38" fmla="*/ 16 w 19"/>
                <a:gd name="T39" fmla="*/ 6 h 42"/>
                <a:gd name="T40" fmla="*/ 4 w 19"/>
                <a:gd name="T41" fmla="*/ 0 h 42"/>
                <a:gd name="T42" fmla="*/ 3 w 19"/>
                <a:gd name="T43" fmla="*/ 2 h 42"/>
                <a:gd name="T44" fmla="*/ 2 w 19"/>
                <a:gd name="T45" fmla="*/ 6 h 42"/>
                <a:gd name="T46" fmla="*/ 0 w 19"/>
                <a:gd name="T47" fmla="*/ 8 h 42"/>
                <a:gd name="T48" fmla="*/ 1 w 19"/>
                <a:gd name="T49" fmla="*/ 9 h 42"/>
                <a:gd name="T50" fmla="*/ 1 w 19"/>
                <a:gd name="T51" fmla="*/ 11 h 42"/>
                <a:gd name="T52" fmla="*/ 1 w 19"/>
                <a:gd name="T53" fmla="*/ 15 h 42"/>
                <a:gd name="T54" fmla="*/ 3 w 19"/>
                <a:gd name="T55" fmla="*/ 17 h 42"/>
                <a:gd name="T56" fmla="*/ 5 w 19"/>
                <a:gd name="T57" fmla="*/ 18 h 42"/>
                <a:gd name="T58" fmla="*/ 7 w 19"/>
                <a:gd name="T59" fmla="*/ 19 h 42"/>
                <a:gd name="T60" fmla="*/ 9 w 19"/>
                <a:gd name="T61" fmla="*/ 21 h 42"/>
                <a:gd name="T62" fmla="*/ 4 w 19"/>
                <a:gd name="T63" fmla="*/ 24 h 42"/>
                <a:gd name="T64" fmla="*/ 1 w 19"/>
                <a:gd name="T65" fmla="*/ 2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30762" name="Freeform 221"/>
            <p:cNvSpPr>
              <a:spLocks/>
            </p:cNvSpPr>
            <p:nvPr/>
          </p:nvSpPr>
          <p:spPr bwMode="auto">
            <a:xfrm>
              <a:off x="4777" y="1672"/>
              <a:ext cx="118" cy="107"/>
            </a:xfrm>
            <a:custGeom>
              <a:avLst/>
              <a:gdLst>
                <a:gd name="T0" fmla="*/ 0 w 23"/>
                <a:gd name="T1" fmla="*/ 4 h 22"/>
                <a:gd name="T2" fmla="*/ 8 w 23"/>
                <a:gd name="T3" fmla="*/ 2 h 22"/>
                <a:gd name="T4" fmla="*/ 8 w 23"/>
                <a:gd name="T5" fmla="*/ 3 h 22"/>
                <a:gd name="T6" fmla="*/ 9 w 23"/>
                <a:gd name="T7" fmla="*/ 3 h 22"/>
                <a:gd name="T8" fmla="*/ 9 w 23"/>
                <a:gd name="T9" fmla="*/ 3 h 22"/>
                <a:gd name="T10" fmla="*/ 20 w 23"/>
                <a:gd name="T11" fmla="*/ 0 h 22"/>
                <a:gd name="T12" fmla="*/ 23 w 23"/>
                <a:gd name="T13" fmla="*/ 9 h 22"/>
                <a:gd name="T14" fmla="*/ 23 w 23"/>
                <a:gd name="T15" fmla="*/ 10 h 22"/>
                <a:gd name="T16" fmla="*/ 22 w 23"/>
                <a:gd name="T17" fmla="*/ 10 h 22"/>
                <a:gd name="T18" fmla="*/ 23 w 23"/>
                <a:gd name="T19" fmla="*/ 11 h 22"/>
                <a:gd name="T20" fmla="*/ 23 w 23"/>
                <a:gd name="T21" fmla="*/ 11 h 22"/>
                <a:gd name="T22" fmla="*/ 21 w 23"/>
                <a:gd name="T23" fmla="*/ 12 h 22"/>
                <a:gd name="T24" fmla="*/ 17 w 23"/>
                <a:gd name="T25" fmla="*/ 13 h 22"/>
                <a:gd name="T26" fmla="*/ 16 w 23"/>
                <a:gd name="T27" fmla="*/ 13 h 22"/>
                <a:gd name="T28" fmla="*/ 16 w 23"/>
                <a:gd name="T29" fmla="*/ 13 h 22"/>
                <a:gd name="T30" fmla="*/ 16 w 23"/>
                <a:gd name="T31" fmla="*/ 14 h 22"/>
                <a:gd name="T32" fmla="*/ 16 w 23"/>
                <a:gd name="T33" fmla="*/ 14 h 22"/>
                <a:gd name="T34" fmla="*/ 13 w 23"/>
                <a:gd name="T35" fmla="*/ 15 h 22"/>
                <a:gd name="T36" fmla="*/ 10 w 23"/>
                <a:gd name="T37" fmla="*/ 16 h 22"/>
                <a:gd name="T38" fmla="*/ 10 w 23"/>
                <a:gd name="T39" fmla="*/ 16 h 22"/>
                <a:gd name="T40" fmla="*/ 8 w 23"/>
                <a:gd name="T41" fmla="*/ 18 h 22"/>
                <a:gd name="T42" fmla="*/ 3 w 23"/>
                <a:gd name="T43" fmla="*/ 21 h 22"/>
                <a:gd name="T44" fmla="*/ 2 w 23"/>
                <a:gd name="T45" fmla="*/ 22 h 22"/>
                <a:gd name="T46" fmla="*/ 0 w 23"/>
                <a:gd name="T47" fmla="*/ 21 h 22"/>
                <a:gd name="T48" fmla="*/ 2 w 23"/>
                <a:gd name="T49" fmla="*/ 19 h 22"/>
                <a:gd name="T50" fmla="*/ 2 w 23"/>
                <a:gd name="T51" fmla="*/ 18 h 22"/>
                <a:gd name="T52" fmla="*/ 2 w 23"/>
                <a:gd name="T53" fmla="*/ 17 h 22"/>
                <a:gd name="T54" fmla="*/ 0 w 23"/>
                <a:gd name="T55" fmla="*/ 4 h 22"/>
                <a:gd name="T56" fmla="*/ 0 w 23"/>
                <a:gd name="T57" fmla="*/ 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30763" name="Freeform 222"/>
            <p:cNvSpPr>
              <a:spLocks/>
            </p:cNvSpPr>
            <p:nvPr/>
          </p:nvSpPr>
          <p:spPr bwMode="auto">
            <a:xfrm>
              <a:off x="4772" y="1589"/>
              <a:ext cx="232" cy="112"/>
            </a:xfrm>
            <a:custGeom>
              <a:avLst/>
              <a:gdLst>
                <a:gd name="T0" fmla="*/ 10 w 45"/>
                <a:gd name="T1" fmla="*/ 7 h 23"/>
                <a:gd name="T2" fmla="*/ 24 w 45"/>
                <a:gd name="T3" fmla="*/ 3 h 23"/>
                <a:gd name="T4" fmla="*/ 25 w 45"/>
                <a:gd name="T5" fmla="*/ 3 h 23"/>
                <a:gd name="T6" fmla="*/ 25 w 45"/>
                <a:gd name="T7" fmla="*/ 2 h 23"/>
                <a:gd name="T8" fmla="*/ 27 w 45"/>
                <a:gd name="T9" fmla="*/ 0 h 23"/>
                <a:gd name="T10" fmla="*/ 29 w 45"/>
                <a:gd name="T11" fmla="*/ 0 h 23"/>
                <a:gd name="T12" fmla="*/ 31 w 45"/>
                <a:gd name="T13" fmla="*/ 3 h 23"/>
                <a:gd name="T14" fmla="*/ 32 w 45"/>
                <a:gd name="T15" fmla="*/ 5 h 23"/>
                <a:gd name="T16" fmla="*/ 30 w 45"/>
                <a:gd name="T17" fmla="*/ 7 h 23"/>
                <a:gd name="T18" fmla="*/ 29 w 45"/>
                <a:gd name="T19" fmla="*/ 10 h 23"/>
                <a:gd name="T20" fmla="*/ 33 w 45"/>
                <a:gd name="T21" fmla="*/ 10 h 23"/>
                <a:gd name="T22" fmla="*/ 36 w 45"/>
                <a:gd name="T23" fmla="*/ 15 h 23"/>
                <a:gd name="T24" fmla="*/ 41 w 45"/>
                <a:gd name="T25" fmla="*/ 16 h 23"/>
                <a:gd name="T26" fmla="*/ 43 w 45"/>
                <a:gd name="T27" fmla="*/ 14 h 23"/>
                <a:gd name="T28" fmla="*/ 42 w 45"/>
                <a:gd name="T29" fmla="*/ 12 h 23"/>
                <a:gd name="T30" fmla="*/ 40 w 45"/>
                <a:gd name="T31" fmla="*/ 10 h 23"/>
                <a:gd name="T32" fmla="*/ 42 w 45"/>
                <a:gd name="T33" fmla="*/ 11 h 23"/>
                <a:gd name="T34" fmla="*/ 45 w 45"/>
                <a:gd name="T35" fmla="*/ 16 h 23"/>
                <a:gd name="T36" fmla="*/ 44 w 45"/>
                <a:gd name="T37" fmla="*/ 17 h 23"/>
                <a:gd name="T38" fmla="*/ 40 w 45"/>
                <a:gd name="T39" fmla="*/ 19 h 23"/>
                <a:gd name="T40" fmla="*/ 37 w 45"/>
                <a:gd name="T41" fmla="*/ 21 h 23"/>
                <a:gd name="T42" fmla="*/ 37 w 45"/>
                <a:gd name="T43" fmla="*/ 20 h 23"/>
                <a:gd name="T44" fmla="*/ 36 w 45"/>
                <a:gd name="T45" fmla="*/ 18 h 23"/>
                <a:gd name="T46" fmla="*/ 34 w 45"/>
                <a:gd name="T47" fmla="*/ 22 h 23"/>
                <a:gd name="T48" fmla="*/ 32 w 45"/>
                <a:gd name="T49" fmla="*/ 22 h 23"/>
                <a:gd name="T50" fmla="*/ 32 w 45"/>
                <a:gd name="T51" fmla="*/ 21 h 23"/>
                <a:gd name="T52" fmla="*/ 30 w 45"/>
                <a:gd name="T53" fmla="*/ 20 h 23"/>
                <a:gd name="T54" fmla="*/ 28 w 45"/>
                <a:gd name="T55" fmla="*/ 19 h 23"/>
                <a:gd name="T56" fmla="*/ 27 w 45"/>
                <a:gd name="T57" fmla="*/ 17 h 23"/>
                <a:gd name="T58" fmla="*/ 21 w 45"/>
                <a:gd name="T59" fmla="*/ 17 h 23"/>
                <a:gd name="T60" fmla="*/ 10 w 45"/>
                <a:gd name="T61" fmla="*/ 20 h 23"/>
                <a:gd name="T62" fmla="*/ 9 w 45"/>
                <a:gd name="T63" fmla="*/ 19 h 23"/>
                <a:gd name="T64" fmla="*/ 0 w 45"/>
                <a:gd name="T65" fmla="*/ 21 h 23"/>
                <a:gd name="T66" fmla="*/ 0 w 45"/>
                <a:gd name="T67" fmla="*/ 9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30764" name="Freeform 223"/>
            <p:cNvSpPr>
              <a:spLocks/>
            </p:cNvSpPr>
            <p:nvPr/>
          </p:nvSpPr>
          <p:spPr bwMode="auto">
            <a:xfrm>
              <a:off x="4880" y="1662"/>
              <a:ext cx="61" cy="64"/>
            </a:xfrm>
            <a:custGeom>
              <a:avLst/>
              <a:gdLst>
                <a:gd name="T0" fmla="*/ 0 w 12"/>
                <a:gd name="T1" fmla="*/ 2 h 13"/>
                <a:gd name="T2" fmla="*/ 3 w 12"/>
                <a:gd name="T3" fmla="*/ 11 h 13"/>
                <a:gd name="T4" fmla="*/ 3 w 12"/>
                <a:gd name="T5" fmla="*/ 12 h 13"/>
                <a:gd name="T6" fmla="*/ 2 w 12"/>
                <a:gd name="T7" fmla="*/ 12 h 13"/>
                <a:gd name="T8" fmla="*/ 3 w 12"/>
                <a:gd name="T9" fmla="*/ 13 h 13"/>
                <a:gd name="T10" fmla="*/ 3 w 12"/>
                <a:gd name="T11" fmla="*/ 13 h 13"/>
                <a:gd name="T12" fmla="*/ 3 w 12"/>
                <a:gd name="T13" fmla="*/ 13 h 13"/>
                <a:gd name="T14" fmla="*/ 6 w 12"/>
                <a:gd name="T15" fmla="*/ 12 h 13"/>
                <a:gd name="T16" fmla="*/ 7 w 12"/>
                <a:gd name="T17" fmla="*/ 11 h 13"/>
                <a:gd name="T18" fmla="*/ 7 w 12"/>
                <a:gd name="T19" fmla="*/ 10 h 13"/>
                <a:gd name="T20" fmla="*/ 7 w 12"/>
                <a:gd name="T21" fmla="*/ 9 h 13"/>
                <a:gd name="T22" fmla="*/ 7 w 12"/>
                <a:gd name="T23" fmla="*/ 7 h 13"/>
                <a:gd name="T24" fmla="*/ 8 w 12"/>
                <a:gd name="T25" fmla="*/ 6 h 13"/>
                <a:gd name="T26" fmla="*/ 8 w 12"/>
                <a:gd name="T27" fmla="*/ 7 h 13"/>
                <a:gd name="T28" fmla="*/ 8 w 12"/>
                <a:gd name="T29" fmla="*/ 8 h 13"/>
                <a:gd name="T30" fmla="*/ 8 w 12"/>
                <a:gd name="T31" fmla="*/ 10 h 13"/>
                <a:gd name="T32" fmla="*/ 9 w 12"/>
                <a:gd name="T33" fmla="*/ 10 h 13"/>
                <a:gd name="T34" fmla="*/ 9 w 12"/>
                <a:gd name="T35" fmla="*/ 10 h 13"/>
                <a:gd name="T36" fmla="*/ 9 w 12"/>
                <a:gd name="T37" fmla="*/ 9 h 13"/>
                <a:gd name="T38" fmla="*/ 10 w 12"/>
                <a:gd name="T39" fmla="*/ 9 h 13"/>
                <a:gd name="T40" fmla="*/ 11 w 12"/>
                <a:gd name="T41" fmla="*/ 8 h 13"/>
                <a:gd name="T42" fmla="*/ 12 w 12"/>
                <a:gd name="T43" fmla="*/ 8 h 13"/>
                <a:gd name="T44" fmla="*/ 12 w 12"/>
                <a:gd name="T45" fmla="*/ 8 h 13"/>
                <a:gd name="T46" fmla="*/ 11 w 12"/>
                <a:gd name="T47" fmla="*/ 7 h 13"/>
                <a:gd name="T48" fmla="*/ 11 w 12"/>
                <a:gd name="T49" fmla="*/ 6 h 13"/>
                <a:gd name="T50" fmla="*/ 11 w 12"/>
                <a:gd name="T51" fmla="*/ 6 h 13"/>
                <a:gd name="T52" fmla="*/ 10 w 12"/>
                <a:gd name="T53" fmla="*/ 6 h 13"/>
                <a:gd name="T54" fmla="*/ 9 w 12"/>
                <a:gd name="T55" fmla="*/ 5 h 13"/>
                <a:gd name="T56" fmla="*/ 9 w 12"/>
                <a:gd name="T57" fmla="*/ 5 h 13"/>
                <a:gd name="T58" fmla="*/ 7 w 12"/>
                <a:gd name="T59" fmla="*/ 4 h 13"/>
                <a:gd name="T60" fmla="*/ 6 w 12"/>
                <a:gd name="T61" fmla="*/ 2 h 13"/>
                <a:gd name="T62" fmla="*/ 6 w 12"/>
                <a:gd name="T63" fmla="*/ 2 h 13"/>
                <a:gd name="T64" fmla="*/ 5 w 12"/>
                <a:gd name="T65" fmla="*/ 0 h 13"/>
                <a:gd name="T66" fmla="*/ 0 w 12"/>
                <a:gd name="T67" fmla="*/ 2 h 13"/>
                <a:gd name="T68" fmla="*/ 0 w 12"/>
                <a:gd name="T69" fmla="*/ 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a:solidFill>
                <a:schemeClr val="tx1"/>
              </a:solidFill>
              <a:round/>
              <a:headEnd/>
              <a:tailEnd/>
            </a:ln>
          </p:spPr>
          <p:txBody>
            <a:bodyPr/>
            <a:lstStyle/>
            <a:p>
              <a:endParaRPr lang="en-US"/>
            </a:p>
          </p:txBody>
        </p:sp>
        <p:sp>
          <p:nvSpPr>
            <p:cNvPr id="30765" name="Freeform 224"/>
            <p:cNvSpPr>
              <a:spLocks/>
            </p:cNvSpPr>
            <p:nvPr/>
          </p:nvSpPr>
          <p:spPr bwMode="auto">
            <a:xfrm>
              <a:off x="4813" y="1394"/>
              <a:ext cx="108" cy="229"/>
            </a:xfrm>
            <a:custGeom>
              <a:avLst/>
              <a:gdLst>
                <a:gd name="T0" fmla="*/ 21 w 21"/>
                <a:gd name="T1" fmla="*/ 40 h 47"/>
                <a:gd name="T2" fmla="*/ 20 w 21"/>
                <a:gd name="T3" fmla="*/ 40 h 47"/>
                <a:gd name="T4" fmla="*/ 19 w 21"/>
                <a:gd name="T5" fmla="*/ 40 h 47"/>
                <a:gd name="T6" fmla="*/ 18 w 21"/>
                <a:gd name="T7" fmla="*/ 42 h 47"/>
                <a:gd name="T8" fmla="*/ 17 w 21"/>
                <a:gd name="T9" fmla="*/ 42 h 47"/>
                <a:gd name="T10" fmla="*/ 17 w 21"/>
                <a:gd name="T11" fmla="*/ 43 h 47"/>
                <a:gd name="T12" fmla="*/ 17 w 21"/>
                <a:gd name="T13" fmla="*/ 43 h 47"/>
                <a:gd name="T14" fmla="*/ 17 w 21"/>
                <a:gd name="T15" fmla="*/ 43 h 47"/>
                <a:gd name="T16" fmla="*/ 16 w 21"/>
                <a:gd name="T17" fmla="*/ 43 h 47"/>
                <a:gd name="T18" fmla="*/ 16 w 21"/>
                <a:gd name="T19" fmla="*/ 44 h 47"/>
                <a:gd name="T20" fmla="*/ 2 w 21"/>
                <a:gd name="T21" fmla="*/ 47 h 47"/>
                <a:gd name="T22" fmla="*/ 1 w 21"/>
                <a:gd name="T23" fmla="*/ 46 h 47"/>
                <a:gd name="T24" fmla="*/ 0 w 21"/>
                <a:gd name="T25" fmla="*/ 45 h 47"/>
                <a:gd name="T26" fmla="*/ 0 w 21"/>
                <a:gd name="T27" fmla="*/ 44 h 47"/>
                <a:gd name="T28" fmla="*/ 1 w 21"/>
                <a:gd name="T29" fmla="*/ 43 h 47"/>
                <a:gd name="T30" fmla="*/ 0 w 21"/>
                <a:gd name="T31" fmla="*/ 41 h 47"/>
                <a:gd name="T32" fmla="*/ 0 w 21"/>
                <a:gd name="T33" fmla="*/ 34 h 47"/>
                <a:gd name="T34" fmla="*/ 0 w 21"/>
                <a:gd name="T35" fmla="*/ 32 h 47"/>
                <a:gd name="T36" fmla="*/ 1 w 21"/>
                <a:gd name="T37" fmla="*/ 28 h 47"/>
                <a:gd name="T38" fmla="*/ 1 w 21"/>
                <a:gd name="T39" fmla="*/ 26 h 47"/>
                <a:gd name="T40" fmla="*/ 1 w 21"/>
                <a:gd name="T41" fmla="*/ 24 h 47"/>
                <a:gd name="T42" fmla="*/ 1 w 21"/>
                <a:gd name="T43" fmla="*/ 22 h 47"/>
                <a:gd name="T44" fmla="*/ 1 w 21"/>
                <a:gd name="T45" fmla="*/ 21 h 47"/>
                <a:gd name="T46" fmla="*/ 1 w 21"/>
                <a:gd name="T47" fmla="*/ 20 h 47"/>
                <a:gd name="T48" fmla="*/ 4 w 21"/>
                <a:gd name="T49" fmla="*/ 18 h 47"/>
                <a:gd name="T50" fmla="*/ 5 w 21"/>
                <a:gd name="T51" fmla="*/ 14 h 47"/>
                <a:gd name="T52" fmla="*/ 4 w 21"/>
                <a:gd name="T53" fmla="*/ 12 h 47"/>
                <a:gd name="T54" fmla="*/ 4 w 21"/>
                <a:gd name="T55" fmla="*/ 10 h 47"/>
                <a:gd name="T56" fmla="*/ 4 w 21"/>
                <a:gd name="T57" fmla="*/ 10 h 47"/>
                <a:gd name="T58" fmla="*/ 4 w 21"/>
                <a:gd name="T59" fmla="*/ 9 h 47"/>
                <a:gd name="T60" fmla="*/ 3 w 21"/>
                <a:gd name="T61" fmla="*/ 7 h 47"/>
                <a:gd name="T62" fmla="*/ 4 w 21"/>
                <a:gd name="T63" fmla="*/ 4 h 47"/>
                <a:gd name="T64" fmla="*/ 3 w 21"/>
                <a:gd name="T65" fmla="*/ 3 h 47"/>
                <a:gd name="T66" fmla="*/ 3 w 21"/>
                <a:gd name="T67" fmla="*/ 2 h 47"/>
                <a:gd name="T68" fmla="*/ 4 w 21"/>
                <a:gd name="T69" fmla="*/ 2 h 47"/>
                <a:gd name="T70" fmla="*/ 5 w 21"/>
                <a:gd name="T71" fmla="*/ 1 h 47"/>
                <a:gd name="T72" fmla="*/ 6 w 21"/>
                <a:gd name="T73" fmla="*/ 1 h 47"/>
                <a:gd name="T74" fmla="*/ 6 w 21"/>
                <a:gd name="T75" fmla="*/ 1 h 47"/>
                <a:gd name="T76" fmla="*/ 7 w 21"/>
                <a:gd name="T77" fmla="*/ 0 h 47"/>
                <a:gd name="T78" fmla="*/ 17 w 21"/>
                <a:gd name="T79" fmla="*/ 29 h 47"/>
                <a:gd name="T80" fmla="*/ 17 w 21"/>
                <a:gd name="T81" fmla="*/ 30 h 47"/>
                <a:gd name="T82" fmla="*/ 17 w 21"/>
                <a:gd name="T83" fmla="*/ 31 h 47"/>
                <a:gd name="T84" fmla="*/ 17 w 21"/>
                <a:gd name="T85" fmla="*/ 31 h 47"/>
                <a:gd name="T86" fmla="*/ 19 w 21"/>
                <a:gd name="T87" fmla="*/ 33 h 47"/>
                <a:gd name="T88" fmla="*/ 20 w 21"/>
                <a:gd name="T89" fmla="*/ 33 h 47"/>
                <a:gd name="T90" fmla="*/ 20 w 21"/>
                <a:gd name="T91" fmla="*/ 34 h 47"/>
                <a:gd name="T92" fmla="*/ 20 w 21"/>
                <a:gd name="T93" fmla="*/ 35 h 47"/>
                <a:gd name="T94" fmla="*/ 21 w 21"/>
                <a:gd name="T95" fmla="*/ 37 h 47"/>
                <a:gd name="T96" fmla="*/ 21 w 21"/>
                <a:gd name="T97" fmla="*/ 38 h 47"/>
                <a:gd name="T98" fmla="*/ 21 w 21"/>
                <a:gd name="T99" fmla="*/ 39 h 47"/>
                <a:gd name="T100" fmla="*/ 21 w 21"/>
                <a:gd name="T101" fmla="*/ 40 h 47"/>
                <a:gd name="T102" fmla="*/ 21 w 21"/>
                <a:gd name="T103" fmla="*/ 4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sp>
          <p:nvSpPr>
            <p:cNvPr id="30766" name="Freeform 225"/>
            <p:cNvSpPr>
              <a:spLocks/>
            </p:cNvSpPr>
            <p:nvPr/>
          </p:nvSpPr>
          <p:spPr bwMode="auto">
            <a:xfrm>
              <a:off x="4849" y="1189"/>
              <a:ext cx="251" cy="385"/>
            </a:xfrm>
            <a:custGeom>
              <a:avLst/>
              <a:gdLst>
                <a:gd name="T0" fmla="*/ 10 w 49"/>
                <a:gd name="T1" fmla="*/ 71 h 79"/>
                <a:gd name="T2" fmla="*/ 10 w 49"/>
                <a:gd name="T3" fmla="*/ 73 h 79"/>
                <a:gd name="T4" fmla="*/ 12 w 49"/>
                <a:gd name="T5" fmla="*/ 75 h 79"/>
                <a:gd name="T6" fmla="*/ 13 w 49"/>
                <a:gd name="T7" fmla="*/ 76 h 79"/>
                <a:gd name="T8" fmla="*/ 14 w 49"/>
                <a:gd name="T9" fmla="*/ 79 h 79"/>
                <a:gd name="T10" fmla="*/ 15 w 49"/>
                <a:gd name="T11" fmla="*/ 77 h 79"/>
                <a:gd name="T12" fmla="*/ 16 w 49"/>
                <a:gd name="T13" fmla="*/ 73 h 79"/>
                <a:gd name="T14" fmla="*/ 18 w 49"/>
                <a:gd name="T15" fmla="*/ 68 h 79"/>
                <a:gd name="T16" fmla="*/ 18 w 49"/>
                <a:gd name="T17" fmla="*/ 67 h 79"/>
                <a:gd name="T18" fmla="*/ 20 w 49"/>
                <a:gd name="T19" fmla="*/ 63 h 79"/>
                <a:gd name="T20" fmla="*/ 21 w 49"/>
                <a:gd name="T21" fmla="*/ 64 h 79"/>
                <a:gd name="T22" fmla="*/ 22 w 49"/>
                <a:gd name="T23" fmla="*/ 64 h 79"/>
                <a:gd name="T24" fmla="*/ 22 w 49"/>
                <a:gd name="T25" fmla="*/ 62 h 79"/>
                <a:gd name="T26" fmla="*/ 26 w 49"/>
                <a:gd name="T27" fmla="*/ 61 h 79"/>
                <a:gd name="T28" fmla="*/ 26 w 49"/>
                <a:gd name="T29" fmla="*/ 59 h 79"/>
                <a:gd name="T30" fmla="*/ 28 w 49"/>
                <a:gd name="T31" fmla="*/ 58 h 79"/>
                <a:gd name="T32" fmla="*/ 29 w 49"/>
                <a:gd name="T33" fmla="*/ 56 h 79"/>
                <a:gd name="T34" fmla="*/ 31 w 49"/>
                <a:gd name="T35" fmla="*/ 52 h 79"/>
                <a:gd name="T36" fmla="*/ 31 w 49"/>
                <a:gd name="T37" fmla="*/ 51 h 79"/>
                <a:gd name="T38" fmla="*/ 34 w 49"/>
                <a:gd name="T39" fmla="*/ 51 h 79"/>
                <a:gd name="T40" fmla="*/ 35 w 49"/>
                <a:gd name="T41" fmla="*/ 49 h 79"/>
                <a:gd name="T42" fmla="*/ 37 w 49"/>
                <a:gd name="T43" fmla="*/ 47 h 79"/>
                <a:gd name="T44" fmla="*/ 40 w 49"/>
                <a:gd name="T45" fmla="*/ 48 h 79"/>
                <a:gd name="T46" fmla="*/ 43 w 49"/>
                <a:gd name="T47" fmla="*/ 44 h 79"/>
                <a:gd name="T48" fmla="*/ 46 w 49"/>
                <a:gd name="T49" fmla="*/ 41 h 79"/>
                <a:gd name="T50" fmla="*/ 48 w 49"/>
                <a:gd name="T51" fmla="*/ 40 h 79"/>
                <a:gd name="T52" fmla="*/ 49 w 49"/>
                <a:gd name="T53" fmla="*/ 38 h 79"/>
                <a:gd name="T54" fmla="*/ 48 w 49"/>
                <a:gd name="T55" fmla="*/ 37 h 79"/>
                <a:gd name="T56" fmla="*/ 47 w 49"/>
                <a:gd name="T57" fmla="*/ 36 h 79"/>
                <a:gd name="T58" fmla="*/ 48 w 49"/>
                <a:gd name="T59" fmla="*/ 35 h 79"/>
                <a:gd name="T60" fmla="*/ 47 w 49"/>
                <a:gd name="T61" fmla="*/ 32 h 79"/>
                <a:gd name="T62" fmla="*/ 45 w 49"/>
                <a:gd name="T63" fmla="*/ 31 h 79"/>
                <a:gd name="T64" fmla="*/ 43 w 49"/>
                <a:gd name="T65" fmla="*/ 32 h 79"/>
                <a:gd name="T66" fmla="*/ 41 w 49"/>
                <a:gd name="T67" fmla="*/ 28 h 79"/>
                <a:gd name="T68" fmla="*/ 41 w 49"/>
                <a:gd name="T69" fmla="*/ 26 h 79"/>
                <a:gd name="T70" fmla="*/ 40 w 49"/>
                <a:gd name="T71" fmla="*/ 26 h 79"/>
                <a:gd name="T72" fmla="*/ 38 w 49"/>
                <a:gd name="T73" fmla="*/ 26 h 79"/>
                <a:gd name="T74" fmla="*/ 36 w 49"/>
                <a:gd name="T75" fmla="*/ 25 h 79"/>
                <a:gd name="T76" fmla="*/ 35 w 49"/>
                <a:gd name="T77" fmla="*/ 22 h 79"/>
                <a:gd name="T78" fmla="*/ 24 w 49"/>
                <a:gd name="T79" fmla="*/ 0 h 79"/>
                <a:gd name="T80" fmla="*/ 22 w 49"/>
                <a:gd name="T81" fmla="*/ 0 h 79"/>
                <a:gd name="T82" fmla="*/ 21 w 49"/>
                <a:gd name="T83" fmla="*/ 2 h 79"/>
                <a:gd name="T84" fmla="*/ 18 w 49"/>
                <a:gd name="T85" fmla="*/ 2 h 79"/>
                <a:gd name="T86" fmla="*/ 15 w 49"/>
                <a:gd name="T87" fmla="*/ 5 h 79"/>
                <a:gd name="T88" fmla="*/ 14 w 49"/>
                <a:gd name="T89" fmla="*/ 2 h 79"/>
                <a:gd name="T90" fmla="*/ 13 w 49"/>
                <a:gd name="T91" fmla="*/ 1 h 79"/>
                <a:gd name="T92" fmla="*/ 6 w 49"/>
                <a:gd name="T93" fmla="*/ 16 h 79"/>
                <a:gd name="T94" fmla="*/ 7 w 49"/>
                <a:gd name="T95" fmla="*/ 19 h 79"/>
                <a:gd name="T96" fmla="*/ 7 w 49"/>
                <a:gd name="T97" fmla="*/ 22 h 79"/>
                <a:gd name="T98" fmla="*/ 5 w 49"/>
                <a:gd name="T99" fmla="*/ 24 h 79"/>
                <a:gd name="T100" fmla="*/ 6 w 49"/>
                <a:gd name="T101" fmla="*/ 32 h 79"/>
                <a:gd name="T102" fmla="*/ 4 w 49"/>
                <a:gd name="T103" fmla="*/ 36 h 79"/>
                <a:gd name="T104" fmla="*/ 4 w 49"/>
                <a:gd name="T105" fmla="*/ 39 h 79"/>
                <a:gd name="T106" fmla="*/ 3 w 49"/>
                <a:gd name="T107" fmla="*/ 40 h 79"/>
                <a:gd name="T108" fmla="*/ 3 w 49"/>
                <a:gd name="T109" fmla="*/ 42 h 79"/>
                <a:gd name="T110" fmla="*/ 1 w 49"/>
                <a:gd name="T111" fmla="*/ 41 h 79"/>
                <a:gd name="T112" fmla="*/ 0 w 49"/>
                <a:gd name="T113" fmla="*/ 42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a:solidFill>
                <a:schemeClr val="tx1"/>
              </a:solidFill>
              <a:round/>
              <a:headEnd/>
              <a:tailEnd/>
            </a:ln>
          </p:spPr>
          <p:txBody>
            <a:bodyPr/>
            <a:lstStyle/>
            <a:p>
              <a:endParaRPr lang="en-US"/>
            </a:p>
          </p:txBody>
        </p:sp>
        <p:grpSp>
          <p:nvGrpSpPr>
            <p:cNvPr id="30767" name="Group 226"/>
            <p:cNvGrpSpPr>
              <a:grpSpLocks/>
            </p:cNvGrpSpPr>
            <p:nvPr/>
          </p:nvGrpSpPr>
          <p:grpSpPr bwMode="auto">
            <a:xfrm>
              <a:off x="1990" y="2891"/>
              <a:ext cx="658" cy="400"/>
              <a:chOff x="1991" y="3321"/>
              <a:chExt cx="361" cy="231"/>
            </a:xfrm>
          </p:grpSpPr>
          <p:sp>
            <p:nvSpPr>
              <p:cNvPr id="30768" name="Freeform 227"/>
              <p:cNvSpPr>
                <a:spLocks/>
              </p:cNvSpPr>
              <p:nvPr/>
            </p:nvSpPr>
            <p:spPr bwMode="auto">
              <a:xfrm>
                <a:off x="2274" y="3459"/>
                <a:ext cx="78" cy="93"/>
              </a:xfrm>
              <a:custGeom>
                <a:avLst/>
                <a:gdLst>
                  <a:gd name="T0" fmla="*/ 0 w 16"/>
                  <a:gd name="T1" fmla="*/ 7 h 19"/>
                  <a:gd name="T2" fmla="*/ 1 w 16"/>
                  <a:gd name="T3" fmla="*/ 13 h 19"/>
                  <a:gd name="T4" fmla="*/ 1 w 16"/>
                  <a:gd name="T5" fmla="*/ 16 h 19"/>
                  <a:gd name="T6" fmla="*/ 6 w 16"/>
                  <a:gd name="T7" fmla="*/ 19 h 19"/>
                  <a:gd name="T8" fmla="*/ 8 w 16"/>
                  <a:gd name="T9" fmla="*/ 16 h 19"/>
                  <a:gd name="T10" fmla="*/ 16 w 16"/>
                  <a:gd name="T11" fmla="*/ 11 h 19"/>
                  <a:gd name="T12" fmla="*/ 13 w 16"/>
                  <a:gd name="T13" fmla="*/ 5 h 19"/>
                  <a:gd name="T14" fmla="*/ 3 w 16"/>
                  <a:gd name="T15" fmla="*/ 0 h 19"/>
                  <a:gd name="T16" fmla="*/ 3 w 16"/>
                  <a:gd name="T17" fmla="*/ 5 h 19"/>
                  <a:gd name="T18" fmla="*/ 0 w 16"/>
                  <a:gd name="T19" fmla="*/ 7 h 19"/>
                  <a:gd name="T20" fmla="*/ 0 w 16"/>
                  <a:gd name="T21" fmla="*/ 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a:solidFill>
                  <a:schemeClr val="tx1"/>
                </a:solidFill>
                <a:round/>
                <a:headEnd/>
                <a:tailEnd/>
              </a:ln>
            </p:spPr>
            <p:txBody>
              <a:bodyPr/>
              <a:lstStyle/>
              <a:p>
                <a:endParaRPr lang="en-US"/>
              </a:p>
            </p:txBody>
          </p:sp>
          <p:sp>
            <p:nvSpPr>
              <p:cNvPr id="30769" name="Freeform 228"/>
              <p:cNvSpPr>
                <a:spLocks/>
              </p:cNvSpPr>
              <p:nvPr/>
            </p:nvSpPr>
            <p:spPr bwMode="auto">
              <a:xfrm>
                <a:off x="2235" y="3409"/>
                <a:ext cx="44" cy="29"/>
              </a:xfrm>
              <a:custGeom>
                <a:avLst/>
                <a:gdLst>
                  <a:gd name="T0" fmla="*/ 3 w 9"/>
                  <a:gd name="T1" fmla="*/ 6 h 6"/>
                  <a:gd name="T2" fmla="*/ 8 w 9"/>
                  <a:gd name="T3" fmla="*/ 6 h 6"/>
                  <a:gd name="T4" fmla="*/ 9 w 9"/>
                  <a:gd name="T5" fmla="*/ 3 h 6"/>
                  <a:gd name="T6" fmla="*/ 5 w 9"/>
                  <a:gd name="T7" fmla="*/ 2 h 6"/>
                  <a:gd name="T8" fmla="*/ 3 w 9"/>
                  <a:gd name="T9" fmla="*/ 2 h 6"/>
                  <a:gd name="T10" fmla="*/ 2 w 9"/>
                  <a:gd name="T11" fmla="*/ 0 h 6"/>
                  <a:gd name="T12" fmla="*/ 0 w 9"/>
                  <a:gd name="T13" fmla="*/ 2 h 6"/>
                  <a:gd name="T14" fmla="*/ 2 w 9"/>
                  <a:gd name="T15" fmla="*/ 5 h 6"/>
                  <a:gd name="T16" fmla="*/ 3 w 9"/>
                  <a:gd name="T17" fmla="*/ 6 h 6"/>
                  <a:gd name="T18" fmla="*/ 3 w 9"/>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a:solidFill>
                  <a:schemeClr val="tx1"/>
                </a:solidFill>
                <a:round/>
                <a:headEnd/>
                <a:tailEnd/>
              </a:ln>
            </p:spPr>
            <p:txBody>
              <a:bodyPr/>
              <a:lstStyle/>
              <a:p>
                <a:endParaRPr lang="en-US"/>
              </a:p>
            </p:txBody>
          </p:sp>
          <p:sp>
            <p:nvSpPr>
              <p:cNvPr id="30770" name="Freeform 229"/>
              <p:cNvSpPr>
                <a:spLocks/>
              </p:cNvSpPr>
              <p:nvPr/>
            </p:nvSpPr>
            <p:spPr bwMode="auto">
              <a:xfrm>
                <a:off x="2225" y="3438"/>
                <a:ext cx="20" cy="10"/>
              </a:xfrm>
              <a:custGeom>
                <a:avLst/>
                <a:gdLst>
                  <a:gd name="T0" fmla="*/ 0 w 4"/>
                  <a:gd name="T1" fmla="*/ 2 h 2"/>
                  <a:gd name="T2" fmla="*/ 4 w 4"/>
                  <a:gd name="T3" fmla="*/ 0 h 2"/>
                  <a:gd name="T4" fmla="*/ 4 w 4"/>
                  <a:gd name="T5" fmla="*/ 2 h 2"/>
                  <a:gd name="T6" fmla="*/ 0 w 4"/>
                  <a:gd name="T7" fmla="*/ 2 h 2"/>
                  <a:gd name="T8" fmla="*/ 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a:solidFill>
                  <a:schemeClr val="tx1"/>
                </a:solidFill>
                <a:round/>
                <a:headEnd/>
                <a:tailEnd/>
              </a:ln>
            </p:spPr>
            <p:txBody>
              <a:bodyPr/>
              <a:lstStyle/>
              <a:p>
                <a:endParaRPr lang="en-US"/>
              </a:p>
            </p:txBody>
          </p:sp>
          <p:sp>
            <p:nvSpPr>
              <p:cNvPr id="30771" name="Freeform 230"/>
              <p:cNvSpPr>
                <a:spLocks/>
              </p:cNvSpPr>
              <p:nvPr/>
            </p:nvSpPr>
            <p:spPr bwMode="auto">
              <a:xfrm>
                <a:off x="2211" y="3419"/>
                <a:ext cx="19" cy="14"/>
              </a:xfrm>
              <a:custGeom>
                <a:avLst/>
                <a:gdLst>
                  <a:gd name="T0" fmla="*/ 2 w 4"/>
                  <a:gd name="T1" fmla="*/ 0 h 3"/>
                  <a:gd name="T2" fmla="*/ 2 w 4"/>
                  <a:gd name="T3" fmla="*/ 0 h 3"/>
                  <a:gd name="T4" fmla="*/ 3 w 4"/>
                  <a:gd name="T5" fmla="*/ 0 h 3"/>
                  <a:gd name="T6" fmla="*/ 3 w 4"/>
                  <a:gd name="T7" fmla="*/ 0 h 3"/>
                  <a:gd name="T8" fmla="*/ 3 w 4"/>
                  <a:gd name="T9" fmla="*/ 0 h 3"/>
                  <a:gd name="T10" fmla="*/ 3 w 4"/>
                  <a:gd name="T11" fmla="*/ 1 h 3"/>
                  <a:gd name="T12" fmla="*/ 3 w 4"/>
                  <a:gd name="T13" fmla="*/ 1 h 3"/>
                  <a:gd name="T14" fmla="*/ 3 w 4"/>
                  <a:gd name="T15" fmla="*/ 1 h 3"/>
                  <a:gd name="T16" fmla="*/ 4 w 4"/>
                  <a:gd name="T17" fmla="*/ 1 h 3"/>
                  <a:gd name="T18" fmla="*/ 3 w 4"/>
                  <a:gd name="T19" fmla="*/ 2 h 3"/>
                  <a:gd name="T20" fmla="*/ 3 w 4"/>
                  <a:gd name="T21" fmla="*/ 2 h 3"/>
                  <a:gd name="T22" fmla="*/ 3 w 4"/>
                  <a:gd name="T23" fmla="*/ 2 h 3"/>
                  <a:gd name="T24" fmla="*/ 3 w 4"/>
                  <a:gd name="T25" fmla="*/ 3 h 3"/>
                  <a:gd name="T26" fmla="*/ 3 w 4"/>
                  <a:gd name="T27" fmla="*/ 3 h 3"/>
                  <a:gd name="T28" fmla="*/ 3 w 4"/>
                  <a:gd name="T29" fmla="*/ 3 h 3"/>
                  <a:gd name="T30" fmla="*/ 2 w 4"/>
                  <a:gd name="T31" fmla="*/ 3 h 3"/>
                  <a:gd name="T32" fmla="*/ 2 w 4"/>
                  <a:gd name="T33" fmla="*/ 3 h 3"/>
                  <a:gd name="T34" fmla="*/ 2 w 4"/>
                  <a:gd name="T35" fmla="*/ 3 h 3"/>
                  <a:gd name="T36" fmla="*/ 1 w 4"/>
                  <a:gd name="T37" fmla="*/ 3 h 3"/>
                  <a:gd name="T38" fmla="*/ 1 w 4"/>
                  <a:gd name="T39" fmla="*/ 3 h 3"/>
                  <a:gd name="T40" fmla="*/ 1 w 4"/>
                  <a:gd name="T41" fmla="*/ 3 h 3"/>
                  <a:gd name="T42" fmla="*/ 1 w 4"/>
                  <a:gd name="T43" fmla="*/ 2 h 3"/>
                  <a:gd name="T44" fmla="*/ 0 w 4"/>
                  <a:gd name="T45" fmla="*/ 2 h 3"/>
                  <a:gd name="T46" fmla="*/ 0 w 4"/>
                  <a:gd name="T47" fmla="*/ 2 h 3"/>
                  <a:gd name="T48" fmla="*/ 0 w 4"/>
                  <a:gd name="T49" fmla="*/ 1 h 3"/>
                  <a:gd name="T50" fmla="*/ 0 w 4"/>
                  <a:gd name="T51" fmla="*/ 1 h 3"/>
                  <a:gd name="T52" fmla="*/ 0 w 4"/>
                  <a:gd name="T53" fmla="*/ 1 h 3"/>
                  <a:gd name="T54" fmla="*/ 1 w 4"/>
                  <a:gd name="T55" fmla="*/ 1 h 3"/>
                  <a:gd name="T56" fmla="*/ 1 w 4"/>
                  <a:gd name="T57" fmla="*/ 0 h 3"/>
                  <a:gd name="T58" fmla="*/ 1 w 4"/>
                  <a:gd name="T59" fmla="*/ 0 h 3"/>
                  <a:gd name="T60" fmla="*/ 1 w 4"/>
                  <a:gd name="T61" fmla="*/ 0 h 3"/>
                  <a:gd name="T62" fmla="*/ 2 w 4"/>
                  <a:gd name="T63" fmla="*/ 0 h 3"/>
                  <a:gd name="T64" fmla="*/ 2 w 4"/>
                  <a:gd name="T65" fmla="*/ 0 h 3"/>
                  <a:gd name="T66" fmla="*/ 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a:solidFill>
                  <a:schemeClr val="tx1"/>
                </a:solidFill>
                <a:round/>
                <a:headEnd/>
                <a:tailEnd/>
              </a:ln>
            </p:spPr>
            <p:txBody>
              <a:bodyPr/>
              <a:lstStyle/>
              <a:p>
                <a:endParaRPr lang="en-US"/>
              </a:p>
            </p:txBody>
          </p:sp>
          <p:sp>
            <p:nvSpPr>
              <p:cNvPr id="30772" name="Freeform 231"/>
              <p:cNvSpPr>
                <a:spLocks/>
              </p:cNvSpPr>
              <p:nvPr/>
            </p:nvSpPr>
            <p:spPr bwMode="auto">
              <a:xfrm>
                <a:off x="2186" y="3394"/>
                <a:ext cx="39" cy="15"/>
              </a:xfrm>
              <a:custGeom>
                <a:avLst/>
                <a:gdLst>
                  <a:gd name="T0" fmla="*/ 0 w 8"/>
                  <a:gd name="T1" fmla="*/ 3 h 3"/>
                  <a:gd name="T2" fmla="*/ 7 w 8"/>
                  <a:gd name="T3" fmla="*/ 3 h 3"/>
                  <a:gd name="T4" fmla="*/ 8 w 8"/>
                  <a:gd name="T5" fmla="*/ 0 h 3"/>
                  <a:gd name="T6" fmla="*/ 2 w 8"/>
                  <a:gd name="T7" fmla="*/ 0 h 3"/>
                  <a:gd name="T8" fmla="*/ 0 w 8"/>
                  <a:gd name="T9" fmla="*/ 3 h 3"/>
                  <a:gd name="T10" fmla="*/ 0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a:solidFill>
                  <a:schemeClr val="tx1"/>
                </a:solidFill>
                <a:round/>
                <a:headEnd/>
                <a:tailEnd/>
              </a:ln>
            </p:spPr>
            <p:txBody>
              <a:bodyPr/>
              <a:lstStyle/>
              <a:p>
                <a:endParaRPr lang="en-US"/>
              </a:p>
            </p:txBody>
          </p:sp>
          <p:sp>
            <p:nvSpPr>
              <p:cNvPr id="30773" name="Freeform 232"/>
              <p:cNvSpPr>
                <a:spLocks/>
              </p:cNvSpPr>
              <p:nvPr/>
            </p:nvSpPr>
            <p:spPr bwMode="auto">
              <a:xfrm>
                <a:off x="2026" y="3321"/>
                <a:ext cx="38" cy="24"/>
              </a:xfrm>
              <a:custGeom>
                <a:avLst/>
                <a:gdLst>
                  <a:gd name="T0" fmla="*/ 0 w 8"/>
                  <a:gd name="T1" fmla="*/ 4 h 5"/>
                  <a:gd name="T2" fmla="*/ 3 w 8"/>
                  <a:gd name="T3" fmla="*/ 5 h 5"/>
                  <a:gd name="T4" fmla="*/ 6 w 8"/>
                  <a:gd name="T5" fmla="*/ 5 h 5"/>
                  <a:gd name="T6" fmla="*/ 8 w 8"/>
                  <a:gd name="T7" fmla="*/ 2 h 5"/>
                  <a:gd name="T8" fmla="*/ 5 w 8"/>
                  <a:gd name="T9" fmla="*/ 0 h 5"/>
                  <a:gd name="T10" fmla="*/ 1 w 8"/>
                  <a:gd name="T11" fmla="*/ 2 h 5"/>
                  <a:gd name="T12" fmla="*/ 0 w 8"/>
                  <a:gd name="T13" fmla="*/ 4 h 5"/>
                  <a:gd name="T14" fmla="*/ 0 w 8"/>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a:solidFill>
                  <a:schemeClr val="tx1"/>
                </a:solidFill>
                <a:round/>
                <a:headEnd/>
                <a:tailEnd/>
              </a:ln>
            </p:spPr>
            <p:txBody>
              <a:bodyPr/>
              <a:lstStyle/>
              <a:p>
                <a:endParaRPr lang="en-US"/>
              </a:p>
            </p:txBody>
          </p:sp>
          <p:sp>
            <p:nvSpPr>
              <p:cNvPr id="30774" name="Freeform 233"/>
              <p:cNvSpPr>
                <a:spLocks/>
              </p:cNvSpPr>
              <p:nvPr/>
            </p:nvSpPr>
            <p:spPr bwMode="auto">
              <a:xfrm>
                <a:off x="1991" y="3321"/>
                <a:ext cx="20" cy="24"/>
              </a:xfrm>
              <a:custGeom>
                <a:avLst/>
                <a:gdLst>
                  <a:gd name="T0" fmla="*/ 0 w 4"/>
                  <a:gd name="T1" fmla="*/ 5 h 5"/>
                  <a:gd name="T2" fmla="*/ 4 w 4"/>
                  <a:gd name="T3" fmla="*/ 2 h 5"/>
                  <a:gd name="T4" fmla="*/ 4 w 4"/>
                  <a:gd name="T5" fmla="*/ 0 h 5"/>
                  <a:gd name="T6" fmla="*/ 0 w 4"/>
                  <a:gd name="T7" fmla="*/ 4 h 5"/>
                  <a:gd name="T8" fmla="*/ 0 w 4"/>
                  <a:gd name="T9" fmla="*/ 5 h 5"/>
                  <a:gd name="T10" fmla="*/ 0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a:solidFill>
                  <a:schemeClr val="tx1"/>
                </a:solidFill>
                <a:round/>
                <a:headEnd/>
                <a:tailEnd/>
              </a:ln>
            </p:spPr>
            <p:txBody>
              <a:bodyPr/>
              <a:lstStyle/>
              <a:p>
                <a:endParaRPr lang="en-US"/>
              </a:p>
            </p:txBody>
          </p:sp>
          <p:sp>
            <p:nvSpPr>
              <p:cNvPr id="30775" name="Freeform 234"/>
              <p:cNvSpPr>
                <a:spLocks/>
              </p:cNvSpPr>
              <p:nvPr/>
            </p:nvSpPr>
            <p:spPr bwMode="auto">
              <a:xfrm>
                <a:off x="2128" y="3360"/>
                <a:ext cx="39" cy="34"/>
              </a:xfrm>
              <a:custGeom>
                <a:avLst/>
                <a:gdLst>
                  <a:gd name="T0" fmla="*/ 3 w 8"/>
                  <a:gd name="T1" fmla="*/ 7 h 7"/>
                  <a:gd name="T2" fmla="*/ 8 w 8"/>
                  <a:gd name="T3" fmla="*/ 7 h 7"/>
                  <a:gd name="T4" fmla="*/ 8 w 8"/>
                  <a:gd name="T5" fmla="*/ 4 h 7"/>
                  <a:gd name="T6" fmla="*/ 4 w 8"/>
                  <a:gd name="T7" fmla="*/ 0 h 7"/>
                  <a:gd name="T8" fmla="*/ 0 w 8"/>
                  <a:gd name="T9" fmla="*/ 2 h 7"/>
                  <a:gd name="T10" fmla="*/ 3 w 8"/>
                  <a:gd name="T11" fmla="*/ 7 h 7"/>
                  <a:gd name="T12" fmla="*/ 3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a:solidFill>
                  <a:schemeClr val="tx1"/>
                </a:solidFill>
                <a:round/>
                <a:headEnd/>
                <a:tailEnd/>
              </a:ln>
            </p:spPr>
            <p:txBody>
              <a:bodyPr/>
              <a:lstStyle/>
              <a:p>
                <a:endParaRPr lang="en-US"/>
              </a:p>
            </p:txBody>
          </p:sp>
        </p:grpSp>
      </p:grpSp>
      <p:pic>
        <p:nvPicPr>
          <p:cNvPr id="30727" name="Picture 236" descr="Among non-Hispanic whites, 2 states (Colorado and Hawaii) and the District of Columbia had a prevalence of obesity less than 20%, 12 states had a prevalence of obesity between 20–25%, 26 states (Alabama, Alaska, Delaware, Georgia, Idaho, Illinois, Kansas, Maine, Maryland, Minnesota, Missouri, Nebraska, New Hampshire, North Carolina, North Dakota, Ohio, Oregon, Pennsylvania, Rhode Island, South Carolina, South Dakota, Texas, Virginia, Washington, Wisconsin, and Wyoming) had a prevalence of obesity between 25–30%, and 10 states (Arkansas, Indiana, Iowa, Kentucky, Louisiana, Michigan, Mississippi, Oklahoma, Tennessee, and West Virginia) had an obesity prevalence of 30% or more (with no states 35% or greater). Higher prevalence of adults with obesity were found in the Midwest (28.7%) and the South (27.5%), followed by the Northeast (25.3%), and the West (23.4%)."/>
          <p:cNvPicPr>
            <a:picLocks noChangeAspect="1" noChangeArrowheads="1"/>
          </p:cNvPicPr>
          <p:nvPr/>
        </p:nvPicPr>
        <p:blipFill>
          <a:blip r:embed="rId3"/>
          <a:srcRect/>
          <a:stretch>
            <a:fillRect/>
          </a:stretch>
        </p:blipFill>
        <p:spPr bwMode="auto">
          <a:xfrm>
            <a:off x="4575175" y="3402013"/>
            <a:ext cx="4213225" cy="2470150"/>
          </a:xfrm>
          <a:prstGeom prst="rect">
            <a:avLst/>
          </a:prstGeom>
          <a:noFill/>
          <a:ln w="9525">
            <a:noFill/>
            <a:miter lim="800000"/>
            <a:headEnd/>
            <a:tailEnd/>
          </a:ln>
        </p:spPr>
      </p:pic>
      <p:sp>
        <p:nvSpPr>
          <p:cNvPr id="30728" name="Text Box 238"/>
          <p:cNvSpPr txBox="1">
            <a:spLocks noChangeArrowheads="1"/>
          </p:cNvSpPr>
          <p:nvPr/>
        </p:nvSpPr>
        <p:spPr bwMode="auto">
          <a:xfrm>
            <a:off x="7507288" y="3179763"/>
            <a:ext cx="923925" cy="457200"/>
          </a:xfrm>
          <a:prstGeom prst="rect">
            <a:avLst/>
          </a:prstGeom>
          <a:noFill/>
          <a:ln w="9525">
            <a:noFill/>
            <a:miter lim="800000"/>
            <a:headEnd/>
            <a:tailEnd/>
          </a:ln>
        </p:spPr>
        <p:txBody>
          <a:bodyPr>
            <a:spAutoFit/>
          </a:bodyPr>
          <a:lstStyle/>
          <a:p>
            <a:pPr defTabSz="914400"/>
            <a:r>
              <a:rPr lang="en-US" sz="2400" b="1">
                <a:solidFill>
                  <a:srgbClr val="11070F"/>
                </a:solidFill>
              </a:rPr>
              <a:t>2013</a:t>
            </a:r>
          </a:p>
        </p:txBody>
      </p:sp>
      <p:sp>
        <p:nvSpPr>
          <p:cNvPr id="30729" name="Rectangle 239"/>
          <p:cNvSpPr>
            <a:spLocks noChangeArrowheads="1"/>
          </p:cNvSpPr>
          <p:nvPr/>
        </p:nvSpPr>
        <p:spPr bwMode="auto">
          <a:xfrm>
            <a:off x="3162300" y="6188075"/>
            <a:ext cx="5708650" cy="366713"/>
          </a:xfrm>
          <a:prstGeom prst="rect">
            <a:avLst/>
          </a:prstGeom>
          <a:noFill/>
          <a:ln w="9525">
            <a:noFill/>
            <a:miter lim="800000"/>
            <a:headEnd/>
            <a:tailEnd/>
          </a:ln>
        </p:spPr>
        <p:txBody>
          <a:bodyPr wrap="none">
            <a:spAutoFit/>
          </a:bodyPr>
          <a:lstStyle/>
          <a:p>
            <a:pPr defTabSz="914400"/>
            <a:r>
              <a:rPr lang="en-US">
                <a:solidFill>
                  <a:schemeClr val="folHlink"/>
                </a:solidFill>
              </a:rPr>
              <a:t>http://www.cdc.gov/obesity/data/prevalence-maps.html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OBESITY IS SERIOUS</a:t>
            </a:r>
          </a:p>
        </p:txBody>
      </p:sp>
      <p:sp>
        <p:nvSpPr>
          <p:cNvPr id="31746" name="Rectangle 3"/>
          <p:cNvSpPr>
            <a:spLocks noGrp="1"/>
          </p:cNvSpPr>
          <p:nvPr>
            <p:ph type="body" idx="4294967295"/>
          </p:nvPr>
        </p:nvSpPr>
        <p:spPr>
          <a:xfrm>
            <a:off x="533400" y="955675"/>
            <a:ext cx="8251825" cy="1136650"/>
          </a:xfrm>
        </p:spPr>
        <p:txBody>
          <a:bodyPr/>
          <a:lstStyle/>
          <a:p>
            <a:pPr lvl="1">
              <a:buFont typeface="Arial" charset="0"/>
              <a:buNone/>
            </a:pPr>
            <a:endParaRPr lang="en-US" sz="1700" smtClean="0">
              <a:ea typeface="ＭＳ Ｐゴシック"/>
            </a:endParaRPr>
          </a:p>
          <a:p>
            <a:pPr lvl="1"/>
            <a:r>
              <a:rPr lang="en-US" sz="2800" u="sng" smtClean="0">
                <a:solidFill>
                  <a:schemeClr val="hlink"/>
                </a:solidFill>
                <a:ea typeface="ＭＳ Ｐゴシック"/>
              </a:rPr>
              <a:t>Many</a:t>
            </a:r>
            <a:r>
              <a:rPr lang="en-US" sz="2800" smtClean="0">
                <a:solidFill>
                  <a:schemeClr val="hlink"/>
                </a:solidFill>
                <a:ea typeface="ＭＳ Ｐゴシック"/>
              </a:rPr>
              <a:t> obesity-related conditions (co-morbidities)</a:t>
            </a:r>
          </a:p>
          <a:p>
            <a:pPr lvl="1">
              <a:buFont typeface="Arial" charset="0"/>
              <a:buNone/>
            </a:pPr>
            <a:endParaRPr lang="en-US" sz="2800" smtClean="0">
              <a:solidFill>
                <a:schemeClr val="hlink"/>
              </a:solidFill>
              <a:ea typeface="ＭＳ Ｐゴシック"/>
            </a:endParaRPr>
          </a:p>
          <a:p>
            <a:pPr>
              <a:buFont typeface="Arial" charset="0"/>
              <a:buNone/>
            </a:pPr>
            <a:endParaRPr lang="en-US" sz="2800" smtClean="0">
              <a:solidFill>
                <a:schemeClr val="folHlink"/>
              </a:solidFill>
              <a:ea typeface="ＭＳ Ｐゴシック"/>
              <a:cs typeface="ＭＳ Ｐゴシック"/>
            </a:endParaRPr>
          </a:p>
        </p:txBody>
      </p:sp>
      <p:sp>
        <p:nvSpPr>
          <p:cNvPr id="31748" name="Rectangle 4"/>
          <p:cNvSpPr>
            <a:spLocks/>
          </p:cNvSpPr>
          <p:nvPr/>
        </p:nvSpPr>
        <p:spPr bwMode="auto">
          <a:xfrm>
            <a:off x="355600" y="2092325"/>
            <a:ext cx="4038600" cy="3641725"/>
          </a:xfrm>
          <a:prstGeom prst="rect">
            <a:avLst/>
          </a:prstGeom>
          <a:noFill/>
          <a:ln w="9525">
            <a:noFill/>
            <a:miter lim="800000"/>
            <a:headEnd/>
            <a:tailEnd/>
          </a:ln>
        </p:spPr>
        <p:txBody>
          <a:bodyPr/>
          <a:lstStyle/>
          <a:p>
            <a:pPr marL="342900" indent="-342900" eaLnBrk="0" hangingPunct="0">
              <a:lnSpc>
                <a:spcPct val="112000"/>
              </a:lnSpc>
              <a:spcBef>
                <a:spcPts val="1200"/>
              </a:spcBef>
              <a:buFont typeface="Arial" charset="0"/>
              <a:buChar char="•"/>
            </a:pPr>
            <a:r>
              <a:rPr lang="en-US" sz="2400">
                <a:solidFill>
                  <a:schemeClr val="folHlink"/>
                </a:solidFill>
              </a:rPr>
              <a:t>High blood pressure</a:t>
            </a:r>
          </a:p>
          <a:p>
            <a:pPr marL="342900" indent="-342900" eaLnBrk="0" hangingPunct="0">
              <a:lnSpc>
                <a:spcPct val="112000"/>
              </a:lnSpc>
              <a:spcBef>
                <a:spcPts val="1200"/>
              </a:spcBef>
              <a:buFont typeface="Arial" charset="0"/>
              <a:buChar char="•"/>
            </a:pPr>
            <a:r>
              <a:rPr lang="en-US" sz="2400">
                <a:solidFill>
                  <a:schemeClr val="folHlink"/>
                </a:solidFill>
              </a:rPr>
              <a:t>High cholesterol</a:t>
            </a:r>
          </a:p>
          <a:p>
            <a:pPr marL="342900" indent="-342900" eaLnBrk="0" hangingPunct="0">
              <a:lnSpc>
                <a:spcPct val="112000"/>
              </a:lnSpc>
              <a:spcBef>
                <a:spcPts val="1200"/>
              </a:spcBef>
              <a:buFont typeface="Arial" charset="0"/>
              <a:buChar char="•"/>
            </a:pPr>
            <a:r>
              <a:rPr lang="en-US" sz="2400">
                <a:solidFill>
                  <a:schemeClr val="folHlink"/>
                </a:solidFill>
              </a:rPr>
              <a:t>Heart disease</a:t>
            </a:r>
          </a:p>
          <a:p>
            <a:pPr marL="342900" indent="-342900" eaLnBrk="0" hangingPunct="0">
              <a:lnSpc>
                <a:spcPct val="112000"/>
              </a:lnSpc>
              <a:spcBef>
                <a:spcPts val="1200"/>
              </a:spcBef>
              <a:buFont typeface="Arial" charset="0"/>
              <a:buChar char="•"/>
            </a:pPr>
            <a:r>
              <a:rPr lang="en-US" sz="2400">
                <a:solidFill>
                  <a:schemeClr val="folHlink"/>
                </a:solidFill>
              </a:rPr>
              <a:t>Type 2 diabetes</a:t>
            </a:r>
          </a:p>
          <a:p>
            <a:pPr marL="342900" indent="-342900" eaLnBrk="0" hangingPunct="0">
              <a:lnSpc>
                <a:spcPct val="112000"/>
              </a:lnSpc>
              <a:spcBef>
                <a:spcPts val="1200"/>
              </a:spcBef>
              <a:buFont typeface="Arial" charset="0"/>
              <a:buChar char="•"/>
            </a:pPr>
            <a:r>
              <a:rPr lang="en-US" sz="2400">
                <a:solidFill>
                  <a:schemeClr val="folHlink"/>
                </a:solidFill>
              </a:rPr>
              <a:t>Gastroesophageal Reflux Disease (GERD)</a:t>
            </a:r>
          </a:p>
        </p:txBody>
      </p:sp>
      <p:sp>
        <p:nvSpPr>
          <p:cNvPr id="31749" name="Rectangle 5"/>
          <p:cNvSpPr>
            <a:spLocks/>
          </p:cNvSpPr>
          <p:nvPr/>
        </p:nvSpPr>
        <p:spPr bwMode="auto">
          <a:xfrm>
            <a:off x="4546600" y="2092325"/>
            <a:ext cx="4038600" cy="3641725"/>
          </a:xfrm>
          <a:prstGeom prst="rect">
            <a:avLst/>
          </a:prstGeom>
          <a:noFill/>
          <a:ln w="9525">
            <a:noFill/>
            <a:miter lim="800000"/>
            <a:headEnd/>
            <a:tailEnd/>
          </a:ln>
        </p:spPr>
        <p:txBody>
          <a:bodyPr/>
          <a:lstStyle/>
          <a:p>
            <a:pPr marL="342900" indent="-342900" eaLnBrk="0" hangingPunct="0">
              <a:lnSpc>
                <a:spcPct val="112000"/>
              </a:lnSpc>
              <a:spcBef>
                <a:spcPts val="1200"/>
              </a:spcBef>
              <a:buFont typeface="Arial" charset="0"/>
              <a:buChar char="•"/>
            </a:pPr>
            <a:r>
              <a:rPr lang="en-US" sz="2400">
                <a:solidFill>
                  <a:schemeClr val="folHlink"/>
                </a:solidFill>
              </a:rPr>
              <a:t>Obstructive sleep apnea</a:t>
            </a:r>
          </a:p>
          <a:p>
            <a:pPr marL="342900" indent="-342900" eaLnBrk="0" hangingPunct="0">
              <a:lnSpc>
                <a:spcPct val="112000"/>
              </a:lnSpc>
              <a:spcBef>
                <a:spcPts val="1200"/>
              </a:spcBef>
              <a:buFont typeface="Arial" charset="0"/>
              <a:buChar char="•"/>
            </a:pPr>
            <a:r>
              <a:rPr lang="en-US" sz="2400">
                <a:solidFill>
                  <a:schemeClr val="folHlink"/>
                </a:solidFill>
              </a:rPr>
              <a:t>Osteoarthritis</a:t>
            </a:r>
          </a:p>
          <a:p>
            <a:pPr marL="342900" indent="-342900" eaLnBrk="0" hangingPunct="0">
              <a:lnSpc>
                <a:spcPct val="112000"/>
              </a:lnSpc>
              <a:spcBef>
                <a:spcPts val="1200"/>
              </a:spcBef>
              <a:buFont typeface="Arial" charset="0"/>
              <a:buChar char="•"/>
            </a:pPr>
            <a:r>
              <a:rPr lang="en-US" sz="2400">
                <a:solidFill>
                  <a:schemeClr val="folHlink"/>
                </a:solidFill>
              </a:rPr>
              <a:t>Depression</a:t>
            </a:r>
          </a:p>
          <a:p>
            <a:pPr marL="342900" indent="-342900" eaLnBrk="0" hangingPunct="0">
              <a:lnSpc>
                <a:spcPct val="112000"/>
              </a:lnSpc>
              <a:spcBef>
                <a:spcPts val="1200"/>
              </a:spcBef>
              <a:buFont typeface="Arial" charset="0"/>
              <a:buChar char="•"/>
            </a:pPr>
            <a:r>
              <a:rPr lang="en-US" sz="2400">
                <a:solidFill>
                  <a:schemeClr val="folHlink"/>
                </a:solidFill>
              </a:rPr>
              <a:t>Stress urinary incontinence</a:t>
            </a:r>
          </a:p>
          <a:p>
            <a:pPr marL="342900" indent="-342900" eaLnBrk="0" hangingPunct="0">
              <a:lnSpc>
                <a:spcPct val="112000"/>
              </a:lnSpc>
              <a:spcBef>
                <a:spcPts val="1200"/>
              </a:spcBef>
              <a:buFont typeface="Arial" charset="0"/>
              <a:buChar char="•"/>
            </a:pPr>
            <a:r>
              <a:rPr lang="en-US" sz="2400">
                <a:solidFill>
                  <a:schemeClr val="folHlink"/>
                </a:solidFill>
              </a:rPr>
              <a:t>Certain types of cancers</a:t>
            </a:r>
          </a:p>
        </p:txBody>
      </p:sp>
      <p:pic>
        <p:nvPicPr>
          <p:cNvPr id="31750" name="Picture 6" descr="vector_heart_by_skotan[1]"/>
          <p:cNvPicPr>
            <a:picLocks noChangeAspect="1" noChangeArrowheads="1"/>
          </p:cNvPicPr>
          <p:nvPr/>
        </p:nvPicPr>
        <p:blipFill>
          <a:blip r:embed="rId2"/>
          <a:srcRect/>
          <a:stretch>
            <a:fillRect/>
          </a:stretch>
        </p:blipFill>
        <p:spPr bwMode="auto">
          <a:xfrm>
            <a:off x="3189288" y="2965450"/>
            <a:ext cx="863600" cy="8032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OBESITY IS COSTLY</a:t>
            </a:r>
            <a:r>
              <a:rPr lang="en-US" b="1" smtClean="0">
                <a:ea typeface="ＭＳ Ｐゴシック"/>
                <a:cs typeface="ＭＳ Ｐゴシック"/>
              </a:rPr>
              <a:t> </a:t>
            </a:r>
          </a:p>
        </p:txBody>
      </p:sp>
      <p:sp>
        <p:nvSpPr>
          <p:cNvPr id="32770" name="Rectangle 3"/>
          <p:cNvSpPr>
            <a:spLocks noGrp="1"/>
          </p:cNvSpPr>
          <p:nvPr>
            <p:ph type="body" idx="4294967295"/>
          </p:nvPr>
        </p:nvSpPr>
        <p:spPr>
          <a:xfrm>
            <a:off x="457200" y="1752600"/>
            <a:ext cx="8229600" cy="4267200"/>
          </a:xfrm>
        </p:spPr>
        <p:txBody>
          <a:bodyPr/>
          <a:lstStyle/>
          <a:p>
            <a:r>
              <a:rPr lang="en-US" sz="2800" smtClean="0">
                <a:solidFill>
                  <a:schemeClr val="hlink"/>
                </a:solidFill>
                <a:ea typeface="ＭＳ Ｐゴシック"/>
                <a:cs typeface="ＭＳ Ｐゴシック"/>
              </a:rPr>
              <a:t>Medical costs associated with obesity were estimated @ $147 billion</a:t>
            </a:r>
          </a:p>
          <a:p>
            <a:pPr>
              <a:buFont typeface="Arial" charset="0"/>
              <a:buNone/>
            </a:pPr>
            <a:endParaRPr lang="en-US" sz="2800" smtClean="0">
              <a:solidFill>
                <a:schemeClr val="hlink"/>
              </a:solidFill>
              <a:ea typeface="ＭＳ Ｐゴシック"/>
              <a:cs typeface="ＭＳ Ｐゴシック"/>
            </a:endParaRPr>
          </a:p>
          <a:p>
            <a:r>
              <a:rPr lang="en-US" sz="2800" smtClean="0">
                <a:solidFill>
                  <a:schemeClr val="hlink"/>
                </a:solidFill>
                <a:ea typeface="ＭＳ Ｐゴシック"/>
                <a:cs typeface="ＭＳ Ｐゴシック"/>
              </a:rPr>
              <a:t>Medical costs paid by third-party payors for people who are obese were $1429 higher than those of normal weight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OBESITY IS DEADLY</a:t>
            </a:r>
          </a:p>
        </p:txBody>
      </p:sp>
      <p:sp>
        <p:nvSpPr>
          <p:cNvPr id="33794" name="Rectangle 3"/>
          <p:cNvSpPr>
            <a:spLocks noGrp="1" noChangeArrowheads="1"/>
          </p:cNvSpPr>
          <p:nvPr>
            <p:ph type="body" idx="4294967295"/>
          </p:nvPr>
        </p:nvSpPr>
        <p:spPr>
          <a:xfrm>
            <a:off x="4781550" y="1336675"/>
            <a:ext cx="4060825" cy="4510088"/>
          </a:xfrm>
          <a:ln w="12700">
            <a:solidFill>
              <a:srgbClr val="00FFFF"/>
            </a:solidFill>
          </a:ln>
        </p:spPr>
        <p:txBody>
          <a:bodyPr/>
          <a:lstStyle/>
          <a:p>
            <a:pPr>
              <a:lnSpc>
                <a:spcPct val="90000"/>
              </a:lnSpc>
              <a:spcAft>
                <a:spcPct val="40000"/>
              </a:spcAft>
            </a:pPr>
            <a:r>
              <a:rPr lang="en-US" sz="2400" smtClean="0">
                <a:solidFill>
                  <a:schemeClr val="hlink"/>
                </a:solidFill>
                <a:ea typeface="ＭＳ Ｐゴシック"/>
                <a:cs typeface="ＭＳ Ｐゴシック"/>
              </a:rPr>
              <a:t>2nd leading cause of preventable death</a:t>
            </a:r>
          </a:p>
          <a:p>
            <a:pPr>
              <a:lnSpc>
                <a:spcPct val="90000"/>
              </a:lnSpc>
              <a:spcAft>
                <a:spcPct val="40000"/>
              </a:spcAft>
              <a:buFont typeface="Arial" charset="0"/>
              <a:buNone/>
            </a:pPr>
            <a:endParaRPr lang="en-US" sz="2400" smtClean="0">
              <a:solidFill>
                <a:schemeClr val="hlink"/>
              </a:solidFill>
              <a:ea typeface="ＭＳ Ｐゴシック"/>
              <a:cs typeface="ＭＳ Ｐゴシック"/>
            </a:endParaRPr>
          </a:p>
          <a:p>
            <a:pPr>
              <a:lnSpc>
                <a:spcPct val="90000"/>
              </a:lnSpc>
              <a:spcAft>
                <a:spcPct val="40000"/>
              </a:spcAft>
            </a:pPr>
            <a:r>
              <a:rPr lang="en-US" sz="2400" smtClean="0">
                <a:solidFill>
                  <a:schemeClr val="folHlink"/>
                </a:solidFill>
                <a:ea typeface="ＭＳ Ｐゴシック"/>
                <a:cs typeface="ＭＳ Ｐゴシック"/>
              </a:rPr>
              <a:t>Approximately 400,000 deaths/year</a:t>
            </a:r>
          </a:p>
          <a:p>
            <a:pPr>
              <a:lnSpc>
                <a:spcPct val="90000"/>
              </a:lnSpc>
              <a:spcAft>
                <a:spcPct val="40000"/>
              </a:spcAft>
              <a:buFont typeface="Arial" charset="0"/>
              <a:buNone/>
            </a:pPr>
            <a:endParaRPr lang="en-US" sz="2400" smtClean="0">
              <a:solidFill>
                <a:schemeClr val="folHlink"/>
              </a:solidFill>
              <a:ea typeface="ＭＳ Ｐゴシック"/>
              <a:cs typeface="ＭＳ Ｐゴシック"/>
            </a:endParaRPr>
          </a:p>
          <a:p>
            <a:pPr>
              <a:lnSpc>
                <a:spcPct val="90000"/>
              </a:lnSpc>
              <a:spcAft>
                <a:spcPct val="40000"/>
              </a:spcAft>
            </a:pPr>
            <a:r>
              <a:rPr lang="en-US" sz="2400" smtClean="0">
                <a:solidFill>
                  <a:schemeClr val="hlink"/>
                </a:solidFill>
                <a:ea typeface="ＭＳ Ｐゴシック"/>
                <a:cs typeface="ＭＳ Ｐゴシック"/>
              </a:rPr>
              <a:t>Those afflicted with morbid obesity die 10 to 15 years earlier</a:t>
            </a:r>
          </a:p>
        </p:txBody>
      </p:sp>
      <p:grpSp>
        <p:nvGrpSpPr>
          <p:cNvPr id="33795" name="Group 4"/>
          <p:cNvGrpSpPr>
            <a:grpSpLocks/>
          </p:cNvGrpSpPr>
          <p:nvPr/>
        </p:nvGrpSpPr>
        <p:grpSpPr bwMode="auto">
          <a:xfrm>
            <a:off x="304800" y="1206500"/>
            <a:ext cx="4202113" cy="4776788"/>
            <a:chOff x="64" y="766"/>
            <a:chExt cx="2776" cy="3353"/>
          </a:xfrm>
        </p:grpSpPr>
        <p:sp>
          <p:nvSpPr>
            <p:cNvPr id="33796" name="Freeform 5"/>
            <p:cNvSpPr>
              <a:spLocks/>
            </p:cNvSpPr>
            <p:nvPr/>
          </p:nvSpPr>
          <p:spPr bwMode="auto">
            <a:xfrm>
              <a:off x="2129" y="2365"/>
              <a:ext cx="555" cy="424"/>
            </a:xfrm>
            <a:custGeom>
              <a:avLst/>
              <a:gdLst>
                <a:gd name="T0" fmla="*/ 21 w 932"/>
                <a:gd name="T1" fmla="*/ 392 h 469"/>
                <a:gd name="T2" fmla="*/ 74 w 932"/>
                <a:gd name="T3" fmla="*/ 412 h 469"/>
                <a:gd name="T4" fmla="*/ 128 w 932"/>
                <a:gd name="T5" fmla="*/ 422 h 469"/>
                <a:gd name="T6" fmla="*/ 171 w 932"/>
                <a:gd name="T7" fmla="*/ 437 h 469"/>
                <a:gd name="T8" fmla="*/ 498 w 932"/>
                <a:gd name="T9" fmla="*/ 458 h 469"/>
                <a:gd name="T10" fmla="*/ 759 w 932"/>
                <a:gd name="T11" fmla="*/ 464 h 469"/>
                <a:gd name="T12" fmla="*/ 866 w 932"/>
                <a:gd name="T13" fmla="*/ 460 h 469"/>
                <a:gd name="T14" fmla="*/ 894 w 932"/>
                <a:gd name="T15" fmla="*/ 451 h 469"/>
                <a:gd name="T16" fmla="*/ 926 w 932"/>
                <a:gd name="T17" fmla="*/ 433 h 469"/>
                <a:gd name="T18" fmla="*/ 932 w 932"/>
                <a:gd name="T19" fmla="*/ 365 h 469"/>
                <a:gd name="T20" fmla="*/ 932 w 932"/>
                <a:gd name="T21" fmla="*/ 178 h 469"/>
                <a:gd name="T22" fmla="*/ 930 w 932"/>
                <a:gd name="T23" fmla="*/ 157 h 469"/>
                <a:gd name="T24" fmla="*/ 927 w 932"/>
                <a:gd name="T25" fmla="*/ 58 h 469"/>
                <a:gd name="T26" fmla="*/ 926 w 932"/>
                <a:gd name="T27" fmla="*/ 5 h 469"/>
                <a:gd name="T28" fmla="*/ 911 w 932"/>
                <a:gd name="T29" fmla="*/ 4 h 469"/>
                <a:gd name="T30" fmla="*/ 629 w 932"/>
                <a:gd name="T31" fmla="*/ 8 h 469"/>
                <a:gd name="T32" fmla="*/ 171 w 932"/>
                <a:gd name="T33" fmla="*/ 16 h 469"/>
                <a:gd name="T34" fmla="*/ 135 w 932"/>
                <a:gd name="T35" fmla="*/ 65 h 469"/>
                <a:gd name="T36" fmla="*/ 120 w 932"/>
                <a:gd name="T37" fmla="*/ 80 h 469"/>
                <a:gd name="T38" fmla="*/ 96 w 932"/>
                <a:gd name="T39" fmla="*/ 106 h 469"/>
                <a:gd name="T40" fmla="*/ 84 w 932"/>
                <a:gd name="T41" fmla="*/ 119 h 469"/>
                <a:gd name="T42" fmla="*/ 57 w 932"/>
                <a:gd name="T43" fmla="*/ 149 h 469"/>
                <a:gd name="T44" fmla="*/ 30 w 932"/>
                <a:gd name="T45" fmla="*/ 176 h 469"/>
                <a:gd name="T46" fmla="*/ 21 w 932"/>
                <a:gd name="T47" fmla="*/ 188 h 469"/>
                <a:gd name="T48" fmla="*/ 23 w 932"/>
                <a:gd name="T49" fmla="*/ 299 h 469"/>
                <a:gd name="T50" fmla="*/ 36 w 932"/>
                <a:gd name="T51" fmla="*/ 395 h 469"/>
                <a:gd name="T52" fmla="*/ 21 w 932"/>
                <a:gd name="T53" fmla="*/ 392 h 4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2"/>
                <a:gd name="T82" fmla="*/ 0 h 469"/>
                <a:gd name="T83" fmla="*/ 932 w 932"/>
                <a:gd name="T84" fmla="*/ 469 h 4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2" h="469">
                  <a:moveTo>
                    <a:pt x="21" y="392"/>
                  </a:moveTo>
                  <a:cubicBezTo>
                    <a:pt x="43" y="395"/>
                    <a:pt x="53" y="405"/>
                    <a:pt x="74" y="412"/>
                  </a:cubicBezTo>
                  <a:cubicBezTo>
                    <a:pt x="91" y="418"/>
                    <a:pt x="111" y="418"/>
                    <a:pt x="128" y="422"/>
                  </a:cubicBezTo>
                  <a:cubicBezTo>
                    <a:pt x="141" y="432"/>
                    <a:pt x="155" y="436"/>
                    <a:pt x="171" y="437"/>
                  </a:cubicBezTo>
                  <a:cubicBezTo>
                    <a:pt x="277" y="464"/>
                    <a:pt x="390" y="455"/>
                    <a:pt x="498" y="458"/>
                  </a:cubicBezTo>
                  <a:cubicBezTo>
                    <a:pt x="582" y="469"/>
                    <a:pt x="678" y="463"/>
                    <a:pt x="759" y="464"/>
                  </a:cubicBezTo>
                  <a:cubicBezTo>
                    <a:pt x="795" y="468"/>
                    <a:pt x="831" y="467"/>
                    <a:pt x="866" y="460"/>
                  </a:cubicBezTo>
                  <a:cubicBezTo>
                    <a:pt x="877" y="455"/>
                    <a:pt x="883" y="455"/>
                    <a:pt x="894" y="451"/>
                  </a:cubicBezTo>
                  <a:cubicBezTo>
                    <a:pt x="905" y="447"/>
                    <a:pt x="916" y="439"/>
                    <a:pt x="926" y="433"/>
                  </a:cubicBezTo>
                  <a:cubicBezTo>
                    <a:pt x="931" y="410"/>
                    <a:pt x="931" y="389"/>
                    <a:pt x="932" y="365"/>
                  </a:cubicBezTo>
                  <a:cubicBezTo>
                    <a:pt x="925" y="303"/>
                    <a:pt x="930" y="240"/>
                    <a:pt x="932" y="178"/>
                  </a:cubicBezTo>
                  <a:cubicBezTo>
                    <a:pt x="931" y="171"/>
                    <a:pt x="930" y="164"/>
                    <a:pt x="930" y="157"/>
                  </a:cubicBezTo>
                  <a:cubicBezTo>
                    <a:pt x="929" y="124"/>
                    <a:pt x="928" y="91"/>
                    <a:pt x="927" y="58"/>
                  </a:cubicBezTo>
                  <a:cubicBezTo>
                    <a:pt x="927" y="40"/>
                    <a:pt x="931" y="22"/>
                    <a:pt x="926" y="5"/>
                  </a:cubicBezTo>
                  <a:cubicBezTo>
                    <a:pt x="925" y="0"/>
                    <a:pt x="916" y="4"/>
                    <a:pt x="911" y="4"/>
                  </a:cubicBezTo>
                  <a:cubicBezTo>
                    <a:pt x="816" y="5"/>
                    <a:pt x="724" y="7"/>
                    <a:pt x="629" y="8"/>
                  </a:cubicBezTo>
                  <a:cubicBezTo>
                    <a:pt x="476" y="14"/>
                    <a:pt x="324" y="15"/>
                    <a:pt x="171" y="16"/>
                  </a:cubicBezTo>
                  <a:cubicBezTo>
                    <a:pt x="163" y="32"/>
                    <a:pt x="151" y="56"/>
                    <a:pt x="135" y="65"/>
                  </a:cubicBezTo>
                  <a:cubicBezTo>
                    <a:pt x="131" y="71"/>
                    <a:pt x="126" y="76"/>
                    <a:pt x="120" y="80"/>
                  </a:cubicBezTo>
                  <a:cubicBezTo>
                    <a:pt x="115" y="88"/>
                    <a:pt x="104" y="101"/>
                    <a:pt x="96" y="106"/>
                  </a:cubicBezTo>
                  <a:cubicBezTo>
                    <a:pt x="88" y="117"/>
                    <a:pt x="92" y="113"/>
                    <a:pt x="84" y="119"/>
                  </a:cubicBezTo>
                  <a:cubicBezTo>
                    <a:pt x="78" y="129"/>
                    <a:pt x="66" y="141"/>
                    <a:pt x="57" y="149"/>
                  </a:cubicBezTo>
                  <a:cubicBezTo>
                    <a:pt x="51" y="160"/>
                    <a:pt x="41" y="170"/>
                    <a:pt x="30" y="176"/>
                  </a:cubicBezTo>
                  <a:cubicBezTo>
                    <a:pt x="27" y="181"/>
                    <a:pt x="23" y="183"/>
                    <a:pt x="21" y="188"/>
                  </a:cubicBezTo>
                  <a:cubicBezTo>
                    <a:pt x="24" y="225"/>
                    <a:pt x="21" y="262"/>
                    <a:pt x="23" y="299"/>
                  </a:cubicBezTo>
                  <a:cubicBezTo>
                    <a:pt x="23" y="307"/>
                    <a:pt x="0" y="395"/>
                    <a:pt x="36" y="395"/>
                  </a:cubicBezTo>
                  <a:lnTo>
                    <a:pt x="21" y="392"/>
                  </a:lnTo>
                  <a:close/>
                </a:path>
              </a:pathLst>
            </a:custGeom>
            <a:solidFill>
              <a:srgbClr val="FF3300"/>
            </a:solidFill>
            <a:ln w="9525">
              <a:solidFill>
                <a:srgbClr val="FF3300"/>
              </a:solidFill>
              <a:round/>
              <a:headEnd/>
              <a:tailEnd/>
            </a:ln>
          </p:spPr>
          <p:txBody>
            <a:bodyPr wrap="none" anchor="ctr"/>
            <a:lstStyle/>
            <a:p>
              <a:endParaRPr lang="en-US"/>
            </a:p>
          </p:txBody>
        </p:sp>
        <p:sp>
          <p:nvSpPr>
            <p:cNvPr id="33797" name="Freeform 6"/>
            <p:cNvSpPr>
              <a:spLocks/>
            </p:cNvSpPr>
            <p:nvPr/>
          </p:nvSpPr>
          <p:spPr bwMode="auto">
            <a:xfrm>
              <a:off x="2330" y="1605"/>
              <a:ext cx="357" cy="574"/>
            </a:xfrm>
            <a:custGeom>
              <a:avLst/>
              <a:gdLst>
                <a:gd name="T0" fmla="*/ 7 w 598"/>
                <a:gd name="T1" fmla="*/ 618 h 635"/>
                <a:gd name="T2" fmla="*/ 15 w 598"/>
                <a:gd name="T3" fmla="*/ 620 h 635"/>
                <a:gd name="T4" fmla="*/ 9 w 598"/>
                <a:gd name="T5" fmla="*/ 622 h 635"/>
                <a:gd name="T6" fmla="*/ 29 w 598"/>
                <a:gd name="T7" fmla="*/ 624 h 635"/>
                <a:gd name="T8" fmla="*/ 135 w 598"/>
                <a:gd name="T9" fmla="*/ 622 h 635"/>
                <a:gd name="T10" fmla="*/ 443 w 598"/>
                <a:gd name="T11" fmla="*/ 624 h 635"/>
                <a:gd name="T12" fmla="*/ 557 w 598"/>
                <a:gd name="T13" fmla="*/ 612 h 635"/>
                <a:gd name="T14" fmla="*/ 587 w 598"/>
                <a:gd name="T15" fmla="*/ 606 h 635"/>
                <a:gd name="T16" fmla="*/ 595 w 598"/>
                <a:gd name="T17" fmla="*/ 584 h 635"/>
                <a:gd name="T18" fmla="*/ 591 w 598"/>
                <a:gd name="T19" fmla="*/ 270 h 635"/>
                <a:gd name="T20" fmla="*/ 589 w 598"/>
                <a:gd name="T21" fmla="*/ 0 h 635"/>
                <a:gd name="T22" fmla="*/ 375 w 598"/>
                <a:gd name="T23" fmla="*/ 12 h 635"/>
                <a:gd name="T24" fmla="*/ 369 w 598"/>
                <a:gd name="T25" fmla="*/ 30 h 635"/>
                <a:gd name="T26" fmla="*/ 357 w 598"/>
                <a:gd name="T27" fmla="*/ 42 h 635"/>
                <a:gd name="T28" fmla="*/ 351 w 598"/>
                <a:gd name="T29" fmla="*/ 48 h 635"/>
                <a:gd name="T30" fmla="*/ 337 w 598"/>
                <a:gd name="T31" fmla="*/ 72 h 635"/>
                <a:gd name="T32" fmla="*/ 321 w 598"/>
                <a:gd name="T33" fmla="*/ 96 h 635"/>
                <a:gd name="T34" fmla="*/ 289 w 598"/>
                <a:gd name="T35" fmla="*/ 144 h 635"/>
                <a:gd name="T36" fmla="*/ 255 w 598"/>
                <a:gd name="T37" fmla="*/ 206 h 635"/>
                <a:gd name="T38" fmla="*/ 237 w 598"/>
                <a:gd name="T39" fmla="*/ 232 h 635"/>
                <a:gd name="T40" fmla="*/ 193 w 598"/>
                <a:gd name="T41" fmla="*/ 302 h 635"/>
                <a:gd name="T42" fmla="*/ 167 w 598"/>
                <a:gd name="T43" fmla="*/ 352 h 635"/>
                <a:gd name="T44" fmla="*/ 119 w 598"/>
                <a:gd name="T45" fmla="*/ 426 h 635"/>
                <a:gd name="T46" fmla="*/ 107 w 598"/>
                <a:gd name="T47" fmla="*/ 450 h 635"/>
                <a:gd name="T48" fmla="*/ 99 w 598"/>
                <a:gd name="T49" fmla="*/ 462 h 635"/>
                <a:gd name="T50" fmla="*/ 87 w 598"/>
                <a:gd name="T51" fmla="*/ 484 h 635"/>
                <a:gd name="T52" fmla="*/ 57 w 598"/>
                <a:gd name="T53" fmla="*/ 534 h 635"/>
                <a:gd name="T54" fmla="*/ 25 w 598"/>
                <a:gd name="T55" fmla="*/ 578 h 635"/>
                <a:gd name="T56" fmla="*/ 5 w 598"/>
                <a:gd name="T57" fmla="*/ 614 h 635"/>
                <a:gd name="T58" fmla="*/ 1 w 598"/>
                <a:gd name="T59" fmla="*/ 628 h 635"/>
                <a:gd name="T60" fmla="*/ 9 w 598"/>
                <a:gd name="T61" fmla="*/ 626 h 635"/>
                <a:gd name="T62" fmla="*/ 7 w 598"/>
                <a:gd name="T63" fmla="*/ 618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635"/>
                <a:gd name="T98" fmla="*/ 598 w 598"/>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635">
                  <a:moveTo>
                    <a:pt x="7" y="618"/>
                  </a:moveTo>
                  <a:cubicBezTo>
                    <a:pt x="10" y="619"/>
                    <a:pt x="14" y="618"/>
                    <a:pt x="15" y="620"/>
                  </a:cubicBezTo>
                  <a:cubicBezTo>
                    <a:pt x="16" y="622"/>
                    <a:pt x="7" y="621"/>
                    <a:pt x="9" y="622"/>
                  </a:cubicBezTo>
                  <a:cubicBezTo>
                    <a:pt x="15" y="624"/>
                    <a:pt x="22" y="623"/>
                    <a:pt x="29" y="624"/>
                  </a:cubicBezTo>
                  <a:cubicBezTo>
                    <a:pt x="68" y="623"/>
                    <a:pt x="97" y="620"/>
                    <a:pt x="135" y="622"/>
                  </a:cubicBezTo>
                  <a:cubicBezTo>
                    <a:pt x="236" y="635"/>
                    <a:pt x="345" y="625"/>
                    <a:pt x="443" y="624"/>
                  </a:cubicBezTo>
                  <a:cubicBezTo>
                    <a:pt x="481" y="619"/>
                    <a:pt x="519" y="617"/>
                    <a:pt x="557" y="612"/>
                  </a:cubicBezTo>
                  <a:cubicBezTo>
                    <a:pt x="567" y="611"/>
                    <a:pt x="587" y="606"/>
                    <a:pt x="587" y="606"/>
                  </a:cubicBezTo>
                  <a:cubicBezTo>
                    <a:pt x="592" y="598"/>
                    <a:pt x="593" y="593"/>
                    <a:pt x="595" y="584"/>
                  </a:cubicBezTo>
                  <a:cubicBezTo>
                    <a:pt x="598" y="479"/>
                    <a:pt x="598" y="374"/>
                    <a:pt x="591" y="270"/>
                  </a:cubicBezTo>
                  <a:cubicBezTo>
                    <a:pt x="590" y="181"/>
                    <a:pt x="584" y="89"/>
                    <a:pt x="589" y="0"/>
                  </a:cubicBezTo>
                  <a:lnTo>
                    <a:pt x="375" y="12"/>
                  </a:lnTo>
                  <a:cubicBezTo>
                    <a:pt x="375" y="12"/>
                    <a:pt x="369" y="30"/>
                    <a:pt x="369" y="30"/>
                  </a:cubicBezTo>
                  <a:cubicBezTo>
                    <a:pt x="367" y="35"/>
                    <a:pt x="361" y="38"/>
                    <a:pt x="357" y="42"/>
                  </a:cubicBezTo>
                  <a:cubicBezTo>
                    <a:pt x="355" y="44"/>
                    <a:pt x="351" y="48"/>
                    <a:pt x="351" y="48"/>
                  </a:cubicBezTo>
                  <a:cubicBezTo>
                    <a:pt x="348" y="57"/>
                    <a:pt x="344" y="65"/>
                    <a:pt x="337" y="72"/>
                  </a:cubicBezTo>
                  <a:cubicBezTo>
                    <a:pt x="334" y="81"/>
                    <a:pt x="326" y="88"/>
                    <a:pt x="321" y="96"/>
                  </a:cubicBezTo>
                  <a:cubicBezTo>
                    <a:pt x="310" y="112"/>
                    <a:pt x="303" y="130"/>
                    <a:pt x="289" y="144"/>
                  </a:cubicBezTo>
                  <a:cubicBezTo>
                    <a:pt x="282" y="165"/>
                    <a:pt x="268" y="188"/>
                    <a:pt x="255" y="206"/>
                  </a:cubicBezTo>
                  <a:cubicBezTo>
                    <a:pt x="249" y="214"/>
                    <a:pt x="240" y="223"/>
                    <a:pt x="237" y="232"/>
                  </a:cubicBezTo>
                  <a:cubicBezTo>
                    <a:pt x="229" y="257"/>
                    <a:pt x="207" y="280"/>
                    <a:pt x="193" y="302"/>
                  </a:cubicBezTo>
                  <a:cubicBezTo>
                    <a:pt x="182" y="318"/>
                    <a:pt x="178" y="337"/>
                    <a:pt x="167" y="352"/>
                  </a:cubicBezTo>
                  <a:cubicBezTo>
                    <a:pt x="150" y="376"/>
                    <a:pt x="135" y="402"/>
                    <a:pt x="119" y="426"/>
                  </a:cubicBezTo>
                  <a:cubicBezTo>
                    <a:pt x="114" y="434"/>
                    <a:pt x="111" y="442"/>
                    <a:pt x="107" y="450"/>
                  </a:cubicBezTo>
                  <a:cubicBezTo>
                    <a:pt x="105" y="454"/>
                    <a:pt x="99" y="462"/>
                    <a:pt x="99" y="462"/>
                  </a:cubicBezTo>
                  <a:cubicBezTo>
                    <a:pt x="97" y="472"/>
                    <a:pt x="93" y="476"/>
                    <a:pt x="87" y="484"/>
                  </a:cubicBezTo>
                  <a:cubicBezTo>
                    <a:pt x="83" y="505"/>
                    <a:pt x="70" y="518"/>
                    <a:pt x="57" y="534"/>
                  </a:cubicBezTo>
                  <a:cubicBezTo>
                    <a:pt x="46" y="548"/>
                    <a:pt x="38" y="565"/>
                    <a:pt x="25" y="578"/>
                  </a:cubicBezTo>
                  <a:cubicBezTo>
                    <a:pt x="21" y="591"/>
                    <a:pt x="9" y="601"/>
                    <a:pt x="5" y="614"/>
                  </a:cubicBezTo>
                  <a:cubicBezTo>
                    <a:pt x="5" y="615"/>
                    <a:pt x="0" y="627"/>
                    <a:pt x="1" y="628"/>
                  </a:cubicBezTo>
                  <a:cubicBezTo>
                    <a:pt x="3" y="630"/>
                    <a:pt x="8" y="628"/>
                    <a:pt x="9" y="626"/>
                  </a:cubicBezTo>
                  <a:cubicBezTo>
                    <a:pt x="10" y="624"/>
                    <a:pt x="8" y="621"/>
                    <a:pt x="7" y="618"/>
                  </a:cubicBezTo>
                  <a:close/>
                </a:path>
              </a:pathLst>
            </a:custGeom>
            <a:solidFill>
              <a:srgbClr val="FF3300"/>
            </a:solidFill>
            <a:ln w="9525">
              <a:solidFill>
                <a:srgbClr val="FF3300"/>
              </a:solidFill>
              <a:round/>
              <a:headEnd/>
              <a:tailEnd/>
            </a:ln>
          </p:spPr>
          <p:txBody>
            <a:bodyPr wrap="none" anchor="ctr"/>
            <a:lstStyle/>
            <a:p>
              <a:endParaRPr lang="en-US"/>
            </a:p>
          </p:txBody>
        </p:sp>
        <p:sp>
          <p:nvSpPr>
            <p:cNvPr id="33798" name="Freeform 7"/>
            <p:cNvSpPr>
              <a:spLocks/>
            </p:cNvSpPr>
            <p:nvPr/>
          </p:nvSpPr>
          <p:spPr bwMode="auto">
            <a:xfrm>
              <a:off x="2234" y="2137"/>
              <a:ext cx="454" cy="265"/>
            </a:xfrm>
            <a:custGeom>
              <a:avLst/>
              <a:gdLst>
                <a:gd name="T0" fmla="*/ 0 w 760"/>
                <a:gd name="T1" fmla="*/ 263 h 293"/>
                <a:gd name="T2" fmla="*/ 95 w 760"/>
                <a:gd name="T3" fmla="*/ 278 h 293"/>
                <a:gd name="T4" fmla="*/ 230 w 760"/>
                <a:gd name="T5" fmla="*/ 283 h 293"/>
                <a:gd name="T6" fmla="*/ 623 w 760"/>
                <a:gd name="T7" fmla="*/ 274 h 293"/>
                <a:gd name="T8" fmla="*/ 740 w 760"/>
                <a:gd name="T9" fmla="*/ 265 h 293"/>
                <a:gd name="T10" fmla="*/ 753 w 760"/>
                <a:gd name="T11" fmla="*/ 241 h 293"/>
                <a:gd name="T12" fmla="*/ 750 w 760"/>
                <a:gd name="T13" fmla="*/ 98 h 293"/>
                <a:gd name="T14" fmla="*/ 755 w 760"/>
                <a:gd name="T15" fmla="*/ 38 h 293"/>
                <a:gd name="T16" fmla="*/ 753 w 760"/>
                <a:gd name="T17" fmla="*/ 11 h 293"/>
                <a:gd name="T18" fmla="*/ 726 w 760"/>
                <a:gd name="T19" fmla="*/ 8 h 293"/>
                <a:gd name="T20" fmla="*/ 552 w 760"/>
                <a:gd name="T21" fmla="*/ 5 h 293"/>
                <a:gd name="T22" fmla="*/ 327 w 760"/>
                <a:gd name="T23" fmla="*/ 4 h 293"/>
                <a:gd name="T24" fmla="*/ 201 w 760"/>
                <a:gd name="T25" fmla="*/ 2 h 293"/>
                <a:gd name="T26" fmla="*/ 177 w 760"/>
                <a:gd name="T27" fmla="*/ 5 h 293"/>
                <a:gd name="T28" fmla="*/ 168 w 760"/>
                <a:gd name="T29" fmla="*/ 20 h 293"/>
                <a:gd name="T30" fmla="*/ 134 w 760"/>
                <a:gd name="T31" fmla="*/ 74 h 293"/>
                <a:gd name="T32" fmla="*/ 53 w 760"/>
                <a:gd name="T33" fmla="*/ 187 h 293"/>
                <a:gd name="T34" fmla="*/ 33 w 760"/>
                <a:gd name="T35" fmla="*/ 212 h 293"/>
                <a:gd name="T36" fmla="*/ 12 w 760"/>
                <a:gd name="T37" fmla="*/ 239 h 293"/>
                <a:gd name="T38" fmla="*/ 0 w 760"/>
                <a:gd name="T39" fmla="*/ 262 h 293"/>
                <a:gd name="T40" fmla="*/ 0 w 760"/>
                <a:gd name="T41" fmla="*/ 263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0"/>
                <a:gd name="T64" fmla="*/ 0 h 293"/>
                <a:gd name="T65" fmla="*/ 760 w 760"/>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0" h="293">
                  <a:moveTo>
                    <a:pt x="0" y="263"/>
                  </a:moveTo>
                  <a:cubicBezTo>
                    <a:pt x="6" y="293"/>
                    <a:pt x="70" y="277"/>
                    <a:pt x="95" y="278"/>
                  </a:cubicBezTo>
                  <a:cubicBezTo>
                    <a:pt x="140" y="281"/>
                    <a:pt x="185" y="282"/>
                    <a:pt x="230" y="283"/>
                  </a:cubicBezTo>
                  <a:cubicBezTo>
                    <a:pt x="365" y="282"/>
                    <a:pt x="491" y="280"/>
                    <a:pt x="623" y="274"/>
                  </a:cubicBezTo>
                  <a:cubicBezTo>
                    <a:pt x="662" y="265"/>
                    <a:pt x="699" y="266"/>
                    <a:pt x="740" y="265"/>
                  </a:cubicBezTo>
                  <a:cubicBezTo>
                    <a:pt x="760" y="262"/>
                    <a:pt x="755" y="262"/>
                    <a:pt x="753" y="241"/>
                  </a:cubicBezTo>
                  <a:cubicBezTo>
                    <a:pt x="755" y="194"/>
                    <a:pt x="759" y="145"/>
                    <a:pt x="750" y="98"/>
                  </a:cubicBezTo>
                  <a:cubicBezTo>
                    <a:pt x="751" y="78"/>
                    <a:pt x="751" y="57"/>
                    <a:pt x="755" y="38"/>
                  </a:cubicBezTo>
                  <a:cubicBezTo>
                    <a:pt x="754" y="29"/>
                    <a:pt x="758" y="19"/>
                    <a:pt x="753" y="11"/>
                  </a:cubicBezTo>
                  <a:cubicBezTo>
                    <a:pt x="748" y="3"/>
                    <a:pt x="735" y="8"/>
                    <a:pt x="726" y="8"/>
                  </a:cubicBezTo>
                  <a:cubicBezTo>
                    <a:pt x="668" y="6"/>
                    <a:pt x="610" y="6"/>
                    <a:pt x="552" y="5"/>
                  </a:cubicBezTo>
                  <a:cubicBezTo>
                    <a:pt x="477" y="4"/>
                    <a:pt x="402" y="4"/>
                    <a:pt x="327" y="4"/>
                  </a:cubicBezTo>
                  <a:cubicBezTo>
                    <a:pt x="285" y="0"/>
                    <a:pt x="244" y="1"/>
                    <a:pt x="201" y="2"/>
                  </a:cubicBezTo>
                  <a:cubicBezTo>
                    <a:pt x="193" y="3"/>
                    <a:pt x="183" y="0"/>
                    <a:pt x="177" y="5"/>
                  </a:cubicBezTo>
                  <a:cubicBezTo>
                    <a:pt x="173" y="9"/>
                    <a:pt x="168" y="20"/>
                    <a:pt x="168" y="20"/>
                  </a:cubicBezTo>
                  <a:cubicBezTo>
                    <a:pt x="164" y="39"/>
                    <a:pt x="143" y="57"/>
                    <a:pt x="134" y="74"/>
                  </a:cubicBezTo>
                  <a:cubicBezTo>
                    <a:pt x="113" y="112"/>
                    <a:pt x="83" y="157"/>
                    <a:pt x="53" y="187"/>
                  </a:cubicBezTo>
                  <a:cubicBezTo>
                    <a:pt x="45" y="195"/>
                    <a:pt x="43" y="206"/>
                    <a:pt x="33" y="212"/>
                  </a:cubicBezTo>
                  <a:cubicBezTo>
                    <a:pt x="27" y="222"/>
                    <a:pt x="21" y="232"/>
                    <a:pt x="12" y="239"/>
                  </a:cubicBezTo>
                  <a:cubicBezTo>
                    <a:pt x="7" y="247"/>
                    <a:pt x="3" y="254"/>
                    <a:pt x="0" y="262"/>
                  </a:cubicBezTo>
                  <a:cubicBezTo>
                    <a:pt x="3" y="274"/>
                    <a:pt x="3" y="274"/>
                    <a:pt x="0" y="263"/>
                  </a:cubicBezTo>
                  <a:close/>
                </a:path>
              </a:pathLst>
            </a:custGeom>
            <a:solidFill>
              <a:srgbClr val="FF3300"/>
            </a:solidFill>
            <a:ln w="9525">
              <a:solidFill>
                <a:srgbClr val="FF3300"/>
              </a:solidFill>
              <a:round/>
              <a:headEnd/>
              <a:tailEnd/>
            </a:ln>
          </p:spPr>
          <p:txBody>
            <a:bodyPr wrap="none" anchor="ctr"/>
            <a:lstStyle/>
            <a:p>
              <a:endParaRPr lang="en-US"/>
            </a:p>
          </p:txBody>
        </p:sp>
        <p:sp>
          <p:nvSpPr>
            <p:cNvPr id="33799" name="Freeform 8"/>
            <p:cNvSpPr>
              <a:spLocks/>
            </p:cNvSpPr>
            <p:nvPr/>
          </p:nvSpPr>
          <p:spPr bwMode="auto">
            <a:xfrm>
              <a:off x="2553" y="1293"/>
              <a:ext cx="134" cy="333"/>
            </a:xfrm>
            <a:custGeom>
              <a:avLst/>
              <a:gdLst>
                <a:gd name="T0" fmla="*/ 2 w 223"/>
                <a:gd name="T1" fmla="*/ 355 h 369"/>
                <a:gd name="T2" fmla="*/ 92 w 223"/>
                <a:gd name="T3" fmla="*/ 359 h 369"/>
                <a:gd name="T4" fmla="*/ 220 w 223"/>
                <a:gd name="T5" fmla="*/ 349 h 369"/>
                <a:gd name="T6" fmla="*/ 222 w 223"/>
                <a:gd name="T7" fmla="*/ 315 h 369"/>
                <a:gd name="T8" fmla="*/ 220 w 223"/>
                <a:gd name="T9" fmla="*/ 23 h 369"/>
                <a:gd name="T10" fmla="*/ 218 w 223"/>
                <a:gd name="T11" fmla="*/ 3 h 369"/>
                <a:gd name="T12" fmla="*/ 206 w 223"/>
                <a:gd name="T13" fmla="*/ 11 h 369"/>
                <a:gd name="T14" fmla="*/ 186 w 223"/>
                <a:gd name="T15" fmla="*/ 49 h 369"/>
                <a:gd name="T16" fmla="*/ 132 w 223"/>
                <a:gd name="T17" fmla="*/ 121 h 369"/>
                <a:gd name="T18" fmla="*/ 116 w 223"/>
                <a:gd name="T19" fmla="*/ 151 h 369"/>
                <a:gd name="T20" fmla="*/ 76 w 223"/>
                <a:gd name="T21" fmla="*/ 223 h 369"/>
                <a:gd name="T22" fmla="*/ 44 w 223"/>
                <a:gd name="T23" fmla="*/ 265 h 369"/>
                <a:gd name="T24" fmla="*/ 16 w 223"/>
                <a:gd name="T25" fmla="*/ 331 h 369"/>
                <a:gd name="T26" fmla="*/ 4 w 223"/>
                <a:gd name="T27" fmla="*/ 349 h 369"/>
                <a:gd name="T28" fmla="*/ 2 w 223"/>
                <a:gd name="T29" fmla="*/ 355 h 369"/>
                <a:gd name="T30" fmla="*/ 2 w 223"/>
                <a:gd name="T31" fmla="*/ 355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3"/>
                <a:gd name="T49" fmla="*/ 0 h 369"/>
                <a:gd name="T50" fmla="*/ 223 w 223"/>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3" h="369">
                  <a:moveTo>
                    <a:pt x="2" y="355"/>
                  </a:moveTo>
                  <a:cubicBezTo>
                    <a:pt x="30" y="369"/>
                    <a:pt x="60" y="360"/>
                    <a:pt x="92" y="359"/>
                  </a:cubicBezTo>
                  <a:cubicBezTo>
                    <a:pt x="135" y="354"/>
                    <a:pt x="177" y="352"/>
                    <a:pt x="220" y="349"/>
                  </a:cubicBezTo>
                  <a:cubicBezTo>
                    <a:pt x="216" y="338"/>
                    <a:pt x="220" y="326"/>
                    <a:pt x="222" y="315"/>
                  </a:cubicBezTo>
                  <a:cubicBezTo>
                    <a:pt x="221" y="216"/>
                    <a:pt x="217" y="121"/>
                    <a:pt x="220" y="23"/>
                  </a:cubicBezTo>
                  <a:cubicBezTo>
                    <a:pt x="219" y="16"/>
                    <a:pt x="223" y="7"/>
                    <a:pt x="218" y="3"/>
                  </a:cubicBezTo>
                  <a:cubicBezTo>
                    <a:pt x="214" y="0"/>
                    <a:pt x="206" y="11"/>
                    <a:pt x="206" y="11"/>
                  </a:cubicBezTo>
                  <a:cubicBezTo>
                    <a:pt x="198" y="23"/>
                    <a:pt x="194" y="38"/>
                    <a:pt x="186" y="49"/>
                  </a:cubicBezTo>
                  <a:cubicBezTo>
                    <a:pt x="173" y="69"/>
                    <a:pt x="139" y="101"/>
                    <a:pt x="132" y="121"/>
                  </a:cubicBezTo>
                  <a:cubicBezTo>
                    <a:pt x="128" y="132"/>
                    <a:pt x="122" y="142"/>
                    <a:pt x="116" y="151"/>
                  </a:cubicBezTo>
                  <a:cubicBezTo>
                    <a:pt x="101" y="173"/>
                    <a:pt x="91" y="201"/>
                    <a:pt x="76" y="223"/>
                  </a:cubicBezTo>
                  <a:cubicBezTo>
                    <a:pt x="66" y="238"/>
                    <a:pt x="54" y="250"/>
                    <a:pt x="44" y="265"/>
                  </a:cubicBezTo>
                  <a:cubicBezTo>
                    <a:pt x="32" y="284"/>
                    <a:pt x="23" y="310"/>
                    <a:pt x="16" y="331"/>
                  </a:cubicBezTo>
                  <a:cubicBezTo>
                    <a:pt x="16" y="331"/>
                    <a:pt x="6" y="346"/>
                    <a:pt x="4" y="349"/>
                  </a:cubicBezTo>
                  <a:cubicBezTo>
                    <a:pt x="3" y="351"/>
                    <a:pt x="0" y="354"/>
                    <a:pt x="2" y="355"/>
                  </a:cubicBezTo>
                  <a:cubicBezTo>
                    <a:pt x="2" y="355"/>
                    <a:pt x="18" y="344"/>
                    <a:pt x="2" y="355"/>
                  </a:cubicBezTo>
                  <a:close/>
                </a:path>
              </a:pathLst>
            </a:custGeom>
            <a:solidFill>
              <a:srgbClr val="FF3300"/>
            </a:solidFill>
            <a:ln w="9525">
              <a:solidFill>
                <a:srgbClr val="FF3300"/>
              </a:solidFill>
              <a:round/>
              <a:headEnd/>
              <a:tailEnd/>
            </a:ln>
          </p:spPr>
          <p:txBody>
            <a:bodyPr wrap="none" anchor="ctr"/>
            <a:lstStyle/>
            <a:p>
              <a:endParaRPr lang="en-US"/>
            </a:p>
          </p:txBody>
        </p:sp>
        <p:sp>
          <p:nvSpPr>
            <p:cNvPr id="33800" name="Freeform 9"/>
            <p:cNvSpPr>
              <a:spLocks/>
            </p:cNvSpPr>
            <p:nvPr/>
          </p:nvSpPr>
          <p:spPr bwMode="auto">
            <a:xfrm>
              <a:off x="1039" y="2885"/>
              <a:ext cx="563" cy="488"/>
            </a:xfrm>
            <a:custGeom>
              <a:avLst/>
              <a:gdLst>
                <a:gd name="T0" fmla="*/ 29 w 945"/>
                <a:gd name="T1" fmla="*/ 522 h 540"/>
                <a:gd name="T2" fmla="*/ 69 w 945"/>
                <a:gd name="T3" fmla="*/ 528 h 540"/>
                <a:gd name="T4" fmla="*/ 193 w 945"/>
                <a:gd name="T5" fmla="*/ 532 h 540"/>
                <a:gd name="T6" fmla="*/ 271 w 945"/>
                <a:gd name="T7" fmla="*/ 534 h 540"/>
                <a:gd name="T8" fmla="*/ 547 w 945"/>
                <a:gd name="T9" fmla="*/ 532 h 540"/>
                <a:gd name="T10" fmla="*/ 649 w 945"/>
                <a:gd name="T11" fmla="*/ 534 h 540"/>
                <a:gd name="T12" fmla="*/ 921 w 945"/>
                <a:gd name="T13" fmla="*/ 532 h 540"/>
                <a:gd name="T14" fmla="*/ 929 w 945"/>
                <a:gd name="T15" fmla="*/ 528 h 540"/>
                <a:gd name="T16" fmla="*/ 929 w 945"/>
                <a:gd name="T17" fmla="*/ 434 h 540"/>
                <a:gd name="T18" fmla="*/ 931 w 945"/>
                <a:gd name="T19" fmla="*/ 210 h 540"/>
                <a:gd name="T20" fmla="*/ 935 w 945"/>
                <a:gd name="T21" fmla="*/ 20 h 540"/>
                <a:gd name="T22" fmla="*/ 899 w 945"/>
                <a:gd name="T23" fmla="*/ 12 h 540"/>
                <a:gd name="T24" fmla="*/ 805 w 945"/>
                <a:gd name="T25" fmla="*/ 42 h 540"/>
                <a:gd name="T26" fmla="*/ 719 w 945"/>
                <a:gd name="T27" fmla="*/ 66 h 540"/>
                <a:gd name="T28" fmla="*/ 663 w 945"/>
                <a:gd name="T29" fmla="*/ 88 h 540"/>
                <a:gd name="T30" fmla="*/ 573 w 945"/>
                <a:gd name="T31" fmla="*/ 106 h 540"/>
                <a:gd name="T32" fmla="*/ 369 w 945"/>
                <a:gd name="T33" fmla="*/ 154 h 540"/>
                <a:gd name="T34" fmla="*/ 129 w 945"/>
                <a:gd name="T35" fmla="*/ 182 h 540"/>
                <a:gd name="T36" fmla="*/ 67 w 945"/>
                <a:gd name="T37" fmla="*/ 192 h 540"/>
                <a:gd name="T38" fmla="*/ 37 w 945"/>
                <a:gd name="T39" fmla="*/ 198 h 540"/>
                <a:gd name="T40" fmla="*/ 31 w 945"/>
                <a:gd name="T41" fmla="*/ 334 h 540"/>
                <a:gd name="T42" fmla="*/ 25 w 945"/>
                <a:gd name="T43" fmla="*/ 540 h 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5"/>
                <a:gd name="T67" fmla="*/ 0 h 540"/>
                <a:gd name="T68" fmla="*/ 945 w 945"/>
                <a:gd name="T69" fmla="*/ 540 h 5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5" h="540">
                  <a:moveTo>
                    <a:pt x="29" y="522"/>
                  </a:moveTo>
                  <a:cubicBezTo>
                    <a:pt x="32" y="531"/>
                    <a:pt x="60" y="527"/>
                    <a:pt x="69" y="528"/>
                  </a:cubicBezTo>
                  <a:cubicBezTo>
                    <a:pt x="118" y="531"/>
                    <a:pt x="133" y="531"/>
                    <a:pt x="193" y="532"/>
                  </a:cubicBezTo>
                  <a:cubicBezTo>
                    <a:pt x="222" y="535"/>
                    <a:pt x="240" y="535"/>
                    <a:pt x="271" y="534"/>
                  </a:cubicBezTo>
                  <a:cubicBezTo>
                    <a:pt x="349" y="518"/>
                    <a:pt x="531" y="532"/>
                    <a:pt x="547" y="532"/>
                  </a:cubicBezTo>
                  <a:cubicBezTo>
                    <a:pt x="581" y="534"/>
                    <a:pt x="615" y="537"/>
                    <a:pt x="649" y="534"/>
                  </a:cubicBezTo>
                  <a:cubicBezTo>
                    <a:pt x="738" y="519"/>
                    <a:pt x="830" y="538"/>
                    <a:pt x="921" y="532"/>
                  </a:cubicBezTo>
                  <a:cubicBezTo>
                    <a:pt x="942" y="525"/>
                    <a:pt x="945" y="525"/>
                    <a:pt x="929" y="528"/>
                  </a:cubicBezTo>
                  <a:cubicBezTo>
                    <a:pt x="915" y="500"/>
                    <a:pt x="926" y="465"/>
                    <a:pt x="929" y="434"/>
                  </a:cubicBezTo>
                  <a:cubicBezTo>
                    <a:pt x="926" y="359"/>
                    <a:pt x="926" y="285"/>
                    <a:pt x="931" y="210"/>
                  </a:cubicBezTo>
                  <a:cubicBezTo>
                    <a:pt x="930" y="147"/>
                    <a:pt x="925" y="82"/>
                    <a:pt x="935" y="20"/>
                  </a:cubicBezTo>
                  <a:cubicBezTo>
                    <a:pt x="931" y="0"/>
                    <a:pt x="914" y="7"/>
                    <a:pt x="899" y="12"/>
                  </a:cubicBezTo>
                  <a:cubicBezTo>
                    <a:pt x="869" y="22"/>
                    <a:pt x="836" y="32"/>
                    <a:pt x="805" y="42"/>
                  </a:cubicBezTo>
                  <a:cubicBezTo>
                    <a:pt x="777" y="51"/>
                    <a:pt x="748" y="58"/>
                    <a:pt x="719" y="66"/>
                  </a:cubicBezTo>
                  <a:cubicBezTo>
                    <a:pt x="700" y="71"/>
                    <a:pt x="683" y="84"/>
                    <a:pt x="663" y="88"/>
                  </a:cubicBezTo>
                  <a:cubicBezTo>
                    <a:pt x="633" y="94"/>
                    <a:pt x="603" y="99"/>
                    <a:pt x="573" y="106"/>
                  </a:cubicBezTo>
                  <a:cubicBezTo>
                    <a:pt x="504" y="123"/>
                    <a:pt x="440" y="146"/>
                    <a:pt x="369" y="154"/>
                  </a:cubicBezTo>
                  <a:cubicBezTo>
                    <a:pt x="290" y="174"/>
                    <a:pt x="210" y="175"/>
                    <a:pt x="129" y="182"/>
                  </a:cubicBezTo>
                  <a:cubicBezTo>
                    <a:pt x="109" y="189"/>
                    <a:pt x="88" y="190"/>
                    <a:pt x="67" y="192"/>
                  </a:cubicBezTo>
                  <a:cubicBezTo>
                    <a:pt x="46" y="197"/>
                    <a:pt x="56" y="195"/>
                    <a:pt x="37" y="198"/>
                  </a:cubicBezTo>
                  <a:cubicBezTo>
                    <a:pt x="0" y="223"/>
                    <a:pt x="28" y="293"/>
                    <a:pt x="31" y="334"/>
                  </a:cubicBezTo>
                  <a:cubicBezTo>
                    <a:pt x="30" y="403"/>
                    <a:pt x="25" y="471"/>
                    <a:pt x="25" y="540"/>
                  </a:cubicBezTo>
                </a:path>
              </a:pathLst>
            </a:custGeom>
            <a:solidFill>
              <a:srgbClr val="00CC66"/>
            </a:solidFill>
            <a:ln w="9525">
              <a:solidFill>
                <a:srgbClr val="00CC66"/>
              </a:solidFill>
              <a:round/>
              <a:headEnd/>
              <a:tailEnd/>
            </a:ln>
          </p:spPr>
          <p:txBody>
            <a:bodyPr wrap="none" anchor="ctr"/>
            <a:lstStyle/>
            <a:p>
              <a:endParaRPr lang="en-US"/>
            </a:p>
          </p:txBody>
        </p:sp>
        <p:sp>
          <p:nvSpPr>
            <p:cNvPr id="33801" name="Freeform 10"/>
            <p:cNvSpPr>
              <a:spLocks/>
            </p:cNvSpPr>
            <p:nvPr/>
          </p:nvSpPr>
          <p:spPr bwMode="auto">
            <a:xfrm>
              <a:off x="507" y="2947"/>
              <a:ext cx="565" cy="445"/>
            </a:xfrm>
            <a:custGeom>
              <a:avLst/>
              <a:gdLst>
                <a:gd name="T0" fmla="*/ 17 w 949"/>
                <a:gd name="T1" fmla="*/ 458 h 492"/>
                <a:gd name="T2" fmla="*/ 44 w 949"/>
                <a:gd name="T3" fmla="*/ 459 h 492"/>
                <a:gd name="T4" fmla="*/ 70 w 949"/>
                <a:gd name="T5" fmla="*/ 465 h 492"/>
                <a:gd name="T6" fmla="*/ 269 w 949"/>
                <a:gd name="T7" fmla="*/ 467 h 492"/>
                <a:gd name="T8" fmla="*/ 608 w 949"/>
                <a:gd name="T9" fmla="*/ 465 h 492"/>
                <a:gd name="T10" fmla="*/ 881 w 949"/>
                <a:gd name="T11" fmla="*/ 464 h 492"/>
                <a:gd name="T12" fmla="*/ 919 w 949"/>
                <a:gd name="T13" fmla="*/ 461 h 492"/>
                <a:gd name="T14" fmla="*/ 911 w 949"/>
                <a:gd name="T15" fmla="*/ 254 h 492"/>
                <a:gd name="T16" fmla="*/ 773 w 949"/>
                <a:gd name="T17" fmla="*/ 129 h 492"/>
                <a:gd name="T18" fmla="*/ 571 w 949"/>
                <a:gd name="T19" fmla="*/ 110 h 492"/>
                <a:gd name="T20" fmla="*/ 478 w 949"/>
                <a:gd name="T21" fmla="*/ 89 h 492"/>
                <a:gd name="T22" fmla="*/ 427 w 949"/>
                <a:gd name="T23" fmla="*/ 83 h 492"/>
                <a:gd name="T24" fmla="*/ 374 w 949"/>
                <a:gd name="T25" fmla="*/ 74 h 492"/>
                <a:gd name="T26" fmla="*/ 352 w 949"/>
                <a:gd name="T27" fmla="*/ 68 h 492"/>
                <a:gd name="T28" fmla="*/ 277 w 949"/>
                <a:gd name="T29" fmla="*/ 45 h 492"/>
                <a:gd name="T30" fmla="*/ 238 w 949"/>
                <a:gd name="T31" fmla="*/ 41 h 492"/>
                <a:gd name="T32" fmla="*/ 208 w 949"/>
                <a:gd name="T33" fmla="*/ 35 h 492"/>
                <a:gd name="T34" fmla="*/ 158 w 949"/>
                <a:gd name="T35" fmla="*/ 23 h 492"/>
                <a:gd name="T36" fmla="*/ 128 w 949"/>
                <a:gd name="T37" fmla="*/ 17 h 492"/>
                <a:gd name="T38" fmla="*/ 64 w 949"/>
                <a:gd name="T39" fmla="*/ 6 h 492"/>
                <a:gd name="T40" fmla="*/ 23 w 949"/>
                <a:gd name="T41" fmla="*/ 0 h 492"/>
                <a:gd name="T42" fmla="*/ 16 w 949"/>
                <a:gd name="T43" fmla="*/ 18 h 492"/>
                <a:gd name="T44" fmla="*/ 11 w 949"/>
                <a:gd name="T45" fmla="*/ 254 h 492"/>
                <a:gd name="T46" fmla="*/ 13 w 949"/>
                <a:gd name="T47" fmla="*/ 369 h 492"/>
                <a:gd name="T48" fmla="*/ 17 w 949"/>
                <a:gd name="T49" fmla="*/ 458 h 4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9"/>
                <a:gd name="T76" fmla="*/ 0 h 492"/>
                <a:gd name="T77" fmla="*/ 949 w 949"/>
                <a:gd name="T78" fmla="*/ 492 h 4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9" h="492">
                  <a:moveTo>
                    <a:pt x="17" y="458"/>
                  </a:moveTo>
                  <a:cubicBezTo>
                    <a:pt x="26" y="460"/>
                    <a:pt x="35" y="458"/>
                    <a:pt x="44" y="459"/>
                  </a:cubicBezTo>
                  <a:cubicBezTo>
                    <a:pt x="32" y="468"/>
                    <a:pt x="68" y="465"/>
                    <a:pt x="70" y="465"/>
                  </a:cubicBezTo>
                  <a:cubicBezTo>
                    <a:pt x="136" y="463"/>
                    <a:pt x="203" y="465"/>
                    <a:pt x="269" y="467"/>
                  </a:cubicBezTo>
                  <a:cubicBezTo>
                    <a:pt x="382" y="461"/>
                    <a:pt x="495" y="465"/>
                    <a:pt x="608" y="465"/>
                  </a:cubicBezTo>
                  <a:cubicBezTo>
                    <a:pt x="699" y="468"/>
                    <a:pt x="790" y="465"/>
                    <a:pt x="881" y="464"/>
                  </a:cubicBezTo>
                  <a:cubicBezTo>
                    <a:pt x="894" y="463"/>
                    <a:pt x="920" y="474"/>
                    <a:pt x="919" y="461"/>
                  </a:cubicBezTo>
                  <a:cubicBezTo>
                    <a:pt x="916" y="393"/>
                    <a:pt x="921" y="321"/>
                    <a:pt x="911" y="254"/>
                  </a:cubicBezTo>
                  <a:cubicBezTo>
                    <a:pt x="907" y="86"/>
                    <a:pt x="949" y="132"/>
                    <a:pt x="773" y="129"/>
                  </a:cubicBezTo>
                  <a:cubicBezTo>
                    <a:pt x="706" y="126"/>
                    <a:pt x="637" y="121"/>
                    <a:pt x="571" y="110"/>
                  </a:cubicBezTo>
                  <a:cubicBezTo>
                    <a:pt x="539" y="105"/>
                    <a:pt x="510" y="94"/>
                    <a:pt x="478" y="89"/>
                  </a:cubicBezTo>
                  <a:cubicBezTo>
                    <a:pt x="463" y="83"/>
                    <a:pt x="442" y="84"/>
                    <a:pt x="427" y="83"/>
                  </a:cubicBezTo>
                  <a:cubicBezTo>
                    <a:pt x="408" y="81"/>
                    <a:pt x="392" y="76"/>
                    <a:pt x="374" y="74"/>
                  </a:cubicBezTo>
                  <a:cubicBezTo>
                    <a:pt x="367" y="71"/>
                    <a:pt x="359" y="70"/>
                    <a:pt x="352" y="68"/>
                  </a:cubicBezTo>
                  <a:cubicBezTo>
                    <a:pt x="332" y="56"/>
                    <a:pt x="301" y="48"/>
                    <a:pt x="277" y="45"/>
                  </a:cubicBezTo>
                  <a:cubicBezTo>
                    <a:pt x="264" y="43"/>
                    <a:pt x="238" y="41"/>
                    <a:pt x="238" y="41"/>
                  </a:cubicBezTo>
                  <a:cubicBezTo>
                    <a:pt x="228" y="38"/>
                    <a:pt x="218" y="36"/>
                    <a:pt x="208" y="35"/>
                  </a:cubicBezTo>
                  <a:cubicBezTo>
                    <a:pt x="192" y="30"/>
                    <a:pt x="175" y="25"/>
                    <a:pt x="158" y="23"/>
                  </a:cubicBezTo>
                  <a:cubicBezTo>
                    <a:pt x="150" y="19"/>
                    <a:pt x="138" y="19"/>
                    <a:pt x="128" y="17"/>
                  </a:cubicBezTo>
                  <a:cubicBezTo>
                    <a:pt x="108" y="7"/>
                    <a:pt x="86" y="8"/>
                    <a:pt x="64" y="6"/>
                  </a:cubicBezTo>
                  <a:cubicBezTo>
                    <a:pt x="50" y="4"/>
                    <a:pt x="37" y="2"/>
                    <a:pt x="23" y="0"/>
                  </a:cubicBezTo>
                  <a:cubicBezTo>
                    <a:pt x="11" y="3"/>
                    <a:pt x="11" y="8"/>
                    <a:pt x="16" y="18"/>
                  </a:cubicBezTo>
                  <a:cubicBezTo>
                    <a:pt x="14" y="97"/>
                    <a:pt x="12" y="175"/>
                    <a:pt x="11" y="254"/>
                  </a:cubicBezTo>
                  <a:cubicBezTo>
                    <a:pt x="12" y="293"/>
                    <a:pt x="14" y="330"/>
                    <a:pt x="13" y="369"/>
                  </a:cubicBezTo>
                  <a:cubicBezTo>
                    <a:pt x="14" y="466"/>
                    <a:pt x="0" y="492"/>
                    <a:pt x="17" y="458"/>
                  </a:cubicBezTo>
                  <a:close/>
                </a:path>
              </a:pathLst>
            </a:custGeom>
            <a:solidFill>
              <a:srgbClr val="3366FF"/>
            </a:solidFill>
            <a:ln w="9525">
              <a:solidFill>
                <a:srgbClr val="3366FF"/>
              </a:solidFill>
              <a:round/>
              <a:headEnd/>
              <a:tailEnd/>
            </a:ln>
          </p:spPr>
          <p:txBody>
            <a:bodyPr wrap="none" anchor="ctr"/>
            <a:lstStyle/>
            <a:p>
              <a:endParaRPr lang="en-US"/>
            </a:p>
          </p:txBody>
        </p:sp>
        <p:sp>
          <p:nvSpPr>
            <p:cNvPr id="33802" name="Freeform 11"/>
            <p:cNvSpPr>
              <a:spLocks/>
            </p:cNvSpPr>
            <p:nvPr/>
          </p:nvSpPr>
          <p:spPr bwMode="auto">
            <a:xfrm>
              <a:off x="1592" y="2548"/>
              <a:ext cx="555" cy="825"/>
            </a:xfrm>
            <a:custGeom>
              <a:avLst/>
              <a:gdLst>
                <a:gd name="T0" fmla="*/ 10 w 930"/>
                <a:gd name="T1" fmla="*/ 893 h 912"/>
                <a:gd name="T2" fmla="*/ 23 w 930"/>
                <a:gd name="T3" fmla="*/ 896 h 912"/>
                <a:gd name="T4" fmla="*/ 15 w 930"/>
                <a:gd name="T5" fmla="*/ 899 h 912"/>
                <a:gd name="T6" fmla="*/ 34 w 930"/>
                <a:gd name="T7" fmla="*/ 907 h 912"/>
                <a:gd name="T8" fmla="*/ 383 w 930"/>
                <a:gd name="T9" fmla="*/ 909 h 912"/>
                <a:gd name="T10" fmla="*/ 775 w 930"/>
                <a:gd name="T11" fmla="*/ 907 h 912"/>
                <a:gd name="T12" fmla="*/ 885 w 930"/>
                <a:gd name="T13" fmla="*/ 904 h 912"/>
                <a:gd name="T14" fmla="*/ 919 w 930"/>
                <a:gd name="T15" fmla="*/ 901 h 912"/>
                <a:gd name="T16" fmla="*/ 922 w 930"/>
                <a:gd name="T17" fmla="*/ 805 h 912"/>
                <a:gd name="T18" fmla="*/ 919 w 930"/>
                <a:gd name="T19" fmla="*/ 453 h 912"/>
                <a:gd name="T20" fmla="*/ 919 w 930"/>
                <a:gd name="T21" fmla="*/ 149 h 912"/>
                <a:gd name="T22" fmla="*/ 914 w 930"/>
                <a:gd name="T23" fmla="*/ 0 h 912"/>
                <a:gd name="T24" fmla="*/ 882 w 930"/>
                <a:gd name="T25" fmla="*/ 21 h 912"/>
                <a:gd name="T26" fmla="*/ 863 w 930"/>
                <a:gd name="T27" fmla="*/ 32 h 912"/>
                <a:gd name="T28" fmla="*/ 810 w 930"/>
                <a:gd name="T29" fmla="*/ 80 h 912"/>
                <a:gd name="T30" fmla="*/ 765 w 930"/>
                <a:gd name="T31" fmla="*/ 109 h 912"/>
                <a:gd name="T32" fmla="*/ 725 w 930"/>
                <a:gd name="T33" fmla="*/ 133 h 912"/>
                <a:gd name="T34" fmla="*/ 690 w 930"/>
                <a:gd name="T35" fmla="*/ 155 h 912"/>
                <a:gd name="T36" fmla="*/ 642 w 930"/>
                <a:gd name="T37" fmla="*/ 179 h 912"/>
                <a:gd name="T38" fmla="*/ 522 w 930"/>
                <a:gd name="T39" fmla="*/ 229 h 912"/>
                <a:gd name="T40" fmla="*/ 349 w 930"/>
                <a:gd name="T41" fmla="*/ 291 h 912"/>
                <a:gd name="T42" fmla="*/ 279 w 930"/>
                <a:gd name="T43" fmla="*/ 304 h 912"/>
                <a:gd name="T44" fmla="*/ 117 w 930"/>
                <a:gd name="T45" fmla="*/ 344 h 912"/>
                <a:gd name="T46" fmla="*/ 21 w 930"/>
                <a:gd name="T47" fmla="*/ 373 h 912"/>
                <a:gd name="T48" fmla="*/ 7 w 930"/>
                <a:gd name="T49" fmla="*/ 395 h 912"/>
                <a:gd name="T50" fmla="*/ 5 w 930"/>
                <a:gd name="T51" fmla="*/ 592 h 912"/>
                <a:gd name="T52" fmla="*/ 7 w 930"/>
                <a:gd name="T53" fmla="*/ 893 h 912"/>
                <a:gd name="T54" fmla="*/ 29 w 930"/>
                <a:gd name="T55" fmla="*/ 899 h 912"/>
                <a:gd name="T56" fmla="*/ 10 w 930"/>
                <a:gd name="T57" fmla="*/ 912 h 9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0"/>
                <a:gd name="T88" fmla="*/ 0 h 912"/>
                <a:gd name="T89" fmla="*/ 930 w 930"/>
                <a:gd name="T90" fmla="*/ 912 h 9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0" h="912">
                  <a:moveTo>
                    <a:pt x="10" y="893"/>
                  </a:moveTo>
                  <a:cubicBezTo>
                    <a:pt x="14" y="894"/>
                    <a:pt x="20" y="893"/>
                    <a:pt x="23" y="896"/>
                  </a:cubicBezTo>
                  <a:cubicBezTo>
                    <a:pt x="25" y="898"/>
                    <a:pt x="15" y="896"/>
                    <a:pt x="15" y="899"/>
                  </a:cubicBezTo>
                  <a:cubicBezTo>
                    <a:pt x="15" y="903"/>
                    <a:pt x="34" y="907"/>
                    <a:pt x="34" y="907"/>
                  </a:cubicBezTo>
                  <a:cubicBezTo>
                    <a:pt x="164" y="906"/>
                    <a:pt x="263" y="905"/>
                    <a:pt x="383" y="909"/>
                  </a:cubicBezTo>
                  <a:cubicBezTo>
                    <a:pt x="516" y="907"/>
                    <a:pt x="640" y="905"/>
                    <a:pt x="775" y="907"/>
                  </a:cubicBezTo>
                  <a:cubicBezTo>
                    <a:pt x="812" y="906"/>
                    <a:pt x="848" y="906"/>
                    <a:pt x="885" y="904"/>
                  </a:cubicBezTo>
                  <a:cubicBezTo>
                    <a:pt x="896" y="904"/>
                    <a:pt x="915" y="912"/>
                    <a:pt x="919" y="901"/>
                  </a:cubicBezTo>
                  <a:cubicBezTo>
                    <a:pt x="930" y="871"/>
                    <a:pt x="921" y="837"/>
                    <a:pt x="922" y="805"/>
                  </a:cubicBezTo>
                  <a:cubicBezTo>
                    <a:pt x="913" y="692"/>
                    <a:pt x="920" y="559"/>
                    <a:pt x="919" y="453"/>
                  </a:cubicBezTo>
                  <a:cubicBezTo>
                    <a:pt x="923" y="287"/>
                    <a:pt x="924" y="328"/>
                    <a:pt x="919" y="149"/>
                  </a:cubicBezTo>
                  <a:cubicBezTo>
                    <a:pt x="918" y="99"/>
                    <a:pt x="914" y="0"/>
                    <a:pt x="914" y="0"/>
                  </a:cubicBezTo>
                  <a:cubicBezTo>
                    <a:pt x="904" y="10"/>
                    <a:pt x="894" y="14"/>
                    <a:pt x="882" y="21"/>
                  </a:cubicBezTo>
                  <a:cubicBezTo>
                    <a:pt x="876" y="25"/>
                    <a:pt x="863" y="32"/>
                    <a:pt x="863" y="32"/>
                  </a:cubicBezTo>
                  <a:cubicBezTo>
                    <a:pt x="850" y="53"/>
                    <a:pt x="828" y="64"/>
                    <a:pt x="810" y="80"/>
                  </a:cubicBezTo>
                  <a:cubicBezTo>
                    <a:pt x="795" y="93"/>
                    <a:pt x="785" y="104"/>
                    <a:pt x="765" y="109"/>
                  </a:cubicBezTo>
                  <a:cubicBezTo>
                    <a:pt x="753" y="118"/>
                    <a:pt x="740" y="129"/>
                    <a:pt x="725" y="133"/>
                  </a:cubicBezTo>
                  <a:cubicBezTo>
                    <a:pt x="715" y="141"/>
                    <a:pt x="702" y="151"/>
                    <a:pt x="690" y="155"/>
                  </a:cubicBezTo>
                  <a:cubicBezTo>
                    <a:pt x="676" y="169"/>
                    <a:pt x="660" y="170"/>
                    <a:pt x="642" y="179"/>
                  </a:cubicBezTo>
                  <a:cubicBezTo>
                    <a:pt x="599" y="201"/>
                    <a:pt x="572" y="220"/>
                    <a:pt x="522" y="229"/>
                  </a:cubicBezTo>
                  <a:cubicBezTo>
                    <a:pt x="465" y="251"/>
                    <a:pt x="407" y="269"/>
                    <a:pt x="349" y="291"/>
                  </a:cubicBezTo>
                  <a:cubicBezTo>
                    <a:pt x="328" y="299"/>
                    <a:pt x="301" y="298"/>
                    <a:pt x="279" y="304"/>
                  </a:cubicBezTo>
                  <a:cubicBezTo>
                    <a:pt x="225" y="317"/>
                    <a:pt x="172" y="333"/>
                    <a:pt x="117" y="344"/>
                  </a:cubicBezTo>
                  <a:cubicBezTo>
                    <a:pt x="83" y="351"/>
                    <a:pt x="55" y="369"/>
                    <a:pt x="21" y="373"/>
                  </a:cubicBezTo>
                  <a:cubicBezTo>
                    <a:pt x="9" y="377"/>
                    <a:pt x="10" y="383"/>
                    <a:pt x="7" y="395"/>
                  </a:cubicBezTo>
                  <a:cubicBezTo>
                    <a:pt x="0" y="456"/>
                    <a:pt x="6" y="539"/>
                    <a:pt x="5" y="592"/>
                  </a:cubicBezTo>
                  <a:cubicBezTo>
                    <a:pt x="8" y="692"/>
                    <a:pt x="13" y="793"/>
                    <a:pt x="7" y="893"/>
                  </a:cubicBezTo>
                  <a:cubicBezTo>
                    <a:pt x="12" y="910"/>
                    <a:pt x="15" y="904"/>
                    <a:pt x="29" y="899"/>
                  </a:cubicBezTo>
                  <a:lnTo>
                    <a:pt x="10" y="912"/>
                  </a:lnTo>
                </a:path>
              </a:pathLst>
            </a:custGeom>
            <a:solidFill>
              <a:srgbClr val="FFFF00"/>
            </a:solidFill>
            <a:ln w="9525">
              <a:solidFill>
                <a:srgbClr val="FFFF00"/>
              </a:solidFill>
              <a:round/>
              <a:headEnd/>
              <a:tailEnd/>
            </a:ln>
          </p:spPr>
          <p:txBody>
            <a:bodyPr wrap="none" anchor="ctr"/>
            <a:lstStyle/>
            <a:p>
              <a:endParaRPr lang="en-US"/>
            </a:p>
          </p:txBody>
        </p:sp>
        <p:sp>
          <p:nvSpPr>
            <p:cNvPr id="33803" name="Line 12"/>
            <p:cNvSpPr>
              <a:spLocks noChangeShapeType="1"/>
            </p:cNvSpPr>
            <p:nvPr/>
          </p:nvSpPr>
          <p:spPr bwMode="auto">
            <a:xfrm flipV="1">
              <a:off x="1598" y="2896"/>
              <a:ext cx="0" cy="564"/>
            </a:xfrm>
            <a:prstGeom prst="line">
              <a:avLst/>
            </a:prstGeom>
            <a:noFill/>
            <a:ln w="28575">
              <a:solidFill>
                <a:schemeClr val="tx1"/>
              </a:solidFill>
              <a:round/>
              <a:headEnd/>
              <a:tailEnd/>
            </a:ln>
          </p:spPr>
          <p:txBody>
            <a:bodyPr wrap="none" anchor="ctr"/>
            <a:lstStyle/>
            <a:p>
              <a:endParaRPr lang="en-US"/>
            </a:p>
          </p:txBody>
        </p:sp>
        <p:sp>
          <p:nvSpPr>
            <p:cNvPr id="33804" name="Line 13"/>
            <p:cNvSpPr>
              <a:spLocks noChangeShapeType="1"/>
            </p:cNvSpPr>
            <p:nvPr/>
          </p:nvSpPr>
          <p:spPr bwMode="auto">
            <a:xfrm flipV="1">
              <a:off x="1055" y="3069"/>
              <a:ext cx="0" cy="391"/>
            </a:xfrm>
            <a:prstGeom prst="line">
              <a:avLst/>
            </a:prstGeom>
            <a:noFill/>
            <a:ln w="28575">
              <a:solidFill>
                <a:schemeClr val="tx1"/>
              </a:solidFill>
              <a:round/>
              <a:headEnd/>
              <a:tailEnd/>
            </a:ln>
          </p:spPr>
          <p:txBody>
            <a:bodyPr wrap="none" anchor="ctr"/>
            <a:lstStyle/>
            <a:p>
              <a:endParaRPr lang="en-US"/>
            </a:p>
          </p:txBody>
        </p:sp>
        <p:sp>
          <p:nvSpPr>
            <p:cNvPr id="33805" name="Freeform 14"/>
            <p:cNvSpPr>
              <a:spLocks/>
            </p:cNvSpPr>
            <p:nvPr/>
          </p:nvSpPr>
          <p:spPr bwMode="auto">
            <a:xfrm>
              <a:off x="2126" y="2708"/>
              <a:ext cx="570" cy="679"/>
            </a:xfrm>
            <a:custGeom>
              <a:avLst/>
              <a:gdLst>
                <a:gd name="T0" fmla="*/ 33 w 957"/>
                <a:gd name="T1" fmla="*/ 714 h 752"/>
                <a:gd name="T2" fmla="*/ 149 w 957"/>
                <a:gd name="T3" fmla="*/ 726 h 752"/>
                <a:gd name="T4" fmla="*/ 363 w 957"/>
                <a:gd name="T5" fmla="*/ 728 h 752"/>
                <a:gd name="T6" fmla="*/ 523 w 957"/>
                <a:gd name="T7" fmla="*/ 722 h 752"/>
                <a:gd name="T8" fmla="*/ 927 w 957"/>
                <a:gd name="T9" fmla="*/ 724 h 752"/>
                <a:gd name="T10" fmla="*/ 935 w 957"/>
                <a:gd name="T11" fmla="*/ 662 h 752"/>
                <a:gd name="T12" fmla="*/ 943 w 957"/>
                <a:gd name="T13" fmla="*/ 524 h 752"/>
                <a:gd name="T14" fmla="*/ 937 w 957"/>
                <a:gd name="T15" fmla="*/ 368 h 752"/>
                <a:gd name="T16" fmla="*/ 941 w 957"/>
                <a:gd name="T17" fmla="*/ 174 h 752"/>
                <a:gd name="T18" fmla="*/ 939 w 957"/>
                <a:gd name="T19" fmla="*/ 86 h 752"/>
                <a:gd name="T20" fmla="*/ 931 w 957"/>
                <a:gd name="T21" fmla="*/ 40 h 752"/>
                <a:gd name="T22" fmla="*/ 805 w 957"/>
                <a:gd name="T23" fmla="*/ 52 h 752"/>
                <a:gd name="T24" fmla="*/ 547 w 957"/>
                <a:gd name="T25" fmla="*/ 58 h 752"/>
                <a:gd name="T26" fmla="*/ 189 w 957"/>
                <a:gd name="T27" fmla="*/ 48 h 752"/>
                <a:gd name="T28" fmla="*/ 33 w 957"/>
                <a:gd name="T29" fmla="*/ 64 h 752"/>
                <a:gd name="T30" fmla="*/ 31 w 957"/>
                <a:gd name="T31" fmla="*/ 114 h 752"/>
                <a:gd name="T32" fmla="*/ 33 w 957"/>
                <a:gd name="T33" fmla="*/ 230 h 752"/>
                <a:gd name="T34" fmla="*/ 29 w 957"/>
                <a:gd name="T35" fmla="*/ 312 h 752"/>
                <a:gd name="T36" fmla="*/ 17 w 957"/>
                <a:gd name="T37" fmla="*/ 610 h 752"/>
                <a:gd name="T38" fmla="*/ 29 w 957"/>
                <a:gd name="T39" fmla="*/ 726 h 7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7"/>
                <a:gd name="T61" fmla="*/ 0 h 752"/>
                <a:gd name="T62" fmla="*/ 957 w 957"/>
                <a:gd name="T63" fmla="*/ 752 h 7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7" h="752">
                  <a:moveTo>
                    <a:pt x="33" y="714"/>
                  </a:moveTo>
                  <a:cubicBezTo>
                    <a:pt x="24" y="752"/>
                    <a:pt x="110" y="726"/>
                    <a:pt x="149" y="726"/>
                  </a:cubicBezTo>
                  <a:cubicBezTo>
                    <a:pt x="220" y="727"/>
                    <a:pt x="292" y="727"/>
                    <a:pt x="363" y="728"/>
                  </a:cubicBezTo>
                  <a:cubicBezTo>
                    <a:pt x="416" y="726"/>
                    <a:pt x="470" y="724"/>
                    <a:pt x="523" y="722"/>
                  </a:cubicBezTo>
                  <a:cubicBezTo>
                    <a:pt x="658" y="724"/>
                    <a:pt x="792" y="723"/>
                    <a:pt x="927" y="724"/>
                  </a:cubicBezTo>
                  <a:cubicBezTo>
                    <a:pt x="957" y="718"/>
                    <a:pt x="935" y="726"/>
                    <a:pt x="935" y="662"/>
                  </a:cubicBezTo>
                  <a:cubicBezTo>
                    <a:pt x="935" y="616"/>
                    <a:pt x="940" y="570"/>
                    <a:pt x="943" y="524"/>
                  </a:cubicBezTo>
                  <a:cubicBezTo>
                    <a:pt x="942" y="468"/>
                    <a:pt x="943" y="421"/>
                    <a:pt x="937" y="368"/>
                  </a:cubicBezTo>
                  <a:cubicBezTo>
                    <a:pt x="935" y="303"/>
                    <a:pt x="939" y="239"/>
                    <a:pt x="941" y="174"/>
                  </a:cubicBezTo>
                  <a:cubicBezTo>
                    <a:pt x="940" y="145"/>
                    <a:pt x="940" y="115"/>
                    <a:pt x="939" y="86"/>
                  </a:cubicBezTo>
                  <a:cubicBezTo>
                    <a:pt x="938" y="40"/>
                    <a:pt x="951" y="47"/>
                    <a:pt x="931" y="40"/>
                  </a:cubicBezTo>
                  <a:cubicBezTo>
                    <a:pt x="889" y="47"/>
                    <a:pt x="847" y="50"/>
                    <a:pt x="805" y="52"/>
                  </a:cubicBezTo>
                  <a:cubicBezTo>
                    <a:pt x="723" y="79"/>
                    <a:pt x="633" y="57"/>
                    <a:pt x="547" y="58"/>
                  </a:cubicBezTo>
                  <a:cubicBezTo>
                    <a:pt x="428" y="56"/>
                    <a:pt x="308" y="52"/>
                    <a:pt x="189" y="48"/>
                  </a:cubicBezTo>
                  <a:cubicBezTo>
                    <a:pt x="0" y="50"/>
                    <a:pt x="17" y="0"/>
                    <a:pt x="33" y="64"/>
                  </a:cubicBezTo>
                  <a:cubicBezTo>
                    <a:pt x="32" y="74"/>
                    <a:pt x="27" y="102"/>
                    <a:pt x="31" y="114"/>
                  </a:cubicBezTo>
                  <a:cubicBezTo>
                    <a:pt x="32" y="153"/>
                    <a:pt x="33" y="191"/>
                    <a:pt x="33" y="230"/>
                  </a:cubicBezTo>
                  <a:cubicBezTo>
                    <a:pt x="33" y="257"/>
                    <a:pt x="29" y="312"/>
                    <a:pt x="29" y="312"/>
                  </a:cubicBezTo>
                  <a:cubicBezTo>
                    <a:pt x="28" y="416"/>
                    <a:pt x="31" y="510"/>
                    <a:pt x="17" y="610"/>
                  </a:cubicBezTo>
                  <a:cubicBezTo>
                    <a:pt x="21" y="649"/>
                    <a:pt x="29" y="687"/>
                    <a:pt x="29" y="726"/>
                  </a:cubicBezTo>
                </a:path>
              </a:pathLst>
            </a:custGeom>
            <a:solidFill>
              <a:srgbClr val="FF3300"/>
            </a:solidFill>
            <a:ln w="9525">
              <a:solidFill>
                <a:srgbClr val="FF3300"/>
              </a:solidFill>
              <a:round/>
              <a:headEnd/>
              <a:tailEnd/>
            </a:ln>
          </p:spPr>
          <p:txBody>
            <a:bodyPr wrap="none" anchor="ctr"/>
            <a:lstStyle/>
            <a:p>
              <a:endParaRPr lang="en-US"/>
            </a:p>
          </p:txBody>
        </p:sp>
        <p:sp>
          <p:nvSpPr>
            <p:cNvPr id="33806" name="Freeform 15"/>
            <p:cNvSpPr>
              <a:spLocks/>
            </p:cNvSpPr>
            <p:nvPr/>
          </p:nvSpPr>
          <p:spPr bwMode="auto">
            <a:xfrm>
              <a:off x="2131" y="2682"/>
              <a:ext cx="96" cy="105"/>
            </a:xfrm>
            <a:custGeom>
              <a:avLst/>
              <a:gdLst>
                <a:gd name="T0" fmla="*/ 22 w 161"/>
                <a:gd name="T1" fmla="*/ 0 h 116"/>
                <a:gd name="T2" fmla="*/ 46 w 161"/>
                <a:gd name="T3" fmla="*/ 116 h 116"/>
                <a:gd name="T4" fmla="*/ 122 w 161"/>
                <a:gd name="T5" fmla="*/ 96 h 116"/>
                <a:gd name="T6" fmla="*/ 74 w 161"/>
                <a:gd name="T7" fmla="*/ 40 h 116"/>
                <a:gd name="T8" fmla="*/ 42 w 161"/>
                <a:gd name="T9" fmla="*/ 28 h 116"/>
                <a:gd name="T10" fmla="*/ 22 w 161"/>
                <a:gd name="T11" fmla="*/ 0 h 116"/>
                <a:gd name="T12" fmla="*/ 0 60000 65536"/>
                <a:gd name="T13" fmla="*/ 0 60000 65536"/>
                <a:gd name="T14" fmla="*/ 0 60000 65536"/>
                <a:gd name="T15" fmla="*/ 0 60000 65536"/>
                <a:gd name="T16" fmla="*/ 0 60000 65536"/>
                <a:gd name="T17" fmla="*/ 0 60000 65536"/>
                <a:gd name="T18" fmla="*/ 0 w 161"/>
                <a:gd name="T19" fmla="*/ 0 h 116"/>
                <a:gd name="T20" fmla="*/ 161 w 161"/>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61" h="116">
                  <a:moveTo>
                    <a:pt x="22" y="0"/>
                  </a:moveTo>
                  <a:cubicBezTo>
                    <a:pt x="33" y="34"/>
                    <a:pt x="0" y="101"/>
                    <a:pt x="46" y="116"/>
                  </a:cubicBezTo>
                  <a:cubicBezTo>
                    <a:pt x="73" y="111"/>
                    <a:pt x="96" y="106"/>
                    <a:pt x="122" y="96"/>
                  </a:cubicBezTo>
                  <a:cubicBezTo>
                    <a:pt x="161" y="44"/>
                    <a:pt x="111" y="46"/>
                    <a:pt x="74" y="40"/>
                  </a:cubicBezTo>
                  <a:cubicBezTo>
                    <a:pt x="63" y="36"/>
                    <a:pt x="53" y="32"/>
                    <a:pt x="42" y="28"/>
                  </a:cubicBezTo>
                  <a:cubicBezTo>
                    <a:pt x="12" y="17"/>
                    <a:pt x="16" y="29"/>
                    <a:pt x="22" y="0"/>
                  </a:cubicBezTo>
                  <a:close/>
                </a:path>
              </a:pathLst>
            </a:custGeom>
            <a:solidFill>
              <a:srgbClr val="FF3300"/>
            </a:solidFill>
            <a:ln w="9525">
              <a:solidFill>
                <a:srgbClr val="FF3300"/>
              </a:solidFill>
              <a:round/>
              <a:headEnd/>
              <a:tailEnd/>
            </a:ln>
          </p:spPr>
          <p:txBody>
            <a:bodyPr wrap="none" anchor="ctr"/>
            <a:lstStyle/>
            <a:p>
              <a:endParaRPr lang="en-US"/>
            </a:p>
          </p:txBody>
        </p:sp>
        <p:sp>
          <p:nvSpPr>
            <p:cNvPr id="33807" name="Freeform 16"/>
            <p:cNvSpPr>
              <a:spLocks/>
            </p:cNvSpPr>
            <p:nvPr/>
          </p:nvSpPr>
          <p:spPr bwMode="auto">
            <a:xfrm>
              <a:off x="2119" y="3172"/>
              <a:ext cx="28" cy="190"/>
            </a:xfrm>
            <a:custGeom>
              <a:avLst/>
              <a:gdLst>
                <a:gd name="T0" fmla="*/ 38 w 48"/>
                <a:gd name="T1" fmla="*/ 210 h 210"/>
                <a:gd name="T2" fmla="*/ 33 w 48"/>
                <a:gd name="T3" fmla="*/ 176 h 210"/>
                <a:gd name="T4" fmla="*/ 38 w 48"/>
                <a:gd name="T5" fmla="*/ 129 h 210"/>
                <a:gd name="T6" fmla="*/ 33 w 48"/>
                <a:gd name="T7" fmla="*/ 0 h 210"/>
                <a:gd name="T8" fmla="*/ 15 w 48"/>
                <a:gd name="T9" fmla="*/ 24 h 210"/>
                <a:gd name="T10" fmla="*/ 32 w 48"/>
                <a:gd name="T11" fmla="*/ 171 h 210"/>
                <a:gd name="T12" fmla="*/ 35 w 48"/>
                <a:gd name="T13" fmla="*/ 182 h 210"/>
                <a:gd name="T14" fmla="*/ 0 60000 65536"/>
                <a:gd name="T15" fmla="*/ 0 60000 65536"/>
                <a:gd name="T16" fmla="*/ 0 60000 65536"/>
                <a:gd name="T17" fmla="*/ 0 60000 65536"/>
                <a:gd name="T18" fmla="*/ 0 60000 65536"/>
                <a:gd name="T19" fmla="*/ 0 60000 65536"/>
                <a:gd name="T20" fmla="*/ 0 60000 65536"/>
                <a:gd name="T21" fmla="*/ 0 w 48"/>
                <a:gd name="T22" fmla="*/ 0 h 210"/>
                <a:gd name="T23" fmla="*/ 48 w 48"/>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10">
                  <a:moveTo>
                    <a:pt x="38" y="210"/>
                  </a:moveTo>
                  <a:cubicBezTo>
                    <a:pt x="39" y="198"/>
                    <a:pt x="36" y="188"/>
                    <a:pt x="33" y="176"/>
                  </a:cubicBezTo>
                  <a:cubicBezTo>
                    <a:pt x="36" y="160"/>
                    <a:pt x="36" y="145"/>
                    <a:pt x="38" y="129"/>
                  </a:cubicBezTo>
                  <a:cubicBezTo>
                    <a:pt x="34" y="87"/>
                    <a:pt x="48" y="38"/>
                    <a:pt x="33" y="0"/>
                  </a:cubicBezTo>
                  <a:cubicBezTo>
                    <a:pt x="26" y="8"/>
                    <a:pt x="20" y="15"/>
                    <a:pt x="15" y="24"/>
                  </a:cubicBezTo>
                  <a:cubicBezTo>
                    <a:pt x="11" y="75"/>
                    <a:pt x="0" y="129"/>
                    <a:pt x="32" y="171"/>
                  </a:cubicBezTo>
                  <a:cubicBezTo>
                    <a:pt x="33" y="175"/>
                    <a:pt x="35" y="182"/>
                    <a:pt x="35" y="182"/>
                  </a:cubicBezTo>
                </a:path>
              </a:pathLst>
            </a:custGeom>
            <a:solidFill>
              <a:srgbClr val="FFFF00"/>
            </a:solidFill>
            <a:ln w="9525">
              <a:solidFill>
                <a:srgbClr val="FFFF00"/>
              </a:solidFill>
              <a:round/>
              <a:headEnd/>
              <a:tailEnd/>
            </a:ln>
          </p:spPr>
          <p:txBody>
            <a:bodyPr wrap="none" anchor="ctr"/>
            <a:lstStyle/>
            <a:p>
              <a:endParaRPr lang="en-US"/>
            </a:p>
          </p:txBody>
        </p:sp>
        <p:sp>
          <p:nvSpPr>
            <p:cNvPr id="33808" name="Line 17"/>
            <p:cNvSpPr>
              <a:spLocks noChangeShapeType="1"/>
            </p:cNvSpPr>
            <p:nvPr/>
          </p:nvSpPr>
          <p:spPr bwMode="auto">
            <a:xfrm>
              <a:off x="471" y="3364"/>
              <a:ext cx="88" cy="1"/>
            </a:xfrm>
            <a:prstGeom prst="line">
              <a:avLst/>
            </a:prstGeom>
            <a:noFill/>
            <a:ln w="7938">
              <a:solidFill>
                <a:srgbClr val="000000"/>
              </a:solidFill>
              <a:round/>
              <a:headEnd/>
              <a:tailEnd/>
            </a:ln>
          </p:spPr>
          <p:txBody>
            <a:bodyPr/>
            <a:lstStyle/>
            <a:p>
              <a:endParaRPr lang="en-US"/>
            </a:p>
          </p:txBody>
        </p:sp>
        <p:sp>
          <p:nvSpPr>
            <p:cNvPr id="33809" name="Line 18"/>
            <p:cNvSpPr>
              <a:spLocks noChangeShapeType="1"/>
            </p:cNvSpPr>
            <p:nvPr/>
          </p:nvSpPr>
          <p:spPr bwMode="auto">
            <a:xfrm>
              <a:off x="471" y="2761"/>
              <a:ext cx="88" cy="1"/>
            </a:xfrm>
            <a:prstGeom prst="line">
              <a:avLst/>
            </a:prstGeom>
            <a:noFill/>
            <a:ln w="7938">
              <a:solidFill>
                <a:srgbClr val="000000"/>
              </a:solidFill>
              <a:round/>
              <a:headEnd/>
              <a:tailEnd/>
            </a:ln>
          </p:spPr>
          <p:txBody>
            <a:bodyPr/>
            <a:lstStyle/>
            <a:p>
              <a:endParaRPr lang="en-US"/>
            </a:p>
          </p:txBody>
        </p:sp>
        <p:sp>
          <p:nvSpPr>
            <p:cNvPr id="33810" name="Line 19"/>
            <p:cNvSpPr>
              <a:spLocks noChangeShapeType="1"/>
            </p:cNvSpPr>
            <p:nvPr/>
          </p:nvSpPr>
          <p:spPr bwMode="auto">
            <a:xfrm>
              <a:off x="471" y="2164"/>
              <a:ext cx="88" cy="1"/>
            </a:xfrm>
            <a:prstGeom prst="line">
              <a:avLst/>
            </a:prstGeom>
            <a:noFill/>
            <a:ln w="7938">
              <a:solidFill>
                <a:srgbClr val="000000"/>
              </a:solidFill>
              <a:round/>
              <a:headEnd/>
              <a:tailEnd/>
            </a:ln>
          </p:spPr>
          <p:txBody>
            <a:bodyPr/>
            <a:lstStyle/>
            <a:p>
              <a:endParaRPr lang="en-US"/>
            </a:p>
          </p:txBody>
        </p:sp>
        <p:sp>
          <p:nvSpPr>
            <p:cNvPr id="33811" name="Line 20"/>
            <p:cNvSpPr>
              <a:spLocks noChangeShapeType="1"/>
            </p:cNvSpPr>
            <p:nvPr/>
          </p:nvSpPr>
          <p:spPr bwMode="auto">
            <a:xfrm>
              <a:off x="471" y="1561"/>
              <a:ext cx="88" cy="1"/>
            </a:xfrm>
            <a:prstGeom prst="line">
              <a:avLst/>
            </a:prstGeom>
            <a:noFill/>
            <a:ln w="7938">
              <a:solidFill>
                <a:srgbClr val="000000"/>
              </a:solidFill>
              <a:round/>
              <a:headEnd/>
              <a:tailEnd/>
            </a:ln>
          </p:spPr>
          <p:txBody>
            <a:bodyPr/>
            <a:lstStyle/>
            <a:p>
              <a:endParaRPr lang="en-US"/>
            </a:p>
          </p:txBody>
        </p:sp>
        <p:sp>
          <p:nvSpPr>
            <p:cNvPr id="33812" name="Line 21"/>
            <p:cNvSpPr>
              <a:spLocks noChangeShapeType="1"/>
            </p:cNvSpPr>
            <p:nvPr/>
          </p:nvSpPr>
          <p:spPr bwMode="auto">
            <a:xfrm>
              <a:off x="471" y="958"/>
              <a:ext cx="88" cy="1"/>
            </a:xfrm>
            <a:prstGeom prst="line">
              <a:avLst/>
            </a:prstGeom>
            <a:noFill/>
            <a:ln w="7938">
              <a:solidFill>
                <a:srgbClr val="000000"/>
              </a:solidFill>
              <a:round/>
              <a:headEnd/>
              <a:tailEnd/>
            </a:ln>
          </p:spPr>
          <p:txBody>
            <a:bodyPr/>
            <a:lstStyle/>
            <a:p>
              <a:endParaRPr lang="en-US"/>
            </a:p>
          </p:txBody>
        </p:sp>
        <p:sp>
          <p:nvSpPr>
            <p:cNvPr id="33813" name="Freeform 22"/>
            <p:cNvSpPr>
              <a:spLocks/>
            </p:cNvSpPr>
            <p:nvPr/>
          </p:nvSpPr>
          <p:spPr bwMode="auto">
            <a:xfrm>
              <a:off x="515" y="2944"/>
              <a:ext cx="545" cy="119"/>
            </a:xfrm>
            <a:custGeom>
              <a:avLst/>
              <a:gdLst>
                <a:gd name="T0" fmla="*/ 0 w 684"/>
                <a:gd name="T1" fmla="*/ 0 h 138"/>
                <a:gd name="T2" fmla="*/ 88 w 684"/>
                <a:gd name="T3" fmla="*/ 20 h 138"/>
                <a:gd name="T4" fmla="*/ 170 w 684"/>
                <a:gd name="T5" fmla="*/ 40 h 138"/>
                <a:gd name="T6" fmla="*/ 340 w 684"/>
                <a:gd name="T7" fmla="*/ 92 h 138"/>
                <a:gd name="T8" fmla="*/ 427 w 684"/>
                <a:gd name="T9" fmla="*/ 112 h 138"/>
                <a:gd name="T10" fmla="*/ 515 w 684"/>
                <a:gd name="T11" fmla="*/ 125 h 138"/>
                <a:gd name="T12" fmla="*/ 597 w 684"/>
                <a:gd name="T13" fmla="*/ 138 h 138"/>
                <a:gd name="T14" fmla="*/ 684 w 684"/>
                <a:gd name="T15" fmla="*/ 138 h 138"/>
                <a:gd name="T16" fmla="*/ 0 60000 65536"/>
                <a:gd name="T17" fmla="*/ 0 60000 65536"/>
                <a:gd name="T18" fmla="*/ 0 60000 65536"/>
                <a:gd name="T19" fmla="*/ 0 60000 65536"/>
                <a:gd name="T20" fmla="*/ 0 60000 65536"/>
                <a:gd name="T21" fmla="*/ 0 60000 65536"/>
                <a:gd name="T22" fmla="*/ 0 60000 65536"/>
                <a:gd name="T23" fmla="*/ 0 60000 65536"/>
                <a:gd name="T24" fmla="*/ 0 w 684"/>
                <a:gd name="T25" fmla="*/ 0 h 138"/>
                <a:gd name="T26" fmla="*/ 684 w 684"/>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4" h="138">
                  <a:moveTo>
                    <a:pt x="0" y="0"/>
                  </a:moveTo>
                  <a:lnTo>
                    <a:pt x="88" y="20"/>
                  </a:lnTo>
                  <a:lnTo>
                    <a:pt x="170" y="40"/>
                  </a:lnTo>
                  <a:lnTo>
                    <a:pt x="340" y="92"/>
                  </a:lnTo>
                  <a:lnTo>
                    <a:pt x="427" y="112"/>
                  </a:lnTo>
                  <a:lnTo>
                    <a:pt x="515" y="125"/>
                  </a:lnTo>
                  <a:lnTo>
                    <a:pt x="597" y="138"/>
                  </a:lnTo>
                  <a:lnTo>
                    <a:pt x="684" y="138"/>
                  </a:lnTo>
                </a:path>
              </a:pathLst>
            </a:custGeom>
            <a:noFill/>
            <a:ln w="42926">
              <a:solidFill>
                <a:schemeClr val="tx1"/>
              </a:solidFill>
              <a:round/>
              <a:headEnd/>
              <a:tailEnd/>
            </a:ln>
          </p:spPr>
          <p:txBody>
            <a:bodyPr/>
            <a:lstStyle/>
            <a:p>
              <a:endParaRPr lang="en-US"/>
            </a:p>
          </p:txBody>
        </p:sp>
        <p:sp>
          <p:nvSpPr>
            <p:cNvPr id="33814" name="Freeform 23"/>
            <p:cNvSpPr>
              <a:spLocks/>
            </p:cNvSpPr>
            <p:nvPr/>
          </p:nvSpPr>
          <p:spPr bwMode="auto">
            <a:xfrm>
              <a:off x="1060" y="2881"/>
              <a:ext cx="546" cy="182"/>
            </a:xfrm>
            <a:custGeom>
              <a:avLst/>
              <a:gdLst>
                <a:gd name="T0" fmla="*/ 0 w 685"/>
                <a:gd name="T1" fmla="*/ 210 h 210"/>
                <a:gd name="T2" fmla="*/ 88 w 685"/>
                <a:gd name="T3" fmla="*/ 204 h 210"/>
                <a:gd name="T4" fmla="*/ 170 w 685"/>
                <a:gd name="T5" fmla="*/ 184 h 210"/>
                <a:gd name="T6" fmla="*/ 258 w 685"/>
                <a:gd name="T7" fmla="*/ 164 h 210"/>
                <a:gd name="T8" fmla="*/ 345 w 685"/>
                <a:gd name="T9" fmla="*/ 138 h 210"/>
                <a:gd name="T10" fmla="*/ 515 w 685"/>
                <a:gd name="T11" fmla="*/ 72 h 210"/>
                <a:gd name="T12" fmla="*/ 685 w 685"/>
                <a:gd name="T13" fmla="*/ 0 h 210"/>
                <a:gd name="T14" fmla="*/ 0 60000 65536"/>
                <a:gd name="T15" fmla="*/ 0 60000 65536"/>
                <a:gd name="T16" fmla="*/ 0 60000 65536"/>
                <a:gd name="T17" fmla="*/ 0 60000 65536"/>
                <a:gd name="T18" fmla="*/ 0 60000 65536"/>
                <a:gd name="T19" fmla="*/ 0 60000 65536"/>
                <a:gd name="T20" fmla="*/ 0 60000 65536"/>
                <a:gd name="T21" fmla="*/ 0 w 685"/>
                <a:gd name="T22" fmla="*/ 0 h 210"/>
                <a:gd name="T23" fmla="*/ 685 w 685"/>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210">
                  <a:moveTo>
                    <a:pt x="0" y="210"/>
                  </a:moveTo>
                  <a:lnTo>
                    <a:pt x="88" y="204"/>
                  </a:lnTo>
                  <a:lnTo>
                    <a:pt x="170" y="184"/>
                  </a:lnTo>
                  <a:lnTo>
                    <a:pt x="258" y="164"/>
                  </a:lnTo>
                  <a:lnTo>
                    <a:pt x="345" y="138"/>
                  </a:lnTo>
                  <a:lnTo>
                    <a:pt x="515" y="72"/>
                  </a:lnTo>
                  <a:lnTo>
                    <a:pt x="685" y="0"/>
                  </a:lnTo>
                </a:path>
              </a:pathLst>
            </a:custGeom>
            <a:noFill/>
            <a:ln w="39751">
              <a:solidFill>
                <a:schemeClr val="tx1"/>
              </a:solidFill>
              <a:round/>
              <a:headEnd/>
              <a:tailEnd/>
            </a:ln>
          </p:spPr>
          <p:txBody>
            <a:bodyPr/>
            <a:lstStyle/>
            <a:p>
              <a:endParaRPr lang="en-US"/>
            </a:p>
          </p:txBody>
        </p:sp>
        <p:sp>
          <p:nvSpPr>
            <p:cNvPr id="33815" name="Freeform 24"/>
            <p:cNvSpPr>
              <a:spLocks/>
            </p:cNvSpPr>
            <p:nvPr/>
          </p:nvSpPr>
          <p:spPr bwMode="auto">
            <a:xfrm>
              <a:off x="1606" y="2523"/>
              <a:ext cx="541" cy="358"/>
            </a:xfrm>
            <a:custGeom>
              <a:avLst/>
              <a:gdLst>
                <a:gd name="T0" fmla="*/ 0 w 678"/>
                <a:gd name="T1" fmla="*/ 413 h 413"/>
                <a:gd name="T2" fmla="*/ 87 w 678"/>
                <a:gd name="T3" fmla="*/ 380 h 413"/>
                <a:gd name="T4" fmla="*/ 169 w 678"/>
                <a:gd name="T5" fmla="*/ 348 h 413"/>
                <a:gd name="T6" fmla="*/ 257 w 678"/>
                <a:gd name="T7" fmla="*/ 321 h 413"/>
                <a:gd name="T8" fmla="*/ 339 w 678"/>
                <a:gd name="T9" fmla="*/ 282 h 413"/>
                <a:gd name="T10" fmla="*/ 421 w 678"/>
                <a:gd name="T11" fmla="*/ 242 h 413"/>
                <a:gd name="T12" fmla="*/ 509 w 678"/>
                <a:gd name="T13" fmla="*/ 183 h 413"/>
                <a:gd name="T14" fmla="*/ 552 w 678"/>
                <a:gd name="T15" fmla="*/ 144 h 413"/>
                <a:gd name="T16" fmla="*/ 591 w 678"/>
                <a:gd name="T17" fmla="*/ 105 h 413"/>
                <a:gd name="T18" fmla="*/ 635 w 678"/>
                <a:gd name="T19" fmla="*/ 52 h 413"/>
                <a:gd name="T20" fmla="*/ 678 w 678"/>
                <a:gd name="T21" fmla="*/ 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
                <a:gd name="T34" fmla="*/ 0 h 413"/>
                <a:gd name="T35" fmla="*/ 678 w 678"/>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 h="413">
                  <a:moveTo>
                    <a:pt x="0" y="413"/>
                  </a:moveTo>
                  <a:lnTo>
                    <a:pt x="87" y="380"/>
                  </a:lnTo>
                  <a:lnTo>
                    <a:pt x="169" y="348"/>
                  </a:lnTo>
                  <a:lnTo>
                    <a:pt x="257" y="321"/>
                  </a:lnTo>
                  <a:lnTo>
                    <a:pt x="339" y="282"/>
                  </a:lnTo>
                  <a:lnTo>
                    <a:pt x="421" y="242"/>
                  </a:lnTo>
                  <a:lnTo>
                    <a:pt x="509" y="183"/>
                  </a:lnTo>
                  <a:lnTo>
                    <a:pt x="552" y="144"/>
                  </a:lnTo>
                  <a:lnTo>
                    <a:pt x="591" y="105"/>
                  </a:lnTo>
                  <a:lnTo>
                    <a:pt x="635" y="52"/>
                  </a:lnTo>
                  <a:lnTo>
                    <a:pt x="678" y="0"/>
                  </a:lnTo>
                </a:path>
              </a:pathLst>
            </a:custGeom>
            <a:noFill/>
            <a:ln w="39751">
              <a:solidFill>
                <a:schemeClr val="tx1"/>
              </a:solidFill>
              <a:round/>
              <a:headEnd/>
              <a:tailEnd/>
            </a:ln>
          </p:spPr>
          <p:txBody>
            <a:bodyPr/>
            <a:lstStyle/>
            <a:p>
              <a:endParaRPr lang="en-US"/>
            </a:p>
          </p:txBody>
        </p:sp>
        <p:sp>
          <p:nvSpPr>
            <p:cNvPr id="33816" name="Freeform 25"/>
            <p:cNvSpPr>
              <a:spLocks/>
            </p:cNvSpPr>
            <p:nvPr/>
          </p:nvSpPr>
          <p:spPr bwMode="auto">
            <a:xfrm>
              <a:off x="2147" y="1260"/>
              <a:ext cx="546" cy="1263"/>
            </a:xfrm>
            <a:custGeom>
              <a:avLst/>
              <a:gdLst>
                <a:gd name="T0" fmla="*/ 0 w 685"/>
                <a:gd name="T1" fmla="*/ 1458 h 1458"/>
                <a:gd name="T2" fmla="*/ 44 w 685"/>
                <a:gd name="T3" fmla="*/ 1392 h 1458"/>
                <a:gd name="T4" fmla="*/ 88 w 685"/>
                <a:gd name="T5" fmla="*/ 1326 h 1458"/>
                <a:gd name="T6" fmla="*/ 126 w 685"/>
                <a:gd name="T7" fmla="*/ 1248 h 1458"/>
                <a:gd name="T8" fmla="*/ 170 w 685"/>
                <a:gd name="T9" fmla="*/ 1169 h 1458"/>
                <a:gd name="T10" fmla="*/ 214 w 685"/>
                <a:gd name="T11" fmla="*/ 1077 h 1458"/>
                <a:gd name="T12" fmla="*/ 258 w 685"/>
                <a:gd name="T13" fmla="*/ 985 h 1458"/>
                <a:gd name="T14" fmla="*/ 340 w 685"/>
                <a:gd name="T15" fmla="*/ 795 h 1458"/>
                <a:gd name="T16" fmla="*/ 427 w 685"/>
                <a:gd name="T17" fmla="*/ 591 h 1458"/>
                <a:gd name="T18" fmla="*/ 515 w 685"/>
                <a:gd name="T19" fmla="*/ 388 h 1458"/>
                <a:gd name="T20" fmla="*/ 597 w 685"/>
                <a:gd name="T21" fmla="*/ 191 h 1458"/>
                <a:gd name="T22" fmla="*/ 685 w 685"/>
                <a:gd name="T23" fmla="*/ 0 h 1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1458"/>
                <a:gd name="T38" fmla="*/ 685 w 685"/>
                <a:gd name="T39" fmla="*/ 1458 h 14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1458">
                  <a:moveTo>
                    <a:pt x="0" y="1458"/>
                  </a:moveTo>
                  <a:lnTo>
                    <a:pt x="44" y="1392"/>
                  </a:lnTo>
                  <a:lnTo>
                    <a:pt x="88" y="1326"/>
                  </a:lnTo>
                  <a:lnTo>
                    <a:pt x="126" y="1248"/>
                  </a:lnTo>
                  <a:lnTo>
                    <a:pt x="170" y="1169"/>
                  </a:lnTo>
                  <a:lnTo>
                    <a:pt x="214" y="1077"/>
                  </a:lnTo>
                  <a:lnTo>
                    <a:pt x="258" y="985"/>
                  </a:lnTo>
                  <a:lnTo>
                    <a:pt x="340" y="795"/>
                  </a:lnTo>
                  <a:lnTo>
                    <a:pt x="427" y="591"/>
                  </a:lnTo>
                  <a:lnTo>
                    <a:pt x="515" y="388"/>
                  </a:lnTo>
                  <a:lnTo>
                    <a:pt x="597" y="191"/>
                  </a:lnTo>
                  <a:lnTo>
                    <a:pt x="685" y="0"/>
                  </a:lnTo>
                </a:path>
              </a:pathLst>
            </a:custGeom>
            <a:noFill/>
            <a:ln w="39751">
              <a:solidFill>
                <a:schemeClr val="tx1"/>
              </a:solidFill>
              <a:round/>
              <a:headEnd/>
              <a:tailEnd/>
            </a:ln>
          </p:spPr>
          <p:txBody>
            <a:bodyPr/>
            <a:lstStyle/>
            <a:p>
              <a:endParaRPr lang="en-US"/>
            </a:p>
          </p:txBody>
        </p:sp>
        <p:sp>
          <p:nvSpPr>
            <p:cNvPr id="33817" name="Rectangle 26"/>
            <p:cNvSpPr>
              <a:spLocks noChangeArrowheads="1"/>
            </p:cNvSpPr>
            <p:nvPr/>
          </p:nvSpPr>
          <p:spPr bwMode="auto">
            <a:xfrm>
              <a:off x="340" y="3260"/>
              <a:ext cx="109" cy="278"/>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0</a:t>
              </a:r>
              <a:endParaRPr lang="en-US" sz="2400">
                <a:latin typeface="Times New Roman" pitchFamily="18" charset="0"/>
              </a:endParaRPr>
            </a:p>
          </p:txBody>
        </p:sp>
        <p:sp>
          <p:nvSpPr>
            <p:cNvPr id="33818" name="Rectangle 27"/>
            <p:cNvSpPr>
              <a:spLocks noChangeArrowheads="1"/>
            </p:cNvSpPr>
            <p:nvPr/>
          </p:nvSpPr>
          <p:spPr bwMode="auto">
            <a:xfrm>
              <a:off x="340" y="2661"/>
              <a:ext cx="109" cy="279"/>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1</a:t>
              </a:r>
              <a:endParaRPr lang="en-US" sz="2400">
                <a:latin typeface="Times New Roman" pitchFamily="18" charset="0"/>
              </a:endParaRPr>
            </a:p>
          </p:txBody>
        </p:sp>
        <p:sp>
          <p:nvSpPr>
            <p:cNvPr id="33819" name="Rectangle 28"/>
            <p:cNvSpPr>
              <a:spLocks noChangeArrowheads="1"/>
            </p:cNvSpPr>
            <p:nvPr/>
          </p:nvSpPr>
          <p:spPr bwMode="auto">
            <a:xfrm>
              <a:off x="340" y="2063"/>
              <a:ext cx="109" cy="279"/>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2</a:t>
              </a:r>
              <a:endParaRPr lang="en-US" sz="2400">
                <a:latin typeface="Times New Roman" pitchFamily="18" charset="0"/>
              </a:endParaRPr>
            </a:p>
          </p:txBody>
        </p:sp>
        <p:sp>
          <p:nvSpPr>
            <p:cNvPr id="33820" name="Rectangle 29"/>
            <p:cNvSpPr>
              <a:spLocks noChangeArrowheads="1"/>
            </p:cNvSpPr>
            <p:nvPr/>
          </p:nvSpPr>
          <p:spPr bwMode="auto">
            <a:xfrm>
              <a:off x="340" y="1460"/>
              <a:ext cx="109" cy="279"/>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3</a:t>
              </a:r>
              <a:endParaRPr lang="en-US" sz="2400">
                <a:latin typeface="Times New Roman" pitchFamily="18" charset="0"/>
              </a:endParaRPr>
            </a:p>
          </p:txBody>
        </p:sp>
        <p:sp>
          <p:nvSpPr>
            <p:cNvPr id="33821" name="Rectangle 30"/>
            <p:cNvSpPr>
              <a:spLocks noChangeArrowheads="1"/>
            </p:cNvSpPr>
            <p:nvPr/>
          </p:nvSpPr>
          <p:spPr bwMode="auto">
            <a:xfrm>
              <a:off x="340" y="857"/>
              <a:ext cx="109" cy="279"/>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4</a:t>
              </a:r>
              <a:endParaRPr lang="en-US" sz="2400">
                <a:latin typeface="Times New Roman" pitchFamily="18" charset="0"/>
              </a:endParaRPr>
            </a:p>
          </p:txBody>
        </p:sp>
        <p:sp>
          <p:nvSpPr>
            <p:cNvPr id="33822" name="Rectangle 31"/>
            <p:cNvSpPr>
              <a:spLocks noChangeArrowheads="1"/>
            </p:cNvSpPr>
            <p:nvPr/>
          </p:nvSpPr>
          <p:spPr bwMode="auto">
            <a:xfrm>
              <a:off x="443" y="3522"/>
              <a:ext cx="218" cy="278"/>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20</a:t>
              </a:r>
              <a:endParaRPr lang="en-US" sz="2400">
                <a:latin typeface="Times New Roman" pitchFamily="18" charset="0"/>
              </a:endParaRPr>
            </a:p>
          </p:txBody>
        </p:sp>
        <p:sp>
          <p:nvSpPr>
            <p:cNvPr id="33823" name="Rectangle 32"/>
            <p:cNvSpPr>
              <a:spLocks noChangeArrowheads="1"/>
            </p:cNvSpPr>
            <p:nvPr/>
          </p:nvSpPr>
          <p:spPr bwMode="auto">
            <a:xfrm>
              <a:off x="992" y="3522"/>
              <a:ext cx="218" cy="278"/>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25</a:t>
              </a:r>
              <a:endParaRPr lang="en-US" sz="2400">
                <a:latin typeface="Times New Roman" pitchFamily="18" charset="0"/>
              </a:endParaRPr>
            </a:p>
          </p:txBody>
        </p:sp>
        <p:sp>
          <p:nvSpPr>
            <p:cNvPr id="33824" name="Rectangle 33"/>
            <p:cNvSpPr>
              <a:spLocks noChangeArrowheads="1"/>
            </p:cNvSpPr>
            <p:nvPr/>
          </p:nvSpPr>
          <p:spPr bwMode="auto">
            <a:xfrm>
              <a:off x="1533" y="3522"/>
              <a:ext cx="218" cy="278"/>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30</a:t>
              </a:r>
              <a:endParaRPr lang="en-US" sz="2400">
                <a:latin typeface="Times New Roman" pitchFamily="18" charset="0"/>
              </a:endParaRPr>
            </a:p>
          </p:txBody>
        </p:sp>
        <p:sp>
          <p:nvSpPr>
            <p:cNvPr id="33825" name="Rectangle 34"/>
            <p:cNvSpPr>
              <a:spLocks noChangeArrowheads="1"/>
            </p:cNvSpPr>
            <p:nvPr/>
          </p:nvSpPr>
          <p:spPr bwMode="auto">
            <a:xfrm>
              <a:off x="2078" y="3522"/>
              <a:ext cx="218" cy="278"/>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35</a:t>
              </a:r>
              <a:endParaRPr lang="en-US" sz="2400">
                <a:latin typeface="Times New Roman" pitchFamily="18" charset="0"/>
              </a:endParaRPr>
            </a:p>
          </p:txBody>
        </p:sp>
        <p:sp>
          <p:nvSpPr>
            <p:cNvPr id="33826" name="Rectangle 35"/>
            <p:cNvSpPr>
              <a:spLocks noChangeArrowheads="1"/>
            </p:cNvSpPr>
            <p:nvPr/>
          </p:nvSpPr>
          <p:spPr bwMode="auto">
            <a:xfrm>
              <a:off x="2622" y="3522"/>
              <a:ext cx="218" cy="278"/>
            </a:xfrm>
            <a:prstGeom prst="rect">
              <a:avLst/>
            </a:prstGeom>
            <a:noFill/>
            <a:ln w="9525">
              <a:noFill/>
              <a:miter lim="800000"/>
              <a:headEnd/>
              <a:tailEnd/>
            </a:ln>
          </p:spPr>
          <p:txBody>
            <a:bodyPr wrap="none" lIns="0" tIns="0" rIns="0" bIns="0">
              <a:spAutoFit/>
            </a:bodyPr>
            <a:lstStyle/>
            <a:p>
              <a:r>
                <a:rPr lang="en-US" sz="2600" b="1">
                  <a:solidFill>
                    <a:srgbClr val="000000"/>
                  </a:solidFill>
                  <a:latin typeface="Times New Roman" pitchFamily="18" charset="0"/>
                </a:rPr>
                <a:t>40</a:t>
              </a:r>
              <a:endParaRPr lang="en-US" sz="2400">
                <a:latin typeface="Times New Roman" pitchFamily="18" charset="0"/>
              </a:endParaRPr>
            </a:p>
          </p:txBody>
        </p:sp>
        <p:sp>
          <p:nvSpPr>
            <p:cNvPr id="33827" name="Rectangle 36"/>
            <p:cNvSpPr>
              <a:spLocks noChangeArrowheads="1"/>
            </p:cNvSpPr>
            <p:nvPr/>
          </p:nvSpPr>
          <p:spPr bwMode="auto">
            <a:xfrm>
              <a:off x="528" y="3756"/>
              <a:ext cx="2271" cy="285"/>
            </a:xfrm>
            <a:prstGeom prst="rect">
              <a:avLst/>
            </a:prstGeom>
            <a:solidFill>
              <a:schemeClr val="bg1"/>
            </a:solidFill>
            <a:ln w="8001">
              <a:solidFill>
                <a:schemeClr val="bg1"/>
              </a:solidFill>
              <a:miter lim="800000"/>
              <a:headEnd/>
              <a:tailEnd/>
            </a:ln>
          </p:spPr>
          <p:txBody>
            <a:bodyPr/>
            <a:lstStyle/>
            <a:p>
              <a:pPr algn="ctr" eaLnBrk="0" hangingPunct="0"/>
              <a:r>
                <a:rPr lang="en-US" sz="2400" b="1" baseline="-25000"/>
                <a:t>BMI</a:t>
              </a:r>
            </a:p>
          </p:txBody>
        </p:sp>
        <p:sp>
          <p:nvSpPr>
            <p:cNvPr id="33828" name="Rectangle 37"/>
            <p:cNvSpPr>
              <a:spLocks noChangeArrowheads="1"/>
            </p:cNvSpPr>
            <p:nvPr/>
          </p:nvSpPr>
          <p:spPr bwMode="auto">
            <a:xfrm>
              <a:off x="732" y="3798"/>
              <a:ext cx="63" cy="321"/>
            </a:xfrm>
            <a:prstGeom prst="rect">
              <a:avLst/>
            </a:prstGeom>
            <a:noFill/>
            <a:ln w="9525">
              <a:noFill/>
              <a:miter lim="800000"/>
              <a:headEnd/>
              <a:tailEnd/>
            </a:ln>
          </p:spPr>
          <p:txBody>
            <a:bodyPr wrap="none" lIns="0" tIns="0" rIns="0" bIns="0">
              <a:spAutoFit/>
            </a:bodyPr>
            <a:lstStyle/>
            <a:p>
              <a:r>
                <a:rPr lang="en-US" sz="3000" b="1">
                  <a:solidFill>
                    <a:srgbClr val="000000"/>
                  </a:solidFill>
                  <a:latin typeface="Times New Roman" pitchFamily="18" charset="0"/>
                </a:rPr>
                <a:t> </a:t>
              </a:r>
              <a:endParaRPr lang="en-US" sz="2400">
                <a:latin typeface="Times New Roman" pitchFamily="18" charset="0"/>
              </a:endParaRPr>
            </a:p>
          </p:txBody>
        </p:sp>
        <p:sp>
          <p:nvSpPr>
            <p:cNvPr id="33829" name="Line 38"/>
            <p:cNvSpPr>
              <a:spLocks noChangeShapeType="1"/>
            </p:cNvSpPr>
            <p:nvPr/>
          </p:nvSpPr>
          <p:spPr bwMode="auto">
            <a:xfrm>
              <a:off x="515" y="3364"/>
              <a:ext cx="2170" cy="9"/>
            </a:xfrm>
            <a:prstGeom prst="line">
              <a:avLst/>
            </a:prstGeom>
            <a:noFill/>
            <a:ln w="57150">
              <a:solidFill>
                <a:srgbClr val="000000"/>
              </a:solidFill>
              <a:round/>
              <a:headEnd/>
              <a:tailEnd/>
            </a:ln>
          </p:spPr>
          <p:txBody>
            <a:bodyPr/>
            <a:lstStyle/>
            <a:p>
              <a:endParaRPr lang="en-US"/>
            </a:p>
          </p:txBody>
        </p:sp>
        <p:sp>
          <p:nvSpPr>
            <p:cNvPr id="33830" name="Line 39"/>
            <p:cNvSpPr>
              <a:spLocks noChangeShapeType="1"/>
            </p:cNvSpPr>
            <p:nvPr/>
          </p:nvSpPr>
          <p:spPr bwMode="auto">
            <a:xfrm>
              <a:off x="515" y="958"/>
              <a:ext cx="0" cy="2406"/>
            </a:xfrm>
            <a:prstGeom prst="line">
              <a:avLst/>
            </a:prstGeom>
            <a:noFill/>
            <a:ln w="57150">
              <a:solidFill>
                <a:srgbClr val="000000"/>
              </a:solidFill>
              <a:round/>
              <a:headEnd/>
              <a:tailEnd/>
            </a:ln>
          </p:spPr>
          <p:txBody>
            <a:bodyPr/>
            <a:lstStyle/>
            <a:p>
              <a:endParaRPr lang="en-US"/>
            </a:p>
          </p:txBody>
        </p:sp>
        <p:sp>
          <p:nvSpPr>
            <p:cNvPr id="33831" name="Line 40"/>
            <p:cNvSpPr>
              <a:spLocks noChangeShapeType="1"/>
            </p:cNvSpPr>
            <p:nvPr/>
          </p:nvSpPr>
          <p:spPr bwMode="auto">
            <a:xfrm flipV="1">
              <a:off x="2692" y="1012"/>
              <a:ext cx="0" cy="2474"/>
            </a:xfrm>
            <a:prstGeom prst="line">
              <a:avLst/>
            </a:prstGeom>
            <a:noFill/>
            <a:ln w="25400">
              <a:solidFill>
                <a:schemeClr val="bg1"/>
              </a:solidFill>
              <a:round/>
              <a:headEnd/>
              <a:tailEnd/>
            </a:ln>
          </p:spPr>
          <p:txBody>
            <a:bodyPr wrap="none" anchor="ctr"/>
            <a:lstStyle/>
            <a:p>
              <a:endParaRPr lang="en-US"/>
            </a:p>
          </p:txBody>
        </p:sp>
        <p:sp>
          <p:nvSpPr>
            <p:cNvPr id="33832" name="Line 41"/>
            <p:cNvSpPr>
              <a:spLocks noChangeShapeType="1"/>
            </p:cNvSpPr>
            <p:nvPr/>
          </p:nvSpPr>
          <p:spPr bwMode="auto">
            <a:xfrm flipV="1">
              <a:off x="2141" y="2548"/>
              <a:ext cx="0" cy="912"/>
            </a:xfrm>
            <a:prstGeom prst="line">
              <a:avLst/>
            </a:prstGeom>
            <a:noFill/>
            <a:ln w="28575">
              <a:solidFill>
                <a:schemeClr val="tx1"/>
              </a:solidFill>
              <a:round/>
              <a:headEnd/>
              <a:tailEnd/>
            </a:ln>
          </p:spPr>
          <p:txBody>
            <a:bodyPr wrap="none" anchor="ctr"/>
            <a:lstStyle/>
            <a:p>
              <a:endParaRPr lang="en-US"/>
            </a:p>
          </p:txBody>
        </p:sp>
        <p:sp>
          <p:nvSpPr>
            <p:cNvPr id="33833" name="Text Box 42"/>
            <p:cNvSpPr txBox="1">
              <a:spLocks noChangeArrowheads="1"/>
            </p:cNvSpPr>
            <p:nvPr/>
          </p:nvSpPr>
          <p:spPr bwMode="auto">
            <a:xfrm rot="-5400000">
              <a:off x="-1265" y="2095"/>
              <a:ext cx="2879" cy="222"/>
            </a:xfrm>
            <a:prstGeom prst="rect">
              <a:avLst/>
            </a:prstGeom>
            <a:noFill/>
            <a:ln w="9525">
              <a:noFill/>
              <a:miter lim="800000"/>
              <a:headEnd/>
              <a:tailEnd/>
            </a:ln>
          </p:spPr>
          <p:txBody>
            <a:bodyPr anchor="b">
              <a:spAutoFit/>
            </a:bodyPr>
            <a:lstStyle/>
            <a:p>
              <a:pPr algn="ctr">
                <a:spcBef>
                  <a:spcPct val="50000"/>
                </a:spcBef>
              </a:pPr>
              <a:r>
                <a:rPr lang="en-US" sz="1600" b="1">
                  <a:latin typeface="Tahoma" pitchFamily="34" charset="0"/>
                </a:rPr>
                <a:t>Mortality Ratio</a:t>
              </a:r>
              <a:endParaRPr lang="en-US" sz="2400">
                <a:latin typeface="Times New Roman" pitchFamily="18" charset="0"/>
              </a:endParaRPr>
            </a:p>
          </p:txBody>
        </p:sp>
        <p:sp>
          <p:nvSpPr>
            <p:cNvPr id="33834" name="Line 43"/>
            <p:cNvSpPr>
              <a:spLocks noChangeShapeType="1"/>
            </p:cNvSpPr>
            <p:nvPr/>
          </p:nvSpPr>
          <p:spPr bwMode="auto">
            <a:xfrm>
              <a:off x="2692" y="3364"/>
              <a:ext cx="0" cy="96"/>
            </a:xfrm>
            <a:prstGeom prst="line">
              <a:avLst/>
            </a:prstGeom>
            <a:noFill/>
            <a:ln w="31750">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WHAT CAUSES OBESITY?</a:t>
            </a:r>
          </a:p>
        </p:txBody>
      </p:sp>
      <p:sp>
        <p:nvSpPr>
          <p:cNvPr id="34818" name="Rectangle 3"/>
          <p:cNvSpPr>
            <a:spLocks noGrp="1"/>
          </p:cNvSpPr>
          <p:nvPr>
            <p:ph type="body" idx="4294967295"/>
          </p:nvPr>
        </p:nvSpPr>
        <p:spPr>
          <a:xfrm>
            <a:off x="685800" y="1408113"/>
            <a:ext cx="7772400" cy="4400550"/>
          </a:xfrm>
        </p:spPr>
        <p:txBody>
          <a:bodyPr/>
          <a:lstStyle/>
          <a:p>
            <a:pPr algn="ctr">
              <a:buFont typeface="Arial" charset="0"/>
              <a:buNone/>
            </a:pPr>
            <a:r>
              <a:rPr lang="en-US" smtClean="0">
                <a:solidFill>
                  <a:schemeClr val="folHlink"/>
                </a:solidFill>
                <a:ea typeface="ＭＳ Ｐゴシック"/>
                <a:cs typeface="ＭＳ Ｐゴシック"/>
              </a:rPr>
              <a:t>Obesity is multifactorial:</a:t>
            </a:r>
          </a:p>
          <a:p>
            <a:pPr algn="ctr">
              <a:buFont typeface="Arial" charset="0"/>
              <a:buNone/>
            </a:pPr>
            <a:endParaRPr lang="en-US" sz="1800" smtClean="0">
              <a:solidFill>
                <a:schemeClr val="folHlink"/>
              </a:solidFill>
              <a:ea typeface="ＭＳ Ｐゴシック"/>
              <a:cs typeface="ＭＳ Ｐゴシック"/>
            </a:endParaRPr>
          </a:p>
          <a:p>
            <a:pPr>
              <a:buFont typeface="Wingdings" pitchFamily="2" charset="2"/>
              <a:buChar char="ü"/>
            </a:pPr>
            <a:r>
              <a:rPr lang="en-US" sz="2800" smtClean="0">
                <a:solidFill>
                  <a:schemeClr val="hlink"/>
                </a:solidFill>
                <a:ea typeface="ＭＳ Ｐゴシック"/>
                <a:cs typeface="ＭＳ Ｐゴシック"/>
              </a:rPr>
              <a:t>Energy In &gt; Energy Out</a:t>
            </a:r>
          </a:p>
          <a:p>
            <a:pPr>
              <a:buFont typeface="Wingdings" pitchFamily="2" charset="2"/>
              <a:buChar char="ü"/>
            </a:pPr>
            <a:r>
              <a:rPr lang="en-US" sz="2800" smtClean="0">
                <a:solidFill>
                  <a:schemeClr val="hlink"/>
                </a:solidFill>
                <a:ea typeface="ＭＳ Ｐゴシック"/>
                <a:cs typeface="ＭＳ Ｐゴシック"/>
              </a:rPr>
              <a:t>Genetic:  25–30%</a:t>
            </a:r>
          </a:p>
          <a:p>
            <a:pPr>
              <a:buFont typeface="Wingdings" pitchFamily="2" charset="2"/>
              <a:buChar char="ü"/>
            </a:pPr>
            <a:r>
              <a:rPr lang="en-US" sz="2800" smtClean="0">
                <a:solidFill>
                  <a:schemeClr val="hlink"/>
                </a:solidFill>
                <a:ea typeface="ＭＳ Ｐゴシック"/>
                <a:cs typeface="ＭＳ Ｐゴシック"/>
              </a:rPr>
              <a:t>Endocrine related</a:t>
            </a:r>
          </a:p>
          <a:p>
            <a:pPr>
              <a:buFont typeface="Wingdings" pitchFamily="2" charset="2"/>
              <a:buChar char="ü"/>
            </a:pPr>
            <a:r>
              <a:rPr lang="en-US" sz="2800" smtClean="0">
                <a:solidFill>
                  <a:schemeClr val="hlink"/>
                </a:solidFill>
                <a:ea typeface="ＭＳ Ｐゴシック"/>
                <a:cs typeface="ＭＳ Ｐゴシック"/>
              </a:rPr>
              <a:t>Environmental</a:t>
            </a:r>
          </a:p>
          <a:p>
            <a:pPr>
              <a:buFont typeface="Wingdings" pitchFamily="2" charset="2"/>
              <a:buChar char="ü"/>
            </a:pPr>
            <a:r>
              <a:rPr lang="en-US" sz="2800" smtClean="0">
                <a:solidFill>
                  <a:schemeClr val="hlink"/>
                </a:solidFill>
                <a:ea typeface="ＭＳ Ｐゴシック"/>
                <a:cs typeface="ＭＳ Ｐゴシック"/>
              </a:rPr>
              <a:t>Metabolic</a:t>
            </a:r>
          </a:p>
          <a:p>
            <a:endParaRPr lang="en-US" smtClean="0">
              <a:solidFill>
                <a:schemeClr val="hlink"/>
              </a:solidFill>
              <a:ea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355600" y="322263"/>
            <a:ext cx="8229600" cy="715962"/>
          </a:xfrm>
        </p:spPr>
        <p:txBody>
          <a:bodyPr/>
          <a:lstStyle/>
          <a:p>
            <a:pPr algn="ctr"/>
            <a:r>
              <a:rPr lang="en-US" sz="3200" b="1" smtClean="0">
                <a:solidFill>
                  <a:schemeClr val="accent1"/>
                </a:solidFill>
                <a:latin typeface="Tahoma" pitchFamily="34" charset="0"/>
                <a:ea typeface="ＭＳ Ｐゴシック"/>
                <a:cs typeface="ＭＳ Ｐゴシック"/>
              </a:rPr>
              <a:t>OBJECTIVES</a:t>
            </a:r>
          </a:p>
        </p:txBody>
      </p:sp>
      <p:sp>
        <p:nvSpPr>
          <p:cNvPr id="16386" name="Rectangle 3"/>
          <p:cNvSpPr>
            <a:spLocks noGrp="1"/>
          </p:cNvSpPr>
          <p:nvPr>
            <p:ph type="body" idx="4294967295"/>
          </p:nvPr>
        </p:nvSpPr>
        <p:spPr>
          <a:xfrm>
            <a:off x="533400" y="1038225"/>
            <a:ext cx="8001000" cy="4930775"/>
          </a:xfrm>
        </p:spPr>
        <p:txBody>
          <a:bodyPr/>
          <a:lstStyle/>
          <a:p>
            <a:pPr>
              <a:buFont typeface="Arial" charset="0"/>
              <a:buNone/>
            </a:pPr>
            <a:r>
              <a:rPr lang="en-US" sz="2800" smtClean="0">
                <a:solidFill>
                  <a:schemeClr val="hlink"/>
                </a:solidFill>
                <a:latin typeface="Tahoma" pitchFamily="34" charset="0"/>
                <a:ea typeface="ＭＳ Ｐゴシック"/>
                <a:cs typeface="ＭＳ Ｐゴシック"/>
              </a:rPr>
              <a:t>Upon completion of this module, the learner … </a:t>
            </a:r>
          </a:p>
          <a:p>
            <a:r>
              <a:rPr lang="en-US" sz="2800" smtClean="0">
                <a:solidFill>
                  <a:schemeClr val="hlink"/>
                </a:solidFill>
                <a:latin typeface="Tahoma" pitchFamily="34" charset="0"/>
                <a:ea typeface="ＭＳ Ｐゴシック"/>
                <a:cs typeface="ＭＳ Ｐゴシック"/>
              </a:rPr>
              <a:t>Will have a better understanding of the physical and psychological limitations of people affected by morbid obesity</a:t>
            </a:r>
          </a:p>
          <a:p>
            <a:r>
              <a:rPr lang="en-US" sz="2800" smtClean="0">
                <a:solidFill>
                  <a:schemeClr val="hlink"/>
                </a:solidFill>
                <a:latin typeface="Tahoma" pitchFamily="34" charset="0"/>
                <a:ea typeface="ＭＳ Ｐゴシック"/>
                <a:cs typeface="ＭＳ Ｐゴシック"/>
              </a:rPr>
              <a:t>Will be able to verbalize the causes of obesity</a:t>
            </a:r>
          </a:p>
          <a:p>
            <a:r>
              <a:rPr lang="en-US" sz="2800" smtClean="0">
                <a:solidFill>
                  <a:schemeClr val="hlink"/>
                </a:solidFill>
                <a:latin typeface="Tahoma" pitchFamily="34" charset="0"/>
                <a:ea typeface="ＭＳ Ｐゴシック"/>
                <a:cs typeface="ＭＳ Ｐゴシック"/>
              </a:rPr>
              <a:t>Will have an increased awareness of verbal</a:t>
            </a:r>
          </a:p>
          <a:p>
            <a:pPr>
              <a:buFont typeface="Arial" charset="0"/>
              <a:buNone/>
            </a:pPr>
            <a:r>
              <a:rPr lang="en-US" sz="2800" smtClean="0">
                <a:solidFill>
                  <a:schemeClr val="hlink"/>
                </a:solidFill>
                <a:latin typeface="Tahoma" pitchFamily="34" charset="0"/>
                <a:ea typeface="ＭＳ Ｐゴシック"/>
                <a:cs typeface="ＭＳ Ｐゴシック"/>
              </a:rPr>
              <a:t>	nonverbal gestures which may cause sensitivity issues with patients affected by morbid obesity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a:xfrm>
            <a:off x="1147763" y="296863"/>
            <a:ext cx="7086600" cy="1143000"/>
          </a:xfrm>
        </p:spPr>
        <p:txBody>
          <a:bodyPr/>
          <a:lstStyle/>
          <a:p>
            <a:pPr algn="ctr"/>
            <a:r>
              <a:rPr lang="en-US" sz="3200" b="1" smtClean="0">
                <a:solidFill>
                  <a:schemeClr val="accent1"/>
                </a:solidFill>
                <a:latin typeface="Tahoma" pitchFamily="34" charset="0"/>
                <a:ea typeface="ＭＳ Ｐゴシック"/>
                <a:cs typeface="ＭＳ Ｐゴシック"/>
              </a:rPr>
              <a:t>ENVIRONMENTAL CAUSES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OF OBESITY</a:t>
            </a:r>
          </a:p>
        </p:txBody>
      </p:sp>
      <p:sp>
        <p:nvSpPr>
          <p:cNvPr id="35842" name="Rectangle 3"/>
          <p:cNvSpPr>
            <a:spLocks noGrp="1"/>
          </p:cNvSpPr>
          <p:nvPr>
            <p:ph type="body" idx="4294967295"/>
          </p:nvPr>
        </p:nvSpPr>
        <p:spPr>
          <a:xfrm>
            <a:off x="609600" y="1630363"/>
            <a:ext cx="7772400" cy="4214812"/>
          </a:xfrm>
        </p:spPr>
        <p:txBody>
          <a:bodyPr/>
          <a:lstStyle/>
          <a:p>
            <a:r>
              <a:rPr lang="en-US" sz="2800" smtClean="0">
                <a:solidFill>
                  <a:schemeClr val="hlink"/>
                </a:solidFill>
                <a:ea typeface="ＭＳ Ｐゴシック"/>
                <a:cs typeface="ＭＳ Ｐゴシック"/>
              </a:rPr>
              <a:t>Elevator</a:t>
            </a:r>
          </a:p>
          <a:p>
            <a:r>
              <a:rPr lang="en-US" sz="2800" smtClean="0">
                <a:solidFill>
                  <a:schemeClr val="hlink"/>
                </a:solidFill>
                <a:ea typeface="ＭＳ Ｐゴシック"/>
                <a:cs typeface="ＭＳ Ｐゴシック"/>
              </a:rPr>
              <a:t>Moving Sidewalk</a:t>
            </a:r>
          </a:p>
          <a:p>
            <a:r>
              <a:rPr lang="en-US" sz="2800" smtClean="0">
                <a:solidFill>
                  <a:schemeClr val="hlink"/>
                </a:solidFill>
                <a:ea typeface="ＭＳ Ｐゴシック"/>
                <a:cs typeface="ＭＳ Ｐゴシック"/>
              </a:rPr>
              <a:t>Escalator</a:t>
            </a:r>
          </a:p>
          <a:p>
            <a:r>
              <a:rPr lang="en-US" sz="2800" smtClean="0">
                <a:solidFill>
                  <a:schemeClr val="hlink"/>
                </a:solidFill>
                <a:ea typeface="ＭＳ Ｐゴシック"/>
                <a:cs typeface="ＭＳ Ｐゴシック"/>
              </a:rPr>
              <a:t>Computer Games</a:t>
            </a:r>
          </a:p>
          <a:p>
            <a:r>
              <a:rPr lang="en-US" sz="2800" smtClean="0">
                <a:solidFill>
                  <a:schemeClr val="hlink"/>
                </a:solidFill>
                <a:ea typeface="ＭＳ Ｐゴシック"/>
                <a:cs typeface="ＭＳ Ｐゴシック"/>
              </a:rPr>
              <a:t>Television</a:t>
            </a:r>
          </a:p>
          <a:p>
            <a:r>
              <a:rPr lang="en-US" sz="2800" smtClean="0">
                <a:solidFill>
                  <a:schemeClr val="hlink"/>
                </a:solidFill>
                <a:ea typeface="ＭＳ Ｐゴシック"/>
                <a:cs typeface="ＭＳ Ｐゴシック"/>
              </a:rPr>
              <a:t>Automobiles</a:t>
            </a:r>
          </a:p>
          <a:p>
            <a:r>
              <a:rPr lang="en-US" sz="2800" smtClean="0">
                <a:solidFill>
                  <a:schemeClr val="hlink"/>
                </a:solidFill>
                <a:ea typeface="ＭＳ Ｐゴシック"/>
                <a:cs typeface="ＭＳ Ｐゴシック"/>
              </a:rPr>
              <a:t>Riding Lawnmowers</a:t>
            </a:r>
          </a:p>
          <a:p>
            <a:pPr>
              <a:buFont typeface="Arial" charset="0"/>
              <a:buNone/>
            </a:pPr>
            <a:endParaRPr lang="en-US" sz="2800" smtClean="0">
              <a:ea typeface="ＭＳ Ｐゴシック"/>
              <a:cs typeface="ＭＳ Ｐゴシック"/>
            </a:endParaRPr>
          </a:p>
        </p:txBody>
      </p:sp>
      <p:pic>
        <p:nvPicPr>
          <p:cNvPr id="35843" name="Picture 4" descr="MCj01977610000[1]"/>
          <p:cNvPicPr>
            <a:picLocks noChangeAspect="1" noChangeArrowheads="1"/>
          </p:cNvPicPr>
          <p:nvPr/>
        </p:nvPicPr>
        <p:blipFill>
          <a:blip r:embed="rId2"/>
          <a:srcRect/>
          <a:stretch>
            <a:fillRect/>
          </a:stretch>
        </p:blipFill>
        <p:spPr bwMode="auto">
          <a:xfrm>
            <a:off x="5294313" y="2662238"/>
            <a:ext cx="2362200" cy="18272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796925" y="346075"/>
            <a:ext cx="7391400" cy="704850"/>
          </a:xfrm>
        </p:spPr>
        <p:txBody>
          <a:bodyPr/>
          <a:lstStyle/>
          <a:p>
            <a:pPr algn="ctr"/>
            <a:r>
              <a:rPr lang="en-US" sz="3200" b="1" smtClean="0">
                <a:solidFill>
                  <a:schemeClr val="accent1"/>
                </a:solidFill>
                <a:latin typeface="Tahoma" pitchFamily="34" charset="0"/>
                <a:ea typeface="ＭＳ Ｐゴシック"/>
                <a:cs typeface="ＭＳ Ｐゴシック"/>
              </a:rPr>
              <a:t>OTHER CAUSES OF OBESITY</a:t>
            </a:r>
          </a:p>
        </p:txBody>
      </p:sp>
      <p:sp>
        <p:nvSpPr>
          <p:cNvPr id="36866" name="Rectangle 3"/>
          <p:cNvSpPr>
            <a:spLocks noGrp="1" noChangeArrowheads="1"/>
          </p:cNvSpPr>
          <p:nvPr>
            <p:ph type="body" idx="4294967295"/>
          </p:nvPr>
        </p:nvSpPr>
        <p:spPr>
          <a:xfrm>
            <a:off x="457200" y="1506538"/>
            <a:ext cx="8229600" cy="4289425"/>
          </a:xfrm>
        </p:spPr>
        <p:txBody>
          <a:bodyPr/>
          <a:lstStyle/>
          <a:p>
            <a:r>
              <a:rPr lang="en-US" sz="2800" smtClean="0">
                <a:solidFill>
                  <a:schemeClr val="hlink"/>
                </a:solidFill>
                <a:ea typeface="ＭＳ Ｐゴシック"/>
                <a:cs typeface="ＭＳ Ｐゴシック"/>
              </a:rPr>
              <a:t>Low Cost Easy Available Foods</a:t>
            </a:r>
          </a:p>
          <a:p>
            <a:endParaRPr lang="en-US" sz="2800" smtClean="0">
              <a:solidFill>
                <a:schemeClr val="hlink"/>
              </a:solidFill>
              <a:ea typeface="ＭＳ Ｐゴシック"/>
              <a:cs typeface="ＭＳ Ｐゴシック"/>
            </a:endParaRPr>
          </a:p>
          <a:p>
            <a:r>
              <a:rPr lang="en-US" sz="2800" smtClean="0">
                <a:solidFill>
                  <a:schemeClr val="hlink"/>
                </a:solidFill>
                <a:ea typeface="ＭＳ Ｐゴシック"/>
                <a:cs typeface="ＭＳ Ｐゴシック"/>
              </a:rPr>
              <a:t>High Fat-Energy Dense Foods</a:t>
            </a:r>
          </a:p>
          <a:p>
            <a:endParaRPr lang="en-US" sz="2800" smtClean="0">
              <a:solidFill>
                <a:schemeClr val="hlink"/>
              </a:solidFill>
              <a:ea typeface="ＭＳ Ｐゴシック"/>
              <a:cs typeface="ＭＳ Ｐゴシック"/>
            </a:endParaRPr>
          </a:p>
          <a:p>
            <a:r>
              <a:rPr lang="en-US" sz="2800" smtClean="0">
                <a:solidFill>
                  <a:schemeClr val="hlink"/>
                </a:solidFill>
                <a:ea typeface="ＭＳ Ｐゴシック"/>
                <a:cs typeface="ＭＳ Ｐゴシック"/>
              </a:rPr>
              <a:t>Larger Food Servings</a:t>
            </a:r>
          </a:p>
          <a:p>
            <a:pPr>
              <a:buFont typeface="Arial" charset="0"/>
              <a:buNone/>
            </a:pPr>
            <a:endParaRPr lang="en-US" sz="2800" smtClean="0">
              <a:solidFill>
                <a:schemeClr val="hlink"/>
              </a:solidFill>
              <a:ea typeface="ＭＳ Ｐゴシック"/>
              <a:cs typeface="ＭＳ Ｐゴシック"/>
            </a:endParaRPr>
          </a:p>
          <a:p>
            <a:r>
              <a:rPr lang="en-US" sz="2800" smtClean="0">
                <a:solidFill>
                  <a:schemeClr val="hlink"/>
                </a:solidFill>
                <a:ea typeface="ＭＳ Ｐゴシック"/>
                <a:cs typeface="ＭＳ Ｐゴシック"/>
              </a:rPr>
              <a:t>High Snack consumption</a:t>
            </a:r>
            <a:r>
              <a:rPr lang="en-US" sz="2800" smtClean="0">
                <a:ea typeface="ＭＳ Ｐゴシック"/>
                <a:cs typeface="ＭＳ Ｐゴシック"/>
              </a:rPr>
              <a:t> </a:t>
            </a:r>
          </a:p>
        </p:txBody>
      </p:sp>
      <p:pic>
        <p:nvPicPr>
          <p:cNvPr id="36867" name="Picture 4" descr="MCFD00180_0000[1]"/>
          <p:cNvPicPr>
            <a:picLocks noChangeAspect="1" noChangeArrowheads="1"/>
          </p:cNvPicPr>
          <p:nvPr/>
        </p:nvPicPr>
        <p:blipFill>
          <a:blip r:embed="rId2"/>
          <a:srcRect/>
          <a:stretch>
            <a:fillRect/>
          </a:stretch>
        </p:blipFill>
        <p:spPr bwMode="auto">
          <a:xfrm>
            <a:off x="5888038" y="2503488"/>
            <a:ext cx="2484437" cy="2935287"/>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647700" y="342900"/>
            <a:ext cx="7772400" cy="1143000"/>
          </a:xfrm>
        </p:spPr>
        <p:txBody>
          <a:bodyPr/>
          <a:lstStyle/>
          <a:p>
            <a:pPr algn="ctr"/>
            <a:r>
              <a:rPr lang="en-US" sz="3200" b="1" smtClean="0">
                <a:solidFill>
                  <a:schemeClr val="accent1"/>
                </a:solidFill>
                <a:latin typeface="Tahoma" pitchFamily="34" charset="0"/>
                <a:ea typeface="ＭＳ Ｐゴシック"/>
                <a:cs typeface="ＭＳ Ｐゴシック"/>
              </a:rPr>
              <a:t>OBESITY @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WINCHESTER HOSPITAL </a:t>
            </a:r>
            <a:br>
              <a:rPr lang="en-US" sz="3200" b="1" smtClean="0">
                <a:solidFill>
                  <a:schemeClr val="accent1"/>
                </a:solidFill>
                <a:latin typeface="Tahoma" pitchFamily="34" charset="0"/>
                <a:ea typeface="ＭＳ Ｐゴシック"/>
                <a:cs typeface="ＭＳ Ｐゴシック"/>
              </a:rPr>
            </a:br>
            <a:endParaRPr lang="en-US" sz="3200" b="1" smtClean="0">
              <a:solidFill>
                <a:schemeClr val="accent1"/>
              </a:solidFill>
              <a:latin typeface="Tahoma" pitchFamily="34" charset="0"/>
              <a:ea typeface="ＭＳ Ｐゴシック"/>
              <a:cs typeface="ＭＳ Ｐゴシック"/>
            </a:endParaRPr>
          </a:p>
        </p:txBody>
      </p:sp>
      <p:sp>
        <p:nvSpPr>
          <p:cNvPr id="37890" name="Rectangle 3"/>
          <p:cNvSpPr>
            <a:spLocks noGrp="1"/>
          </p:cNvSpPr>
          <p:nvPr>
            <p:ph type="body" idx="4294967295"/>
          </p:nvPr>
        </p:nvSpPr>
        <p:spPr>
          <a:xfrm>
            <a:off x="647700" y="1704975"/>
            <a:ext cx="7543800" cy="3971925"/>
          </a:xfrm>
        </p:spPr>
        <p:txBody>
          <a:bodyPr/>
          <a:lstStyle/>
          <a:p>
            <a:r>
              <a:rPr lang="en-US" sz="2800" smtClean="0">
                <a:solidFill>
                  <a:schemeClr val="hlink"/>
                </a:solidFill>
                <a:ea typeface="ＭＳ Ｐゴシック"/>
                <a:cs typeface="ＭＳ Ｐゴシック"/>
              </a:rPr>
              <a:t>Inpatients</a:t>
            </a:r>
          </a:p>
          <a:p>
            <a:r>
              <a:rPr lang="en-US" sz="2800" smtClean="0">
                <a:solidFill>
                  <a:schemeClr val="hlink"/>
                </a:solidFill>
                <a:ea typeface="ＭＳ Ｐゴシック"/>
                <a:cs typeface="ＭＳ Ｐゴシック"/>
              </a:rPr>
              <a:t>Outpatients</a:t>
            </a:r>
          </a:p>
          <a:p>
            <a:r>
              <a:rPr lang="en-US" sz="2800" smtClean="0">
                <a:solidFill>
                  <a:schemeClr val="hlink"/>
                </a:solidFill>
                <a:ea typeface="ＭＳ Ｐゴシック"/>
                <a:cs typeface="ＭＳ Ｐゴシック"/>
              </a:rPr>
              <a:t>Visitors</a:t>
            </a:r>
          </a:p>
          <a:p>
            <a:r>
              <a:rPr lang="en-US" sz="2800" smtClean="0">
                <a:solidFill>
                  <a:schemeClr val="hlink"/>
                </a:solidFill>
                <a:ea typeface="ＭＳ Ｐゴシック"/>
                <a:cs typeface="ＭＳ Ｐゴシック"/>
              </a:rPr>
              <a:t>Staff</a:t>
            </a:r>
          </a:p>
          <a:p>
            <a:r>
              <a:rPr lang="en-US" sz="2800" smtClean="0">
                <a:solidFill>
                  <a:schemeClr val="hlink"/>
                </a:solidFill>
                <a:ea typeface="ＭＳ Ｐゴシック"/>
                <a:cs typeface="ＭＳ Ｐゴシック"/>
              </a:rPr>
              <a:t>Adults</a:t>
            </a:r>
          </a:p>
          <a:p>
            <a:r>
              <a:rPr lang="en-US" sz="2800" smtClean="0">
                <a:solidFill>
                  <a:schemeClr val="hlink"/>
                </a:solidFill>
                <a:ea typeface="ＭＳ Ｐゴシック"/>
                <a:cs typeface="ＭＳ Ｐゴシック"/>
              </a:rPr>
              <a:t>Children</a:t>
            </a:r>
          </a:p>
        </p:txBody>
      </p:sp>
      <p:sp>
        <p:nvSpPr>
          <p:cNvPr id="37891"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7892" name="AutoShape 5" descr="2Q=="/>
          <p:cNvSpPr>
            <a:spLocks noChangeAspect="1" noChangeArrowheads="1"/>
          </p:cNvSpPr>
          <p:nvPr/>
        </p:nvSpPr>
        <p:spPr bwMode="auto">
          <a:xfrm>
            <a:off x="3590925" y="2552700"/>
            <a:ext cx="1962150" cy="1752600"/>
          </a:xfrm>
          <a:prstGeom prst="rect">
            <a:avLst/>
          </a:prstGeom>
          <a:noFill/>
          <a:ln w="9525">
            <a:noFill/>
            <a:miter lim="800000"/>
            <a:headEnd/>
            <a:tailEnd/>
          </a:ln>
        </p:spPr>
        <p:txBody>
          <a:bodyPr/>
          <a:lstStyle/>
          <a:p>
            <a:endParaRPr lang="en-US"/>
          </a:p>
        </p:txBody>
      </p:sp>
      <p:pic>
        <p:nvPicPr>
          <p:cNvPr id="37893" name="Picture 6" descr="001,-children-rights-book,-Ombudsman-Serbia,-2008[1]"/>
          <p:cNvPicPr>
            <a:picLocks noChangeAspect="1" noChangeArrowheads="1"/>
          </p:cNvPicPr>
          <p:nvPr/>
        </p:nvPicPr>
        <p:blipFill>
          <a:blip r:embed="rId2"/>
          <a:srcRect/>
          <a:stretch>
            <a:fillRect/>
          </a:stretch>
        </p:blipFill>
        <p:spPr bwMode="auto">
          <a:xfrm>
            <a:off x="4083050" y="2360613"/>
            <a:ext cx="2608263" cy="24399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a:xfrm>
            <a:off x="852488" y="184150"/>
            <a:ext cx="7772400" cy="1143000"/>
          </a:xfrm>
        </p:spPr>
        <p:txBody>
          <a:bodyPr/>
          <a:lstStyle/>
          <a:p>
            <a:pPr algn="ctr"/>
            <a:r>
              <a:rPr lang="en-US" sz="3200" b="1" smtClean="0">
                <a:solidFill>
                  <a:schemeClr val="accent1"/>
                </a:solidFill>
                <a:latin typeface="Tahoma" pitchFamily="34" charset="0"/>
                <a:ea typeface="ＭＳ Ｐゴシック"/>
                <a:cs typeface="ＭＳ Ｐゴシック"/>
              </a:rPr>
              <a:t>PATIENTS AFFECTED BY OBESITY @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Winchester Hospital Are-</a:t>
            </a:r>
          </a:p>
        </p:txBody>
      </p:sp>
      <p:sp>
        <p:nvSpPr>
          <p:cNvPr id="38914" name="Rectangle 3"/>
          <p:cNvSpPr>
            <a:spLocks noGrp="1"/>
          </p:cNvSpPr>
          <p:nvPr>
            <p:ph type="body" idx="4294967295"/>
          </p:nvPr>
        </p:nvSpPr>
        <p:spPr>
          <a:xfrm>
            <a:off x="685800" y="1676400"/>
            <a:ext cx="7772400" cy="4119563"/>
          </a:xfrm>
        </p:spPr>
        <p:txBody>
          <a:bodyPr/>
          <a:lstStyle/>
          <a:p>
            <a:r>
              <a:rPr lang="en-US" sz="2800" smtClean="0">
                <a:solidFill>
                  <a:schemeClr val="hlink"/>
                </a:solidFill>
                <a:ea typeface="ＭＳ Ｐゴシック"/>
                <a:cs typeface="ＭＳ Ｐゴシック"/>
              </a:rPr>
              <a:t>Admitted for…</a:t>
            </a:r>
          </a:p>
          <a:p>
            <a:pPr lvl="1"/>
            <a:r>
              <a:rPr lang="en-US" sz="2400" smtClean="0">
                <a:solidFill>
                  <a:schemeClr val="hlink"/>
                </a:solidFill>
                <a:ea typeface="ＭＳ Ｐゴシック"/>
              </a:rPr>
              <a:t>Metabolic and Bariatric Surgery</a:t>
            </a:r>
          </a:p>
          <a:p>
            <a:pPr lvl="1"/>
            <a:r>
              <a:rPr lang="en-US" sz="2400" smtClean="0">
                <a:solidFill>
                  <a:schemeClr val="hlink"/>
                </a:solidFill>
                <a:ea typeface="ＭＳ Ｐゴシック"/>
              </a:rPr>
              <a:t>Orthopedic surgery</a:t>
            </a:r>
          </a:p>
          <a:p>
            <a:pPr lvl="1"/>
            <a:r>
              <a:rPr lang="en-US" sz="2400" smtClean="0">
                <a:solidFill>
                  <a:schemeClr val="hlink"/>
                </a:solidFill>
                <a:ea typeface="ＭＳ Ｐゴシック"/>
              </a:rPr>
              <a:t>Other surgery</a:t>
            </a:r>
          </a:p>
          <a:p>
            <a:pPr lvl="1"/>
            <a:r>
              <a:rPr lang="en-US" sz="2400" smtClean="0">
                <a:solidFill>
                  <a:schemeClr val="hlink"/>
                </a:solidFill>
                <a:ea typeface="ＭＳ Ｐゴシック"/>
              </a:rPr>
              <a:t>Medical issues</a:t>
            </a:r>
          </a:p>
          <a:p>
            <a:pPr lvl="1"/>
            <a:r>
              <a:rPr lang="en-US" sz="2400" smtClean="0">
                <a:solidFill>
                  <a:schemeClr val="hlink"/>
                </a:solidFill>
                <a:ea typeface="ＭＳ Ｐゴシック"/>
              </a:rPr>
              <a:t>Labor and delivery</a:t>
            </a:r>
          </a:p>
          <a:p>
            <a:pPr lvl="1"/>
            <a:r>
              <a:rPr lang="en-US" sz="2400" smtClean="0">
                <a:solidFill>
                  <a:schemeClr val="hlink"/>
                </a:solidFill>
                <a:ea typeface="ＭＳ Ｐゴシック"/>
              </a:rPr>
              <a:t>Emergency Room</a:t>
            </a:r>
          </a:p>
          <a:p>
            <a:endParaRPr lang="en-US" sz="2400" smtClean="0">
              <a:solidFill>
                <a:schemeClr val="hlink"/>
              </a:solidFill>
              <a:ea typeface="ＭＳ Ｐゴシック"/>
              <a:cs typeface="ＭＳ Ｐゴシック"/>
            </a:endParaRPr>
          </a:p>
        </p:txBody>
      </p:sp>
      <p:pic>
        <p:nvPicPr>
          <p:cNvPr id="38915" name="Picture 4" descr="MC900078835[1]"/>
          <p:cNvPicPr>
            <a:picLocks noChangeAspect="1" noChangeArrowheads="1"/>
          </p:cNvPicPr>
          <p:nvPr/>
        </p:nvPicPr>
        <p:blipFill>
          <a:blip r:embed="rId2"/>
          <a:srcRect/>
          <a:stretch>
            <a:fillRect/>
          </a:stretch>
        </p:blipFill>
        <p:spPr bwMode="auto">
          <a:xfrm>
            <a:off x="6172200" y="2895600"/>
            <a:ext cx="2057400" cy="22256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a:xfrm>
            <a:off x="685800" y="185738"/>
            <a:ext cx="7772400" cy="1143000"/>
          </a:xfrm>
        </p:spPr>
        <p:txBody>
          <a:bodyPr/>
          <a:lstStyle/>
          <a:p>
            <a:pPr algn="ctr"/>
            <a:r>
              <a:rPr lang="en-US" sz="3200" b="1" smtClean="0">
                <a:solidFill>
                  <a:schemeClr val="accent1"/>
                </a:solidFill>
                <a:latin typeface="Tahoma" pitchFamily="34" charset="0"/>
                <a:ea typeface="ＭＳ Ｐゴシック"/>
                <a:cs typeface="ＭＳ Ｐゴシック"/>
              </a:rPr>
              <a:t>PATIENTS AFFECTED BY OBESITY @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Winchester Hospital Have-</a:t>
            </a:r>
          </a:p>
        </p:txBody>
      </p:sp>
      <p:sp>
        <p:nvSpPr>
          <p:cNvPr id="39938" name="Rectangle 3"/>
          <p:cNvSpPr>
            <a:spLocks noGrp="1"/>
          </p:cNvSpPr>
          <p:nvPr>
            <p:ph type="body" idx="4294967295"/>
          </p:nvPr>
        </p:nvSpPr>
        <p:spPr>
          <a:xfrm>
            <a:off x="685800" y="1905000"/>
            <a:ext cx="7772400" cy="3865563"/>
          </a:xfrm>
        </p:spPr>
        <p:txBody>
          <a:bodyPr/>
          <a:lstStyle/>
          <a:p>
            <a:r>
              <a:rPr lang="en-US" sz="2800" smtClean="0">
                <a:solidFill>
                  <a:schemeClr val="hlink"/>
                </a:solidFill>
                <a:ea typeface="ＭＳ Ｐゴシック"/>
                <a:cs typeface="ＭＳ Ｐゴシック"/>
              </a:rPr>
              <a:t>Testing…</a:t>
            </a:r>
          </a:p>
          <a:p>
            <a:pPr lvl="1"/>
            <a:r>
              <a:rPr lang="en-US" sz="2400" smtClean="0">
                <a:solidFill>
                  <a:schemeClr val="hlink"/>
                </a:solidFill>
                <a:ea typeface="ＭＳ Ｐゴシック"/>
              </a:rPr>
              <a:t>Radiology</a:t>
            </a:r>
          </a:p>
          <a:p>
            <a:pPr lvl="1"/>
            <a:r>
              <a:rPr lang="en-US" sz="2400" smtClean="0">
                <a:solidFill>
                  <a:schemeClr val="hlink"/>
                </a:solidFill>
                <a:ea typeface="ＭＳ Ｐゴシック"/>
              </a:rPr>
              <a:t>Phlebotomy</a:t>
            </a:r>
          </a:p>
          <a:p>
            <a:pPr lvl="1"/>
            <a:r>
              <a:rPr lang="en-US" sz="2400" smtClean="0">
                <a:solidFill>
                  <a:schemeClr val="hlink"/>
                </a:solidFill>
                <a:ea typeface="ＭＳ Ｐゴシック"/>
              </a:rPr>
              <a:t>Cardiology testing</a:t>
            </a:r>
          </a:p>
          <a:p>
            <a:pPr lvl="1"/>
            <a:r>
              <a:rPr lang="en-US" sz="2400" smtClean="0">
                <a:solidFill>
                  <a:schemeClr val="hlink"/>
                </a:solidFill>
                <a:ea typeface="ＭＳ Ｐゴシック"/>
              </a:rPr>
              <a:t>Pulmonary testing</a:t>
            </a:r>
          </a:p>
          <a:p>
            <a:pPr lvl="1"/>
            <a:r>
              <a:rPr lang="en-US" sz="2400" smtClean="0">
                <a:solidFill>
                  <a:schemeClr val="hlink"/>
                </a:solidFill>
                <a:ea typeface="ＭＳ Ｐゴシック"/>
              </a:rPr>
              <a:t>Preadmission testing</a:t>
            </a:r>
          </a:p>
          <a:p>
            <a:pPr lvl="1"/>
            <a:r>
              <a:rPr lang="en-US" sz="2400" smtClean="0">
                <a:solidFill>
                  <a:schemeClr val="hlink"/>
                </a:solidFill>
                <a:ea typeface="ＭＳ Ｐゴシック"/>
              </a:rPr>
              <a:t>Other</a:t>
            </a:r>
          </a:p>
          <a:p>
            <a:pPr lvl="1">
              <a:buFont typeface="Arial" charset="0"/>
              <a:buNone/>
            </a:pPr>
            <a:endParaRPr lang="en-US" sz="2400" smtClean="0">
              <a:solidFill>
                <a:schemeClr val="hlink"/>
              </a:solidFill>
              <a:ea typeface="ＭＳ Ｐゴシック"/>
            </a:endParaRPr>
          </a:p>
        </p:txBody>
      </p:sp>
      <p:pic>
        <p:nvPicPr>
          <p:cNvPr id="39939" name="Picture 4" descr="MC900389198[1]"/>
          <p:cNvPicPr>
            <a:picLocks noChangeAspect="1" noChangeArrowheads="1"/>
          </p:cNvPicPr>
          <p:nvPr/>
        </p:nvPicPr>
        <p:blipFill>
          <a:blip r:embed="rId2"/>
          <a:srcRect/>
          <a:stretch>
            <a:fillRect/>
          </a:stretch>
        </p:blipFill>
        <p:spPr bwMode="auto">
          <a:xfrm>
            <a:off x="5059363" y="2182813"/>
            <a:ext cx="2895600" cy="2895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879475" y="311150"/>
            <a:ext cx="7391400" cy="1143000"/>
          </a:xfrm>
        </p:spPr>
        <p:txBody>
          <a:bodyPr/>
          <a:lstStyle/>
          <a:p>
            <a:pPr algn="ctr"/>
            <a:r>
              <a:rPr lang="en-US" sz="3200" b="1" smtClean="0">
                <a:solidFill>
                  <a:schemeClr val="accent1"/>
                </a:solidFill>
                <a:latin typeface="Tahoma" pitchFamily="34" charset="0"/>
                <a:ea typeface="ＭＳ Ｐゴシック"/>
                <a:cs typeface="ＭＳ Ｐゴシック"/>
              </a:rPr>
              <a:t>PERSONS AFFECTED BY OBESITY @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Winchester Hospital Come-</a:t>
            </a:r>
          </a:p>
        </p:txBody>
      </p:sp>
      <p:sp>
        <p:nvSpPr>
          <p:cNvPr id="40962" name="Rectangle 3"/>
          <p:cNvSpPr>
            <a:spLocks noGrp="1"/>
          </p:cNvSpPr>
          <p:nvPr>
            <p:ph type="body" idx="4294967295"/>
          </p:nvPr>
        </p:nvSpPr>
        <p:spPr>
          <a:xfrm>
            <a:off x="685800" y="2236788"/>
            <a:ext cx="7772400" cy="3570287"/>
          </a:xfrm>
        </p:spPr>
        <p:txBody>
          <a:bodyPr/>
          <a:lstStyle/>
          <a:p>
            <a:r>
              <a:rPr lang="en-US" sz="2800" smtClean="0">
                <a:solidFill>
                  <a:schemeClr val="hlink"/>
                </a:solidFill>
                <a:ea typeface="ＭＳ Ｐゴシック"/>
                <a:cs typeface="ＭＳ Ｐゴシック"/>
              </a:rPr>
              <a:t>Visiting…</a:t>
            </a:r>
          </a:p>
          <a:p>
            <a:pPr lvl="1"/>
            <a:r>
              <a:rPr lang="en-US" sz="2400" smtClean="0">
                <a:solidFill>
                  <a:schemeClr val="hlink"/>
                </a:solidFill>
                <a:ea typeface="ＭＳ Ｐゴシック"/>
              </a:rPr>
              <a:t>Family</a:t>
            </a:r>
          </a:p>
          <a:p>
            <a:pPr lvl="1"/>
            <a:r>
              <a:rPr lang="en-US" sz="2400" smtClean="0">
                <a:solidFill>
                  <a:schemeClr val="hlink"/>
                </a:solidFill>
                <a:ea typeface="ＭＳ Ｐゴシック"/>
              </a:rPr>
              <a:t>Friends</a:t>
            </a:r>
          </a:p>
          <a:p>
            <a:pPr lvl="1"/>
            <a:r>
              <a:rPr lang="en-US" sz="2400" smtClean="0">
                <a:solidFill>
                  <a:schemeClr val="hlink"/>
                </a:solidFill>
                <a:ea typeface="ＭＳ Ｐゴシック"/>
              </a:rPr>
              <a:t>Cafeteria</a:t>
            </a:r>
          </a:p>
          <a:p>
            <a:pPr lvl="1"/>
            <a:r>
              <a:rPr lang="en-US" sz="2400" smtClean="0">
                <a:solidFill>
                  <a:schemeClr val="hlink"/>
                </a:solidFill>
                <a:ea typeface="ＭＳ Ｐゴシック"/>
              </a:rPr>
              <a:t>Gift shop</a:t>
            </a:r>
          </a:p>
        </p:txBody>
      </p:sp>
      <p:pic>
        <p:nvPicPr>
          <p:cNvPr id="40963" name="Picture 4" descr="MC900435598[1]"/>
          <p:cNvPicPr>
            <a:picLocks noChangeAspect="1" noChangeArrowheads="1"/>
          </p:cNvPicPr>
          <p:nvPr/>
        </p:nvPicPr>
        <p:blipFill>
          <a:blip r:embed="rId2"/>
          <a:srcRect/>
          <a:stretch>
            <a:fillRect/>
          </a:stretch>
        </p:blipFill>
        <p:spPr bwMode="auto">
          <a:xfrm>
            <a:off x="4800600" y="3276600"/>
            <a:ext cx="1752600" cy="22129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573088" y="247650"/>
            <a:ext cx="7772400" cy="1143000"/>
          </a:xfrm>
        </p:spPr>
        <p:txBody>
          <a:bodyPr/>
          <a:lstStyle/>
          <a:p>
            <a:pPr algn="ctr"/>
            <a:r>
              <a:rPr lang="en-US" sz="3200" b="1" smtClean="0">
                <a:solidFill>
                  <a:schemeClr val="accent1"/>
                </a:solidFill>
                <a:latin typeface="Tahoma" pitchFamily="34" charset="0"/>
                <a:ea typeface="ＭＳ Ｐゴシック"/>
                <a:cs typeface="ＭＳ Ｐゴシック"/>
              </a:rPr>
              <a:t>CULTURE of SENSITIVITY:</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WORDS</a:t>
            </a:r>
          </a:p>
        </p:txBody>
      </p:sp>
      <p:sp>
        <p:nvSpPr>
          <p:cNvPr id="41986" name="Rectangle 3"/>
          <p:cNvSpPr>
            <a:spLocks noGrp="1"/>
          </p:cNvSpPr>
          <p:nvPr>
            <p:ph type="body" idx="4294967295"/>
          </p:nvPr>
        </p:nvSpPr>
        <p:spPr>
          <a:xfrm>
            <a:off x="573088" y="1803400"/>
            <a:ext cx="7772400" cy="4065588"/>
          </a:xfrm>
        </p:spPr>
        <p:txBody>
          <a:bodyPr/>
          <a:lstStyle/>
          <a:p>
            <a:pPr>
              <a:lnSpc>
                <a:spcPct val="80000"/>
              </a:lnSpc>
              <a:buFont typeface="Arial" charset="0"/>
              <a:buNone/>
            </a:pPr>
            <a:r>
              <a:rPr lang="en-US" sz="2400" smtClean="0">
                <a:solidFill>
                  <a:schemeClr val="hlink"/>
                </a:solidFill>
                <a:ea typeface="ＭＳ Ｐゴシック"/>
                <a:cs typeface="ＭＳ Ｐゴシック"/>
              </a:rPr>
              <a:t>Comments by staff can be hurtful, such as…</a:t>
            </a:r>
          </a:p>
          <a:p>
            <a:pPr>
              <a:lnSpc>
                <a:spcPct val="80000"/>
              </a:lnSpc>
              <a:buFont typeface="Arial" charset="0"/>
              <a:buNone/>
            </a:pPr>
            <a:endParaRPr lang="en-US" sz="2400" smtClean="0">
              <a:solidFill>
                <a:schemeClr val="folHlink"/>
              </a:solidFill>
              <a:ea typeface="ＭＳ Ｐゴシック"/>
              <a:cs typeface="ＭＳ Ｐゴシック"/>
            </a:endParaRPr>
          </a:p>
          <a:p>
            <a:pPr algn="ctr">
              <a:lnSpc>
                <a:spcPct val="80000"/>
              </a:lnSpc>
              <a:buFont typeface="Arial" charset="0"/>
              <a:buNone/>
            </a:pPr>
            <a:r>
              <a:rPr lang="en-US" sz="2400" smtClean="0">
                <a:solidFill>
                  <a:schemeClr val="folHlink"/>
                </a:solidFill>
                <a:ea typeface="ＭＳ Ｐゴシック"/>
                <a:cs typeface="ＭＳ Ｐゴシック"/>
              </a:rPr>
              <a:t>      “</a:t>
            </a:r>
            <a:r>
              <a:rPr lang="en-US" sz="2400" i="1" smtClean="0">
                <a:solidFill>
                  <a:schemeClr val="folHlink"/>
                </a:solidFill>
                <a:ea typeface="ＭＳ Ｐゴシック"/>
                <a:cs typeface="ＭＳ Ｐゴシック"/>
              </a:rPr>
              <a:t>You carry your weight well”</a:t>
            </a:r>
            <a:endParaRPr lang="en-US" sz="2400" smtClean="0">
              <a:solidFill>
                <a:schemeClr val="folHlink"/>
              </a:solidFill>
              <a:ea typeface="ＭＳ Ｐゴシック"/>
              <a:cs typeface="ＭＳ Ｐゴシック"/>
            </a:endParaRPr>
          </a:p>
          <a:p>
            <a:pPr>
              <a:lnSpc>
                <a:spcPct val="80000"/>
              </a:lnSpc>
              <a:buFont typeface="Arial" charset="0"/>
              <a:buNone/>
            </a:pPr>
            <a:endParaRPr lang="en-US" sz="2400" smtClean="0">
              <a:solidFill>
                <a:schemeClr val="hlink"/>
              </a:solidFill>
              <a:ea typeface="ＭＳ Ｐゴシック"/>
              <a:cs typeface="ＭＳ Ｐゴシック"/>
            </a:endParaRPr>
          </a:p>
          <a:p>
            <a:pPr>
              <a:lnSpc>
                <a:spcPct val="80000"/>
              </a:lnSpc>
              <a:buFont typeface="Arial" charset="0"/>
              <a:buNone/>
            </a:pPr>
            <a:r>
              <a:rPr lang="en-US" sz="2400" smtClean="0">
                <a:solidFill>
                  <a:schemeClr val="hlink"/>
                </a:solidFill>
                <a:ea typeface="ＭＳ Ｐゴシック"/>
                <a:cs typeface="ＭＳ Ｐゴシック"/>
              </a:rPr>
              <a:t>Or, for patients having weight loss surgery:</a:t>
            </a:r>
          </a:p>
          <a:p>
            <a:pPr>
              <a:lnSpc>
                <a:spcPct val="80000"/>
              </a:lnSpc>
              <a:buFont typeface="Arial" charset="0"/>
              <a:buNone/>
            </a:pPr>
            <a:endParaRPr lang="en-US" sz="2400" smtClean="0">
              <a:solidFill>
                <a:schemeClr val="folHlink"/>
              </a:solidFill>
              <a:ea typeface="ＭＳ Ｐゴシック"/>
              <a:cs typeface="ＭＳ Ｐゴシック"/>
            </a:endParaRPr>
          </a:p>
          <a:p>
            <a:pPr algn="ctr">
              <a:lnSpc>
                <a:spcPct val="80000"/>
              </a:lnSpc>
              <a:buFont typeface="Arial" charset="0"/>
              <a:buNone/>
            </a:pPr>
            <a:r>
              <a:rPr lang="en-US" sz="2400" smtClean="0">
                <a:solidFill>
                  <a:schemeClr val="folHlink"/>
                </a:solidFill>
                <a:ea typeface="ＭＳ Ｐゴシック"/>
                <a:cs typeface="ＭＳ Ｐゴシック"/>
              </a:rPr>
              <a:t>“</a:t>
            </a:r>
            <a:r>
              <a:rPr lang="en-US" sz="2400" i="1" smtClean="0">
                <a:solidFill>
                  <a:schemeClr val="folHlink"/>
                </a:solidFill>
                <a:ea typeface="ＭＳ Ｐゴシック"/>
                <a:cs typeface="ＭＳ Ｐゴシック"/>
              </a:rPr>
              <a:t>You don’t look like you need this surgery</a:t>
            </a:r>
            <a:r>
              <a:rPr lang="en-US" sz="2400" smtClean="0">
                <a:solidFill>
                  <a:schemeClr val="folHlink"/>
                </a:solidFill>
                <a:ea typeface="ＭＳ Ｐゴシック"/>
                <a:cs typeface="ＭＳ Ｐゴシック"/>
              </a:rPr>
              <a:t>”</a:t>
            </a:r>
          </a:p>
          <a:p>
            <a:pPr algn="ctr">
              <a:lnSpc>
                <a:spcPct val="80000"/>
              </a:lnSpc>
              <a:buFont typeface="Arial" charset="0"/>
              <a:buNone/>
            </a:pPr>
            <a:endParaRPr lang="en-US" sz="2400" smtClean="0">
              <a:solidFill>
                <a:schemeClr val="folHlink"/>
              </a:solidFill>
              <a:ea typeface="ＭＳ Ｐゴシック"/>
              <a:cs typeface="ＭＳ Ｐゴシック"/>
            </a:endParaRPr>
          </a:p>
          <a:p>
            <a:pPr algn="ctr">
              <a:lnSpc>
                <a:spcPct val="80000"/>
              </a:lnSpc>
              <a:buFont typeface="Arial" charset="0"/>
              <a:buNone/>
            </a:pPr>
            <a:r>
              <a:rPr lang="en-US" sz="2400" smtClean="0">
                <a:solidFill>
                  <a:schemeClr val="folHlink"/>
                </a:solidFill>
                <a:ea typeface="ＭＳ Ｐゴシック"/>
                <a:cs typeface="ＭＳ Ｐゴシック"/>
              </a:rPr>
              <a:t>“</a:t>
            </a:r>
            <a:r>
              <a:rPr lang="en-US" sz="2400" i="1" smtClean="0">
                <a:solidFill>
                  <a:schemeClr val="folHlink"/>
                </a:solidFill>
                <a:ea typeface="ＭＳ Ｐゴシック"/>
                <a:cs typeface="ＭＳ Ｐゴシック"/>
              </a:rPr>
              <a:t>You took the easy way out</a:t>
            </a:r>
            <a:r>
              <a:rPr lang="en-US" sz="2400" smtClean="0">
                <a:solidFill>
                  <a:schemeClr val="folHlink"/>
                </a:solidFill>
                <a:ea typeface="ＭＳ Ｐゴシック"/>
                <a:cs typeface="ＭＳ Ｐゴシック"/>
              </a:rPr>
              <a:t>” </a:t>
            </a:r>
          </a:p>
          <a:p>
            <a:pPr>
              <a:lnSpc>
                <a:spcPct val="80000"/>
              </a:lnSpc>
              <a:buFont typeface="Wingdings" pitchFamily="2" charset="2"/>
              <a:buNone/>
            </a:pPr>
            <a:r>
              <a:rPr lang="en-US" sz="1500" smtClean="0">
                <a:solidFill>
                  <a:schemeClr val="accent2"/>
                </a:solidFill>
                <a:ea typeface="ＭＳ Ｐゴシック"/>
                <a:cs typeface="ＭＳ Ｐゴシック"/>
              </a:rPr>
              <a:t>      </a:t>
            </a:r>
          </a:p>
          <a:p>
            <a:pPr>
              <a:lnSpc>
                <a:spcPct val="80000"/>
              </a:lnSpc>
              <a:buFont typeface="Arial" charset="0"/>
              <a:buNone/>
            </a:pPr>
            <a:endParaRPr lang="en-US" sz="1500" smtClean="0">
              <a:solidFill>
                <a:schemeClr val="accent2"/>
              </a:solidFill>
              <a:ea typeface="ＭＳ Ｐゴシック"/>
              <a:cs typeface="ＭＳ Ｐゴシック"/>
            </a:endParaRPr>
          </a:p>
          <a:p>
            <a:pPr>
              <a:lnSpc>
                <a:spcPct val="80000"/>
              </a:lnSpc>
              <a:buFont typeface="Arial" charset="0"/>
              <a:buNone/>
            </a:pPr>
            <a:endParaRPr lang="en-US" sz="1500"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741363" y="273050"/>
            <a:ext cx="7772400" cy="1143000"/>
          </a:xfrm>
        </p:spPr>
        <p:txBody>
          <a:bodyPr/>
          <a:lstStyle/>
          <a:p>
            <a:pPr algn="ctr"/>
            <a:r>
              <a:rPr lang="en-US" sz="3200" b="1" smtClean="0">
                <a:solidFill>
                  <a:schemeClr val="accent1"/>
                </a:solidFill>
                <a:latin typeface="Tahoma" pitchFamily="34" charset="0"/>
                <a:ea typeface="ＭＳ Ｐゴシック"/>
                <a:cs typeface="ＭＳ Ｐゴシック"/>
              </a:rPr>
              <a:t>CULTURE of SENSITIVITY:</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GESTURES</a:t>
            </a:r>
          </a:p>
        </p:txBody>
      </p:sp>
      <p:sp>
        <p:nvSpPr>
          <p:cNvPr id="43010" name="Rectangle 3"/>
          <p:cNvSpPr>
            <a:spLocks noGrp="1"/>
          </p:cNvSpPr>
          <p:nvPr>
            <p:ph type="body" idx="4294967295"/>
          </p:nvPr>
        </p:nvSpPr>
        <p:spPr>
          <a:xfrm>
            <a:off x="533400" y="1752600"/>
            <a:ext cx="7772400" cy="3625850"/>
          </a:xfrm>
        </p:spPr>
        <p:txBody>
          <a:bodyPr/>
          <a:lstStyle/>
          <a:p>
            <a:pPr algn="ctr">
              <a:lnSpc>
                <a:spcPct val="90000"/>
              </a:lnSpc>
              <a:buFont typeface="Arial" charset="0"/>
              <a:buNone/>
            </a:pPr>
            <a:r>
              <a:rPr lang="en-US" sz="2800" smtClean="0">
                <a:solidFill>
                  <a:schemeClr val="hlink"/>
                </a:solidFill>
                <a:ea typeface="ＭＳ Ｐゴシック"/>
                <a:cs typeface="ＭＳ Ｐゴシック"/>
              </a:rPr>
              <a:t>Nonverbal gestures can be hurtful </a:t>
            </a:r>
          </a:p>
          <a:p>
            <a:pPr algn="ctr">
              <a:lnSpc>
                <a:spcPct val="90000"/>
              </a:lnSpc>
              <a:buFont typeface="Arial" charset="0"/>
              <a:buNone/>
            </a:pPr>
            <a:r>
              <a:rPr lang="en-US" sz="2800" smtClean="0">
                <a:solidFill>
                  <a:schemeClr val="hlink"/>
                </a:solidFill>
                <a:ea typeface="ＭＳ Ｐゴシック"/>
                <a:cs typeface="ＭＳ Ｐゴシック"/>
              </a:rPr>
              <a:t>as well, such as…</a:t>
            </a:r>
          </a:p>
          <a:p>
            <a:pPr>
              <a:lnSpc>
                <a:spcPct val="90000"/>
              </a:lnSpc>
              <a:buFont typeface="Arial" charset="0"/>
              <a:buNone/>
            </a:pPr>
            <a:endParaRPr lang="en-US" sz="2800" smtClean="0">
              <a:solidFill>
                <a:schemeClr val="hlink"/>
              </a:solidFill>
              <a:ea typeface="ＭＳ Ｐゴシック"/>
              <a:cs typeface="ＭＳ Ｐゴシック"/>
            </a:endParaRPr>
          </a:p>
          <a:p>
            <a:pPr>
              <a:lnSpc>
                <a:spcPct val="90000"/>
              </a:lnSpc>
              <a:buFont typeface="Wingdings" pitchFamily="2" charset="2"/>
              <a:buNone/>
            </a:pPr>
            <a:r>
              <a:rPr lang="en-US" sz="3000" smtClean="0">
                <a:solidFill>
                  <a:schemeClr val="accent2"/>
                </a:solidFill>
                <a:ea typeface="ＭＳ Ｐゴシック"/>
                <a:cs typeface="ＭＳ Ｐゴシック"/>
              </a:rPr>
              <a:t>       </a:t>
            </a:r>
            <a:r>
              <a:rPr lang="en-US" sz="2400" b="1" smtClean="0">
                <a:solidFill>
                  <a:schemeClr val="accent2"/>
                </a:solidFill>
                <a:ea typeface="ＭＳ Ｐゴシック"/>
                <a:cs typeface="Tahoma" pitchFamily="34" charset="0"/>
              </a:rPr>
              <a:t> </a:t>
            </a:r>
            <a:r>
              <a:rPr lang="en-US" sz="2400" b="1" smtClean="0">
                <a:solidFill>
                  <a:schemeClr val="folHlink"/>
                </a:solidFill>
                <a:ea typeface="ＭＳ Ｐゴシック"/>
                <a:cs typeface="Tahoma" pitchFamily="34" charset="0"/>
                <a:sym typeface="Wingdings" pitchFamily="2" charset="2"/>
              </a:rPr>
              <a:t></a:t>
            </a:r>
            <a:r>
              <a:rPr lang="en-US" sz="2400" b="1" smtClean="0">
                <a:solidFill>
                  <a:schemeClr val="accent2"/>
                </a:solidFill>
                <a:ea typeface="ＭＳ Ｐゴシック"/>
                <a:cs typeface="Tahoma" pitchFamily="34" charset="0"/>
                <a:sym typeface="Wingdings" pitchFamily="2" charset="2"/>
              </a:rPr>
              <a:t> </a:t>
            </a:r>
            <a:r>
              <a:rPr lang="en-US" sz="2400" smtClean="0">
                <a:solidFill>
                  <a:schemeClr val="folHlink"/>
                </a:solidFill>
                <a:ea typeface="ＭＳ Ｐゴシック"/>
                <a:cs typeface="ＭＳ Ｐゴシック"/>
              </a:rPr>
              <a:t>rolling of the eyes when caring for obese</a:t>
            </a:r>
          </a:p>
          <a:p>
            <a:pPr>
              <a:lnSpc>
                <a:spcPct val="90000"/>
              </a:lnSpc>
              <a:buFont typeface="Wingdings" pitchFamily="2" charset="2"/>
              <a:buNone/>
            </a:pPr>
            <a:r>
              <a:rPr lang="en-US" sz="2400" smtClean="0">
                <a:solidFill>
                  <a:schemeClr val="folHlink"/>
                </a:solidFill>
                <a:ea typeface="ＭＳ Ｐゴシック"/>
                <a:cs typeface="ＭＳ Ｐゴシック"/>
              </a:rPr>
              <a:t>            patients, or</a:t>
            </a:r>
          </a:p>
          <a:p>
            <a:pPr>
              <a:lnSpc>
                <a:spcPct val="90000"/>
              </a:lnSpc>
              <a:buFont typeface="Wingdings" pitchFamily="2" charset="2"/>
              <a:buNone/>
            </a:pPr>
            <a:endParaRPr lang="en-US" sz="2400" smtClean="0">
              <a:solidFill>
                <a:schemeClr val="folHlink"/>
              </a:solidFill>
              <a:ea typeface="ＭＳ Ｐゴシック"/>
              <a:cs typeface="ＭＳ Ｐゴシック"/>
            </a:endParaRPr>
          </a:p>
          <a:p>
            <a:pPr>
              <a:lnSpc>
                <a:spcPct val="90000"/>
              </a:lnSpc>
              <a:buFont typeface="Wingdings" pitchFamily="2" charset="2"/>
              <a:buNone/>
            </a:pPr>
            <a:r>
              <a:rPr lang="en-US" sz="2400" smtClean="0">
                <a:solidFill>
                  <a:schemeClr val="folHlink"/>
                </a:solidFill>
                <a:ea typeface="ＭＳ Ｐゴシック"/>
                <a:cs typeface="ＭＳ Ｐゴシック"/>
              </a:rPr>
              <a:t>         </a:t>
            </a:r>
            <a:r>
              <a:rPr lang="en-US" sz="2400" b="1" smtClean="0">
                <a:solidFill>
                  <a:schemeClr val="folHlink"/>
                </a:solidFill>
                <a:ea typeface="ＭＳ Ｐゴシック"/>
                <a:cs typeface="Tahoma" pitchFamily="34" charset="0"/>
                <a:sym typeface="Wingdings" pitchFamily="2" charset="2"/>
              </a:rPr>
              <a:t></a:t>
            </a:r>
            <a:r>
              <a:rPr lang="en-US" sz="2400" smtClean="0">
                <a:solidFill>
                  <a:schemeClr val="folHlink"/>
                </a:solidFill>
                <a:ea typeface="ＭＳ Ｐゴシック"/>
                <a:cs typeface="ＭＳ Ｐゴシック"/>
              </a:rPr>
              <a:t> lack of touch</a:t>
            </a:r>
          </a:p>
          <a:p>
            <a:pPr>
              <a:lnSpc>
                <a:spcPct val="90000"/>
              </a:lnSpc>
              <a:buFont typeface="Arial" charset="0"/>
              <a:buNone/>
            </a:pPr>
            <a:endParaRPr lang="en-US" smtClean="0">
              <a:solidFill>
                <a:schemeClr val="folHlink"/>
              </a:solidFill>
              <a:ea typeface="ＭＳ Ｐゴシック"/>
              <a:cs typeface="ＭＳ Ｐゴシック"/>
            </a:endParaRPr>
          </a:p>
        </p:txBody>
      </p:sp>
      <p:pic>
        <p:nvPicPr>
          <p:cNvPr id="43011" name="Picture 4" descr="MC900197588[1]"/>
          <p:cNvPicPr>
            <a:picLocks noChangeAspect="1" noChangeArrowheads="1"/>
          </p:cNvPicPr>
          <p:nvPr/>
        </p:nvPicPr>
        <p:blipFill>
          <a:blip r:embed="rId2"/>
          <a:srcRect/>
          <a:stretch>
            <a:fillRect/>
          </a:stretch>
        </p:blipFill>
        <p:spPr bwMode="auto">
          <a:xfrm>
            <a:off x="4038600" y="4464050"/>
            <a:ext cx="3689350" cy="12715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9163" y="196850"/>
            <a:ext cx="7315200" cy="1143000"/>
          </a:xfrm>
        </p:spPr>
        <p:txBody>
          <a:bodyPr/>
          <a:lstStyle/>
          <a:p>
            <a:pPr algn="ctr"/>
            <a:r>
              <a:rPr lang="en-US" sz="3200" b="1" smtClean="0">
                <a:solidFill>
                  <a:schemeClr val="accent1"/>
                </a:solidFill>
                <a:latin typeface="Tahoma" pitchFamily="34" charset="0"/>
                <a:ea typeface="ＭＳ Ｐゴシック"/>
                <a:cs typeface="ＭＳ Ｐゴシック"/>
              </a:rPr>
              <a:t>How to be more sensitive</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 to patients affected by obesity…</a:t>
            </a:r>
          </a:p>
        </p:txBody>
      </p:sp>
      <p:sp>
        <p:nvSpPr>
          <p:cNvPr id="44034" name="Rectangle 3"/>
          <p:cNvSpPr>
            <a:spLocks noGrp="1"/>
          </p:cNvSpPr>
          <p:nvPr>
            <p:ph type="body" idx="4294967295"/>
          </p:nvPr>
        </p:nvSpPr>
        <p:spPr>
          <a:xfrm>
            <a:off x="533400" y="1525588"/>
            <a:ext cx="8077200" cy="4313237"/>
          </a:xfrm>
        </p:spPr>
        <p:txBody>
          <a:bodyPr/>
          <a:lstStyle/>
          <a:p>
            <a:pPr eaLnBrk="1" hangingPunct="1">
              <a:lnSpc>
                <a:spcPct val="60000"/>
              </a:lnSpc>
              <a:buFontTx/>
              <a:buNone/>
            </a:pPr>
            <a:endParaRPr lang="en-US" sz="1800" smtClean="0">
              <a:ea typeface="ＭＳ Ｐゴシック"/>
              <a:cs typeface="ＭＳ Ｐゴシック"/>
            </a:endParaRPr>
          </a:p>
          <a:p>
            <a:pPr>
              <a:lnSpc>
                <a:spcPct val="90000"/>
              </a:lnSpc>
            </a:pPr>
            <a:r>
              <a:rPr lang="en-US" sz="2400" smtClean="0">
                <a:solidFill>
                  <a:schemeClr val="hlink"/>
                </a:solidFill>
                <a:ea typeface="ＭＳ Ｐゴシック"/>
                <a:cs typeface="ＭＳ Ｐゴシック"/>
              </a:rPr>
              <a:t>Do not be judgmental—you do not know the patient’s history</a:t>
            </a:r>
          </a:p>
          <a:p>
            <a:pPr>
              <a:lnSpc>
                <a:spcPct val="90000"/>
              </a:lnSpc>
            </a:pPr>
            <a:r>
              <a:rPr lang="en-US" sz="2400" smtClean="0">
                <a:solidFill>
                  <a:schemeClr val="hlink"/>
                </a:solidFill>
                <a:ea typeface="ＭＳ Ｐゴシック"/>
                <a:cs typeface="ＭＳ Ｐゴシック"/>
              </a:rPr>
              <a:t>Avoid language that places blame on patients</a:t>
            </a:r>
          </a:p>
          <a:p>
            <a:pPr>
              <a:lnSpc>
                <a:spcPct val="90000"/>
              </a:lnSpc>
            </a:pPr>
            <a:r>
              <a:rPr lang="en-US" sz="2400" smtClean="0">
                <a:solidFill>
                  <a:schemeClr val="hlink"/>
                </a:solidFill>
                <a:ea typeface="ＭＳ Ｐゴシック"/>
                <a:cs typeface="ＭＳ Ｐゴシック"/>
              </a:rPr>
              <a:t>Use respectful language</a:t>
            </a:r>
          </a:p>
          <a:p>
            <a:pPr lvl="1">
              <a:lnSpc>
                <a:spcPct val="90000"/>
              </a:lnSpc>
            </a:pPr>
            <a:r>
              <a:rPr lang="en-US" sz="2000" smtClean="0">
                <a:solidFill>
                  <a:schemeClr val="hlink"/>
                </a:solidFill>
                <a:ea typeface="ＭＳ Ｐゴシック"/>
              </a:rPr>
              <a:t>“Unhealthy weight”</a:t>
            </a:r>
          </a:p>
          <a:p>
            <a:pPr lvl="1">
              <a:lnSpc>
                <a:spcPct val="90000"/>
              </a:lnSpc>
            </a:pPr>
            <a:r>
              <a:rPr lang="en-US" sz="2000" smtClean="0">
                <a:solidFill>
                  <a:schemeClr val="hlink"/>
                </a:solidFill>
                <a:ea typeface="ＭＳ Ｐゴシック"/>
              </a:rPr>
              <a:t>“Excess weight”</a:t>
            </a:r>
          </a:p>
          <a:p>
            <a:pPr>
              <a:lnSpc>
                <a:spcPct val="90000"/>
              </a:lnSpc>
            </a:pPr>
            <a:r>
              <a:rPr lang="en-US" sz="2400" smtClean="0">
                <a:solidFill>
                  <a:schemeClr val="hlink"/>
                </a:solidFill>
                <a:ea typeface="ＭＳ Ｐゴシック"/>
                <a:cs typeface="ＭＳ Ｐゴシック"/>
              </a:rPr>
              <a:t>Use neutral terms such as </a:t>
            </a:r>
            <a:r>
              <a:rPr lang="en-US" sz="2400" i="1" smtClean="0">
                <a:solidFill>
                  <a:schemeClr val="folHlink"/>
                </a:solidFill>
                <a:ea typeface="ＭＳ Ｐゴシック"/>
                <a:cs typeface="ＭＳ Ｐゴシック"/>
              </a:rPr>
              <a:t>weight</a:t>
            </a:r>
            <a:r>
              <a:rPr lang="en-US" sz="2400" smtClean="0">
                <a:solidFill>
                  <a:schemeClr val="hlink"/>
                </a:solidFill>
                <a:ea typeface="ＭＳ Ｐゴシック"/>
                <a:cs typeface="ＭＳ Ｐゴシック"/>
              </a:rPr>
              <a:t> and </a:t>
            </a:r>
            <a:r>
              <a:rPr lang="en-US" sz="2400" i="1" smtClean="0">
                <a:solidFill>
                  <a:schemeClr val="folHlink"/>
                </a:solidFill>
                <a:ea typeface="ＭＳ Ｐゴシック"/>
                <a:cs typeface="ＭＳ Ｐゴシック"/>
              </a:rPr>
              <a:t>BMI</a:t>
            </a:r>
          </a:p>
          <a:p>
            <a:pPr>
              <a:lnSpc>
                <a:spcPct val="90000"/>
              </a:lnSpc>
            </a:pPr>
            <a:r>
              <a:rPr lang="en-US" sz="2400" smtClean="0">
                <a:solidFill>
                  <a:schemeClr val="hlink"/>
                </a:solidFill>
                <a:ea typeface="ＭＳ Ｐゴシック"/>
                <a:cs typeface="ＭＳ Ｐゴシック"/>
              </a:rPr>
              <a:t>Use people first language:</a:t>
            </a:r>
          </a:p>
          <a:p>
            <a:pPr lvl="1">
              <a:lnSpc>
                <a:spcPct val="90000"/>
              </a:lnSpc>
            </a:pPr>
            <a:r>
              <a:rPr lang="en-US" sz="2000" smtClean="0">
                <a:solidFill>
                  <a:schemeClr val="hlink"/>
                </a:solidFill>
                <a:ea typeface="ＭＳ Ｐゴシック"/>
              </a:rPr>
              <a:t>Instead of obese</a:t>
            </a:r>
            <a:r>
              <a:rPr lang="en-US" sz="2000" smtClean="0">
                <a:solidFill>
                  <a:schemeClr val="hlink"/>
                </a:solidFill>
                <a:ea typeface="ＭＳ Ｐゴシック"/>
                <a:sym typeface="Wingdings" pitchFamily="2" charset="2"/>
              </a:rPr>
              <a:t> “has obesity” or “with obesity” or “affected by obesity”</a:t>
            </a:r>
            <a:endParaRPr lang="en-US" sz="2000" smtClean="0">
              <a:solidFill>
                <a:schemeClr val="hlink"/>
              </a:solidFill>
              <a:ea typeface="ＭＳ Ｐゴシック"/>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a:xfrm>
            <a:off x="947738" y="258763"/>
            <a:ext cx="7315200" cy="1143000"/>
          </a:xfrm>
        </p:spPr>
        <p:txBody>
          <a:bodyPr/>
          <a:lstStyle/>
          <a:p>
            <a:pPr algn="ctr"/>
            <a:r>
              <a:rPr lang="en-US" sz="3200" b="1" smtClean="0">
                <a:solidFill>
                  <a:schemeClr val="accent1"/>
                </a:solidFill>
                <a:latin typeface="Tahoma" pitchFamily="34" charset="0"/>
                <a:ea typeface="ＭＳ Ｐゴシック"/>
                <a:cs typeface="ＭＳ Ｐゴシック"/>
              </a:rPr>
              <a:t>Other ways to be more sensitive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to patients affected by obesity …</a:t>
            </a:r>
          </a:p>
        </p:txBody>
      </p:sp>
      <p:sp>
        <p:nvSpPr>
          <p:cNvPr id="45058" name="Rectangle 3"/>
          <p:cNvSpPr>
            <a:spLocks noGrp="1"/>
          </p:cNvSpPr>
          <p:nvPr>
            <p:ph type="body" idx="4294967295"/>
          </p:nvPr>
        </p:nvSpPr>
        <p:spPr>
          <a:xfrm>
            <a:off x="533400" y="1781175"/>
            <a:ext cx="8040688" cy="4113213"/>
          </a:xfrm>
        </p:spPr>
        <p:txBody>
          <a:bodyPr/>
          <a:lstStyle/>
          <a:p>
            <a:pPr>
              <a:lnSpc>
                <a:spcPct val="90000"/>
              </a:lnSpc>
            </a:pPr>
            <a:r>
              <a:rPr lang="en-US" sz="2800" smtClean="0">
                <a:solidFill>
                  <a:schemeClr val="hlink"/>
                </a:solidFill>
                <a:ea typeface="ＭＳ Ｐゴシック"/>
                <a:cs typeface="ＭＳ Ｐゴシック"/>
              </a:rPr>
              <a:t>Maintain the patient’s privacy</a:t>
            </a:r>
          </a:p>
          <a:p>
            <a:pPr>
              <a:lnSpc>
                <a:spcPct val="90000"/>
              </a:lnSpc>
            </a:pPr>
            <a:r>
              <a:rPr lang="en-US" sz="2800" smtClean="0">
                <a:solidFill>
                  <a:schemeClr val="hlink"/>
                </a:solidFill>
                <a:ea typeface="ＭＳ Ｐゴシック"/>
                <a:cs typeface="ＭＳ Ｐゴシック"/>
              </a:rPr>
              <a:t>Be careful in what you say </a:t>
            </a:r>
          </a:p>
          <a:p>
            <a:pPr>
              <a:lnSpc>
                <a:spcPct val="90000"/>
              </a:lnSpc>
            </a:pPr>
            <a:r>
              <a:rPr lang="en-US" sz="2800" smtClean="0">
                <a:solidFill>
                  <a:schemeClr val="hlink"/>
                </a:solidFill>
                <a:ea typeface="ＭＳ Ｐゴシック"/>
                <a:cs typeface="ＭＳ Ｐゴシック"/>
              </a:rPr>
              <a:t>Provide care in a positive manner</a:t>
            </a:r>
          </a:p>
          <a:p>
            <a:pPr>
              <a:lnSpc>
                <a:spcPct val="90000"/>
              </a:lnSpc>
            </a:pPr>
            <a:r>
              <a:rPr lang="en-US" sz="2800" smtClean="0">
                <a:solidFill>
                  <a:schemeClr val="hlink"/>
                </a:solidFill>
                <a:ea typeface="ＭＳ Ｐゴシック"/>
                <a:cs typeface="ＭＳ Ｐゴシック"/>
              </a:rPr>
              <a:t>Treat patients affected by obesity as you would want to be treated with:</a:t>
            </a:r>
          </a:p>
          <a:p>
            <a:pPr lvl="1">
              <a:lnSpc>
                <a:spcPct val="90000"/>
              </a:lnSpc>
            </a:pPr>
            <a:r>
              <a:rPr lang="en-US" sz="2400" smtClean="0">
                <a:solidFill>
                  <a:schemeClr val="hlink"/>
                </a:solidFill>
                <a:ea typeface="ＭＳ Ｐゴシック"/>
              </a:rPr>
              <a:t>Compassion</a:t>
            </a:r>
          </a:p>
          <a:p>
            <a:pPr lvl="1">
              <a:lnSpc>
                <a:spcPct val="90000"/>
              </a:lnSpc>
            </a:pPr>
            <a:r>
              <a:rPr lang="en-US" sz="2400" smtClean="0">
                <a:solidFill>
                  <a:schemeClr val="hlink"/>
                </a:solidFill>
                <a:ea typeface="ＭＳ Ｐゴシック"/>
              </a:rPr>
              <a:t>Empathy</a:t>
            </a:r>
          </a:p>
          <a:p>
            <a:pPr lvl="1">
              <a:lnSpc>
                <a:spcPct val="90000"/>
              </a:lnSpc>
            </a:pPr>
            <a:r>
              <a:rPr lang="en-US" sz="2400" smtClean="0">
                <a:solidFill>
                  <a:schemeClr val="hlink"/>
                </a:solidFill>
                <a:ea typeface="ＭＳ Ｐゴシック"/>
              </a:rPr>
              <a:t>Understanding </a:t>
            </a:r>
          </a:p>
          <a:p>
            <a:pPr lvl="1">
              <a:lnSpc>
                <a:spcPct val="90000"/>
              </a:lnSpc>
            </a:pPr>
            <a:r>
              <a:rPr lang="en-US" sz="2400" smtClean="0">
                <a:solidFill>
                  <a:schemeClr val="hlink"/>
                </a:solidFill>
                <a:ea typeface="ＭＳ Ｐゴシック"/>
              </a:rPr>
              <a:t>Genuine care</a:t>
            </a:r>
            <a:endParaRPr lang="en-US" sz="1400" smtClean="0">
              <a:solidFill>
                <a:schemeClr val="hlink"/>
              </a:solidFill>
              <a:ea typeface="ＭＳ Ｐゴシック"/>
            </a:endParaRPr>
          </a:p>
          <a:p>
            <a:pPr>
              <a:lnSpc>
                <a:spcPct val="90000"/>
              </a:lnSpc>
              <a:buFont typeface="Arial" charset="0"/>
              <a:buNone/>
            </a:pPr>
            <a:endParaRPr lang="en-US" sz="2400" smtClean="0">
              <a:solidFill>
                <a:schemeClr val="hlink"/>
              </a:solidFill>
              <a:ea typeface="ＭＳ Ｐゴシック"/>
              <a:cs typeface="ＭＳ Ｐゴシック"/>
            </a:endParaRPr>
          </a:p>
        </p:txBody>
      </p:sp>
      <p:pic>
        <p:nvPicPr>
          <p:cNvPr id="45059" name="Picture 5" descr="sick-girl-hospital-bed-9590071[1]"/>
          <p:cNvPicPr>
            <a:picLocks noChangeAspect="1" noChangeArrowheads="1"/>
          </p:cNvPicPr>
          <p:nvPr/>
        </p:nvPicPr>
        <p:blipFill>
          <a:blip r:embed="rId2"/>
          <a:srcRect/>
          <a:stretch>
            <a:fillRect/>
          </a:stretch>
        </p:blipFill>
        <p:spPr bwMode="auto">
          <a:xfrm>
            <a:off x="5737225" y="3952875"/>
            <a:ext cx="1836738" cy="1836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381000" y="234950"/>
            <a:ext cx="8439150" cy="777875"/>
          </a:xfrm>
        </p:spPr>
        <p:txBody>
          <a:bodyPr/>
          <a:lstStyle/>
          <a:p>
            <a:pPr algn="ctr"/>
            <a:r>
              <a:rPr lang="en-US" sz="3200" b="1" smtClean="0">
                <a:solidFill>
                  <a:srgbClr val="69BE28"/>
                </a:solidFill>
                <a:latin typeface="Tahoma" pitchFamily="34" charset="0"/>
                <a:ea typeface="ＭＳ Ｐゴシック"/>
                <a:cs typeface="ＭＳ Ｐゴシック"/>
              </a:rPr>
              <a:t>GOALS OF SENSITIVITY AWARENESS</a:t>
            </a:r>
          </a:p>
        </p:txBody>
      </p:sp>
      <p:sp>
        <p:nvSpPr>
          <p:cNvPr id="17410" name="Rectangle 3"/>
          <p:cNvSpPr>
            <a:spLocks noGrp="1"/>
          </p:cNvSpPr>
          <p:nvPr>
            <p:ph type="body" idx="4294967295"/>
          </p:nvPr>
        </p:nvSpPr>
        <p:spPr>
          <a:xfrm>
            <a:off x="381000" y="1219200"/>
            <a:ext cx="8229600" cy="4525963"/>
          </a:xfrm>
        </p:spPr>
        <p:txBody>
          <a:bodyPr/>
          <a:lstStyle/>
          <a:p>
            <a:r>
              <a:rPr lang="en-US" sz="2800" smtClean="0">
                <a:solidFill>
                  <a:schemeClr val="hlink"/>
                </a:solidFill>
                <a:ea typeface="ＭＳ Ｐゴシック"/>
                <a:cs typeface="ＭＳ Ｐゴシック"/>
              </a:rPr>
              <a:t>To make staff more aware of their own bias regarding obesity</a:t>
            </a:r>
          </a:p>
          <a:p>
            <a:r>
              <a:rPr lang="en-US" sz="2800" smtClean="0">
                <a:solidFill>
                  <a:schemeClr val="hlink"/>
                </a:solidFill>
                <a:ea typeface="ＭＳ Ｐゴシック"/>
                <a:cs typeface="ＭＳ Ｐゴシック"/>
              </a:rPr>
              <a:t>To recognize obesity as a disease</a:t>
            </a:r>
          </a:p>
          <a:p>
            <a:r>
              <a:rPr lang="en-US" sz="2800" smtClean="0">
                <a:solidFill>
                  <a:schemeClr val="hlink"/>
                </a:solidFill>
                <a:ea typeface="ＭＳ Ｐゴシック"/>
                <a:cs typeface="ＭＳ Ｐゴシック"/>
              </a:rPr>
              <a:t>To educate staff of some of the verbal and nonverbal cues that maybe insensitive to the patient affected by obesity</a:t>
            </a:r>
          </a:p>
          <a:p>
            <a:r>
              <a:rPr lang="en-US" sz="2800" smtClean="0">
                <a:solidFill>
                  <a:schemeClr val="hlink"/>
                </a:solidFill>
                <a:ea typeface="ＭＳ Ｐゴシック"/>
                <a:cs typeface="ＭＳ Ｐゴシック"/>
              </a:rPr>
              <a:t>To suggest ways to avoid inappropriate words or gestures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Other ways to be more sensitive </a:t>
            </a:r>
            <a:br>
              <a:rPr lang="en-US" sz="3200" b="1" smtClean="0">
                <a:solidFill>
                  <a:schemeClr val="accent1"/>
                </a:solidFill>
                <a:latin typeface="Tahoma" pitchFamily="34" charset="0"/>
                <a:ea typeface="ＭＳ Ｐゴシック"/>
                <a:cs typeface="ＭＳ Ｐゴシック"/>
              </a:rPr>
            </a:br>
            <a:r>
              <a:rPr lang="en-US" sz="3200" b="1" smtClean="0">
                <a:solidFill>
                  <a:schemeClr val="accent1"/>
                </a:solidFill>
                <a:latin typeface="Tahoma" pitchFamily="34" charset="0"/>
                <a:ea typeface="ＭＳ Ｐゴシック"/>
                <a:cs typeface="ＭＳ Ｐゴシック"/>
              </a:rPr>
              <a:t>to patients affected by obesity …</a:t>
            </a:r>
          </a:p>
        </p:txBody>
      </p:sp>
      <p:sp>
        <p:nvSpPr>
          <p:cNvPr id="46082" name="Rectangle 3"/>
          <p:cNvSpPr>
            <a:spLocks noGrp="1"/>
          </p:cNvSpPr>
          <p:nvPr>
            <p:ph type="body" idx="4294967295"/>
          </p:nvPr>
        </p:nvSpPr>
        <p:spPr/>
        <p:txBody>
          <a:bodyPr/>
          <a:lstStyle/>
          <a:p>
            <a:pPr>
              <a:lnSpc>
                <a:spcPct val="90000"/>
              </a:lnSpc>
              <a:buFont typeface="Arial" charset="0"/>
              <a:buNone/>
            </a:pPr>
            <a:endParaRPr lang="en-US" sz="4000" smtClean="0">
              <a:solidFill>
                <a:schemeClr val="hlink"/>
              </a:solidFill>
              <a:ea typeface="ＭＳ Ｐゴシック"/>
              <a:cs typeface="ＭＳ Ｐゴシック"/>
            </a:endParaRPr>
          </a:p>
          <a:p>
            <a:pPr>
              <a:lnSpc>
                <a:spcPct val="90000"/>
              </a:lnSpc>
            </a:pPr>
            <a:r>
              <a:rPr lang="en-US" sz="2800" smtClean="0">
                <a:solidFill>
                  <a:schemeClr val="hlink"/>
                </a:solidFill>
                <a:ea typeface="ＭＳ Ｐゴシック"/>
                <a:cs typeface="ＭＳ Ｐゴシック"/>
              </a:rPr>
              <a:t>Involve significant others in care</a:t>
            </a:r>
          </a:p>
          <a:p>
            <a:pPr>
              <a:lnSpc>
                <a:spcPct val="90000"/>
              </a:lnSpc>
            </a:pPr>
            <a:r>
              <a:rPr kumimoji="1" lang="en-US" sz="2800" smtClean="0">
                <a:solidFill>
                  <a:schemeClr val="hlink"/>
                </a:solidFill>
                <a:ea typeface="ＭＳ Ｐゴシック"/>
                <a:cs typeface="ＭＳ Ｐゴシック"/>
              </a:rPr>
              <a:t>Support efforts that empower and support, rather than shame or stigmatize</a:t>
            </a:r>
            <a:endParaRPr lang="en-US" sz="2800" smtClean="0">
              <a:solidFill>
                <a:schemeClr val="hlink"/>
              </a:solidFill>
              <a:ea typeface="ＭＳ Ｐゴシック"/>
              <a:cs typeface="ＭＳ Ｐゴシック"/>
            </a:endParaRPr>
          </a:p>
          <a:p>
            <a:pPr>
              <a:lnSpc>
                <a:spcPct val="90000"/>
              </a:lnSpc>
            </a:pPr>
            <a:r>
              <a:rPr lang="en-US" sz="2800" smtClean="0">
                <a:solidFill>
                  <a:schemeClr val="hlink"/>
                </a:solidFill>
                <a:ea typeface="ＭＳ Ｐゴシック"/>
                <a:cs typeface="ＭＳ Ｐゴシック"/>
              </a:rPr>
              <a:t>Assess coping patterns and explore strengths and resources</a:t>
            </a:r>
          </a:p>
          <a:p>
            <a:pPr>
              <a:lnSpc>
                <a:spcPct val="90000"/>
              </a:lnSpc>
            </a:pPr>
            <a:r>
              <a:rPr lang="en-US" sz="2800" smtClean="0">
                <a:solidFill>
                  <a:schemeClr val="hlink"/>
                </a:solidFill>
                <a:ea typeface="ＭＳ Ｐゴシック"/>
                <a:cs typeface="ＭＳ Ｐゴシック"/>
              </a:rPr>
              <a:t>Consult Social Services/ Pastoral Care/ Psychiatry if needed</a:t>
            </a:r>
          </a:p>
          <a:p>
            <a:endParaRPr lang="en-US" smtClean="0">
              <a:ea typeface="ＭＳ Ｐゴシック"/>
              <a:cs typeface="ＭＳ Ｐゴシック"/>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p:cNvSpPr>
          <p:nvPr>
            <p:ph type="title" idx="4294967295"/>
          </p:nvPr>
        </p:nvSpPr>
        <p:spPr>
          <a:xfrm>
            <a:off x="355600" y="2670175"/>
            <a:ext cx="8229600" cy="914400"/>
          </a:xfrm>
        </p:spPr>
        <p:txBody>
          <a:bodyPr/>
          <a:lstStyle/>
          <a:p>
            <a:pPr algn="ctr"/>
            <a:r>
              <a:rPr lang="en-US" sz="4000" b="1" smtClean="0">
                <a:solidFill>
                  <a:schemeClr val="accent1"/>
                </a:solidFill>
                <a:latin typeface="Tahoma" pitchFamily="34" charset="0"/>
                <a:ea typeface="ＭＳ Ｐゴシック"/>
                <a:cs typeface="ＭＳ Ｐゴシック"/>
              </a:rPr>
              <a:t>RESPECT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355600" y="322263"/>
            <a:ext cx="8229600" cy="715962"/>
          </a:xfrm>
        </p:spPr>
        <p:txBody>
          <a:bodyPr/>
          <a:lstStyle/>
          <a:p>
            <a:pPr algn="ctr"/>
            <a:r>
              <a:rPr lang="en-US" sz="3200" b="1" smtClean="0">
                <a:solidFill>
                  <a:schemeClr val="accent1"/>
                </a:solidFill>
                <a:latin typeface="Tahoma" pitchFamily="34" charset="0"/>
                <a:ea typeface="ＭＳ Ｐゴシック"/>
                <a:cs typeface="ＭＳ Ｐゴシック"/>
              </a:rPr>
              <a:t>PATIENT CARE MODEL</a:t>
            </a:r>
          </a:p>
        </p:txBody>
      </p:sp>
      <p:sp>
        <p:nvSpPr>
          <p:cNvPr id="48130" name="Rectangle 3"/>
          <p:cNvSpPr>
            <a:spLocks noGrp="1"/>
          </p:cNvSpPr>
          <p:nvPr>
            <p:ph type="body" idx="4294967295"/>
          </p:nvPr>
        </p:nvSpPr>
        <p:spPr>
          <a:xfrm>
            <a:off x="457200" y="1219200"/>
            <a:ext cx="8278813" cy="4572000"/>
          </a:xfrm>
        </p:spPr>
        <p:txBody>
          <a:bodyPr/>
          <a:lstStyle/>
          <a:p>
            <a:pPr>
              <a:lnSpc>
                <a:spcPct val="90000"/>
              </a:lnSpc>
              <a:buFont typeface="Arial" charset="0"/>
              <a:buNone/>
            </a:pPr>
            <a:r>
              <a:rPr lang="en-US" sz="2400" b="1" smtClean="0">
                <a:solidFill>
                  <a:schemeClr val="hlink"/>
                </a:solidFill>
                <a:ea typeface="ＭＳ Ｐゴシック"/>
                <a:cs typeface="ＭＳ Ｐゴシック"/>
              </a:rPr>
              <a:t>R</a:t>
            </a:r>
            <a:r>
              <a:rPr lang="en-US" sz="2400" smtClean="0">
                <a:solidFill>
                  <a:schemeClr val="hlink"/>
                </a:solidFill>
                <a:ea typeface="ＭＳ Ｐゴシック"/>
                <a:cs typeface="ＭＳ Ｐゴシック"/>
              </a:rPr>
              <a:t> = Rapport (establish a foundation of trust, confidence &amp;</a:t>
            </a:r>
          </a:p>
          <a:p>
            <a:pPr>
              <a:lnSpc>
                <a:spcPct val="90000"/>
              </a:lnSpc>
              <a:buFont typeface="Arial" charset="0"/>
              <a:buNone/>
            </a:pPr>
            <a:r>
              <a:rPr lang="en-US" sz="2400" smtClean="0">
                <a:solidFill>
                  <a:schemeClr val="hlink"/>
                </a:solidFill>
                <a:ea typeface="ＭＳ Ｐゴシック"/>
                <a:cs typeface="ＭＳ Ｐゴシック"/>
              </a:rPr>
              <a:t>       collaboration)</a:t>
            </a:r>
          </a:p>
          <a:p>
            <a:pPr>
              <a:lnSpc>
                <a:spcPct val="90000"/>
              </a:lnSpc>
              <a:buFont typeface="Arial" charset="0"/>
              <a:buNone/>
            </a:pPr>
            <a:r>
              <a:rPr lang="en-US" sz="2400" b="1" smtClean="0">
                <a:solidFill>
                  <a:schemeClr val="hlink"/>
                </a:solidFill>
                <a:ea typeface="ＭＳ Ｐゴシック"/>
                <a:cs typeface="ＭＳ Ｐゴシック"/>
              </a:rPr>
              <a:t>E</a:t>
            </a:r>
            <a:r>
              <a:rPr lang="en-US" sz="2400" smtClean="0">
                <a:solidFill>
                  <a:schemeClr val="hlink"/>
                </a:solidFill>
                <a:ea typeface="ＭＳ Ｐゴシック"/>
                <a:cs typeface="ＭＳ Ｐゴシック"/>
              </a:rPr>
              <a:t> = Environment/Equipment (appropriate size equipment, </a:t>
            </a:r>
          </a:p>
          <a:p>
            <a:pPr>
              <a:lnSpc>
                <a:spcPct val="90000"/>
              </a:lnSpc>
              <a:buFont typeface="Arial" charset="0"/>
              <a:buNone/>
            </a:pPr>
            <a:r>
              <a:rPr lang="en-US" sz="2400" smtClean="0">
                <a:solidFill>
                  <a:schemeClr val="hlink"/>
                </a:solidFill>
                <a:ea typeface="ＭＳ Ｐゴシック"/>
                <a:cs typeface="ＭＳ Ｐゴシック"/>
              </a:rPr>
              <a:t>       gowns, lifting devices, etc…)</a:t>
            </a:r>
          </a:p>
          <a:p>
            <a:pPr>
              <a:lnSpc>
                <a:spcPct val="90000"/>
              </a:lnSpc>
              <a:buFont typeface="Arial" charset="0"/>
              <a:buNone/>
            </a:pPr>
            <a:r>
              <a:rPr lang="en-US" sz="2400" b="1" smtClean="0">
                <a:solidFill>
                  <a:schemeClr val="hlink"/>
                </a:solidFill>
                <a:ea typeface="ＭＳ Ｐゴシック"/>
                <a:cs typeface="ＭＳ Ｐゴシック"/>
              </a:rPr>
              <a:t>S</a:t>
            </a:r>
            <a:r>
              <a:rPr lang="en-US" sz="2400" smtClean="0">
                <a:solidFill>
                  <a:schemeClr val="hlink"/>
                </a:solidFill>
                <a:ea typeface="ＭＳ Ｐゴシック"/>
                <a:cs typeface="ＭＳ Ｐゴシック"/>
              </a:rPr>
              <a:t> = Safety (build a culture of safety &amp; security)</a:t>
            </a:r>
          </a:p>
          <a:p>
            <a:pPr>
              <a:lnSpc>
                <a:spcPct val="90000"/>
              </a:lnSpc>
              <a:buFont typeface="Arial" charset="0"/>
              <a:buNone/>
            </a:pPr>
            <a:r>
              <a:rPr lang="en-US" sz="2400" b="1" smtClean="0">
                <a:solidFill>
                  <a:schemeClr val="hlink"/>
                </a:solidFill>
                <a:ea typeface="ＭＳ Ｐゴシック"/>
                <a:cs typeface="ＭＳ Ｐゴシック"/>
              </a:rPr>
              <a:t>P</a:t>
            </a:r>
            <a:r>
              <a:rPr lang="en-US" sz="2400" smtClean="0">
                <a:solidFill>
                  <a:schemeClr val="hlink"/>
                </a:solidFill>
                <a:ea typeface="ＭＳ Ｐゴシック"/>
                <a:cs typeface="ＭＳ Ｐゴシック"/>
              </a:rPr>
              <a:t> = Privacy (protect patient privacy &amp; dignity)</a:t>
            </a:r>
          </a:p>
          <a:p>
            <a:pPr>
              <a:lnSpc>
                <a:spcPct val="90000"/>
              </a:lnSpc>
              <a:buFont typeface="Arial" charset="0"/>
              <a:buNone/>
            </a:pPr>
            <a:r>
              <a:rPr lang="en-US" sz="2400" b="1" smtClean="0">
                <a:solidFill>
                  <a:schemeClr val="hlink"/>
                </a:solidFill>
                <a:ea typeface="ＭＳ Ｐゴシック"/>
                <a:cs typeface="ＭＳ Ｐゴシック"/>
              </a:rPr>
              <a:t>E</a:t>
            </a:r>
            <a:r>
              <a:rPr lang="en-US" sz="2400" smtClean="0">
                <a:solidFill>
                  <a:schemeClr val="hlink"/>
                </a:solidFill>
                <a:ea typeface="ＭＳ Ｐゴシック"/>
                <a:cs typeface="ＭＳ Ｐゴシック"/>
              </a:rPr>
              <a:t> = Encouragement (offer support &amp; reassurance)</a:t>
            </a:r>
          </a:p>
          <a:p>
            <a:pPr>
              <a:lnSpc>
                <a:spcPct val="90000"/>
              </a:lnSpc>
              <a:buFont typeface="Arial" charset="0"/>
              <a:buNone/>
            </a:pPr>
            <a:r>
              <a:rPr lang="en-US" sz="2400" b="1" smtClean="0">
                <a:solidFill>
                  <a:schemeClr val="hlink"/>
                </a:solidFill>
                <a:ea typeface="ＭＳ Ｐゴシック"/>
                <a:cs typeface="ＭＳ Ｐゴシック"/>
              </a:rPr>
              <a:t>C</a:t>
            </a:r>
            <a:r>
              <a:rPr lang="en-US" sz="2400" smtClean="0">
                <a:solidFill>
                  <a:schemeClr val="hlink"/>
                </a:solidFill>
                <a:ea typeface="ＭＳ Ｐゴシック"/>
                <a:cs typeface="ＭＳ Ｐゴシック"/>
              </a:rPr>
              <a:t> = Caring/Comparison (avoid blaming the victim)</a:t>
            </a:r>
          </a:p>
          <a:p>
            <a:pPr>
              <a:lnSpc>
                <a:spcPct val="90000"/>
              </a:lnSpc>
              <a:buFont typeface="Arial" charset="0"/>
              <a:buNone/>
            </a:pPr>
            <a:r>
              <a:rPr lang="en-US" sz="2400" b="1" smtClean="0">
                <a:solidFill>
                  <a:schemeClr val="hlink"/>
                </a:solidFill>
                <a:ea typeface="ＭＳ Ｐゴシック"/>
                <a:cs typeface="ＭＳ Ｐゴシック"/>
              </a:rPr>
              <a:t>T</a:t>
            </a:r>
            <a:r>
              <a:rPr lang="en-US" sz="2400" smtClean="0">
                <a:solidFill>
                  <a:schemeClr val="hlink"/>
                </a:solidFill>
                <a:ea typeface="ＭＳ Ｐゴシック"/>
                <a:cs typeface="ＭＳ Ｐゴシック"/>
              </a:rPr>
              <a:t> = Tact (be aware of nonverbal signs, body language, tone</a:t>
            </a:r>
          </a:p>
          <a:p>
            <a:pPr>
              <a:lnSpc>
                <a:spcPct val="90000"/>
              </a:lnSpc>
              <a:buFont typeface="Arial" charset="0"/>
              <a:buNone/>
            </a:pPr>
            <a:r>
              <a:rPr lang="en-US" sz="2400" smtClean="0">
                <a:solidFill>
                  <a:schemeClr val="hlink"/>
                </a:solidFill>
                <a:ea typeface="ＭＳ Ｐゴシック"/>
                <a:cs typeface="ＭＳ Ｐゴシック"/>
              </a:rPr>
              <a:t>       of voice, etc…)</a:t>
            </a:r>
          </a:p>
        </p:txBody>
      </p:sp>
      <p:sp>
        <p:nvSpPr>
          <p:cNvPr id="48131" name="Rectangle 4"/>
          <p:cNvSpPr>
            <a:spLocks noChangeArrowheads="1"/>
          </p:cNvSpPr>
          <p:nvPr/>
        </p:nvSpPr>
        <p:spPr bwMode="auto">
          <a:xfrm>
            <a:off x="4267200" y="6157913"/>
            <a:ext cx="4648200" cy="366712"/>
          </a:xfrm>
          <a:prstGeom prst="rect">
            <a:avLst/>
          </a:prstGeom>
          <a:noFill/>
          <a:ln w="9525">
            <a:noFill/>
            <a:miter lim="800000"/>
            <a:headEnd/>
            <a:tailEnd/>
          </a:ln>
        </p:spPr>
        <p:txBody>
          <a:bodyPr>
            <a:spAutoFit/>
          </a:bodyPr>
          <a:lstStyle/>
          <a:p>
            <a:pPr eaLnBrk="0" hangingPunct="0"/>
            <a:r>
              <a:rPr lang="en-US">
                <a:solidFill>
                  <a:schemeClr val="folHlink"/>
                </a:solidFill>
                <a:latin typeface="Tahoma" pitchFamily="34" charset="0"/>
              </a:rPr>
              <a:t>National Association of Bariatric Nurses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REMEMBER…</a:t>
            </a:r>
          </a:p>
        </p:txBody>
      </p:sp>
      <p:sp>
        <p:nvSpPr>
          <p:cNvPr id="49154" name="Rectangle 3"/>
          <p:cNvSpPr>
            <a:spLocks noGrp="1"/>
          </p:cNvSpPr>
          <p:nvPr>
            <p:ph type="body" idx="4294967295"/>
          </p:nvPr>
        </p:nvSpPr>
        <p:spPr>
          <a:xfrm>
            <a:off x="457200" y="1236663"/>
            <a:ext cx="7861300" cy="4238625"/>
          </a:xfrm>
        </p:spPr>
        <p:txBody>
          <a:bodyPr/>
          <a:lstStyle/>
          <a:p>
            <a:pPr>
              <a:lnSpc>
                <a:spcPct val="90000"/>
              </a:lnSpc>
              <a:buFont typeface="Arial" charset="0"/>
              <a:buNone/>
            </a:pPr>
            <a:endParaRPr lang="en-US" sz="1700" smtClean="0">
              <a:ea typeface="ＭＳ Ｐゴシック"/>
              <a:cs typeface="ＭＳ Ｐゴシック"/>
            </a:endParaRPr>
          </a:p>
          <a:p>
            <a:pPr>
              <a:lnSpc>
                <a:spcPct val="90000"/>
              </a:lnSpc>
            </a:pPr>
            <a:r>
              <a:rPr lang="en-US" sz="2800" smtClean="0">
                <a:solidFill>
                  <a:schemeClr val="hlink"/>
                </a:solidFill>
                <a:ea typeface="ＭＳ Ｐゴシック"/>
                <a:cs typeface="ＭＳ Ｐゴシック"/>
              </a:rPr>
              <a:t>Obesity is a disease</a:t>
            </a:r>
          </a:p>
          <a:p>
            <a:pPr>
              <a:lnSpc>
                <a:spcPct val="90000"/>
              </a:lnSpc>
              <a:buFont typeface="Arial" charset="0"/>
              <a:buNone/>
            </a:pPr>
            <a:endParaRPr lang="en-US" sz="1200" smtClean="0">
              <a:solidFill>
                <a:schemeClr val="hlink"/>
              </a:solidFill>
              <a:ea typeface="ＭＳ Ｐゴシック"/>
              <a:cs typeface="ＭＳ Ｐゴシック"/>
            </a:endParaRPr>
          </a:p>
          <a:p>
            <a:pPr>
              <a:lnSpc>
                <a:spcPct val="90000"/>
              </a:lnSpc>
            </a:pPr>
            <a:r>
              <a:rPr lang="en-US" sz="2800" smtClean="0">
                <a:solidFill>
                  <a:schemeClr val="hlink"/>
                </a:solidFill>
                <a:ea typeface="ＭＳ Ｐゴシック"/>
                <a:cs typeface="ＭＳ Ｐゴシック"/>
              </a:rPr>
              <a:t>People affected by obesity experience discrimination everyday</a:t>
            </a:r>
          </a:p>
          <a:p>
            <a:pPr>
              <a:lnSpc>
                <a:spcPct val="90000"/>
              </a:lnSpc>
              <a:buFont typeface="Arial" charset="0"/>
              <a:buNone/>
            </a:pPr>
            <a:endParaRPr lang="en-US" sz="1200" smtClean="0">
              <a:solidFill>
                <a:schemeClr val="hlink"/>
              </a:solidFill>
              <a:ea typeface="ＭＳ Ｐゴシック"/>
              <a:cs typeface="ＭＳ Ｐゴシック"/>
            </a:endParaRPr>
          </a:p>
          <a:p>
            <a:pPr>
              <a:lnSpc>
                <a:spcPct val="90000"/>
              </a:lnSpc>
            </a:pPr>
            <a:r>
              <a:rPr lang="en-US" sz="2800" smtClean="0">
                <a:solidFill>
                  <a:schemeClr val="hlink"/>
                </a:solidFill>
                <a:ea typeface="ＭＳ Ｐゴシック"/>
                <a:cs typeface="ＭＳ Ｐゴシック"/>
              </a:rPr>
              <a:t>People affected by obesity are not:</a:t>
            </a:r>
          </a:p>
          <a:p>
            <a:pPr lvl="1">
              <a:lnSpc>
                <a:spcPct val="90000"/>
              </a:lnSpc>
            </a:pPr>
            <a:r>
              <a:rPr lang="en-US" sz="2400" smtClean="0">
                <a:solidFill>
                  <a:schemeClr val="hlink"/>
                </a:solidFill>
                <a:ea typeface="ＭＳ Ｐゴシック"/>
              </a:rPr>
              <a:t>Lazy			</a:t>
            </a:r>
          </a:p>
          <a:p>
            <a:pPr lvl="1">
              <a:lnSpc>
                <a:spcPct val="90000"/>
              </a:lnSpc>
            </a:pPr>
            <a:r>
              <a:rPr lang="en-US" sz="2400" smtClean="0">
                <a:solidFill>
                  <a:schemeClr val="hlink"/>
                </a:solidFill>
                <a:ea typeface="ＭＳ Ｐゴシック"/>
              </a:rPr>
              <a:t>Unintelligent</a:t>
            </a:r>
          </a:p>
          <a:p>
            <a:pPr lvl="1">
              <a:lnSpc>
                <a:spcPct val="90000"/>
              </a:lnSpc>
              <a:buFont typeface="Arial" charset="0"/>
              <a:buNone/>
            </a:pPr>
            <a:endParaRPr lang="en-US" sz="2400" smtClean="0">
              <a:solidFill>
                <a:schemeClr val="hlink"/>
              </a:solidFill>
              <a:ea typeface="ＭＳ Ｐゴシック"/>
            </a:endParaRPr>
          </a:p>
          <a:p>
            <a:pPr>
              <a:lnSpc>
                <a:spcPct val="90000"/>
              </a:lnSpc>
            </a:pPr>
            <a:endParaRPr lang="en-US" sz="3000" smtClean="0">
              <a:solidFill>
                <a:schemeClr val="hlink"/>
              </a:solidFill>
              <a:ea typeface="ＭＳ Ｐゴシック"/>
              <a:cs typeface="ＭＳ Ｐゴシック"/>
            </a:endParaRPr>
          </a:p>
          <a:p>
            <a:pPr>
              <a:lnSpc>
                <a:spcPct val="90000"/>
              </a:lnSpc>
            </a:pPr>
            <a:endParaRPr lang="en-US" sz="2800" smtClean="0">
              <a:solidFill>
                <a:schemeClr val="hlink"/>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SUMMARY</a:t>
            </a:r>
          </a:p>
        </p:txBody>
      </p:sp>
      <p:sp>
        <p:nvSpPr>
          <p:cNvPr id="50178" name="Rectangle 3"/>
          <p:cNvSpPr>
            <a:spLocks noGrp="1"/>
          </p:cNvSpPr>
          <p:nvPr>
            <p:ph type="body" idx="4294967295"/>
          </p:nvPr>
        </p:nvSpPr>
        <p:spPr>
          <a:xfrm>
            <a:off x="533400" y="1236663"/>
            <a:ext cx="8001000" cy="4448175"/>
          </a:xfrm>
        </p:spPr>
        <p:txBody>
          <a:bodyPr/>
          <a:lstStyle/>
          <a:p>
            <a:pPr>
              <a:lnSpc>
                <a:spcPct val="80000"/>
              </a:lnSpc>
            </a:pPr>
            <a:endParaRPr lang="en-US" sz="2800" smtClean="0">
              <a:ea typeface="ＭＳ Ｐゴシック"/>
              <a:cs typeface="ＭＳ Ｐゴシック"/>
            </a:endParaRPr>
          </a:p>
          <a:p>
            <a:pPr>
              <a:lnSpc>
                <a:spcPct val="80000"/>
              </a:lnSpc>
              <a:buFont typeface="Arial" charset="0"/>
              <a:buNone/>
            </a:pPr>
            <a:r>
              <a:rPr lang="en-US" sz="2800" smtClean="0">
                <a:solidFill>
                  <a:schemeClr val="hlink"/>
                </a:solidFill>
                <a:ea typeface="ＭＳ Ｐゴシック"/>
                <a:cs typeface="ＭＳ Ｐゴシック"/>
              </a:rPr>
              <a:t>As health care providers we need to…</a:t>
            </a:r>
          </a:p>
          <a:p>
            <a:pPr>
              <a:lnSpc>
                <a:spcPct val="80000"/>
              </a:lnSpc>
              <a:buFont typeface="Arial" charset="0"/>
              <a:buNone/>
            </a:pPr>
            <a:endParaRPr lang="en-US" sz="2800" smtClean="0">
              <a:solidFill>
                <a:schemeClr val="hlink"/>
              </a:solidFill>
              <a:ea typeface="ＭＳ Ｐゴシック"/>
              <a:cs typeface="ＭＳ Ｐゴシック"/>
            </a:endParaRPr>
          </a:p>
          <a:p>
            <a:pPr>
              <a:lnSpc>
                <a:spcPct val="80000"/>
              </a:lnSpc>
            </a:pPr>
            <a:r>
              <a:rPr lang="en-US" sz="2400" smtClean="0">
                <a:solidFill>
                  <a:schemeClr val="hlink"/>
                </a:solidFill>
                <a:ea typeface="ＭＳ Ｐゴシック"/>
                <a:cs typeface="ＭＳ Ｐゴシック"/>
              </a:rPr>
              <a:t>Have appropriate size equipment available to accommodate all patients, including those affected by morbid obesity</a:t>
            </a:r>
          </a:p>
          <a:p>
            <a:pPr>
              <a:lnSpc>
                <a:spcPct val="80000"/>
              </a:lnSpc>
              <a:buFont typeface="Arial" charset="0"/>
              <a:buNone/>
            </a:pPr>
            <a:endParaRPr lang="en-US" sz="2400" smtClean="0">
              <a:solidFill>
                <a:schemeClr val="hlink"/>
              </a:solidFill>
              <a:ea typeface="ＭＳ Ｐゴシック"/>
              <a:cs typeface="ＭＳ Ｐゴシック"/>
            </a:endParaRPr>
          </a:p>
          <a:p>
            <a:pPr>
              <a:lnSpc>
                <a:spcPct val="80000"/>
              </a:lnSpc>
            </a:pPr>
            <a:r>
              <a:rPr lang="en-US" sz="2400" smtClean="0">
                <a:solidFill>
                  <a:schemeClr val="hlink"/>
                </a:solidFill>
                <a:ea typeface="ＭＳ Ｐゴシック"/>
                <a:cs typeface="ＭＳ Ｐゴシック"/>
              </a:rPr>
              <a:t>Be </a:t>
            </a:r>
            <a:r>
              <a:rPr lang="en-US" sz="2400" u="sng" smtClean="0">
                <a:solidFill>
                  <a:schemeClr val="hlink"/>
                </a:solidFill>
                <a:ea typeface="ＭＳ Ｐゴシック"/>
                <a:cs typeface="ＭＳ Ｐゴシック"/>
              </a:rPr>
              <a:t>respect</a:t>
            </a:r>
            <a:r>
              <a:rPr lang="en-US" sz="2400" smtClean="0">
                <a:solidFill>
                  <a:schemeClr val="hlink"/>
                </a:solidFill>
                <a:ea typeface="ＭＳ Ｐゴシック"/>
                <a:cs typeface="ＭＳ Ｐゴシック"/>
              </a:rPr>
              <a:t>ful to patients</a:t>
            </a:r>
          </a:p>
          <a:p>
            <a:pPr>
              <a:lnSpc>
                <a:spcPct val="80000"/>
              </a:lnSpc>
              <a:buFont typeface="Arial" charset="0"/>
              <a:buNone/>
            </a:pPr>
            <a:endParaRPr lang="en-US" sz="2400" smtClean="0">
              <a:solidFill>
                <a:schemeClr val="hlink"/>
              </a:solidFill>
              <a:ea typeface="ＭＳ Ｐゴシック"/>
              <a:cs typeface="ＭＳ Ｐゴシック"/>
            </a:endParaRPr>
          </a:p>
          <a:p>
            <a:pPr>
              <a:lnSpc>
                <a:spcPct val="80000"/>
              </a:lnSpc>
            </a:pPr>
            <a:r>
              <a:rPr lang="en-US" sz="2400" smtClean="0">
                <a:solidFill>
                  <a:schemeClr val="hlink"/>
                </a:solidFill>
                <a:ea typeface="ＭＳ Ｐゴシック"/>
                <a:cs typeface="ＭＳ Ｐゴシック"/>
              </a:rPr>
              <a:t>Treat patients as we would like to be treated</a:t>
            </a:r>
          </a:p>
          <a:p>
            <a:pPr>
              <a:lnSpc>
                <a:spcPct val="80000"/>
              </a:lnSpc>
              <a:buFont typeface="Arial" charset="0"/>
              <a:buNone/>
            </a:pPr>
            <a:endParaRPr lang="en-US" sz="2400" smtClean="0">
              <a:solidFill>
                <a:schemeClr val="hlink"/>
              </a:solidFill>
              <a:ea typeface="ＭＳ Ｐゴシック"/>
              <a:cs typeface="ＭＳ Ｐゴシック"/>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a:xfrm>
            <a:off x="758825" y="322263"/>
            <a:ext cx="7423150" cy="914400"/>
          </a:xfrm>
        </p:spPr>
        <p:txBody>
          <a:bodyPr/>
          <a:lstStyle/>
          <a:p>
            <a:pPr algn="ctr"/>
            <a:r>
              <a:rPr lang="en-US" sz="3200" b="1" smtClean="0">
                <a:solidFill>
                  <a:schemeClr val="accent1"/>
                </a:solidFill>
                <a:latin typeface="Tahoma" pitchFamily="34" charset="0"/>
                <a:ea typeface="ＭＳ Ｐゴシック"/>
                <a:cs typeface="ＭＳ Ｐゴシック"/>
              </a:rPr>
              <a:t>QUESTIONS</a:t>
            </a:r>
          </a:p>
        </p:txBody>
      </p:sp>
      <p:sp>
        <p:nvSpPr>
          <p:cNvPr id="51202" name="Rectangle 3"/>
          <p:cNvSpPr>
            <a:spLocks noGrp="1"/>
          </p:cNvSpPr>
          <p:nvPr>
            <p:ph type="body" idx="4294967295"/>
          </p:nvPr>
        </p:nvSpPr>
        <p:spPr>
          <a:xfrm>
            <a:off x="609600" y="1236663"/>
            <a:ext cx="7848600" cy="4859337"/>
          </a:xfrm>
        </p:spPr>
        <p:txBody>
          <a:bodyPr/>
          <a:lstStyle/>
          <a:p>
            <a:r>
              <a:rPr lang="en-US" sz="2800" smtClean="0">
                <a:solidFill>
                  <a:schemeClr val="hlink"/>
                </a:solidFill>
                <a:ea typeface="ＭＳ Ｐゴシック"/>
                <a:cs typeface="ＭＳ Ｐゴシック"/>
              </a:rPr>
              <a:t>For more information about obesity, weight loss surgery and/or sensitivity awareness, please contact:</a:t>
            </a:r>
          </a:p>
          <a:p>
            <a:pPr lvl="1"/>
            <a:r>
              <a:rPr lang="en-US" sz="2400" smtClean="0">
                <a:solidFill>
                  <a:schemeClr val="hlink"/>
                </a:solidFill>
                <a:ea typeface="ＭＳ Ｐゴシック"/>
              </a:rPr>
              <a:t>Karen Flanders, MSN, CBN, NP-C</a:t>
            </a:r>
          </a:p>
          <a:p>
            <a:pPr lvl="1">
              <a:buFont typeface="Arial" charset="0"/>
              <a:buNone/>
            </a:pPr>
            <a:r>
              <a:rPr lang="en-US" sz="2400" smtClean="0">
                <a:solidFill>
                  <a:schemeClr val="hlink"/>
                </a:solidFill>
                <a:ea typeface="ＭＳ Ｐゴシック"/>
              </a:rPr>
              <a:t>	Metabolic and Bariatric Surgery Coordinator/Nurse Practitioner</a:t>
            </a:r>
          </a:p>
          <a:p>
            <a:pPr lvl="1">
              <a:buFont typeface="Arial" charset="0"/>
              <a:buNone/>
            </a:pPr>
            <a:r>
              <a:rPr lang="en-US" sz="2400" smtClean="0">
                <a:solidFill>
                  <a:schemeClr val="hlink"/>
                </a:solidFill>
                <a:ea typeface="ＭＳ Ｐゴシック"/>
              </a:rPr>
              <a:t>	Winchester Hospital	</a:t>
            </a:r>
          </a:p>
          <a:p>
            <a:pPr lvl="1">
              <a:buFont typeface="Arial" charset="0"/>
              <a:buNone/>
            </a:pPr>
            <a:r>
              <a:rPr lang="en-US" sz="2400" smtClean="0">
                <a:solidFill>
                  <a:schemeClr val="hlink"/>
                </a:solidFill>
                <a:ea typeface="ＭＳ Ｐゴシック"/>
              </a:rPr>
              <a:t>	Ext:  7167</a:t>
            </a:r>
          </a:p>
          <a:p>
            <a:pPr lvl="1">
              <a:buFont typeface="Arial" charset="0"/>
              <a:buNone/>
            </a:pPr>
            <a:r>
              <a:rPr lang="en-US" sz="2400" smtClean="0">
                <a:solidFill>
                  <a:schemeClr val="hlink"/>
                </a:solidFill>
                <a:ea typeface="ＭＳ Ｐゴシック"/>
              </a:rPr>
              <a:t>	e-mail:  </a:t>
            </a:r>
            <a:r>
              <a:rPr lang="en-US" sz="2400" smtClean="0">
                <a:solidFill>
                  <a:schemeClr val="hlink"/>
                </a:solidFill>
                <a:ea typeface="ＭＳ Ｐゴシック"/>
                <a:hlinkClick r:id="rId2"/>
              </a:rPr>
              <a:t>kflanders@winhosp.org</a:t>
            </a:r>
            <a:r>
              <a:rPr lang="en-US" sz="2400" smtClean="0">
                <a:solidFill>
                  <a:schemeClr val="hlink"/>
                </a:solidFill>
                <a:ea typeface="ＭＳ Ｐゴシック"/>
              </a:rPr>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p:txBody>
          <a:bodyPr/>
          <a:lstStyle/>
          <a:p>
            <a:pPr algn="ctr"/>
            <a:r>
              <a:rPr lang="en-US" sz="3200" b="1" smtClean="0">
                <a:solidFill>
                  <a:schemeClr val="accent1"/>
                </a:solidFill>
                <a:latin typeface="Tahoma" pitchFamily="34" charset="0"/>
                <a:ea typeface="ＭＳ Ｐゴシック"/>
                <a:cs typeface="ＭＳ Ｐゴシック"/>
              </a:rPr>
              <a:t>Confirmation</a:t>
            </a:r>
          </a:p>
        </p:txBody>
      </p:sp>
      <p:sp>
        <p:nvSpPr>
          <p:cNvPr id="52226" name="Rectangle 3"/>
          <p:cNvSpPr>
            <a:spLocks noGrp="1"/>
          </p:cNvSpPr>
          <p:nvPr>
            <p:ph type="body" idx="4294967295"/>
          </p:nvPr>
        </p:nvSpPr>
        <p:spPr/>
        <p:txBody>
          <a:bodyPr/>
          <a:lstStyle/>
          <a:p>
            <a:endParaRPr lang="en-US" smtClean="0">
              <a:ea typeface="ＭＳ Ｐゴシック"/>
              <a:cs typeface="ＭＳ Ｐゴシック"/>
            </a:endParaRPr>
          </a:p>
          <a:p>
            <a:r>
              <a:rPr lang="en-US" smtClean="0">
                <a:solidFill>
                  <a:schemeClr val="hlink"/>
                </a:solidFill>
                <a:latin typeface="Tahoma" pitchFamily="34" charset="0"/>
                <a:ea typeface="ＭＳ Ｐゴシック"/>
                <a:cs typeface="ＭＳ Ｐゴシック"/>
              </a:rPr>
              <a:t>By completing this HealthStream Module I fully understand it is my responsibility to comply with this information as it is taught.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p:txBody>
          <a:bodyPr/>
          <a:lstStyle/>
          <a:p>
            <a:pPr algn="ctr"/>
            <a:r>
              <a:rPr lang="en-US" sz="3200" smtClean="0">
                <a:solidFill>
                  <a:schemeClr val="accent1"/>
                </a:solidFill>
                <a:ea typeface="ＭＳ Ｐゴシック"/>
                <a:cs typeface="ＭＳ Ｐゴシック"/>
              </a:rPr>
              <a:t> </a:t>
            </a:r>
            <a:r>
              <a:rPr lang="en-US" sz="3200" b="1" smtClean="0">
                <a:solidFill>
                  <a:schemeClr val="accent1"/>
                </a:solidFill>
                <a:latin typeface="Tahoma" pitchFamily="34" charset="0"/>
                <a:ea typeface="ＭＳ Ｐゴシック"/>
                <a:cs typeface="ＭＳ Ｐゴシック"/>
              </a:rPr>
              <a:t>References</a:t>
            </a:r>
          </a:p>
        </p:txBody>
      </p:sp>
      <p:sp>
        <p:nvSpPr>
          <p:cNvPr id="53250" name="Rectangle 3"/>
          <p:cNvSpPr>
            <a:spLocks noGrp="1"/>
          </p:cNvSpPr>
          <p:nvPr>
            <p:ph type="body" idx="4294967295"/>
          </p:nvPr>
        </p:nvSpPr>
        <p:spPr>
          <a:xfrm>
            <a:off x="457200" y="1865313"/>
            <a:ext cx="8001000" cy="4225925"/>
          </a:xfrm>
        </p:spPr>
        <p:txBody>
          <a:bodyPr/>
          <a:lstStyle/>
          <a:p>
            <a:pPr>
              <a:lnSpc>
                <a:spcPct val="90000"/>
              </a:lnSpc>
            </a:pPr>
            <a:r>
              <a:rPr lang="en-US" sz="2400" smtClean="0">
                <a:solidFill>
                  <a:schemeClr val="hlink"/>
                </a:solidFill>
                <a:latin typeface="Tahoma" pitchFamily="34" charset="0"/>
                <a:ea typeface="ＭＳ Ｐゴシック"/>
                <a:cs typeface="Arial" charset="0"/>
              </a:rPr>
              <a:t>Addressing Obesity Stigma in Health Care:</a:t>
            </a:r>
            <a:br>
              <a:rPr lang="en-US" sz="2400" smtClean="0">
                <a:solidFill>
                  <a:schemeClr val="hlink"/>
                </a:solidFill>
                <a:latin typeface="Tahoma" pitchFamily="34" charset="0"/>
                <a:ea typeface="ＭＳ Ｐゴシック"/>
                <a:cs typeface="Arial" charset="0"/>
              </a:rPr>
            </a:br>
            <a:r>
              <a:rPr lang="en-US" sz="2400" smtClean="0">
                <a:solidFill>
                  <a:schemeClr val="hlink"/>
                </a:solidFill>
                <a:latin typeface="Tahoma" pitchFamily="34" charset="0"/>
                <a:ea typeface="ＭＳ Ｐゴシック"/>
                <a:cs typeface="Arial" charset="0"/>
              </a:rPr>
              <a:t>Challenges, Remedies, and Implications for Bariatric Care (R. Puhl, 2014)</a:t>
            </a:r>
          </a:p>
          <a:p>
            <a:pPr>
              <a:lnSpc>
                <a:spcPct val="90000"/>
              </a:lnSpc>
            </a:pPr>
            <a:r>
              <a:rPr lang="en-US" sz="2400" smtClean="0">
                <a:solidFill>
                  <a:schemeClr val="hlink"/>
                </a:solidFill>
                <a:latin typeface="Tahoma" pitchFamily="34" charset="0"/>
                <a:ea typeface="ＭＳ Ｐゴシック"/>
                <a:cs typeface="ＭＳ Ｐゴシック"/>
              </a:rPr>
              <a:t>American Society for Metabolic and Bariatric Surgery, Obesity Compendium</a:t>
            </a:r>
          </a:p>
          <a:p>
            <a:pPr>
              <a:lnSpc>
                <a:spcPct val="90000"/>
              </a:lnSpc>
            </a:pPr>
            <a:r>
              <a:rPr lang="en-US" sz="2400" smtClean="0">
                <a:solidFill>
                  <a:schemeClr val="hlink"/>
                </a:solidFill>
                <a:latin typeface="Tahoma" pitchFamily="34" charset="0"/>
                <a:ea typeface="ＭＳ Ｐゴシック"/>
                <a:cs typeface="ＭＳ Ｐゴシック"/>
              </a:rPr>
              <a:t>Metabolic and Bariatric Surgery Accreditation and Quality Improvement Program, 2014</a:t>
            </a:r>
          </a:p>
          <a:p>
            <a:pPr>
              <a:lnSpc>
                <a:spcPct val="90000"/>
              </a:lnSpc>
            </a:pPr>
            <a:r>
              <a:rPr lang="en-US" sz="2400" smtClean="0">
                <a:solidFill>
                  <a:schemeClr val="hlink"/>
                </a:solidFill>
                <a:latin typeface="Tahoma" pitchFamily="34" charset="0"/>
                <a:ea typeface="ＭＳ Ｐゴシック"/>
                <a:cs typeface="ＭＳ Ｐゴシック"/>
              </a:rPr>
              <a:t>National Association of Bariatric Nurses</a:t>
            </a:r>
          </a:p>
          <a:p>
            <a:pPr>
              <a:lnSpc>
                <a:spcPct val="90000"/>
              </a:lnSpc>
            </a:pPr>
            <a:r>
              <a:rPr lang="en-US" sz="2400" smtClean="0">
                <a:solidFill>
                  <a:schemeClr val="hlink"/>
                </a:solidFill>
                <a:latin typeface="Tahoma" pitchFamily="34" charset="0"/>
                <a:ea typeface="ＭＳ Ｐゴシック"/>
                <a:cs typeface="ＭＳ Ｐゴシック"/>
              </a:rPr>
              <a:t>Obesity Action Coalition, 2014</a:t>
            </a:r>
          </a:p>
          <a:p>
            <a:pPr>
              <a:lnSpc>
                <a:spcPct val="90000"/>
              </a:lnSpc>
            </a:pPr>
            <a:r>
              <a:rPr lang="en-US" sz="2400" smtClean="0">
                <a:solidFill>
                  <a:schemeClr val="hlink"/>
                </a:solidFill>
                <a:latin typeface="Tahoma" pitchFamily="34" charset="0"/>
                <a:ea typeface="ＭＳ Ｐゴシック"/>
                <a:cs typeface="ＭＳ Ｐゴシック"/>
              </a:rPr>
              <a:t>Yale Rudd Center for Food Policy &amp; Obesity, 2014</a:t>
            </a:r>
          </a:p>
          <a:p>
            <a:pPr>
              <a:lnSpc>
                <a:spcPct val="90000"/>
              </a:lnSpc>
            </a:pPr>
            <a:endParaRPr lang="en-US" sz="2400" smtClean="0">
              <a:latin typeface="Tahoma" pitchFamily="34" charset="0"/>
              <a:ea typeface="ＭＳ Ｐゴシック"/>
              <a:cs typeface="ＭＳ Ｐゴシック"/>
            </a:endParaRPr>
          </a:p>
        </p:txBody>
      </p:sp>
      <p:pic>
        <p:nvPicPr>
          <p:cNvPr id="53251" name="Picture 4" descr="books[1]"/>
          <p:cNvPicPr>
            <a:picLocks noChangeAspect="1" noChangeArrowheads="1"/>
          </p:cNvPicPr>
          <p:nvPr/>
        </p:nvPicPr>
        <p:blipFill>
          <a:blip r:embed="rId2"/>
          <a:srcRect/>
          <a:stretch>
            <a:fillRect/>
          </a:stretch>
        </p:blipFill>
        <p:spPr bwMode="auto">
          <a:xfrm>
            <a:off x="985838" y="136525"/>
            <a:ext cx="1630362" cy="1630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algn="ctr"/>
            <a:r>
              <a:rPr lang="en-US" sz="3200" b="1" smtClean="0">
                <a:solidFill>
                  <a:srgbClr val="69BE28"/>
                </a:solidFill>
                <a:latin typeface="Tahoma" pitchFamily="34" charset="0"/>
                <a:ea typeface="ＭＳ Ｐゴシック"/>
                <a:cs typeface="ＭＳ Ｐゴシック"/>
              </a:rPr>
              <a:t>Have you ever…</a:t>
            </a:r>
          </a:p>
        </p:txBody>
      </p:sp>
      <p:sp>
        <p:nvSpPr>
          <p:cNvPr id="18434" name="Rectangle 3"/>
          <p:cNvSpPr>
            <a:spLocks noGrp="1"/>
          </p:cNvSpPr>
          <p:nvPr>
            <p:ph type="body" idx="4294967295"/>
          </p:nvPr>
        </p:nvSpPr>
        <p:spPr>
          <a:xfrm>
            <a:off x="457200" y="1236663"/>
            <a:ext cx="7848600" cy="4843462"/>
          </a:xfrm>
        </p:spPr>
        <p:txBody>
          <a:bodyPr/>
          <a:lstStyle/>
          <a:p>
            <a:pPr>
              <a:lnSpc>
                <a:spcPct val="90000"/>
              </a:lnSpc>
            </a:pPr>
            <a:r>
              <a:rPr lang="en-US" sz="2800" smtClean="0">
                <a:solidFill>
                  <a:schemeClr val="hlink"/>
                </a:solidFill>
                <a:ea typeface="ＭＳ Ｐゴシック"/>
                <a:cs typeface="ＭＳ Ｐゴシック"/>
              </a:rPr>
              <a:t>Sat in your plane seat looking away from a passenger affected by obesity—hoping he/she was not going to sit in the seat next to you?</a:t>
            </a:r>
          </a:p>
          <a:p>
            <a:pPr>
              <a:lnSpc>
                <a:spcPct val="90000"/>
              </a:lnSpc>
            </a:pPr>
            <a:r>
              <a:rPr lang="en-US" sz="2800" smtClean="0">
                <a:solidFill>
                  <a:schemeClr val="hlink"/>
                </a:solidFill>
                <a:ea typeface="ＭＳ Ｐゴシック"/>
                <a:cs typeface="ＭＳ Ｐゴシック"/>
              </a:rPr>
              <a:t>Thought: “why is that person getting a </a:t>
            </a:r>
            <a:r>
              <a:rPr lang="en-US" sz="2800" u="sng" smtClean="0">
                <a:solidFill>
                  <a:schemeClr val="hlink"/>
                </a:solidFill>
                <a:ea typeface="ＭＳ Ｐゴシック"/>
                <a:cs typeface="ＭＳ Ｐゴシック"/>
              </a:rPr>
              <a:t>diet</a:t>
            </a:r>
            <a:r>
              <a:rPr lang="en-US" sz="2800" smtClean="0">
                <a:solidFill>
                  <a:schemeClr val="hlink"/>
                </a:solidFill>
                <a:ea typeface="ＭＳ Ｐゴシック"/>
                <a:cs typeface="ＭＳ Ｐゴシック"/>
              </a:rPr>
              <a:t> coke with the Big Mac and large fries?”</a:t>
            </a:r>
          </a:p>
          <a:p>
            <a:pPr>
              <a:lnSpc>
                <a:spcPct val="90000"/>
              </a:lnSpc>
              <a:buFont typeface="Arial" charset="0"/>
              <a:buNone/>
            </a:pPr>
            <a:endParaRPr lang="en-US" sz="1400" smtClean="0">
              <a:solidFill>
                <a:schemeClr val="hlink"/>
              </a:solidFill>
              <a:ea typeface="ＭＳ Ｐゴシック"/>
              <a:cs typeface="ＭＳ Ｐゴシック"/>
            </a:endParaRPr>
          </a:p>
          <a:p>
            <a:pPr>
              <a:lnSpc>
                <a:spcPct val="90000"/>
              </a:lnSpc>
            </a:pPr>
            <a:r>
              <a:rPr lang="en-US" sz="2800" smtClean="0">
                <a:solidFill>
                  <a:schemeClr val="hlink"/>
                </a:solidFill>
                <a:ea typeface="ＭＳ Ｐゴシック"/>
                <a:cs typeface="ＭＳ Ｐゴシック"/>
              </a:rPr>
              <a:t>Been bullied because of your weight…</a:t>
            </a:r>
          </a:p>
          <a:p>
            <a:pPr lvl="1">
              <a:lnSpc>
                <a:spcPct val="90000"/>
              </a:lnSpc>
            </a:pPr>
            <a:r>
              <a:rPr lang="en-US" sz="2400" smtClean="0">
                <a:solidFill>
                  <a:schemeClr val="hlink"/>
                </a:solidFill>
                <a:ea typeface="ＭＳ Ｐゴシック"/>
              </a:rPr>
              <a:t>In school</a:t>
            </a:r>
          </a:p>
          <a:p>
            <a:pPr lvl="1">
              <a:lnSpc>
                <a:spcPct val="90000"/>
              </a:lnSpc>
            </a:pPr>
            <a:r>
              <a:rPr lang="en-US" sz="2400" smtClean="0">
                <a:solidFill>
                  <a:schemeClr val="hlink"/>
                </a:solidFill>
                <a:ea typeface="ＭＳ Ｐゴシック"/>
              </a:rPr>
              <a:t>On the bus</a:t>
            </a:r>
          </a:p>
          <a:p>
            <a:pPr lvl="1">
              <a:lnSpc>
                <a:spcPct val="90000"/>
              </a:lnSpc>
            </a:pPr>
            <a:r>
              <a:rPr lang="en-US" sz="2400" smtClean="0">
                <a:solidFill>
                  <a:schemeClr val="hlink"/>
                </a:solidFill>
                <a:ea typeface="ＭＳ Ｐゴシック"/>
              </a:rPr>
              <a:t>Through social media</a:t>
            </a:r>
          </a:p>
          <a:p>
            <a:pPr>
              <a:lnSpc>
                <a:spcPct val="90000"/>
              </a:lnSpc>
            </a:pPr>
            <a:endParaRPr lang="en-US" sz="2400" smtClean="0">
              <a:solidFill>
                <a:schemeClr val="hlink"/>
              </a:solidFill>
              <a:ea typeface="ＭＳ Ｐゴシック"/>
              <a:cs typeface="ＭＳ Ｐゴシック"/>
            </a:endParaRPr>
          </a:p>
        </p:txBody>
      </p:sp>
      <p:pic>
        <p:nvPicPr>
          <p:cNvPr id="18435" name="Picture 4" descr="MC900383420[1]"/>
          <p:cNvPicPr>
            <a:picLocks noChangeAspect="1" noChangeArrowheads="1"/>
          </p:cNvPicPr>
          <p:nvPr/>
        </p:nvPicPr>
        <p:blipFill>
          <a:blip r:embed="rId2"/>
          <a:srcRect/>
          <a:stretch>
            <a:fillRect/>
          </a:stretch>
        </p:blipFill>
        <p:spPr bwMode="auto">
          <a:xfrm>
            <a:off x="7816850" y="977900"/>
            <a:ext cx="977900" cy="1219200"/>
          </a:xfrm>
          <a:prstGeom prst="rect">
            <a:avLst/>
          </a:prstGeom>
          <a:noFill/>
          <a:ln w="9525">
            <a:noFill/>
            <a:miter lim="800000"/>
            <a:headEnd/>
            <a:tailEnd/>
          </a:ln>
        </p:spPr>
      </p:pic>
      <p:pic>
        <p:nvPicPr>
          <p:cNvPr id="18436" name="Picture 5" descr="MC900198654[1]"/>
          <p:cNvPicPr>
            <a:picLocks noChangeAspect="1" noChangeArrowheads="1"/>
          </p:cNvPicPr>
          <p:nvPr/>
        </p:nvPicPr>
        <p:blipFill>
          <a:blip r:embed="rId3"/>
          <a:srcRect/>
          <a:stretch>
            <a:fillRect/>
          </a:stretch>
        </p:blipFill>
        <p:spPr bwMode="auto">
          <a:xfrm>
            <a:off x="7240588" y="3406775"/>
            <a:ext cx="1065212" cy="979488"/>
          </a:xfrm>
          <a:prstGeom prst="rect">
            <a:avLst/>
          </a:prstGeom>
          <a:noFill/>
          <a:ln w="9525">
            <a:noFill/>
            <a:miter lim="800000"/>
            <a:headEnd/>
            <a:tailEnd/>
          </a:ln>
        </p:spPr>
      </p:pic>
      <p:pic>
        <p:nvPicPr>
          <p:cNvPr id="18437" name="Picture 6" descr="school_bus_-_cartoon_4[1]"/>
          <p:cNvPicPr>
            <a:picLocks noChangeAspect="1" noChangeArrowheads="1"/>
          </p:cNvPicPr>
          <p:nvPr/>
        </p:nvPicPr>
        <p:blipFill>
          <a:blip r:embed="rId4"/>
          <a:srcRect/>
          <a:stretch>
            <a:fillRect/>
          </a:stretch>
        </p:blipFill>
        <p:spPr bwMode="auto">
          <a:xfrm>
            <a:off x="5062538" y="4810125"/>
            <a:ext cx="1689100"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pPr algn="ctr"/>
            <a:r>
              <a:rPr lang="en-US" sz="3200" b="1" smtClean="0">
                <a:solidFill>
                  <a:srgbClr val="69BE28"/>
                </a:solidFill>
                <a:latin typeface="Tahoma" pitchFamily="34" charset="0"/>
                <a:ea typeface="ＭＳ Ｐゴシック"/>
                <a:cs typeface="ＭＳ Ｐゴシック"/>
              </a:rPr>
              <a:t>Or have you…</a:t>
            </a:r>
          </a:p>
        </p:txBody>
      </p:sp>
      <p:sp>
        <p:nvSpPr>
          <p:cNvPr id="19458" name="Rectangle 3"/>
          <p:cNvSpPr>
            <a:spLocks noGrp="1"/>
          </p:cNvSpPr>
          <p:nvPr>
            <p:ph type="body" idx="4294967295"/>
          </p:nvPr>
        </p:nvSpPr>
        <p:spPr>
          <a:xfrm>
            <a:off x="609600" y="1420813"/>
            <a:ext cx="7772400" cy="4768850"/>
          </a:xfrm>
        </p:spPr>
        <p:txBody>
          <a:bodyPr/>
          <a:lstStyle/>
          <a:p>
            <a:r>
              <a:rPr lang="en-US" sz="2800" smtClean="0">
                <a:solidFill>
                  <a:schemeClr val="hlink"/>
                </a:solidFill>
                <a:ea typeface="ＭＳ Ｐゴシック"/>
                <a:cs typeface="ＭＳ Ｐゴシック"/>
              </a:rPr>
              <a:t>Had difficulty with adoption proceedings?</a:t>
            </a:r>
          </a:p>
          <a:p>
            <a:r>
              <a:rPr lang="en-US" sz="2800" smtClean="0">
                <a:solidFill>
                  <a:schemeClr val="hlink"/>
                </a:solidFill>
                <a:ea typeface="ＭＳ Ｐゴシック"/>
                <a:cs typeface="ＭＳ Ｐゴシック"/>
              </a:rPr>
              <a:t>Been subjected to lower wages or denied a job or promotion?</a:t>
            </a:r>
          </a:p>
          <a:p>
            <a:r>
              <a:rPr lang="en-US" sz="2800" smtClean="0">
                <a:solidFill>
                  <a:schemeClr val="hlink"/>
                </a:solidFill>
                <a:ea typeface="ＭＳ Ｐゴシック"/>
                <a:cs typeface="ＭＳ Ｐゴシック"/>
              </a:rPr>
              <a:t>Been denied health care benefits?</a:t>
            </a:r>
          </a:p>
          <a:p>
            <a:r>
              <a:rPr lang="en-US" sz="2800" smtClean="0">
                <a:solidFill>
                  <a:schemeClr val="hlink"/>
                </a:solidFill>
                <a:ea typeface="ＭＳ Ｐゴシック"/>
                <a:cs typeface="ＭＳ Ｐゴシック"/>
              </a:rPr>
              <a:t>Had trouble fitting into an amusement park ride?</a:t>
            </a:r>
          </a:p>
          <a:p>
            <a:r>
              <a:rPr lang="en-US" sz="2800" smtClean="0">
                <a:solidFill>
                  <a:schemeClr val="hlink"/>
                </a:solidFill>
                <a:ea typeface="ＭＳ Ｐゴシック"/>
                <a:cs typeface="ＭＳ Ｐゴシック"/>
              </a:rPr>
              <a:t>Heard snickers behind your back?</a:t>
            </a:r>
          </a:p>
        </p:txBody>
      </p:sp>
      <p:pic>
        <p:nvPicPr>
          <p:cNvPr id="19459" name="Picture 4" descr="MC900441459[1]"/>
          <p:cNvPicPr>
            <a:picLocks noChangeAspect="1" noChangeArrowheads="1"/>
          </p:cNvPicPr>
          <p:nvPr/>
        </p:nvPicPr>
        <p:blipFill>
          <a:blip r:embed="rId2"/>
          <a:srcRect/>
          <a:stretch>
            <a:fillRect/>
          </a:stretch>
        </p:blipFill>
        <p:spPr bwMode="auto">
          <a:xfrm>
            <a:off x="4038600" y="2506663"/>
            <a:ext cx="1042988" cy="1042987"/>
          </a:xfrm>
          <a:prstGeom prst="rect">
            <a:avLst/>
          </a:prstGeom>
          <a:noFill/>
          <a:ln w="9525">
            <a:noFill/>
            <a:miter lim="800000"/>
            <a:headEnd/>
            <a:tailEnd/>
          </a:ln>
        </p:spPr>
      </p:pic>
      <p:pic>
        <p:nvPicPr>
          <p:cNvPr id="19460" name="Picture 5" descr="MC900295685[1]"/>
          <p:cNvPicPr>
            <a:picLocks noChangeAspect="1" noChangeArrowheads="1"/>
          </p:cNvPicPr>
          <p:nvPr/>
        </p:nvPicPr>
        <p:blipFill>
          <a:blip r:embed="rId3"/>
          <a:srcRect/>
          <a:stretch>
            <a:fillRect/>
          </a:stretch>
        </p:blipFill>
        <p:spPr bwMode="auto">
          <a:xfrm>
            <a:off x="6238875" y="4244975"/>
            <a:ext cx="1223963" cy="1050925"/>
          </a:xfrm>
          <a:prstGeom prst="rect">
            <a:avLst/>
          </a:prstGeom>
          <a:noFill/>
          <a:ln w="9525">
            <a:noFill/>
            <a:miter lim="800000"/>
            <a:headEnd/>
            <a:tailEnd/>
          </a:ln>
        </p:spPr>
      </p:pic>
      <p:pic>
        <p:nvPicPr>
          <p:cNvPr id="19461" name="Picture 6" descr="MC900078835[1]"/>
          <p:cNvPicPr>
            <a:picLocks noChangeAspect="1" noChangeArrowheads="1"/>
          </p:cNvPicPr>
          <p:nvPr/>
        </p:nvPicPr>
        <p:blipFill>
          <a:blip r:embed="rId4"/>
          <a:srcRect/>
          <a:stretch>
            <a:fillRect/>
          </a:stretch>
        </p:blipFill>
        <p:spPr bwMode="auto">
          <a:xfrm>
            <a:off x="7837488" y="1138238"/>
            <a:ext cx="1089025" cy="105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1069975" y="209550"/>
            <a:ext cx="7239000" cy="1143000"/>
          </a:xfrm>
        </p:spPr>
        <p:txBody>
          <a:bodyPr/>
          <a:lstStyle/>
          <a:p>
            <a:pPr algn="ctr"/>
            <a:r>
              <a:rPr lang="en-US" sz="3200" b="1" smtClean="0">
                <a:solidFill>
                  <a:schemeClr val="accent1"/>
                </a:solidFill>
                <a:latin typeface="Tahoma" pitchFamily="34" charset="0"/>
                <a:ea typeface="ＭＳ Ｐゴシック"/>
                <a:cs typeface="ＭＳ Ｐゴシック"/>
              </a:rPr>
              <a:t>PERSONS AFFECTED BY OBESITY ARE SUBJECTED TO:</a:t>
            </a:r>
          </a:p>
        </p:txBody>
      </p:sp>
      <p:sp>
        <p:nvSpPr>
          <p:cNvPr id="20482" name="Rectangle 3"/>
          <p:cNvSpPr>
            <a:spLocks noGrp="1"/>
          </p:cNvSpPr>
          <p:nvPr>
            <p:ph type="body" idx="4294967295"/>
          </p:nvPr>
        </p:nvSpPr>
        <p:spPr>
          <a:xfrm>
            <a:off x="228600" y="1352550"/>
            <a:ext cx="8650288" cy="4152900"/>
          </a:xfrm>
        </p:spPr>
        <p:txBody>
          <a:bodyPr/>
          <a:lstStyle/>
          <a:p>
            <a:pPr algn="ctr">
              <a:buFont typeface="Arial" charset="0"/>
              <a:buNone/>
            </a:pPr>
            <a:endParaRPr lang="en-US" sz="2800" smtClean="0">
              <a:solidFill>
                <a:schemeClr val="accent2"/>
              </a:solidFill>
              <a:latin typeface="Tahoma" pitchFamily="34" charset="0"/>
              <a:ea typeface="ＭＳ Ｐゴシック"/>
              <a:cs typeface="ＭＳ Ｐゴシック"/>
            </a:endParaRPr>
          </a:p>
          <a:p>
            <a:r>
              <a:rPr lang="en-US" sz="2800" smtClean="0">
                <a:solidFill>
                  <a:schemeClr val="hlink"/>
                </a:solidFill>
                <a:latin typeface="Tahoma" pitchFamily="34" charset="0"/>
                <a:ea typeface="ＭＳ Ｐゴシック"/>
                <a:cs typeface="ＭＳ Ｐゴシック"/>
              </a:rPr>
              <a:t>Lower college acceptance rates</a:t>
            </a:r>
          </a:p>
          <a:p>
            <a:r>
              <a:rPr lang="en-US" sz="2800" smtClean="0">
                <a:solidFill>
                  <a:schemeClr val="hlink"/>
                </a:solidFill>
                <a:latin typeface="Tahoma" pitchFamily="34" charset="0"/>
                <a:ea typeface="ＭＳ Ｐゴシック"/>
                <a:cs typeface="ＭＳ Ｐゴシック"/>
              </a:rPr>
              <a:t>Lower wages and being denied jobs and promotions</a:t>
            </a:r>
          </a:p>
          <a:p>
            <a:r>
              <a:rPr lang="en-US" sz="2800" smtClean="0">
                <a:solidFill>
                  <a:schemeClr val="hlink"/>
                </a:solidFill>
                <a:latin typeface="Tahoma" pitchFamily="34" charset="0"/>
                <a:ea typeface="ＭＳ Ｐゴシック"/>
                <a:cs typeface="ＭＳ Ｐゴシック"/>
              </a:rPr>
              <a:t>Difficulties with adoption proceedings</a:t>
            </a:r>
          </a:p>
          <a:p>
            <a:r>
              <a:rPr lang="en-US" sz="2800" smtClean="0">
                <a:solidFill>
                  <a:schemeClr val="hlink"/>
                </a:solidFill>
                <a:latin typeface="Tahoma" pitchFamily="34" charset="0"/>
                <a:ea typeface="ＭＳ Ｐゴシック"/>
                <a:cs typeface="ＭＳ Ｐゴシック"/>
              </a:rPr>
              <a:t>Being denied health care benefits</a:t>
            </a:r>
          </a:p>
          <a:p>
            <a:r>
              <a:rPr lang="en-US" sz="2800" smtClean="0">
                <a:solidFill>
                  <a:schemeClr val="hlink"/>
                </a:solidFill>
                <a:latin typeface="Tahoma" pitchFamily="34" charset="0"/>
                <a:ea typeface="ＭＳ Ｐゴシック"/>
                <a:cs typeface="ＭＳ Ｐゴシック"/>
              </a:rPr>
              <a:t>Difficulty in obtaining housing</a:t>
            </a:r>
          </a:p>
        </p:txBody>
      </p:sp>
      <p:pic>
        <p:nvPicPr>
          <p:cNvPr id="20483" name="Picture 4" descr="MC900441738[1]"/>
          <p:cNvPicPr>
            <a:picLocks noChangeAspect="1" noChangeArrowheads="1"/>
          </p:cNvPicPr>
          <p:nvPr/>
        </p:nvPicPr>
        <p:blipFill>
          <a:blip r:embed="rId2"/>
          <a:srcRect/>
          <a:stretch>
            <a:fillRect/>
          </a:stretch>
        </p:blipFill>
        <p:spPr bwMode="auto">
          <a:xfrm>
            <a:off x="6400800" y="3468688"/>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algn="ctr"/>
            <a:r>
              <a:rPr lang="en-US" sz="3200" b="1" smtClean="0">
                <a:solidFill>
                  <a:srgbClr val="69BE28"/>
                </a:solidFill>
                <a:latin typeface="Tahoma" pitchFamily="34" charset="0"/>
                <a:ea typeface="ＭＳ Ｐゴシック"/>
                <a:cs typeface="ＭＳ Ｐゴシック"/>
              </a:rPr>
              <a:t>OBESITY</a:t>
            </a:r>
          </a:p>
        </p:txBody>
      </p:sp>
      <p:sp>
        <p:nvSpPr>
          <p:cNvPr id="21506" name="Rectangle 3"/>
          <p:cNvSpPr>
            <a:spLocks noGrp="1"/>
          </p:cNvSpPr>
          <p:nvPr>
            <p:ph type="body" idx="4294967295"/>
          </p:nvPr>
        </p:nvSpPr>
        <p:spPr>
          <a:xfrm>
            <a:off x="381000" y="1236663"/>
            <a:ext cx="8001000" cy="4343400"/>
          </a:xfrm>
        </p:spPr>
        <p:txBody>
          <a:bodyPr/>
          <a:lstStyle/>
          <a:p>
            <a:r>
              <a:rPr lang="en-US" sz="2800" smtClean="0">
                <a:solidFill>
                  <a:schemeClr val="hlink"/>
                </a:solidFill>
                <a:ea typeface="ＭＳ Ｐゴシック"/>
                <a:cs typeface="ＭＳ Ｐゴシック"/>
              </a:rPr>
              <a:t>These are just some of the experiences a person affected by obesity experiences every day from…</a:t>
            </a:r>
          </a:p>
          <a:p>
            <a:pPr lvl="1"/>
            <a:r>
              <a:rPr lang="en-US" sz="2400" smtClean="0">
                <a:solidFill>
                  <a:schemeClr val="hlink"/>
                </a:solidFill>
                <a:ea typeface="ＭＳ Ｐゴシック"/>
              </a:rPr>
              <a:t>Family</a:t>
            </a:r>
          </a:p>
          <a:p>
            <a:pPr lvl="1"/>
            <a:r>
              <a:rPr lang="en-US" sz="2400" smtClean="0">
                <a:solidFill>
                  <a:schemeClr val="hlink"/>
                </a:solidFill>
                <a:ea typeface="ＭＳ Ｐゴシック"/>
              </a:rPr>
              <a:t>Friends</a:t>
            </a:r>
          </a:p>
          <a:p>
            <a:pPr lvl="1"/>
            <a:r>
              <a:rPr lang="en-US" sz="2400" smtClean="0">
                <a:solidFill>
                  <a:schemeClr val="hlink"/>
                </a:solidFill>
                <a:ea typeface="ＭＳ Ｐゴシック"/>
              </a:rPr>
              <a:t>Teachers</a:t>
            </a:r>
          </a:p>
          <a:p>
            <a:pPr lvl="1"/>
            <a:r>
              <a:rPr lang="en-US" sz="2400" smtClean="0">
                <a:solidFill>
                  <a:schemeClr val="hlink"/>
                </a:solidFill>
                <a:ea typeface="ＭＳ Ｐゴシック"/>
              </a:rPr>
              <a:t>Strangers</a:t>
            </a:r>
          </a:p>
          <a:p>
            <a:pPr lvl="1"/>
            <a:r>
              <a:rPr lang="en-US" sz="2400" smtClean="0">
                <a:solidFill>
                  <a:schemeClr val="hlink"/>
                </a:solidFill>
                <a:ea typeface="ＭＳ Ｐゴシック"/>
              </a:rPr>
              <a:t>Health care professionals</a:t>
            </a:r>
          </a:p>
        </p:txBody>
      </p:sp>
      <p:pic>
        <p:nvPicPr>
          <p:cNvPr id="21507" name="Picture 4" descr="MC900295659[1]"/>
          <p:cNvPicPr>
            <a:picLocks noChangeAspect="1" noChangeArrowheads="1"/>
          </p:cNvPicPr>
          <p:nvPr/>
        </p:nvPicPr>
        <p:blipFill>
          <a:blip r:embed="rId2"/>
          <a:srcRect/>
          <a:stretch>
            <a:fillRect/>
          </a:stretch>
        </p:blipFill>
        <p:spPr bwMode="auto">
          <a:xfrm>
            <a:off x="4484688" y="2786063"/>
            <a:ext cx="2328862" cy="1816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482600" y="173038"/>
            <a:ext cx="8051800" cy="1274762"/>
          </a:xfrm>
        </p:spPr>
        <p:txBody>
          <a:bodyPr/>
          <a:lstStyle/>
          <a:p>
            <a:pPr algn="ctr"/>
            <a:r>
              <a:rPr lang="en-US" sz="3200" b="1" smtClean="0">
                <a:solidFill>
                  <a:srgbClr val="69BE28"/>
                </a:solidFill>
                <a:latin typeface="Tahoma" pitchFamily="34" charset="0"/>
                <a:ea typeface="ＭＳ Ｐゴシック"/>
                <a:cs typeface="ＭＳ Ｐゴシック"/>
              </a:rPr>
              <a:t>OBESITY BIAS &amp; DISCRIMINATION: VIEWS IN HEALTH CARE</a:t>
            </a:r>
            <a:r>
              <a:rPr lang="en-US" sz="3200" b="1" smtClean="0">
                <a:solidFill>
                  <a:srgbClr val="69BE28"/>
                </a:solidFill>
                <a:ea typeface="ＭＳ Ｐゴシック"/>
                <a:cs typeface="ＭＳ Ｐゴシック"/>
              </a:rPr>
              <a:t> </a:t>
            </a:r>
            <a:br>
              <a:rPr lang="en-US" sz="3200" b="1" smtClean="0">
                <a:solidFill>
                  <a:srgbClr val="69BE28"/>
                </a:solidFill>
                <a:ea typeface="ＭＳ Ｐゴシック"/>
                <a:cs typeface="ＭＳ Ｐゴシック"/>
              </a:rPr>
            </a:br>
            <a:endParaRPr lang="en-US" sz="3200" b="1" smtClean="0">
              <a:solidFill>
                <a:srgbClr val="69BE28"/>
              </a:solidFill>
              <a:ea typeface="ＭＳ Ｐゴシック"/>
              <a:cs typeface="ＭＳ Ｐゴシック"/>
            </a:endParaRPr>
          </a:p>
        </p:txBody>
      </p:sp>
      <p:sp>
        <p:nvSpPr>
          <p:cNvPr id="22530" name="Rectangle 3"/>
          <p:cNvSpPr>
            <a:spLocks noGrp="1"/>
          </p:cNvSpPr>
          <p:nvPr>
            <p:ph type="body" idx="4294967295"/>
          </p:nvPr>
        </p:nvSpPr>
        <p:spPr>
          <a:xfrm>
            <a:off x="304800" y="1600200"/>
            <a:ext cx="8229600" cy="4418013"/>
          </a:xfrm>
        </p:spPr>
        <p:txBody>
          <a:bodyPr/>
          <a:lstStyle/>
          <a:p>
            <a:pPr>
              <a:lnSpc>
                <a:spcPct val="90000"/>
              </a:lnSpc>
              <a:buFont typeface="Arial" charset="0"/>
              <a:buNone/>
            </a:pPr>
            <a:r>
              <a:rPr lang="en-US" sz="2800" smtClean="0">
                <a:solidFill>
                  <a:schemeClr val="hlink"/>
                </a:solidFill>
                <a:ea typeface="ＭＳ Ｐゴシック"/>
                <a:cs typeface="ＭＳ Ｐゴシック"/>
              </a:rPr>
              <a:t>Studies have shown that healthcare professionals</a:t>
            </a:r>
          </a:p>
          <a:p>
            <a:pPr>
              <a:lnSpc>
                <a:spcPct val="90000"/>
              </a:lnSpc>
              <a:buFont typeface="Arial" charset="0"/>
              <a:buNone/>
            </a:pPr>
            <a:r>
              <a:rPr lang="en-US" sz="2800" smtClean="0">
                <a:solidFill>
                  <a:schemeClr val="hlink"/>
                </a:solidFill>
                <a:ea typeface="ＭＳ Ｐゴシック"/>
                <a:cs typeface="ＭＳ Ｐゴシック"/>
              </a:rPr>
              <a:t>have the following views of people affected by</a:t>
            </a:r>
          </a:p>
          <a:p>
            <a:pPr>
              <a:lnSpc>
                <a:spcPct val="90000"/>
              </a:lnSpc>
              <a:buFont typeface="Arial" charset="0"/>
              <a:buNone/>
            </a:pPr>
            <a:r>
              <a:rPr lang="en-US" sz="2800" smtClean="0">
                <a:solidFill>
                  <a:schemeClr val="hlink"/>
                </a:solidFill>
                <a:ea typeface="ＭＳ Ｐゴシック"/>
                <a:cs typeface="ＭＳ Ｐゴシック"/>
              </a:rPr>
              <a:t>obesity:</a:t>
            </a:r>
          </a:p>
          <a:p>
            <a:pPr>
              <a:lnSpc>
                <a:spcPct val="90000"/>
              </a:lnSpc>
              <a:buFont typeface="Arial" charset="0"/>
              <a:buNone/>
            </a:pPr>
            <a:endParaRPr lang="en-US" sz="1000" smtClean="0">
              <a:solidFill>
                <a:schemeClr val="hlink"/>
              </a:solidFill>
              <a:ea typeface="ＭＳ Ｐゴシック"/>
              <a:cs typeface="ＭＳ Ｐゴシック"/>
            </a:endParaRPr>
          </a:p>
          <a:p>
            <a:pPr lvl="1">
              <a:lnSpc>
                <a:spcPct val="90000"/>
              </a:lnSpc>
            </a:pPr>
            <a:r>
              <a:rPr lang="en-US" sz="2400" smtClean="0">
                <a:solidFill>
                  <a:schemeClr val="hlink"/>
                </a:solidFill>
                <a:ea typeface="ＭＳ Ｐゴシック"/>
              </a:rPr>
              <a:t>Unintelligent</a:t>
            </a:r>
          </a:p>
          <a:p>
            <a:pPr lvl="1">
              <a:lnSpc>
                <a:spcPct val="90000"/>
              </a:lnSpc>
            </a:pPr>
            <a:r>
              <a:rPr lang="en-US" sz="2400" smtClean="0">
                <a:solidFill>
                  <a:schemeClr val="hlink"/>
                </a:solidFill>
                <a:ea typeface="ＭＳ Ｐゴシック"/>
              </a:rPr>
              <a:t>Non-compliant</a:t>
            </a:r>
          </a:p>
          <a:p>
            <a:pPr lvl="1">
              <a:lnSpc>
                <a:spcPct val="90000"/>
              </a:lnSpc>
            </a:pPr>
            <a:r>
              <a:rPr lang="en-US" sz="2400" smtClean="0">
                <a:solidFill>
                  <a:schemeClr val="hlink"/>
                </a:solidFill>
                <a:ea typeface="ＭＳ Ｐゴシック"/>
              </a:rPr>
              <a:t>Hostile</a:t>
            </a:r>
          </a:p>
          <a:p>
            <a:pPr lvl="1">
              <a:lnSpc>
                <a:spcPct val="90000"/>
              </a:lnSpc>
            </a:pPr>
            <a:r>
              <a:rPr lang="en-US" sz="2400" smtClean="0">
                <a:solidFill>
                  <a:schemeClr val="hlink"/>
                </a:solidFill>
                <a:ea typeface="ＭＳ Ｐゴシック"/>
              </a:rPr>
              <a:t>Dishonest</a:t>
            </a:r>
          </a:p>
          <a:p>
            <a:pPr lvl="1">
              <a:lnSpc>
                <a:spcPct val="90000"/>
              </a:lnSpc>
            </a:pPr>
            <a:r>
              <a:rPr lang="en-US" sz="2400" smtClean="0">
                <a:solidFill>
                  <a:schemeClr val="hlink"/>
                </a:solidFill>
                <a:ea typeface="ＭＳ Ｐゴシック"/>
              </a:rPr>
              <a:t>Unsuccessful</a:t>
            </a:r>
          </a:p>
          <a:p>
            <a:pPr lvl="1">
              <a:lnSpc>
                <a:spcPct val="90000"/>
              </a:lnSpc>
            </a:pPr>
            <a:r>
              <a:rPr lang="en-US" sz="2400" i="1" smtClean="0">
                <a:solidFill>
                  <a:schemeClr val="hlink"/>
                </a:solidFill>
                <a:ea typeface="ＭＳ Ｐゴシック"/>
              </a:rPr>
              <a:t>…</a:t>
            </a:r>
          </a:p>
        </p:txBody>
      </p:sp>
      <p:pic>
        <p:nvPicPr>
          <p:cNvPr id="22531" name="Picture 4" descr="MC900445510[1]"/>
          <p:cNvPicPr>
            <a:picLocks noChangeAspect="1" noChangeArrowheads="1"/>
          </p:cNvPicPr>
          <p:nvPr/>
        </p:nvPicPr>
        <p:blipFill>
          <a:blip r:embed="rId2"/>
          <a:srcRect/>
          <a:stretch>
            <a:fillRect/>
          </a:stretch>
        </p:blipFill>
        <p:spPr bwMode="auto">
          <a:xfrm>
            <a:off x="4876800" y="3324225"/>
            <a:ext cx="22098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381000" y="152400"/>
            <a:ext cx="8181975" cy="1219200"/>
          </a:xfrm>
        </p:spPr>
        <p:txBody>
          <a:bodyPr/>
          <a:lstStyle/>
          <a:p>
            <a:pPr algn="ctr"/>
            <a:r>
              <a:rPr lang="en-US" sz="3200" b="1" smtClean="0">
                <a:solidFill>
                  <a:srgbClr val="69BE28"/>
                </a:solidFill>
                <a:latin typeface="Tahoma" pitchFamily="34" charset="0"/>
                <a:ea typeface="ＭＳ Ｐゴシック"/>
                <a:cs typeface="ＭＳ Ｐゴシック"/>
              </a:rPr>
              <a:t>OBESITY BIAS &amp; DISCRIMINATION </a:t>
            </a:r>
            <a:br>
              <a:rPr lang="en-US" sz="3200" b="1" smtClean="0">
                <a:solidFill>
                  <a:srgbClr val="69BE28"/>
                </a:solidFill>
                <a:latin typeface="Tahoma" pitchFamily="34" charset="0"/>
                <a:ea typeface="ＭＳ Ｐゴシック"/>
                <a:cs typeface="ＭＳ Ｐゴシック"/>
              </a:rPr>
            </a:br>
            <a:r>
              <a:rPr lang="en-US" sz="3200" b="1" smtClean="0">
                <a:solidFill>
                  <a:srgbClr val="69BE28"/>
                </a:solidFill>
                <a:latin typeface="Tahoma" pitchFamily="34" charset="0"/>
                <a:ea typeface="ＭＳ Ｐゴシック"/>
                <a:cs typeface="ＭＳ Ｐゴシック"/>
              </a:rPr>
              <a:t>BY HEALTHCARE PROFESSIONALS</a:t>
            </a:r>
          </a:p>
        </p:txBody>
      </p:sp>
      <p:sp>
        <p:nvSpPr>
          <p:cNvPr id="23554" name="Rectangle 3"/>
          <p:cNvSpPr>
            <a:spLocks noGrp="1"/>
          </p:cNvSpPr>
          <p:nvPr>
            <p:ph type="body" idx="4294967295"/>
          </p:nvPr>
        </p:nvSpPr>
        <p:spPr>
          <a:xfrm>
            <a:off x="381000" y="1600200"/>
            <a:ext cx="8497888" cy="4495800"/>
          </a:xfrm>
        </p:spPr>
        <p:txBody>
          <a:bodyPr/>
          <a:lstStyle/>
          <a:p>
            <a:pPr>
              <a:buFont typeface="Wingdings" pitchFamily="2" charset="2"/>
              <a:buNone/>
            </a:pPr>
            <a:r>
              <a:rPr lang="en-US" sz="2800" smtClean="0">
                <a:solidFill>
                  <a:schemeClr val="hlink"/>
                </a:solidFill>
                <a:ea typeface="ＭＳ Ｐゴシック"/>
                <a:cs typeface="ＭＳ Ｐゴシック"/>
              </a:rPr>
              <a:t>Other views of people affected by obesity by</a:t>
            </a:r>
          </a:p>
          <a:p>
            <a:pPr>
              <a:buFont typeface="Wingdings" pitchFamily="2" charset="2"/>
              <a:buNone/>
            </a:pPr>
            <a:r>
              <a:rPr lang="en-US" sz="2800" smtClean="0">
                <a:solidFill>
                  <a:schemeClr val="hlink"/>
                </a:solidFill>
                <a:ea typeface="ＭＳ Ｐゴシック"/>
                <a:cs typeface="ＭＳ Ｐゴシック"/>
              </a:rPr>
              <a:t>healthcare professionals:</a:t>
            </a:r>
          </a:p>
          <a:p>
            <a:pPr>
              <a:buFont typeface="Wingdings" pitchFamily="2" charset="2"/>
              <a:buNone/>
            </a:pPr>
            <a:endParaRPr lang="en-US" sz="1000" smtClean="0">
              <a:solidFill>
                <a:schemeClr val="hlink"/>
              </a:solidFill>
              <a:ea typeface="ＭＳ Ｐゴシック"/>
              <a:cs typeface="ＭＳ Ｐゴシック"/>
            </a:endParaRPr>
          </a:p>
          <a:p>
            <a:pPr lvl="1"/>
            <a:r>
              <a:rPr lang="en-US" sz="2400" smtClean="0">
                <a:solidFill>
                  <a:schemeClr val="hlink"/>
                </a:solidFill>
                <a:ea typeface="ＭＳ Ｐゴシック"/>
              </a:rPr>
              <a:t>Inactive</a:t>
            </a:r>
          </a:p>
          <a:p>
            <a:pPr lvl="1"/>
            <a:r>
              <a:rPr lang="en-US" sz="2400" smtClean="0">
                <a:solidFill>
                  <a:schemeClr val="hlink"/>
                </a:solidFill>
                <a:ea typeface="ＭＳ Ｐゴシック"/>
              </a:rPr>
              <a:t>Lazy</a:t>
            </a:r>
          </a:p>
          <a:p>
            <a:pPr lvl="1"/>
            <a:r>
              <a:rPr lang="en-US" sz="2400" smtClean="0">
                <a:solidFill>
                  <a:schemeClr val="hlink"/>
                </a:solidFill>
                <a:ea typeface="ＭＳ Ｐゴシック"/>
              </a:rPr>
              <a:t>Weak-willed</a:t>
            </a:r>
          </a:p>
          <a:p>
            <a:pPr lvl="1"/>
            <a:r>
              <a:rPr lang="en-US" sz="2400" smtClean="0">
                <a:solidFill>
                  <a:schemeClr val="hlink"/>
                </a:solidFill>
                <a:ea typeface="ＭＳ Ｐゴシック"/>
              </a:rPr>
              <a:t>Overindulgent</a:t>
            </a:r>
          </a:p>
          <a:p>
            <a:pPr lvl="1"/>
            <a:r>
              <a:rPr lang="en-US" sz="2400" smtClean="0">
                <a:solidFill>
                  <a:schemeClr val="hlink"/>
                </a:solidFill>
                <a:ea typeface="ＭＳ Ｐゴシック"/>
              </a:rPr>
              <a:t>Experience unresolved anger</a:t>
            </a:r>
          </a:p>
          <a:p>
            <a:pPr lvl="1"/>
            <a:endParaRPr lang="en-US" sz="2400" smtClean="0">
              <a:solidFill>
                <a:schemeClr val="hlink"/>
              </a:solidFill>
              <a:ea typeface="ＭＳ Ｐゴシック"/>
            </a:endParaRPr>
          </a:p>
        </p:txBody>
      </p:sp>
      <p:pic>
        <p:nvPicPr>
          <p:cNvPr id="23555" name="Picture 4" descr="MC900446070[1]"/>
          <p:cNvPicPr>
            <a:picLocks noChangeAspect="1" noChangeArrowheads="1"/>
          </p:cNvPicPr>
          <p:nvPr/>
        </p:nvPicPr>
        <p:blipFill>
          <a:blip r:embed="rId2"/>
          <a:srcRect/>
          <a:stretch>
            <a:fillRect/>
          </a:stretch>
        </p:blipFill>
        <p:spPr bwMode="auto">
          <a:xfrm>
            <a:off x="6629400" y="3040063"/>
            <a:ext cx="1492250"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HY_MASTER_TEMPLATE_v1">
  <a:themeElements>
    <a:clrScheme name="LAHEY_HEALTH_PALETTE 1">
      <a:dk1>
        <a:srgbClr val="747678"/>
      </a:dk1>
      <a:lt1>
        <a:sysClr val="window" lastClr="FFFFFF"/>
      </a:lt1>
      <a:dk2>
        <a:srgbClr val="747678"/>
      </a:dk2>
      <a:lt2>
        <a:srgbClr val="FFFFFF"/>
      </a:lt2>
      <a:accent1>
        <a:srgbClr val="69BE28"/>
      </a:accent1>
      <a:accent2>
        <a:srgbClr val="CF4520"/>
      </a:accent2>
      <a:accent3>
        <a:srgbClr val="8E3A80"/>
      </a:accent3>
      <a:accent4>
        <a:srgbClr val="00A9E0"/>
      </a:accent4>
      <a:accent5>
        <a:srgbClr val="D2D755"/>
      </a:accent5>
      <a:accent6>
        <a:srgbClr val="6BBBAE"/>
      </a:accent6>
      <a:hlink>
        <a:srgbClr val="00A9E0"/>
      </a:hlink>
      <a:folHlink>
        <a:srgbClr val="8E3A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9BE28"/>
        </a:solidFill>
        <a:ln>
          <a:noFill/>
        </a:ln>
        <a:effectLst/>
      </a:spPr>
      <a:bodyPr rtlCol="0" anchor="ctr">
        <a:normAutofit/>
      </a:bodyP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rgbClr val="69BE28"/>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rgbClr val="747678"/>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4397</TotalTime>
  <Words>1182</Words>
  <Application>Microsoft Office PowerPoint</Application>
  <PresentationFormat>On-screen Show (4:3)</PresentationFormat>
  <Paragraphs>292</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LHY_MASTER_TEMPLATE_v1</vt:lpstr>
      <vt:lpstr>Weight Stigma &amp; Sensitivity Awareness</vt:lpstr>
      <vt:lpstr>OBJECTIVES</vt:lpstr>
      <vt:lpstr>GOALS OF SENSITIVITY AWARENESS</vt:lpstr>
      <vt:lpstr>Have you ever…</vt:lpstr>
      <vt:lpstr>Or have you…</vt:lpstr>
      <vt:lpstr>PERSONS AFFECTED BY OBESITY ARE SUBJECTED TO:</vt:lpstr>
      <vt:lpstr>OBESITY</vt:lpstr>
      <vt:lpstr>OBESITY BIAS &amp; DISCRIMINATION: VIEWS IN HEALTH CARE  </vt:lpstr>
      <vt:lpstr>OBESITY BIAS &amp; DISCRIMINATION  BY HEALTHCARE PROFESSIONALS</vt:lpstr>
      <vt:lpstr>WEIGHT BIAS  IN HEALTH CARE</vt:lpstr>
      <vt:lpstr>Slide 12</vt:lpstr>
      <vt:lpstr>WHAT IS OBESITY?</vt:lpstr>
      <vt:lpstr>OBESITY IS…</vt:lpstr>
      <vt:lpstr>OBESITY IS COMMON </vt:lpstr>
      <vt:lpstr>OBESITY TRENDS FOR U.S. ADULTS</vt:lpstr>
      <vt:lpstr>OBESITY IS SERIOUS</vt:lpstr>
      <vt:lpstr>OBESITY IS COSTLY </vt:lpstr>
      <vt:lpstr>OBESITY IS DEADLY</vt:lpstr>
      <vt:lpstr>WHAT CAUSES OBESITY?</vt:lpstr>
      <vt:lpstr>ENVIRONMENTAL CAUSES  OF OBESITY</vt:lpstr>
      <vt:lpstr>OTHER CAUSES OF OBESITY</vt:lpstr>
      <vt:lpstr>OBESITY @  WINCHESTER HOSPITAL  </vt:lpstr>
      <vt:lpstr>PATIENTS AFFECTED BY OBESITY @  Winchester Hospital Are-</vt:lpstr>
      <vt:lpstr>PATIENTS AFFECTED BY OBESITY @  Winchester Hospital Have-</vt:lpstr>
      <vt:lpstr>PERSONS AFFECTED BY OBESITY @  Winchester Hospital Come-</vt:lpstr>
      <vt:lpstr>CULTURE of SENSITIVITY: WORDS</vt:lpstr>
      <vt:lpstr>CULTURE of SENSITIVITY: GESTURES</vt:lpstr>
      <vt:lpstr>How to be more sensitive  to patients affected by obesity…</vt:lpstr>
      <vt:lpstr>Other ways to be more sensitive  to patients affected by obesity …</vt:lpstr>
      <vt:lpstr>Other ways to be more sensitive  to patients affected by obesity …</vt:lpstr>
      <vt:lpstr>RESPECT</vt:lpstr>
      <vt:lpstr>PATIENT CARE MODEL</vt:lpstr>
      <vt:lpstr>REMEMBER…</vt:lpstr>
      <vt:lpstr>SUMMARY</vt:lpstr>
      <vt:lpstr>QUESTIONS</vt:lpstr>
      <vt:lpstr>Confirmation</vt:lpstr>
      <vt:lpstr> 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Glenis Garcia</dc:creator>
  <cp:lastModifiedBy>mfisichella</cp:lastModifiedBy>
  <cp:revision>74</cp:revision>
  <dcterms:created xsi:type="dcterms:W3CDTF">2013-12-16T17:35:29Z</dcterms:created>
  <dcterms:modified xsi:type="dcterms:W3CDTF">2016-04-11T19:23:13Z</dcterms:modified>
</cp:coreProperties>
</file>