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2" r:id="rId2"/>
  </p:sldMasterIdLst>
  <p:notesMasterIdLst>
    <p:notesMasterId r:id="rId34"/>
  </p:notesMasterIdLst>
  <p:handoutMasterIdLst>
    <p:handoutMasterId r:id="rId35"/>
  </p:handoutMasterIdLst>
  <p:sldIdLst>
    <p:sldId id="278" r:id="rId3"/>
    <p:sldId id="290" r:id="rId4"/>
    <p:sldId id="291" r:id="rId5"/>
    <p:sldId id="292" r:id="rId6"/>
    <p:sldId id="293" r:id="rId7"/>
    <p:sldId id="297" r:id="rId8"/>
    <p:sldId id="294" r:id="rId9"/>
    <p:sldId id="295" r:id="rId10"/>
    <p:sldId id="296" r:id="rId11"/>
    <p:sldId id="298" r:id="rId12"/>
    <p:sldId id="299" r:id="rId13"/>
    <p:sldId id="300" r:id="rId14"/>
    <p:sldId id="301" r:id="rId15"/>
    <p:sldId id="302" r:id="rId16"/>
    <p:sldId id="303" r:id="rId17"/>
    <p:sldId id="304" r:id="rId18"/>
    <p:sldId id="306" r:id="rId19"/>
    <p:sldId id="308" r:id="rId20"/>
    <p:sldId id="309" r:id="rId21"/>
    <p:sldId id="310" r:id="rId22"/>
    <p:sldId id="311" r:id="rId23"/>
    <p:sldId id="312" r:id="rId24"/>
    <p:sldId id="313" r:id="rId25"/>
    <p:sldId id="314" r:id="rId26"/>
    <p:sldId id="315" r:id="rId27"/>
    <p:sldId id="316" r:id="rId28"/>
    <p:sldId id="317" r:id="rId29"/>
    <p:sldId id="318" r:id="rId30"/>
    <p:sldId id="319" r:id="rId31"/>
    <p:sldId id="320" r:id="rId32"/>
    <p:sldId id="321" r:id="rId33"/>
  </p:sldIdLst>
  <p:sldSz cx="9144000" cy="6858000" type="screen4x3"/>
  <p:notesSz cx="6858000" cy="9144000"/>
  <p:defaultTextStyle>
    <a:defPPr>
      <a:defRPr lang="en-US"/>
    </a:defPPr>
    <a:lvl1pPr algn="l" rtl="0" fontAlgn="base">
      <a:spcBef>
        <a:spcPct val="0"/>
      </a:spcBef>
      <a:spcAft>
        <a:spcPct val="0"/>
      </a:spcAft>
      <a:defRPr sz="1600" kern="1200">
        <a:solidFill>
          <a:srgbClr val="000000"/>
        </a:solidFill>
        <a:latin typeface="Arial" charset="0"/>
        <a:ea typeface="+mn-ea"/>
        <a:cs typeface="Arial" charset="0"/>
      </a:defRPr>
    </a:lvl1pPr>
    <a:lvl2pPr marL="457200" algn="l" rtl="0" fontAlgn="base">
      <a:spcBef>
        <a:spcPct val="0"/>
      </a:spcBef>
      <a:spcAft>
        <a:spcPct val="0"/>
      </a:spcAft>
      <a:defRPr sz="1600" kern="1200">
        <a:solidFill>
          <a:srgbClr val="000000"/>
        </a:solidFill>
        <a:latin typeface="Arial" charset="0"/>
        <a:ea typeface="+mn-ea"/>
        <a:cs typeface="Arial" charset="0"/>
      </a:defRPr>
    </a:lvl2pPr>
    <a:lvl3pPr marL="914400" algn="l" rtl="0" fontAlgn="base">
      <a:spcBef>
        <a:spcPct val="0"/>
      </a:spcBef>
      <a:spcAft>
        <a:spcPct val="0"/>
      </a:spcAft>
      <a:defRPr sz="1600" kern="1200">
        <a:solidFill>
          <a:srgbClr val="000000"/>
        </a:solidFill>
        <a:latin typeface="Arial" charset="0"/>
        <a:ea typeface="+mn-ea"/>
        <a:cs typeface="Arial" charset="0"/>
      </a:defRPr>
    </a:lvl3pPr>
    <a:lvl4pPr marL="1371600" algn="l" rtl="0" fontAlgn="base">
      <a:spcBef>
        <a:spcPct val="0"/>
      </a:spcBef>
      <a:spcAft>
        <a:spcPct val="0"/>
      </a:spcAft>
      <a:defRPr sz="1600" kern="1200">
        <a:solidFill>
          <a:srgbClr val="000000"/>
        </a:solidFill>
        <a:latin typeface="Arial" charset="0"/>
        <a:ea typeface="+mn-ea"/>
        <a:cs typeface="Arial" charset="0"/>
      </a:defRPr>
    </a:lvl4pPr>
    <a:lvl5pPr marL="1828800" algn="l" rtl="0" fontAlgn="base">
      <a:spcBef>
        <a:spcPct val="0"/>
      </a:spcBef>
      <a:spcAft>
        <a:spcPct val="0"/>
      </a:spcAft>
      <a:defRPr sz="1600" kern="1200">
        <a:solidFill>
          <a:srgbClr val="000000"/>
        </a:solidFill>
        <a:latin typeface="Arial" charset="0"/>
        <a:ea typeface="+mn-ea"/>
        <a:cs typeface="Arial" charset="0"/>
      </a:defRPr>
    </a:lvl5pPr>
    <a:lvl6pPr marL="2286000" algn="l" defTabSz="914400" rtl="0" eaLnBrk="1" latinLnBrk="0" hangingPunct="1">
      <a:defRPr sz="1600" kern="1200">
        <a:solidFill>
          <a:srgbClr val="000000"/>
        </a:solidFill>
        <a:latin typeface="Arial" charset="0"/>
        <a:ea typeface="+mn-ea"/>
        <a:cs typeface="Arial" charset="0"/>
      </a:defRPr>
    </a:lvl6pPr>
    <a:lvl7pPr marL="2743200" algn="l" defTabSz="914400" rtl="0" eaLnBrk="1" latinLnBrk="0" hangingPunct="1">
      <a:defRPr sz="1600" kern="1200">
        <a:solidFill>
          <a:srgbClr val="000000"/>
        </a:solidFill>
        <a:latin typeface="Arial" charset="0"/>
        <a:ea typeface="+mn-ea"/>
        <a:cs typeface="Arial" charset="0"/>
      </a:defRPr>
    </a:lvl7pPr>
    <a:lvl8pPr marL="3200400" algn="l" defTabSz="914400" rtl="0" eaLnBrk="1" latinLnBrk="0" hangingPunct="1">
      <a:defRPr sz="1600" kern="1200">
        <a:solidFill>
          <a:srgbClr val="000000"/>
        </a:solidFill>
        <a:latin typeface="Arial" charset="0"/>
        <a:ea typeface="+mn-ea"/>
        <a:cs typeface="Arial" charset="0"/>
      </a:defRPr>
    </a:lvl8pPr>
    <a:lvl9pPr marL="3657600" algn="l" defTabSz="914400" rtl="0" eaLnBrk="1" latinLnBrk="0" hangingPunct="1">
      <a:defRPr sz="1600" kern="1200">
        <a:solidFill>
          <a:srgbClr val="000000"/>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napToGrid="0">
      <p:cViewPr varScale="1">
        <p:scale>
          <a:sx n="73" d="100"/>
          <a:sy n="73" d="100"/>
        </p:scale>
        <p:origin x="-1296" y="-102"/>
      </p:cViewPr>
      <p:guideLst>
        <p:guide orient="horz" pos="2736"/>
        <p:guide orient="horz" pos="4031"/>
        <p:guide orient="horz" pos="863"/>
        <p:guide orient="horz" pos="4249"/>
        <p:guide pos="2880"/>
        <p:guide pos="288"/>
        <p:guide pos="5472"/>
      </p:guideLst>
    </p:cSldViewPr>
  </p:slideViewPr>
  <p:notesTextViewPr>
    <p:cViewPr>
      <p:scale>
        <a:sx n="100" d="100"/>
        <a:sy n="100" d="100"/>
      </p:scale>
      <p:origin x="0" y="0"/>
    </p:cViewPr>
  </p:notesTextViewPr>
  <p:sorterViewPr>
    <p:cViewPr>
      <p:scale>
        <a:sx n="66" d="100"/>
        <a:sy n="66" d="100"/>
      </p:scale>
      <p:origin x="0" y="1752"/>
    </p:cViewPr>
  </p:sorter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chemeClr val="tx1"/>
                </a:solidFill>
              </a:defRPr>
            </a:lvl1pPr>
          </a:lstStyle>
          <a:p>
            <a:endParaRPr lang="en-US"/>
          </a:p>
        </p:txBody>
      </p:sp>
      <p:sp>
        <p:nvSpPr>
          <p:cNvPr id="41987"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endParaRPr lang="en-US"/>
          </a:p>
        </p:txBody>
      </p:sp>
      <p:sp>
        <p:nvSpPr>
          <p:cNvPr id="41988"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chemeClr val="tx1"/>
                </a:solidFill>
              </a:defRPr>
            </a:lvl1pPr>
          </a:lstStyle>
          <a:p>
            <a:endParaRPr lang="en-US"/>
          </a:p>
        </p:txBody>
      </p:sp>
      <p:sp>
        <p:nvSpPr>
          <p:cNvPr id="41989"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04C43D6E-98F4-44B8-A6CD-945119D13F74}" type="slidenum">
              <a:rPr lang="en-US"/>
              <a:pPr/>
              <a:t>‹#›</a:t>
            </a:fld>
            <a:endParaRPr lang="en-US"/>
          </a:p>
        </p:txBody>
      </p:sp>
    </p:spTree>
    <p:extLst>
      <p:ext uri="{BB962C8B-B14F-4D97-AF65-F5344CB8AC3E}">
        <p14:creationId xmlns:p14="http://schemas.microsoft.com/office/powerpoint/2010/main" val="2042898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chemeClr val="tx1"/>
                </a:solidFill>
              </a:defRPr>
            </a:lvl1pPr>
          </a:lstStyle>
          <a:p>
            <a:endParaRPr lang="en-US"/>
          </a:p>
        </p:txBody>
      </p:sp>
      <p:sp>
        <p:nvSpPr>
          <p:cNvPr id="717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endParaRPr lang="en-US"/>
          </a:p>
        </p:txBody>
      </p:sp>
      <p:sp>
        <p:nvSpPr>
          <p:cNvPr id="71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17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chemeClr val="tx1"/>
                </a:solidFill>
              </a:defRPr>
            </a:lvl1pPr>
          </a:lstStyle>
          <a:p>
            <a:endParaRPr lang="en-US"/>
          </a:p>
        </p:txBody>
      </p:sp>
      <p:sp>
        <p:nvSpPr>
          <p:cNvPr id="717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89780372-A7C0-4C30-870E-94A4EFBA9530}" type="slidenum">
              <a:rPr lang="en-US"/>
              <a:pPr/>
              <a:t>‹#›</a:t>
            </a:fld>
            <a:endParaRPr lang="en-US"/>
          </a:p>
        </p:txBody>
      </p:sp>
    </p:spTree>
    <p:extLst>
      <p:ext uri="{BB962C8B-B14F-4D97-AF65-F5344CB8AC3E}">
        <p14:creationId xmlns:p14="http://schemas.microsoft.com/office/powerpoint/2010/main" val="392791548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780372-A7C0-4C30-870E-94A4EFBA9530}" type="slidenum">
              <a:rPr lang="en-US" smtClean="0"/>
              <a:pPr/>
              <a:t>1</a:t>
            </a:fld>
            <a:endParaRPr lang="en-US"/>
          </a:p>
        </p:txBody>
      </p:sp>
    </p:spTree>
    <p:extLst>
      <p:ext uri="{BB962C8B-B14F-4D97-AF65-F5344CB8AC3E}">
        <p14:creationId xmlns:p14="http://schemas.microsoft.com/office/powerpoint/2010/main" val="32449566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6.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pic>
        <p:nvPicPr>
          <p:cNvPr id="32777" name="Picture 9" descr="Quest_CoverAlt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81138"/>
            <a:ext cx="9144000" cy="3895725"/>
          </a:xfrm>
          <a:prstGeom prst="rect">
            <a:avLst/>
          </a:prstGeom>
          <a:noFill/>
          <a:extLst>
            <a:ext uri="{909E8E84-426E-40DD-AFC4-6F175D3DCCD1}">
              <a14:hiddenFill xmlns:a14="http://schemas.microsoft.com/office/drawing/2010/main">
                <a:solidFill>
                  <a:srgbClr val="FFFFFF"/>
                </a:solidFill>
              </a14:hiddenFill>
            </a:ext>
          </a:extLst>
        </p:spPr>
      </p:pic>
      <p:sp>
        <p:nvSpPr>
          <p:cNvPr id="32772" name="Rectangle 4"/>
          <p:cNvSpPr>
            <a:spLocks noGrp="1" noChangeArrowheads="1"/>
          </p:cNvSpPr>
          <p:nvPr>
            <p:ph type="ctrTitle"/>
          </p:nvPr>
        </p:nvSpPr>
        <p:spPr>
          <a:xfrm>
            <a:off x="685800" y="1679575"/>
            <a:ext cx="5092700" cy="1268413"/>
          </a:xfrm>
          <a:extLst>
            <a:ext uri="{91240B29-F687-4F45-9708-019B960494DF}">
              <a14:hiddenLine xmlns:a14="http://schemas.microsoft.com/office/drawing/2010/main" w="9525">
                <a:solidFill>
                  <a:schemeClr val="tx1"/>
                </a:solidFill>
                <a:miter lim="800000"/>
                <a:headEnd/>
                <a:tailEnd/>
              </a14:hiddenLine>
            </a:ext>
          </a:extLst>
        </p:spPr>
        <p:txBody>
          <a:bodyPr anchor="t"/>
          <a:lstStyle>
            <a:lvl1pPr>
              <a:lnSpc>
                <a:spcPct val="93000"/>
              </a:lnSpc>
              <a:defRPr sz="3600"/>
            </a:lvl1pPr>
          </a:lstStyle>
          <a:p>
            <a:pPr lvl="0"/>
            <a:r>
              <a:rPr lang="en-US" noProof="0" smtClean="0"/>
              <a:t>Click to edit Master title style</a:t>
            </a:r>
          </a:p>
        </p:txBody>
      </p:sp>
      <p:sp>
        <p:nvSpPr>
          <p:cNvPr id="32773" name="Rectangle 5"/>
          <p:cNvSpPr>
            <a:spLocks noGrp="1" noChangeArrowheads="1"/>
          </p:cNvSpPr>
          <p:nvPr>
            <p:ph type="subTitle" idx="1"/>
          </p:nvPr>
        </p:nvSpPr>
        <p:spPr>
          <a:xfrm>
            <a:off x="685800" y="3995738"/>
            <a:ext cx="6400800" cy="1306512"/>
          </a:xfrm>
        </p:spPr>
        <p:txBody>
          <a:bodyPr anchor="ctr"/>
          <a:lstStyle>
            <a:lvl1pPr marL="0" indent="0">
              <a:spcBef>
                <a:spcPct val="25000"/>
              </a:spcBef>
              <a:buFontTx/>
              <a:buNone/>
              <a:defRPr>
                <a:solidFill>
                  <a:srgbClr val="FFFFFF"/>
                </a:solidFill>
              </a:defRPr>
            </a:lvl1pPr>
          </a:lstStyle>
          <a:p>
            <a:pPr lvl="0"/>
            <a:r>
              <a:rPr lang="en-US" noProof="0" smtClean="0"/>
              <a:t>Click to edit Master subtitle style</a:t>
            </a:r>
          </a:p>
        </p:txBody>
      </p:sp>
      <p:pic>
        <p:nvPicPr>
          <p:cNvPr id="32779" name="Picture 11" descr="QuestLogo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236538"/>
            <a:ext cx="1828800" cy="6889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smtClean="0"/>
              <a:t>CONFIDENTIAL - Internal Use Only</a:t>
            </a:r>
            <a:endParaRPr lang="en-US"/>
          </a:p>
        </p:txBody>
      </p:sp>
      <p:sp>
        <p:nvSpPr>
          <p:cNvPr id="5" name="Slide Number Placeholder 4"/>
          <p:cNvSpPr>
            <a:spLocks noGrp="1"/>
          </p:cNvSpPr>
          <p:nvPr>
            <p:ph type="sldNum" sz="quarter" idx="11"/>
          </p:nvPr>
        </p:nvSpPr>
        <p:spPr/>
        <p:txBody>
          <a:bodyPr/>
          <a:lstStyle>
            <a:lvl1pPr>
              <a:defRPr/>
            </a:lvl1pPr>
          </a:lstStyle>
          <a:p>
            <a:r>
              <a:rPr lang="en-US"/>
              <a:t>|  </a:t>
            </a:r>
            <a:fld id="{10FC40AC-5F5E-4670-A51C-15E041878F87}" type="slidenum">
              <a:rPr lang="en-US"/>
              <a:pPr/>
              <a:t>‹#›</a:t>
            </a:fld>
            <a:r>
              <a:rPr lang="en-US"/>
              <a:t> </a:t>
            </a:r>
          </a:p>
        </p:txBody>
      </p:sp>
    </p:spTree>
    <p:extLst>
      <p:ext uri="{BB962C8B-B14F-4D97-AF65-F5344CB8AC3E}">
        <p14:creationId xmlns:p14="http://schemas.microsoft.com/office/powerpoint/2010/main" val="1117460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6388" y="344488"/>
            <a:ext cx="2030412" cy="57896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63563" y="344488"/>
            <a:ext cx="5940425" cy="57896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smtClean="0"/>
              <a:t>CONFIDENTIAL - Internal Use Only</a:t>
            </a:r>
            <a:endParaRPr lang="en-US"/>
          </a:p>
        </p:txBody>
      </p:sp>
      <p:sp>
        <p:nvSpPr>
          <p:cNvPr id="5" name="Slide Number Placeholder 4"/>
          <p:cNvSpPr>
            <a:spLocks noGrp="1"/>
          </p:cNvSpPr>
          <p:nvPr>
            <p:ph type="sldNum" sz="quarter" idx="11"/>
          </p:nvPr>
        </p:nvSpPr>
        <p:spPr/>
        <p:txBody>
          <a:bodyPr/>
          <a:lstStyle>
            <a:lvl1pPr>
              <a:defRPr/>
            </a:lvl1pPr>
          </a:lstStyle>
          <a:p>
            <a:r>
              <a:rPr lang="en-US"/>
              <a:t>|  </a:t>
            </a:r>
            <a:fld id="{B0821E9F-359A-4833-9F8D-E4AF00FB81F2}" type="slidenum">
              <a:rPr lang="en-US"/>
              <a:pPr/>
              <a:t>‹#›</a:t>
            </a:fld>
            <a:r>
              <a:rPr lang="en-US"/>
              <a:t> </a:t>
            </a:r>
          </a:p>
        </p:txBody>
      </p:sp>
    </p:spTree>
    <p:extLst>
      <p:ext uri="{BB962C8B-B14F-4D97-AF65-F5344CB8AC3E}">
        <p14:creationId xmlns:p14="http://schemas.microsoft.com/office/powerpoint/2010/main" val="17817744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8922" name="Picture 10" descr="CoverAlt3Image"/>
          <p:cNvPicPr>
            <a:picLocks noChangeAspect="1" noChangeArrowheads="1"/>
          </p:cNvPicPr>
          <p:nvPr userDrawn="1"/>
        </p:nvPicPr>
        <p:blipFill>
          <a:blip r:embed="rId2">
            <a:extLst>
              <a:ext uri="{28A0092B-C50C-407E-A947-70E740481C1C}">
                <a14:useLocalDpi xmlns:a14="http://schemas.microsoft.com/office/drawing/2010/main" val="0"/>
              </a:ext>
            </a:extLst>
          </a:blip>
          <a:srcRect l="12201"/>
          <a:stretch>
            <a:fillRect/>
          </a:stretch>
        </p:blipFill>
        <p:spPr bwMode="auto">
          <a:xfrm>
            <a:off x="319088" y="995363"/>
            <a:ext cx="4489450" cy="4267200"/>
          </a:xfrm>
          <a:prstGeom prst="rect">
            <a:avLst/>
          </a:prstGeom>
          <a:noFill/>
          <a:extLst>
            <a:ext uri="{909E8E84-426E-40DD-AFC4-6F175D3DCCD1}">
              <a14:hiddenFill xmlns:a14="http://schemas.microsoft.com/office/drawing/2010/main">
                <a:solidFill>
                  <a:srgbClr val="FFFFFF"/>
                </a:solidFill>
              </a14:hiddenFill>
            </a:ext>
          </a:extLst>
        </p:spPr>
      </p:pic>
      <p:pic>
        <p:nvPicPr>
          <p:cNvPr id="38921" name="Picture 9" descr="Quest_CoverAlt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52475"/>
            <a:ext cx="9144000" cy="5351463"/>
          </a:xfrm>
          <a:prstGeom prst="rect">
            <a:avLst/>
          </a:prstGeom>
          <a:noFill/>
          <a:extLst>
            <a:ext uri="{909E8E84-426E-40DD-AFC4-6F175D3DCCD1}">
              <a14:hiddenFill xmlns:a14="http://schemas.microsoft.com/office/drawing/2010/main">
                <a:solidFill>
                  <a:srgbClr val="FFFFFF"/>
                </a:solidFill>
              </a14:hiddenFill>
            </a:ext>
          </a:extLst>
        </p:spPr>
      </p:pic>
      <p:pic>
        <p:nvPicPr>
          <p:cNvPr id="38915" name="Picture 3" descr="Quest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10400" y="239713"/>
            <a:ext cx="1836738" cy="692150"/>
          </a:xfrm>
          <a:prstGeom prst="rect">
            <a:avLst/>
          </a:prstGeom>
          <a:noFill/>
          <a:extLst>
            <a:ext uri="{909E8E84-426E-40DD-AFC4-6F175D3DCCD1}">
              <a14:hiddenFill xmlns:a14="http://schemas.microsoft.com/office/drawing/2010/main">
                <a:solidFill>
                  <a:srgbClr val="FFFFFF"/>
                </a:solidFill>
              </a14:hiddenFill>
            </a:ext>
          </a:extLst>
        </p:spPr>
      </p:pic>
      <p:sp>
        <p:nvSpPr>
          <p:cNvPr id="38916" name="Rectangle 4"/>
          <p:cNvSpPr>
            <a:spLocks noGrp="1" noChangeArrowheads="1"/>
          </p:cNvSpPr>
          <p:nvPr>
            <p:ph type="ctrTitle"/>
          </p:nvPr>
        </p:nvSpPr>
        <p:spPr>
          <a:xfrm>
            <a:off x="4979988" y="1679575"/>
            <a:ext cx="3706812" cy="1268413"/>
          </a:xfrm>
          <a:extLst>
            <a:ext uri="{91240B29-F687-4F45-9708-019B960494DF}">
              <a14:hiddenLine xmlns:a14="http://schemas.microsoft.com/office/drawing/2010/main" w="9525">
                <a:solidFill>
                  <a:schemeClr val="tx1"/>
                </a:solidFill>
                <a:miter lim="800000"/>
                <a:headEnd/>
                <a:tailEnd/>
              </a14:hiddenLine>
            </a:ext>
          </a:extLst>
        </p:spPr>
        <p:txBody>
          <a:bodyPr anchor="t"/>
          <a:lstStyle>
            <a:lvl1pPr>
              <a:lnSpc>
                <a:spcPct val="93000"/>
              </a:lnSpc>
              <a:spcBef>
                <a:spcPct val="75000"/>
              </a:spcBef>
              <a:defRPr sz="3600">
                <a:solidFill>
                  <a:schemeClr val="accent1"/>
                </a:solidFill>
              </a:defRPr>
            </a:lvl1pPr>
          </a:lstStyle>
          <a:p>
            <a:pPr lvl="0"/>
            <a:r>
              <a:rPr lang="en-US" noProof="0" smtClean="0"/>
              <a:t>Click to edit Master title style</a:t>
            </a:r>
          </a:p>
        </p:txBody>
      </p:sp>
      <p:sp>
        <p:nvSpPr>
          <p:cNvPr id="38917" name="Rectangle 5"/>
          <p:cNvSpPr>
            <a:spLocks noGrp="1" noChangeArrowheads="1"/>
          </p:cNvSpPr>
          <p:nvPr>
            <p:ph type="subTitle" idx="1"/>
          </p:nvPr>
        </p:nvSpPr>
        <p:spPr>
          <a:xfrm>
            <a:off x="4979988" y="3995738"/>
            <a:ext cx="3706812" cy="1306512"/>
          </a:xfrm>
        </p:spPr>
        <p:txBody>
          <a:bodyPr anchor="ctr"/>
          <a:lstStyle>
            <a:lvl1pPr marL="0" indent="0">
              <a:spcBef>
                <a:spcPct val="25000"/>
              </a:spcBef>
              <a:buFontTx/>
              <a:buNone/>
              <a:defRPr>
                <a:solidFill>
                  <a:schemeClr val="hlink"/>
                </a:solidFill>
              </a:defRPr>
            </a:lvl1pPr>
          </a:lstStyle>
          <a:p>
            <a:pPr lvl="0"/>
            <a:r>
              <a:rPr lang="en-US" noProof="0" smtClean="0"/>
              <a:t>Click to edit Master subtitle style</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smtClean="0"/>
              <a:t>CONFIDENTIAL - Internal Use Only</a:t>
            </a:r>
            <a:endParaRPr lang="en-US"/>
          </a:p>
        </p:txBody>
      </p:sp>
      <p:sp>
        <p:nvSpPr>
          <p:cNvPr id="5" name="Slide Number Placeholder 4"/>
          <p:cNvSpPr>
            <a:spLocks noGrp="1"/>
          </p:cNvSpPr>
          <p:nvPr>
            <p:ph type="sldNum" sz="quarter" idx="11"/>
          </p:nvPr>
        </p:nvSpPr>
        <p:spPr/>
        <p:txBody>
          <a:bodyPr/>
          <a:lstStyle>
            <a:lvl1pPr>
              <a:defRPr/>
            </a:lvl1pPr>
          </a:lstStyle>
          <a:p>
            <a:r>
              <a:rPr lang="en-US"/>
              <a:t>|  </a:t>
            </a:r>
            <a:fld id="{72190E6E-C275-409A-8DDC-FCDC7A482473}" type="slidenum">
              <a:rPr lang="en-US"/>
              <a:pPr/>
              <a:t>‹#›</a:t>
            </a:fld>
            <a:r>
              <a:rPr lang="en-US"/>
              <a:t> </a:t>
            </a:r>
          </a:p>
        </p:txBody>
      </p:sp>
    </p:spTree>
    <p:extLst>
      <p:ext uri="{BB962C8B-B14F-4D97-AF65-F5344CB8AC3E}">
        <p14:creationId xmlns:p14="http://schemas.microsoft.com/office/powerpoint/2010/main" val="41671610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r>
              <a:rPr lang="en-US" smtClean="0"/>
              <a:t>CONFIDENTIAL - Internal Use Only</a:t>
            </a:r>
            <a:endParaRPr lang="en-US"/>
          </a:p>
        </p:txBody>
      </p:sp>
      <p:sp>
        <p:nvSpPr>
          <p:cNvPr id="5" name="Slide Number Placeholder 4"/>
          <p:cNvSpPr>
            <a:spLocks noGrp="1"/>
          </p:cNvSpPr>
          <p:nvPr>
            <p:ph type="sldNum" sz="quarter" idx="11"/>
          </p:nvPr>
        </p:nvSpPr>
        <p:spPr/>
        <p:txBody>
          <a:bodyPr/>
          <a:lstStyle>
            <a:lvl1pPr>
              <a:defRPr/>
            </a:lvl1pPr>
          </a:lstStyle>
          <a:p>
            <a:r>
              <a:rPr lang="en-US"/>
              <a:t>|  </a:t>
            </a:r>
            <a:fld id="{3AC8C23B-222F-4C13-9D9E-318A15A5B274}" type="slidenum">
              <a:rPr lang="en-US"/>
              <a:pPr/>
              <a:t>‹#›</a:t>
            </a:fld>
            <a:r>
              <a:rPr lang="en-US"/>
              <a:t> </a:t>
            </a:r>
          </a:p>
        </p:txBody>
      </p:sp>
    </p:spTree>
    <p:extLst>
      <p:ext uri="{BB962C8B-B14F-4D97-AF65-F5344CB8AC3E}">
        <p14:creationId xmlns:p14="http://schemas.microsoft.com/office/powerpoint/2010/main" val="8388419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63563" y="1370013"/>
            <a:ext cx="3984625" cy="4764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0588" y="1370013"/>
            <a:ext cx="3986212" cy="4764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r>
              <a:rPr lang="en-US" smtClean="0"/>
              <a:t>CONFIDENTIAL - Internal Use Only</a:t>
            </a:r>
            <a:endParaRPr lang="en-US"/>
          </a:p>
        </p:txBody>
      </p:sp>
      <p:sp>
        <p:nvSpPr>
          <p:cNvPr id="6" name="Slide Number Placeholder 5"/>
          <p:cNvSpPr>
            <a:spLocks noGrp="1"/>
          </p:cNvSpPr>
          <p:nvPr>
            <p:ph type="sldNum" sz="quarter" idx="11"/>
          </p:nvPr>
        </p:nvSpPr>
        <p:spPr/>
        <p:txBody>
          <a:bodyPr/>
          <a:lstStyle>
            <a:lvl1pPr>
              <a:defRPr/>
            </a:lvl1pPr>
          </a:lstStyle>
          <a:p>
            <a:r>
              <a:rPr lang="en-US"/>
              <a:t>|  </a:t>
            </a:r>
            <a:fld id="{40617D41-9739-4DF9-9E2E-4E919FA33574}" type="slidenum">
              <a:rPr lang="en-US"/>
              <a:pPr/>
              <a:t>‹#›</a:t>
            </a:fld>
            <a:r>
              <a:rPr lang="en-US"/>
              <a:t> </a:t>
            </a:r>
          </a:p>
        </p:txBody>
      </p:sp>
    </p:spTree>
    <p:extLst>
      <p:ext uri="{BB962C8B-B14F-4D97-AF65-F5344CB8AC3E}">
        <p14:creationId xmlns:p14="http://schemas.microsoft.com/office/powerpoint/2010/main" val="3112401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r>
              <a:rPr lang="en-US" smtClean="0"/>
              <a:t>CONFIDENTIAL - Internal Use Only</a:t>
            </a:r>
            <a:endParaRPr lang="en-US"/>
          </a:p>
        </p:txBody>
      </p:sp>
      <p:sp>
        <p:nvSpPr>
          <p:cNvPr id="8" name="Slide Number Placeholder 7"/>
          <p:cNvSpPr>
            <a:spLocks noGrp="1"/>
          </p:cNvSpPr>
          <p:nvPr>
            <p:ph type="sldNum" sz="quarter" idx="11"/>
          </p:nvPr>
        </p:nvSpPr>
        <p:spPr/>
        <p:txBody>
          <a:bodyPr/>
          <a:lstStyle>
            <a:lvl1pPr>
              <a:defRPr/>
            </a:lvl1pPr>
          </a:lstStyle>
          <a:p>
            <a:r>
              <a:rPr lang="en-US"/>
              <a:t>|  </a:t>
            </a:r>
            <a:fld id="{523DE173-2680-4662-BBD4-D7D3DB2B975D}" type="slidenum">
              <a:rPr lang="en-US"/>
              <a:pPr/>
              <a:t>‹#›</a:t>
            </a:fld>
            <a:r>
              <a:rPr lang="en-US"/>
              <a:t> </a:t>
            </a:r>
          </a:p>
        </p:txBody>
      </p:sp>
    </p:spTree>
    <p:extLst>
      <p:ext uri="{BB962C8B-B14F-4D97-AF65-F5344CB8AC3E}">
        <p14:creationId xmlns:p14="http://schemas.microsoft.com/office/powerpoint/2010/main" val="6124795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r>
              <a:rPr lang="en-US" smtClean="0"/>
              <a:t>CONFIDENTIAL - Internal Use Only</a:t>
            </a:r>
            <a:endParaRPr lang="en-US"/>
          </a:p>
        </p:txBody>
      </p:sp>
      <p:sp>
        <p:nvSpPr>
          <p:cNvPr id="4" name="Slide Number Placeholder 3"/>
          <p:cNvSpPr>
            <a:spLocks noGrp="1"/>
          </p:cNvSpPr>
          <p:nvPr>
            <p:ph type="sldNum" sz="quarter" idx="11"/>
          </p:nvPr>
        </p:nvSpPr>
        <p:spPr/>
        <p:txBody>
          <a:bodyPr/>
          <a:lstStyle>
            <a:lvl1pPr>
              <a:defRPr/>
            </a:lvl1pPr>
          </a:lstStyle>
          <a:p>
            <a:r>
              <a:rPr lang="en-US"/>
              <a:t>|  </a:t>
            </a:r>
            <a:fld id="{045C3158-74A7-4AED-B30C-8C856A0203E9}" type="slidenum">
              <a:rPr lang="en-US"/>
              <a:pPr/>
              <a:t>‹#›</a:t>
            </a:fld>
            <a:r>
              <a:rPr lang="en-US"/>
              <a:t> </a:t>
            </a:r>
          </a:p>
        </p:txBody>
      </p:sp>
    </p:spTree>
    <p:extLst>
      <p:ext uri="{BB962C8B-B14F-4D97-AF65-F5344CB8AC3E}">
        <p14:creationId xmlns:p14="http://schemas.microsoft.com/office/powerpoint/2010/main" val="20023357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smtClean="0"/>
              <a:t>CONFIDENTIAL - Internal Use Only</a:t>
            </a:r>
            <a:endParaRPr lang="en-US"/>
          </a:p>
        </p:txBody>
      </p:sp>
      <p:sp>
        <p:nvSpPr>
          <p:cNvPr id="3" name="Slide Number Placeholder 2"/>
          <p:cNvSpPr>
            <a:spLocks noGrp="1"/>
          </p:cNvSpPr>
          <p:nvPr>
            <p:ph type="sldNum" sz="quarter" idx="11"/>
          </p:nvPr>
        </p:nvSpPr>
        <p:spPr/>
        <p:txBody>
          <a:bodyPr/>
          <a:lstStyle>
            <a:lvl1pPr>
              <a:defRPr/>
            </a:lvl1pPr>
          </a:lstStyle>
          <a:p>
            <a:r>
              <a:rPr lang="en-US"/>
              <a:t>|  </a:t>
            </a:r>
            <a:fld id="{EF75ED83-7634-4A47-9183-996D9AF19484}" type="slidenum">
              <a:rPr lang="en-US"/>
              <a:pPr/>
              <a:t>‹#›</a:t>
            </a:fld>
            <a:r>
              <a:rPr lang="en-US"/>
              <a:t> </a:t>
            </a:r>
          </a:p>
        </p:txBody>
      </p:sp>
    </p:spTree>
    <p:extLst>
      <p:ext uri="{BB962C8B-B14F-4D97-AF65-F5344CB8AC3E}">
        <p14:creationId xmlns:p14="http://schemas.microsoft.com/office/powerpoint/2010/main" val="13435898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smtClean="0"/>
              <a:t>CONFIDENTIAL - Internal Use Only</a:t>
            </a:r>
            <a:endParaRPr lang="en-US"/>
          </a:p>
        </p:txBody>
      </p:sp>
      <p:sp>
        <p:nvSpPr>
          <p:cNvPr id="6" name="Slide Number Placeholder 5"/>
          <p:cNvSpPr>
            <a:spLocks noGrp="1"/>
          </p:cNvSpPr>
          <p:nvPr>
            <p:ph type="sldNum" sz="quarter" idx="11"/>
          </p:nvPr>
        </p:nvSpPr>
        <p:spPr/>
        <p:txBody>
          <a:bodyPr/>
          <a:lstStyle>
            <a:lvl1pPr>
              <a:defRPr/>
            </a:lvl1pPr>
          </a:lstStyle>
          <a:p>
            <a:r>
              <a:rPr lang="en-US"/>
              <a:t>|  </a:t>
            </a:r>
            <a:fld id="{C55DECEA-EC4F-4975-BD29-12524DE8BF5B}" type="slidenum">
              <a:rPr lang="en-US"/>
              <a:pPr/>
              <a:t>‹#›</a:t>
            </a:fld>
            <a:r>
              <a:rPr lang="en-US"/>
              <a:t> </a:t>
            </a:r>
          </a:p>
        </p:txBody>
      </p:sp>
    </p:spTree>
    <p:extLst>
      <p:ext uri="{BB962C8B-B14F-4D97-AF65-F5344CB8AC3E}">
        <p14:creationId xmlns:p14="http://schemas.microsoft.com/office/powerpoint/2010/main" val="2911095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smtClean="0"/>
              <a:t>CONFIDENTIAL - Internal Use Only</a:t>
            </a:r>
            <a:endParaRPr lang="en-US"/>
          </a:p>
        </p:txBody>
      </p:sp>
      <p:sp>
        <p:nvSpPr>
          <p:cNvPr id="5" name="Slide Number Placeholder 4"/>
          <p:cNvSpPr>
            <a:spLocks noGrp="1"/>
          </p:cNvSpPr>
          <p:nvPr>
            <p:ph type="sldNum" sz="quarter" idx="11"/>
          </p:nvPr>
        </p:nvSpPr>
        <p:spPr/>
        <p:txBody>
          <a:bodyPr/>
          <a:lstStyle>
            <a:lvl1pPr>
              <a:defRPr/>
            </a:lvl1pPr>
          </a:lstStyle>
          <a:p>
            <a:r>
              <a:rPr lang="en-US"/>
              <a:t>|  </a:t>
            </a:r>
            <a:fld id="{E39F6984-E4BD-40E1-A022-A19C34769C18}" type="slidenum">
              <a:rPr lang="en-US"/>
              <a:pPr/>
              <a:t>‹#›</a:t>
            </a:fld>
            <a:r>
              <a:rPr lang="en-US"/>
              <a:t> </a:t>
            </a:r>
          </a:p>
        </p:txBody>
      </p:sp>
    </p:spTree>
    <p:extLst>
      <p:ext uri="{BB962C8B-B14F-4D97-AF65-F5344CB8AC3E}">
        <p14:creationId xmlns:p14="http://schemas.microsoft.com/office/powerpoint/2010/main" val="14658531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smtClean="0"/>
              <a:t>CONFIDENTIAL - Internal Use Only</a:t>
            </a:r>
            <a:endParaRPr lang="en-US"/>
          </a:p>
        </p:txBody>
      </p:sp>
      <p:sp>
        <p:nvSpPr>
          <p:cNvPr id="6" name="Slide Number Placeholder 5"/>
          <p:cNvSpPr>
            <a:spLocks noGrp="1"/>
          </p:cNvSpPr>
          <p:nvPr>
            <p:ph type="sldNum" sz="quarter" idx="11"/>
          </p:nvPr>
        </p:nvSpPr>
        <p:spPr/>
        <p:txBody>
          <a:bodyPr/>
          <a:lstStyle>
            <a:lvl1pPr>
              <a:defRPr/>
            </a:lvl1pPr>
          </a:lstStyle>
          <a:p>
            <a:r>
              <a:rPr lang="en-US"/>
              <a:t>|  </a:t>
            </a:r>
            <a:fld id="{4F19F639-CBF8-478B-9F5A-E03C4155D217}" type="slidenum">
              <a:rPr lang="en-US"/>
              <a:pPr/>
              <a:t>‹#›</a:t>
            </a:fld>
            <a:r>
              <a:rPr lang="en-US"/>
              <a:t> </a:t>
            </a:r>
          </a:p>
        </p:txBody>
      </p:sp>
    </p:spTree>
    <p:extLst>
      <p:ext uri="{BB962C8B-B14F-4D97-AF65-F5344CB8AC3E}">
        <p14:creationId xmlns:p14="http://schemas.microsoft.com/office/powerpoint/2010/main" val="13659563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smtClean="0"/>
              <a:t>CONFIDENTIAL - Internal Use Only</a:t>
            </a:r>
            <a:endParaRPr lang="en-US"/>
          </a:p>
        </p:txBody>
      </p:sp>
      <p:sp>
        <p:nvSpPr>
          <p:cNvPr id="5" name="Slide Number Placeholder 4"/>
          <p:cNvSpPr>
            <a:spLocks noGrp="1"/>
          </p:cNvSpPr>
          <p:nvPr>
            <p:ph type="sldNum" sz="quarter" idx="11"/>
          </p:nvPr>
        </p:nvSpPr>
        <p:spPr/>
        <p:txBody>
          <a:bodyPr/>
          <a:lstStyle>
            <a:lvl1pPr>
              <a:defRPr/>
            </a:lvl1pPr>
          </a:lstStyle>
          <a:p>
            <a:r>
              <a:rPr lang="en-US"/>
              <a:t>|  </a:t>
            </a:r>
            <a:fld id="{A32E7C99-7535-4DF1-9A5F-A4729E1C7BC5}" type="slidenum">
              <a:rPr lang="en-US"/>
              <a:pPr/>
              <a:t>‹#›</a:t>
            </a:fld>
            <a:r>
              <a:rPr lang="en-US"/>
              <a:t> </a:t>
            </a:r>
          </a:p>
        </p:txBody>
      </p:sp>
    </p:spTree>
    <p:extLst>
      <p:ext uri="{BB962C8B-B14F-4D97-AF65-F5344CB8AC3E}">
        <p14:creationId xmlns:p14="http://schemas.microsoft.com/office/powerpoint/2010/main" val="32435283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6388" y="344488"/>
            <a:ext cx="2030412" cy="57896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63563" y="344488"/>
            <a:ext cx="5940425" cy="57896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smtClean="0"/>
              <a:t>CONFIDENTIAL - Internal Use Only</a:t>
            </a:r>
            <a:endParaRPr lang="en-US"/>
          </a:p>
        </p:txBody>
      </p:sp>
      <p:sp>
        <p:nvSpPr>
          <p:cNvPr id="5" name="Slide Number Placeholder 4"/>
          <p:cNvSpPr>
            <a:spLocks noGrp="1"/>
          </p:cNvSpPr>
          <p:nvPr>
            <p:ph type="sldNum" sz="quarter" idx="11"/>
          </p:nvPr>
        </p:nvSpPr>
        <p:spPr/>
        <p:txBody>
          <a:bodyPr/>
          <a:lstStyle>
            <a:lvl1pPr>
              <a:defRPr/>
            </a:lvl1pPr>
          </a:lstStyle>
          <a:p>
            <a:r>
              <a:rPr lang="en-US"/>
              <a:t>|  </a:t>
            </a:r>
            <a:fld id="{A57F32D5-0B83-4E59-A5F9-F8CD9AA5FDB3}" type="slidenum">
              <a:rPr lang="en-US"/>
              <a:pPr/>
              <a:t>‹#›</a:t>
            </a:fld>
            <a:r>
              <a:rPr lang="en-US"/>
              <a:t> </a:t>
            </a:r>
          </a:p>
        </p:txBody>
      </p:sp>
    </p:spTree>
    <p:extLst>
      <p:ext uri="{BB962C8B-B14F-4D97-AF65-F5344CB8AC3E}">
        <p14:creationId xmlns:p14="http://schemas.microsoft.com/office/powerpoint/2010/main" val="4021379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r>
              <a:rPr lang="en-US" smtClean="0"/>
              <a:t>CONFIDENTIAL - Internal Use Only</a:t>
            </a:r>
            <a:endParaRPr lang="en-US"/>
          </a:p>
        </p:txBody>
      </p:sp>
      <p:sp>
        <p:nvSpPr>
          <p:cNvPr id="5" name="Slide Number Placeholder 4"/>
          <p:cNvSpPr>
            <a:spLocks noGrp="1"/>
          </p:cNvSpPr>
          <p:nvPr>
            <p:ph type="sldNum" sz="quarter" idx="11"/>
          </p:nvPr>
        </p:nvSpPr>
        <p:spPr/>
        <p:txBody>
          <a:bodyPr/>
          <a:lstStyle>
            <a:lvl1pPr>
              <a:defRPr/>
            </a:lvl1pPr>
          </a:lstStyle>
          <a:p>
            <a:r>
              <a:rPr lang="en-US"/>
              <a:t>|  </a:t>
            </a:r>
            <a:fld id="{976EF868-1642-46A1-A85A-E0DD54C71D15}" type="slidenum">
              <a:rPr lang="en-US"/>
              <a:pPr/>
              <a:t>‹#›</a:t>
            </a:fld>
            <a:r>
              <a:rPr lang="en-US"/>
              <a:t> </a:t>
            </a:r>
          </a:p>
        </p:txBody>
      </p:sp>
    </p:spTree>
    <p:extLst>
      <p:ext uri="{BB962C8B-B14F-4D97-AF65-F5344CB8AC3E}">
        <p14:creationId xmlns:p14="http://schemas.microsoft.com/office/powerpoint/2010/main" val="2935080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63563" y="1370013"/>
            <a:ext cx="3984625" cy="4764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0588" y="1370013"/>
            <a:ext cx="3986212" cy="4764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r>
              <a:rPr lang="en-US" smtClean="0"/>
              <a:t>CONFIDENTIAL - Internal Use Only</a:t>
            </a:r>
            <a:endParaRPr lang="en-US"/>
          </a:p>
        </p:txBody>
      </p:sp>
      <p:sp>
        <p:nvSpPr>
          <p:cNvPr id="6" name="Slide Number Placeholder 5"/>
          <p:cNvSpPr>
            <a:spLocks noGrp="1"/>
          </p:cNvSpPr>
          <p:nvPr>
            <p:ph type="sldNum" sz="quarter" idx="11"/>
          </p:nvPr>
        </p:nvSpPr>
        <p:spPr/>
        <p:txBody>
          <a:bodyPr/>
          <a:lstStyle>
            <a:lvl1pPr>
              <a:defRPr/>
            </a:lvl1pPr>
          </a:lstStyle>
          <a:p>
            <a:r>
              <a:rPr lang="en-US"/>
              <a:t>|  </a:t>
            </a:r>
            <a:fld id="{3D2C9A3F-F9B4-4D4E-8641-BCFA971959A8}" type="slidenum">
              <a:rPr lang="en-US"/>
              <a:pPr/>
              <a:t>‹#›</a:t>
            </a:fld>
            <a:r>
              <a:rPr lang="en-US"/>
              <a:t> </a:t>
            </a:r>
          </a:p>
        </p:txBody>
      </p:sp>
    </p:spTree>
    <p:extLst>
      <p:ext uri="{BB962C8B-B14F-4D97-AF65-F5344CB8AC3E}">
        <p14:creationId xmlns:p14="http://schemas.microsoft.com/office/powerpoint/2010/main" val="397614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r>
              <a:rPr lang="en-US" smtClean="0"/>
              <a:t>CONFIDENTIAL - Internal Use Only</a:t>
            </a:r>
            <a:endParaRPr lang="en-US"/>
          </a:p>
        </p:txBody>
      </p:sp>
      <p:sp>
        <p:nvSpPr>
          <p:cNvPr id="8" name="Slide Number Placeholder 7"/>
          <p:cNvSpPr>
            <a:spLocks noGrp="1"/>
          </p:cNvSpPr>
          <p:nvPr>
            <p:ph type="sldNum" sz="quarter" idx="11"/>
          </p:nvPr>
        </p:nvSpPr>
        <p:spPr/>
        <p:txBody>
          <a:bodyPr/>
          <a:lstStyle>
            <a:lvl1pPr>
              <a:defRPr/>
            </a:lvl1pPr>
          </a:lstStyle>
          <a:p>
            <a:r>
              <a:rPr lang="en-US"/>
              <a:t>|  </a:t>
            </a:r>
            <a:fld id="{BBBA52FC-E9D3-4612-A20D-75404D66AE6B}" type="slidenum">
              <a:rPr lang="en-US"/>
              <a:pPr/>
              <a:t>‹#›</a:t>
            </a:fld>
            <a:r>
              <a:rPr lang="en-US"/>
              <a:t> </a:t>
            </a:r>
          </a:p>
        </p:txBody>
      </p:sp>
    </p:spTree>
    <p:extLst>
      <p:ext uri="{BB962C8B-B14F-4D97-AF65-F5344CB8AC3E}">
        <p14:creationId xmlns:p14="http://schemas.microsoft.com/office/powerpoint/2010/main" val="58371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r>
              <a:rPr lang="en-US" smtClean="0"/>
              <a:t>CONFIDENTIAL - Internal Use Only</a:t>
            </a:r>
            <a:endParaRPr lang="en-US"/>
          </a:p>
        </p:txBody>
      </p:sp>
      <p:sp>
        <p:nvSpPr>
          <p:cNvPr id="4" name="Slide Number Placeholder 3"/>
          <p:cNvSpPr>
            <a:spLocks noGrp="1"/>
          </p:cNvSpPr>
          <p:nvPr>
            <p:ph type="sldNum" sz="quarter" idx="11"/>
          </p:nvPr>
        </p:nvSpPr>
        <p:spPr/>
        <p:txBody>
          <a:bodyPr/>
          <a:lstStyle>
            <a:lvl1pPr>
              <a:defRPr/>
            </a:lvl1pPr>
          </a:lstStyle>
          <a:p>
            <a:r>
              <a:rPr lang="en-US"/>
              <a:t>|  </a:t>
            </a:r>
            <a:fld id="{9AD2D039-1344-4D61-94BD-DB240C52DDD4}" type="slidenum">
              <a:rPr lang="en-US"/>
              <a:pPr/>
              <a:t>‹#›</a:t>
            </a:fld>
            <a:r>
              <a:rPr lang="en-US"/>
              <a:t> </a:t>
            </a:r>
          </a:p>
        </p:txBody>
      </p:sp>
    </p:spTree>
    <p:extLst>
      <p:ext uri="{BB962C8B-B14F-4D97-AF65-F5344CB8AC3E}">
        <p14:creationId xmlns:p14="http://schemas.microsoft.com/office/powerpoint/2010/main" val="3997363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smtClean="0"/>
              <a:t>CONFIDENTIAL - Internal Use Only</a:t>
            </a:r>
            <a:endParaRPr lang="en-US"/>
          </a:p>
        </p:txBody>
      </p:sp>
      <p:sp>
        <p:nvSpPr>
          <p:cNvPr id="3" name="Slide Number Placeholder 2"/>
          <p:cNvSpPr>
            <a:spLocks noGrp="1"/>
          </p:cNvSpPr>
          <p:nvPr>
            <p:ph type="sldNum" sz="quarter" idx="11"/>
          </p:nvPr>
        </p:nvSpPr>
        <p:spPr/>
        <p:txBody>
          <a:bodyPr/>
          <a:lstStyle>
            <a:lvl1pPr>
              <a:defRPr/>
            </a:lvl1pPr>
          </a:lstStyle>
          <a:p>
            <a:r>
              <a:rPr lang="en-US"/>
              <a:t>|  </a:t>
            </a:r>
            <a:fld id="{0BE9DEDA-10FA-4817-9BD0-456500D52C52}" type="slidenum">
              <a:rPr lang="en-US"/>
              <a:pPr/>
              <a:t>‹#›</a:t>
            </a:fld>
            <a:r>
              <a:rPr lang="en-US"/>
              <a:t> </a:t>
            </a:r>
          </a:p>
        </p:txBody>
      </p:sp>
    </p:spTree>
    <p:extLst>
      <p:ext uri="{BB962C8B-B14F-4D97-AF65-F5344CB8AC3E}">
        <p14:creationId xmlns:p14="http://schemas.microsoft.com/office/powerpoint/2010/main" val="2444630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smtClean="0"/>
              <a:t>CONFIDENTIAL - Internal Use Only</a:t>
            </a:r>
            <a:endParaRPr lang="en-US"/>
          </a:p>
        </p:txBody>
      </p:sp>
      <p:sp>
        <p:nvSpPr>
          <p:cNvPr id="6" name="Slide Number Placeholder 5"/>
          <p:cNvSpPr>
            <a:spLocks noGrp="1"/>
          </p:cNvSpPr>
          <p:nvPr>
            <p:ph type="sldNum" sz="quarter" idx="11"/>
          </p:nvPr>
        </p:nvSpPr>
        <p:spPr/>
        <p:txBody>
          <a:bodyPr/>
          <a:lstStyle>
            <a:lvl1pPr>
              <a:defRPr/>
            </a:lvl1pPr>
          </a:lstStyle>
          <a:p>
            <a:r>
              <a:rPr lang="en-US"/>
              <a:t>|  </a:t>
            </a:r>
            <a:fld id="{B9416509-2638-4744-B503-9F94B6C53BA1}" type="slidenum">
              <a:rPr lang="en-US"/>
              <a:pPr/>
              <a:t>‹#›</a:t>
            </a:fld>
            <a:r>
              <a:rPr lang="en-US"/>
              <a:t> </a:t>
            </a:r>
          </a:p>
        </p:txBody>
      </p:sp>
    </p:spTree>
    <p:extLst>
      <p:ext uri="{BB962C8B-B14F-4D97-AF65-F5344CB8AC3E}">
        <p14:creationId xmlns:p14="http://schemas.microsoft.com/office/powerpoint/2010/main" val="815362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smtClean="0"/>
              <a:t>CONFIDENTIAL - Internal Use Only</a:t>
            </a:r>
            <a:endParaRPr lang="en-US"/>
          </a:p>
        </p:txBody>
      </p:sp>
      <p:sp>
        <p:nvSpPr>
          <p:cNvPr id="6" name="Slide Number Placeholder 5"/>
          <p:cNvSpPr>
            <a:spLocks noGrp="1"/>
          </p:cNvSpPr>
          <p:nvPr>
            <p:ph type="sldNum" sz="quarter" idx="11"/>
          </p:nvPr>
        </p:nvSpPr>
        <p:spPr/>
        <p:txBody>
          <a:bodyPr/>
          <a:lstStyle>
            <a:lvl1pPr>
              <a:defRPr/>
            </a:lvl1pPr>
          </a:lstStyle>
          <a:p>
            <a:r>
              <a:rPr lang="en-US"/>
              <a:t>|  </a:t>
            </a:r>
            <a:fld id="{94691737-6F0B-4D52-BE7E-0BEA6A04C4F9}" type="slidenum">
              <a:rPr lang="en-US"/>
              <a:pPr/>
              <a:t>‹#›</a:t>
            </a:fld>
            <a:r>
              <a:rPr lang="en-US"/>
              <a:t> </a:t>
            </a:r>
          </a:p>
        </p:txBody>
      </p:sp>
    </p:spTree>
    <p:extLst>
      <p:ext uri="{BB962C8B-B14F-4D97-AF65-F5344CB8AC3E}">
        <p14:creationId xmlns:p14="http://schemas.microsoft.com/office/powerpoint/2010/main" val="2281503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31758" name="Picture 14" descr="QD_header_art_150"/>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107950"/>
            <a:ext cx="9144000" cy="1079500"/>
          </a:xfrm>
          <a:prstGeom prst="rect">
            <a:avLst/>
          </a:prstGeom>
          <a:noFill/>
          <a:extLst>
            <a:ext uri="{909E8E84-426E-40DD-AFC4-6F175D3DCCD1}">
              <a14:hiddenFill xmlns:a14="http://schemas.microsoft.com/office/drawing/2010/main">
                <a:solidFill>
                  <a:srgbClr val="FFFFFF"/>
                </a:solidFill>
              </a14:hiddenFill>
            </a:ext>
          </a:extLst>
        </p:spPr>
      </p:pic>
      <p:sp>
        <p:nvSpPr>
          <p:cNvPr id="31748" name="Rectangle 4"/>
          <p:cNvSpPr>
            <a:spLocks noGrp="1" noChangeArrowheads="1"/>
          </p:cNvSpPr>
          <p:nvPr>
            <p:ph type="title"/>
          </p:nvPr>
        </p:nvSpPr>
        <p:spPr bwMode="auto">
          <a:xfrm>
            <a:off x="574675" y="344488"/>
            <a:ext cx="8108950" cy="785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ctr" anchorCtr="0" compatLnSpc="1">
            <a:prstTxWarp prst="textNoShape">
              <a:avLst/>
            </a:prstTxWarp>
          </a:bodyPr>
          <a:lstStyle/>
          <a:p>
            <a:pPr lvl="0"/>
            <a:r>
              <a:rPr lang="en-US" smtClean="0"/>
              <a:t>Click to edit Master title style</a:t>
            </a:r>
          </a:p>
        </p:txBody>
      </p:sp>
      <p:sp>
        <p:nvSpPr>
          <p:cNvPr id="31749" name="Rectangle 5"/>
          <p:cNvSpPr>
            <a:spLocks noGrp="1" noChangeArrowheads="1"/>
          </p:cNvSpPr>
          <p:nvPr>
            <p:ph type="body" idx="1"/>
          </p:nvPr>
        </p:nvSpPr>
        <p:spPr bwMode="auto">
          <a:xfrm>
            <a:off x="563563" y="1370013"/>
            <a:ext cx="8123237" cy="4764087"/>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1756" name="Rectangle 12"/>
          <p:cNvSpPr>
            <a:spLocks noGrp="1" noChangeArrowheads="1"/>
          </p:cNvSpPr>
          <p:nvPr>
            <p:ph type="ftr" sz="quarter" idx="3"/>
          </p:nvPr>
        </p:nvSpPr>
        <p:spPr bwMode="auto">
          <a:xfrm>
            <a:off x="5738813" y="6623050"/>
            <a:ext cx="2557462" cy="122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lgn="r">
              <a:defRPr sz="800"/>
            </a:lvl1pPr>
          </a:lstStyle>
          <a:p>
            <a:r>
              <a:rPr lang="en-US" smtClean="0"/>
              <a:t>CONFIDENTIAL - Internal Use Only</a:t>
            </a:r>
            <a:endParaRPr lang="en-US"/>
          </a:p>
        </p:txBody>
      </p:sp>
      <p:sp>
        <p:nvSpPr>
          <p:cNvPr id="31757" name="Rectangle 13"/>
          <p:cNvSpPr>
            <a:spLocks noGrp="1" noChangeArrowheads="1"/>
          </p:cNvSpPr>
          <p:nvPr>
            <p:ph type="sldNum" sz="quarter" idx="4"/>
          </p:nvPr>
        </p:nvSpPr>
        <p:spPr bwMode="auto">
          <a:xfrm>
            <a:off x="8359775" y="6623050"/>
            <a:ext cx="303213" cy="122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defRPr sz="800"/>
            </a:lvl1pPr>
          </a:lstStyle>
          <a:p>
            <a:r>
              <a:rPr lang="en-US"/>
              <a:t>|  </a:t>
            </a:r>
            <a:fld id="{6A8FCC39-4EBB-4B65-A8AD-6F3E32057E0F}" type="slidenum">
              <a:rPr lang="en-US"/>
              <a:pPr/>
              <a:t>‹#›</a:t>
            </a:fld>
            <a:r>
              <a:rPr lang="en-US"/>
              <a:t> </a:t>
            </a:r>
          </a:p>
        </p:txBody>
      </p:sp>
      <p:sp>
        <p:nvSpPr>
          <p:cNvPr id="31759" name="Text Box 15"/>
          <p:cNvSpPr txBox="1">
            <a:spLocks noChangeArrowheads="1"/>
          </p:cNvSpPr>
          <p:nvPr userDrawn="1"/>
        </p:nvSpPr>
        <p:spPr bwMode="auto">
          <a:xfrm>
            <a:off x="549275" y="6623050"/>
            <a:ext cx="895350" cy="1222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sz="800" b="1">
                <a:solidFill>
                  <a:schemeClr val="accent1"/>
                </a:solidFill>
              </a:rPr>
              <a:t>Quest Diagnostics</a:t>
            </a:r>
          </a:p>
        </p:txBody>
      </p:sp>
    </p:spTree>
  </p:cSld>
  <p:clrMap bg1="lt1" tx1="dk1" bg2="lt2" tx2="dk2" accent1="accent1" accent2="accent2" accent3="accent3" accent4="accent4" accent5="accent5" accent6="accent6" hlink="hlink" folHlink="folHlink"/>
  <p:sldLayoutIdLst>
    <p:sldLayoutId id="2147483651"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hf sldNum="0" hdr="0" dt="0"/>
  <p:txStyles>
    <p:titleStyle>
      <a:lvl1pPr algn="l" rtl="0" fontAlgn="base">
        <a:lnSpc>
          <a:spcPts val="2500"/>
        </a:lnSpc>
        <a:spcBef>
          <a:spcPct val="0"/>
        </a:spcBef>
        <a:spcAft>
          <a:spcPct val="0"/>
        </a:spcAft>
        <a:defRPr sz="2300">
          <a:solidFill>
            <a:srgbClr val="FFFFFF"/>
          </a:solidFill>
          <a:latin typeface="+mj-lt"/>
          <a:ea typeface="+mj-ea"/>
          <a:cs typeface="+mj-cs"/>
        </a:defRPr>
      </a:lvl1pPr>
      <a:lvl2pPr algn="l" rtl="0" fontAlgn="base">
        <a:lnSpc>
          <a:spcPts val="2500"/>
        </a:lnSpc>
        <a:spcBef>
          <a:spcPct val="0"/>
        </a:spcBef>
        <a:spcAft>
          <a:spcPct val="0"/>
        </a:spcAft>
        <a:defRPr sz="2300">
          <a:solidFill>
            <a:srgbClr val="FFFFFF"/>
          </a:solidFill>
          <a:latin typeface="Arial" charset="0"/>
          <a:cs typeface="Arial" charset="0"/>
        </a:defRPr>
      </a:lvl2pPr>
      <a:lvl3pPr algn="l" rtl="0" fontAlgn="base">
        <a:lnSpc>
          <a:spcPts val="2500"/>
        </a:lnSpc>
        <a:spcBef>
          <a:spcPct val="0"/>
        </a:spcBef>
        <a:spcAft>
          <a:spcPct val="0"/>
        </a:spcAft>
        <a:defRPr sz="2300">
          <a:solidFill>
            <a:srgbClr val="FFFFFF"/>
          </a:solidFill>
          <a:latin typeface="Arial" charset="0"/>
          <a:cs typeface="Arial" charset="0"/>
        </a:defRPr>
      </a:lvl3pPr>
      <a:lvl4pPr algn="l" rtl="0" fontAlgn="base">
        <a:lnSpc>
          <a:spcPts val="2500"/>
        </a:lnSpc>
        <a:spcBef>
          <a:spcPct val="0"/>
        </a:spcBef>
        <a:spcAft>
          <a:spcPct val="0"/>
        </a:spcAft>
        <a:defRPr sz="2300">
          <a:solidFill>
            <a:srgbClr val="FFFFFF"/>
          </a:solidFill>
          <a:latin typeface="Arial" charset="0"/>
          <a:cs typeface="Arial" charset="0"/>
        </a:defRPr>
      </a:lvl4pPr>
      <a:lvl5pPr algn="l" rtl="0" fontAlgn="base">
        <a:lnSpc>
          <a:spcPts val="2500"/>
        </a:lnSpc>
        <a:spcBef>
          <a:spcPct val="0"/>
        </a:spcBef>
        <a:spcAft>
          <a:spcPct val="0"/>
        </a:spcAft>
        <a:defRPr sz="2300">
          <a:solidFill>
            <a:srgbClr val="FFFFFF"/>
          </a:solidFill>
          <a:latin typeface="Arial" charset="0"/>
          <a:cs typeface="Arial" charset="0"/>
        </a:defRPr>
      </a:lvl5pPr>
      <a:lvl6pPr marL="457200" algn="l" rtl="0" fontAlgn="base">
        <a:lnSpc>
          <a:spcPts val="2500"/>
        </a:lnSpc>
        <a:spcBef>
          <a:spcPct val="0"/>
        </a:spcBef>
        <a:spcAft>
          <a:spcPct val="0"/>
        </a:spcAft>
        <a:defRPr sz="2300">
          <a:solidFill>
            <a:srgbClr val="FFFFFF"/>
          </a:solidFill>
          <a:latin typeface="Arial" charset="0"/>
          <a:cs typeface="Arial" charset="0"/>
        </a:defRPr>
      </a:lvl6pPr>
      <a:lvl7pPr marL="914400" algn="l" rtl="0" fontAlgn="base">
        <a:lnSpc>
          <a:spcPts val="2500"/>
        </a:lnSpc>
        <a:spcBef>
          <a:spcPct val="0"/>
        </a:spcBef>
        <a:spcAft>
          <a:spcPct val="0"/>
        </a:spcAft>
        <a:defRPr sz="2300">
          <a:solidFill>
            <a:srgbClr val="FFFFFF"/>
          </a:solidFill>
          <a:latin typeface="Arial" charset="0"/>
          <a:cs typeface="Arial" charset="0"/>
        </a:defRPr>
      </a:lvl7pPr>
      <a:lvl8pPr marL="1371600" algn="l" rtl="0" fontAlgn="base">
        <a:lnSpc>
          <a:spcPts val="2500"/>
        </a:lnSpc>
        <a:spcBef>
          <a:spcPct val="0"/>
        </a:spcBef>
        <a:spcAft>
          <a:spcPct val="0"/>
        </a:spcAft>
        <a:defRPr sz="2300">
          <a:solidFill>
            <a:srgbClr val="FFFFFF"/>
          </a:solidFill>
          <a:latin typeface="Arial" charset="0"/>
          <a:cs typeface="Arial" charset="0"/>
        </a:defRPr>
      </a:lvl8pPr>
      <a:lvl9pPr marL="1828800" algn="l" rtl="0" fontAlgn="base">
        <a:lnSpc>
          <a:spcPts val="2500"/>
        </a:lnSpc>
        <a:spcBef>
          <a:spcPct val="0"/>
        </a:spcBef>
        <a:spcAft>
          <a:spcPct val="0"/>
        </a:spcAft>
        <a:defRPr sz="2300">
          <a:solidFill>
            <a:srgbClr val="FFFFFF"/>
          </a:solidFill>
          <a:latin typeface="Arial" charset="0"/>
          <a:cs typeface="Arial" charset="0"/>
        </a:defRPr>
      </a:lvl9pPr>
    </p:titleStyle>
    <p:bodyStyle>
      <a:lvl1pPr marL="176213" indent="-176213" algn="l" rtl="0" fontAlgn="base">
        <a:spcBef>
          <a:spcPct val="75000"/>
        </a:spcBef>
        <a:spcAft>
          <a:spcPct val="0"/>
        </a:spcAft>
        <a:buChar char="•"/>
        <a:defRPr>
          <a:solidFill>
            <a:srgbClr val="000000"/>
          </a:solidFill>
          <a:latin typeface="+mn-lt"/>
          <a:ea typeface="+mn-ea"/>
          <a:cs typeface="+mn-cs"/>
        </a:defRPr>
      </a:lvl1pPr>
      <a:lvl2pPr marL="352425" indent="-174625" algn="l" rtl="0" fontAlgn="base">
        <a:spcBef>
          <a:spcPct val="50000"/>
        </a:spcBef>
        <a:spcAft>
          <a:spcPct val="0"/>
        </a:spcAft>
        <a:buChar char="–"/>
        <a:defRPr sz="1600">
          <a:solidFill>
            <a:srgbClr val="000000"/>
          </a:solidFill>
          <a:latin typeface="+mn-lt"/>
          <a:cs typeface="+mn-cs"/>
        </a:defRPr>
      </a:lvl2pPr>
      <a:lvl3pPr marL="527050" indent="-173038" algn="l" rtl="0" fontAlgn="base">
        <a:spcBef>
          <a:spcPct val="50000"/>
        </a:spcBef>
        <a:spcAft>
          <a:spcPct val="0"/>
        </a:spcAft>
        <a:buChar char="•"/>
        <a:defRPr sz="1400">
          <a:solidFill>
            <a:srgbClr val="000000"/>
          </a:solidFill>
          <a:latin typeface="+mn-lt"/>
          <a:cs typeface="+mn-cs"/>
        </a:defRPr>
      </a:lvl3pPr>
      <a:lvl4pPr marL="700088" indent="-171450" algn="l" rtl="0" fontAlgn="base">
        <a:spcBef>
          <a:spcPct val="25000"/>
        </a:spcBef>
        <a:spcAft>
          <a:spcPct val="0"/>
        </a:spcAft>
        <a:buChar char="–"/>
        <a:defRPr sz="1200">
          <a:solidFill>
            <a:srgbClr val="000000"/>
          </a:solidFill>
          <a:latin typeface="+mn-lt"/>
          <a:cs typeface="+mn-cs"/>
        </a:defRPr>
      </a:lvl4pPr>
      <a:lvl5pPr marL="701675" indent="219075" algn="l" rtl="0" fontAlgn="base">
        <a:spcBef>
          <a:spcPct val="25000"/>
        </a:spcBef>
        <a:spcAft>
          <a:spcPct val="0"/>
        </a:spcAft>
        <a:buChar char="»"/>
        <a:defRPr sz="1200">
          <a:solidFill>
            <a:srgbClr val="000000"/>
          </a:solidFill>
          <a:latin typeface="+mn-lt"/>
          <a:cs typeface="+mn-cs"/>
        </a:defRPr>
      </a:lvl5pPr>
      <a:lvl6pPr marL="1158875" indent="219075" algn="l" rtl="0" fontAlgn="base">
        <a:spcBef>
          <a:spcPct val="25000"/>
        </a:spcBef>
        <a:spcAft>
          <a:spcPct val="0"/>
        </a:spcAft>
        <a:buChar char="»"/>
        <a:defRPr sz="1200">
          <a:solidFill>
            <a:srgbClr val="000000"/>
          </a:solidFill>
          <a:latin typeface="+mn-lt"/>
          <a:cs typeface="+mn-cs"/>
        </a:defRPr>
      </a:lvl6pPr>
      <a:lvl7pPr marL="1616075" indent="219075" algn="l" rtl="0" fontAlgn="base">
        <a:spcBef>
          <a:spcPct val="25000"/>
        </a:spcBef>
        <a:spcAft>
          <a:spcPct val="0"/>
        </a:spcAft>
        <a:buChar char="»"/>
        <a:defRPr sz="1200">
          <a:solidFill>
            <a:srgbClr val="000000"/>
          </a:solidFill>
          <a:latin typeface="+mn-lt"/>
          <a:cs typeface="+mn-cs"/>
        </a:defRPr>
      </a:lvl7pPr>
      <a:lvl8pPr marL="2073275" indent="219075" algn="l" rtl="0" fontAlgn="base">
        <a:spcBef>
          <a:spcPct val="25000"/>
        </a:spcBef>
        <a:spcAft>
          <a:spcPct val="0"/>
        </a:spcAft>
        <a:buChar char="»"/>
        <a:defRPr sz="1200">
          <a:solidFill>
            <a:srgbClr val="000000"/>
          </a:solidFill>
          <a:latin typeface="+mn-lt"/>
          <a:cs typeface="+mn-cs"/>
        </a:defRPr>
      </a:lvl8pPr>
      <a:lvl9pPr marL="2530475" indent="219075" algn="l" rtl="0" fontAlgn="base">
        <a:spcBef>
          <a:spcPct val="25000"/>
        </a:spcBef>
        <a:spcAft>
          <a:spcPct val="0"/>
        </a:spcAft>
        <a:buChar char="»"/>
        <a:defRPr sz="12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37901" name="Picture 13" descr="QD_header_art_150"/>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107950"/>
            <a:ext cx="9144000" cy="1079500"/>
          </a:xfrm>
          <a:prstGeom prst="rect">
            <a:avLst/>
          </a:prstGeom>
          <a:noFill/>
          <a:extLst>
            <a:ext uri="{909E8E84-426E-40DD-AFC4-6F175D3DCCD1}">
              <a14:hiddenFill xmlns:a14="http://schemas.microsoft.com/office/drawing/2010/main">
                <a:solidFill>
                  <a:srgbClr val="FFFFFF"/>
                </a:solidFill>
              </a14:hiddenFill>
            </a:ext>
          </a:extLst>
        </p:spPr>
      </p:pic>
      <p:sp>
        <p:nvSpPr>
          <p:cNvPr id="37892" name="Rectangle 4"/>
          <p:cNvSpPr>
            <a:spLocks noGrp="1" noChangeArrowheads="1"/>
          </p:cNvSpPr>
          <p:nvPr>
            <p:ph type="title"/>
          </p:nvPr>
        </p:nvSpPr>
        <p:spPr bwMode="auto">
          <a:xfrm>
            <a:off x="579438" y="344488"/>
            <a:ext cx="8107362" cy="785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ctr" anchorCtr="0" compatLnSpc="1">
            <a:prstTxWarp prst="textNoShape">
              <a:avLst/>
            </a:prstTxWarp>
          </a:bodyPr>
          <a:lstStyle/>
          <a:p>
            <a:pPr lvl="0"/>
            <a:r>
              <a:rPr lang="en-US" smtClean="0"/>
              <a:t>Click to edit Master title style</a:t>
            </a:r>
          </a:p>
        </p:txBody>
      </p:sp>
      <p:sp>
        <p:nvSpPr>
          <p:cNvPr id="37893" name="Rectangle 5"/>
          <p:cNvSpPr>
            <a:spLocks noGrp="1" noChangeArrowheads="1"/>
          </p:cNvSpPr>
          <p:nvPr>
            <p:ph type="body" idx="1"/>
          </p:nvPr>
        </p:nvSpPr>
        <p:spPr bwMode="auto">
          <a:xfrm>
            <a:off x="563563" y="1370013"/>
            <a:ext cx="8123237" cy="4764087"/>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7899" name="Rectangle 11"/>
          <p:cNvSpPr>
            <a:spLocks noGrp="1" noChangeArrowheads="1"/>
          </p:cNvSpPr>
          <p:nvPr>
            <p:ph type="ftr" sz="quarter" idx="3"/>
          </p:nvPr>
        </p:nvSpPr>
        <p:spPr bwMode="auto">
          <a:xfrm>
            <a:off x="5738813" y="6623050"/>
            <a:ext cx="2557462" cy="122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lgn="r">
              <a:defRPr sz="800"/>
            </a:lvl1pPr>
          </a:lstStyle>
          <a:p>
            <a:r>
              <a:rPr lang="en-US" smtClean="0"/>
              <a:t>CONFIDENTIAL - Internal Use Only</a:t>
            </a:r>
            <a:endParaRPr lang="en-US"/>
          </a:p>
        </p:txBody>
      </p:sp>
      <p:sp>
        <p:nvSpPr>
          <p:cNvPr id="37900" name="Rectangle 12"/>
          <p:cNvSpPr>
            <a:spLocks noGrp="1" noChangeArrowheads="1"/>
          </p:cNvSpPr>
          <p:nvPr>
            <p:ph type="sldNum" sz="quarter" idx="4"/>
          </p:nvPr>
        </p:nvSpPr>
        <p:spPr bwMode="auto">
          <a:xfrm>
            <a:off x="8359775" y="6623050"/>
            <a:ext cx="303213" cy="122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defRPr sz="800"/>
            </a:lvl1pPr>
          </a:lstStyle>
          <a:p>
            <a:r>
              <a:rPr lang="en-US"/>
              <a:t>|  </a:t>
            </a:r>
            <a:fld id="{652C4457-0E16-4AC0-A859-57591250DDF6}" type="slidenum">
              <a:rPr lang="en-US"/>
              <a:pPr/>
              <a:t>‹#›</a:t>
            </a:fld>
            <a:r>
              <a:rPr lang="en-US"/>
              <a:t> </a:t>
            </a:r>
          </a:p>
        </p:txBody>
      </p:sp>
      <p:sp>
        <p:nvSpPr>
          <p:cNvPr id="37902" name="Text Box 14"/>
          <p:cNvSpPr txBox="1">
            <a:spLocks noChangeArrowheads="1"/>
          </p:cNvSpPr>
          <p:nvPr userDrawn="1"/>
        </p:nvSpPr>
        <p:spPr bwMode="auto">
          <a:xfrm>
            <a:off x="549275" y="6623050"/>
            <a:ext cx="895350" cy="1222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sz="800" b="1">
                <a:solidFill>
                  <a:schemeClr val="accent1"/>
                </a:solidFill>
              </a:rPr>
              <a:t>Quest Diagnostics</a:t>
            </a:r>
          </a:p>
        </p:txBody>
      </p:sp>
    </p:spTree>
  </p:cSld>
  <p:clrMap bg1="lt1" tx1="dk1" bg2="lt2" tx2="dk2" accent1="accent1" accent2="accent2" accent3="accent3" accent4="accent4" accent5="accent5" accent6="accent6" hlink="hlink" folHlink="folHlink"/>
  <p:sldLayoutIdLst>
    <p:sldLayoutId id="214748365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sldNum="0" hdr="0" dt="0"/>
  <p:txStyles>
    <p:titleStyle>
      <a:lvl1pPr algn="l" rtl="0" fontAlgn="base">
        <a:lnSpc>
          <a:spcPts val="2500"/>
        </a:lnSpc>
        <a:spcBef>
          <a:spcPct val="0"/>
        </a:spcBef>
        <a:spcAft>
          <a:spcPct val="0"/>
        </a:spcAft>
        <a:defRPr sz="2300">
          <a:solidFill>
            <a:srgbClr val="FFFFFF"/>
          </a:solidFill>
          <a:latin typeface="+mj-lt"/>
          <a:ea typeface="+mj-ea"/>
          <a:cs typeface="+mj-cs"/>
        </a:defRPr>
      </a:lvl1pPr>
      <a:lvl2pPr algn="l" rtl="0" fontAlgn="base">
        <a:lnSpc>
          <a:spcPts val="2500"/>
        </a:lnSpc>
        <a:spcBef>
          <a:spcPct val="0"/>
        </a:spcBef>
        <a:spcAft>
          <a:spcPct val="0"/>
        </a:spcAft>
        <a:defRPr sz="2300">
          <a:solidFill>
            <a:srgbClr val="FFFFFF"/>
          </a:solidFill>
          <a:latin typeface="Arial" charset="0"/>
          <a:cs typeface="Arial" charset="0"/>
        </a:defRPr>
      </a:lvl2pPr>
      <a:lvl3pPr algn="l" rtl="0" fontAlgn="base">
        <a:lnSpc>
          <a:spcPts val="2500"/>
        </a:lnSpc>
        <a:spcBef>
          <a:spcPct val="0"/>
        </a:spcBef>
        <a:spcAft>
          <a:spcPct val="0"/>
        </a:spcAft>
        <a:defRPr sz="2300">
          <a:solidFill>
            <a:srgbClr val="FFFFFF"/>
          </a:solidFill>
          <a:latin typeface="Arial" charset="0"/>
          <a:cs typeface="Arial" charset="0"/>
        </a:defRPr>
      </a:lvl3pPr>
      <a:lvl4pPr algn="l" rtl="0" fontAlgn="base">
        <a:lnSpc>
          <a:spcPts val="2500"/>
        </a:lnSpc>
        <a:spcBef>
          <a:spcPct val="0"/>
        </a:spcBef>
        <a:spcAft>
          <a:spcPct val="0"/>
        </a:spcAft>
        <a:defRPr sz="2300">
          <a:solidFill>
            <a:srgbClr val="FFFFFF"/>
          </a:solidFill>
          <a:latin typeface="Arial" charset="0"/>
          <a:cs typeface="Arial" charset="0"/>
        </a:defRPr>
      </a:lvl4pPr>
      <a:lvl5pPr algn="l" rtl="0" fontAlgn="base">
        <a:lnSpc>
          <a:spcPts val="2500"/>
        </a:lnSpc>
        <a:spcBef>
          <a:spcPct val="0"/>
        </a:spcBef>
        <a:spcAft>
          <a:spcPct val="0"/>
        </a:spcAft>
        <a:defRPr sz="2300">
          <a:solidFill>
            <a:srgbClr val="FFFFFF"/>
          </a:solidFill>
          <a:latin typeface="Arial" charset="0"/>
          <a:cs typeface="Arial" charset="0"/>
        </a:defRPr>
      </a:lvl5pPr>
      <a:lvl6pPr marL="457200" algn="l" rtl="0" fontAlgn="base">
        <a:lnSpc>
          <a:spcPts val="2500"/>
        </a:lnSpc>
        <a:spcBef>
          <a:spcPct val="0"/>
        </a:spcBef>
        <a:spcAft>
          <a:spcPct val="0"/>
        </a:spcAft>
        <a:defRPr sz="2300">
          <a:solidFill>
            <a:srgbClr val="FFFFFF"/>
          </a:solidFill>
          <a:latin typeface="Arial" charset="0"/>
          <a:cs typeface="Arial" charset="0"/>
        </a:defRPr>
      </a:lvl6pPr>
      <a:lvl7pPr marL="914400" algn="l" rtl="0" fontAlgn="base">
        <a:lnSpc>
          <a:spcPts val="2500"/>
        </a:lnSpc>
        <a:spcBef>
          <a:spcPct val="0"/>
        </a:spcBef>
        <a:spcAft>
          <a:spcPct val="0"/>
        </a:spcAft>
        <a:defRPr sz="2300">
          <a:solidFill>
            <a:srgbClr val="FFFFFF"/>
          </a:solidFill>
          <a:latin typeface="Arial" charset="0"/>
          <a:cs typeface="Arial" charset="0"/>
        </a:defRPr>
      </a:lvl7pPr>
      <a:lvl8pPr marL="1371600" algn="l" rtl="0" fontAlgn="base">
        <a:lnSpc>
          <a:spcPts val="2500"/>
        </a:lnSpc>
        <a:spcBef>
          <a:spcPct val="0"/>
        </a:spcBef>
        <a:spcAft>
          <a:spcPct val="0"/>
        </a:spcAft>
        <a:defRPr sz="2300">
          <a:solidFill>
            <a:srgbClr val="FFFFFF"/>
          </a:solidFill>
          <a:latin typeface="Arial" charset="0"/>
          <a:cs typeface="Arial" charset="0"/>
        </a:defRPr>
      </a:lvl8pPr>
      <a:lvl9pPr marL="1828800" algn="l" rtl="0" fontAlgn="base">
        <a:lnSpc>
          <a:spcPts val="2500"/>
        </a:lnSpc>
        <a:spcBef>
          <a:spcPct val="0"/>
        </a:spcBef>
        <a:spcAft>
          <a:spcPct val="0"/>
        </a:spcAft>
        <a:defRPr sz="2300">
          <a:solidFill>
            <a:srgbClr val="FFFFFF"/>
          </a:solidFill>
          <a:latin typeface="Arial" charset="0"/>
          <a:cs typeface="Arial" charset="0"/>
        </a:defRPr>
      </a:lvl9pPr>
    </p:titleStyle>
    <p:bodyStyle>
      <a:lvl1pPr marL="176213" indent="-176213" algn="l" rtl="0" fontAlgn="base">
        <a:spcBef>
          <a:spcPct val="75000"/>
        </a:spcBef>
        <a:spcAft>
          <a:spcPct val="0"/>
        </a:spcAft>
        <a:buChar char="•"/>
        <a:defRPr>
          <a:solidFill>
            <a:srgbClr val="000000"/>
          </a:solidFill>
          <a:latin typeface="+mn-lt"/>
          <a:ea typeface="+mn-ea"/>
          <a:cs typeface="+mn-cs"/>
        </a:defRPr>
      </a:lvl1pPr>
      <a:lvl2pPr marL="352425" indent="-174625" algn="l" rtl="0" fontAlgn="base">
        <a:spcBef>
          <a:spcPct val="50000"/>
        </a:spcBef>
        <a:spcAft>
          <a:spcPct val="0"/>
        </a:spcAft>
        <a:buChar char="–"/>
        <a:defRPr sz="1600">
          <a:solidFill>
            <a:srgbClr val="000000"/>
          </a:solidFill>
          <a:latin typeface="+mn-lt"/>
          <a:cs typeface="+mn-cs"/>
        </a:defRPr>
      </a:lvl2pPr>
      <a:lvl3pPr marL="527050" indent="-173038" algn="l" rtl="0" fontAlgn="base">
        <a:spcBef>
          <a:spcPct val="50000"/>
        </a:spcBef>
        <a:spcAft>
          <a:spcPct val="0"/>
        </a:spcAft>
        <a:buChar char="•"/>
        <a:defRPr sz="1400">
          <a:solidFill>
            <a:srgbClr val="000000"/>
          </a:solidFill>
          <a:latin typeface="+mn-lt"/>
          <a:cs typeface="+mn-cs"/>
        </a:defRPr>
      </a:lvl3pPr>
      <a:lvl4pPr marL="700088" indent="-171450" algn="l" rtl="0" fontAlgn="base">
        <a:spcBef>
          <a:spcPct val="25000"/>
        </a:spcBef>
        <a:spcAft>
          <a:spcPct val="0"/>
        </a:spcAft>
        <a:buChar char="–"/>
        <a:defRPr sz="1200">
          <a:solidFill>
            <a:srgbClr val="000000"/>
          </a:solidFill>
          <a:latin typeface="+mn-lt"/>
          <a:cs typeface="+mn-cs"/>
        </a:defRPr>
      </a:lvl4pPr>
      <a:lvl5pPr marL="701675" indent="219075" algn="l" rtl="0" fontAlgn="base">
        <a:spcBef>
          <a:spcPct val="25000"/>
        </a:spcBef>
        <a:spcAft>
          <a:spcPct val="0"/>
        </a:spcAft>
        <a:buChar char="»"/>
        <a:defRPr sz="1200">
          <a:solidFill>
            <a:srgbClr val="000000"/>
          </a:solidFill>
          <a:latin typeface="+mn-lt"/>
          <a:cs typeface="+mn-cs"/>
        </a:defRPr>
      </a:lvl5pPr>
      <a:lvl6pPr marL="1158875" indent="219075" algn="l" rtl="0" fontAlgn="base">
        <a:spcBef>
          <a:spcPct val="25000"/>
        </a:spcBef>
        <a:spcAft>
          <a:spcPct val="0"/>
        </a:spcAft>
        <a:buChar char="»"/>
        <a:defRPr sz="1200">
          <a:solidFill>
            <a:srgbClr val="000000"/>
          </a:solidFill>
          <a:latin typeface="+mn-lt"/>
          <a:cs typeface="+mn-cs"/>
        </a:defRPr>
      </a:lvl6pPr>
      <a:lvl7pPr marL="1616075" indent="219075" algn="l" rtl="0" fontAlgn="base">
        <a:spcBef>
          <a:spcPct val="25000"/>
        </a:spcBef>
        <a:spcAft>
          <a:spcPct val="0"/>
        </a:spcAft>
        <a:buChar char="»"/>
        <a:defRPr sz="1200">
          <a:solidFill>
            <a:srgbClr val="000000"/>
          </a:solidFill>
          <a:latin typeface="+mn-lt"/>
          <a:cs typeface="+mn-cs"/>
        </a:defRPr>
      </a:lvl7pPr>
      <a:lvl8pPr marL="2073275" indent="219075" algn="l" rtl="0" fontAlgn="base">
        <a:spcBef>
          <a:spcPct val="25000"/>
        </a:spcBef>
        <a:spcAft>
          <a:spcPct val="0"/>
        </a:spcAft>
        <a:buChar char="»"/>
        <a:defRPr sz="1200">
          <a:solidFill>
            <a:srgbClr val="000000"/>
          </a:solidFill>
          <a:latin typeface="+mn-lt"/>
          <a:cs typeface="+mn-cs"/>
        </a:defRPr>
      </a:lvl8pPr>
      <a:lvl9pPr marL="2530475" indent="219075" algn="l" rtl="0" fontAlgn="base">
        <a:spcBef>
          <a:spcPct val="25000"/>
        </a:spcBef>
        <a:spcAft>
          <a:spcPct val="0"/>
        </a:spcAft>
        <a:buChar char="»"/>
        <a:defRPr sz="12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jpe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hyperlink" Target="http://en.wikipedia.org/wiki/Propane" TargetMode="External"/><Relationship Id="rId2" Type="http://schemas.openxmlformats.org/officeDocument/2006/relationships/image" Target="../media/image20.png"/><Relationship Id="rId1" Type="http://schemas.openxmlformats.org/officeDocument/2006/relationships/slideLayout" Target="../slideLayouts/slideLayout13.xml"/><Relationship Id="rId6" Type="http://schemas.openxmlformats.org/officeDocument/2006/relationships/hyperlink" Target="http://en.wikipedia.org/wiki/Water" TargetMode="External"/><Relationship Id="rId5" Type="http://schemas.openxmlformats.org/officeDocument/2006/relationships/hyperlink" Target="http://en.wikipedia.org/wiki/Canola_oil" TargetMode="External"/><Relationship Id="rId4" Type="http://schemas.openxmlformats.org/officeDocument/2006/relationships/hyperlink" Target="http://en.wikipedia.org/wiki/Diesel_fuel"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 Id="rId5" Type="http://schemas.openxmlformats.org/officeDocument/2006/relationships/image" Target="../media/image7.emf"/><Relationship Id="rId4" Type="http://schemas.openxmlformats.org/officeDocument/2006/relationships/package" Target="../embeddings/Microsoft_Word_Document1.docx"/></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a:xfrm>
            <a:off x="838200" y="1831975"/>
            <a:ext cx="5092700" cy="1268413"/>
          </a:xfrm>
        </p:spPr>
        <p:txBody>
          <a:bodyPr/>
          <a:lstStyle/>
          <a:p>
            <a:r>
              <a:rPr lang="en-US" sz="2400" dirty="0" smtClean="0"/>
              <a:t>Global </a:t>
            </a:r>
            <a:r>
              <a:rPr lang="en-US" sz="2400" dirty="0" smtClean="0"/>
              <a:t>Harmonization </a:t>
            </a:r>
            <a:r>
              <a:rPr lang="en-US" sz="2400" dirty="0" smtClean="0"/>
              <a:t>System (GHS)</a:t>
            </a:r>
            <a:br>
              <a:rPr lang="en-US" sz="2400" dirty="0" smtClean="0"/>
            </a:br>
            <a:r>
              <a:rPr lang="en-US" sz="2400" dirty="0"/>
              <a:t/>
            </a:r>
            <a:br>
              <a:rPr lang="en-US" sz="2400" dirty="0"/>
            </a:br>
            <a:r>
              <a:rPr lang="en-US" sz="2400" dirty="0" smtClean="0"/>
              <a:t>Safety Data Sheet (SDS)</a:t>
            </a:r>
            <a:endParaRPr lang="en-US" sz="2400" dirty="0"/>
          </a:p>
        </p:txBody>
      </p:sp>
      <p:sp>
        <p:nvSpPr>
          <p:cNvPr id="34821" name="Rectangle 5"/>
          <p:cNvSpPr>
            <a:spLocks noChangeArrowheads="1"/>
          </p:cNvSpPr>
          <p:nvPr/>
        </p:nvSpPr>
        <p:spPr bwMode="auto">
          <a:xfrm>
            <a:off x="685800" y="5976938"/>
            <a:ext cx="6400800" cy="460375"/>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anchor="ctr"/>
          <a:lstStyle/>
          <a:p>
            <a:pPr>
              <a:spcBef>
                <a:spcPct val="25000"/>
              </a:spcBef>
            </a:pPr>
            <a:r>
              <a:rPr lang="en-US" sz="1400" dirty="0" smtClean="0">
                <a:solidFill>
                  <a:srgbClr val="FFFFFF"/>
                </a:solidFill>
              </a:rPr>
              <a:t>August 2013</a:t>
            </a:r>
            <a:endParaRPr lang="en-US" sz="1400" dirty="0">
              <a:solidFill>
                <a:srgbClr val="FFFFFF"/>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Hazard Definition</a:t>
            </a:r>
            <a:endParaRPr lang="en-US" dirty="0"/>
          </a:p>
        </p:txBody>
      </p:sp>
      <p:sp>
        <p:nvSpPr>
          <p:cNvPr id="3" name="Content Placeholder 2"/>
          <p:cNvSpPr>
            <a:spLocks noGrp="1"/>
          </p:cNvSpPr>
          <p:nvPr>
            <p:ph idx="1"/>
          </p:nvPr>
        </p:nvSpPr>
        <p:spPr/>
        <p:txBody>
          <a:bodyPr/>
          <a:lstStyle/>
          <a:p>
            <a:r>
              <a:rPr lang="en-US" sz="2400" dirty="0" smtClean="0"/>
              <a:t>Health Hazards are injuries/illnesses that could occur to the user while being exposed to the specific chemical.</a:t>
            </a:r>
          </a:p>
          <a:p>
            <a:r>
              <a:rPr lang="en-US" sz="2400" b="1" dirty="0" smtClean="0"/>
              <a:t>Does not infer the specific injury/illness will occur</a:t>
            </a:r>
            <a:r>
              <a:rPr lang="en-US" sz="2400" dirty="0" smtClean="0"/>
              <a:t>, it simply states what exposure to the specific chemical may do. </a:t>
            </a:r>
            <a:endParaRPr lang="en-US" sz="2400" dirty="0"/>
          </a:p>
        </p:txBody>
      </p:sp>
      <p:sp>
        <p:nvSpPr>
          <p:cNvPr id="4" name="Footer Placeholder 3"/>
          <p:cNvSpPr>
            <a:spLocks noGrp="1"/>
          </p:cNvSpPr>
          <p:nvPr>
            <p:ph type="ftr" sz="quarter" idx="10"/>
          </p:nvPr>
        </p:nvSpPr>
        <p:spPr/>
        <p:txBody>
          <a:bodyPr/>
          <a:lstStyle/>
          <a:p>
            <a:r>
              <a:rPr lang="en-US" smtClean="0"/>
              <a:t>CONFIDENTIAL - Internal Use Only</a:t>
            </a:r>
            <a:endParaRPr lang="en-US"/>
          </a:p>
        </p:txBody>
      </p:sp>
    </p:spTree>
    <p:extLst>
      <p:ext uri="{BB962C8B-B14F-4D97-AF65-F5344CB8AC3E}">
        <p14:creationId xmlns:p14="http://schemas.microsoft.com/office/powerpoint/2010/main" val="37970327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Hazard Classifications</a:t>
            </a:r>
            <a:endParaRPr lang="en-US" dirty="0"/>
          </a:p>
        </p:txBody>
      </p:sp>
      <p:sp>
        <p:nvSpPr>
          <p:cNvPr id="3" name="Content Placeholder 2"/>
          <p:cNvSpPr>
            <a:spLocks noGrp="1"/>
          </p:cNvSpPr>
          <p:nvPr>
            <p:ph idx="1"/>
          </p:nvPr>
        </p:nvSpPr>
        <p:spPr/>
        <p:txBody>
          <a:bodyPr/>
          <a:lstStyle/>
          <a:p>
            <a:pPr lvl="0"/>
            <a:r>
              <a:rPr lang="en-US" sz="1600" dirty="0"/>
              <a:t>Acute Toxicity</a:t>
            </a:r>
          </a:p>
          <a:p>
            <a:pPr lvl="0"/>
            <a:r>
              <a:rPr lang="en-US" sz="1600" dirty="0"/>
              <a:t>Skin Corrosion/Irritation</a:t>
            </a:r>
          </a:p>
          <a:p>
            <a:pPr lvl="0"/>
            <a:r>
              <a:rPr lang="en-US" sz="1600" dirty="0"/>
              <a:t>Serious Eye Damage/Eye Irritation</a:t>
            </a:r>
          </a:p>
          <a:p>
            <a:pPr lvl="0"/>
            <a:r>
              <a:rPr lang="en-US" sz="1600" dirty="0"/>
              <a:t>Respiratory or Skin Sensitization</a:t>
            </a:r>
          </a:p>
          <a:p>
            <a:pPr lvl="0"/>
            <a:r>
              <a:rPr lang="en-US" sz="1600" dirty="0"/>
              <a:t>Germ Cell Mutagenicity (causes mutations to a growing cells or organisms)</a:t>
            </a:r>
          </a:p>
          <a:p>
            <a:pPr lvl="0"/>
            <a:r>
              <a:rPr lang="en-US" sz="1600" dirty="0"/>
              <a:t>Carcinogenicity</a:t>
            </a:r>
          </a:p>
          <a:p>
            <a:pPr lvl="0"/>
            <a:r>
              <a:rPr lang="en-US" sz="1600" dirty="0"/>
              <a:t>Reproductive Toxicity</a:t>
            </a:r>
          </a:p>
          <a:p>
            <a:pPr lvl="0"/>
            <a:r>
              <a:rPr lang="en-US" sz="1600" dirty="0"/>
              <a:t>Specific Target Organ Toxicity (STOT) – Single Exposure</a:t>
            </a:r>
          </a:p>
          <a:p>
            <a:pPr lvl="0"/>
            <a:r>
              <a:rPr lang="en-US" sz="1600" dirty="0"/>
              <a:t>Specific Target Organ Toxicity (STOT) – Repeated exposure</a:t>
            </a:r>
          </a:p>
          <a:p>
            <a:pPr lvl="0"/>
            <a:r>
              <a:rPr lang="en-US" sz="1600" dirty="0"/>
              <a:t>Aspiration Hazard (causes pulmonary injury following aspiration) </a:t>
            </a:r>
          </a:p>
          <a:p>
            <a:pPr lvl="0"/>
            <a:r>
              <a:rPr lang="en-US" sz="1600" dirty="0"/>
              <a:t>Simple </a:t>
            </a:r>
            <a:r>
              <a:rPr lang="en-US" sz="1600" dirty="0" err="1"/>
              <a:t>Asphyxiants</a:t>
            </a:r>
            <a:r>
              <a:rPr lang="en-US" sz="1600" dirty="0"/>
              <a:t> (removed oxygen from the air causing suffocation risk)</a:t>
            </a:r>
          </a:p>
          <a:p>
            <a:endParaRPr lang="en-US" dirty="0"/>
          </a:p>
        </p:txBody>
      </p:sp>
      <p:sp>
        <p:nvSpPr>
          <p:cNvPr id="4" name="Footer Placeholder 3"/>
          <p:cNvSpPr>
            <a:spLocks noGrp="1"/>
          </p:cNvSpPr>
          <p:nvPr>
            <p:ph type="ftr" sz="quarter" idx="10"/>
          </p:nvPr>
        </p:nvSpPr>
        <p:spPr/>
        <p:txBody>
          <a:bodyPr/>
          <a:lstStyle/>
          <a:p>
            <a:r>
              <a:rPr lang="en-US" smtClean="0"/>
              <a:t>CONFIDENTIAL - Internal Use Only</a:t>
            </a:r>
            <a:endParaRPr lang="en-US"/>
          </a:p>
        </p:txBody>
      </p:sp>
    </p:spTree>
    <p:extLst>
      <p:ext uri="{BB962C8B-B14F-4D97-AF65-F5344CB8AC3E}">
        <p14:creationId xmlns:p14="http://schemas.microsoft.com/office/powerpoint/2010/main" val="14344558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Hazard </a:t>
            </a:r>
            <a:r>
              <a:rPr lang="en-US" dirty="0" err="1" smtClean="0"/>
              <a:t>Catagories</a:t>
            </a:r>
            <a:endParaRPr lang="en-US" dirty="0"/>
          </a:p>
        </p:txBody>
      </p:sp>
      <p:sp>
        <p:nvSpPr>
          <p:cNvPr id="4" name="Footer Placeholder 3"/>
          <p:cNvSpPr>
            <a:spLocks noGrp="1"/>
          </p:cNvSpPr>
          <p:nvPr>
            <p:ph type="ftr" sz="quarter" idx="10"/>
          </p:nvPr>
        </p:nvSpPr>
        <p:spPr/>
        <p:txBody>
          <a:bodyPr/>
          <a:lstStyle/>
          <a:p>
            <a:r>
              <a:rPr lang="en-US" smtClean="0"/>
              <a:t>CONFIDENTIAL - Internal Use Only</a:t>
            </a:r>
            <a:endParaRPr lang="en-US"/>
          </a:p>
        </p:txBody>
      </p:sp>
      <p:sp>
        <p:nvSpPr>
          <p:cNvPr id="5" name="TextBox 4"/>
          <p:cNvSpPr txBox="1"/>
          <p:nvPr/>
        </p:nvSpPr>
        <p:spPr>
          <a:xfrm>
            <a:off x="339634" y="1475562"/>
            <a:ext cx="8477795" cy="707886"/>
          </a:xfrm>
          <a:prstGeom prst="rect">
            <a:avLst/>
          </a:prstGeom>
          <a:noFill/>
        </p:spPr>
        <p:txBody>
          <a:bodyPr wrap="square" rtlCol="0">
            <a:spAutoFit/>
          </a:bodyPr>
          <a:lstStyle/>
          <a:p>
            <a:pPr algn="ctr"/>
            <a:r>
              <a:rPr lang="en-US" sz="2000" dirty="0" smtClean="0"/>
              <a:t>As in the Physical Hazards section, Health Hazards may also be further categorized</a:t>
            </a:r>
            <a:endParaRPr lang="en-US" sz="2000" dirty="0"/>
          </a:p>
        </p:txBody>
      </p:sp>
      <p:sp>
        <p:nvSpPr>
          <p:cNvPr id="6" name="TextBox 5"/>
          <p:cNvSpPr txBox="1"/>
          <p:nvPr/>
        </p:nvSpPr>
        <p:spPr>
          <a:xfrm>
            <a:off x="489857" y="2455276"/>
            <a:ext cx="8177348" cy="707886"/>
          </a:xfrm>
          <a:prstGeom prst="rect">
            <a:avLst/>
          </a:prstGeom>
          <a:noFill/>
        </p:spPr>
        <p:txBody>
          <a:bodyPr wrap="square" rtlCol="0">
            <a:spAutoFit/>
          </a:bodyPr>
          <a:lstStyle/>
          <a:p>
            <a:pPr algn="ctr"/>
            <a:r>
              <a:rPr lang="en-US" sz="2000" dirty="0" smtClean="0"/>
              <a:t>For example, the Skin Corrosion/Irritation Hazard Class has the following Categories:</a:t>
            </a:r>
            <a:endParaRPr lang="en-US" sz="2000" dirty="0"/>
          </a:p>
        </p:txBody>
      </p:sp>
      <p:graphicFrame>
        <p:nvGraphicFramePr>
          <p:cNvPr id="8" name="Table 7"/>
          <p:cNvGraphicFramePr>
            <a:graphicFrameLocks noGrp="1"/>
          </p:cNvGraphicFramePr>
          <p:nvPr>
            <p:extLst>
              <p:ext uri="{D42A27DB-BD31-4B8C-83A1-F6EECF244321}">
                <p14:modId xmlns:p14="http://schemas.microsoft.com/office/powerpoint/2010/main" val="2350692743"/>
              </p:ext>
            </p:extLst>
          </p:nvPr>
        </p:nvGraphicFramePr>
        <p:xfrm>
          <a:off x="1136468" y="3579222"/>
          <a:ext cx="6975565" cy="1854991"/>
        </p:xfrm>
        <a:graphic>
          <a:graphicData uri="http://schemas.openxmlformats.org/drawingml/2006/table">
            <a:tbl>
              <a:tblPr/>
              <a:tblGrid>
                <a:gridCol w="1507916"/>
                <a:gridCol w="5467649"/>
              </a:tblGrid>
              <a:tr h="365761">
                <a:tc>
                  <a:txBody>
                    <a:bodyPr/>
                    <a:lstStyle/>
                    <a:p>
                      <a:pPr marL="0" marR="0" algn="ctr">
                        <a:spcBef>
                          <a:spcPts val="0"/>
                        </a:spcBef>
                        <a:spcAft>
                          <a:spcPts val="0"/>
                        </a:spcAft>
                      </a:pPr>
                      <a:r>
                        <a:rPr lang="en-US" sz="1600" b="1" dirty="0">
                          <a:effectLst/>
                          <a:latin typeface="Times New Roman"/>
                          <a:ea typeface="Times New Roman"/>
                        </a:rPr>
                        <a:t>Category</a:t>
                      </a:r>
                      <a:endParaRPr lang="en-US" sz="1600" dirty="0">
                        <a:effectLst/>
                        <a:latin typeface="Times New Roman"/>
                        <a:ea typeface="Times New Roman"/>
                      </a:endParaRPr>
                    </a:p>
                  </a:txBody>
                  <a:tcPr marL="0" marR="0" marT="0" marB="0">
                    <a:lnL w="19050" cap="flat" cmpd="sng" algn="ctr">
                      <a:solidFill>
                        <a:srgbClr val="4D4F53"/>
                      </a:solidFill>
                      <a:prstDash val="solid"/>
                      <a:round/>
                      <a:headEnd type="none" w="med" len="med"/>
                      <a:tailEnd type="none" w="med" len="med"/>
                    </a:lnL>
                    <a:lnR w="12700" cap="flat" cmpd="sng" algn="ctr">
                      <a:solidFill>
                        <a:srgbClr val="4D4F53"/>
                      </a:solidFill>
                      <a:prstDash val="solid"/>
                      <a:round/>
                      <a:headEnd type="none" w="med" len="med"/>
                      <a:tailEnd type="none" w="med" len="med"/>
                    </a:lnR>
                    <a:lnT w="19050" cap="flat" cmpd="sng" algn="ctr">
                      <a:solidFill>
                        <a:srgbClr val="4D4F53"/>
                      </a:solidFill>
                      <a:prstDash val="solid"/>
                      <a:round/>
                      <a:headEnd type="none" w="med" len="med"/>
                      <a:tailEnd type="none" w="med" len="med"/>
                    </a:lnT>
                    <a:lnB w="12700" cap="flat" cmpd="sng" algn="ctr">
                      <a:solidFill>
                        <a:srgbClr val="4D4F53"/>
                      </a:solidFill>
                      <a:prstDash val="solid"/>
                      <a:round/>
                      <a:headEnd type="none" w="med" len="med"/>
                      <a:tailEnd type="none" w="med" len="med"/>
                    </a:lnB>
                  </a:tcPr>
                </a:tc>
                <a:tc>
                  <a:txBody>
                    <a:bodyPr/>
                    <a:lstStyle/>
                    <a:p>
                      <a:pPr marL="0" marR="0" algn="ctr">
                        <a:spcBef>
                          <a:spcPts val="0"/>
                        </a:spcBef>
                        <a:spcAft>
                          <a:spcPts val="0"/>
                        </a:spcAft>
                      </a:pPr>
                      <a:r>
                        <a:rPr lang="en-US" sz="1600" b="1" dirty="0">
                          <a:effectLst/>
                          <a:latin typeface="Times New Roman"/>
                          <a:ea typeface="Times New Roman"/>
                        </a:rPr>
                        <a:t>Criteria – Corrosive in </a:t>
                      </a:r>
                      <a:r>
                        <a:rPr lang="en-US" sz="1600" b="1" u="sng" dirty="0">
                          <a:effectLst/>
                          <a:latin typeface="Times New Roman"/>
                          <a:ea typeface="Times New Roman"/>
                        </a:rPr>
                        <a:t>&gt;</a:t>
                      </a:r>
                      <a:r>
                        <a:rPr lang="en-US" sz="1600" b="1" dirty="0">
                          <a:effectLst/>
                          <a:latin typeface="Times New Roman"/>
                          <a:ea typeface="Times New Roman"/>
                        </a:rPr>
                        <a:t> 1 of 3 animals</a:t>
                      </a:r>
                      <a:endParaRPr lang="en-US" sz="1600" dirty="0">
                        <a:effectLst/>
                        <a:latin typeface="Times New Roman"/>
                        <a:ea typeface="Times New Roman"/>
                      </a:endParaRPr>
                    </a:p>
                  </a:txBody>
                  <a:tcPr marL="0" marR="0" marT="0" marB="0">
                    <a:lnL w="12700" cap="flat" cmpd="sng" algn="ctr">
                      <a:solidFill>
                        <a:srgbClr val="4D4F53"/>
                      </a:solidFill>
                      <a:prstDash val="solid"/>
                      <a:round/>
                      <a:headEnd type="none" w="med" len="med"/>
                      <a:tailEnd type="none" w="med" len="med"/>
                    </a:lnL>
                    <a:lnR w="19050" cap="flat" cmpd="sng" algn="ctr">
                      <a:solidFill>
                        <a:srgbClr val="4D4F53"/>
                      </a:solidFill>
                      <a:prstDash val="solid"/>
                      <a:round/>
                      <a:headEnd type="none" w="med" len="med"/>
                      <a:tailEnd type="none" w="med" len="med"/>
                    </a:lnR>
                    <a:lnT w="19050" cap="flat" cmpd="sng" algn="ctr">
                      <a:solidFill>
                        <a:srgbClr val="4D4F53"/>
                      </a:solidFill>
                      <a:prstDash val="solid"/>
                      <a:round/>
                      <a:headEnd type="none" w="med" len="med"/>
                      <a:tailEnd type="none" w="med" len="med"/>
                    </a:lnT>
                    <a:lnB w="12700" cap="flat" cmpd="sng" algn="ctr">
                      <a:solidFill>
                        <a:srgbClr val="4D4F53"/>
                      </a:solidFill>
                      <a:prstDash val="solid"/>
                      <a:round/>
                      <a:headEnd type="none" w="med" len="med"/>
                      <a:tailEnd type="none" w="med" len="med"/>
                    </a:lnB>
                  </a:tcPr>
                </a:tc>
              </a:tr>
              <a:tr h="496410">
                <a:tc>
                  <a:txBody>
                    <a:bodyPr/>
                    <a:lstStyle/>
                    <a:p>
                      <a:pPr marL="0" marR="0" algn="ctr">
                        <a:spcBef>
                          <a:spcPts val="0"/>
                        </a:spcBef>
                        <a:spcAft>
                          <a:spcPts val="0"/>
                        </a:spcAft>
                      </a:pPr>
                      <a:r>
                        <a:rPr lang="en-US" sz="1200" dirty="0">
                          <a:effectLst/>
                          <a:latin typeface="Times New Roman"/>
                          <a:ea typeface="Times New Roman"/>
                        </a:rPr>
                        <a:t>1A</a:t>
                      </a:r>
                    </a:p>
                  </a:txBody>
                  <a:tcPr marL="0" marR="0" marT="0" marB="0">
                    <a:lnL w="19050" cap="flat" cmpd="sng" algn="ctr">
                      <a:solidFill>
                        <a:srgbClr val="4D4F53"/>
                      </a:solidFill>
                      <a:prstDash val="solid"/>
                      <a:round/>
                      <a:headEnd type="none" w="med" len="med"/>
                      <a:tailEnd type="none" w="med" len="med"/>
                    </a:lnL>
                    <a:lnR w="12700" cap="flat" cmpd="sng" algn="ctr">
                      <a:solidFill>
                        <a:srgbClr val="4D4F53"/>
                      </a:solidFill>
                      <a:prstDash val="solid"/>
                      <a:round/>
                      <a:headEnd type="none" w="med" len="med"/>
                      <a:tailEnd type="none" w="med" len="med"/>
                    </a:lnR>
                    <a:lnT w="12700" cap="flat" cmpd="sng" algn="ctr">
                      <a:solidFill>
                        <a:srgbClr val="4D4F53"/>
                      </a:solidFill>
                      <a:prstDash val="solid"/>
                      <a:round/>
                      <a:headEnd type="none" w="med" len="med"/>
                      <a:tailEnd type="none" w="med" len="med"/>
                    </a:lnT>
                    <a:lnB w="12700" cap="flat" cmpd="sng" algn="ctr">
                      <a:solidFill>
                        <a:srgbClr val="4D4F53"/>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Exposure of </a:t>
                      </a:r>
                      <a:r>
                        <a:rPr lang="en-US" sz="1200" u="sng" dirty="0">
                          <a:effectLst/>
                          <a:latin typeface="Times New Roman"/>
                          <a:ea typeface="Times New Roman"/>
                        </a:rPr>
                        <a:t>&lt;</a:t>
                      </a:r>
                      <a:r>
                        <a:rPr lang="en-US" sz="1200" dirty="0">
                          <a:effectLst/>
                          <a:latin typeface="Times New Roman"/>
                          <a:ea typeface="Times New Roman"/>
                        </a:rPr>
                        <a:t> 3 </a:t>
                      </a:r>
                      <a:r>
                        <a:rPr lang="en-US" sz="1200" dirty="0" err="1">
                          <a:effectLst/>
                          <a:latin typeface="Times New Roman"/>
                          <a:ea typeface="Times New Roman"/>
                        </a:rPr>
                        <a:t>mins</a:t>
                      </a:r>
                      <a:r>
                        <a:rPr lang="en-US" sz="1200" dirty="0">
                          <a:effectLst/>
                          <a:latin typeface="Times New Roman"/>
                          <a:ea typeface="Times New Roman"/>
                        </a:rPr>
                        <a:t>; Reaction observed </a:t>
                      </a:r>
                      <a:r>
                        <a:rPr lang="en-US" sz="1200" u="sng" dirty="0">
                          <a:effectLst/>
                          <a:latin typeface="Times New Roman"/>
                          <a:ea typeface="Times New Roman"/>
                        </a:rPr>
                        <a:t>&lt; </a:t>
                      </a:r>
                      <a:r>
                        <a:rPr lang="en-US" sz="1200" dirty="0">
                          <a:effectLst/>
                          <a:latin typeface="Times New Roman"/>
                          <a:ea typeface="Times New Roman"/>
                        </a:rPr>
                        <a:t>1 </a:t>
                      </a:r>
                      <a:r>
                        <a:rPr lang="en-US" sz="1200" dirty="0" err="1">
                          <a:effectLst/>
                          <a:latin typeface="Times New Roman"/>
                          <a:ea typeface="Times New Roman"/>
                        </a:rPr>
                        <a:t>hr</a:t>
                      </a:r>
                      <a:endParaRPr lang="en-US" sz="1200" dirty="0">
                        <a:effectLst/>
                        <a:latin typeface="Times New Roman"/>
                        <a:ea typeface="Times New Roman"/>
                      </a:endParaRPr>
                    </a:p>
                  </a:txBody>
                  <a:tcPr marL="0" marR="0" marT="0" marB="0">
                    <a:lnL w="12700" cap="flat" cmpd="sng" algn="ctr">
                      <a:solidFill>
                        <a:srgbClr val="4D4F53"/>
                      </a:solidFill>
                      <a:prstDash val="solid"/>
                      <a:round/>
                      <a:headEnd type="none" w="med" len="med"/>
                      <a:tailEnd type="none" w="med" len="med"/>
                    </a:lnL>
                    <a:lnR w="19050" cap="flat" cmpd="sng" algn="ctr">
                      <a:solidFill>
                        <a:srgbClr val="4D4F53"/>
                      </a:solidFill>
                      <a:prstDash val="solid"/>
                      <a:round/>
                      <a:headEnd type="none" w="med" len="med"/>
                      <a:tailEnd type="none" w="med" len="med"/>
                    </a:lnR>
                    <a:lnT w="12700" cap="flat" cmpd="sng" algn="ctr">
                      <a:solidFill>
                        <a:srgbClr val="4D4F53"/>
                      </a:solidFill>
                      <a:prstDash val="solid"/>
                      <a:round/>
                      <a:headEnd type="none" w="med" len="med"/>
                      <a:tailEnd type="none" w="med" len="med"/>
                    </a:lnT>
                    <a:lnB w="12700" cap="flat" cmpd="sng" algn="ctr">
                      <a:solidFill>
                        <a:srgbClr val="4D4F53"/>
                      </a:solidFill>
                      <a:prstDash val="solid"/>
                      <a:round/>
                      <a:headEnd type="none" w="med" len="med"/>
                      <a:tailEnd type="none" w="med" len="med"/>
                    </a:lnB>
                  </a:tcPr>
                </a:tc>
              </a:tr>
              <a:tr h="496410">
                <a:tc>
                  <a:txBody>
                    <a:bodyPr/>
                    <a:lstStyle/>
                    <a:p>
                      <a:pPr marL="0" marR="0" algn="ctr">
                        <a:spcBef>
                          <a:spcPts val="0"/>
                        </a:spcBef>
                        <a:spcAft>
                          <a:spcPts val="0"/>
                        </a:spcAft>
                      </a:pPr>
                      <a:r>
                        <a:rPr lang="en-US" sz="1200" dirty="0">
                          <a:effectLst/>
                          <a:latin typeface="Times New Roman"/>
                          <a:ea typeface="Times New Roman"/>
                        </a:rPr>
                        <a:t>1B</a:t>
                      </a:r>
                    </a:p>
                  </a:txBody>
                  <a:tcPr marL="0" marR="0" marT="0" marB="0">
                    <a:lnL w="19050" cap="flat" cmpd="sng" algn="ctr">
                      <a:solidFill>
                        <a:srgbClr val="4D4F53"/>
                      </a:solidFill>
                      <a:prstDash val="solid"/>
                      <a:round/>
                      <a:headEnd type="none" w="med" len="med"/>
                      <a:tailEnd type="none" w="med" len="med"/>
                    </a:lnL>
                    <a:lnR w="12700" cap="flat" cmpd="sng" algn="ctr">
                      <a:solidFill>
                        <a:srgbClr val="4D4F53"/>
                      </a:solidFill>
                      <a:prstDash val="solid"/>
                      <a:round/>
                      <a:headEnd type="none" w="med" len="med"/>
                      <a:tailEnd type="none" w="med" len="med"/>
                    </a:lnR>
                    <a:lnT w="12700" cap="flat" cmpd="sng" algn="ctr">
                      <a:solidFill>
                        <a:srgbClr val="4D4F53"/>
                      </a:solidFill>
                      <a:prstDash val="solid"/>
                      <a:round/>
                      <a:headEnd type="none" w="med" len="med"/>
                      <a:tailEnd type="none" w="med" len="med"/>
                    </a:lnT>
                    <a:lnB w="12700" cap="flat" cmpd="sng" algn="ctr">
                      <a:solidFill>
                        <a:srgbClr val="4D4F53"/>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Exposure of &gt; 3 </a:t>
                      </a:r>
                      <a:r>
                        <a:rPr lang="en-US" sz="1200" dirty="0" err="1">
                          <a:effectLst/>
                          <a:latin typeface="Times New Roman"/>
                          <a:ea typeface="Times New Roman"/>
                        </a:rPr>
                        <a:t>mins</a:t>
                      </a:r>
                      <a:r>
                        <a:rPr lang="en-US" sz="1200" dirty="0">
                          <a:effectLst/>
                          <a:latin typeface="Times New Roman"/>
                          <a:ea typeface="Times New Roman"/>
                        </a:rPr>
                        <a:t> </a:t>
                      </a:r>
                      <a:r>
                        <a:rPr lang="en-US" sz="1200" u="sng" dirty="0">
                          <a:effectLst/>
                          <a:latin typeface="Times New Roman"/>
                          <a:ea typeface="Times New Roman"/>
                        </a:rPr>
                        <a:t>&lt;</a:t>
                      </a:r>
                      <a:r>
                        <a:rPr lang="en-US" sz="1200" dirty="0">
                          <a:effectLst/>
                          <a:latin typeface="Times New Roman"/>
                          <a:ea typeface="Times New Roman"/>
                        </a:rPr>
                        <a:t> 1 </a:t>
                      </a:r>
                      <a:r>
                        <a:rPr lang="en-US" sz="1200" dirty="0" err="1">
                          <a:effectLst/>
                          <a:latin typeface="Times New Roman"/>
                          <a:ea typeface="Times New Roman"/>
                        </a:rPr>
                        <a:t>hr</a:t>
                      </a:r>
                      <a:r>
                        <a:rPr lang="en-US" sz="1200" dirty="0">
                          <a:effectLst/>
                          <a:latin typeface="Times New Roman"/>
                          <a:ea typeface="Times New Roman"/>
                        </a:rPr>
                        <a:t>; Reaction observed </a:t>
                      </a:r>
                      <a:r>
                        <a:rPr lang="en-US" sz="1200" u="sng" dirty="0">
                          <a:effectLst/>
                          <a:latin typeface="Times New Roman"/>
                          <a:ea typeface="Times New Roman"/>
                        </a:rPr>
                        <a:t>&lt; </a:t>
                      </a:r>
                      <a:r>
                        <a:rPr lang="en-US" sz="1200" dirty="0">
                          <a:effectLst/>
                          <a:latin typeface="Times New Roman"/>
                          <a:ea typeface="Times New Roman"/>
                        </a:rPr>
                        <a:t>14 days</a:t>
                      </a:r>
                    </a:p>
                  </a:txBody>
                  <a:tcPr marL="0" marR="0" marT="0" marB="0">
                    <a:lnL w="12700" cap="flat" cmpd="sng" algn="ctr">
                      <a:solidFill>
                        <a:srgbClr val="4D4F53"/>
                      </a:solidFill>
                      <a:prstDash val="solid"/>
                      <a:round/>
                      <a:headEnd type="none" w="med" len="med"/>
                      <a:tailEnd type="none" w="med" len="med"/>
                    </a:lnL>
                    <a:lnR w="19050" cap="flat" cmpd="sng" algn="ctr">
                      <a:solidFill>
                        <a:srgbClr val="4D4F53"/>
                      </a:solidFill>
                      <a:prstDash val="solid"/>
                      <a:round/>
                      <a:headEnd type="none" w="med" len="med"/>
                      <a:tailEnd type="none" w="med" len="med"/>
                    </a:lnR>
                    <a:lnT w="12700" cap="flat" cmpd="sng" algn="ctr">
                      <a:solidFill>
                        <a:srgbClr val="4D4F53"/>
                      </a:solidFill>
                      <a:prstDash val="solid"/>
                      <a:round/>
                      <a:headEnd type="none" w="med" len="med"/>
                      <a:tailEnd type="none" w="med" len="med"/>
                    </a:lnT>
                    <a:lnB w="12700" cap="flat" cmpd="sng" algn="ctr">
                      <a:solidFill>
                        <a:srgbClr val="4D4F53"/>
                      </a:solidFill>
                      <a:prstDash val="solid"/>
                      <a:round/>
                      <a:headEnd type="none" w="med" len="med"/>
                      <a:tailEnd type="none" w="med" len="med"/>
                    </a:lnB>
                  </a:tcPr>
                </a:tc>
              </a:tr>
              <a:tr h="496410">
                <a:tc>
                  <a:txBody>
                    <a:bodyPr/>
                    <a:lstStyle/>
                    <a:p>
                      <a:pPr marL="0" marR="0" algn="ctr">
                        <a:spcBef>
                          <a:spcPts val="0"/>
                        </a:spcBef>
                        <a:spcAft>
                          <a:spcPts val="0"/>
                        </a:spcAft>
                      </a:pPr>
                      <a:r>
                        <a:rPr lang="en-US" sz="1200" dirty="0">
                          <a:effectLst/>
                          <a:latin typeface="Times New Roman"/>
                          <a:ea typeface="Times New Roman"/>
                        </a:rPr>
                        <a:t>1C</a:t>
                      </a:r>
                    </a:p>
                  </a:txBody>
                  <a:tcPr marL="0" marR="0" marT="0" marB="0">
                    <a:lnL w="19050" cap="flat" cmpd="sng" algn="ctr">
                      <a:solidFill>
                        <a:srgbClr val="4D4F53"/>
                      </a:solidFill>
                      <a:prstDash val="solid"/>
                      <a:round/>
                      <a:headEnd type="none" w="med" len="med"/>
                      <a:tailEnd type="none" w="med" len="med"/>
                    </a:lnL>
                    <a:lnR w="12700" cap="flat" cmpd="sng" algn="ctr">
                      <a:solidFill>
                        <a:srgbClr val="4D4F53"/>
                      </a:solidFill>
                      <a:prstDash val="solid"/>
                      <a:round/>
                      <a:headEnd type="none" w="med" len="med"/>
                      <a:tailEnd type="none" w="med" len="med"/>
                    </a:lnR>
                    <a:lnT w="12700" cap="flat" cmpd="sng" algn="ctr">
                      <a:solidFill>
                        <a:srgbClr val="4D4F53"/>
                      </a:solidFill>
                      <a:prstDash val="solid"/>
                      <a:round/>
                      <a:headEnd type="none" w="med" len="med"/>
                      <a:tailEnd type="none" w="med" len="med"/>
                    </a:lnT>
                    <a:lnB w="19050" cap="flat" cmpd="sng" algn="ctr">
                      <a:solidFill>
                        <a:srgbClr val="4D4F53"/>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Exposure of &gt; 1 </a:t>
                      </a:r>
                      <a:r>
                        <a:rPr lang="en-US" sz="1200" dirty="0" err="1">
                          <a:effectLst/>
                          <a:latin typeface="Times New Roman"/>
                          <a:ea typeface="Times New Roman"/>
                        </a:rPr>
                        <a:t>hr</a:t>
                      </a:r>
                      <a:r>
                        <a:rPr lang="en-US" sz="1200" dirty="0">
                          <a:effectLst/>
                          <a:latin typeface="Times New Roman"/>
                          <a:ea typeface="Times New Roman"/>
                        </a:rPr>
                        <a:t> </a:t>
                      </a:r>
                      <a:r>
                        <a:rPr lang="en-US" sz="1200" u="sng" dirty="0">
                          <a:effectLst/>
                          <a:latin typeface="Times New Roman"/>
                          <a:ea typeface="Times New Roman"/>
                        </a:rPr>
                        <a:t>&lt;</a:t>
                      </a:r>
                      <a:r>
                        <a:rPr lang="en-US" sz="1200" dirty="0">
                          <a:effectLst/>
                          <a:latin typeface="Times New Roman"/>
                          <a:ea typeface="Times New Roman"/>
                        </a:rPr>
                        <a:t> 4 </a:t>
                      </a:r>
                      <a:r>
                        <a:rPr lang="en-US" sz="1200" dirty="0" err="1">
                          <a:effectLst/>
                          <a:latin typeface="Times New Roman"/>
                          <a:ea typeface="Times New Roman"/>
                        </a:rPr>
                        <a:t>hr</a:t>
                      </a:r>
                      <a:r>
                        <a:rPr lang="en-US" sz="1200" dirty="0">
                          <a:effectLst/>
                          <a:latin typeface="Times New Roman"/>
                          <a:ea typeface="Times New Roman"/>
                        </a:rPr>
                        <a:t>; Reaction observed </a:t>
                      </a:r>
                      <a:r>
                        <a:rPr lang="en-US" sz="1200" u="sng" dirty="0">
                          <a:effectLst/>
                          <a:latin typeface="Times New Roman"/>
                          <a:ea typeface="Times New Roman"/>
                        </a:rPr>
                        <a:t>&lt; </a:t>
                      </a:r>
                      <a:r>
                        <a:rPr lang="en-US" sz="1200" dirty="0">
                          <a:effectLst/>
                          <a:latin typeface="Times New Roman"/>
                          <a:ea typeface="Times New Roman"/>
                        </a:rPr>
                        <a:t>14 days</a:t>
                      </a:r>
                    </a:p>
                  </a:txBody>
                  <a:tcPr marL="0" marR="0" marT="0" marB="0">
                    <a:lnL w="12700" cap="flat" cmpd="sng" algn="ctr">
                      <a:solidFill>
                        <a:srgbClr val="4D4F53"/>
                      </a:solidFill>
                      <a:prstDash val="solid"/>
                      <a:round/>
                      <a:headEnd type="none" w="med" len="med"/>
                      <a:tailEnd type="none" w="med" len="med"/>
                    </a:lnL>
                    <a:lnR w="19050" cap="flat" cmpd="sng" algn="ctr">
                      <a:solidFill>
                        <a:srgbClr val="4D4F53"/>
                      </a:solidFill>
                      <a:prstDash val="solid"/>
                      <a:round/>
                      <a:headEnd type="none" w="med" len="med"/>
                      <a:tailEnd type="none" w="med" len="med"/>
                    </a:lnR>
                    <a:lnT w="12700" cap="flat" cmpd="sng" algn="ctr">
                      <a:solidFill>
                        <a:srgbClr val="4D4F53"/>
                      </a:solidFill>
                      <a:prstDash val="solid"/>
                      <a:round/>
                      <a:headEnd type="none" w="med" len="med"/>
                      <a:tailEnd type="none" w="med" len="med"/>
                    </a:lnT>
                    <a:lnB w="19050" cap="flat" cmpd="sng" algn="ctr">
                      <a:solidFill>
                        <a:srgbClr val="4D4F53"/>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162628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Hazards Class vs. </a:t>
            </a:r>
            <a:r>
              <a:rPr lang="en-US" dirty="0" err="1" smtClean="0"/>
              <a:t>Catagory</a:t>
            </a:r>
            <a:endParaRPr lang="en-US" dirty="0"/>
          </a:p>
        </p:txBody>
      </p:sp>
      <p:sp>
        <p:nvSpPr>
          <p:cNvPr id="4" name="Footer Placeholder 3"/>
          <p:cNvSpPr>
            <a:spLocks noGrp="1"/>
          </p:cNvSpPr>
          <p:nvPr>
            <p:ph type="ftr" sz="quarter" idx="10"/>
          </p:nvPr>
        </p:nvSpPr>
        <p:spPr/>
        <p:txBody>
          <a:bodyPr/>
          <a:lstStyle/>
          <a:p>
            <a:r>
              <a:rPr lang="en-US" smtClean="0"/>
              <a:t>CONFIDENTIAL - Internal Use Only</a:t>
            </a:r>
            <a:endParaRPr 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34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7829" y="1545574"/>
            <a:ext cx="8033657" cy="4952061"/>
          </a:xfrm>
          <a:prstGeom prst="rect">
            <a:avLst/>
          </a:prstGeom>
          <a:noFill/>
          <a:ln>
            <a:noFill/>
          </a:ln>
          <a:effectLst/>
          <a:extLst>
            <a:ext uri="{909E8E84-426E-40DD-AFC4-6F175D3DCCD1}">
              <a14:hiddenFill xmlns:a14="http://schemas.microsoft.com/office/drawing/2010/main">
                <a:solidFill>
                  <a:srgbClr val="D4D0C8"/>
                </a:solidFill>
              </a14:hiddenFill>
            </a:ext>
            <a:ext uri="{91240B29-F687-4F45-9708-019B960494DF}">
              <a14:hiddenLine xmlns:a14="http://schemas.microsoft.com/office/drawing/2010/main" w="6350">
                <a:solidFill>
                  <a:srgbClr val="4D4F53"/>
                </a:solidFill>
                <a:miter lim="800000"/>
                <a:headEnd/>
                <a:tailEnd/>
              </a14:hiddenLine>
            </a:ext>
            <a:ext uri="{AF507438-7753-43E0-B8FC-AC1667EBCBE1}">
              <a14:hiddenEffects xmlns:a14="http://schemas.microsoft.com/office/drawing/2010/main">
                <a:effectLst>
                  <a:outerShdw dist="35921" dir="2700000" algn="ctr" rotWithShape="0">
                    <a:srgbClr val="0066A1"/>
                  </a:outerShdw>
                </a:effectLst>
              </a14:hiddenEffects>
            </a:ext>
          </a:extLst>
        </p:spPr>
      </p:pic>
    </p:spTree>
    <p:extLst>
      <p:ext uri="{BB962C8B-B14F-4D97-AF65-F5344CB8AC3E}">
        <p14:creationId xmlns:p14="http://schemas.microsoft.com/office/powerpoint/2010/main" val="14131525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Environmental Hazard Classification</a:t>
            </a:r>
            <a:endParaRPr lang="en-US" dirty="0"/>
          </a:p>
        </p:txBody>
      </p:sp>
      <p:sp>
        <p:nvSpPr>
          <p:cNvPr id="3" name="Content Placeholder 2"/>
          <p:cNvSpPr>
            <a:spLocks noGrp="1"/>
          </p:cNvSpPr>
          <p:nvPr>
            <p:ph idx="1"/>
          </p:nvPr>
        </p:nvSpPr>
        <p:spPr/>
        <p:txBody>
          <a:bodyPr/>
          <a:lstStyle/>
          <a:p>
            <a:pPr lvl="0"/>
            <a:r>
              <a:rPr lang="en-US" sz="2400" dirty="0"/>
              <a:t>Hazardous to the Aquatic Environment</a:t>
            </a:r>
          </a:p>
          <a:p>
            <a:pPr lvl="1"/>
            <a:r>
              <a:rPr lang="en-US" sz="2000" dirty="0"/>
              <a:t> Acute aquatic toxicity (based on LD50 values; the dose where 50% of test subjects are killed)</a:t>
            </a:r>
          </a:p>
          <a:p>
            <a:pPr lvl="1"/>
            <a:r>
              <a:rPr lang="en-US" sz="2000" dirty="0"/>
              <a:t> Chronic aquatic toxicity (based on LD50 values)</a:t>
            </a:r>
          </a:p>
          <a:p>
            <a:pPr lvl="2"/>
            <a:r>
              <a:rPr lang="en-US" sz="1800" dirty="0"/>
              <a:t> Bioaccumulation potential</a:t>
            </a:r>
          </a:p>
          <a:p>
            <a:pPr lvl="2"/>
            <a:r>
              <a:rPr lang="en-US" sz="1800" dirty="0"/>
              <a:t> Rapid degradability</a:t>
            </a:r>
          </a:p>
          <a:p>
            <a:pPr marL="0" indent="0" algn="ctr">
              <a:buNone/>
            </a:pPr>
            <a:r>
              <a:rPr lang="en-US" sz="2400" dirty="0"/>
              <a:t> </a:t>
            </a:r>
            <a:r>
              <a:rPr lang="en-US" sz="2400" dirty="0" smtClean="0"/>
              <a:t>Additional </a:t>
            </a:r>
            <a:r>
              <a:rPr lang="en-US" sz="2400" dirty="0"/>
              <a:t>information on the physical, health and environmental hazards for chemical classification can be found in published text and tables </a:t>
            </a:r>
          </a:p>
        </p:txBody>
      </p:sp>
      <p:sp>
        <p:nvSpPr>
          <p:cNvPr id="4" name="Footer Placeholder 3"/>
          <p:cNvSpPr>
            <a:spLocks noGrp="1"/>
          </p:cNvSpPr>
          <p:nvPr>
            <p:ph type="ftr" sz="quarter" idx="10"/>
          </p:nvPr>
        </p:nvSpPr>
        <p:spPr/>
        <p:txBody>
          <a:bodyPr/>
          <a:lstStyle/>
          <a:p>
            <a:r>
              <a:rPr lang="en-US" smtClean="0"/>
              <a:t>CONFIDENTIAL - Internal Use Only</a:t>
            </a:r>
            <a:endParaRPr lang="en-US"/>
          </a:p>
        </p:txBody>
      </p:sp>
    </p:spTree>
    <p:extLst>
      <p:ext uri="{BB962C8B-B14F-4D97-AF65-F5344CB8AC3E}">
        <p14:creationId xmlns:p14="http://schemas.microsoft.com/office/powerpoint/2010/main" val="33240109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GHS labels</a:t>
            </a:r>
            <a:endParaRPr lang="en-US" dirty="0"/>
          </a:p>
        </p:txBody>
      </p:sp>
      <p:sp>
        <p:nvSpPr>
          <p:cNvPr id="3" name="Content Placeholder 2"/>
          <p:cNvSpPr>
            <a:spLocks noGrp="1"/>
          </p:cNvSpPr>
          <p:nvPr>
            <p:ph idx="1"/>
          </p:nvPr>
        </p:nvSpPr>
        <p:spPr/>
        <p:txBody>
          <a:bodyPr/>
          <a:lstStyle/>
          <a:p>
            <a:pPr marL="0" indent="0">
              <a:buNone/>
            </a:pPr>
            <a:r>
              <a:rPr lang="en-US" dirty="0" smtClean="0"/>
              <a:t>The five (5) elements of an appropriate GHS label are:</a:t>
            </a:r>
          </a:p>
          <a:p>
            <a:pPr marL="342900" marR="0" lvl="0" indent="-342900">
              <a:spcBef>
                <a:spcPts val="0"/>
              </a:spcBef>
              <a:spcAft>
                <a:spcPts val="0"/>
              </a:spcAft>
              <a:buFont typeface="Symbol"/>
              <a:buChar char=""/>
              <a:tabLst>
                <a:tab pos="457200" algn="l"/>
              </a:tabLst>
            </a:pPr>
            <a:endParaRPr lang="en-US" b="1" dirty="0" smtClean="0">
              <a:latin typeface="Times New Roman"/>
              <a:ea typeface="Times New Roman"/>
            </a:endParaRPr>
          </a:p>
          <a:p>
            <a:pPr marL="342900" marR="0" lvl="0" indent="-342900">
              <a:spcBef>
                <a:spcPts val="0"/>
              </a:spcBef>
              <a:spcAft>
                <a:spcPts val="0"/>
              </a:spcAft>
              <a:buFont typeface="Symbol"/>
              <a:buChar char=""/>
              <a:tabLst>
                <a:tab pos="457200" algn="l"/>
              </a:tabLst>
            </a:pPr>
            <a:r>
              <a:rPr lang="en-US" b="1" dirty="0" smtClean="0">
                <a:latin typeface="Times New Roman"/>
                <a:ea typeface="Times New Roman"/>
              </a:rPr>
              <a:t>Product </a:t>
            </a:r>
            <a:r>
              <a:rPr lang="en-US" b="1" dirty="0">
                <a:latin typeface="Times New Roman"/>
                <a:ea typeface="Times New Roman"/>
              </a:rPr>
              <a:t>Identifier </a:t>
            </a:r>
            <a:r>
              <a:rPr lang="en-US" dirty="0">
                <a:latin typeface="Times New Roman"/>
                <a:ea typeface="Times New Roman"/>
              </a:rPr>
              <a:t>– the unique name or number used for a hazardous chemical</a:t>
            </a:r>
          </a:p>
          <a:p>
            <a:pPr marL="0" marR="0" indent="0">
              <a:spcBef>
                <a:spcPts val="0"/>
              </a:spcBef>
              <a:spcAft>
                <a:spcPts val="0"/>
              </a:spcAft>
              <a:buNone/>
            </a:pPr>
            <a:r>
              <a:rPr lang="en-US" b="1" dirty="0">
                <a:latin typeface="Times New Roman"/>
                <a:ea typeface="Times New Roman"/>
              </a:rPr>
              <a:t> </a:t>
            </a:r>
            <a:endParaRPr lang="en-US" dirty="0">
              <a:latin typeface="Times New Roman"/>
              <a:ea typeface="Times New Roman"/>
            </a:endParaRPr>
          </a:p>
          <a:p>
            <a:pPr marL="342900" marR="0" lvl="0" indent="-342900">
              <a:spcBef>
                <a:spcPts val="0"/>
              </a:spcBef>
              <a:spcAft>
                <a:spcPts val="0"/>
              </a:spcAft>
              <a:buFont typeface="Symbol"/>
              <a:buChar char=""/>
              <a:tabLst>
                <a:tab pos="457200" algn="l"/>
              </a:tabLst>
            </a:pPr>
            <a:r>
              <a:rPr lang="en-US" b="1" dirty="0">
                <a:latin typeface="Times New Roman"/>
                <a:ea typeface="Times New Roman"/>
              </a:rPr>
              <a:t>Symbols</a:t>
            </a:r>
            <a:r>
              <a:rPr lang="en-US" dirty="0">
                <a:latin typeface="Times New Roman"/>
                <a:ea typeface="Times New Roman"/>
              </a:rPr>
              <a:t> (hazard pictograms) – that convey the physical, health and environmental hazard class </a:t>
            </a:r>
          </a:p>
          <a:p>
            <a:pPr marL="0" marR="0" indent="0">
              <a:spcBef>
                <a:spcPts val="0"/>
              </a:spcBef>
              <a:spcAft>
                <a:spcPts val="0"/>
              </a:spcAft>
              <a:buNone/>
            </a:pPr>
            <a:r>
              <a:rPr lang="en-US" dirty="0">
                <a:latin typeface="Times New Roman"/>
                <a:ea typeface="Times New Roman"/>
              </a:rPr>
              <a:t> </a:t>
            </a:r>
          </a:p>
          <a:p>
            <a:pPr marL="342900" marR="0" lvl="0" indent="-342900">
              <a:spcBef>
                <a:spcPts val="0"/>
              </a:spcBef>
              <a:spcAft>
                <a:spcPts val="0"/>
              </a:spcAft>
              <a:buFont typeface="Symbol"/>
              <a:buChar char=""/>
              <a:tabLst>
                <a:tab pos="457200" algn="l"/>
              </a:tabLst>
            </a:pPr>
            <a:r>
              <a:rPr lang="en-US" b="1" dirty="0">
                <a:latin typeface="Times New Roman"/>
                <a:ea typeface="Times New Roman"/>
              </a:rPr>
              <a:t>Signal Words</a:t>
            </a:r>
            <a:r>
              <a:rPr lang="en-US" dirty="0">
                <a:latin typeface="Times New Roman"/>
                <a:ea typeface="Times New Roman"/>
              </a:rPr>
              <a:t> - “Danger” or “Warning” are used to emphasize hazards and denote the relative severity of the hazards</a:t>
            </a:r>
          </a:p>
          <a:p>
            <a:pPr marL="0" marR="0" indent="0">
              <a:spcBef>
                <a:spcPts val="0"/>
              </a:spcBef>
              <a:spcAft>
                <a:spcPts val="0"/>
              </a:spcAft>
              <a:buNone/>
            </a:pPr>
            <a:r>
              <a:rPr lang="en-US" dirty="0">
                <a:latin typeface="Times New Roman"/>
                <a:ea typeface="Times New Roman"/>
              </a:rPr>
              <a:t> </a:t>
            </a:r>
          </a:p>
          <a:p>
            <a:pPr marL="342900" marR="0" lvl="0" indent="-342900">
              <a:spcBef>
                <a:spcPts val="0"/>
              </a:spcBef>
              <a:spcAft>
                <a:spcPts val="0"/>
              </a:spcAft>
              <a:buFont typeface="Symbol"/>
              <a:buChar char=""/>
              <a:tabLst>
                <a:tab pos="457200" algn="l"/>
              </a:tabLst>
            </a:pPr>
            <a:r>
              <a:rPr lang="en-US" b="1" dirty="0">
                <a:latin typeface="Times New Roman"/>
                <a:ea typeface="Times New Roman"/>
              </a:rPr>
              <a:t>Hazard Statements</a:t>
            </a:r>
            <a:r>
              <a:rPr lang="en-US" dirty="0">
                <a:latin typeface="Times New Roman"/>
                <a:ea typeface="Times New Roman"/>
              </a:rPr>
              <a:t> – standard phrases assigned to the hazard class and category that describe the nature of the hazard</a:t>
            </a:r>
          </a:p>
          <a:p>
            <a:pPr marL="0" marR="0" indent="0">
              <a:spcBef>
                <a:spcPts val="0"/>
              </a:spcBef>
              <a:spcAft>
                <a:spcPts val="0"/>
              </a:spcAft>
              <a:buNone/>
            </a:pPr>
            <a:r>
              <a:rPr lang="en-US" dirty="0">
                <a:latin typeface="Times New Roman"/>
                <a:ea typeface="Times New Roman"/>
              </a:rPr>
              <a:t> </a:t>
            </a:r>
          </a:p>
          <a:p>
            <a:pPr marL="342900" marR="0" lvl="0" indent="-342900">
              <a:spcBef>
                <a:spcPts val="0"/>
              </a:spcBef>
              <a:spcAft>
                <a:spcPts val="0"/>
              </a:spcAft>
              <a:buFont typeface="Symbol"/>
              <a:buChar char=""/>
              <a:tabLst>
                <a:tab pos="457200" algn="l"/>
              </a:tabLst>
            </a:pPr>
            <a:r>
              <a:rPr lang="en-US" b="1" dirty="0">
                <a:latin typeface="Times New Roman"/>
                <a:ea typeface="Times New Roman"/>
              </a:rPr>
              <a:t>Precautionary Statements </a:t>
            </a:r>
            <a:r>
              <a:rPr lang="en-US" dirty="0">
                <a:latin typeface="Times New Roman"/>
                <a:ea typeface="Times New Roman"/>
              </a:rPr>
              <a:t>– additional descriptive instructions for safe handling of the chemical</a:t>
            </a:r>
          </a:p>
          <a:p>
            <a:pPr marL="0" indent="0">
              <a:buNone/>
            </a:pPr>
            <a:endParaRPr lang="en-US" dirty="0"/>
          </a:p>
          <a:p>
            <a:pPr marL="0" indent="0">
              <a:buNone/>
            </a:pPr>
            <a:endParaRPr lang="en-US" dirty="0"/>
          </a:p>
        </p:txBody>
      </p:sp>
      <p:sp>
        <p:nvSpPr>
          <p:cNvPr id="4" name="Footer Placeholder 3"/>
          <p:cNvSpPr>
            <a:spLocks noGrp="1"/>
          </p:cNvSpPr>
          <p:nvPr>
            <p:ph type="ftr" sz="quarter" idx="10"/>
          </p:nvPr>
        </p:nvSpPr>
        <p:spPr/>
        <p:txBody>
          <a:bodyPr/>
          <a:lstStyle/>
          <a:p>
            <a:r>
              <a:rPr lang="en-US" smtClean="0"/>
              <a:t>CONFIDENTIAL - Internal Use Only</a:t>
            </a:r>
            <a:endParaRPr lang="en-US"/>
          </a:p>
        </p:txBody>
      </p:sp>
    </p:spTree>
    <p:extLst>
      <p:ext uri="{BB962C8B-B14F-4D97-AF65-F5344CB8AC3E}">
        <p14:creationId xmlns:p14="http://schemas.microsoft.com/office/powerpoint/2010/main" val="19761143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Symbols (pictograms)</a:t>
            </a:r>
            <a:endParaRPr lang="en-US" dirty="0"/>
          </a:p>
        </p:txBody>
      </p:sp>
      <p:sp>
        <p:nvSpPr>
          <p:cNvPr id="3" name="Content Placeholder 2"/>
          <p:cNvSpPr>
            <a:spLocks noGrp="1"/>
          </p:cNvSpPr>
          <p:nvPr>
            <p:ph idx="1"/>
          </p:nvPr>
        </p:nvSpPr>
        <p:spPr/>
        <p:txBody>
          <a:bodyPr/>
          <a:lstStyle/>
          <a:p>
            <a:r>
              <a:rPr lang="en-US" sz="2800" dirty="0" smtClean="0"/>
              <a:t>There are nine (9) pictograms that are associated with the hazards of the specific chemical in the GHS. </a:t>
            </a:r>
          </a:p>
          <a:p>
            <a:r>
              <a:rPr lang="en-US" sz="2800" dirty="0" smtClean="0"/>
              <a:t>Some chemicals may have more than one pictogram associated with the chemical.  </a:t>
            </a:r>
          </a:p>
          <a:p>
            <a:r>
              <a:rPr lang="en-US" sz="2800" dirty="0" smtClean="0"/>
              <a:t>Following are the 9 pictograms used when labeling chemicals in the GHS.</a:t>
            </a:r>
            <a:endParaRPr lang="en-US" sz="2800" dirty="0"/>
          </a:p>
        </p:txBody>
      </p:sp>
      <p:sp>
        <p:nvSpPr>
          <p:cNvPr id="4" name="Footer Placeholder 3"/>
          <p:cNvSpPr>
            <a:spLocks noGrp="1"/>
          </p:cNvSpPr>
          <p:nvPr>
            <p:ph type="ftr" sz="quarter" idx="10"/>
          </p:nvPr>
        </p:nvSpPr>
        <p:spPr/>
        <p:txBody>
          <a:bodyPr/>
          <a:lstStyle/>
          <a:p>
            <a:r>
              <a:rPr lang="en-US" smtClean="0"/>
              <a:t>CONFIDENTIAL - Internal Use Only</a:t>
            </a:r>
            <a:endParaRPr lang="en-US"/>
          </a:p>
        </p:txBody>
      </p:sp>
    </p:spTree>
    <p:extLst>
      <p:ext uri="{BB962C8B-B14F-4D97-AF65-F5344CB8AC3E}">
        <p14:creationId xmlns:p14="http://schemas.microsoft.com/office/powerpoint/2010/main" val="36434545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Pictograms</a:t>
            </a:r>
            <a:endParaRPr lang="en-US" dirty="0"/>
          </a:p>
        </p:txBody>
      </p:sp>
      <p:sp>
        <p:nvSpPr>
          <p:cNvPr id="4" name="Footer Placeholder 3"/>
          <p:cNvSpPr>
            <a:spLocks noGrp="1"/>
          </p:cNvSpPr>
          <p:nvPr>
            <p:ph type="ftr" sz="quarter" idx="10"/>
          </p:nvPr>
        </p:nvSpPr>
        <p:spPr/>
        <p:txBody>
          <a:bodyPr/>
          <a:lstStyle/>
          <a:p>
            <a:r>
              <a:rPr lang="en-US" smtClean="0"/>
              <a:t>CONFIDENTIAL - Internal Use Only</a:t>
            </a:r>
            <a:endParaRPr lang="en-US"/>
          </a:p>
        </p:txBody>
      </p:sp>
      <p:pic>
        <p:nvPicPr>
          <p:cNvPr id="101380" name="Picture 4" descr="Pictogra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1884" y="1476101"/>
            <a:ext cx="2207623" cy="2207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2599507" y="2287524"/>
            <a:ext cx="5120640" cy="584775"/>
          </a:xfrm>
          <a:prstGeom prst="rect">
            <a:avLst/>
          </a:prstGeom>
          <a:noFill/>
        </p:spPr>
        <p:txBody>
          <a:bodyPr wrap="square" rtlCol="0">
            <a:spAutoFit/>
          </a:bodyPr>
          <a:lstStyle/>
          <a:p>
            <a:pPr algn="ctr"/>
            <a:r>
              <a:rPr lang="en-US" sz="3200" dirty="0" smtClean="0"/>
              <a:t>Oxidizers</a:t>
            </a:r>
            <a:endParaRPr lang="en-US" sz="3200" dirty="0"/>
          </a:p>
        </p:txBody>
      </p:sp>
      <p:pic>
        <p:nvPicPr>
          <p:cNvPr id="101381" name="Picture 5" descr="Pictogra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8620" y="4076833"/>
            <a:ext cx="2154150" cy="21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3814354" y="3971109"/>
            <a:ext cx="4415246" cy="1938992"/>
          </a:xfrm>
          <a:prstGeom prst="rect">
            <a:avLst/>
          </a:prstGeom>
          <a:noFill/>
        </p:spPr>
        <p:txBody>
          <a:bodyPr wrap="square" rtlCol="0">
            <a:spAutoFit/>
          </a:bodyPr>
          <a:lstStyle/>
          <a:p>
            <a:pPr marL="342900" indent="-342900">
              <a:buFont typeface="Arial" pitchFamily="34" charset="0"/>
              <a:buChar char="•"/>
            </a:pPr>
            <a:r>
              <a:rPr lang="en-US" sz="2000" dirty="0" smtClean="0"/>
              <a:t>Flammables </a:t>
            </a:r>
            <a:endParaRPr lang="en-US" sz="2000" dirty="0"/>
          </a:p>
          <a:p>
            <a:pPr marL="342900" indent="-342900">
              <a:buFont typeface="Arial" pitchFamily="34" charset="0"/>
              <a:buChar char="•"/>
            </a:pPr>
            <a:r>
              <a:rPr lang="en-US" sz="2000" dirty="0" smtClean="0"/>
              <a:t>Self </a:t>
            </a:r>
            <a:r>
              <a:rPr lang="en-US" sz="2000" dirty="0" err="1"/>
              <a:t>Reactives</a:t>
            </a:r>
            <a:r>
              <a:rPr lang="en-US" sz="2000" dirty="0"/>
              <a:t> </a:t>
            </a:r>
          </a:p>
          <a:p>
            <a:pPr marL="342900" indent="-342900">
              <a:buFont typeface="Arial" pitchFamily="34" charset="0"/>
              <a:buChar char="•"/>
            </a:pPr>
            <a:r>
              <a:rPr lang="en-US" sz="2000" dirty="0" err="1" smtClean="0"/>
              <a:t>Pyrophorics</a:t>
            </a:r>
            <a:r>
              <a:rPr lang="en-US" sz="2000" dirty="0" smtClean="0"/>
              <a:t> </a:t>
            </a:r>
            <a:endParaRPr lang="en-US" sz="2000" dirty="0"/>
          </a:p>
          <a:p>
            <a:pPr marL="342900" indent="-342900">
              <a:buFont typeface="Arial" pitchFamily="34" charset="0"/>
              <a:buChar char="•"/>
            </a:pPr>
            <a:r>
              <a:rPr lang="en-US" sz="2000" dirty="0" smtClean="0"/>
              <a:t>Self-Heating </a:t>
            </a:r>
            <a:endParaRPr lang="en-US" sz="2000" dirty="0"/>
          </a:p>
          <a:p>
            <a:pPr marL="342900" indent="-342900">
              <a:buFont typeface="Arial" pitchFamily="34" charset="0"/>
              <a:buChar char="•"/>
            </a:pPr>
            <a:r>
              <a:rPr lang="en-US" sz="2000" dirty="0" smtClean="0"/>
              <a:t>Emits </a:t>
            </a:r>
            <a:r>
              <a:rPr lang="en-US" sz="2000" dirty="0"/>
              <a:t>Flammable Gas </a:t>
            </a:r>
          </a:p>
          <a:p>
            <a:pPr marL="342900" indent="-342900">
              <a:buFont typeface="Arial" pitchFamily="34" charset="0"/>
              <a:buChar char="•"/>
            </a:pPr>
            <a:r>
              <a:rPr lang="en-US" sz="2000" dirty="0" smtClean="0"/>
              <a:t>Organic </a:t>
            </a:r>
            <a:r>
              <a:rPr lang="en-US" sz="2000" dirty="0"/>
              <a:t>Peroxides </a:t>
            </a:r>
          </a:p>
        </p:txBody>
      </p:sp>
    </p:spTree>
    <p:extLst>
      <p:ext uri="{BB962C8B-B14F-4D97-AF65-F5344CB8AC3E}">
        <p14:creationId xmlns:p14="http://schemas.microsoft.com/office/powerpoint/2010/main" val="5195842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Pictograms</a:t>
            </a:r>
            <a:endParaRPr lang="en-US" dirty="0"/>
          </a:p>
        </p:txBody>
      </p:sp>
      <p:sp>
        <p:nvSpPr>
          <p:cNvPr id="4" name="Footer Placeholder 3"/>
          <p:cNvSpPr>
            <a:spLocks noGrp="1"/>
          </p:cNvSpPr>
          <p:nvPr>
            <p:ph type="ftr" sz="quarter" idx="10"/>
          </p:nvPr>
        </p:nvSpPr>
        <p:spPr/>
        <p:txBody>
          <a:bodyPr/>
          <a:lstStyle/>
          <a:p>
            <a:r>
              <a:rPr lang="en-US" smtClean="0"/>
              <a:t>CONFIDENTIAL - Internal Use Only</a:t>
            </a:r>
            <a:endParaRPr lang="en-US"/>
          </a:p>
        </p:txBody>
      </p:sp>
      <p:pic>
        <p:nvPicPr>
          <p:cNvPr id="102402" name="Picture 2" descr="Pictogra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665" y="1476104"/>
            <a:ext cx="2090059" cy="20900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618411" y="2013301"/>
            <a:ext cx="4297680" cy="1015663"/>
          </a:xfrm>
          <a:prstGeom prst="rect">
            <a:avLst/>
          </a:prstGeom>
          <a:noFill/>
        </p:spPr>
        <p:txBody>
          <a:bodyPr wrap="square" rtlCol="0">
            <a:spAutoFit/>
          </a:bodyPr>
          <a:lstStyle/>
          <a:p>
            <a:pPr marL="285750" indent="-285750">
              <a:buFont typeface="Arial" pitchFamily="34" charset="0"/>
              <a:buChar char="•"/>
            </a:pPr>
            <a:r>
              <a:rPr lang="en-US" sz="2000" dirty="0" smtClean="0"/>
              <a:t>Explosives </a:t>
            </a:r>
            <a:endParaRPr lang="en-US" sz="2000" dirty="0"/>
          </a:p>
          <a:p>
            <a:pPr marL="285750" indent="-285750">
              <a:buFont typeface="Arial" pitchFamily="34" charset="0"/>
              <a:buChar char="•"/>
            </a:pPr>
            <a:r>
              <a:rPr lang="en-US" sz="2000" dirty="0" smtClean="0"/>
              <a:t>Self </a:t>
            </a:r>
            <a:r>
              <a:rPr lang="en-US" sz="2000" dirty="0" err="1"/>
              <a:t>Reactives</a:t>
            </a:r>
            <a:r>
              <a:rPr lang="en-US" sz="2000" dirty="0"/>
              <a:t> </a:t>
            </a:r>
          </a:p>
          <a:p>
            <a:pPr marL="285750" indent="-285750">
              <a:buFont typeface="Arial" pitchFamily="34" charset="0"/>
              <a:buChar char="•"/>
            </a:pPr>
            <a:r>
              <a:rPr lang="en-US" sz="2000" dirty="0" smtClean="0"/>
              <a:t>Organic </a:t>
            </a:r>
            <a:r>
              <a:rPr lang="en-US" sz="2000" dirty="0"/>
              <a:t>Peroxides </a:t>
            </a:r>
          </a:p>
        </p:txBody>
      </p:sp>
      <p:pic>
        <p:nvPicPr>
          <p:cNvPr id="102403" name="Picture 3" descr="Pictogra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9243" y="4362994"/>
            <a:ext cx="1952901" cy="1952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3683725" y="5158138"/>
            <a:ext cx="4167051" cy="400110"/>
          </a:xfrm>
          <a:prstGeom prst="rect">
            <a:avLst/>
          </a:prstGeom>
          <a:noFill/>
        </p:spPr>
        <p:txBody>
          <a:bodyPr wrap="square" rtlCol="0">
            <a:spAutoFit/>
          </a:bodyPr>
          <a:lstStyle/>
          <a:p>
            <a:pPr marL="285750" indent="-285750">
              <a:buFont typeface="Arial" pitchFamily="34" charset="0"/>
              <a:buChar char="•"/>
            </a:pPr>
            <a:r>
              <a:rPr lang="en-US" sz="2000" dirty="0" smtClean="0"/>
              <a:t>Acute </a:t>
            </a:r>
            <a:r>
              <a:rPr lang="en-US" sz="2000" dirty="0"/>
              <a:t>toxicity (severe) </a:t>
            </a:r>
          </a:p>
        </p:txBody>
      </p:sp>
    </p:spTree>
    <p:extLst>
      <p:ext uri="{BB962C8B-B14F-4D97-AF65-F5344CB8AC3E}">
        <p14:creationId xmlns:p14="http://schemas.microsoft.com/office/powerpoint/2010/main" val="24748648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Pictograms</a:t>
            </a:r>
            <a:endParaRPr lang="en-US" dirty="0"/>
          </a:p>
        </p:txBody>
      </p:sp>
      <p:sp>
        <p:nvSpPr>
          <p:cNvPr id="4" name="Footer Placeholder 3"/>
          <p:cNvSpPr>
            <a:spLocks noGrp="1"/>
          </p:cNvSpPr>
          <p:nvPr>
            <p:ph type="ftr" sz="quarter" idx="10"/>
          </p:nvPr>
        </p:nvSpPr>
        <p:spPr/>
        <p:txBody>
          <a:bodyPr/>
          <a:lstStyle/>
          <a:p>
            <a:r>
              <a:rPr lang="en-US" smtClean="0"/>
              <a:t>CONFIDENTIAL - Internal Use Only</a:t>
            </a:r>
            <a:endParaRPr lang="en-US"/>
          </a:p>
        </p:txBody>
      </p:sp>
      <p:pic>
        <p:nvPicPr>
          <p:cNvPr id="103426" name="Picture 2" descr="Pictogra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9241" y="1677759"/>
            <a:ext cx="1992903" cy="1992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3135084" y="2443377"/>
            <a:ext cx="5264331" cy="461665"/>
          </a:xfrm>
          <a:prstGeom prst="rect">
            <a:avLst/>
          </a:prstGeom>
          <a:noFill/>
        </p:spPr>
        <p:txBody>
          <a:bodyPr wrap="square" rtlCol="0">
            <a:spAutoFit/>
          </a:bodyPr>
          <a:lstStyle/>
          <a:p>
            <a:r>
              <a:rPr lang="en-US" sz="2400" dirty="0" smtClean="0"/>
              <a:t>Corrosives</a:t>
            </a:r>
            <a:endParaRPr lang="en-US" sz="2400" dirty="0"/>
          </a:p>
        </p:txBody>
      </p:sp>
      <p:pic>
        <p:nvPicPr>
          <p:cNvPr id="103427" name="Picture 3" descr="Pictogra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630" y="4499338"/>
            <a:ext cx="1934124" cy="1934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3239589" y="5235567"/>
            <a:ext cx="4833257" cy="461665"/>
          </a:xfrm>
          <a:prstGeom prst="rect">
            <a:avLst/>
          </a:prstGeom>
          <a:noFill/>
        </p:spPr>
        <p:txBody>
          <a:bodyPr wrap="square" rtlCol="0">
            <a:spAutoFit/>
          </a:bodyPr>
          <a:lstStyle/>
          <a:p>
            <a:r>
              <a:rPr lang="en-US" sz="2400" dirty="0" smtClean="0"/>
              <a:t>Gasses under pressure</a:t>
            </a:r>
            <a:endParaRPr lang="en-US" sz="2400" dirty="0"/>
          </a:p>
        </p:txBody>
      </p:sp>
    </p:spTree>
    <p:extLst>
      <p:ext uri="{BB962C8B-B14F-4D97-AF65-F5344CB8AC3E}">
        <p14:creationId xmlns:p14="http://schemas.microsoft.com/office/powerpoint/2010/main" val="2646263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 need to cover….</a:t>
            </a:r>
            <a:endParaRPr lang="en-US" dirty="0"/>
          </a:p>
        </p:txBody>
      </p:sp>
      <p:sp>
        <p:nvSpPr>
          <p:cNvPr id="4" name="Footer Placeholder 3"/>
          <p:cNvSpPr>
            <a:spLocks noGrp="1"/>
          </p:cNvSpPr>
          <p:nvPr>
            <p:ph type="ftr" sz="quarter" idx="10"/>
          </p:nvPr>
        </p:nvSpPr>
        <p:spPr/>
        <p:txBody>
          <a:bodyPr/>
          <a:lstStyle/>
          <a:p>
            <a:r>
              <a:rPr lang="en-US" smtClean="0"/>
              <a:t>CONFIDENTIAL - Internal Use Only</a:t>
            </a:r>
            <a:endParaRPr lang="en-US"/>
          </a:p>
        </p:txBody>
      </p:sp>
      <p:sp>
        <p:nvSpPr>
          <p:cNvPr id="5" name="TextBox 1"/>
          <p:cNvSpPr txBox="1">
            <a:spLocks noGrp="1" noChangeArrowheads="1"/>
          </p:cNvSpPr>
          <p:nvPr>
            <p:ph idx="1"/>
          </p:nvPr>
        </p:nvSpPr>
        <p:spPr bwMode="auto">
          <a:xfrm>
            <a:off x="563563" y="1370013"/>
            <a:ext cx="8123237"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buFont typeface="Arial" charset="0"/>
              <a:buChar char="•"/>
            </a:pPr>
            <a:r>
              <a:rPr lang="en-US" sz="1400" dirty="0"/>
              <a:t>What is the GHS?</a:t>
            </a:r>
          </a:p>
          <a:p>
            <a:pPr eaLnBrk="1" hangingPunct="1">
              <a:buFont typeface="Arial" charset="0"/>
              <a:buChar char="•"/>
            </a:pPr>
            <a:r>
              <a:rPr lang="en-US" sz="1400" dirty="0"/>
              <a:t>Why do we need to know about the GHS?</a:t>
            </a:r>
          </a:p>
          <a:p>
            <a:pPr eaLnBrk="1" hangingPunct="1">
              <a:buFont typeface="Arial" charset="0"/>
              <a:buChar char="•"/>
            </a:pPr>
            <a:r>
              <a:rPr lang="en-US" sz="1400" dirty="0"/>
              <a:t>Hazardous Chemical Classification</a:t>
            </a:r>
          </a:p>
          <a:p>
            <a:pPr eaLnBrk="1" hangingPunct="1">
              <a:buFont typeface="Arial" charset="0"/>
              <a:buChar char="•"/>
            </a:pPr>
            <a:r>
              <a:rPr lang="en-US" sz="1400" dirty="0"/>
              <a:t>Physical Hazard </a:t>
            </a:r>
            <a:r>
              <a:rPr lang="en-US" sz="1400" dirty="0" smtClean="0"/>
              <a:t>Classification</a:t>
            </a:r>
          </a:p>
          <a:p>
            <a:pPr eaLnBrk="1" hangingPunct="1">
              <a:buFont typeface="Arial" charset="0"/>
              <a:buChar char="•"/>
            </a:pPr>
            <a:r>
              <a:rPr lang="en-US" sz="1400" dirty="0" smtClean="0"/>
              <a:t>Health Hazard Classification</a:t>
            </a:r>
            <a:endParaRPr lang="en-US" sz="1400" dirty="0"/>
          </a:p>
          <a:p>
            <a:pPr eaLnBrk="1" hangingPunct="1">
              <a:buFont typeface="Arial" charset="0"/>
              <a:buChar char="•"/>
            </a:pPr>
            <a:r>
              <a:rPr lang="en-US" sz="1400" dirty="0"/>
              <a:t>Environmental Hazard Classification</a:t>
            </a:r>
          </a:p>
          <a:p>
            <a:pPr eaLnBrk="1" hangingPunct="1">
              <a:buFont typeface="Arial" charset="0"/>
              <a:buChar char="•"/>
            </a:pPr>
            <a:r>
              <a:rPr lang="en-US" sz="1400" dirty="0"/>
              <a:t>GHS labels</a:t>
            </a:r>
          </a:p>
          <a:p>
            <a:pPr eaLnBrk="1" hangingPunct="1">
              <a:buFont typeface="Arial" charset="0"/>
              <a:buChar char="•"/>
            </a:pPr>
            <a:r>
              <a:rPr lang="en-US" sz="1400" dirty="0"/>
              <a:t>Pictograms </a:t>
            </a:r>
          </a:p>
          <a:p>
            <a:pPr eaLnBrk="1" hangingPunct="1">
              <a:buFont typeface="Arial" charset="0"/>
              <a:buChar char="•"/>
            </a:pPr>
            <a:r>
              <a:rPr lang="en-US" sz="1400" dirty="0"/>
              <a:t>Signal Words and Hazard Statements</a:t>
            </a:r>
          </a:p>
          <a:p>
            <a:pPr eaLnBrk="1" hangingPunct="1">
              <a:buFont typeface="Arial" charset="0"/>
              <a:buChar char="•"/>
            </a:pPr>
            <a:r>
              <a:rPr lang="en-US" sz="1400" dirty="0"/>
              <a:t>Example of a GHS label</a:t>
            </a:r>
          </a:p>
          <a:p>
            <a:pPr eaLnBrk="1" hangingPunct="1">
              <a:buFont typeface="Arial" charset="0"/>
              <a:buChar char="•"/>
            </a:pPr>
            <a:r>
              <a:rPr lang="en-US" sz="1400" dirty="0"/>
              <a:t>Labeling secondary containers </a:t>
            </a:r>
            <a:r>
              <a:rPr lang="en-US" sz="1400" dirty="0" smtClean="0"/>
              <a:t>(HMIS)</a:t>
            </a:r>
            <a:endParaRPr lang="en-US" sz="1400" dirty="0"/>
          </a:p>
          <a:p>
            <a:pPr eaLnBrk="1" hangingPunct="1">
              <a:buFont typeface="Arial" charset="0"/>
              <a:buChar char="•"/>
            </a:pPr>
            <a:r>
              <a:rPr lang="en-US" sz="1400" dirty="0"/>
              <a:t>GHS Data Sheet (Safety Data Sheet)</a:t>
            </a:r>
          </a:p>
          <a:p>
            <a:pPr eaLnBrk="1" hangingPunct="1">
              <a:buFont typeface="Arial" charset="0"/>
              <a:buChar char="•"/>
            </a:pPr>
            <a:r>
              <a:rPr lang="en-US" sz="1400" dirty="0" err="1"/>
              <a:t>QUESTions</a:t>
            </a:r>
            <a:r>
              <a:rPr lang="en-US" sz="1400" dirty="0"/>
              <a:t>? </a:t>
            </a:r>
          </a:p>
        </p:txBody>
      </p:sp>
    </p:spTree>
    <p:extLst>
      <p:ext uri="{BB962C8B-B14F-4D97-AF65-F5344CB8AC3E}">
        <p14:creationId xmlns:p14="http://schemas.microsoft.com/office/powerpoint/2010/main" val="25778499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Pictograms</a:t>
            </a:r>
            <a:endParaRPr lang="en-US" dirty="0"/>
          </a:p>
        </p:txBody>
      </p:sp>
      <p:sp>
        <p:nvSpPr>
          <p:cNvPr id="4" name="Footer Placeholder 3"/>
          <p:cNvSpPr>
            <a:spLocks noGrp="1"/>
          </p:cNvSpPr>
          <p:nvPr>
            <p:ph type="ftr" sz="quarter" idx="10"/>
          </p:nvPr>
        </p:nvSpPr>
        <p:spPr/>
        <p:txBody>
          <a:bodyPr/>
          <a:lstStyle/>
          <a:p>
            <a:r>
              <a:rPr lang="en-US" smtClean="0"/>
              <a:t>CONFIDENTIAL - Internal Use Only</a:t>
            </a:r>
            <a:endParaRPr lang="en-US"/>
          </a:p>
        </p:txBody>
      </p:sp>
      <p:pic>
        <p:nvPicPr>
          <p:cNvPr id="104450" name="Picture 2" descr="Pictogra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345" y="1881052"/>
            <a:ext cx="2240694" cy="22406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239589" y="2124236"/>
            <a:ext cx="5225142" cy="1754326"/>
          </a:xfrm>
          <a:prstGeom prst="rect">
            <a:avLst/>
          </a:prstGeom>
          <a:noFill/>
        </p:spPr>
        <p:txBody>
          <a:bodyPr wrap="square" rtlCol="0">
            <a:spAutoFit/>
          </a:bodyPr>
          <a:lstStyle/>
          <a:p>
            <a:pPr marL="285750" indent="-285750">
              <a:buFont typeface="Arial" pitchFamily="34" charset="0"/>
              <a:buChar char="•"/>
            </a:pPr>
            <a:r>
              <a:rPr lang="en-US" sz="1800" dirty="0" smtClean="0"/>
              <a:t>Carcinogen </a:t>
            </a:r>
            <a:endParaRPr lang="en-US" sz="1800" dirty="0"/>
          </a:p>
          <a:p>
            <a:pPr marL="285750" indent="-285750">
              <a:buFont typeface="Arial" pitchFamily="34" charset="0"/>
              <a:buChar char="•"/>
            </a:pPr>
            <a:r>
              <a:rPr lang="en-US" sz="1800" dirty="0" smtClean="0"/>
              <a:t>Respiratory </a:t>
            </a:r>
            <a:r>
              <a:rPr lang="en-US" sz="1800" dirty="0"/>
              <a:t>Sensitizer </a:t>
            </a:r>
          </a:p>
          <a:p>
            <a:pPr marL="285750" indent="-285750">
              <a:buFont typeface="Arial" pitchFamily="34" charset="0"/>
              <a:buChar char="•"/>
            </a:pPr>
            <a:r>
              <a:rPr lang="en-US" sz="1800" dirty="0" smtClean="0"/>
              <a:t>Reproductive </a:t>
            </a:r>
            <a:r>
              <a:rPr lang="en-US" sz="1800" dirty="0"/>
              <a:t>Toxicity </a:t>
            </a:r>
          </a:p>
          <a:p>
            <a:pPr marL="285750" indent="-285750">
              <a:buFont typeface="Arial" pitchFamily="34" charset="0"/>
              <a:buChar char="•"/>
            </a:pPr>
            <a:r>
              <a:rPr lang="en-US" sz="1800" dirty="0" smtClean="0"/>
              <a:t>Target </a:t>
            </a:r>
            <a:r>
              <a:rPr lang="en-US" sz="1800" dirty="0"/>
              <a:t>Organ Toxicity </a:t>
            </a:r>
          </a:p>
          <a:p>
            <a:pPr marL="285750" indent="-285750">
              <a:buFont typeface="Arial" pitchFamily="34" charset="0"/>
              <a:buChar char="•"/>
            </a:pPr>
            <a:r>
              <a:rPr lang="en-US" sz="1800" dirty="0" smtClean="0"/>
              <a:t>Mutagenicity </a:t>
            </a:r>
            <a:endParaRPr lang="en-US" sz="1800" dirty="0"/>
          </a:p>
          <a:p>
            <a:pPr marL="285750" indent="-285750">
              <a:buFont typeface="Arial" pitchFamily="34" charset="0"/>
              <a:buChar char="•"/>
            </a:pPr>
            <a:r>
              <a:rPr lang="en-US" sz="1800" dirty="0" smtClean="0"/>
              <a:t>Aspiration </a:t>
            </a:r>
            <a:r>
              <a:rPr lang="en-US" sz="1800" dirty="0"/>
              <a:t>Toxicity</a:t>
            </a:r>
            <a:r>
              <a:rPr lang="en-US" dirty="0"/>
              <a:t> </a:t>
            </a:r>
          </a:p>
        </p:txBody>
      </p:sp>
      <p:pic>
        <p:nvPicPr>
          <p:cNvPr id="104451" name="Picture 3" descr="Pictogra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098" y="4343395"/>
            <a:ext cx="1947187" cy="194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3291840" y="4343395"/>
            <a:ext cx="4402183" cy="1938992"/>
          </a:xfrm>
          <a:prstGeom prst="rect">
            <a:avLst/>
          </a:prstGeom>
          <a:noFill/>
        </p:spPr>
        <p:txBody>
          <a:bodyPr wrap="square" rtlCol="0">
            <a:spAutoFit/>
          </a:bodyPr>
          <a:lstStyle/>
          <a:p>
            <a:pPr marL="285750" indent="-285750">
              <a:buFont typeface="Arial" pitchFamily="34" charset="0"/>
              <a:buChar char="•"/>
            </a:pPr>
            <a:r>
              <a:rPr lang="en-US" sz="2000" dirty="0"/>
              <a:t> </a:t>
            </a:r>
            <a:r>
              <a:rPr lang="en-US" sz="2000" dirty="0" smtClean="0"/>
              <a:t>Irritant </a:t>
            </a:r>
            <a:endParaRPr lang="en-US" sz="2000" dirty="0"/>
          </a:p>
          <a:p>
            <a:pPr marL="285750" indent="-285750">
              <a:buFont typeface="Arial" pitchFamily="34" charset="0"/>
              <a:buChar char="•"/>
            </a:pPr>
            <a:r>
              <a:rPr lang="en-US" sz="2000" dirty="0"/>
              <a:t> </a:t>
            </a:r>
            <a:r>
              <a:rPr lang="en-US" sz="2000" dirty="0" smtClean="0"/>
              <a:t>Dermal </a:t>
            </a:r>
            <a:r>
              <a:rPr lang="en-US" sz="2000" dirty="0"/>
              <a:t>Sensitizer </a:t>
            </a:r>
          </a:p>
          <a:p>
            <a:pPr marL="285750" indent="-285750">
              <a:buFont typeface="Arial" pitchFamily="34" charset="0"/>
              <a:buChar char="•"/>
            </a:pPr>
            <a:r>
              <a:rPr lang="en-US" sz="2000" dirty="0"/>
              <a:t> </a:t>
            </a:r>
            <a:r>
              <a:rPr lang="en-US" sz="2000" dirty="0" smtClean="0"/>
              <a:t>Acute </a:t>
            </a:r>
            <a:r>
              <a:rPr lang="en-US" sz="2000" dirty="0"/>
              <a:t>toxicity (harmful) </a:t>
            </a:r>
          </a:p>
          <a:p>
            <a:pPr marL="285750" indent="-285750">
              <a:buFont typeface="Arial" pitchFamily="34" charset="0"/>
              <a:buChar char="•"/>
            </a:pPr>
            <a:r>
              <a:rPr lang="en-US" sz="2000" dirty="0"/>
              <a:t> </a:t>
            </a:r>
            <a:r>
              <a:rPr lang="en-US" sz="2000" dirty="0" smtClean="0"/>
              <a:t>Narcotic </a:t>
            </a:r>
            <a:r>
              <a:rPr lang="en-US" sz="2000" dirty="0"/>
              <a:t>Effects </a:t>
            </a:r>
          </a:p>
          <a:p>
            <a:pPr marL="285750" indent="-285750">
              <a:buFont typeface="Arial" pitchFamily="34" charset="0"/>
              <a:buChar char="•"/>
            </a:pPr>
            <a:r>
              <a:rPr lang="en-US" sz="2000" dirty="0"/>
              <a:t> </a:t>
            </a:r>
            <a:r>
              <a:rPr lang="en-US" sz="2000" dirty="0" smtClean="0"/>
              <a:t>Respiratory </a:t>
            </a:r>
            <a:r>
              <a:rPr lang="en-US" sz="2000" dirty="0"/>
              <a:t>Tract </a:t>
            </a:r>
          </a:p>
          <a:p>
            <a:pPr marL="285750" indent="-285750">
              <a:buFont typeface="Arial" pitchFamily="34" charset="0"/>
              <a:buChar char="•"/>
            </a:pPr>
            <a:r>
              <a:rPr lang="en-US" sz="2000" dirty="0"/>
              <a:t> </a:t>
            </a:r>
            <a:r>
              <a:rPr lang="en-US" sz="2000" dirty="0" smtClean="0"/>
              <a:t>Irritation </a:t>
            </a:r>
            <a:endParaRPr lang="en-US" sz="2000" dirty="0"/>
          </a:p>
        </p:txBody>
      </p:sp>
    </p:spTree>
    <p:extLst>
      <p:ext uri="{BB962C8B-B14F-4D97-AF65-F5344CB8AC3E}">
        <p14:creationId xmlns:p14="http://schemas.microsoft.com/office/powerpoint/2010/main" val="5629286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Pictograms</a:t>
            </a:r>
            <a:endParaRPr lang="en-US" dirty="0"/>
          </a:p>
        </p:txBody>
      </p:sp>
      <p:sp>
        <p:nvSpPr>
          <p:cNvPr id="4" name="Footer Placeholder 3"/>
          <p:cNvSpPr>
            <a:spLocks noGrp="1"/>
          </p:cNvSpPr>
          <p:nvPr>
            <p:ph type="ftr" sz="quarter" idx="10"/>
          </p:nvPr>
        </p:nvSpPr>
        <p:spPr/>
        <p:txBody>
          <a:bodyPr/>
          <a:lstStyle/>
          <a:p>
            <a:r>
              <a:rPr lang="en-US" smtClean="0"/>
              <a:t>CONFIDENTIAL - Internal Use Only</a:t>
            </a:r>
            <a:endParaRPr lang="en-US"/>
          </a:p>
        </p:txBody>
      </p:sp>
      <p:sp>
        <p:nvSpPr>
          <p:cNvPr id="5" name="TextBox 4"/>
          <p:cNvSpPr txBox="1"/>
          <p:nvPr/>
        </p:nvSpPr>
        <p:spPr>
          <a:xfrm>
            <a:off x="3174275" y="2817462"/>
            <a:ext cx="4402183" cy="400110"/>
          </a:xfrm>
          <a:prstGeom prst="rect">
            <a:avLst/>
          </a:prstGeom>
          <a:noFill/>
        </p:spPr>
        <p:txBody>
          <a:bodyPr wrap="square" rtlCol="0">
            <a:spAutoFit/>
          </a:bodyPr>
          <a:lstStyle/>
          <a:p>
            <a:r>
              <a:rPr lang="en-US" sz="2000" dirty="0" smtClean="0"/>
              <a:t>Environmental Toxicity</a:t>
            </a:r>
            <a:endParaRPr lang="en-US" sz="2000" dirty="0"/>
          </a:p>
        </p:txBody>
      </p:sp>
      <p:pic>
        <p:nvPicPr>
          <p:cNvPr id="105474" name="Picture 2" descr="Pictogra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536" y="1946363"/>
            <a:ext cx="2142309" cy="2142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540089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Signal Words</a:t>
            </a:r>
            <a:endParaRPr lang="en-US" dirty="0"/>
          </a:p>
        </p:txBody>
      </p:sp>
      <p:sp>
        <p:nvSpPr>
          <p:cNvPr id="3" name="Content Placeholder 2"/>
          <p:cNvSpPr>
            <a:spLocks noGrp="1"/>
          </p:cNvSpPr>
          <p:nvPr>
            <p:ph idx="1"/>
          </p:nvPr>
        </p:nvSpPr>
        <p:spPr/>
        <p:txBody>
          <a:bodyPr/>
          <a:lstStyle/>
          <a:p>
            <a:pPr lvl="0"/>
            <a:r>
              <a:rPr lang="en-US" sz="2800" dirty="0"/>
              <a:t>There are two signal words used to indicate the relative degree of severity of a hazard.</a:t>
            </a:r>
          </a:p>
          <a:p>
            <a:pPr lvl="1"/>
            <a:r>
              <a:rPr lang="en-US" sz="2400" dirty="0"/>
              <a:t>“</a:t>
            </a:r>
            <a:r>
              <a:rPr lang="en-US" sz="2400" b="1" dirty="0">
                <a:solidFill>
                  <a:srgbClr val="FF0000"/>
                </a:solidFill>
              </a:rPr>
              <a:t>Danger</a:t>
            </a:r>
            <a:r>
              <a:rPr lang="en-US" sz="2400" dirty="0"/>
              <a:t>” for the more severe hazard, and</a:t>
            </a:r>
          </a:p>
          <a:p>
            <a:pPr lvl="1"/>
            <a:r>
              <a:rPr lang="en-US" sz="2400" dirty="0"/>
              <a:t>“</a:t>
            </a:r>
            <a:r>
              <a:rPr lang="en-US" sz="2400" b="1" dirty="0">
                <a:solidFill>
                  <a:srgbClr val="FF0000"/>
                </a:solidFill>
              </a:rPr>
              <a:t>Warning</a:t>
            </a:r>
            <a:r>
              <a:rPr lang="en-US" sz="2400" dirty="0"/>
              <a:t>” for the less severe hazard.</a:t>
            </a:r>
          </a:p>
          <a:p>
            <a:pPr lvl="0"/>
            <a:r>
              <a:rPr lang="en-US" sz="2800" dirty="0"/>
              <a:t>Signal words are standardized but some low level hazard categories may not use signal words. </a:t>
            </a:r>
          </a:p>
          <a:p>
            <a:pPr lvl="0"/>
            <a:r>
              <a:rPr lang="en-US" sz="2800" dirty="0"/>
              <a:t>Only one signal word corresponding to the class of the most severe hazard should be used on a label</a:t>
            </a:r>
          </a:p>
          <a:p>
            <a:endParaRPr lang="en-US" dirty="0"/>
          </a:p>
        </p:txBody>
      </p:sp>
      <p:sp>
        <p:nvSpPr>
          <p:cNvPr id="4" name="Footer Placeholder 3"/>
          <p:cNvSpPr>
            <a:spLocks noGrp="1"/>
          </p:cNvSpPr>
          <p:nvPr>
            <p:ph type="ftr" sz="quarter" idx="10"/>
          </p:nvPr>
        </p:nvSpPr>
        <p:spPr/>
        <p:txBody>
          <a:bodyPr/>
          <a:lstStyle/>
          <a:p>
            <a:r>
              <a:rPr lang="en-US" smtClean="0"/>
              <a:t>CONFIDENTIAL - Internal Use Only</a:t>
            </a:r>
            <a:endParaRPr lang="en-US"/>
          </a:p>
        </p:txBody>
      </p:sp>
    </p:spTree>
    <p:extLst>
      <p:ext uri="{BB962C8B-B14F-4D97-AF65-F5344CB8AC3E}">
        <p14:creationId xmlns:p14="http://schemas.microsoft.com/office/powerpoint/2010/main" val="1757942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Hazard Statements</a:t>
            </a:r>
            <a:endParaRPr lang="en-US" dirty="0"/>
          </a:p>
        </p:txBody>
      </p:sp>
      <p:sp>
        <p:nvSpPr>
          <p:cNvPr id="3" name="Content Placeholder 2"/>
          <p:cNvSpPr>
            <a:spLocks noGrp="1"/>
          </p:cNvSpPr>
          <p:nvPr>
            <p:ph idx="1"/>
          </p:nvPr>
        </p:nvSpPr>
        <p:spPr/>
        <p:txBody>
          <a:bodyPr/>
          <a:lstStyle/>
          <a:p>
            <a:pPr lvl="0"/>
            <a:r>
              <a:rPr lang="en-US" sz="2400" dirty="0"/>
              <a:t>Hazard statements are standardized phrases that describe the hazard(s) as determined by the hazard classification.</a:t>
            </a:r>
          </a:p>
          <a:p>
            <a:pPr lvl="0"/>
            <a:r>
              <a:rPr lang="en-US" sz="2400" dirty="0"/>
              <a:t>More than one hazard statement may be needed for chemicals with more than one hazard. </a:t>
            </a:r>
          </a:p>
          <a:p>
            <a:pPr lvl="0"/>
            <a:r>
              <a:rPr lang="en-US" sz="2400" dirty="0"/>
              <a:t>Examples include: </a:t>
            </a:r>
          </a:p>
          <a:p>
            <a:pPr marL="0" indent="0" algn="ctr">
              <a:buNone/>
            </a:pPr>
            <a:r>
              <a:rPr lang="en-US" sz="2800" b="1" dirty="0"/>
              <a:t>Toxic if Swallowed</a:t>
            </a:r>
          </a:p>
          <a:p>
            <a:pPr marL="0" indent="0" algn="ctr">
              <a:buNone/>
            </a:pPr>
            <a:r>
              <a:rPr lang="en-US" sz="2800" b="1" dirty="0"/>
              <a:t>Flammable Liquid</a:t>
            </a:r>
          </a:p>
          <a:p>
            <a:endParaRPr lang="en-US" dirty="0"/>
          </a:p>
        </p:txBody>
      </p:sp>
      <p:sp>
        <p:nvSpPr>
          <p:cNvPr id="4" name="Footer Placeholder 3"/>
          <p:cNvSpPr>
            <a:spLocks noGrp="1"/>
          </p:cNvSpPr>
          <p:nvPr>
            <p:ph type="ftr" sz="quarter" idx="10"/>
          </p:nvPr>
        </p:nvSpPr>
        <p:spPr/>
        <p:txBody>
          <a:bodyPr/>
          <a:lstStyle/>
          <a:p>
            <a:r>
              <a:rPr lang="en-US" smtClean="0"/>
              <a:t>CONFIDENTIAL - Internal Use Only</a:t>
            </a:r>
            <a:endParaRPr lang="en-US"/>
          </a:p>
        </p:txBody>
      </p:sp>
    </p:spTree>
    <p:extLst>
      <p:ext uri="{BB962C8B-B14F-4D97-AF65-F5344CB8AC3E}">
        <p14:creationId xmlns:p14="http://schemas.microsoft.com/office/powerpoint/2010/main" val="42173836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GHS label example</a:t>
            </a:r>
            <a:endParaRPr lang="en-US" dirty="0"/>
          </a:p>
        </p:txBody>
      </p:sp>
      <p:sp>
        <p:nvSpPr>
          <p:cNvPr id="4" name="Footer Placeholder 3"/>
          <p:cNvSpPr>
            <a:spLocks noGrp="1"/>
          </p:cNvSpPr>
          <p:nvPr>
            <p:ph type="ftr" sz="quarter" idx="10"/>
          </p:nvPr>
        </p:nvSpPr>
        <p:spPr/>
        <p:txBody>
          <a:bodyPr/>
          <a:lstStyle/>
          <a:p>
            <a:r>
              <a:rPr lang="en-US" smtClean="0"/>
              <a:t>CONFIDENTIAL - Internal Use Only</a:t>
            </a:r>
            <a:endParaRPr lang="en-US"/>
          </a:p>
        </p:txBody>
      </p:sp>
      <p:pic>
        <p:nvPicPr>
          <p:cNvPr id="1064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9875" y="2580374"/>
            <a:ext cx="5003074" cy="2621153"/>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ular Callout 5"/>
          <p:cNvSpPr/>
          <p:nvPr/>
        </p:nvSpPr>
        <p:spPr bwMode="auto">
          <a:xfrm>
            <a:off x="2978330" y="1410789"/>
            <a:ext cx="1371601" cy="561703"/>
          </a:xfrm>
          <a:prstGeom prst="wedgeRectCallout">
            <a:avLst>
              <a:gd name="adj1" fmla="val 64882"/>
              <a:gd name="adj2" fmla="val 220640"/>
            </a:avLst>
          </a:prstGeom>
          <a:solidFill>
            <a:schemeClr val="bg1"/>
          </a:solidFill>
          <a:ln w="63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cs typeface="Arial" charset="0"/>
              </a:rPr>
              <a:t>Product identifier</a:t>
            </a:r>
          </a:p>
        </p:txBody>
      </p:sp>
      <p:sp>
        <p:nvSpPr>
          <p:cNvPr id="7" name="Rectangle 6"/>
          <p:cNvSpPr/>
          <p:nvPr/>
        </p:nvSpPr>
        <p:spPr bwMode="auto">
          <a:xfrm>
            <a:off x="3905794" y="2808514"/>
            <a:ext cx="1541417" cy="365760"/>
          </a:xfrm>
          <a:prstGeom prst="rect">
            <a:avLst/>
          </a:prstGeom>
          <a:noFill/>
          <a:ln w="63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rgbClr val="000000"/>
              </a:solidFill>
              <a:effectLst/>
              <a:latin typeface="Arial" charset="0"/>
              <a:cs typeface="Arial" charset="0"/>
            </a:endParaRPr>
          </a:p>
        </p:txBody>
      </p:sp>
      <p:sp>
        <p:nvSpPr>
          <p:cNvPr id="8" name="Rectangular Callout 7"/>
          <p:cNvSpPr/>
          <p:nvPr/>
        </p:nvSpPr>
        <p:spPr bwMode="auto">
          <a:xfrm>
            <a:off x="6871063" y="1502229"/>
            <a:ext cx="1815737" cy="613954"/>
          </a:xfrm>
          <a:prstGeom prst="wedgeRectCallout">
            <a:avLst>
              <a:gd name="adj1" fmla="val -62096"/>
              <a:gd name="adj2" fmla="val 155348"/>
            </a:avLst>
          </a:prstGeom>
          <a:solidFill>
            <a:schemeClr val="tx1"/>
          </a:solidFill>
          <a:ln w="63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charset="0"/>
                <a:cs typeface="Arial" charset="0"/>
              </a:rPr>
              <a:t>Pictogram, acute toxic</a:t>
            </a:r>
            <a:endParaRPr kumimoji="0" lang="en-US" sz="1600" b="0" i="0" u="none" strike="noStrike" cap="none" normalizeH="0" baseline="0" dirty="0" smtClean="0">
              <a:ln>
                <a:noFill/>
              </a:ln>
              <a:solidFill>
                <a:srgbClr val="000000"/>
              </a:solidFill>
              <a:effectLst/>
              <a:latin typeface="Arial" charset="0"/>
              <a:cs typeface="Arial" charset="0"/>
            </a:endParaRPr>
          </a:p>
        </p:txBody>
      </p:sp>
      <p:sp>
        <p:nvSpPr>
          <p:cNvPr id="9" name="Rectangular Callout 8"/>
          <p:cNvSpPr/>
          <p:nvPr/>
        </p:nvSpPr>
        <p:spPr bwMode="auto">
          <a:xfrm>
            <a:off x="888273" y="1502229"/>
            <a:ext cx="1815737" cy="613954"/>
          </a:xfrm>
          <a:prstGeom prst="wedgeRectCallout">
            <a:avLst>
              <a:gd name="adj1" fmla="val 60926"/>
              <a:gd name="adj2" fmla="val 159603"/>
            </a:avLst>
          </a:prstGeom>
          <a:solidFill>
            <a:schemeClr val="tx1"/>
          </a:solidFill>
          <a:ln w="63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charset="0"/>
                <a:cs typeface="Arial" charset="0"/>
              </a:rPr>
              <a:t>Pictogram, flammable</a:t>
            </a:r>
            <a:endParaRPr kumimoji="0" lang="en-US" sz="1600" b="0" i="0" u="none" strike="noStrike" cap="none" normalizeH="0" baseline="0" dirty="0" smtClean="0">
              <a:ln>
                <a:noFill/>
              </a:ln>
              <a:solidFill>
                <a:srgbClr val="000000"/>
              </a:solidFill>
              <a:effectLst/>
              <a:latin typeface="Arial" charset="0"/>
              <a:cs typeface="Arial" charset="0"/>
            </a:endParaRPr>
          </a:p>
        </p:txBody>
      </p:sp>
      <p:sp>
        <p:nvSpPr>
          <p:cNvPr id="3" name="Rectangle 2"/>
          <p:cNvSpPr/>
          <p:nvPr/>
        </p:nvSpPr>
        <p:spPr bwMode="auto">
          <a:xfrm>
            <a:off x="3265714" y="3174274"/>
            <a:ext cx="522515" cy="156755"/>
          </a:xfrm>
          <a:prstGeom prst="rect">
            <a:avLst/>
          </a:prstGeom>
          <a:noFill/>
          <a:ln w="63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rgbClr val="000000"/>
              </a:solidFill>
              <a:effectLst/>
              <a:latin typeface="Arial" charset="0"/>
              <a:cs typeface="Arial" charset="0"/>
            </a:endParaRPr>
          </a:p>
        </p:txBody>
      </p:sp>
      <p:sp>
        <p:nvSpPr>
          <p:cNvPr id="5" name="Rectangular Callout 4"/>
          <p:cNvSpPr/>
          <p:nvPr/>
        </p:nvSpPr>
        <p:spPr bwMode="auto">
          <a:xfrm>
            <a:off x="757646" y="3722915"/>
            <a:ext cx="1136468" cy="640080"/>
          </a:xfrm>
          <a:prstGeom prst="wedgeRectCallout">
            <a:avLst>
              <a:gd name="adj1" fmla="val 173420"/>
              <a:gd name="adj2" fmla="val -116288"/>
            </a:avLst>
          </a:prstGeom>
          <a:solidFill>
            <a:srgbClr val="FFFF00"/>
          </a:solidFill>
          <a:ln w="63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00"/>
                </a:solidFill>
                <a:effectLst/>
                <a:latin typeface="Arial" charset="0"/>
                <a:cs typeface="Arial" charset="0"/>
              </a:rPr>
              <a:t>Signal word</a:t>
            </a:r>
          </a:p>
        </p:txBody>
      </p:sp>
      <p:sp>
        <p:nvSpPr>
          <p:cNvPr id="10" name="Rectangular Callout 9"/>
          <p:cNvSpPr/>
          <p:nvPr/>
        </p:nvSpPr>
        <p:spPr bwMode="auto">
          <a:xfrm>
            <a:off x="7485017" y="3890950"/>
            <a:ext cx="1397726" cy="628799"/>
          </a:xfrm>
          <a:prstGeom prst="wedgeRectCallout">
            <a:avLst>
              <a:gd name="adj1" fmla="val -145132"/>
              <a:gd name="adj2" fmla="val -145243"/>
            </a:avLst>
          </a:prstGeom>
          <a:solidFill>
            <a:schemeClr val="bg2">
              <a:lumMod val="60000"/>
              <a:lumOff val="40000"/>
            </a:schemeClr>
          </a:solidFill>
          <a:ln w="63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00"/>
                </a:solidFill>
                <a:effectLst/>
                <a:latin typeface="Arial" charset="0"/>
                <a:cs typeface="Arial" charset="0"/>
              </a:rPr>
              <a:t>Hazard statement</a:t>
            </a:r>
          </a:p>
        </p:txBody>
      </p:sp>
      <p:sp>
        <p:nvSpPr>
          <p:cNvPr id="11" name="Rectangle 10"/>
          <p:cNvSpPr/>
          <p:nvPr/>
        </p:nvSpPr>
        <p:spPr bwMode="auto">
          <a:xfrm>
            <a:off x="3788229" y="3174274"/>
            <a:ext cx="2455817" cy="156755"/>
          </a:xfrm>
          <a:prstGeom prst="rect">
            <a:avLst/>
          </a:prstGeom>
          <a:solidFill>
            <a:srgbClr val="00B0F0">
              <a:alpha val="20000"/>
            </a:srgbClr>
          </a:solidFill>
          <a:ln w="63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rgbClr val="000000"/>
              </a:solidFill>
              <a:effectLst/>
              <a:latin typeface="Arial" charset="0"/>
              <a:cs typeface="Arial" charset="0"/>
            </a:endParaRPr>
          </a:p>
        </p:txBody>
      </p:sp>
      <p:sp>
        <p:nvSpPr>
          <p:cNvPr id="12" name="Rectangular Callout 11"/>
          <p:cNvSpPr/>
          <p:nvPr/>
        </p:nvSpPr>
        <p:spPr bwMode="auto">
          <a:xfrm>
            <a:off x="6426926" y="5201527"/>
            <a:ext cx="1907177" cy="574765"/>
          </a:xfrm>
          <a:prstGeom prst="wedgeRectCallout">
            <a:avLst>
              <a:gd name="adj1" fmla="val -97862"/>
              <a:gd name="adj2" fmla="val -206007"/>
            </a:avLst>
          </a:prstGeom>
          <a:solidFill>
            <a:schemeClr val="tx2">
              <a:lumMod val="20000"/>
              <a:lumOff val="80000"/>
            </a:schemeClr>
          </a:solidFill>
          <a:ln w="63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00"/>
                </a:solidFill>
                <a:effectLst/>
                <a:latin typeface="Arial" charset="0"/>
                <a:cs typeface="Arial" charset="0"/>
              </a:rPr>
              <a:t>Precautionary statements</a:t>
            </a:r>
          </a:p>
        </p:txBody>
      </p:sp>
    </p:spTree>
    <p:extLst>
      <p:ext uri="{BB962C8B-B14F-4D97-AF65-F5344CB8AC3E}">
        <p14:creationId xmlns:p14="http://schemas.microsoft.com/office/powerpoint/2010/main" val="33078613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Labeling secondary containers</a:t>
            </a:r>
            <a:endParaRPr lang="en-US" dirty="0"/>
          </a:p>
        </p:txBody>
      </p:sp>
      <p:sp>
        <p:nvSpPr>
          <p:cNvPr id="3" name="Content Placeholder 2"/>
          <p:cNvSpPr>
            <a:spLocks noGrp="1"/>
          </p:cNvSpPr>
          <p:nvPr>
            <p:ph idx="1"/>
          </p:nvPr>
        </p:nvSpPr>
        <p:spPr/>
        <p:txBody>
          <a:bodyPr/>
          <a:lstStyle/>
          <a:p>
            <a:r>
              <a:rPr lang="en-US" dirty="0" smtClean="0"/>
              <a:t>Primary containers are containers in which the chemical is shipped by the manufacturer or distributor.  These containers require the GHS label.</a:t>
            </a:r>
          </a:p>
          <a:p>
            <a:r>
              <a:rPr lang="en-US" dirty="0" smtClean="0"/>
              <a:t>Secondary containers are containers produced by the user.</a:t>
            </a:r>
          </a:p>
          <a:p>
            <a:pPr lvl="0"/>
            <a:r>
              <a:rPr lang="en-US" dirty="0"/>
              <a:t>Labeling secondary workplace containers commonly used in the lab may incorporate the GHS label or label elements; or may remain an alternate labeling system such as the National Fire Protection Assoc. (NFPA) 704 Hazard Rating or the Hazardous </a:t>
            </a:r>
            <a:r>
              <a:rPr lang="en-US" dirty="0" smtClean="0"/>
              <a:t>Materials </a:t>
            </a:r>
            <a:r>
              <a:rPr lang="en-US" dirty="0"/>
              <a:t>Information System (HMIS) rating system if it provides the hazard information as effectively as the GHS label</a:t>
            </a:r>
            <a:r>
              <a:rPr lang="en-US" dirty="0" smtClean="0"/>
              <a:t>. </a:t>
            </a:r>
          </a:p>
          <a:p>
            <a:pPr lvl="0"/>
            <a:r>
              <a:rPr lang="en-US" dirty="0" smtClean="0"/>
              <a:t>We will use the Hazardous Materials Information System (HMIS). Information should be taken from the SDS for the chemical.</a:t>
            </a:r>
          </a:p>
          <a:p>
            <a:pPr lvl="0"/>
            <a:r>
              <a:rPr lang="en-US" dirty="0" smtClean="0"/>
              <a:t>If </a:t>
            </a:r>
            <a:r>
              <a:rPr lang="en-US" dirty="0"/>
              <a:t>needed, the label information can be place in the work area (e.g. on the instrument or device used to hold the container) if it does not fit on the actual container. </a:t>
            </a:r>
          </a:p>
          <a:p>
            <a:endParaRPr lang="en-US" dirty="0"/>
          </a:p>
        </p:txBody>
      </p:sp>
      <p:sp>
        <p:nvSpPr>
          <p:cNvPr id="4" name="Footer Placeholder 3"/>
          <p:cNvSpPr>
            <a:spLocks noGrp="1"/>
          </p:cNvSpPr>
          <p:nvPr>
            <p:ph type="ftr" sz="quarter" idx="10"/>
          </p:nvPr>
        </p:nvSpPr>
        <p:spPr/>
        <p:txBody>
          <a:bodyPr/>
          <a:lstStyle/>
          <a:p>
            <a:r>
              <a:rPr lang="en-US" smtClean="0"/>
              <a:t>CONFIDENTIAL - Internal Use Only</a:t>
            </a:r>
            <a:endParaRPr lang="en-US"/>
          </a:p>
        </p:txBody>
      </p:sp>
    </p:spTree>
    <p:extLst>
      <p:ext uri="{BB962C8B-B14F-4D97-AF65-F5344CB8AC3E}">
        <p14:creationId xmlns:p14="http://schemas.microsoft.com/office/powerpoint/2010/main" val="21479306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HMIS – Health and Flammability  </a:t>
            </a:r>
            <a:endParaRPr lang="en-US" dirty="0"/>
          </a:p>
        </p:txBody>
      </p:sp>
      <p:sp>
        <p:nvSpPr>
          <p:cNvPr id="4" name="Footer Placeholder 3"/>
          <p:cNvSpPr>
            <a:spLocks noGrp="1"/>
          </p:cNvSpPr>
          <p:nvPr>
            <p:ph type="ftr" sz="quarter" idx="10"/>
          </p:nvPr>
        </p:nvSpPr>
        <p:spPr/>
        <p:txBody>
          <a:bodyPr/>
          <a:lstStyle/>
          <a:p>
            <a:r>
              <a:rPr lang="en-US" smtClean="0"/>
              <a:t>CONFIDENTIAL - Internal Use Only</a:t>
            </a:r>
            <a:endParaRPr lang="en-US"/>
          </a:p>
        </p:txBody>
      </p:sp>
      <p:pic>
        <p:nvPicPr>
          <p:cNvPr id="10035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0925" y="2419350"/>
            <a:ext cx="1962150" cy="201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ular Callout 4"/>
          <p:cNvSpPr/>
          <p:nvPr/>
        </p:nvSpPr>
        <p:spPr bwMode="auto">
          <a:xfrm>
            <a:off x="300445" y="1345474"/>
            <a:ext cx="2782389" cy="3331029"/>
          </a:xfrm>
          <a:prstGeom prst="wedgeRectCallout">
            <a:avLst>
              <a:gd name="adj1" fmla="val 78697"/>
              <a:gd name="adj2" fmla="val -4167"/>
            </a:avLst>
          </a:prstGeom>
          <a:solidFill>
            <a:schemeClr val="bg1"/>
          </a:solidFill>
          <a:ln w="63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buFont typeface="Arial"/>
              <a:buChar char="•"/>
            </a:pPr>
            <a:r>
              <a:rPr lang="en-US" b="1" dirty="0" smtClean="0"/>
              <a:t>4</a:t>
            </a:r>
            <a:r>
              <a:rPr lang="en-US" b="1" dirty="0"/>
              <a:t>.</a:t>
            </a:r>
            <a:r>
              <a:rPr lang="en-US" dirty="0"/>
              <a:t>  Life-threatening, major or permanent damage may result from single or repeated overexposures </a:t>
            </a:r>
            <a:r>
              <a:rPr lang="en-US" dirty="0" smtClean="0"/>
              <a:t> </a:t>
            </a:r>
            <a:endParaRPr lang="en-US" dirty="0"/>
          </a:p>
          <a:p>
            <a:pPr>
              <a:buFont typeface="Arial"/>
              <a:buChar char="•"/>
            </a:pPr>
            <a:r>
              <a:rPr lang="en-US" b="1" dirty="0"/>
              <a:t>3.</a:t>
            </a:r>
            <a:r>
              <a:rPr lang="en-US" dirty="0"/>
              <a:t>  Major injury likely unless prompt action is taken and medical treatment is given.</a:t>
            </a:r>
          </a:p>
          <a:p>
            <a:pPr>
              <a:buFont typeface="Arial"/>
              <a:buChar char="•"/>
            </a:pPr>
            <a:r>
              <a:rPr lang="en-US" b="1" dirty="0"/>
              <a:t>2.</a:t>
            </a:r>
            <a:r>
              <a:rPr lang="en-US" dirty="0"/>
              <a:t>  Temporary or minor injury may occur.</a:t>
            </a:r>
          </a:p>
          <a:p>
            <a:pPr>
              <a:buFont typeface="Arial"/>
              <a:buChar char="•"/>
            </a:pPr>
            <a:r>
              <a:rPr lang="en-US" b="1" dirty="0"/>
              <a:t>1.</a:t>
            </a:r>
            <a:r>
              <a:rPr lang="en-US" dirty="0"/>
              <a:t>  Irritation or minor reversible injury possible.</a:t>
            </a:r>
          </a:p>
          <a:p>
            <a:pPr>
              <a:buFont typeface="Arial"/>
              <a:buChar char="•"/>
            </a:pPr>
            <a:r>
              <a:rPr lang="en-US" b="1" dirty="0"/>
              <a:t>0.</a:t>
            </a:r>
            <a:r>
              <a:rPr lang="en-US" dirty="0"/>
              <a:t>  No significant risk to health.</a:t>
            </a:r>
            <a:endParaRPr lang="en-US" dirty="0">
              <a:effectLst/>
            </a:endParaRPr>
          </a:p>
        </p:txBody>
      </p:sp>
      <p:sp>
        <p:nvSpPr>
          <p:cNvPr id="6" name="Rectangular Callout 5"/>
          <p:cNvSpPr/>
          <p:nvPr/>
        </p:nvSpPr>
        <p:spPr bwMode="auto">
          <a:xfrm>
            <a:off x="6061166" y="1345474"/>
            <a:ext cx="2834640" cy="4872446"/>
          </a:xfrm>
          <a:prstGeom prst="wedgeRectCallout">
            <a:avLst>
              <a:gd name="adj1" fmla="val -73368"/>
              <a:gd name="adj2" fmla="val -10154"/>
            </a:avLst>
          </a:prstGeom>
          <a:solidFill>
            <a:schemeClr val="bg1"/>
          </a:solidFill>
          <a:ln w="63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r>
              <a:rPr lang="en-US" sz="1200" b="1" dirty="0"/>
              <a:t>4.</a:t>
            </a:r>
            <a:r>
              <a:rPr lang="en-US" sz="1200" dirty="0"/>
              <a:t>  Flammable gases, or very volatile flammable liquids with flash points below 73 °F (23 °C), and boiling points below 100 °F (38 °C). Materials may ignite spontaneously with air (e.g., </a:t>
            </a:r>
            <a:r>
              <a:rPr lang="en-US" sz="1200" dirty="0">
                <a:hlinkClick r:id="rId3" action="ppaction://hlinkfile" tooltip="Propane"/>
              </a:rPr>
              <a:t>Propane</a:t>
            </a:r>
            <a:r>
              <a:rPr lang="en-US" sz="1200" dirty="0"/>
              <a:t>).</a:t>
            </a:r>
          </a:p>
          <a:p>
            <a:r>
              <a:rPr lang="en-US" sz="1200" b="1" dirty="0"/>
              <a:t>3.</a:t>
            </a:r>
            <a:r>
              <a:rPr lang="en-US" sz="1200" dirty="0"/>
              <a:t>  Materials capable of ignition under almost all normal temperature conditions. Includes flammable liquids with flash points below 73 °F (23 °C) and boiling points above 100 °F (38 °C), as well as liquids with flash points between 73 °F and 100 °F.</a:t>
            </a:r>
          </a:p>
          <a:p>
            <a:r>
              <a:rPr lang="en-US" sz="1200" b="1" dirty="0"/>
              <a:t>2.</a:t>
            </a:r>
            <a:r>
              <a:rPr lang="en-US" sz="1200" dirty="0"/>
              <a:t>  Materials which must be moderately heated or exposed to high ambient temperatures before ignition will occur. Includes liquids having a flash point at or above 100 °F (38 °C) but below 200 °F (93 °C) (e.g., </a:t>
            </a:r>
            <a:r>
              <a:rPr lang="en-US" sz="1200" dirty="0">
                <a:hlinkClick r:id="rId4" action="ppaction://hlinkfile" tooltip="Diesel fuel"/>
              </a:rPr>
              <a:t>Diesel fuel</a:t>
            </a:r>
            <a:r>
              <a:rPr lang="en-US" sz="1200" dirty="0"/>
              <a:t>).</a:t>
            </a:r>
          </a:p>
          <a:p>
            <a:r>
              <a:rPr lang="en-US" sz="1200" b="1" dirty="0"/>
              <a:t>1.</a:t>
            </a:r>
            <a:r>
              <a:rPr lang="en-US" sz="1200" dirty="0"/>
              <a:t>  Materials that must be preheated before ignition will occur. Includes liquids, solids and semi solids having a flash point above 200 °F (93 °C) (e.g., </a:t>
            </a:r>
            <a:r>
              <a:rPr lang="en-US" sz="1200" dirty="0">
                <a:hlinkClick r:id="rId5" action="ppaction://hlinkfile" tooltip="Canola oil"/>
              </a:rPr>
              <a:t>Canola oil</a:t>
            </a:r>
            <a:r>
              <a:rPr lang="en-US" sz="1200" dirty="0"/>
              <a:t>).</a:t>
            </a:r>
          </a:p>
          <a:p>
            <a:r>
              <a:rPr lang="en-US" sz="1200" b="1" dirty="0"/>
              <a:t>0.</a:t>
            </a:r>
            <a:r>
              <a:rPr lang="en-US" sz="1200" dirty="0"/>
              <a:t>  Materials that will not burn (e.g., </a:t>
            </a:r>
            <a:r>
              <a:rPr lang="en-US" sz="1200" dirty="0">
                <a:hlinkClick r:id="rId6" action="ppaction://hlinkfile" tooltip="Water"/>
              </a:rPr>
              <a:t>Water</a:t>
            </a:r>
            <a:r>
              <a:rPr lang="en-US" sz="1200" dirty="0"/>
              <a:t>).</a:t>
            </a:r>
            <a:endParaRPr lang="en-US" sz="1200" dirty="0">
              <a:effectLst/>
            </a:endParaRPr>
          </a:p>
        </p:txBody>
      </p:sp>
    </p:spTree>
    <p:extLst>
      <p:ext uri="{BB962C8B-B14F-4D97-AF65-F5344CB8AC3E}">
        <p14:creationId xmlns:p14="http://schemas.microsoft.com/office/powerpoint/2010/main" val="16653126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HMIS – Reactivity and Protective Equipment </a:t>
            </a:r>
            <a:endParaRPr lang="en-US" dirty="0"/>
          </a:p>
        </p:txBody>
      </p:sp>
      <p:sp>
        <p:nvSpPr>
          <p:cNvPr id="4" name="Footer Placeholder 3"/>
          <p:cNvSpPr>
            <a:spLocks noGrp="1"/>
          </p:cNvSpPr>
          <p:nvPr>
            <p:ph type="ftr" sz="quarter" idx="10"/>
          </p:nvPr>
        </p:nvSpPr>
        <p:spPr/>
        <p:txBody>
          <a:bodyPr/>
          <a:lstStyle/>
          <a:p>
            <a:r>
              <a:rPr lang="en-US" smtClean="0"/>
              <a:t>CONFIDENTIAL - Internal Use Only</a:t>
            </a:r>
            <a:endParaRPr lang="en-US"/>
          </a:p>
        </p:txBody>
      </p:sp>
      <p:pic>
        <p:nvPicPr>
          <p:cNvPr id="10035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0925" y="2419350"/>
            <a:ext cx="1962150" cy="201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ular Callout 2"/>
          <p:cNvSpPr/>
          <p:nvPr/>
        </p:nvSpPr>
        <p:spPr bwMode="auto">
          <a:xfrm>
            <a:off x="5762080" y="1293221"/>
            <a:ext cx="2950845" cy="5055327"/>
          </a:xfrm>
          <a:prstGeom prst="wedgeRectCallout">
            <a:avLst>
              <a:gd name="adj1" fmla="val -63330"/>
              <a:gd name="adj2" fmla="val -1583"/>
            </a:avLst>
          </a:prstGeom>
          <a:solidFill>
            <a:schemeClr val="bg1"/>
          </a:solidFill>
          <a:ln w="63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r>
              <a:rPr lang="en-US" sz="1100" b="1" dirty="0"/>
              <a:t>4.</a:t>
            </a:r>
            <a:r>
              <a:rPr lang="en-US" sz="1100" dirty="0"/>
              <a:t>  Materials that are readily capable of explosive water reaction, detonation or explosive decomposition, polymerization, or self-reaction at normal temperature and pressure</a:t>
            </a:r>
          </a:p>
          <a:p>
            <a:r>
              <a:rPr lang="en-US" sz="1100" b="1" dirty="0"/>
              <a:t>3.</a:t>
            </a:r>
            <a:r>
              <a:rPr lang="en-US" sz="1100" dirty="0"/>
              <a:t>  Materials that may form explosive mixtures with water and are capable of detonation or explosive reaction in the presence of a strong initiating source. Materials may polymerize, decompose, self-react, or undergo other chemical change at normal temperature and pressure with moderate risk of explosion.</a:t>
            </a:r>
          </a:p>
          <a:p>
            <a:r>
              <a:rPr lang="en-US" sz="1100" b="1" dirty="0"/>
              <a:t>2.</a:t>
            </a:r>
            <a:r>
              <a:rPr lang="en-US" sz="1100" dirty="0"/>
              <a:t>  Materials that are unstable and may undergo violent chemical changes at normal temperature and pressure with low risk for explosion. Materials may react violently with water or form peroxides upon exposure to air.</a:t>
            </a:r>
          </a:p>
          <a:p>
            <a:r>
              <a:rPr lang="en-US" sz="1100" b="1" dirty="0"/>
              <a:t>1.</a:t>
            </a:r>
            <a:r>
              <a:rPr lang="en-US" sz="1100" dirty="0"/>
              <a:t>  Materials that are normally stable but can become unstable (self-react) at high temperatures and pressures. Materials may react non-violently with water or undergo hazardous polymerization in the absence of inhibitors.</a:t>
            </a:r>
          </a:p>
          <a:p>
            <a:r>
              <a:rPr lang="en-US" sz="1100" b="1" dirty="0"/>
              <a:t>0.</a:t>
            </a:r>
            <a:r>
              <a:rPr lang="en-US" sz="1100" dirty="0"/>
              <a:t>  Materials that are normally stable, even under fire conditions, and will not react with water, polymerize, decompose, condense, or self-react. Non-explosives.</a:t>
            </a:r>
            <a:endParaRPr lang="en-US" sz="1100" dirty="0">
              <a:effectLst/>
            </a:endParaRPr>
          </a:p>
        </p:txBody>
      </p:sp>
      <p:sp>
        <p:nvSpPr>
          <p:cNvPr id="7" name="Rectangular Callout 6"/>
          <p:cNvSpPr/>
          <p:nvPr/>
        </p:nvSpPr>
        <p:spPr bwMode="auto">
          <a:xfrm>
            <a:off x="744583" y="4438650"/>
            <a:ext cx="2638697" cy="927462"/>
          </a:xfrm>
          <a:prstGeom prst="wedgeRectCallout">
            <a:avLst>
              <a:gd name="adj1" fmla="val 68771"/>
              <a:gd name="adj2" fmla="val -95232"/>
            </a:avLst>
          </a:prstGeom>
          <a:solidFill>
            <a:schemeClr val="bg1"/>
          </a:solidFill>
          <a:ln w="63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charset="0"/>
                <a:cs typeface="Arial" charset="0"/>
              </a:rPr>
              <a:t>Personal</a:t>
            </a:r>
            <a:r>
              <a:rPr kumimoji="0" lang="en-US" sz="1600" b="0" i="0" u="none" strike="noStrike" cap="none" normalizeH="0" dirty="0" smtClean="0">
                <a:ln>
                  <a:noFill/>
                </a:ln>
                <a:solidFill>
                  <a:srgbClr val="000000"/>
                </a:solidFill>
                <a:effectLst/>
                <a:latin typeface="Arial" charset="0"/>
                <a:cs typeface="Arial" charset="0"/>
              </a:rPr>
              <a:t> protection items which need to be used while using the chemical</a:t>
            </a:r>
            <a:endParaRPr kumimoji="0" lang="en-US" sz="1600" b="0" i="0" u="none" strike="noStrike" cap="none" normalizeH="0" baseline="0" dirty="0" smtClean="0">
              <a:ln>
                <a:noFill/>
              </a:ln>
              <a:solidFill>
                <a:srgbClr val="000000"/>
              </a:solidFill>
              <a:effectLst/>
              <a:latin typeface="Arial" charset="0"/>
              <a:cs typeface="Arial" charset="0"/>
            </a:endParaRPr>
          </a:p>
        </p:txBody>
      </p:sp>
    </p:spTree>
    <p:extLst>
      <p:ext uri="{BB962C8B-B14F-4D97-AF65-F5344CB8AC3E}">
        <p14:creationId xmlns:p14="http://schemas.microsoft.com/office/powerpoint/2010/main" val="41706702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GHS Safety Data Sheet (SDS)</a:t>
            </a:r>
            <a:endParaRPr lang="en-US" dirty="0"/>
          </a:p>
        </p:txBody>
      </p:sp>
      <p:sp>
        <p:nvSpPr>
          <p:cNvPr id="3" name="Content Placeholder 2"/>
          <p:cNvSpPr>
            <a:spLocks noGrp="1"/>
          </p:cNvSpPr>
          <p:nvPr>
            <p:ph idx="1"/>
          </p:nvPr>
        </p:nvSpPr>
        <p:spPr/>
        <p:txBody>
          <a:bodyPr/>
          <a:lstStyle/>
          <a:p>
            <a:r>
              <a:rPr lang="en-US" sz="2400" dirty="0" smtClean="0"/>
              <a:t>Will replace the current MSDS (Material Safety Data Sheet) from manufacturers or distributors.</a:t>
            </a:r>
          </a:p>
          <a:p>
            <a:r>
              <a:rPr lang="en-US" sz="2400" dirty="0" smtClean="0"/>
              <a:t>SDS is a standardized format.  OSHA requires the change to be complete by June 1, 2015.</a:t>
            </a:r>
          </a:p>
          <a:p>
            <a:pPr lvl="0"/>
            <a:r>
              <a:rPr lang="en-US" sz="2400" dirty="0"/>
              <a:t>It contains 16 headings and provides a clear description of the material’s hazards, safe handling and disposal. </a:t>
            </a:r>
          </a:p>
          <a:p>
            <a:pPr lvl="0"/>
            <a:r>
              <a:rPr lang="en-US" sz="2400" dirty="0"/>
              <a:t>As material is updated, manufactures will convert to the new format.</a:t>
            </a:r>
          </a:p>
          <a:p>
            <a:endParaRPr lang="en-US" dirty="0"/>
          </a:p>
        </p:txBody>
      </p:sp>
      <p:sp>
        <p:nvSpPr>
          <p:cNvPr id="4" name="Footer Placeholder 3"/>
          <p:cNvSpPr>
            <a:spLocks noGrp="1"/>
          </p:cNvSpPr>
          <p:nvPr>
            <p:ph type="ftr" sz="quarter" idx="10"/>
          </p:nvPr>
        </p:nvSpPr>
        <p:spPr/>
        <p:txBody>
          <a:bodyPr/>
          <a:lstStyle/>
          <a:p>
            <a:r>
              <a:rPr lang="en-US" smtClean="0"/>
              <a:t>CONFIDENTIAL - Internal Use Only</a:t>
            </a:r>
            <a:endParaRPr lang="en-US"/>
          </a:p>
        </p:txBody>
      </p:sp>
    </p:spTree>
    <p:extLst>
      <p:ext uri="{BB962C8B-B14F-4D97-AF65-F5344CB8AC3E}">
        <p14:creationId xmlns:p14="http://schemas.microsoft.com/office/powerpoint/2010/main" val="23193943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Safety Data Sheet (SDS) contents</a:t>
            </a:r>
            <a:endParaRPr lang="en-US" dirty="0"/>
          </a:p>
        </p:txBody>
      </p:sp>
      <p:sp>
        <p:nvSpPr>
          <p:cNvPr id="3" name="Content Placeholder 2"/>
          <p:cNvSpPr>
            <a:spLocks noGrp="1"/>
          </p:cNvSpPr>
          <p:nvPr>
            <p:ph idx="1"/>
          </p:nvPr>
        </p:nvSpPr>
        <p:spPr/>
        <p:txBody>
          <a:bodyPr/>
          <a:lstStyle/>
          <a:p>
            <a:pPr lvl="0"/>
            <a:r>
              <a:rPr lang="en-US" b="1" dirty="0"/>
              <a:t>Identification of the material and the supplier</a:t>
            </a:r>
            <a:r>
              <a:rPr lang="en-US" dirty="0"/>
              <a:t> (product information, supplier details and emergency phone number).</a:t>
            </a:r>
          </a:p>
          <a:p>
            <a:pPr lvl="0"/>
            <a:r>
              <a:rPr lang="en-US" b="1" dirty="0"/>
              <a:t>Hazard identification</a:t>
            </a:r>
            <a:r>
              <a:rPr lang="en-US" dirty="0"/>
              <a:t> (GHS classification and label content)</a:t>
            </a:r>
          </a:p>
          <a:p>
            <a:pPr lvl="0"/>
            <a:r>
              <a:rPr lang="en-US" b="1" dirty="0"/>
              <a:t>Composition/information on ingredients of the substance/mixture</a:t>
            </a:r>
            <a:r>
              <a:rPr lang="en-US" dirty="0"/>
              <a:t> (chemical identity, synonyms, CAS number)</a:t>
            </a:r>
          </a:p>
          <a:p>
            <a:pPr lvl="0"/>
            <a:r>
              <a:rPr lang="en-US" b="1" dirty="0"/>
              <a:t>First aid measures</a:t>
            </a:r>
            <a:r>
              <a:rPr lang="en-US" dirty="0"/>
              <a:t> (for routes of exposure; e.g. inhalation)</a:t>
            </a:r>
          </a:p>
          <a:p>
            <a:pPr lvl="0"/>
            <a:r>
              <a:rPr lang="en-US" b="1" dirty="0"/>
              <a:t>Firefighting measures</a:t>
            </a:r>
            <a:r>
              <a:rPr lang="en-US" dirty="0"/>
              <a:t> (extinguishing agents and protective equipment)</a:t>
            </a:r>
          </a:p>
          <a:p>
            <a:pPr lvl="0"/>
            <a:r>
              <a:rPr lang="en-US" b="1" dirty="0"/>
              <a:t>Accidental release measures</a:t>
            </a:r>
            <a:r>
              <a:rPr lang="en-US" dirty="0"/>
              <a:t> (personal and environmental precautions and clean up materials)</a:t>
            </a:r>
          </a:p>
          <a:p>
            <a:pPr lvl="0"/>
            <a:r>
              <a:rPr lang="en-US" b="1" dirty="0"/>
              <a:t>Handling and storage recommendations</a:t>
            </a:r>
            <a:r>
              <a:rPr lang="en-US" dirty="0"/>
              <a:t> (safe storage and incompatibilities)</a:t>
            </a:r>
          </a:p>
          <a:p>
            <a:endParaRPr lang="en-US" dirty="0"/>
          </a:p>
        </p:txBody>
      </p:sp>
      <p:sp>
        <p:nvSpPr>
          <p:cNvPr id="4" name="Footer Placeholder 3"/>
          <p:cNvSpPr>
            <a:spLocks noGrp="1"/>
          </p:cNvSpPr>
          <p:nvPr>
            <p:ph type="ftr" sz="quarter" idx="10"/>
          </p:nvPr>
        </p:nvSpPr>
        <p:spPr/>
        <p:txBody>
          <a:bodyPr/>
          <a:lstStyle/>
          <a:p>
            <a:r>
              <a:rPr lang="en-US" smtClean="0"/>
              <a:t>CONFIDENTIAL - Internal Use Only</a:t>
            </a:r>
            <a:endParaRPr lang="en-US"/>
          </a:p>
        </p:txBody>
      </p:sp>
    </p:spTree>
    <p:extLst>
      <p:ext uri="{BB962C8B-B14F-4D97-AF65-F5344CB8AC3E}">
        <p14:creationId xmlns:p14="http://schemas.microsoft.com/office/powerpoint/2010/main" val="5214229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GHS?</a:t>
            </a:r>
            <a:endParaRPr lang="en-US" dirty="0"/>
          </a:p>
        </p:txBody>
      </p:sp>
      <p:sp>
        <p:nvSpPr>
          <p:cNvPr id="3" name="Content Placeholder 2"/>
          <p:cNvSpPr>
            <a:spLocks noGrp="1"/>
          </p:cNvSpPr>
          <p:nvPr>
            <p:ph idx="1"/>
          </p:nvPr>
        </p:nvSpPr>
        <p:spPr/>
        <p:txBody>
          <a:bodyPr/>
          <a:lstStyle/>
          <a:p>
            <a:r>
              <a:rPr lang="en-US" sz="2000" dirty="0" smtClean="0"/>
              <a:t>GHS stands for </a:t>
            </a:r>
            <a:r>
              <a:rPr lang="en-US" sz="2000" b="1" dirty="0" smtClean="0">
                <a:effectLst>
                  <a:outerShdw blurRad="38100" dist="38100" dir="2700000" algn="tl">
                    <a:srgbClr val="000000">
                      <a:alpha val="43137"/>
                    </a:srgbClr>
                  </a:outerShdw>
                </a:effectLst>
              </a:rPr>
              <a:t>G</a:t>
            </a:r>
            <a:r>
              <a:rPr lang="en-US" sz="2000" dirty="0" smtClean="0"/>
              <a:t>lobal </a:t>
            </a:r>
            <a:r>
              <a:rPr lang="en-US" sz="2000" b="1" dirty="0" smtClean="0">
                <a:effectLst>
                  <a:outerShdw blurRad="38100" dist="38100" dir="2700000" algn="tl">
                    <a:srgbClr val="000000">
                      <a:alpha val="43137"/>
                    </a:srgbClr>
                  </a:outerShdw>
                </a:effectLst>
              </a:rPr>
              <a:t>H</a:t>
            </a:r>
            <a:r>
              <a:rPr lang="en-US" sz="2000" dirty="0" smtClean="0"/>
              <a:t>armonization </a:t>
            </a:r>
            <a:r>
              <a:rPr lang="en-US" sz="2000" b="1" dirty="0" smtClean="0">
                <a:effectLst>
                  <a:outerShdw blurRad="38100" dist="38100" dir="2700000" algn="tl">
                    <a:srgbClr val="000000">
                      <a:alpha val="43137"/>
                    </a:srgbClr>
                  </a:outerShdw>
                </a:effectLst>
              </a:rPr>
              <a:t>S</a:t>
            </a:r>
            <a:r>
              <a:rPr lang="en-US" sz="2000" dirty="0" smtClean="0"/>
              <a:t>ystem </a:t>
            </a:r>
          </a:p>
          <a:p>
            <a:r>
              <a:rPr lang="en-US" sz="2000" dirty="0" smtClean="0"/>
              <a:t>Federal OSHA has changed the hazard communication standard (29CFR 1910.1200) to bring the United States more in line with the international community</a:t>
            </a:r>
          </a:p>
          <a:p>
            <a:r>
              <a:rPr lang="en-US" sz="2000" dirty="0" smtClean="0"/>
              <a:t>The major changes relate to labeling requirements for manufacturers and suppliers of hazardous materials and establishing a standard format for Safety Data Sheets (formerly known as Material Safety Data Sheets)</a:t>
            </a:r>
          </a:p>
          <a:p>
            <a:r>
              <a:rPr lang="en-US" sz="2000" dirty="0" smtClean="0"/>
              <a:t>Manufacturers and suppliers must update labels and SDS by </a:t>
            </a:r>
            <a:r>
              <a:rPr lang="en-US" sz="2000" b="1" dirty="0" smtClean="0"/>
              <a:t>June 1, 2015</a:t>
            </a:r>
          </a:p>
          <a:p>
            <a:r>
              <a:rPr lang="en-US" sz="2000" dirty="0" smtClean="0"/>
              <a:t>All affected employees (i.e. YOU) must be trained on the new requirements by </a:t>
            </a:r>
            <a:r>
              <a:rPr lang="en-US" sz="2000" b="1" dirty="0" smtClean="0">
                <a:solidFill>
                  <a:srgbClr val="FF0000"/>
                </a:solidFill>
              </a:rPr>
              <a:t>December 1, 2013</a:t>
            </a:r>
          </a:p>
          <a:p>
            <a:endParaRPr lang="en-US" dirty="0"/>
          </a:p>
        </p:txBody>
      </p:sp>
      <p:sp>
        <p:nvSpPr>
          <p:cNvPr id="4" name="Footer Placeholder 3"/>
          <p:cNvSpPr>
            <a:spLocks noGrp="1"/>
          </p:cNvSpPr>
          <p:nvPr>
            <p:ph type="ftr" sz="quarter" idx="10"/>
          </p:nvPr>
        </p:nvSpPr>
        <p:spPr/>
        <p:txBody>
          <a:bodyPr/>
          <a:lstStyle/>
          <a:p>
            <a:r>
              <a:rPr lang="en-US" smtClean="0"/>
              <a:t>CONFIDENTIAL - Internal Use Only</a:t>
            </a:r>
            <a:endParaRPr lang="en-US"/>
          </a:p>
        </p:txBody>
      </p:sp>
    </p:spTree>
    <p:extLst>
      <p:ext uri="{BB962C8B-B14F-4D97-AF65-F5344CB8AC3E}">
        <p14:creationId xmlns:p14="http://schemas.microsoft.com/office/powerpoint/2010/main" val="148657148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Safety Data Sheet (SDS) contents - continued</a:t>
            </a:r>
            <a:endParaRPr lang="en-US" dirty="0"/>
          </a:p>
        </p:txBody>
      </p:sp>
      <p:sp>
        <p:nvSpPr>
          <p:cNvPr id="3" name="Content Placeholder 2"/>
          <p:cNvSpPr>
            <a:spLocks noGrp="1"/>
          </p:cNvSpPr>
          <p:nvPr>
            <p:ph idx="1"/>
          </p:nvPr>
        </p:nvSpPr>
        <p:spPr/>
        <p:txBody>
          <a:bodyPr/>
          <a:lstStyle/>
          <a:p>
            <a:pPr lvl="0"/>
            <a:r>
              <a:rPr lang="en-US" sz="1700" b="1" dirty="0" smtClean="0"/>
              <a:t>Exposure </a:t>
            </a:r>
            <a:r>
              <a:rPr lang="en-US" sz="1700" b="1" dirty="0"/>
              <a:t>controls and personal protection</a:t>
            </a:r>
            <a:r>
              <a:rPr lang="en-US" sz="1700" dirty="0"/>
              <a:t> (engineering controls and PPE)</a:t>
            </a:r>
          </a:p>
          <a:p>
            <a:pPr lvl="0"/>
            <a:r>
              <a:rPr lang="en-US" sz="1700" b="1" dirty="0"/>
              <a:t>Physical and chemical properties</a:t>
            </a:r>
            <a:r>
              <a:rPr lang="en-US" sz="1700" dirty="0"/>
              <a:t> (e.g. pH, odor, flash point, vapor pressure)</a:t>
            </a:r>
          </a:p>
          <a:p>
            <a:pPr lvl="0"/>
            <a:r>
              <a:rPr lang="en-US" sz="1700" b="1" dirty="0"/>
              <a:t> Stability and reactivity</a:t>
            </a:r>
            <a:r>
              <a:rPr lang="en-US" sz="1700" dirty="0"/>
              <a:t> (hazardous reactions and conditions to avoid)</a:t>
            </a:r>
          </a:p>
          <a:p>
            <a:pPr lvl="0"/>
            <a:r>
              <a:rPr lang="en-US" sz="1700" b="1" dirty="0"/>
              <a:t> Toxicological information</a:t>
            </a:r>
            <a:r>
              <a:rPr lang="en-US" sz="1700" dirty="0"/>
              <a:t> (e.g. health effects, routes of exposure, symptoms)</a:t>
            </a:r>
          </a:p>
          <a:p>
            <a:pPr lvl="0"/>
            <a:r>
              <a:rPr lang="en-US" sz="1700" b="1" dirty="0"/>
              <a:t> Ecological information</a:t>
            </a:r>
            <a:r>
              <a:rPr lang="en-US" sz="1700" dirty="0"/>
              <a:t> (e.g. toxicity to water and land; bio-accumulative potential) </a:t>
            </a:r>
          </a:p>
          <a:p>
            <a:pPr lvl="0"/>
            <a:r>
              <a:rPr lang="en-US" sz="1700" b="1" dirty="0"/>
              <a:t> Disposal considerations</a:t>
            </a:r>
            <a:r>
              <a:rPr lang="en-US" sz="1700" dirty="0"/>
              <a:t> (safe handling and methods of disposal)</a:t>
            </a:r>
          </a:p>
          <a:p>
            <a:pPr lvl="0"/>
            <a:r>
              <a:rPr lang="en-US" sz="1700" b="1" dirty="0"/>
              <a:t> Transport information</a:t>
            </a:r>
            <a:r>
              <a:rPr lang="en-US" sz="1700" dirty="0"/>
              <a:t> (e.g. UN number and shipping name; Transport class)</a:t>
            </a:r>
          </a:p>
          <a:p>
            <a:pPr lvl="0"/>
            <a:r>
              <a:rPr lang="en-US" sz="1700" b="1" dirty="0"/>
              <a:t> Regulatory information</a:t>
            </a:r>
            <a:r>
              <a:rPr lang="en-US" sz="1700" dirty="0"/>
              <a:t> (regulations specific to the product)</a:t>
            </a:r>
          </a:p>
          <a:p>
            <a:pPr lvl="0"/>
            <a:r>
              <a:rPr lang="en-US" sz="1700" b="1" dirty="0"/>
              <a:t> Other information</a:t>
            </a:r>
            <a:r>
              <a:rPr lang="en-US" sz="1700" dirty="0"/>
              <a:t> including information on preparation and revision of the SDS</a:t>
            </a:r>
          </a:p>
          <a:p>
            <a:endParaRPr lang="en-US" dirty="0"/>
          </a:p>
        </p:txBody>
      </p:sp>
      <p:sp>
        <p:nvSpPr>
          <p:cNvPr id="4" name="Footer Placeholder 3"/>
          <p:cNvSpPr>
            <a:spLocks noGrp="1"/>
          </p:cNvSpPr>
          <p:nvPr>
            <p:ph type="ftr" sz="quarter" idx="10"/>
          </p:nvPr>
        </p:nvSpPr>
        <p:spPr/>
        <p:txBody>
          <a:bodyPr/>
          <a:lstStyle/>
          <a:p>
            <a:r>
              <a:rPr lang="en-US" smtClean="0"/>
              <a:t>CONFIDENTIAL - Internal Use Only</a:t>
            </a:r>
            <a:endParaRPr lang="en-US"/>
          </a:p>
        </p:txBody>
      </p:sp>
    </p:spTree>
    <p:extLst>
      <p:ext uri="{BB962C8B-B14F-4D97-AF65-F5344CB8AC3E}">
        <p14:creationId xmlns:p14="http://schemas.microsoft.com/office/powerpoint/2010/main" val="37037294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QUESTions</a:t>
            </a:r>
            <a:r>
              <a:rPr lang="en-US" dirty="0" smtClean="0"/>
              <a:t>?</a:t>
            </a:r>
            <a:endParaRPr lang="en-US" dirty="0"/>
          </a:p>
        </p:txBody>
      </p:sp>
      <p:sp>
        <p:nvSpPr>
          <p:cNvPr id="4" name="Footer Placeholder 3"/>
          <p:cNvSpPr>
            <a:spLocks noGrp="1"/>
          </p:cNvSpPr>
          <p:nvPr>
            <p:ph type="ftr" sz="quarter" idx="10"/>
          </p:nvPr>
        </p:nvSpPr>
        <p:spPr/>
        <p:txBody>
          <a:bodyPr/>
          <a:lstStyle/>
          <a:p>
            <a:r>
              <a:rPr lang="en-US" smtClean="0"/>
              <a:t>CONFIDENTIAL - Internal Use Only</a:t>
            </a:r>
            <a:endParaRPr lang="en-US"/>
          </a:p>
        </p:txBody>
      </p:sp>
      <p:sp>
        <p:nvSpPr>
          <p:cNvPr id="6" name="TextBox 5"/>
          <p:cNvSpPr txBox="1"/>
          <p:nvPr/>
        </p:nvSpPr>
        <p:spPr>
          <a:xfrm>
            <a:off x="378823" y="1658983"/>
            <a:ext cx="8412480" cy="4508927"/>
          </a:xfrm>
          <a:prstGeom prst="rect">
            <a:avLst/>
          </a:prstGeom>
          <a:noFill/>
        </p:spPr>
        <p:txBody>
          <a:bodyPr wrap="square" rtlCol="0">
            <a:spAutoFit/>
          </a:bodyPr>
          <a:lstStyle/>
          <a:p>
            <a:pPr algn="ctr"/>
            <a:r>
              <a:rPr lang="en-US" sz="28700" b="1" dirty="0" smtClean="0">
                <a:solidFill>
                  <a:srgbClr val="FF0000"/>
                </a:solidFill>
              </a:rPr>
              <a:t>?</a:t>
            </a:r>
            <a:endParaRPr lang="en-US" b="1" dirty="0">
              <a:solidFill>
                <a:srgbClr val="FF0000"/>
              </a:solidFill>
            </a:endParaRPr>
          </a:p>
        </p:txBody>
      </p:sp>
    </p:spTree>
    <p:extLst>
      <p:ext uri="{BB962C8B-B14F-4D97-AF65-F5344CB8AC3E}">
        <p14:creationId xmlns:p14="http://schemas.microsoft.com/office/powerpoint/2010/main" val="27353137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we need to know about the GHS?</a:t>
            </a:r>
            <a:endParaRPr lang="en-US" dirty="0"/>
          </a:p>
        </p:txBody>
      </p:sp>
      <p:sp>
        <p:nvSpPr>
          <p:cNvPr id="3" name="Content Placeholder 2"/>
          <p:cNvSpPr>
            <a:spLocks noGrp="1"/>
          </p:cNvSpPr>
          <p:nvPr>
            <p:ph idx="1"/>
          </p:nvPr>
        </p:nvSpPr>
        <p:spPr/>
        <p:txBody>
          <a:bodyPr/>
          <a:lstStyle/>
          <a:p>
            <a:r>
              <a:rPr lang="en-US" sz="2800" dirty="0" smtClean="0"/>
              <a:t>Labels and SDSs are starting to change, you need to know how to read the labels and sheets, and be able to and decipher the information.</a:t>
            </a:r>
          </a:p>
          <a:p>
            <a:r>
              <a:rPr lang="en-US" sz="2800" dirty="0" smtClean="0"/>
              <a:t> Information is being standardized and specified. Previously, the order and information were left to the chemical supplier.</a:t>
            </a:r>
          </a:p>
          <a:p>
            <a:r>
              <a:rPr lang="en-US" sz="2800" dirty="0" smtClean="0"/>
              <a:t>All affected employees (i.e. YOU) must be trained on the new requirements by </a:t>
            </a:r>
            <a:r>
              <a:rPr lang="en-US" sz="2800" b="1" dirty="0" smtClean="0">
                <a:solidFill>
                  <a:srgbClr val="FF0000"/>
                </a:solidFill>
              </a:rPr>
              <a:t>December 1, 2013.</a:t>
            </a:r>
          </a:p>
          <a:p>
            <a:endParaRPr lang="en-US" dirty="0" smtClean="0"/>
          </a:p>
          <a:p>
            <a:endParaRPr lang="en-US" dirty="0" smtClean="0"/>
          </a:p>
          <a:p>
            <a:endParaRPr lang="en-US" dirty="0"/>
          </a:p>
        </p:txBody>
      </p:sp>
      <p:sp>
        <p:nvSpPr>
          <p:cNvPr id="4" name="Footer Placeholder 3"/>
          <p:cNvSpPr>
            <a:spLocks noGrp="1"/>
          </p:cNvSpPr>
          <p:nvPr>
            <p:ph type="ftr" sz="quarter" idx="10"/>
          </p:nvPr>
        </p:nvSpPr>
        <p:spPr/>
        <p:txBody>
          <a:bodyPr/>
          <a:lstStyle/>
          <a:p>
            <a:r>
              <a:rPr lang="en-US" smtClean="0"/>
              <a:t>CONFIDENTIAL - Internal Use Only</a:t>
            </a:r>
            <a:endParaRPr lang="en-US"/>
          </a:p>
        </p:txBody>
      </p:sp>
    </p:spTree>
    <p:extLst>
      <p:ext uri="{BB962C8B-B14F-4D97-AF65-F5344CB8AC3E}">
        <p14:creationId xmlns:p14="http://schemas.microsoft.com/office/powerpoint/2010/main" val="2417528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Hazard Class Definitions</a:t>
            </a:r>
            <a:endParaRPr lang="en-US" dirty="0"/>
          </a:p>
        </p:txBody>
      </p:sp>
      <p:sp>
        <p:nvSpPr>
          <p:cNvPr id="3" name="Content Placeholder 2"/>
          <p:cNvSpPr>
            <a:spLocks noGrp="1"/>
          </p:cNvSpPr>
          <p:nvPr>
            <p:ph idx="1"/>
          </p:nvPr>
        </p:nvSpPr>
        <p:spPr/>
        <p:txBody>
          <a:bodyPr/>
          <a:lstStyle/>
          <a:p>
            <a:pPr lvl="0"/>
            <a:r>
              <a:rPr lang="en-US" sz="2000" dirty="0"/>
              <a:t>Hazard classification is the responsibility of the manufacturer </a:t>
            </a:r>
            <a:r>
              <a:rPr lang="en-US" sz="2000" b="1" u="sng" dirty="0"/>
              <a:t>or</a:t>
            </a:r>
            <a:r>
              <a:rPr lang="en-US" sz="2000" dirty="0"/>
              <a:t> distributor of chemicals.</a:t>
            </a:r>
          </a:p>
          <a:p>
            <a:pPr lvl="0"/>
            <a:r>
              <a:rPr lang="en-US" sz="2000" dirty="0"/>
              <a:t>The process starts by identifying and reviewing relevant information about the hazards of the substance or mixture </a:t>
            </a:r>
          </a:p>
          <a:p>
            <a:pPr lvl="0"/>
            <a:r>
              <a:rPr lang="en-US" sz="2000" dirty="0"/>
              <a:t>Each </a:t>
            </a:r>
            <a:r>
              <a:rPr lang="en-US" sz="2000" b="1" dirty="0"/>
              <a:t>physical,</a:t>
            </a:r>
            <a:r>
              <a:rPr lang="en-US" sz="2000" dirty="0"/>
              <a:t> </a:t>
            </a:r>
            <a:r>
              <a:rPr lang="en-US" sz="2000" b="1" dirty="0"/>
              <a:t>health</a:t>
            </a:r>
            <a:r>
              <a:rPr lang="en-US" sz="2000" dirty="0"/>
              <a:t> or </a:t>
            </a:r>
            <a:r>
              <a:rPr lang="en-US" sz="2000" b="1" dirty="0"/>
              <a:t>environmental</a:t>
            </a:r>
            <a:r>
              <a:rPr lang="en-US" sz="2000" dirty="0"/>
              <a:t> hazard is identified as a “hazard class” </a:t>
            </a:r>
            <a:r>
              <a:rPr lang="en-US" sz="2000" dirty="0" smtClean="0"/>
              <a:t>(for example, </a:t>
            </a:r>
            <a:r>
              <a:rPr lang="en-US" sz="2000" i="1" dirty="0" smtClean="0"/>
              <a:t>Carcinogenicity</a:t>
            </a:r>
            <a:r>
              <a:rPr lang="en-US" sz="2000" dirty="0" smtClean="0"/>
              <a:t> </a:t>
            </a:r>
            <a:r>
              <a:rPr lang="en-US" sz="2000" dirty="0"/>
              <a:t>is a health hazard class)</a:t>
            </a:r>
          </a:p>
          <a:p>
            <a:pPr lvl="0"/>
            <a:r>
              <a:rPr lang="en-US" sz="2000" dirty="0"/>
              <a:t>A “hazard class” may be sub-divided into several “hazard categories” based on the degree of severity of the hazard.</a:t>
            </a:r>
          </a:p>
          <a:p>
            <a:pPr lvl="0"/>
            <a:r>
              <a:rPr lang="en-US" sz="2000" dirty="0"/>
              <a:t>Placing a chemical into a “hazard class”, and where necessary, a “hazard category”, is the concept of classification – determining not only the hazard, but also the severity of the effect.</a:t>
            </a:r>
          </a:p>
          <a:p>
            <a:endParaRPr lang="en-US" dirty="0"/>
          </a:p>
        </p:txBody>
      </p:sp>
      <p:sp>
        <p:nvSpPr>
          <p:cNvPr id="4" name="Footer Placeholder 3"/>
          <p:cNvSpPr>
            <a:spLocks noGrp="1"/>
          </p:cNvSpPr>
          <p:nvPr>
            <p:ph type="ftr" sz="quarter" idx="10"/>
          </p:nvPr>
        </p:nvSpPr>
        <p:spPr/>
        <p:txBody>
          <a:bodyPr/>
          <a:lstStyle/>
          <a:p>
            <a:r>
              <a:rPr lang="en-US" smtClean="0"/>
              <a:t>CONFIDENTIAL - Internal Use Only</a:t>
            </a:r>
            <a:endParaRPr lang="en-US"/>
          </a:p>
        </p:txBody>
      </p:sp>
    </p:spTree>
    <p:extLst>
      <p:ext uri="{BB962C8B-B14F-4D97-AF65-F5344CB8AC3E}">
        <p14:creationId xmlns:p14="http://schemas.microsoft.com/office/powerpoint/2010/main" val="18878289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Hazards - Definitions</a:t>
            </a:r>
            <a:endParaRPr lang="en-US" dirty="0"/>
          </a:p>
        </p:txBody>
      </p:sp>
      <p:sp>
        <p:nvSpPr>
          <p:cNvPr id="3" name="Content Placeholder 2"/>
          <p:cNvSpPr>
            <a:spLocks noGrp="1"/>
          </p:cNvSpPr>
          <p:nvPr>
            <p:ph idx="1"/>
          </p:nvPr>
        </p:nvSpPr>
        <p:spPr/>
        <p:txBody>
          <a:bodyPr/>
          <a:lstStyle/>
          <a:p>
            <a:r>
              <a:rPr lang="en-US" sz="2400" dirty="0"/>
              <a:t>Physical hazards are related to the physical and chemical properties of the substance or mixture involved. </a:t>
            </a:r>
          </a:p>
          <a:p>
            <a:r>
              <a:rPr lang="en-US" sz="2400" dirty="0" smtClean="0"/>
              <a:t>The </a:t>
            </a:r>
            <a:r>
              <a:rPr lang="en-US" sz="2400" dirty="0"/>
              <a:t>physical hazard criteria are based on the criteria of the UN Recommendations for the Transport of Dangerous Goods (TDG). </a:t>
            </a:r>
          </a:p>
          <a:p>
            <a:r>
              <a:rPr lang="en-US" sz="2400" dirty="0" smtClean="0"/>
              <a:t>They </a:t>
            </a:r>
            <a:r>
              <a:rPr lang="en-US" sz="2400" dirty="0"/>
              <a:t>refer to the results of tests performed in accordance with the </a:t>
            </a:r>
            <a:r>
              <a:rPr lang="en-US" sz="2400" i="1" dirty="0"/>
              <a:t>UN Recommendations on the Transport of Dangerous Goods, Manual of Tests and Criteria.</a:t>
            </a:r>
            <a:endParaRPr lang="en-US" sz="2400" dirty="0"/>
          </a:p>
          <a:p>
            <a:endParaRPr lang="en-US" dirty="0"/>
          </a:p>
        </p:txBody>
      </p:sp>
      <p:sp>
        <p:nvSpPr>
          <p:cNvPr id="4" name="Footer Placeholder 3"/>
          <p:cNvSpPr>
            <a:spLocks noGrp="1"/>
          </p:cNvSpPr>
          <p:nvPr>
            <p:ph type="ftr" sz="quarter" idx="10"/>
          </p:nvPr>
        </p:nvSpPr>
        <p:spPr/>
        <p:txBody>
          <a:bodyPr/>
          <a:lstStyle/>
          <a:p>
            <a:r>
              <a:rPr lang="en-US" smtClean="0"/>
              <a:t>CONFIDENTIAL - Internal Use Only</a:t>
            </a:r>
            <a:endParaRPr lang="en-US"/>
          </a:p>
        </p:txBody>
      </p:sp>
    </p:spTree>
    <p:extLst>
      <p:ext uri="{BB962C8B-B14F-4D97-AF65-F5344CB8AC3E}">
        <p14:creationId xmlns:p14="http://schemas.microsoft.com/office/powerpoint/2010/main" val="37294945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Hazard Classes in the GHS</a:t>
            </a:r>
            <a:endParaRPr lang="en-US" dirty="0"/>
          </a:p>
        </p:txBody>
      </p:sp>
      <p:sp>
        <p:nvSpPr>
          <p:cNvPr id="4" name="Footer Placeholder 3"/>
          <p:cNvSpPr>
            <a:spLocks noGrp="1"/>
          </p:cNvSpPr>
          <p:nvPr>
            <p:ph type="ftr" sz="quarter" idx="10"/>
          </p:nvPr>
        </p:nvSpPr>
        <p:spPr/>
        <p:txBody>
          <a:bodyPr/>
          <a:lstStyle/>
          <a:p>
            <a:r>
              <a:rPr lang="en-US" smtClean="0"/>
              <a:t>CONFIDENTIAL - Internal Use Only</a:t>
            </a:r>
            <a:endParaRPr lang="en-US"/>
          </a:p>
        </p:txBody>
      </p:sp>
      <p:sp>
        <p:nvSpPr>
          <p:cNvPr id="8" name="TextBox 7"/>
          <p:cNvSpPr txBox="1"/>
          <p:nvPr/>
        </p:nvSpPr>
        <p:spPr>
          <a:xfrm>
            <a:off x="261257" y="1776548"/>
            <a:ext cx="3657600" cy="4154984"/>
          </a:xfrm>
          <a:prstGeom prst="rect">
            <a:avLst/>
          </a:prstGeom>
          <a:noFill/>
        </p:spPr>
        <p:txBody>
          <a:bodyPr wrap="square" rtlCol="0">
            <a:spAutoFit/>
          </a:bodyPr>
          <a:lstStyle/>
          <a:p>
            <a:pPr marL="285750" lvl="0" indent="-285750">
              <a:buFont typeface="Arial" pitchFamily="34" charset="0"/>
              <a:buChar char="•"/>
            </a:pPr>
            <a:r>
              <a:rPr lang="en-US" sz="2400" dirty="0"/>
              <a:t>Explosives </a:t>
            </a:r>
          </a:p>
          <a:p>
            <a:pPr marL="285750" lvl="0" indent="-285750">
              <a:buFont typeface="Arial" pitchFamily="34" charset="0"/>
              <a:buChar char="•"/>
            </a:pPr>
            <a:r>
              <a:rPr lang="en-US" sz="2400" dirty="0"/>
              <a:t>Gases Under Pressure </a:t>
            </a:r>
          </a:p>
          <a:p>
            <a:pPr marL="285750" lvl="0" indent="-285750">
              <a:buFont typeface="Arial" pitchFamily="34" charset="0"/>
              <a:buChar char="•"/>
            </a:pPr>
            <a:r>
              <a:rPr lang="en-US" sz="2400" dirty="0"/>
              <a:t>Flammable Gases </a:t>
            </a:r>
          </a:p>
          <a:p>
            <a:pPr marL="285750" lvl="0" indent="-285750">
              <a:buFont typeface="Arial" pitchFamily="34" charset="0"/>
              <a:buChar char="•"/>
            </a:pPr>
            <a:r>
              <a:rPr lang="en-US" sz="2400" dirty="0"/>
              <a:t>Flammable Aerosols </a:t>
            </a:r>
          </a:p>
          <a:p>
            <a:pPr marL="285750" lvl="0" indent="-285750">
              <a:buFont typeface="Arial" pitchFamily="34" charset="0"/>
              <a:buChar char="•"/>
            </a:pPr>
            <a:r>
              <a:rPr lang="en-US" sz="2400" dirty="0"/>
              <a:t>Flammable Liquids </a:t>
            </a:r>
          </a:p>
          <a:p>
            <a:pPr marL="285750" lvl="0" indent="-285750">
              <a:buFont typeface="Arial" pitchFamily="34" charset="0"/>
              <a:buChar char="•"/>
            </a:pPr>
            <a:r>
              <a:rPr lang="en-US" sz="2400" dirty="0"/>
              <a:t>Flammable Solids </a:t>
            </a:r>
          </a:p>
          <a:p>
            <a:pPr marL="285750" lvl="0" indent="-285750">
              <a:buFont typeface="Arial" pitchFamily="34" charset="0"/>
              <a:buChar char="•"/>
            </a:pPr>
            <a:r>
              <a:rPr lang="en-US" sz="2400" dirty="0"/>
              <a:t>Self-Reactive Substances </a:t>
            </a:r>
          </a:p>
          <a:p>
            <a:pPr marL="285750" lvl="0" indent="-285750">
              <a:buFont typeface="Arial" pitchFamily="34" charset="0"/>
              <a:buChar char="•"/>
            </a:pPr>
            <a:r>
              <a:rPr lang="en-US" sz="2400" dirty="0"/>
              <a:t>Pyrophoric Liquids (spontaneously ignites in air)</a:t>
            </a:r>
          </a:p>
        </p:txBody>
      </p:sp>
      <p:sp>
        <p:nvSpPr>
          <p:cNvPr id="9" name="TextBox 8"/>
          <p:cNvSpPr txBox="1"/>
          <p:nvPr/>
        </p:nvSpPr>
        <p:spPr>
          <a:xfrm>
            <a:off x="4754880" y="1776548"/>
            <a:ext cx="4389120" cy="3785652"/>
          </a:xfrm>
          <a:prstGeom prst="rect">
            <a:avLst/>
          </a:prstGeom>
          <a:noFill/>
        </p:spPr>
        <p:txBody>
          <a:bodyPr wrap="square" rtlCol="0">
            <a:spAutoFit/>
          </a:bodyPr>
          <a:lstStyle/>
          <a:p>
            <a:pPr marL="285750" lvl="0" indent="-285750">
              <a:buFont typeface="Arial" pitchFamily="34" charset="0"/>
              <a:buChar char="•"/>
            </a:pPr>
            <a:r>
              <a:rPr lang="en-US" sz="2400" dirty="0"/>
              <a:t>Pyrophoric Solids </a:t>
            </a:r>
          </a:p>
          <a:p>
            <a:pPr marL="285750" lvl="0" indent="-285750">
              <a:buFont typeface="Arial" pitchFamily="34" charset="0"/>
              <a:buChar char="•"/>
            </a:pPr>
            <a:r>
              <a:rPr lang="en-US" sz="2400" dirty="0"/>
              <a:t>Self-Heating Substances </a:t>
            </a:r>
          </a:p>
          <a:p>
            <a:pPr marL="285750" lvl="0" indent="-285750">
              <a:buFont typeface="Arial" pitchFamily="34" charset="0"/>
              <a:buChar char="•"/>
            </a:pPr>
            <a:r>
              <a:rPr lang="en-US" sz="2400" dirty="0"/>
              <a:t>Substances </a:t>
            </a:r>
            <a:r>
              <a:rPr lang="en-US" sz="2400" dirty="0" smtClean="0"/>
              <a:t>which, </a:t>
            </a:r>
            <a:r>
              <a:rPr lang="en-US" sz="2400" dirty="0"/>
              <a:t>in contact with water, emit flammable gases </a:t>
            </a:r>
          </a:p>
          <a:p>
            <a:pPr marL="285750" lvl="0" indent="-285750">
              <a:buFont typeface="Arial" pitchFamily="34" charset="0"/>
              <a:buChar char="•"/>
            </a:pPr>
            <a:r>
              <a:rPr lang="en-US" sz="2400" dirty="0"/>
              <a:t>Oxidizing Gases</a:t>
            </a:r>
          </a:p>
          <a:p>
            <a:pPr marL="285750" lvl="0" indent="-285750">
              <a:buFont typeface="Arial" pitchFamily="34" charset="0"/>
              <a:buChar char="•"/>
            </a:pPr>
            <a:r>
              <a:rPr lang="en-US" sz="2400" dirty="0"/>
              <a:t>Oxidizing Liquids </a:t>
            </a:r>
          </a:p>
          <a:p>
            <a:pPr marL="285750" lvl="0" indent="-285750">
              <a:buFont typeface="Arial" pitchFamily="34" charset="0"/>
              <a:buChar char="•"/>
            </a:pPr>
            <a:r>
              <a:rPr lang="en-US" sz="2400" dirty="0"/>
              <a:t>Oxidizing Solids </a:t>
            </a:r>
          </a:p>
          <a:p>
            <a:pPr marL="285750" lvl="0" indent="-285750">
              <a:buFont typeface="Arial" pitchFamily="34" charset="0"/>
              <a:buChar char="•"/>
            </a:pPr>
            <a:r>
              <a:rPr lang="en-US" sz="2400" dirty="0"/>
              <a:t>Organic Peroxides </a:t>
            </a:r>
          </a:p>
          <a:p>
            <a:pPr marL="285750" lvl="0" indent="-285750">
              <a:buFont typeface="Arial" pitchFamily="34" charset="0"/>
              <a:buChar char="•"/>
            </a:pPr>
            <a:r>
              <a:rPr lang="en-US" sz="2400" dirty="0"/>
              <a:t>Corrosive to Metals</a:t>
            </a:r>
          </a:p>
        </p:txBody>
      </p:sp>
    </p:spTree>
    <p:extLst>
      <p:ext uri="{BB962C8B-B14F-4D97-AF65-F5344CB8AC3E}">
        <p14:creationId xmlns:p14="http://schemas.microsoft.com/office/powerpoint/2010/main" val="3385239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Hazard </a:t>
            </a:r>
            <a:r>
              <a:rPr lang="en-US" dirty="0" err="1" smtClean="0"/>
              <a:t>Catagories</a:t>
            </a:r>
            <a:endParaRPr lang="en-US" dirty="0"/>
          </a:p>
        </p:txBody>
      </p:sp>
      <p:sp>
        <p:nvSpPr>
          <p:cNvPr id="4" name="Footer Placeholder 3"/>
          <p:cNvSpPr>
            <a:spLocks noGrp="1"/>
          </p:cNvSpPr>
          <p:nvPr>
            <p:ph type="ftr" sz="quarter" idx="10"/>
          </p:nvPr>
        </p:nvSpPr>
        <p:spPr/>
        <p:txBody>
          <a:bodyPr/>
          <a:lstStyle/>
          <a:p>
            <a:r>
              <a:rPr lang="en-US" smtClean="0"/>
              <a:t>CONFIDENTIAL - Internal Use Only</a:t>
            </a:r>
            <a:endParaRPr lang="en-US"/>
          </a:p>
        </p:txBody>
      </p:sp>
      <p:sp>
        <p:nvSpPr>
          <p:cNvPr id="6" name="Rectangle 5"/>
          <p:cNvSpPr/>
          <p:nvPr/>
        </p:nvSpPr>
        <p:spPr>
          <a:xfrm>
            <a:off x="404948" y="1511274"/>
            <a:ext cx="8373292" cy="1015663"/>
          </a:xfrm>
          <a:prstGeom prst="rect">
            <a:avLst/>
          </a:prstGeom>
        </p:spPr>
        <p:txBody>
          <a:bodyPr wrap="square">
            <a:spAutoFit/>
          </a:bodyPr>
          <a:lstStyle/>
          <a:p>
            <a:pPr algn="ctr"/>
            <a:r>
              <a:rPr lang="en-US" sz="2000" dirty="0"/>
              <a:t>Once the hazard class is </a:t>
            </a:r>
            <a:r>
              <a:rPr lang="en-US" sz="2000" dirty="0" smtClean="0"/>
              <a:t>decided for a specific chemical , </a:t>
            </a:r>
            <a:r>
              <a:rPr lang="en-US" sz="2000" dirty="0"/>
              <a:t>then the hazard category may be selected from the available tables to further define the risk</a:t>
            </a:r>
          </a:p>
        </p:txBody>
      </p:sp>
      <p:sp>
        <p:nvSpPr>
          <p:cNvPr id="7" name="Rectangle 6"/>
          <p:cNvSpPr/>
          <p:nvPr/>
        </p:nvSpPr>
        <p:spPr>
          <a:xfrm>
            <a:off x="404948" y="2992921"/>
            <a:ext cx="8373292" cy="369332"/>
          </a:xfrm>
          <a:prstGeom prst="rect">
            <a:avLst/>
          </a:prstGeom>
        </p:spPr>
        <p:txBody>
          <a:bodyPr wrap="square">
            <a:spAutoFit/>
          </a:bodyPr>
          <a:lstStyle/>
          <a:p>
            <a:pPr algn="ctr"/>
            <a:r>
              <a:rPr lang="en-US" sz="1800" dirty="0"/>
              <a:t>For example, for the Flammable Liquids Class, the categories include:</a:t>
            </a:r>
          </a:p>
        </p:txBody>
      </p:sp>
      <p:graphicFrame>
        <p:nvGraphicFramePr>
          <p:cNvPr id="9" name="Object 8"/>
          <p:cNvGraphicFramePr>
            <a:graphicFrameLocks noChangeAspect="1"/>
          </p:cNvGraphicFramePr>
          <p:nvPr>
            <p:extLst>
              <p:ext uri="{D42A27DB-BD31-4B8C-83A1-F6EECF244321}">
                <p14:modId xmlns:p14="http://schemas.microsoft.com/office/powerpoint/2010/main" val="3166519272"/>
              </p:ext>
            </p:extLst>
          </p:nvPr>
        </p:nvGraphicFramePr>
        <p:xfrm>
          <a:off x="404948" y="3538810"/>
          <a:ext cx="8229600" cy="1828800"/>
        </p:xfrm>
        <a:graphic>
          <a:graphicData uri="http://schemas.openxmlformats.org/presentationml/2006/ole">
            <mc:AlternateContent xmlns:mc="http://schemas.openxmlformats.org/markup-compatibility/2006">
              <mc:Choice xmlns:v="urn:schemas-microsoft-com:vml" Requires="v">
                <p:oleObj spid="_x0000_s99344" name="Document" r:id="rId4" imgW="5551491" imgH="1231719" progId="Word.Document.12">
                  <p:embed/>
                </p:oleObj>
              </mc:Choice>
              <mc:Fallback>
                <p:oleObj name="Document" r:id="rId4" imgW="5551491" imgH="1231719" progId="Word.Document.12">
                  <p:embed/>
                  <p:pic>
                    <p:nvPicPr>
                      <p:cNvPr id="0" name=""/>
                      <p:cNvPicPr/>
                      <p:nvPr/>
                    </p:nvPicPr>
                    <p:blipFill>
                      <a:blip r:embed="rId5"/>
                      <a:stretch>
                        <a:fillRect/>
                      </a:stretch>
                    </p:blipFill>
                    <p:spPr>
                      <a:xfrm>
                        <a:off x="404948" y="3538810"/>
                        <a:ext cx="8229600" cy="1828800"/>
                      </a:xfrm>
                      <a:prstGeom prst="rect">
                        <a:avLst/>
                      </a:prstGeom>
                    </p:spPr>
                  </p:pic>
                </p:oleObj>
              </mc:Fallback>
            </mc:AlternateContent>
          </a:graphicData>
        </a:graphic>
      </p:graphicFrame>
    </p:spTree>
    <p:extLst>
      <p:ext uri="{BB962C8B-B14F-4D97-AF65-F5344CB8AC3E}">
        <p14:creationId xmlns:p14="http://schemas.microsoft.com/office/powerpoint/2010/main" val="2095528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Hazard Class vs. Hazard </a:t>
            </a:r>
            <a:r>
              <a:rPr lang="en-US" dirty="0" err="1" smtClean="0"/>
              <a:t>Catagory</a:t>
            </a:r>
            <a:endParaRPr lang="en-US" dirty="0"/>
          </a:p>
        </p:txBody>
      </p:sp>
      <p:sp>
        <p:nvSpPr>
          <p:cNvPr id="4" name="Footer Placeholder 3"/>
          <p:cNvSpPr>
            <a:spLocks noGrp="1"/>
          </p:cNvSpPr>
          <p:nvPr>
            <p:ph type="ftr" sz="quarter" idx="10"/>
          </p:nvPr>
        </p:nvSpPr>
        <p:spPr/>
        <p:txBody>
          <a:bodyPr/>
          <a:lstStyle/>
          <a:p>
            <a:r>
              <a:rPr lang="en-US" smtClean="0"/>
              <a:t>CONFIDENTIAL - Internal Use Only</a:t>
            </a:r>
            <a:endParaRPr lang="en-US"/>
          </a:p>
        </p:txBody>
      </p:sp>
      <p:pic>
        <p:nvPicPr>
          <p:cNvPr id="10137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8091" y="1423851"/>
            <a:ext cx="6992093" cy="4895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80990299"/>
      </p:ext>
    </p:extLst>
  </p:cSld>
  <p:clrMapOvr>
    <a:masterClrMapping/>
  </p:clrMapOvr>
</p:sld>
</file>

<file path=ppt/theme/theme1.xml><?xml version="1.0" encoding="utf-8"?>
<a:theme xmlns:a="http://schemas.openxmlformats.org/drawingml/2006/main" name="Quest Alt Cover 1">
  <a:themeElements>
    <a:clrScheme name="Quest Alt Cover 1 1">
      <a:dk1>
        <a:srgbClr val="6F7073"/>
      </a:dk1>
      <a:lt1>
        <a:srgbClr val="EAEAEA"/>
      </a:lt1>
      <a:dk2>
        <a:srgbClr val="B51A8A"/>
      </a:dk2>
      <a:lt2>
        <a:srgbClr val="0073AE"/>
      </a:lt2>
      <a:accent1>
        <a:srgbClr val="54B948"/>
      </a:accent1>
      <a:accent2>
        <a:srgbClr val="FFD200"/>
      </a:accent2>
      <a:accent3>
        <a:srgbClr val="F3F3F3"/>
      </a:accent3>
      <a:accent4>
        <a:srgbClr val="5E5F61"/>
      </a:accent4>
      <a:accent5>
        <a:srgbClr val="B3D9B1"/>
      </a:accent5>
      <a:accent6>
        <a:srgbClr val="E7BE00"/>
      </a:accent6>
      <a:hlink>
        <a:srgbClr val="00AFDB"/>
      </a:hlink>
      <a:folHlink>
        <a:srgbClr val="C1D82F"/>
      </a:folHlink>
    </a:clrScheme>
    <a:fontScheme name="Quest Alt Cover 1">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63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rgbClr val="000000"/>
            </a:solidFill>
            <a:effectLst/>
            <a:latin typeface="Arial" charset="0"/>
            <a:cs typeface="Arial" charset="0"/>
          </a:defRPr>
        </a:defPPr>
      </a:lstStyle>
    </a:spDef>
    <a:lnDef>
      <a:spPr bwMode="auto">
        <a:xfrm>
          <a:off x="0" y="0"/>
          <a:ext cx="1" cy="1"/>
        </a:xfrm>
        <a:custGeom>
          <a:avLst/>
          <a:gdLst/>
          <a:ahLst/>
          <a:cxnLst/>
          <a:rect l="0" t="0" r="0" b="0"/>
          <a:pathLst/>
        </a:custGeom>
        <a:solidFill>
          <a:schemeClr val="bg1"/>
        </a:solidFill>
        <a:ln w="63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rgbClr val="000000"/>
            </a:solidFill>
            <a:effectLst/>
            <a:latin typeface="Arial" charset="0"/>
            <a:cs typeface="Arial" charset="0"/>
          </a:defRPr>
        </a:defPPr>
      </a:lstStyle>
    </a:lnDef>
  </a:objectDefaults>
  <a:extraClrSchemeLst>
    <a:extraClrScheme>
      <a:clrScheme name="Quest Alt Cover 1 1">
        <a:dk1>
          <a:srgbClr val="6F7073"/>
        </a:dk1>
        <a:lt1>
          <a:srgbClr val="EAEAEA"/>
        </a:lt1>
        <a:dk2>
          <a:srgbClr val="B51A8A"/>
        </a:dk2>
        <a:lt2>
          <a:srgbClr val="0073AE"/>
        </a:lt2>
        <a:accent1>
          <a:srgbClr val="54B948"/>
        </a:accent1>
        <a:accent2>
          <a:srgbClr val="FFD200"/>
        </a:accent2>
        <a:accent3>
          <a:srgbClr val="F3F3F3"/>
        </a:accent3>
        <a:accent4>
          <a:srgbClr val="5E5F61"/>
        </a:accent4>
        <a:accent5>
          <a:srgbClr val="B3D9B1"/>
        </a:accent5>
        <a:accent6>
          <a:srgbClr val="E7BE00"/>
        </a:accent6>
        <a:hlink>
          <a:srgbClr val="00AFDB"/>
        </a:hlink>
        <a:folHlink>
          <a:srgbClr val="C1D82F"/>
        </a:folHlink>
      </a:clrScheme>
      <a:clrMap bg1="lt1" tx1="dk1" bg2="lt2" tx2="dk2" accent1="accent1" accent2="accent2" accent3="accent3" accent4="accent4" accent5="accent5" accent6="accent6" hlink="hlink" folHlink="folHlink"/>
    </a:extraClrScheme>
    <a:extraClrScheme>
      <a:clrScheme name="Quest Alt Cover 1 2">
        <a:dk1>
          <a:srgbClr val="4D4F53"/>
        </a:dk1>
        <a:lt1>
          <a:srgbClr val="D4D0C8"/>
        </a:lt1>
        <a:dk2>
          <a:srgbClr val="A31A7E"/>
        </a:dk2>
        <a:lt2>
          <a:srgbClr val="0066A1"/>
        </a:lt2>
        <a:accent1>
          <a:srgbClr val="54B948"/>
        </a:accent1>
        <a:accent2>
          <a:srgbClr val="FECB00"/>
        </a:accent2>
        <a:accent3>
          <a:srgbClr val="E6E4E0"/>
        </a:accent3>
        <a:accent4>
          <a:srgbClr val="404246"/>
        </a:accent4>
        <a:accent5>
          <a:srgbClr val="B3D9B1"/>
        </a:accent5>
        <a:accent6>
          <a:srgbClr val="E6B800"/>
        </a:accent6>
        <a:hlink>
          <a:srgbClr val="00ADD0"/>
        </a:hlink>
        <a:folHlink>
          <a:srgbClr val="C9D30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Quest Alt Cover 2">
  <a:themeElements>
    <a:clrScheme name="Quest Alt Cover 2 1">
      <a:dk1>
        <a:srgbClr val="6F7073"/>
      </a:dk1>
      <a:lt1>
        <a:srgbClr val="EAEAEA"/>
      </a:lt1>
      <a:dk2>
        <a:srgbClr val="B51A8A"/>
      </a:dk2>
      <a:lt2>
        <a:srgbClr val="0073AE"/>
      </a:lt2>
      <a:accent1>
        <a:srgbClr val="54B948"/>
      </a:accent1>
      <a:accent2>
        <a:srgbClr val="FFD200"/>
      </a:accent2>
      <a:accent3>
        <a:srgbClr val="F3F3F3"/>
      </a:accent3>
      <a:accent4>
        <a:srgbClr val="5E5F61"/>
      </a:accent4>
      <a:accent5>
        <a:srgbClr val="B3D9B1"/>
      </a:accent5>
      <a:accent6>
        <a:srgbClr val="E7BE00"/>
      </a:accent6>
      <a:hlink>
        <a:srgbClr val="00AFDB"/>
      </a:hlink>
      <a:folHlink>
        <a:srgbClr val="C1D82F"/>
      </a:folHlink>
    </a:clrScheme>
    <a:fontScheme name="Quest Alt Cover 2">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63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rgbClr val="000000"/>
            </a:solidFill>
            <a:effectLst/>
            <a:latin typeface="Arial" charset="0"/>
            <a:cs typeface="Arial" charset="0"/>
          </a:defRPr>
        </a:defPPr>
      </a:lstStyle>
    </a:spDef>
    <a:lnDef>
      <a:spPr bwMode="auto">
        <a:xfrm>
          <a:off x="0" y="0"/>
          <a:ext cx="1" cy="1"/>
        </a:xfrm>
        <a:custGeom>
          <a:avLst/>
          <a:gdLst/>
          <a:ahLst/>
          <a:cxnLst/>
          <a:rect l="0" t="0" r="0" b="0"/>
          <a:pathLst/>
        </a:custGeom>
        <a:solidFill>
          <a:schemeClr val="bg1"/>
        </a:solidFill>
        <a:ln w="63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rgbClr val="000000"/>
            </a:solidFill>
            <a:effectLst/>
            <a:latin typeface="Arial" charset="0"/>
            <a:cs typeface="Arial" charset="0"/>
          </a:defRPr>
        </a:defPPr>
      </a:lstStyle>
    </a:lnDef>
  </a:objectDefaults>
  <a:extraClrSchemeLst>
    <a:extraClrScheme>
      <a:clrScheme name="Quest Alt Cover 2 1">
        <a:dk1>
          <a:srgbClr val="6F7073"/>
        </a:dk1>
        <a:lt1>
          <a:srgbClr val="EAEAEA"/>
        </a:lt1>
        <a:dk2>
          <a:srgbClr val="B51A8A"/>
        </a:dk2>
        <a:lt2>
          <a:srgbClr val="0073AE"/>
        </a:lt2>
        <a:accent1>
          <a:srgbClr val="54B948"/>
        </a:accent1>
        <a:accent2>
          <a:srgbClr val="FFD200"/>
        </a:accent2>
        <a:accent3>
          <a:srgbClr val="F3F3F3"/>
        </a:accent3>
        <a:accent4>
          <a:srgbClr val="5E5F61"/>
        </a:accent4>
        <a:accent5>
          <a:srgbClr val="B3D9B1"/>
        </a:accent5>
        <a:accent6>
          <a:srgbClr val="E7BE00"/>
        </a:accent6>
        <a:hlink>
          <a:srgbClr val="00AFDB"/>
        </a:hlink>
        <a:folHlink>
          <a:srgbClr val="C1D82F"/>
        </a:folHlink>
      </a:clrScheme>
      <a:clrMap bg1="lt1" tx1="dk1" bg2="lt2" tx2="dk2" accent1="accent1" accent2="accent2" accent3="accent3" accent4="accent4" accent5="accent5" accent6="accent6" hlink="hlink" folHlink="folHlink"/>
    </a:extraClrScheme>
    <a:extraClrScheme>
      <a:clrScheme name="Quest Alt Cover 2 2">
        <a:dk1>
          <a:srgbClr val="4D4F53"/>
        </a:dk1>
        <a:lt1>
          <a:srgbClr val="D4D0C8"/>
        </a:lt1>
        <a:dk2>
          <a:srgbClr val="A31A7E"/>
        </a:dk2>
        <a:lt2>
          <a:srgbClr val="0066A1"/>
        </a:lt2>
        <a:accent1>
          <a:srgbClr val="54B948"/>
        </a:accent1>
        <a:accent2>
          <a:srgbClr val="FECB00"/>
        </a:accent2>
        <a:accent3>
          <a:srgbClr val="E6E4E0"/>
        </a:accent3>
        <a:accent4>
          <a:srgbClr val="404246"/>
        </a:accent4>
        <a:accent5>
          <a:srgbClr val="B3D9B1"/>
        </a:accent5>
        <a:accent6>
          <a:srgbClr val="E6B800"/>
        </a:accent6>
        <a:hlink>
          <a:srgbClr val="00ADD0"/>
        </a:hlink>
        <a:folHlink>
          <a:srgbClr val="C9D303"/>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2249</TotalTime>
  <Words>1702</Words>
  <Application>Microsoft Office PowerPoint</Application>
  <PresentationFormat>On-screen Show (4:3)</PresentationFormat>
  <Paragraphs>238</Paragraphs>
  <Slides>31</Slides>
  <Notes>1</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31</vt:i4>
      </vt:variant>
    </vt:vector>
  </HeadingPairs>
  <TitlesOfParts>
    <vt:vector size="34" baseType="lpstr">
      <vt:lpstr>Quest Alt Cover 1</vt:lpstr>
      <vt:lpstr>Quest Alt Cover 2</vt:lpstr>
      <vt:lpstr>Document</vt:lpstr>
      <vt:lpstr>Global Harmonization System (GHS)  Safety Data Sheet (SDS)</vt:lpstr>
      <vt:lpstr>What we need to cover….</vt:lpstr>
      <vt:lpstr>What is the GHS?</vt:lpstr>
      <vt:lpstr>Why do we need to know about the GHS?</vt:lpstr>
      <vt:lpstr>Hazard Class Definitions</vt:lpstr>
      <vt:lpstr>Physical Hazards - Definitions</vt:lpstr>
      <vt:lpstr>Physical Hazard Classes in the GHS</vt:lpstr>
      <vt:lpstr>Physical Hazard Catagories</vt:lpstr>
      <vt:lpstr>Hazard Class vs. Hazard Catagory</vt:lpstr>
      <vt:lpstr>Health Hazard Definition</vt:lpstr>
      <vt:lpstr>Health Hazard Classifications</vt:lpstr>
      <vt:lpstr>Health Hazard Catagories</vt:lpstr>
      <vt:lpstr>Health Hazards Class vs. Catagory</vt:lpstr>
      <vt:lpstr>Environmental Hazard Classification</vt:lpstr>
      <vt:lpstr>GHS labels</vt:lpstr>
      <vt:lpstr>Symbols (pictograms)</vt:lpstr>
      <vt:lpstr>Pictograms</vt:lpstr>
      <vt:lpstr>Pictograms</vt:lpstr>
      <vt:lpstr>Pictograms</vt:lpstr>
      <vt:lpstr>Pictograms</vt:lpstr>
      <vt:lpstr>Pictograms</vt:lpstr>
      <vt:lpstr>Signal Words</vt:lpstr>
      <vt:lpstr>Hazard Statements</vt:lpstr>
      <vt:lpstr>GHS label example</vt:lpstr>
      <vt:lpstr>Labeling secondary containers</vt:lpstr>
      <vt:lpstr>HMIS – Health and Flammability  </vt:lpstr>
      <vt:lpstr>HMIS – Reactivity and Protective Equipment </vt:lpstr>
      <vt:lpstr>GHS Safety Data Sheet (SDS)</vt:lpstr>
      <vt:lpstr>Safety Data Sheet (SDS) contents</vt:lpstr>
      <vt:lpstr>Safety Data Sheet (SDS) contents - continued</vt:lpstr>
      <vt:lpstr>QUESTions?</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Jeff</dc:creator>
  <cp:lastModifiedBy>Mason, Bryan E</cp:lastModifiedBy>
  <cp:revision>176</cp:revision>
  <dcterms:created xsi:type="dcterms:W3CDTF">2010-12-29T19:04:05Z</dcterms:created>
  <dcterms:modified xsi:type="dcterms:W3CDTF">2013-10-15T14:21:02Z</dcterms:modified>
</cp:coreProperties>
</file>