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328" r:id="rId3"/>
    <p:sldId id="287" r:id="rId4"/>
    <p:sldId id="257" r:id="rId5"/>
    <p:sldId id="297" r:id="rId6"/>
    <p:sldId id="330" r:id="rId7"/>
    <p:sldId id="290" r:id="rId8"/>
    <p:sldId id="298" r:id="rId9"/>
    <p:sldId id="292" r:id="rId10"/>
    <p:sldId id="299" r:id="rId11"/>
    <p:sldId id="294" r:id="rId12"/>
    <p:sldId id="315" r:id="rId13"/>
    <p:sldId id="331" r:id="rId14"/>
    <p:sldId id="30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514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380E-6793-40B2-9187-E94E2F822124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2B8C-CAC9-4F5C-9173-D0ADB1B6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66850" y="433388"/>
            <a:ext cx="3924300" cy="29432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79988" y="1679575"/>
            <a:ext cx="3706812" cy="1268413"/>
          </a:xfrm>
          <a:prstGeom prst="rect">
            <a:avLst/>
          </a:prstGeom>
        </p:spPr>
        <p:txBody>
          <a:bodyPr anchor="t"/>
          <a:lstStyle>
            <a:lvl1pPr>
              <a:lnSpc>
                <a:spcPct val="93000"/>
              </a:lnSpc>
              <a:spcBef>
                <a:spcPct val="75000"/>
              </a:spcBef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79988" y="3995738"/>
            <a:ext cx="3706812" cy="1306512"/>
          </a:xfrm>
        </p:spPr>
        <p:txBody>
          <a:bodyPr anchor="ctr"/>
          <a:lstStyle>
            <a:lvl1pPr marL="0" indent="0">
              <a:spcBef>
                <a:spcPct val="25000"/>
              </a:spcBef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371A78E4-9A64-4F1F-A211-923945D4B51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2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344488"/>
            <a:ext cx="2030412" cy="57896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563" y="344488"/>
            <a:ext cx="5940425" cy="578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70EB9D4F-CE15-42CB-9A6D-64B11B8C6D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26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917"/>
          <a:stretch/>
        </p:blipFill>
        <p:spPr>
          <a:xfrm>
            <a:off x="0" y="893"/>
            <a:ext cx="91440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9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-11326" b="1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7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2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/>
          <a:stretch/>
        </p:blipFill>
        <p:spPr>
          <a:xfrm>
            <a:off x="-12700" y="893"/>
            <a:ext cx="91567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917"/>
          <a:stretch/>
        </p:blipFill>
        <p:spPr>
          <a:xfrm>
            <a:off x="0" y="893"/>
            <a:ext cx="91440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3787"/>
            <a:ext cx="209208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bg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8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501" y="3960554"/>
            <a:ext cx="5278995" cy="1074992"/>
          </a:xfrm>
        </p:spPr>
        <p:txBody>
          <a:bodyPr anchor="b"/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01" y="5098700"/>
            <a:ext cx="5278995" cy="640080"/>
          </a:xfrm>
        </p:spPr>
        <p:txBody>
          <a:bodyPr anchor="t"/>
          <a:lstStyle>
            <a:lvl1pPr marL="0" indent="0" algn="l"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12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6263625"/>
            <a:ext cx="1247321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01A3B287-564F-45B1-B37D-0E06A063015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33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6" y="118755"/>
            <a:ext cx="8448929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93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7" y="1610131"/>
            <a:ext cx="8375777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83757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9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62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rgbClr val="859419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5"/>
              </a:buClr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6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349FF76-A1CC-4A47-ABFE-B9432488BBC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2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3" y="1370013"/>
            <a:ext cx="3984625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0013"/>
            <a:ext cx="3986212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A5A7A6C2-A95C-4AE2-85A3-BB05ED7BF58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7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1539FDD6-6B72-442C-9989-8BB635B8EB5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4488"/>
            <a:ext cx="8107362" cy="785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F958A8B5-B325-409A-912B-C1070478606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81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FD8D0BF-83C9-4921-AED9-6FA411F4A1A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94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E3DA9D9C-B6A0-47FD-9CC9-2BABA4078DD4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7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Do not copy or distribute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 </a:t>
            </a:r>
            <a:fld id="{516AA375-A95B-4F81-9C1E-4A546B58150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1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1370013"/>
            <a:ext cx="8123237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38813" y="6623050"/>
            <a:ext cx="2557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Confidential – Do not copy or distribute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9775" y="6623050"/>
            <a:ext cx="3032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|  </a:t>
            </a:r>
            <a:fld id="{12C4C9B9-9078-4D1C-B431-35807BA563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 userDrawn="1"/>
        </p:nvSpPr>
        <p:spPr bwMode="auto">
          <a:xfrm>
            <a:off x="549275" y="6623050"/>
            <a:ext cx="895350" cy="1222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54B948"/>
                </a:solidFill>
              </a:rPr>
              <a:t>Quest Diagnostics</a:t>
            </a:r>
          </a:p>
        </p:txBody>
      </p:sp>
      <p:pic>
        <p:nvPicPr>
          <p:cNvPr id="30726" name="Picture 7" descr="QD_PPT_header_no_bgrd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100013"/>
            <a:ext cx="9144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344488"/>
            <a:ext cx="8107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01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0066A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300">
          <a:solidFill>
            <a:srgbClr val="FFFFFF"/>
          </a:solidFill>
          <a:latin typeface="Arial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75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352425" indent="-174625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2pPr>
      <a:lvl3pPr marL="527050" indent="-173038" algn="l" rtl="0" eaLnBrk="0" fontAlgn="base" hangingPunct="0">
        <a:spcBef>
          <a:spcPct val="5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700088" indent="-171450" algn="l" rtl="0" eaLnBrk="0" fontAlgn="base" hangingPunct="0">
        <a:spcBef>
          <a:spcPct val="25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701675" indent="219075" algn="l" rtl="0" eaLnBrk="0" fontAlgn="base" hangingPunct="0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11588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16160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20732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2530475" indent="219075" algn="l" rtl="0" fontAlgn="base">
        <a:spcBef>
          <a:spcPct val="25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10896" y="118754"/>
            <a:ext cx="8448929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0895" y="1457325"/>
            <a:ext cx="8409243" cy="45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sz="800">
                <a:solidFill>
                  <a:srgbClr val="63666A"/>
                </a:solidFill>
              </a:rPr>
              <a:pPr/>
              <a:t>‹#›</a:t>
            </a:fld>
            <a:endParaRPr sz="800" dirty="0">
              <a:solidFill>
                <a:srgbClr val="63666A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31" y="1028700"/>
            <a:ext cx="827960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800" dirty="0">
                <a:solidFill>
                  <a:srgbClr val="63666A"/>
                </a:solidFill>
                <a:sym typeface="Wingdings 2" panose="05020102010507070707" pitchFamily="18" charset="2"/>
              </a:rPr>
              <a:t> </a:t>
            </a:r>
            <a:r>
              <a:rPr sz="800" dirty="0">
                <a:solidFill>
                  <a:srgbClr val="63666A"/>
                </a:solidFill>
              </a:rPr>
              <a:t>Confidential—For Internal Use Only</a:t>
            </a:r>
          </a:p>
        </p:txBody>
      </p:sp>
      <p:pic>
        <p:nvPicPr>
          <p:cNvPr id="7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6263625"/>
            <a:ext cx="1266016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"/>
        <a:defRPr sz="1800" b="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14350" indent="-215900" algn="l" defTabSz="4572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Font typeface="Wingdings 2" panose="05020102010507070707" pitchFamily="18" charset="2"/>
        <a:buChar char=""/>
        <a:defRPr sz="16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739775" indent="-163513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Font typeface="Wingdings 2" panose="05020102010507070707" pitchFamily="18" charset="2"/>
        <a:buChar char=""/>
        <a:defRPr sz="14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74725" indent="-173038" algn="l" defTabSz="45720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Tx/>
        <a:buFont typeface="Wingdings 2" panose="05020102010507070707" pitchFamily="18" charset="2"/>
        <a:buChar char=""/>
        <a:defRPr sz="12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201738" indent="-174625" algn="l" defTabSz="457200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Tx/>
        <a:buFont typeface="Wingdings 2" panose="05020102010507070707" pitchFamily="18" charset="2"/>
        <a:buChar char=""/>
        <a:defRPr sz="11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Critique of the CAP FH-A Proficiency Photomicrographs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Presented by:</a:t>
            </a:r>
          </a:p>
          <a:p>
            <a:r>
              <a:rPr lang="en-US" dirty="0"/>
              <a:t>Lawrence </a:t>
            </a:r>
            <a:r>
              <a:rPr lang="en-US" dirty="0" err="1"/>
              <a:t>Tsao</a:t>
            </a:r>
            <a:r>
              <a:rPr lang="en-US" dirty="0"/>
              <a:t>, MD</a:t>
            </a:r>
          </a:p>
          <a:p>
            <a:r>
              <a:rPr lang="en-US" dirty="0"/>
              <a:t>Medical Director, East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5/3/2017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836"/>
    </mc:Choice>
    <mc:Fallback xmlns="">
      <p:transition spd="slow" advTm="293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602069"/>
            <a:ext cx="571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Lymphocyte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24"/>
    </mc:Choice>
    <mc:Fallback xmlns="">
      <p:transition spd="slow" advTm="59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34660843"/>
              </p:ext>
            </p:extLst>
          </p:nvPr>
        </p:nvGraphicFramePr>
        <p:xfrm>
          <a:off x="411163" y="1808163"/>
          <a:ext cx="835977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 (96.2)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96.4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Lymphocyte, reactive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Nucleated</a:t>
                      </a:r>
                      <a:r>
                        <a:rPr lang="en-US" baseline="0" dirty="0" smtClean="0"/>
                        <a:t> red cell, normal or abnormal morphology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(3.1)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Plasma cell, mature/abnormal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(0.6)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mage result for hypersegmented neutroph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ypersegmented neutroph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80"/>
    </mc:Choice>
    <mc:Fallback xmlns="">
      <p:transition spd="slow" advTm="65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81000" y="6096000"/>
            <a:ext cx="7114032" cy="36920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8437"/>
            <a:ext cx="2209800" cy="231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94" y="1371600"/>
            <a:ext cx="2285999" cy="229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69" y="1406618"/>
            <a:ext cx="2215594" cy="226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475" y="1406617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Nucleated RBCs</a:t>
            </a:r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6694"/>
            <a:ext cx="2182694" cy="21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42" y="3812445"/>
            <a:ext cx="1997351" cy="21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6397" y="3866625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 cells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69" y="3806694"/>
            <a:ext cx="2277034" cy="211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12"/>
    </mc:Choice>
    <mc:Fallback xmlns="">
      <p:transition spd="slow" advTm="291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5650468"/>
            <a:ext cx="57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Ovalocyte</a:t>
            </a:r>
            <a:r>
              <a:rPr lang="en-US" dirty="0" smtClean="0"/>
              <a:t> (</a:t>
            </a:r>
            <a:r>
              <a:rPr lang="en-US" dirty="0" err="1" smtClean="0"/>
              <a:t>elliptocyte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2"/>
    </mc:Choice>
    <mc:Fallback xmlns="">
      <p:transition spd="slow" advTm="45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Ovalocyte</a:t>
            </a:r>
            <a:r>
              <a:rPr lang="en-US" dirty="0" smtClean="0"/>
              <a:t> (</a:t>
            </a:r>
            <a:r>
              <a:rPr lang="en-US" dirty="0" err="1" smtClean="0"/>
              <a:t>elliptocyte</a:t>
            </a:r>
            <a:r>
              <a:rPr lang="en-US" dirty="0" smtClean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1489227"/>
              </p:ext>
            </p:extLst>
          </p:nvPr>
        </p:nvGraphicFramePr>
        <p:xfrm>
          <a:off x="411163" y="1371600"/>
          <a:ext cx="835977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795"/>
                <a:gridCol w="1785583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Ovalocyte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elliptocyte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(100)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99.4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Erythrocyte,</a:t>
                      </a:r>
                      <a:r>
                        <a:rPr lang="en-US" baseline="0" dirty="0" smtClean="0"/>
                        <a:t> normal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Stomatocyte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UFRUVFRQXFBYUFBQUFRQYFRQXFhYUFBUYHCggGBolHBQUITEhJSkrLi4uFx8zODMsNyguLiwBCgoKDg0OGxAQGiwkICQsLCwtLCwsLCwsLCwsLCwsLCwsLCwsLCwsLCwsLCwsLCwsLCwsLCwsLCwsLCwsLC0sLP/AABEIALcBEwMBIgACEQEDEQH/xAAcAAACAwEBAQEAAAAAAAAAAAAEBQABAwIGBwj/xAA9EAABAwIFAQUFBgUCBwAAAAABAAIDBBEFEiExQVEGEyJhcTJCgZGhByNSscHRCBQVYuEz8CRjcoKSorP/xAAaAQADAQEBAQAAAAAAAAAAAAAAAQIDBAUG/8QAJREAAgICAgEFAQADAAAAAAAAAAECEQMhEjFBBCIyUWETFJHx/9oADAMBAAIRAxEAPwD7NibiI3W6JXhNICLlPJGAix5S4U74/ZFxwkzaEqi0Y4pSAC40R2Fyl0Yvxol88MjtZHNY3puUxopY8oax17I8jn8K7C15/tA45gOLaJ+gsToe8Gm42/ZMjFJRlbPLQyWXTRmeAOSPqiv6W+/sn6W+aa4XhYYczrE8Deyjidk8sYqxnC2wA6AKpog4WKzrKkRtLj8B1KTjGJL3yjL0t+qro4445S2ho2hA94reKAN2+fKqlnD2hw5WyZLb6ZSX4pR5hmaBcb+aYONkI+uHAJQOFp2hdRTAHxcImR3euAA0G5WkU0bzYtAPmEa1oGwA9EIuU93WzoBDV82Vum50CKSzFpQ1zb+aCMauRw2AEeKMO8zuhpRGxwIjsb8m4WrppDqDYIeofcWdulejoinez0DDcAobE6bvIy0b7j1C3gFmj0H5LRNHKnTtHnqbEe7blI8W2vCHra0u5JROOQDPm6hARQAqHrR3QUX7g3AKrKS1x9rZOa2pEbC4/DzK87FS63HGqY1sJkpxbUg3+SqJlljFyTEZDi7UbrqQEBO8Oc3LlcPmtaiKMDYKaNXlp1Rz2fnuzKdxr8CmoSLBmEyudxa3+E9CpHLmrmWl2LggBw439EwWEtSzYkJkRtOwGLE223VUcneyX4auH4Gxxu15APA1+RTCKNsLNNh8yg2lKCXt7CVErOJu4boogz/lIKnxCNhsXa+WqqorB3Ze03QH9H03181lhrLiSI86j/fyStl8IVafRdHR974nElaVdFk1as8Nre78LtLLarqc+jRe6SNHy5fgxopczAUQsaWLK0BbJo5Zd6EMtW58xYDYA2V1lO+Kz2uPmi6igs4vZvuR+yAmmkl8Aaemxsg6Yu6rryE18ubur7O/Nb1ELcizqaA90wN1czX1QcbpJDl+fkgSSa0+hjhA8B6XNkwWVPEGtAHC1TRhJ27Aq513BvXUrUMAFrLKuYbhw43XIrG2QWk2tGFfF7w4XkPtZ7WVlDSxS0rGWe7LJK4FxiNrts3bxa6nptqvZSP7zwt+J6LntBgcdXSyU0g8EjMvm07tePMOAI9EBN6SMexnaBldRxVLLDO3xt/BI3R7NehB+Fiue0AOZvpovjn2QYw/DcRmwypOVskmRtzYNmbowt8pG2Hn4F9wnfFOXxCRhkjyl7WuBdHnvlzDi+V2/QoJxy4ysRx1hGiyDi9wv1GiNfgkg2IPxsj8OwrIczjc8W2CimdbyQStDNmwXSFmrGtNtz0CzbiA5aQrOPjJ+DathDmEEXSWmpm/i+ifRyBwuDcIJ2FC9wSL8JNWaY58U0zEWHhbuU0iZYADhZ09MGbfM7rZMicrMZKRh3GvUaLP+ns5ufUotUSglSf2KMVrBGAxmnotcMxIPFnaO/NLZG55SSupYcmyl9nVwi48fIxxKckhjTYncq4KUNGuqXRTbk7tI+ITSKpBFwmmRKLiqRKMZXFvG4VYp7o4uroxdxfxsFrWtBbqQOhKZndTsxZGLKIQMl4sfO6iDSv0YCoBHQ+aGwyHxOf10H6oKeoz6DdMsNmGUN5H180rE4uMQiWmY72mg/BSGna32WgLZUmY2+iK1SzncQ0kC5A0CBGiiBwudzmkuCOTkqdDarQJVTG+Vu/KxqG2bvqpFJ946+6zz53G6RslRlT4qWnK/brynLHgi42KSVFOC4WR+EnwehNkgyxjVoOWL6Vh3aFsomYJnDIwNgAunHRQoKpxJrTYXcfJA0m+j8x/azjj6jEXPNM6kliAYczj3jsh8EjiNL9C2+ltTovWfw4V3/F1cbiS6SJkhubklkhBJJ3P3v1X0Ht12UpsUiyvHdVDQe5mtqD+B/4mE8ccL5f9lGHTYfjraepYWPdHKz+14y52uY73mnJv+qAcWuz9GrGrfZjj5LZcvbcWPKAQBh0QtflFuiHRBiF8e3iHHVcmaQ+7ZBq1ydpmcD8swA2N7hOEBQ0ZaS53tH6I5InI03oGrqwRtvueB1SZ9dO7VpsOgC0xt/3oB2ACPpqqPKBcBD7NYxUYp1dmeE4kZLtcLOH1RMlY3P3etyDxpoOqX0TB35LdtdkXWVzI5GNIN36A8D1VQVsicVy0gORoadN+UHV1V05raDPq05Tz5rGHBxe7iD6BQ0aQyRq2Z0NGDEXO5F/gEFTxPkOhIA2A0XonsuCOoskVPK6FxDmm3Gn6p0KE3K/sZwl0YsdQENPSumNzo0bf4W8TXSam4H1KOY2wsEzNy4u/IPFRMaALbeqiJUQRyf2IIaCQ6AW6k6fJGRYWRrnN/JF0tUH+RG4RCVIuWSXRGhWuHSAbkD1UZIDsQUzI7QtXVhmm5OwRKTMN53XQy4RT7NmyynawHorjrnNIDxvyEeEDiLQQkUmpOqNaqiznM02PXqlk1JK06DTqNU3oHEsbdEWR2Cm4OhHTwvOgadd3HROKeHI0BaqiUyZzci1Sprr7FY1suVhI3/dBKVugfEq8MaQNXeXCXYZVMzWcLE8nZG0dKHA5tbpdiVJk9OFLOmCj8fIzxSJoZfogamlgkFPNM372F2aF49sG1iAfwkaEbLmnzysa3WwNifJbmEOmDfdYAB5p/ouKqmwpmKtvYtcB1R7XXFwhqinBadBsucLdeP0JCDKSi1aOcWqzG3Tc6DySNskm+d3zKYdoTbL8UofUEj8gk2dOCK4WegwqtLhlcfF+aNqJcrS48C68SydzXXGh8l6Slqf5iFw97Y/miLvRnlw8XfgGbSGcZybO+iymwuRo4+BReHVAb4ToRuCt66uAbYakp99lcpp0ugXs6LF43On6pvNTNdbML5TceqDwWkLGku3cb26DgJkmrRjllc20UFaiiDIiqytRAEVFWlmPVJbHYaF2iCox5Ojd+JxA2LxcKl5duHSEXtuoly/Dq/x8f2O6c2lFkyrJ8jSfksKGhy+J2rvyWeNPsweqDF1KaSFL3Fxu4rqGUsNwfUdV1TxNcN1UzA3lQdOuj0UMmZoPUICrpy1+cag7ouhbZjfREK10cd8ZaAI65ttUPJKZDlamL6Zp3aFoxgGwA9Ex80tpHMEeVoHRaKgrQZkXnMUqXSSFjTZrdPU8r0a8zVQmOU9CbjzBSfRvgqzhhMWoJ0TOSq72MgDW1/ilkknB5WlOLbFSrRvKKe/JtR4jl0PC1e8zGwGn5LmlkD5AHNBPVOWsA0AA9E0Yzkou0tnMEIY0NGwQtZSuJzs9rkdUVUPLWkgXIGgHPkgMDqppGuM0fdkOsPMdVoo+2zJX8jOYzv8ADlyjkpjSQZGhvz9VsV5TGe09i5sXBsHWuCfLXZVixSyOoj5OWkPcYpe8jNtxsvIueQbHcLCDtfLDrPIx39pFjYb2svURwwVcYljI8Q0cOvRwVZ/Szx/L/fg6McnjXu6PNvfdOuyp8Thxb9UHLgs2awbcdbiy9Dg+Hdy3XVx3/Zcii09mmfJDhSYXNSsf7TQfz+a5iomN1DRfruVuFa1ODk+ilLrCtqRGwu+STwsknBdmsL6bosqMLVvofq15yKeSF+VxuDbm4t1C9E06JWE4cS1FFlLO1u5TIqzVLMdp80dxu03R0c7TsV09txY8oKi3GVnkWzOAtcqIybA5Mxta19NVFPFnf/TG/I5jxGMmwcL/ABCE7QygMAOtzss6jCW5bjdDytL2ZXbsG/l5p2znhGNppgEDiNQuw+58V/LotKZnxXM0d3DRQdF7PUU48LfQLVcRjQegVucButDz32dKLhsoOxC7QIpYTVbG7lSulysJCAoKIOGZ2t0FxiqtjGGoa7Y3WjmA7gH1SuspsnibomNPJmaD1QEopbRjUUDHC1gDwQAlc9E8bNJPUWT5LauscTlj+aGXjlLwYYZTOa+7xbTQpykM8so0Lr33C1o2OINnOv0JSRU4N+5sdKkJS1JJyv0dx5q8TqO7ie/8LSfjwqSt0YOLToSdpMX1EMZFybP1tYdAkFUA2IvynM0k25FhbZebqMeERcWXdJqSbgtulMnaaqO78wN9CBax4XvYvRyiko/9O6Hp3RfaKthkILQ50lvG4ggE8ADohcEx+ajfmhcQDbMw6sd/1Dr5jVeg7MdpKaKKWOaH/UJdcNBvcewV5dgGY+60kkXF9CdLrtirTxyjpfe7OuKu4taPvHZvHmVcedgsRo5p3aeibrwf2UUloZJDezn2bfyAv66r3oXzXqccYZZRj0jys0VGbSIooqKwMhP2ieLNBNt1jhtRkGhD2c23b8FJKbvnuv1t6LCTCnxHM06c+iTuzsio8eLZrikokc0N1/yn0TbADoAleHiJozZhc9ePJNWuBFxqPJBhkfUV4LKXRwhznOOuqKqZi0ts0uudbcC26zk8JvwVVEwLfECOiujmvcHcLGon00+aAw6sY2Qgu3SbNODcWPlFQIUQYCD+ecN9UThUYfnJ2PhsqqaBgGrifjZbYK2zXW2up3ezpk48bRhLhDm/6Z06H91dJhJDg5522A/VOFjVThjbp0Z/1m9GpNgl7TncSduAsu8lkaSNB5LOCpc3R4v58hFjjBpfoxdTDhdUjzYg7hRkwte+ilMNz1KZDutndRHmaR1SyCpMZyuCcJR2pxWOkpZqiUBzYmF1tAXHZrAeCSQPigIyrTJVVOfwtG6ZU8eVoHRZ0TmOY18dsr2hzSOQ4XB+qIQEpJqkQpVRx2eb9U1Q1TS5jcGzkBCVWgWuFnX8ljQTfeHpYrWekldvb5of+nuY0kkAe8b8dEjZceNWayTh0zMvVb9oIC+mma0XJjdYdSBcBKopiDeMa9SLphQ4mS7JILE7Hg+SqEuLTFODVNeD4TTM1IJtfS27rjcLephFyAdvLRez7Zdi5GyPnp2hzXHMQPaaebDkcrxZopG6BjzfU6E3+K+rxZo5Vyiz08WWM1aZgYMzgW8EXH56IqKg7x4DQbaZjuLk7JpguDEg98CMxbZrTYn9/RfRMD7MMBD3sygey2/1Kyz+sjiRnlzxghx2eoe5p447Ws389UzUUXzMpOTbfk8lu3ZFFFEhCqZvdPL/AHXfmuX1HeDfToj66nzsLeu3qvK2fGSNvIpO+zqxJTX6FspRcj4hHYDcZmnYWsgKMuJvudrDVPqGnyN13OpSQ80qVMJUc0FRRUcgnxil8Iy6XOqzosGAFzumWIx3bf8ADqhYcVjAsSkzojOfComZpHDZx+ai2OKRfiVJ6H7/AKM/6dI4+JwA8tUzhiDRYIGmxZhb4jYjf/C2p8SjebA6+YskqM5qb7QYgsVZdo8ijVT23FimZp07MqcjKLdEBidgtjSvb7B06HhZ/wAg5xu9wt0CDWNJ3ZMLgu27tr6JmAhXVTGWb04GtltHM07FJETtuzVfFP4jO0NmQ0TDq899LY+627Y2kdCcx/7QvtRK/J/2nNq5a2aqqaeeFkshbD3sbmDIwWY0ZhvlANvMpkH3L7Ecb/mMKiaTd9OXQO9G2Mf/AKOaPgvfXXwT7A5KmnllZJBK2GoibJHI6N4jL2EZbPtbxMc7/wAQvt7YnO1JQUo+TrEKrI24tm4/dKI8aeD4rEc6WK6xuktYjZCUEIccp52KlvZ048cONvZ6WmnD25m7Jb2id4Wjq7X4KYVGY5HMOxFwjMTpO8Zbkaj1VGSShkX0c4fTgNCHximGXMNCNQVjS4gY/BI0gjm261lLpyAAQzkkfkkvoqpKVvoZUzrsaTyBf5IapwqF5u6NpPW1j9EYxthboo82CpNrowvehcIIINQxoPGl3fVaQ4mxxtqPUIelh7xxe7XoiKqiaQbBJtt7Naj1LsOVoDD5SWEct0F/otqJzy37wAOvwjxZm41YSs5Z2t9ogepWFfVZG9Sdl5qRksriSb/76JNmmPFy29I9TDVsdo1wPoVo6MHcA+oXjRmY4cOGy9bQ1Gdgd139eUlIeXDw2no1ZGBsAPQWVTShouVolmM3ORvUqjKK5OmdDECdm6IunnDvLqFiymDW6dFjAT3g8wbpFtRd0b4m+0biOiQUVA11zqPqvTTR5mkHlJ4HGI2I/wAoZeGVRaXYIcGH4/of3URxrR0UT0a88guwqlzvN9rG6IrcP7shzTyhsPrhCSCDfnyTCGUzuFhZo3KhdBNyUr8DiPYLpQKKziIsqp9mOI6LVcysuCDyga7FOFs5O6JxGAFhI0I1BCGyOjNuOCpLUkiw1ukbtNu0FYTOXM11I0Xyv+JN3/DUg/50h+TP8r6rhdKWN13Op8l8j/iVf91Rj++Y/JrQhGU65Oj6T2Sp74bSNGlqaC3wjamLahzdHA/osuzIDaKm8oIf/m1DVeIuJ00CGVjTloMqpO8YWgEn0S2nopWuDsu22oRtBilzlfYdDwmoN9kaZTlLHqgWmieXZn2BAsAOL9Vu+doNi4X9QgKydz35GbDcrgYUDuT5pk8U9yY00PQroJJIx0DgWklt9QnMbw4AjYi6CZxra6O1y8XFl0FSCBPRz5HFrtLFE1Ve0N0K2qqFj9SNeo3WcWGMHU+qDblB7fZMKYQy5943RyiiDKTt2K8Wb4mk7bJdM7I642K9FLGHCxFwgX4S08ut0SaN8eRJUzzVRLneLL1eGQlkYB33PxUpcPjZ7Ldep1KKQlQsuZSVLoiV4jWRnw6kg7jhF177NsOTZZR0LbJkQSW2YU8j3DwHMPqPVG0sBbqTcoSjiySEcEJmhDyPdItcPjB3AK7VIMjD+TZ+EKLdRA7YqpJGzG0jG5gmTWtaNLAfJKaA5Q+Q7cea3pry+J23RKzWcd/gYKlm2YLYFL6ujblJAtZc4PUEgg+7yglwTjaGSpzrC6x/nGfiC1DgRpqEyGmuzGkqmStu3UXtqFs1g4AUYwAWAt6LpN14Bv6IFLKXUSEZVXsFectdy9O4XXn6unc12xI4ICUkb4WugilpAXfBZU9QYpshPhdp6HhXB3rQTlNzssYaCSSQOcC0A3JP6JI11vk9BNLJklc08lN0BiWHF5zNNnfmqppXt0e0qvJjKpq0aV/sm67wzSJt/P5XXEkTpDqMreepQWLvcSI26NFtkDS5e0YvxKIaF4W0NQ1/skFI4cH0u4rJxETrtd8lNsr+MXqL2emVoSlr2vA1sehRSdnO012WooomIipWogCKghJ8QY021J8l1TVzH6A69Cgrg6ujjEPdPAK0bOLLWWMOBB2KBGGa+2bemqCk4tUzSm8Ty7gaI1CzPETNB6eZQcdNJJq5xHQICuW30NktrK43ys35KFmEkJuHEjodQqoXjPc866pWaRxpe7s0++6lRNQ4KJ0Ln+GFXR5o8g06fBC0cpjGV4tZNLpVLUGR2VouB1SZMG3p9HVVV5xlYCSVhPGWhsY3dq4rd0TmC4sOtlhLUeMHqEmaR/OguOgbZcwHI8DgohtSLIYOzyC3CZCt3YzVE2VpP2hqCAGDnUpmcI8nR3VY2xps0F30C6osZY82PhPF9ik8VHdt8wHlyhJG2Pn1Ucmdaw42qR7ZRYUMmaNp6gLdWcbVMiiiiBEUUVoApLq6Kzs1rjnyTJUUDjLixTLWDKfRLqCn712vXUr0RpmH3R8kGaYxklguDxyEqN45Uk0uzqopGhugtZa4fPmbruNEHNUPd4Q03+K5ODXF81nnLmOpFgb2AuLO/u4QRL477HBKl0iGAHT706EHRpGxGg8Wwte3VzjzZDYnTvdK5rH5bm5cGnPr7rnBwu0bgeXITIjHk6PS5x1QuIT2AA3cvLVmAyxNL2TvvYANuWi+a5N2m/y/JENhkfDnEz3HNqTfw24FiNNR8h5oNFj8+D0FPRtA1Fz5oetpg2z26EFBkNLG2mewtMjtPeMhNy7rYOdbzseFmKF8rhlmlDAXF17m4NrDMTfQC3xQC5J2z0UbrgHyXRKVf0x9rCZwsW2NnbDiwdb6W6grt2F3DQZHksD8rrm4LrWcTfW1j80GJ1jXsg8A6oilqGuaLEbJe3BnczPJs4Xu4jxOuNC43sNNUC/s1ILmOoeL8HNa9rWvmvbbXU6DVBonFxphuN1DbADdaRYfeNpvldZLabsu4avne5+hB8Vg7K5pPteL2gdegXpnC4QU50koir+Sl/EFaaAKIF/WRzKND6JPg9QBdp3uook/AY1cWMqmUBpQVBS5gS72eOqtRDBajo6lwwfjcB80VRQNaPDr1J3VKIE22uwpecx9/wB56AKlES6L9P8AMCjnUd43ADckKKKDsPW00WVob0C0UUWh5hFaiiAKUVqIAoqK1EAUorUQBSsKKIApJqt3dzXOx1UUSZri+RljFcHMsET2dgyw6+8Sfhwoojya5Pbi19l1cTM9msbm68fJdOZI0XzbccKlEzPk6QXR1GceY3XVRUNZq4/RRRBPFOVHNPWNf7J+iIUUQKceLpEUUUQQRRRR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UFRUVFRQXFBYUFBQUFRQYFRQXFhYUFBUYHCggGBolHBQUITEhJSkrLi4uFx8zODMsNyguLiwBCgoKDg0OGxAQGiwkICQsLCwtLCwsLCwsLCwsLCwsLCwsLCwsLCwsLCwsLCwsLCwsLCwsLCwsLCwsLCwsLC0sLP/AABEIALcBEwMBIgACEQEDEQH/xAAcAAACAwEBAQEAAAAAAAAAAAAEBQABAwIGBwj/xAA9EAABAwIFAQUFBgUCBwAAAAABAAIDBBEFEiExQVEGEyJhcTJCgZGhByNSscHRCBQVYuEz8CRjcoKSorP/xAAaAQADAQEBAQAAAAAAAAAAAAAAAQIDBAUG/8QAJREAAgICAgEFAQADAAAAAAAAAAECEQMhEjFBBCIyUWETFJHx/9oADAMBAAIRAxEAPwD7NibiI3W6JXhNICLlPJGAix5S4U74/ZFxwkzaEqi0Y4pSAC40R2Fyl0Yvxol88MjtZHNY3puUxopY8oax17I8jn8K7C15/tA45gOLaJ+gsToe8Gm42/ZMjFJRlbPLQyWXTRmeAOSPqiv6W+/sn6W+aa4XhYYczrE8Deyjidk8sYqxnC2wA6AKpog4WKzrKkRtLj8B1KTjGJL3yjL0t+qro4445S2ho2hA94reKAN2+fKqlnD2hw5WyZLb6ZSX4pR5hmaBcb+aYONkI+uHAJQOFp2hdRTAHxcImR3euAA0G5WkU0bzYtAPmEa1oGwA9EIuU93WzoBDV82Vum50CKSzFpQ1zb+aCMauRw2AEeKMO8zuhpRGxwIjsb8m4WrppDqDYIeofcWdulejoinez0DDcAobE6bvIy0b7j1C3gFmj0H5LRNHKnTtHnqbEe7blI8W2vCHra0u5JROOQDPm6hARQAqHrR3QUX7g3AKrKS1x9rZOa2pEbC4/DzK87FS63HGqY1sJkpxbUg3+SqJlljFyTEZDi7UbrqQEBO8Oc3LlcPmtaiKMDYKaNXlp1Rz2fnuzKdxr8CmoSLBmEyudxa3+E9CpHLmrmWl2LggBw439EwWEtSzYkJkRtOwGLE223VUcneyX4auH4Gxxu15APA1+RTCKNsLNNh8yg2lKCXt7CVErOJu4boogz/lIKnxCNhsXa+WqqorB3Ze03QH9H03181lhrLiSI86j/fyStl8IVafRdHR974nElaVdFk1as8Nre78LtLLarqc+jRe6SNHy5fgxopczAUQsaWLK0BbJo5Zd6EMtW58xYDYA2V1lO+Kz2uPmi6igs4vZvuR+yAmmkl8Aaemxsg6Yu6rryE18ubur7O/Nb1ELcizqaA90wN1czX1QcbpJDl+fkgSSa0+hjhA8B6XNkwWVPEGtAHC1TRhJ27Aq513BvXUrUMAFrLKuYbhw43XIrG2QWk2tGFfF7w4XkPtZ7WVlDSxS0rGWe7LJK4FxiNrts3bxa6nptqvZSP7zwt+J6LntBgcdXSyU0g8EjMvm07tePMOAI9EBN6SMexnaBldRxVLLDO3xt/BI3R7NehB+Fiue0AOZvpovjn2QYw/DcRmwypOVskmRtzYNmbowt8pG2Hn4F9wnfFOXxCRhkjyl7WuBdHnvlzDi+V2/QoJxy4ysRx1hGiyDi9wv1GiNfgkg2IPxsj8OwrIczjc8W2CimdbyQStDNmwXSFmrGtNtz0CzbiA5aQrOPjJ+DathDmEEXSWmpm/i+ifRyBwuDcIJ2FC9wSL8JNWaY58U0zEWHhbuU0iZYADhZ09MGbfM7rZMicrMZKRh3GvUaLP+ns5ufUotUSglSf2KMVrBGAxmnotcMxIPFnaO/NLZG55SSupYcmyl9nVwi48fIxxKckhjTYncq4KUNGuqXRTbk7tI+ITSKpBFwmmRKLiqRKMZXFvG4VYp7o4uroxdxfxsFrWtBbqQOhKZndTsxZGLKIQMl4sfO6iDSv0YCoBHQ+aGwyHxOf10H6oKeoz6DdMsNmGUN5H180rE4uMQiWmY72mg/BSGna32WgLZUmY2+iK1SzncQ0kC5A0CBGiiBwudzmkuCOTkqdDarQJVTG+Vu/KxqG2bvqpFJ946+6zz53G6RslRlT4qWnK/brynLHgi42KSVFOC4WR+EnwehNkgyxjVoOWL6Vh3aFsomYJnDIwNgAunHRQoKpxJrTYXcfJA0m+j8x/azjj6jEXPNM6kliAYczj3jsh8EjiNL9C2+ltTovWfw4V3/F1cbiS6SJkhubklkhBJJ3P3v1X0Ht12UpsUiyvHdVDQe5mtqD+B/4mE8ccL5f9lGHTYfjraepYWPdHKz+14y52uY73mnJv+qAcWuz9GrGrfZjj5LZcvbcWPKAQBh0QtflFuiHRBiF8e3iHHVcmaQ+7ZBq1ydpmcD8swA2N7hOEBQ0ZaS53tH6I5InI03oGrqwRtvueB1SZ9dO7VpsOgC0xt/3oB2ACPpqqPKBcBD7NYxUYp1dmeE4kZLtcLOH1RMlY3P3etyDxpoOqX0TB35LdtdkXWVzI5GNIN36A8D1VQVsicVy0gORoadN+UHV1V05raDPq05Tz5rGHBxe7iD6BQ0aQyRq2Z0NGDEXO5F/gEFTxPkOhIA2A0XonsuCOoskVPK6FxDmm3Gn6p0KE3K/sZwl0YsdQENPSumNzo0bf4W8TXSam4H1KOY2wsEzNy4u/IPFRMaALbeqiJUQRyf2IIaCQ6AW6k6fJGRYWRrnN/JF0tUH+RG4RCVIuWSXRGhWuHSAbkD1UZIDsQUzI7QtXVhmm5OwRKTMN53XQy4RT7NmyynawHorjrnNIDxvyEeEDiLQQkUmpOqNaqiznM02PXqlk1JK06DTqNU3oHEsbdEWR2Cm4OhHTwvOgadd3HROKeHI0BaqiUyZzci1Sprr7FY1suVhI3/dBKVugfEq8MaQNXeXCXYZVMzWcLE8nZG0dKHA5tbpdiVJk9OFLOmCj8fIzxSJoZfogamlgkFPNM372F2aF49sG1iAfwkaEbLmnzysa3WwNifJbmEOmDfdYAB5p/ouKqmwpmKtvYtcB1R7XXFwhqinBadBsucLdeP0JCDKSi1aOcWqzG3Tc6DySNskm+d3zKYdoTbL8UofUEj8gk2dOCK4WegwqtLhlcfF+aNqJcrS48C68SydzXXGh8l6Slqf5iFw97Y/miLvRnlw8XfgGbSGcZybO+iymwuRo4+BReHVAb4ToRuCt66uAbYakp99lcpp0ugXs6LF43On6pvNTNdbML5TceqDwWkLGku3cb26DgJkmrRjllc20UFaiiDIiqytRAEVFWlmPVJbHYaF2iCox5Ojd+JxA2LxcKl5duHSEXtuoly/Dq/x8f2O6c2lFkyrJ8jSfksKGhy+J2rvyWeNPsweqDF1KaSFL3Fxu4rqGUsNwfUdV1TxNcN1UzA3lQdOuj0UMmZoPUICrpy1+cag7ouhbZjfREK10cd8ZaAI65ttUPJKZDlamL6Zp3aFoxgGwA9Ex80tpHMEeVoHRaKgrQZkXnMUqXSSFjTZrdPU8r0a8zVQmOU9CbjzBSfRvgqzhhMWoJ0TOSq72MgDW1/ilkknB5WlOLbFSrRvKKe/JtR4jl0PC1e8zGwGn5LmlkD5AHNBPVOWsA0AA9E0Yzkou0tnMEIY0NGwQtZSuJzs9rkdUVUPLWkgXIGgHPkgMDqppGuM0fdkOsPMdVoo+2zJX8jOYzv8ADlyjkpjSQZGhvz9VsV5TGe09i5sXBsHWuCfLXZVixSyOoj5OWkPcYpe8jNtxsvIueQbHcLCDtfLDrPIx39pFjYb2svURwwVcYljI8Q0cOvRwVZ/Szx/L/fg6McnjXu6PNvfdOuyp8Thxb9UHLgs2awbcdbiy9Dg+Hdy3XVx3/Zcii09mmfJDhSYXNSsf7TQfz+a5iomN1DRfruVuFa1ODk+ilLrCtqRGwu+STwsknBdmsL6bosqMLVvofq15yKeSF+VxuDbm4t1C9E06JWE4cS1FFlLO1u5TIqzVLMdp80dxu03R0c7TsV09txY8oKi3GVnkWzOAtcqIybA5Mxta19NVFPFnf/TG/I5jxGMmwcL/ABCE7QygMAOtzss6jCW5bjdDytL2ZXbsG/l5p2znhGNppgEDiNQuw+58V/LotKZnxXM0d3DRQdF7PUU48LfQLVcRjQegVucButDz32dKLhsoOxC7QIpYTVbG7lSulysJCAoKIOGZ2t0FxiqtjGGoa7Y3WjmA7gH1SuspsnibomNPJmaD1QEopbRjUUDHC1gDwQAlc9E8bNJPUWT5LauscTlj+aGXjlLwYYZTOa+7xbTQpykM8so0Lr33C1o2OINnOv0JSRU4N+5sdKkJS1JJyv0dx5q8TqO7ie/8LSfjwqSt0YOLToSdpMX1EMZFybP1tYdAkFUA2IvynM0k25FhbZebqMeERcWXdJqSbgtulMnaaqO78wN9CBax4XvYvRyiko/9O6Hp3RfaKthkILQ50lvG4ggE8ADohcEx+ajfmhcQDbMw6sd/1Dr5jVeg7MdpKaKKWOaH/UJdcNBvcewV5dgGY+60kkXF9CdLrtirTxyjpfe7OuKu4taPvHZvHmVcedgsRo5p3aeibrwf2UUloZJDezn2bfyAv66r3oXzXqccYZZRj0jys0VGbSIooqKwMhP2ieLNBNt1jhtRkGhD2c23b8FJKbvnuv1t6LCTCnxHM06c+iTuzsio8eLZrikokc0N1/yn0TbADoAleHiJozZhc9ePJNWuBFxqPJBhkfUV4LKXRwhznOOuqKqZi0ts0uudbcC26zk8JvwVVEwLfECOiujmvcHcLGon00+aAw6sY2Qgu3SbNODcWPlFQIUQYCD+ecN9UThUYfnJ2PhsqqaBgGrifjZbYK2zXW2up3ezpk48bRhLhDm/6Z06H91dJhJDg5522A/VOFjVThjbp0Z/1m9GpNgl7TncSduAsu8lkaSNB5LOCpc3R4v58hFjjBpfoxdTDhdUjzYg7hRkwte+ilMNz1KZDutndRHmaR1SyCpMZyuCcJR2pxWOkpZqiUBzYmF1tAXHZrAeCSQPigIyrTJVVOfwtG6ZU8eVoHRZ0TmOY18dsr2hzSOQ4XB+qIQEpJqkQpVRx2eb9U1Q1TS5jcGzkBCVWgWuFnX8ljQTfeHpYrWekldvb5of+nuY0kkAe8b8dEjZceNWayTh0zMvVb9oIC+mma0XJjdYdSBcBKopiDeMa9SLphQ4mS7JILE7Hg+SqEuLTFODVNeD4TTM1IJtfS27rjcLephFyAdvLRez7Zdi5GyPnp2hzXHMQPaaebDkcrxZopG6BjzfU6E3+K+rxZo5Vyiz08WWM1aZgYMzgW8EXH56IqKg7x4DQbaZjuLk7JpguDEg98CMxbZrTYn9/RfRMD7MMBD3sygey2/1Kyz+sjiRnlzxghx2eoe5p447Ws389UzUUXzMpOTbfk8lu3ZFFFEhCqZvdPL/AHXfmuX1HeDfToj66nzsLeu3qvK2fGSNvIpO+zqxJTX6FspRcj4hHYDcZmnYWsgKMuJvudrDVPqGnyN13OpSQ80qVMJUc0FRRUcgnxil8Iy6XOqzosGAFzumWIx3bf8ADqhYcVjAsSkzojOfComZpHDZx+ai2OKRfiVJ6H7/AKM/6dI4+JwA8tUzhiDRYIGmxZhb4jYjf/C2p8SjebA6+YskqM5qb7QYgsVZdo8ijVT23FimZp07MqcjKLdEBidgtjSvb7B06HhZ/wAg5xu9wt0CDWNJ3ZMLgu27tr6JmAhXVTGWb04GtltHM07FJETtuzVfFP4jO0NmQ0TDq899LY+627Y2kdCcx/7QvtRK/J/2nNq5a2aqqaeeFkshbD3sbmDIwWY0ZhvlANvMpkH3L7Ecb/mMKiaTd9OXQO9G2Mf/AKOaPgvfXXwT7A5KmnllZJBK2GoibJHI6N4jL2EZbPtbxMc7/wAQvt7YnO1JQUo+TrEKrI24tm4/dKI8aeD4rEc6WK6xuktYjZCUEIccp52KlvZ048cONvZ6WmnD25m7Jb2id4Wjq7X4KYVGY5HMOxFwjMTpO8Zbkaj1VGSShkX0c4fTgNCHximGXMNCNQVjS4gY/BI0gjm261lLpyAAQzkkfkkvoqpKVvoZUzrsaTyBf5IapwqF5u6NpPW1j9EYxthboo82CpNrowvehcIIINQxoPGl3fVaQ4mxxtqPUIelh7xxe7XoiKqiaQbBJtt7Naj1LsOVoDD5SWEct0F/otqJzy37wAOvwjxZm41YSs5Z2t9ogepWFfVZG9Sdl5qRksriSb/76JNmmPFy29I9TDVsdo1wPoVo6MHcA+oXjRmY4cOGy9bQ1Gdgd139eUlIeXDw2no1ZGBsAPQWVTShouVolmM3ORvUqjKK5OmdDECdm6IunnDvLqFiymDW6dFjAT3g8wbpFtRd0b4m+0biOiQUVA11zqPqvTTR5mkHlJ4HGI2I/wAoZeGVRaXYIcGH4/of3URxrR0UT0a88guwqlzvN9rG6IrcP7shzTyhsPrhCSCDfnyTCGUzuFhZo3KhdBNyUr8DiPYLpQKKziIsqp9mOI6LVcysuCDyga7FOFs5O6JxGAFhI0I1BCGyOjNuOCpLUkiw1ukbtNu0FYTOXM11I0Xyv+JN3/DUg/50h+TP8r6rhdKWN13Op8l8j/iVf91Rj++Y/JrQhGU65Oj6T2Sp74bSNGlqaC3wjamLahzdHA/osuzIDaKm8oIf/m1DVeIuJ00CGVjTloMqpO8YWgEn0S2nopWuDsu22oRtBilzlfYdDwmoN9kaZTlLHqgWmieXZn2BAsAOL9Vu+doNi4X9QgKydz35GbDcrgYUDuT5pk8U9yY00PQroJJIx0DgWklt9QnMbw4AjYi6CZxra6O1y8XFl0FSCBPRz5HFrtLFE1Ve0N0K2qqFj9SNeo3WcWGMHU+qDblB7fZMKYQy5943RyiiDKTt2K8Wb4mk7bJdM7I642K9FLGHCxFwgX4S08ut0SaN8eRJUzzVRLneLL1eGQlkYB33PxUpcPjZ7Ldep1KKQlQsuZSVLoiV4jWRnw6kg7jhF177NsOTZZR0LbJkQSW2YU8j3DwHMPqPVG0sBbqTcoSjiySEcEJmhDyPdItcPjB3AK7VIMjD+TZ+EKLdRA7YqpJGzG0jG5gmTWtaNLAfJKaA5Q+Q7cea3pry+J23RKzWcd/gYKlm2YLYFL6ujblJAtZc4PUEgg+7yglwTjaGSpzrC6x/nGfiC1DgRpqEyGmuzGkqmStu3UXtqFs1g4AUYwAWAt6LpN14Bv6IFLKXUSEZVXsFectdy9O4XXn6unc12xI4ICUkb4WugilpAXfBZU9QYpshPhdp6HhXB3rQTlNzssYaCSSQOcC0A3JP6JI11vk9BNLJklc08lN0BiWHF5zNNnfmqppXt0e0qvJjKpq0aV/sm67wzSJt/P5XXEkTpDqMreepQWLvcSI26NFtkDS5e0YvxKIaF4W0NQ1/skFI4cH0u4rJxETrtd8lNsr+MXqL2emVoSlr2vA1sehRSdnO012WooomIipWogCKghJ8QY021J8l1TVzH6A69Cgrg6ujjEPdPAK0bOLLWWMOBB2KBGGa+2bemqCk4tUzSm8Ty7gaI1CzPETNB6eZQcdNJJq5xHQICuW30NktrK43ys35KFmEkJuHEjodQqoXjPc866pWaRxpe7s0++6lRNQ4KJ0Ln+GFXR5o8g06fBC0cpjGV4tZNLpVLUGR2VouB1SZMG3p9HVVV5xlYCSVhPGWhsY3dq4rd0TmC4sOtlhLUeMHqEmaR/OguOgbZcwHI8DgohtSLIYOzyC3CZCt3YzVE2VpP2hqCAGDnUpmcI8nR3VY2xps0F30C6osZY82PhPF9ik8VHdt8wHlyhJG2Pn1Ucmdaw42qR7ZRYUMmaNp6gLdWcbVMiiiiBEUUVoApLq6Kzs1rjnyTJUUDjLixTLWDKfRLqCn712vXUr0RpmH3R8kGaYxklguDxyEqN45Uk0uzqopGhugtZa4fPmbruNEHNUPd4Q03+K5ODXF81nnLmOpFgb2AuLO/u4QRL477HBKl0iGAHT706EHRpGxGg8Wwte3VzjzZDYnTvdK5rH5bm5cGnPr7rnBwu0bgeXITIjHk6PS5x1QuIT2AA3cvLVmAyxNL2TvvYANuWi+a5N2m/y/JENhkfDnEz3HNqTfw24FiNNR8h5oNFj8+D0FPRtA1Fz5oetpg2z26EFBkNLG2mewtMjtPeMhNy7rYOdbzseFmKF8rhlmlDAXF17m4NrDMTfQC3xQC5J2z0UbrgHyXRKVf0x9rCZwsW2NnbDiwdb6W6grt2F3DQZHksD8rrm4LrWcTfW1j80GJ1jXsg8A6oilqGuaLEbJe3BnczPJs4Xu4jxOuNC43sNNUC/s1ILmOoeL8HNa9rWvmvbbXU6DVBonFxphuN1DbADdaRYfeNpvldZLabsu4avne5+hB8Vg7K5pPteL2gdegXpnC4QU50koir+Sl/EFaaAKIF/WRzKND6JPg9QBdp3uook/AY1cWMqmUBpQVBS5gS72eOqtRDBajo6lwwfjcB80VRQNaPDr1J3VKIE22uwpecx9/wB56AKlES6L9P8AMCjnUd43ADckKKKDsPW00WVob0C0UUWh5hFaiiAKUVqIAoqK1EAUorUQBSsKKIApJqt3dzXOx1UUSZri+RljFcHMsET2dgyw6+8Sfhwoojya5Pbi19l1cTM9msbm68fJdOZI0XzbccKlEzPk6QXR1GceY3XVRUNZq4/RRRBPFOVHNPWNf7J+iIUUQKceLpEUUUQQRRRR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xQUFRUVFRQXFBYUFBQUFRQYFRQXFhYUFBUYHCggGBolHBQUITEhJSkrLi4uFx8zODMsNyguLiwBCgoKDg0OGxAQGiwkICQsLCwtLCwsLCwsLCwsLCwsLCwsLCwsLCwsLCwsLCwsLCwsLCwsLCwsLCwsLCwsLC0sLP/AABEIALcBEwMBIgACEQEDEQH/xAAcAAACAwEBAQEAAAAAAAAAAAAEBQABAwIGBwj/xAA9EAABAwIFAQUFBgUCBwAAAAABAAIDBBEFEiExQVEGEyJhcTJCgZGhByNSscHRCBQVYuEz8CRjcoKSorP/xAAaAQADAQEBAQAAAAAAAAAAAAAAAQIDBAUG/8QAJREAAgICAgEFAQADAAAAAAAAAAECEQMhEjFBBCIyUWETFJHx/9oADAMBAAIRAxEAPwD7NibiI3W6JXhNICLlPJGAix5S4U74/ZFxwkzaEqi0Y4pSAC40R2Fyl0Yvxol88MjtZHNY3puUxopY8oax17I8jn8K7C15/tA45gOLaJ+gsToe8Gm42/ZMjFJRlbPLQyWXTRmeAOSPqiv6W+/sn6W+aa4XhYYczrE8Deyjidk8sYqxnC2wA6AKpog4WKzrKkRtLj8B1KTjGJL3yjL0t+qro4445S2ho2hA94reKAN2+fKqlnD2hw5WyZLb6ZSX4pR5hmaBcb+aYONkI+uHAJQOFp2hdRTAHxcImR3euAA0G5WkU0bzYtAPmEa1oGwA9EIuU93WzoBDV82Vum50CKSzFpQ1zb+aCMauRw2AEeKMO8zuhpRGxwIjsb8m4WrppDqDYIeofcWdulejoinez0DDcAobE6bvIy0b7j1C3gFmj0H5LRNHKnTtHnqbEe7blI8W2vCHra0u5JROOQDPm6hARQAqHrR3QUX7g3AKrKS1x9rZOa2pEbC4/DzK87FS63HGqY1sJkpxbUg3+SqJlljFyTEZDi7UbrqQEBO8Oc3LlcPmtaiKMDYKaNXlp1Rz2fnuzKdxr8CmoSLBmEyudxa3+E9CpHLmrmWl2LggBw439EwWEtSzYkJkRtOwGLE223VUcneyX4auH4Gxxu15APA1+RTCKNsLNNh8yg2lKCXt7CVErOJu4boogz/lIKnxCNhsXa+WqqorB3Ze03QH9H03181lhrLiSI86j/fyStl8IVafRdHR974nElaVdFk1as8Nre78LtLLarqc+jRe6SNHy5fgxopczAUQsaWLK0BbJo5Zd6EMtW58xYDYA2V1lO+Kz2uPmi6igs4vZvuR+yAmmkl8Aaemxsg6Yu6rryE18ubur7O/Nb1ELcizqaA90wN1czX1QcbpJDl+fkgSSa0+hjhA8B6XNkwWVPEGtAHC1TRhJ27Aq513BvXUrUMAFrLKuYbhw43XIrG2QWk2tGFfF7w4XkPtZ7WVlDSxS0rGWe7LJK4FxiNrts3bxa6nptqvZSP7zwt+J6LntBgcdXSyU0g8EjMvm07tePMOAI9EBN6SMexnaBldRxVLLDO3xt/BI3R7NehB+Fiue0AOZvpovjn2QYw/DcRmwypOVskmRtzYNmbowt8pG2Hn4F9wnfFOXxCRhkjyl7WuBdHnvlzDi+V2/QoJxy4ysRx1hGiyDi9wv1GiNfgkg2IPxsj8OwrIczjc8W2CimdbyQStDNmwXSFmrGtNtz0CzbiA5aQrOPjJ+DathDmEEXSWmpm/i+ifRyBwuDcIJ2FC9wSL8JNWaY58U0zEWHhbuU0iZYADhZ09MGbfM7rZMicrMZKRh3GvUaLP+ns5ufUotUSglSf2KMVrBGAxmnotcMxIPFnaO/NLZG55SSupYcmyl9nVwi48fIxxKckhjTYncq4KUNGuqXRTbk7tI+ITSKpBFwmmRKLiqRKMZXFvG4VYp7o4uroxdxfxsFrWtBbqQOhKZndTsxZGLKIQMl4sfO6iDSv0YCoBHQ+aGwyHxOf10H6oKeoz6DdMsNmGUN5H180rE4uMQiWmY72mg/BSGna32WgLZUmY2+iK1SzncQ0kC5A0CBGiiBwudzmkuCOTkqdDarQJVTG+Vu/KxqG2bvqpFJ946+6zz53G6RslRlT4qWnK/brynLHgi42KSVFOC4WR+EnwehNkgyxjVoOWL6Vh3aFsomYJnDIwNgAunHRQoKpxJrTYXcfJA0m+j8x/azjj6jEXPNM6kliAYczj3jsh8EjiNL9C2+ltTovWfw4V3/F1cbiS6SJkhubklkhBJJ3P3v1X0Ht12UpsUiyvHdVDQe5mtqD+B/4mE8ccL5f9lGHTYfjraepYWPdHKz+14y52uY73mnJv+qAcWuz9GrGrfZjj5LZcvbcWPKAQBh0QtflFuiHRBiF8e3iHHVcmaQ+7ZBq1ydpmcD8swA2N7hOEBQ0ZaS53tH6I5InI03oGrqwRtvueB1SZ9dO7VpsOgC0xt/3oB2ACPpqqPKBcBD7NYxUYp1dmeE4kZLtcLOH1RMlY3P3etyDxpoOqX0TB35LdtdkXWVzI5GNIN36A8D1VQVsicVy0gORoadN+UHV1V05raDPq05Tz5rGHBxe7iD6BQ0aQyRq2Z0NGDEXO5F/gEFTxPkOhIA2A0XonsuCOoskVPK6FxDmm3Gn6p0KE3K/sZwl0YsdQENPSumNzo0bf4W8TXSam4H1KOY2wsEzNy4u/IPFRMaALbeqiJUQRyf2IIaCQ6AW6k6fJGRYWRrnN/JF0tUH+RG4RCVIuWSXRGhWuHSAbkD1UZIDsQUzI7QtXVhmm5OwRKTMN53XQy4RT7NmyynawHorjrnNIDxvyEeEDiLQQkUmpOqNaqiznM02PXqlk1JK06DTqNU3oHEsbdEWR2Cm4OhHTwvOgadd3HROKeHI0BaqiUyZzci1Sprr7FY1suVhI3/dBKVugfEq8MaQNXeXCXYZVMzWcLE8nZG0dKHA5tbpdiVJk9OFLOmCj8fIzxSJoZfogamlgkFPNM372F2aF49sG1iAfwkaEbLmnzysa3WwNifJbmEOmDfdYAB5p/ouKqmwpmKtvYtcB1R7XXFwhqinBadBsucLdeP0JCDKSi1aOcWqzG3Tc6DySNskm+d3zKYdoTbL8UofUEj8gk2dOCK4WegwqtLhlcfF+aNqJcrS48C68SydzXXGh8l6Slqf5iFw97Y/miLvRnlw8XfgGbSGcZybO+iymwuRo4+BReHVAb4ToRuCt66uAbYakp99lcpp0ugXs6LF43On6pvNTNdbML5TceqDwWkLGku3cb26DgJkmrRjllc20UFaiiDIiqytRAEVFWlmPVJbHYaF2iCox5Ojd+JxA2LxcKl5duHSEXtuoly/Dq/x8f2O6c2lFkyrJ8jSfksKGhy+J2rvyWeNPsweqDF1KaSFL3Fxu4rqGUsNwfUdV1TxNcN1UzA3lQdOuj0UMmZoPUICrpy1+cag7ouhbZjfREK10cd8ZaAI65ttUPJKZDlamL6Zp3aFoxgGwA9Ex80tpHMEeVoHRaKgrQZkXnMUqXSSFjTZrdPU8r0a8zVQmOU9CbjzBSfRvgqzhhMWoJ0TOSq72MgDW1/ilkknB5WlOLbFSrRvKKe/JtR4jl0PC1e8zGwGn5LmlkD5AHNBPVOWsA0AA9E0Yzkou0tnMEIY0NGwQtZSuJzs9rkdUVUPLWkgXIGgHPkgMDqppGuM0fdkOsPMdVoo+2zJX8jOYzv8ADlyjkpjSQZGhvz9VsV5TGe09i5sXBsHWuCfLXZVixSyOoj5OWkPcYpe8jNtxsvIueQbHcLCDtfLDrPIx39pFjYb2svURwwVcYljI8Q0cOvRwVZ/Szx/L/fg6McnjXu6PNvfdOuyp8Thxb9UHLgs2awbcdbiy9Dg+Hdy3XVx3/Zcii09mmfJDhSYXNSsf7TQfz+a5iomN1DRfruVuFa1ODk+ilLrCtqRGwu+STwsknBdmsL6bosqMLVvofq15yKeSF+VxuDbm4t1C9E06JWE4cS1FFlLO1u5TIqzVLMdp80dxu03R0c7TsV09txY8oKi3GVnkWzOAtcqIybA5Mxta19NVFPFnf/TG/I5jxGMmwcL/ABCE7QygMAOtzss6jCW5bjdDytL2ZXbsG/l5p2znhGNppgEDiNQuw+58V/LotKZnxXM0d3DRQdF7PUU48LfQLVcRjQegVucButDz32dKLhsoOxC7QIpYTVbG7lSulysJCAoKIOGZ2t0FxiqtjGGoa7Y3WjmA7gH1SuspsnibomNPJmaD1QEopbRjUUDHC1gDwQAlc9E8bNJPUWT5LauscTlj+aGXjlLwYYZTOa+7xbTQpykM8so0Lr33C1o2OINnOv0JSRU4N+5sdKkJS1JJyv0dx5q8TqO7ie/8LSfjwqSt0YOLToSdpMX1EMZFybP1tYdAkFUA2IvynM0k25FhbZebqMeERcWXdJqSbgtulMnaaqO78wN9CBax4XvYvRyiko/9O6Hp3RfaKthkILQ50lvG4ggE8ADohcEx+ajfmhcQDbMw6sd/1Dr5jVeg7MdpKaKKWOaH/UJdcNBvcewV5dgGY+60kkXF9CdLrtirTxyjpfe7OuKu4taPvHZvHmVcedgsRo5p3aeibrwf2UUloZJDezn2bfyAv66r3oXzXqccYZZRj0jys0VGbSIooqKwMhP2ieLNBNt1jhtRkGhD2c23b8FJKbvnuv1t6LCTCnxHM06c+iTuzsio8eLZrikokc0N1/yn0TbADoAleHiJozZhc9ePJNWuBFxqPJBhkfUV4LKXRwhznOOuqKqZi0ts0uudbcC26zk8JvwVVEwLfECOiujmvcHcLGon00+aAw6sY2Qgu3SbNODcWPlFQIUQYCD+ecN9UThUYfnJ2PhsqqaBgGrifjZbYK2zXW2up3ezpk48bRhLhDm/6Z06H91dJhJDg5522A/VOFjVThjbp0Z/1m9GpNgl7TncSduAsu8lkaSNB5LOCpc3R4v58hFjjBpfoxdTDhdUjzYg7hRkwte+ilMNz1KZDutndRHmaR1SyCpMZyuCcJR2pxWOkpZqiUBzYmF1tAXHZrAeCSQPigIyrTJVVOfwtG6ZU8eVoHRZ0TmOY18dsr2hzSOQ4XB+qIQEpJqkQpVRx2eb9U1Q1TS5jcGzkBCVWgWuFnX8ljQTfeHpYrWekldvb5of+nuY0kkAe8b8dEjZceNWayTh0zMvVb9oIC+mma0XJjdYdSBcBKopiDeMa9SLphQ4mS7JILE7Hg+SqEuLTFODVNeD4TTM1IJtfS27rjcLephFyAdvLRez7Zdi5GyPnp2hzXHMQPaaebDkcrxZopG6BjzfU6E3+K+rxZo5Vyiz08WWM1aZgYMzgW8EXH56IqKg7x4DQbaZjuLk7JpguDEg98CMxbZrTYn9/RfRMD7MMBD3sygey2/1Kyz+sjiRnlzxghx2eoe5p447Ws389UzUUXzMpOTbfk8lu3ZFFFEhCqZvdPL/AHXfmuX1HeDfToj66nzsLeu3qvK2fGSNvIpO+zqxJTX6FspRcj4hHYDcZmnYWsgKMuJvudrDVPqGnyN13OpSQ80qVMJUc0FRRUcgnxil8Iy6XOqzosGAFzumWIx3bf8ADqhYcVjAsSkzojOfComZpHDZx+ai2OKRfiVJ6H7/AKM/6dI4+JwA8tUzhiDRYIGmxZhb4jYjf/C2p8SjebA6+YskqM5qb7QYgsVZdo8ijVT23FimZp07MqcjKLdEBidgtjSvb7B06HhZ/wAg5xu9wt0CDWNJ3ZMLgu27tr6JmAhXVTGWb04GtltHM07FJETtuzVfFP4jO0NmQ0TDq899LY+627Y2kdCcx/7QvtRK/J/2nNq5a2aqqaeeFkshbD3sbmDIwWY0ZhvlANvMpkH3L7Ecb/mMKiaTd9OXQO9G2Mf/AKOaPgvfXXwT7A5KmnllZJBK2GoibJHI6N4jL2EZbPtbxMc7/wAQvt7YnO1JQUo+TrEKrI24tm4/dKI8aeD4rEc6WK6xuktYjZCUEIccp52KlvZ048cONvZ6WmnD25m7Jb2id4Wjq7X4KYVGY5HMOxFwjMTpO8Zbkaj1VGSShkX0c4fTgNCHximGXMNCNQVjS4gY/BI0gjm261lLpyAAQzkkfkkvoqpKVvoZUzrsaTyBf5IapwqF5u6NpPW1j9EYxthboo82CpNrowvehcIIINQxoPGl3fVaQ4mxxtqPUIelh7xxe7XoiKqiaQbBJtt7Naj1LsOVoDD5SWEct0F/otqJzy37wAOvwjxZm41YSs5Z2t9ogepWFfVZG9Sdl5qRksriSb/76JNmmPFy29I9TDVsdo1wPoVo6MHcA+oXjRmY4cOGy9bQ1Gdgd139eUlIeXDw2no1ZGBsAPQWVTShouVolmM3ORvUqjKK5OmdDECdm6IunnDvLqFiymDW6dFjAT3g8wbpFtRd0b4m+0biOiQUVA11zqPqvTTR5mkHlJ4HGI2I/wAoZeGVRaXYIcGH4/of3URxrR0UT0a88guwqlzvN9rG6IrcP7shzTyhsPrhCSCDfnyTCGUzuFhZo3KhdBNyUr8DiPYLpQKKziIsqp9mOI6LVcysuCDyga7FOFs5O6JxGAFhI0I1BCGyOjNuOCpLUkiw1ukbtNu0FYTOXM11I0Xyv+JN3/DUg/50h+TP8r6rhdKWN13Op8l8j/iVf91Rj++Y/JrQhGU65Oj6T2Sp74bSNGlqaC3wjamLahzdHA/osuzIDaKm8oIf/m1DVeIuJ00CGVjTloMqpO8YWgEn0S2nopWuDsu22oRtBilzlfYdDwmoN9kaZTlLHqgWmieXZn2BAsAOL9Vu+doNi4X9QgKydz35GbDcrgYUDuT5pk8U9yY00PQroJJIx0DgWklt9QnMbw4AjYi6CZxra6O1y8XFl0FSCBPRz5HFrtLFE1Ve0N0K2qqFj9SNeo3WcWGMHU+qDblB7fZMKYQy5943RyiiDKTt2K8Wb4mk7bJdM7I642K9FLGHCxFwgX4S08ut0SaN8eRJUzzVRLneLL1eGQlkYB33PxUpcPjZ7Ldep1KKQlQsuZSVLoiV4jWRnw6kg7jhF177NsOTZZR0LbJkQSW2YU8j3DwHMPqPVG0sBbqTcoSjiySEcEJmhDyPdItcPjB3AK7VIMjD+TZ+EKLdRA7YqpJGzG0jG5gmTWtaNLAfJKaA5Q+Q7cea3pry+J23RKzWcd/gYKlm2YLYFL6ujblJAtZc4PUEgg+7yglwTjaGSpzrC6x/nGfiC1DgRpqEyGmuzGkqmStu3UXtqFs1g4AUYwAWAt6LpN14Bv6IFLKXUSEZVXsFectdy9O4XXn6unc12xI4ICUkb4WugilpAXfBZU9QYpshPhdp6HhXB3rQTlNzssYaCSSQOcC0A3JP6JI11vk9BNLJklc08lN0BiWHF5zNNnfmqppXt0e0qvJjKpq0aV/sm67wzSJt/P5XXEkTpDqMreepQWLvcSI26NFtkDS5e0YvxKIaF4W0NQ1/skFI4cH0u4rJxETrtd8lNsr+MXqL2emVoSlr2vA1sehRSdnO012WooomIipWogCKghJ8QY021J8l1TVzH6A69Cgrg6ujjEPdPAK0bOLLWWMOBB2KBGGa+2bemqCk4tUzSm8Ty7gaI1CzPETNB6eZQcdNJJq5xHQICuW30NktrK43ys35KFmEkJuHEjodQqoXjPc866pWaRxpe7s0++6lRNQ4KJ0Ln+GFXR5o8g06fBC0cpjGV4tZNLpVLUGR2VouB1SZMG3p9HVVV5xlYCSVhPGWhsY3dq4rd0TmC4sOtlhLUeMHqEmaR/OguOgbZcwHI8DgohtSLIYOzyC3CZCt3YzVE2VpP2hqCAGDnUpmcI8nR3VY2xps0F30C6osZY82PhPF9ik8VHdt8wHlyhJG2Pn1Ucmdaw42qR7ZRYUMmaNp6gLdWcbVMiiiiBEUUVoApLq6Kzs1rjnyTJUUDjLixTLWDKfRLqCn712vXUr0RpmH3R8kGaYxklguDxyEqN45Uk0uzqopGhugtZa4fPmbruNEHNUPd4Q03+K5ODXF81nnLmOpFgb2AuLO/u4QRL477HBKl0iGAHT706EHRpGxGg8Wwte3VzjzZDYnTvdK5rH5bm5cGnPr7rnBwu0bgeXITIjHk6PS5x1QuIT2AA3cvLVmAyxNL2TvvYANuWi+a5N2m/y/JENhkfDnEz3HNqTfw24FiNNR8h5oNFj8+D0FPRtA1Fz5oetpg2z26EFBkNLG2mewtMjtPeMhNy7rYOdbzseFmKF8rhlmlDAXF17m4NrDMTfQC3xQC5J2z0UbrgHyXRKVf0x9rCZwsW2NnbDiwdb6W6grt2F3DQZHksD8rrm4LrWcTfW1j80GJ1jXsg8A6oilqGuaLEbJe3BnczPJs4Xu4jxOuNC43sNNUC/s1ILmOoeL8HNa9rWvmvbbXU6DVBonFxphuN1DbADdaRYfeNpvldZLabsu4avne5+hB8Vg7K5pPteL2gdegXpnC4QU50koir+Sl/EFaaAKIF/WRzKND6JPg9QBdp3uook/AY1cWMqmUBpQVBS5gS72eOqtRDBajo6lwwfjcB80VRQNaPDr1J3VKIE22uwpecx9/wB56AKlES6L9P8AMCjnUd43ADckKKKDsPW00WVob0C0UUWh5hFaiiAKUVqIAoqK1EAUorUQBSsKKIApJqt3dzXOx1UUSZri+RljFcHMsET2dgyw6+8Sfhwoojya5Pbi19l1cTM9msbm68fJdOZI0XzbccKlEzPk6QXR1GceY3XVRUNZq4/RRRBPFOVHNPWNf7J+iIUUQKceLpEUUUQQRRRRA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TEhUUExQUFRUVFRQXFBYUFBQUFRQYFRQXFhYUFBUYHCggGBolHBQUITEhJSkrLi4uFx8zODMsNyguLiwBCgoKDg0OGxAQGiwkICQsLCwtLCwsLCwsLCwsLCwsLCwsLCwsLCwsLCwsLCwsLCwsLCwsLCwsLCwsLCwsLC0sLP/AABEIALcBEwMBIgACEQEDEQH/xAAcAAACAwEBAQEAAAAAAAAAAAAEBQABAwIGBwj/xAA9EAABAwIFAQUFBgUCBwAAAAABAAIDBBEFEiExQVEGEyJhcTJCgZGhByNSscHRCBQVYuEz8CRjcoKSorP/xAAaAQADAQEBAQAAAAAAAAAAAAAAAQIDBAUG/8QAJREAAgICAgEFAQADAAAAAAAAAAECEQMhEjFBBCIyUWETFJHx/9oADAMBAAIRAxEAPwD7NibiI3W6JXhNICLlPJGAix5S4U74/ZFxwkzaEqi0Y4pSAC40R2Fyl0Yvxol88MjtZHNY3puUxopY8oax17I8jn8K7C15/tA45gOLaJ+gsToe8Gm42/ZMjFJRlbPLQyWXTRmeAOSPqiv6W+/sn6W+aa4XhYYczrE8Deyjidk8sYqxnC2wA6AKpog4WKzrKkRtLj8B1KTjGJL3yjL0t+qro4445S2ho2hA94reKAN2+fKqlnD2hw5WyZLb6ZSX4pR5hmaBcb+aYONkI+uHAJQOFp2hdRTAHxcImR3euAA0G5WkU0bzYtAPmEa1oGwA9EIuU93WzoBDV82Vum50CKSzFpQ1zb+aCMauRw2AEeKMO8zuhpRGxwIjsb8m4WrppDqDYIeofcWdulejoinez0DDcAobE6bvIy0b7j1C3gFmj0H5LRNHKnTtHnqbEe7blI8W2vCHra0u5JROOQDPm6hARQAqHrR3QUX7g3AKrKS1x9rZOa2pEbC4/DzK87FS63HGqY1sJkpxbUg3+SqJlljFyTEZDi7UbrqQEBO8Oc3LlcPmtaiKMDYKaNXlp1Rz2fnuzKdxr8CmoSLBmEyudxa3+E9CpHLmrmWl2LggBw439EwWEtSzYkJkRtOwGLE223VUcneyX4auH4Gxxu15APA1+RTCKNsLNNh8yg2lKCXt7CVErOJu4boogz/lIKnxCNhsXa+WqqorB3Ze03QH9H03181lhrLiSI86j/fyStl8IVafRdHR974nElaVdFk1as8Nre78LtLLarqc+jRe6SNHy5fgxopczAUQsaWLK0BbJo5Zd6EMtW58xYDYA2V1lO+Kz2uPmi6igs4vZvuR+yAmmkl8Aaemxsg6Yu6rryE18ubur7O/Nb1ELcizqaA90wN1czX1QcbpJDl+fkgSSa0+hjhA8B6XNkwWVPEGtAHC1TRhJ27Aq513BvXUrUMAFrLKuYbhw43XIrG2QWk2tGFfF7w4XkPtZ7WVlDSxS0rGWe7LJK4FxiNrts3bxa6nptqvZSP7zwt+J6LntBgcdXSyU0g8EjMvm07tePMOAI9EBN6SMexnaBldRxVLLDO3xt/BI3R7NehB+Fiue0AOZvpovjn2QYw/DcRmwypOVskmRtzYNmbowt8pG2Hn4F9wnfFOXxCRhkjyl7WuBdHnvlzDi+V2/QoJxy4ysRx1hGiyDi9wv1GiNfgkg2IPxsj8OwrIczjc8W2CimdbyQStDNmwXSFmrGtNtz0CzbiA5aQrOPjJ+DathDmEEXSWmpm/i+ifRyBwuDcIJ2FC9wSL8JNWaY58U0zEWHhbuU0iZYADhZ09MGbfM7rZMicrMZKRh3GvUaLP+ns5ufUotUSglSf2KMVrBGAxmnotcMxIPFnaO/NLZG55SSupYcmyl9nVwi48fIxxKckhjTYncq4KUNGuqXRTbk7tI+ITSKpBFwmmRKLiqRKMZXFvG4VYp7o4uroxdxfxsFrWtBbqQOhKZndTsxZGLKIQMl4sfO6iDSv0YCoBHQ+aGwyHxOf10H6oKeoz6DdMsNmGUN5H180rE4uMQiWmY72mg/BSGna32WgLZUmY2+iK1SzncQ0kC5A0CBGiiBwudzmkuCOTkqdDarQJVTG+Vu/KxqG2bvqpFJ946+6zz53G6RslRlT4qWnK/brynLHgi42KSVFOC4WR+EnwehNkgyxjVoOWL6Vh3aFsomYJnDIwNgAunHRQoKpxJrTYXcfJA0m+j8x/azjj6jEXPNM6kliAYczj3jsh8EjiNL9C2+ltTovWfw4V3/F1cbiS6SJkhubklkhBJJ3P3v1X0Ht12UpsUiyvHdVDQe5mtqD+B/4mE8ccL5f9lGHTYfjraepYWPdHKz+14y52uY73mnJv+qAcWuz9GrGrfZjj5LZcvbcWPKAQBh0QtflFuiHRBiF8e3iHHVcmaQ+7ZBq1ydpmcD8swA2N7hOEBQ0ZaS53tH6I5InI03oGrqwRtvueB1SZ9dO7VpsOgC0xt/3oB2ACPpqqPKBcBD7NYxUYp1dmeE4kZLtcLOH1RMlY3P3etyDxpoOqX0TB35LdtdkXWVzI5GNIN36A8D1VQVsicVy0gORoadN+UHV1V05raDPq05Tz5rGHBxe7iD6BQ0aQyRq2Z0NGDEXO5F/gEFTxPkOhIA2A0XonsuCOoskVPK6FxDmm3Gn6p0KE3K/sZwl0YsdQENPSumNzo0bf4W8TXSam4H1KOY2wsEzNy4u/IPFRMaALbeqiJUQRyf2IIaCQ6AW6k6fJGRYWRrnN/JF0tUH+RG4RCVIuWSXRGhWuHSAbkD1UZIDsQUzI7QtXVhmm5OwRKTMN53XQy4RT7NmyynawHorjrnNIDxvyEeEDiLQQkUmpOqNaqiznM02PXqlk1JK06DTqNU3oHEsbdEWR2Cm4OhHTwvOgadd3HROKeHI0BaqiUyZzci1Sprr7FY1suVhI3/dBKVugfEq8MaQNXeXCXYZVMzWcLE8nZG0dKHA5tbpdiVJk9OFLOmCj8fIzxSJoZfogamlgkFPNM372F2aF49sG1iAfwkaEbLmnzysa3WwNifJbmEOmDfdYAB5p/ouKqmwpmKtvYtcB1R7XXFwhqinBadBsucLdeP0JCDKSi1aOcWqzG3Tc6DySNskm+d3zKYdoTbL8UofUEj8gk2dOCK4WegwqtLhlcfF+aNqJcrS48C68SydzXXGh8l6Slqf5iFw97Y/miLvRnlw8XfgGbSGcZybO+iymwuRo4+BReHVAb4ToRuCt66uAbYakp99lcpp0ugXs6LF43On6pvNTNdbML5TceqDwWkLGku3cb26DgJkmrRjllc20UFaiiDIiqytRAEVFWlmPVJbHYaF2iCox5Ojd+JxA2LxcKl5duHSEXtuoly/Dq/x8f2O6c2lFkyrJ8jSfksKGhy+J2rvyWeNPsweqDF1KaSFL3Fxu4rqGUsNwfUdV1TxNcN1UzA3lQdOuj0UMmZoPUICrpy1+cag7ouhbZjfREK10cd8ZaAI65ttUPJKZDlamL6Zp3aFoxgGwA9Ex80tpHMEeVoHRaKgrQZkXnMUqXSSFjTZrdPU8r0a8zVQmOU9CbjzBSfRvgqzhhMWoJ0TOSq72MgDW1/ilkknB5WlOLbFSrRvKKe/JtR4jl0PC1e8zGwGn5LmlkD5AHNBPVOWsA0AA9E0Yzkou0tnMEIY0NGwQtZSuJzs9rkdUVUPLWkgXIGgHPkgMDqppGuM0fdkOsPMdVoo+2zJX8jOYzv8ADlyjkpjSQZGhvz9VsV5TGe09i5sXBsHWuCfLXZVixSyOoj5OWkPcYpe8jNtxsvIueQbHcLCDtfLDrPIx39pFjYb2svURwwVcYljI8Q0cOvRwVZ/Szx/L/fg6McnjXu6PNvfdOuyp8Thxb9UHLgs2awbcdbiy9Dg+Hdy3XVx3/Zcii09mmfJDhSYXNSsf7TQfz+a5iomN1DRfruVuFa1ODk+ilLrCtqRGwu+STwsknBdmsL6bosqMLVvofq15yKeSF+VxuDbm4t1C9E06JWE4cS1FFlLO1u5TIqzVLMdp80dxu03R0c7TsV09txY8oKi3GVnkWzOAtcqIybA5Mxta19NVFPFnf/TG/I5jxGMmwcL/ABCE7QygMAOtzss6jCW5bjdDytL2ZXbsG/l5p2znhGNppgEDiNQuw+58V/LotKZnxXM0d3DRQdF7PUU48LfQLVcRjQegVucButDz32dKLhsoOxC7QIpYTVbG7lSulysJCAoKIOGZ2t0FxiqtjGGoa7Y3WjmA7gH1SuspsnibomNPJmaD1QEopbRjUUDHC1gDwQAlc9E8bNJPUWT5LauscTlj+aGXjlLwYYZTOa+7xbTQpykM8so0Lr33C1o2OINnOv0JSRU4N+5sdKkJS1JJyv0dx5q8TqO7ie/8LSfjwqSt0YOLToSdpMX1EMZFybP1tYdAkFUA2IvynM0k25FhbZebqMeERcWXdJqSbgtulMnaaqO78wN9CBax4XvYvRyiko/9O6Hp3RfaKthkILQ50lvG4ggE8ADohcEx+ajfmhcQDbMw6sd/1Dr5jVeg7MdpKaKKWOaH/UJdcNBvcewV5dgGY+60kkXF9CdLrtirTxyjpfe7OuKu4taPvHZvHmVcedgsRo5p3aeibrwf2UUloZJDezn2bfyAv66r3oXzXqccYZZRj0jys0VGbSIooqKwMhP2ieLNBNt1jhtRkGhD2c23b8FJKbvnuv1t6LCTCnxHM06c+iTuzsio8eLZrikokc0N1/yn0TbADoAleHiJozZhc9ePJNWuBFxqPJBhkfUV4LKXRwhznOOuqKqZi0ts0uudbcC26zk8JvwVVEwLfECOiujmvcHcLGon00+aAw6sY2Qgu3SbNODcWPlFQIUQYCD+ecN9UThUYfnJ2PhsqqaBgGrifjZbYK2zXW2up3ezpk48bRhLhDm/6Z06H91dJhJDg5522A/VOFjVThjbp0Z/1m9GpNgl7TncSduAsu8lkaSNB5LOCpc3R4v58hFjjBpfoxdTDhdUjzYg7hRkwte+ilMNz1KZDutndRHmaR1SyCpMZyuCcJR2pxWOkpZqiUBzYmF1tAXHZrAeCSQPigIyrTJVVOfwtG6ZU8eVoHRZ0TmOY18dsr2hzSOQ4XB+qIQEpJqkQpVRx2eb9U1Q1TS5jcGzkBCVWgWuFnX8ljQTfeHpYrWekldvb5of+nuY0kkAe8b8dEjZceNWayTh0zMvVb9oIC+mma0XJjdYdSBcBKopiDeMa9SLphQ4mS7JILE7Hg+SqEuLTFODVNeD4TTM1IJtfS27rjcLephFyAdvLRez7Zdi5GyPnp2hzXHMQPaaebDkcrxZopG6BjzfU6E3+K+rxZo5Vyiz08WWM1aZgYMzgW8EXH56IqKg7x4DQbaZjuLk7JpguDEg98CMxbZrTYn9/RfRMD7MMBD3sygey2/1Kyz+sjiRnlzxghx2eoe5p447Ws389UzUUXzMpOTbfk8lu3ZFFFEhCqZvdPL/AHXfmuX1HeDfToj66nzsLeu3qvK2fGSNvIpO+zqxJTX6FspRcj4hHYDcZmnYWsgKMuJvudrDVPqGnyN13OpSQ80qVMJUc0FRRUcgnxil8Iy6XOqzosGAFzumWIx3bf8ADqhYcVjAsSkzojOfComZpHDZx+ai2OKRfiVJ6H7/AKM/6dI4+JwA8tUzhiDRYIGmxZhb4jYjf/C2p8SjebA6+YskqM5qb7QYgsVZdo8ijVT23FimZp07MqcjKLdEBidgtjSvb7B06HhZ/wAg5xu9wt0CDWNJ3ZMLgu27tr6JmAhXVTGWb04GtltHM07FJETtuzVfFP4jO0NmQ0TDq899LY+627Y2kdCcx/7QvtRK/J/2nNq5a2aqqaeeFkshbD3sbmDIwWY0ZhvlANvMpkH3L7Ecb/mMKiaTd9OXQO9G2Mf/AKOaPgvfXXwT7A5KmnllZJBK2GoibJHI6N4jL2EZbPtbxMc7/wAQvt7YnO1JQUo+TrEKrI24tm4/dKI8aeD4rEc6WK6xuktYjZCUEIccp52KlvZ048cONvZ6WmnD25m7Jb2id4Wjq7X4KYVGY5HMOxFwjMTpO8Zbkaj1VGSShkX0c4fTgNCHximGXMNCNQVjS4gY/BI0gjm261lLpyAAQzkkfkkvoqpKVvoZUzrsaTyBf5IapwqF5u6NpPW1j9EYxthboo82CpNrowvehcIIINQxoPGl3fVaQ4mxxtqPUIelh7xxe7XoiKqiaQbBJtt7Naj1LsOVoDD5SWEct0F/otqJzy37wAOvwjxZm41YSs5Z2t9ogepWFfVZG9Sdl5qRksriSb/76JNmmPFy29I9TDVsdo1wPoVo6MHcA+oXjRmY4cOGy9bQ1Gdgd139eUlIeXDw2no1ZGBsAPQWVTShouVolmM3ORvUqjKK5OmdDECdm6IunnDvLqFiymDW6dFjAT3g8wbpFtRd0b4m+0biOiQUVA11zqPqvTTR5mkHlJ4HGI2I/wAoZeGVRaXYIcGH4/of3URxrR0UT0a88guwqlzvN9rG6IrcP7shzTyhsPrhCSCDfnyTCGUzuFhZo3KhdBNyUr8DiPYLpQKKziIsqp9mOI6LVcysuCDyga7FOFs5O6JxGAFhI0I1BCGyOjNuOCpLUkiw1ukbtNu0FYTOXM11I0Xyv+JN3/DUg/50h+TP8r6rhdKWN13Op8l8j/iVf91Rj++Y/JrQhGU65Oj6T2Sp74bSNGlqaC3wjamLahzdHA/osuzIDaKm8oIf/m1DVeIuJ00CGVjTloMqpO8YWgEn0S2nopWuDsu22oRtBilzlfYdDwmoN9kaZTlLHqgWmieXZn2BAsAOL9Vu+doNi4X9QgKydz35GbDcrgYUDuT5pk8U9yY00PQroJJIx0DgWklt9QnMbw4AjYi6CZxra6O1y8XFl0FSCBPRz5HFrtLFE1Ve0N0K2qqFj9SNeo3WcWGMHU+qDblB7fZMKYQy5943RyiiDKTt2K8Wb4mk7bJdM7I642K9FLGHCxFwgX4S08ut0SaN8eRJUzzVRLneLL1eGQlkYB33PxUpcPjZ7Ldep1KKQlQsuZSVLoiV4jWRnw6kg7jhF177NsOTZZR0LbJkQSW2YU8j3DwHMPqPVG0sBbqTcoSjiySEcEJmhDyPdItcPjB3AK7VIMjD+TZ+EKLdRA7YqpJGzG0jG5gmTWtaNLAfJKaA5Q+Q7cea3pry+J23RKzWcd/gYKlm2YLYFL6ujblJAtZc4PUEgg+7yglwTjaGSpzrC6x/nGfiC1DgRpqEyGmuzGkqmStu3UXtqFs1g4AUYwAWAt6LpN14Bv6IFLKXUSEZVXsFectdy9O4XXn6unc12xI4ICUkb4WugilpAXfBZU9QYpshPhdp6HhXB3rQTlNzssYaCSSQOcC0A3JP6JI11vk9BNLJklc08lN0BiWHF5zNNnfmqppXt0e0qvJjKpq0aV/sm67wzSJt/P5XXEkTpDqMreepQWLvcSI26NFtkDS5e0YvxKIaF4W0NQ1/skFI4cH0u4rJxETrtd8lNsr+MXqL2emVoSlr2vA1sehRSdnO012WooomIipWogCKghJ8QY021J8l1TVzH6A69Cgrg6ujjEPdPAK0bOLLWWMOBB2KBGGa+2bemqCk4tUzSm8Ty7gaI1CzPETNB6eZQcdNJJq5xHQICuW30NktrK43ys35KFmEkJuHEjodQqoXjPc866pWaRxpe7s0++6lRNQ4KJ0Ln+GFXR5o8g06fBC0cpjGV4tZNLpVLUGR2VouB1SZMG3p9HVVV5xlYCSVhPGWhsY3dq4rd0TmC4sOtlhLUeMHqEmaR/OguOgbZcwHI8DgohtSLIYOzyC3CZCt3YzVE2VpP2hqCAGDnUpmcI8nR3VY2xps0F30C6osZY82PhPF9ik8VHdt8wHlyhJG2Pn1Ucmdaw42qR7ZRYUMmaNp6gLdWcbVMiiiiBEUUVoApLq6Kzs1rjnyTJUUDjLixTLWDKfRLqCn712vXUr0RpmH3R8kGaYxklguDxyEqN45Uk0uzqopGhugtZa4fPmbruNEHNUPd4Q03+K5ODXF81nnLmOpFgb2AuLO/u4QRL477HBKl0iGAHT706EHRpGxGg8Wwte3VzjzZDYnTvdK5rH5bm5cGnPr7rnBwu0bgeXITIjHk6PS5x1QuIT2AA3cvLVmAyxNL2TvvYANuWi+a5N2m/y/JENhkfDnEz3HNqTfw24FiNNR8h5oNFj8+D0FPRtA1Fz5oetpg2z26EFBkNLG2mewtMjtPeMhNy7rYOdbzseFmKF8rhlmlDAXF17m4NrDMTfQC3xQC5J2z0UbrgHyXRKVf0x9rCZwsW2NnbDiwdb6W6grt2F3DQZHksD8rrm4LrWcTfW1j80GJ1jXsg8A6oilqGuaLEbJe3BnczPJs4Xu4jxOuNC43sNNUC/s1ILmOoeL8HNa9rWvmvbbXU6DVBonFxphuN1DbADdaRYfeNpvldZLabsu4avne5+hB8Vg7K5pPteL2gdegXpnC4QU50koir+Sl/EFaaAKIF/WRzKND6JPg9QBdp3uook/AY1cWMqmUBpQVBS5gS72eOqtRDBajo6lwwfjcB80VRQNaPDr1J3VKIE22uwpecx9/wB56AKlES6L9P8AMCjnUd43ADckKKKDsPW00WVob0C0UUWh5hFaiiAKUVqIAoqK1EAUorUQBSsKKIApJqt3dzXOx1UUSZri+RljFcHMsET2dgyw6+8Sfhwoojya5Pbi19l1cTM9msbm68fJdOZI0XzbccKlEzPk6QXR1GceY3XVRUNZq4/RRRBPFOVHNPWNf7J+iIUUQKceLpEUUUQQRRRRA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stomatocy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5" y="35814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9"/>
          <p:cNvSpPr txBox="1">
            <a:spLocks/>
          </p:cNvSpPr>
          <p:nvPr/>
        </p:nvSpPr>
        <p:spPr bwMode="gray">
          <a:xfrm>
            <a:off x="2895600" y="3581400"/>
            <a:ext cx="5875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Char char=""/>
              <a:defRPr sz="18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514350" indent="-215900" algn="l" defTabSz="4572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Wingdings 2" panose="05020102010507070707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739775" indent="-163513" algn="l" defTabSz="4572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Font typeface="Wingdings 2" panose="05020102010507070707" pitchFamily="18" charset="2"/>
              <a:buChar char=""/>
              <a:defRPr sz="14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974725" indent="-173038" algn="l" defTabSz="457200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Font typeface="Wingdings 2" panose="05020102010507070707" pitchFamily="18" charset="2"/>
              <a:buChar char=""/>
              <a:defRPr sz="12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201738" indent="-174625" algn="l" defTabSz="457200" rtl="0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Tx/>
              <a:buFont typeface="Wingdings 2" panose="05020102010507070707" pitchFamily="18" charset="2"/>
              <a:buChar char=""/>
              <a:defRPr sz="11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Stomatocyte</a:t>
            </a:r>
            <a:endParaRPr lang="en-US" dirty="0" smtClean="0"/>
          </a:p>
          <a:p>
            <a:pPr lvl="1"/>
            <a:r>
              <a:rPr lang="en-US" dirty="0" smtClean="0"/>
              <a:t>Red blood cells with central pallor that is not round but straight or curved rod-shaped slit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66"/>
    </mc:Choice>
    <mc:Fallback xmlns="">
      <p:transition spd="slow" advTm="66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presentation (01-06)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11163" y="1295400"/>
            <a:ext cx="8359775" cy="4206240"/>
          </a:xfrm>
        </p:spPr>
        <p:txBody>
          <a:bodyPr/>
          <a:lstStyle/>
          <a:p>
            <a:r>
              <a:rPr lang="en-US" dirty="0"/>
              <a:t>This peripheral blood smear is from a 34-year-old woman presenting with systemic sclerosis.</a:t>
            </a:r>
          </a:p>
          <a:p>
            <a:r>
              <a:rPr lang="it-IT" dirty="0"/>
              <a:t>Laboratory data include: WBC = 3.8 × </a:t>
            </a:r>
            <a:r>
              <a:rPr lang="it-IT" dirty="0" smtClean="0"/>
              <a:t>10</a:t>
            </a:r>
            <a:r>
              <a:rPr lang="it-IT" baseline="30000" dirty="0" smtClean="0"/>
              <a:t>9</a:t>
            </a:r>
            <a:r>
              <a:rPr lang="it-IT" dirty="0" smtClean="0"/>
              <a:t>/L</a:t>
            </a:r>
            <a:r>
              <a:rPr lang="it-IT" dirty="0"/>
              <a:t>; RBC = 4.42 × </a:t>
            </a:r>
            <a:r>
              <a:rPr lang="it-IT" dirty="0" smtClean="0"/>
              <a:t>10</a:t>
            </a:r>
            <a:r>
              <a:rPr lang="it-IT" baseline="30000" dirty="0" smtClean="0"/>
              <a:t>12</a:t>
            </a:r>
            <a:r>
              <a:rPr lang="it-IT" dirty="0" smtClean="0"/>
              <a:t>/L</a:t>
            </a:r>
            <a:r>
              <a:rPr lang="it-IT" dirty="0"/>
              <a:t>; HGB = 13.3 g/dL; HCT = 39.8</a:t>
            </a:r>
            <a:r>
              <a:rPr lang="it-IT" dirty="0" smtClean="0"/>
              <a:t>%; </a:t>
            </a:r>
            <a:r>
              <a:rPr lang="en-US" dirty="0" smtClean="0"/>
              <a:t>MCV </a:t>
            </a:r>
            <a:r>
              <a:rPr lang="en-US" dirty="0"/>
              <a:t>= 90 </a:t>
            </a:r>
            <a:r>
              <a:rPr lang="en-US" dirty="0" err="1"/>
              <a:t>fL</a:t>
            </a:r>
            <a:r>
              <a:rPr lang="en-US" dirty="0"/>
              <a:t>; and PLT = 215 × </a:t>
            </a:r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"/>
    </mc:Choice>
    <mc:Fallback xmlns="">
      <p:transition spd="slow" advTm="2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65046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Neutrophil containing </a:t>
            </a:r>
            <a:r>
              <a:rPr lang="en-US" dirty="0" err="1" smtClean="0"/>
              <a:t>Pelger-Huet</a:t>
            </a:r>
            <a:r>
              <a:rPr lang="en-US" dirty="0" smtClean="0"/>
              <a:t> nuclei (acquired or congenital)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0"/>
    </mc:Choice>
    <mc:Fallback xmlns="">
      <p:transition spd="slow" advTm="3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 containing </a:t>
            </a:r>
            <a:r>
              <a:rPr lang="en-US" dirty="0" err="1" smtClean="0"/>
              <a:t>Pelger-Huet</a:t>
            </a:r>
            <a:r>
              <a:rPr lang="en-US" dirty="0" smtClean="0"/>
              <a:t> nuclei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3394089"/>
              </p:ext>
            </p:extLst>
          </p:nvPr>
        </p:nvGraphicFramePr>
        <p:xfrm>
          <a:off x="411163" y="1808163"/>
          <a:ext cx="835977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Neutrophil containing </a:t>
                      </a:r>
                      <a:r>
                        <a:rPr lang="en-US" dirty="0" err="1" smtClean="0"/>
                        <a:t>Pelger-Huet</a:t>
                      </a:r>
                      <a:r>
                        <a:rPr lang="en-US" dirty="0" smtClean="0"/>
                        <a:t> nuclei (acquired or congenital)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 (93.7)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90.1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Neutrophil, segmented or band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(5.7)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Erythrocyte, normal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(0.6)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6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6"/>
    </mc:Choice>
    <mc:Fallback xmlns="">
      <p:transition spd="slow" advTm="45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 containing </a:t>
            </a:r>
            <a:r>
              <a:rPr lang="en-US" dirty="0" err="1" smtClean="0"/>
              <a:t>Pelger-Huet</a:t>
            </a:r>
            <a:r>
              <a:rPr lang="en-US" dirty="0" smtClean="0"/>
              <a:t> nuclei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6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neutrophil pelger-huet anomal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2611438"/>
          </a:xfrm>
        </p:spPr>
        <p:txBody>
          <a:bodyPr/>
          <a:lstStyle/>
          <a:p>
            <a:r>
              <a:rPr lang="en-US" dirty="0" smtClean="0"/>
              <a:t>Neutrophil with </a:t>
            </a:r>
            <a:r>
              <a:rPr lang="en-US" dirty="0" err="1" smtClean="0"/>
              <a:t>Pelger-Huet</a:t>
            </a:r>
            <a:r>
              <a:rPr lang="en-US" dirty="0" smtClean="0"/>
              <a:t> Nucleus (Acquired or Congenital)</a:t>
            </a:r>
          </a:p>
          <a:p>
            <a:pPr lvl="1"/>
            <a:r>
              <a:rPr lang="en-US" dirty="0" err="1" smtClean="0"/>
              <a:t>Bilobed</a:t>
            </a:r>
            <a:r>
              <a:rPr lang="en-US" dirty="0" smtClean="0"/>
              <a:t> nuclei in the “prince-</a:t>
            </a:r>
            <a:r>
              <a:rPr lang="en-US" dirty="0" err="1" smtClean="0"/>
              <a:t>nez</a:t>
            </a:r>
            <a:r>
              <a:rPr lang="en-US" dirty="0" smtClean="0"/>
              <a:t>” conformation</a:t>
            </a:r>
          </a:p>
          <a:p>
            <a:pPr lvl="1"/>
            <a:r>
              <a:rPr lang="en-US" dirty="0" smtClean="0"/>
              <a:t>Two round or nearly round lobes connected by a distinct thin filament</a:t>
            </a:r>
          </a:p>
          <a:p>
            <a:pPr lvl="1"/>
            <a:r>
              <a:rPr lang="en-US" dirty="0" smtClean="0"/>
              <a:t>Inherited autosomal dominant disorder – will be seen in virtually all neutrophils</a:t>
            </a:r>
          </a:p>
          <a:p>
            <a:pPr lvl="1"/>
            <a:r>
              <a:rPr lang="en-US" dirty="0" smtClean="0"/>
              <a:t>Acquired in association with multiple disorders – will be seen in a subset of neutrophils</a:t>
            </a:r>
          </a:p>
          <a:p>
            <a:pPr lvl="2"/>
            <a:r>
              <a:rPr lang="en-US" dirty="0" err="1" smtClean="0"/>
              <a:t>Myelodysplastic</a:t>
            </a:r>
            <a:r>
              <a:rPr lang="en-US" dirty="0" smtClean="0"/>
              <a:t> syndrome, medications, infections</a:t>
            </a:r>
          </a:p>
          <a:p>
            <a:pPr lvl="2"/>
            <a:r>
              <a:rPr lang="en-US" dirty="0" smtClean="0"/>
              <a:t>Pseudo-</a:t>
            </a:r>
            <a:r>
              <a:rPr lang="en-US" dirty="0" err="1" smtClean="0"/>
              <a:t>Pelger</a:t>
            </a:r>
            <a:r>
              <a:rPr lang="en-US" dirty="0" smtClean="0"/>
              <a:t>-</a:t>
            </a:r>
            <a:r>
              <a:rPr lang="en-US" dirty="0" err="1" smtClean="0"/>
              <a:t>Huet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11" name="AutoShape 2" descr="Image result for pelger hue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pelger huet cel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r="21330"/>
          <a:stretch/>
        </p:blipFill>
        <p:spPr bwMode="auto">
          <a:xfrm>
            <a:off x="828136" y="4343400"/>
            <a:ext cx="1768415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lger huet cel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2552700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elger huet cell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13"/>
          <a:stretch/>
        </p:blipFill>
        <p:spPr bwMode="auto">
          <a:xfrm>
            <a:off x="5943600" y="4343400"/>
            <a:ext cx="1775095" cy="18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22"/>
    </mc:Choice>
    <mc:Fallback xmlns="">
      <p:transition spd="slow" advTm="239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8671" y="557212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Eosinophil, any stage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6"/>
    </mc:Choice>
    <mc:Fallback xmlns="">
      <p:transition spd="slow" advTm="36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Eosinophil, any stage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8538099"/>
              </p:ext>
            </p:extLst>
          </p:nvPr>
        </p:nvGraphicFramePr>
        <p:xfrm>
          <a:off x="411163" y="1600200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Eosinophil, any stage</a:t>
                      </a:r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(100)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100.0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2"/>
    </mc:Choice>
    <mc:Fallback xmlns="">
      <p:transition spd="slow" advTm="40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BCP-03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4999" y="5574268"/>
            <a:ext cx="57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Basophils, any stage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15"/>
    </mc:Choice>
    <mc:Fallback xmlns="">
      <p:transition spd="slow" advTm="6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Basophils, any stage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26828449"/>
              </p:ext>
            </p:extLst>
          </p:nvPr>
        </p:nvGraphicFramePr>
        <p:xfrm>
          <a:off x="411163" y="1808163"/>
          <a:ext cx="835977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06"/>
                <a:gridCol w="2029072"/>
                <a:gridCol w="219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Participants (%)</a:t>
                      </a:r>
                      <a:endParaRPr lang="en-US" dirty="0"/>
                    </a:p>
                  </a:txBody>
                  <a:tcPr marL="97395" marR="9739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Basophils,</a:t>
                      </a:r>
                      <a:r>
                        <a:rPr lang="en-US" baseline="0" dirty="0" smtClean="0"/>
                        <a:t> any stage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 (100)</a:t>
                      </a:r>
                      <a:endParaRPr lang="en-US" dirty="0"/>
                    </a:p>
                  </a:txBody>
                  <a:tcPr marL="97395" marR="973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99.7</a:t>
                      </a:r>
                      <a:endParaRPr lang="en-US" dirty="0"/>
                    </a:p>
                  </a:txBody>
                  <a:tcPr marL="97395" marR="97395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5"/>
    </mc:Choice>
    <mc:Fallback xmlns="">
      <p:transition spd="slow" advTm="2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Quest Alt Cover 2">
  <a:themeElements>
    <a:clrScheme name="Quest Alt Cover 2 1">
      <a:dk1>
        <a:srgbClr val="6F7073"/>
      </a:dk1>
      <a:lt1>
        <a:srgbClr val="EAEAEA"/>
      </a:lt1>
      <a:dk2>
        <a:srgbClr val="B51A8A"/>
      </a:dk2>
      <a:lt2>
        <a:srgbClr val="0073AE"/>
      </a:lt2>
      <a:accent1>
        <a:srgbClr val="54B948"/>
      </a:accent1>
      <a:accent2>
        <a:srgbClr val="FFD200"/>
      </a:accent2>
      <a:accent3>
        <a:srgbClr val="F3F3F3"/>
      </a:accent3>
      <a:accent4>
        <a:srgbClr val="5E5F61"/>
      </a:accent4>
      <a:accent5>
        <a:srgbClr val="B3D9B1"/>
      </a:accent5>
      <a:accent6>
        <a:srgbClr val="E7BE00"/>
      </a:accent6>
      <a:hlink>
        <a:srgbClr val="00AFDB"/>
      </a:hlink>
      <a:folHlink>
        <a:srgbClr val="C1D82F"/>
      </a:folHlink>
    </a:clrScheme>
    <a:fontScheme name="Quest Alt Cover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Quest Alt Cover 2 1">
        <a:dk1>
          <a:srgbClr val="6F7073"/>
        </a:dk1>
        <a:lt1>
          <a:srgbClr val="EAEAEA"/>
        </a:lt1>
        <a:dk2>
          <a:srgbClr val="B51A8A"/>
        </a:dk2>
        <a:lt2>
          <a:srgbClr val="0073AE"/>
        </a:lt2>
        <a:accent1>
          <a:srgbClr val="54B948"/>
        </a:accent1>
        <a:accent2>
          <a:srgbClr val="FFD200"/>
        </a:accent2>
        <a:accent3>
          <a:srgbClr val="F3F3F3"/>
        </a:accent3>
        <a:accent4>
          <a:srgbClr val="5E5F61"/>
        </a:accent4>
        <a:accent5>
          <a:srgbClr val="B3D9B1"/>
        </a:accent5>
        <a:accent6>
          <a:srgbClr val="E7BE00"/>
        </a:accent6>
        <a:hlink>
          <a:srgbClr val="00AFDB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est Alt Cover 2 2">
        <a:dk1>
          <a:srgbClr val="4D4F53"/>
        </a:dk1>
        <a:lt1>
          <a:srgbClr val="D4D0C8"/>
        </a:lt1>
        <a:dk2>
          <a:srgbClr val="A31A7E"/>
        </a:dk2>
        <a:lt2>
          <a:srgbClr val="0066A1"/>
        </a:lt2>
        <a:accent1>
          <a:srgbClr val="54B948"/>
        </a:accent1>
        <a:accent2>
          <a:srgbClr val="FECB00"/>
        </a:accent2>
        <a:accent3>
          <a:srgbClr val="E6E4E0"/>
        </a:accent3>
        <a:accent4>
          <a:srgbClr val="404246"/>
        </a:accent4>
        <a:accent5>
          <a:srgbClr val="B3D9B1"/>
        </a:accent5>
        <a:accent6>
          <a:srgbClr val="E6B800"/>
        </a:accent6>
        <a:hlink>
          <a:srgbClr val="00ADD0"/>
        </a:hlink>
        <a:folHlink>
          <a:srgbClr val="C9D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859419"/>
      </a:accent5>
      <a:accent6>
        <a:srgbClr val="A7A8AA"/>
      </a:accent6>
      <a:hlink>
        <a:srgbClr val="000000"/>
      </a:hlink>
      <a:folHlink>
        <a:srgbClr val="8027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spcBef>
            <a:spcPct val="200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28575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329</Words>
  <Application>Microsoft Office PowerPoint</Application>
  <PresentationFormat>On-screen Show (4:3)</PresentationFormat>
  <Paragraphs>82</Paragraphs>
  <Slides>14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Quest Alt Cover 2</vt:lpstr>
      <vt:lpstr>Office Theme</vt:lpstr>
      <vt:lpstr>Critique of the CAP FH-A Proficiency Photomicrographs</vt:lpstr>
      <vt:lpstr>Case presentation (01-06)</vt:lpstr>
      <vt:lpstr>BCP-01</vt:lpstr>
      <vt:lpstr>Neutrophil containing Pelger-Huet nuclei</vt:lpstr>
      <vt:lpstr>Neutrophil containing Pelger-Huet nuclei</vt:lpstr>
      <vt:lpstr>BCP-02</vt:lpstr>
      <vt:lpstr>Eosinophil, any stage</vt:lpstr>
      <vt:lpstr>BCP-03</vt:lpstr>
      <vt:lpstr>Basophils, any stage</vt:lpstr>
      <vt:lpstr>BCP-04</vt:lpstr>
      <vt:lpstr>Lymphocyte</vt:lpstr>
      <vt:lpstr>Lymphocyte</vt:lpstr>
      <vt:lpstr>BCP-05</vt:lpstr>
      <vt:lpstr>Ovalocyte (elliptocyte)</vt:lpstr>
    </vt:vector>
  </TitlesOfParts>
  <Company>Quest Diagnostics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 Diagnostics Incorporated</dc:creator>
  <cp:lastModifiedBy>Quest Diagnostics Incorporated</cp:lastModifiedBy>
  <cp:revision>117</cp:revision>
  <dcterms:created xsi:type="dcterms:W3CDTF">2014-12-08T16:08:49Z</dcterms:created>
  <dcterms:modified xsi:type="dcterms:W3CDTF">2017-05-04T20:07:46Z</dcterms:modified>
</cp:coreProperties>
</file>