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3"/>
  </p:notesMasterIdLst>
  <p:sldIdLst>
    <p:sldId id="287" r:id="rId3"/>
    <p:sldId id="257" r:id="rId4"/>
    <p:sldId id="297" r:id="rId5"/>
    <p:sldId id="290" r:id="rId6"/>
    <p:sldId id="298" r:id="rId7"/>
    <p:sldId id="292" r:id="rId8"/>
    <p:sldId id="299" r:id="rId9"/>
    <p:sldId id="351" r:id="rId10"/>
    <p:sldId id="294" r:id="rId11"/>
    <p:sldId id="31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514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0380E-6793-40B2-9187-E94E2F82212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2B8C-CAC9-4F5C-9173-D0ADB1B6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3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79988" y="1679575"/>
            <a:ext cx="3706812" cy="1268413"/>
          </a:xfrm>
          <a:prstGeom prst="rect">
            <a:avLst/>
          </a:prstGeom>
        </p:spPr>
        <p:txBody>
          <a:bodyPr anchor="t"/>
          <a:lstStyle>
            <a:lvl1pPr>
              <a:lnSpc>
                <a:spcPct val="93000"/>
              </a:lnSpc>
              <a:spcBef>
                <a:spcPct val="75000"/>
              </a:spcBef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79988" y="3995738"/>
            <a:ext cx="3706812" cy="1306512"/>
          </a:xfrm>
        </p:spPr>
        <p:txBody>
          <a:bodyPr anchor="ctr"/>
          <a:lstStyle>
            <a:lvl1pPr marL="0" indent="0">
              <a:spcBef>
                <a:spcPct val="25000"/>
              </a:spcBef>
              <a:buFontTx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00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4488"/>
            <a:ext cx="8107362" cy="7858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371A78E4-9A64-4F1F-A211-923945D4B51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62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344488"/>
            <a:ext cx="2030412" cy="57896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3563" y="344488"/>
            <a:ext cx="5940425" cy="5789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70EB9D4F-CE15-42CB-9A6D-64B11B8C6DD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526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411163" y="1808162"/>
            <a:ext cx="8359775" cy="420624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2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-11326" b="1"/>
          <a:stretch/>
        </p:blipFill>
        <p:spPr>
          <a:xfrm>
            <a:off x="-12700" y="893"/>
            <a:ext cx="91567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7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/>
          <a:stretch/>
        </p:blipFill>
        <p:spPr>
          <a:xfrm>
            <a:off x="-25400" y="893"/>
            <a:ext cx="91694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5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/>
          <a:stretch/>
        </p:blipFill>
        <p:spPr>
          <a:xfrm>
            <a:off x="-25400" y="893"/>
            <a:ext cx="91694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2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6"/>
          <a:stretch/>
        </p:blipFill>
        <p:spPr>
          <a:xfrm>
            <a:off x="-12700" y="893"/>
            <a:ext cx="91567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2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r="2917"/>
          <a:stretch/>
        </p:blipFill>
        <p:spPr>
          <a:xfrm>
            <a:off x="0" y="893"/>
            <a:ext cx="91440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8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5501" y="3960554"/>
            <a:ext cx="5278995" cy="1074992"/>
          </a:xfrm>
        </p:spPr>
        <p:txBody>
          <a:bodyPr anchor="b"/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5501" y="5098700"/>
            <a:ext cx="5278995" cy="640080"/>
          </a:xfrm>
        </p:spPr>
        <p:txBody>
          <a:bodyPr anchor="t"/>
          <a:lstStyle>
            <a:lvl1pPr marL="0" indent="0" algn="l">
              <a:spcBef>
                <a:spcPts val="4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62303" y="6540779"/>
            <a:ext cx="320040" cy="131871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sz="800">
                <a:solidFill>
                  <a:srgbClr val="63666A"/>
                </a:solidFill>
              </a:rPr>
              <a:pPr/>
              <a:t>‹#›</a:t>
            </a:fld>
            <a:endParaRPr sz="800" dirty="0">
              <a:solidFill>
                <a:srgbClr val="63666A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 bwMode="gray">
          <a:xfrm>
            <a:off x="406146" y="6533762"/>
            <a:ext cx="4777169" cy="138888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800" dirty="0">
                <a:solidFill>
                  <a:srgbClr val="63666A"/>
                </a:solidFill>
                <a:sym typeface="Wingdings 2" panose="05020102010507070707" pitchFamily="18" charset="2"/>
              </a:rPr>
              <a:t> </a:t>
            </a:r>
            <a:r>
              <a:rPr sz="800" dirty="0">
                <a:solidFill>
                  <a:srgbClr val="63666A"/>
                </a:solidFill>
              </a:rPr>
              <a:t>Confidential—For Internal Use Only</a:t>
            </a:r>
          </a:p>
        </p:txBody>
      </p:sp>
      <p:pic>
        <p:nvPicPr>
          <p:cNvPr id="12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29" y="6263625"/>
            <a:ext cx="1247321" cy="3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8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0896" y="118755"/>
            <a:ext cx="8448929" cy="8778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7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4488"/>
            <a:ext cx="8107362" cy="7858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01A3B287-564F-45B1-B37D-0E06A063015A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5331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93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411163" y="1808162"/>
            <a:ext cx="8359775" cy="420624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4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7" y="1610131"/>
            <a:ext cx="8375777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83757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5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9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67989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6"/>
          <p:cNvSpPr>
            <a:spLocks noGrp="1"/>
          </p:cNvSpPr>
          <p:nvPr>
            <p:ph sz="quarter" idx="41"/>
          </p:nvPr>
        </p:nvSpPr>
        <p:spPr>
          <a:xfrm>
            <a:off x="4663948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55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384048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6"/>
          <p:cNvSpPr>
            <a:spLocks noGrp="1"/>
          </p:cNvSpPr>
          <p:nvPr>
            <p:ph sz="quarter" idx="40"/>
          </p:nvPr>
        </p:nvSpPr>
        <p:spPr>
          <a:xfrm>
            <a:off x="384047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4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67989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384048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0"/>
          </p:nvPr>
        </p:nvSpPr>
        <p:spPr>
          <a:xfrm>
            <a:off x="384047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1"/>
          </p:nvPr>
        </p:nvSpPr>
        <p:spPr>
          <a:xfrm>
            <a:off x="4663948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6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5349FF76-A1CC-4A47-ABFE-B9432488BBC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25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4488"/>
            <a:ext cx="8107362" cy="7858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563" y="1370013"/>
            <a:ext cx="3984625" cy="4764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370013"/>
            <a:ext cx="3986212" cy="4764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A5A7A6C2-A95C-4AE2-85A3-BB05ED7BF58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075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1539FDD6-6B72-442C-9989-8BB635B8EB52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47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4488"/>
            <a:ext cx="8107362" cy="7858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F958A8B5-B325-409A-912B-C1070478606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81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5FD8D0BF-83C9-4921-AED9-6FA411F4A1A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94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E3DA9D9C-B6A0-47FD-9CC9-2BABA4078DD4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75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516AA375-A95B-4F81-9C1E-4A546B58150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19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563" y="1370013"/>
            <a:ext cx="8123237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38813" y="6623050"/>
            <a:ext cx="25574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Confidential – Do not copy or distribute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9775" y="6623050"/>
            <a:ext cx="3032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|  </a:t>
            </a:r>
            <a:fld id="{12C4C9B9-9078-4D1C-B431-35807BA5634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 userDrawn="1"/>
        </p:nvSpPr>
        <p:spPr bwMode="auto">
          <a:xfrm>
            <a:off x="549275" y="6623050"/>
            <a:ext cx="895350" cy="1222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54B948"/>
                </a:solidFill>
              </a:rPr>
              <a:t>Quest Diagnostics</a:t>
            </a:r>
          </a:p>
        </p:txBody>
      </p:sp>
      <p:pic>
        <p:nvPicPr>
          <p:cNvPr id="30726" name="Picture 7" descr="QD_PPT_header_no_bgrd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00013"/>
            <a:ext cx="9144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9438" y="344488"/>
            <a:ext cx="8107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401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dt="0"/>
  <p:txStyles>
    <p:titleStyle>
      <a:lvl1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FFFFFF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FFFFFF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FFFFFF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FFFFFF"/>
          </a:solidFill>
          <a:latin typeface="Arial" charset="0"/>
          <a:ea typeface="Arial" charset="0"/>
          <a:cs typeface="Arial" charset="0"/>
        </a:defRPr>
      </a:lvl9pPr>
    </p:titleStyle>
    <p:bodyStyle>
      <a:lvl1pPr marL="176213" indent="-176213" algn="l" rtl="0" eaLnBrk="0" fontAlgn="base" hangingPunct="0">
        <a:spcBef>
          <a:spcPct val="75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352425" indent="-174625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2pPr>
      <a:lvl3pPr marL="527050" indent="-173038" algn="l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3pPr>
      <a:lvl4pPr marL="700088" indent="-171450" algn="l" rtl="0" eaLnBrk="0" fontAlgn="base" hangingPunct="0">
        <a:spcBef>
          <a:spcPct val="25000"/>
        </a:spcBef>
        <a:spcAft>
          <a:spcPct val="0"/>
        </a:spcAft>
        <a:buChar char="–"/>
        <a:defRPr sz="1200">
          <a:solidFill>
            <a:srgbClr val="000000"/>
          </a:solidFill>
          <a:latin typeface="+mn-lt"/>
          <a:ea typeface="+mn-ea"/>
          <a:cs typeface="+mn-cs"/>
        </a:defRPr>
      </a:lvl4pPr>
      <a:lvl5pPr marL="701675" indent="219075" algn="l" rtl="0" eaLnBrk="0" fontAlgn="base" hangingPunct="0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5pPr>
      <a:lvl6pPr marL="1158875" indent="219075" algn="l" rtl="0" fontAlgn="base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6pPr>
      <a:lvl7pPr marL="1616075" indent="219075" algn="l" rtl="0" fontAlgn="base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7pPr>
      <a:lvl8pPr marL="2073275" indent="219075" algn="l" rtl="0" fontAlgn="base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8pPr>
      <a:lvl9pPr marL="2530475" indent="219075" algn="l" rtl="0" fontAlgn="base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310896" y="118754"/>
            <a:ext cx="8448929" cy="8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10895" y="1457325"/>
            <a:ext cx="8409243" cy="455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2303" y="6540779"/>
            <a:ext cx="320040" cy="131871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sz="800">
                <a:solidFill>
                  <a:srgbClr val="63666A"/>
                </a:solidFill>
              </a:rPr>
              <a:pPr/>
              <a:t>‹#›</a:t>
            </a:fld>
            <a:endParaRPr sz="800" dirty="0">
              <a:solidFill>
                <a:srgbClr val="63666A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31" y="1028700"/>
            <a:ext cx="8279607" cy="0"/>
          </a:xfrm>
          <a:prstGeom prst="line">
            <a:avLst/>
          </a:prstGeom>
          <a:ln w="28575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06146" y="6533762"/>
            <a:ext cx="4777169" cy="138888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800" dirty="0">
                <a:solidFill>
                  <a:srgbClr val="63666A"/>
                </a:solidFill>
                <a:sym typeface="Wingdings 2" panose="05020102010507070707" pitchFamily="18" charset="2"/>
              </a:rPr>
              <a:t> </a:t>
            </a:r>
            <a:r>
              <a:rPr sz="800" dirty="0">
                <a:solidFill>
                  <a:srgbClr val="63666A"/>
                </a:solidFill>
              </a:rPr>
              <a:t>Confidential—For Internal Use Only</a:t>
            </a:r>
          </a:p>
        </p:txBody>
      </p:sp>
      <p:pic>
        <p:nvPicPr>
          <p:cNvPr id="7" name="Picture 2" descr="C:\_projects\011914\P12158 - Carrie\Quest-Gradient-Logo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34" y="6263625"/>
            <a:ext cx="1266016" cy="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0" kern="1200">
          <a:solidFill>
            <a:schemeClr val="accent1"/>
          </a:solidFill>
          <a:latin typeface="+mj-lt"/>
          <a:ea typeface="MS PGothic" pitchFamily="34" charset="-128"/>
          <a:cs typeface="Arial" pitchFamily="34" charset="0"/>
        </a:defRPr>
      </a:lvl1pPr>
      <a:lvl2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defTabSz="4572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5"/>
        </a:buClr>
        <a:buSzPct val="100000"/>
        <a:buFont typeface="Wingdings 2" pitchFamily="18" charset="2"/>
        <a:buChar char=""/>
        <a:defRPr sz="1800" b="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514350" indent="-215900" algn="l" defTabSz="4572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Font typeface="Wingdings 2" panose="05020102010507070707" pitchFamily="18" charset="2"/>
        <a:buChar char=""/>
        <a:defRPr sz="16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2pPr>
      <a:lvl3pPr marL="739775" indent="-163513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Font typeface="Wingdings 2" panose="05020102010507070707" pitchFamily="18" charset="2"/>
        <a:buChar char=""/>
        <a:defRPr sz="14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3pPr>
      <a:lvl4pPr marL="974725" indent="-173038" algn="l" defTabSz="45720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Tx/>
        <a:buFont typeface="Wingdings 2" panose="05020102010507070707" pitchFamily="18" charset="2"/>
        <a:buChar char=""/>
        <a:defRPr sz="12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4pPr>
      <a:lvl5pPr marL="1201738" indent="-174625" algn="l" defTabSz="457200" rtl="0" eaLnBrk="0" fontAlgn="base" hangingPunct="0">
        <a:lnSpc>
          <a:spcPct val="90000"/>
        </a:lnSpc>
        <a:spcBef>
          <a:spcPts val="100"/>
        </a:spcBef>
        <a:spcAft>
          <a:spcPct val="0"/>
        </a:spcAft>
        <a:buClrTx/>
        <a:buFont typeface="Wingdings 2" panose="05020102010507070707" pitchFamily="18" charset="2"/>
        <a:buChar char=""/>
        <a:defRPr sz="11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7.jp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 (04-07)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411163" y="1295400"/>
            <a:ext cx="8359775" cy="4206240"/>
          </a:xfrm>
        </p:spPr>
        <p:txBody>
          <a:bodyPr/>
          <a:lstStyle/>
          <a:p>
            <a:r>
              <a:rPr lang="en-US" dirty="0"/>
              <a:t>This urine sample is obtained from a 56-year-old man presenting with cirrhosis of the liver. </a:t>
            </a:r>
            <a:endParaRPr lang="en-US" dirty="0" smtClean="0"/>
          </a:p>
          <a:p>
            <a:r>
              <a:rPr lang="en-US" dirty="0" smtClean="0"/>
              <a:t>Laboratory data include</a:t>
            </a:r>
            <a:r>
              <a:rPr lang="en-US" dirty="0"/>
              <a:t>: specific gravity = 1.035; pH = 6.0; blood, leukocyte esterase, nitrite, bilirubin, and </a:t>
            </a:r>
            <a:r>
              <a:rPr lang="en-US" dirty="0" err="1"/>
              <a:t>urobilinogen</a:t>
            </a:r>
            <a:r>
              <a:rPr lang="en-US" dirty="0"/>
              <a:t> = </a:t>
            </a:r>
            <a:r>
              <a:rPr lang="en-US" dirty="0" smtClean="0"/>
              <a:t>positive; glucose</a:t>
            </a:r>
            <a:r>
              <a:rPr lang="en-US" dirty="0"/>
              <a:t>, ketones, and protein = negative.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57"/>
    </mc:Choice>
    <mc:Fallback xmlns="">
      <p:transition spd="slow" advTm="63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Bilirubin crystal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96711347"/>
              </p:ext>
            </p:extLst>
          </p:nvPr>
        </p:nvGraphicFramePr>
        <p:xfrm>
          <a:off x="411163" y="1808163"/>
          <a:ext cx="835977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06"/>
                <a:gridCol w="2029072"/>
                <a:gridCol w="219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Bilirubin</a:t>
                      </a:r>
                      <a:r>
                        <a:rPr lang="en-US" baseline="0" dirty="0" smtClean="0"/>
                        <a:t> crystal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141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93.1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Tyrosine crystal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Sulfonamide crystal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Immature/</a:t>
                      </a:r>
                      <a:r>
                        <a:rPr lang="en-US" dirty="0" err="1" smtClean="0"/>
                        <a:t>Abn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Refr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utoShape 2" descr="Image result for hypersegmented neutroph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hypersegmented neutroph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31"/>
    </mc:Choice>
    <mc:Fallback xmlns="">
      <p:transition spd="slow" advTm="96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CMP-04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6504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Calcium oxalate crystals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7912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20"/>
    </mc:Choice>
    <mc:Fallback xmlns="">
      <p:transition spd="slow" advTm="59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Calcium oxalate crystals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33410567"/>
              </p:ext>
            </p:extLst>
          </p:nvPr>
        </p:nvGraphicFramePr>
        <p:xfrm>
          <a:off x="411163" y="1808163"/>
          <a:ext cx="835977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06"/>
                <a:gridCol w="2029072"/>
                <a:gridCol w="219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 oxalate crystals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99.6</a:t>
                      </a:r>
                      <a:endParaRPr lang="en-US" dirty="0"/>
                    </a:p>
                  </a:txBody>
                  <a:tcPr marL="97395" marR="97395"/>
                </a:tc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utoShape 6" descr="Image result for neutrophil pelger-huet anoma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neutrophil pelger-huet anomal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neutrophil pelger-huet anomal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Image result for neutrophil pelger-huet anomal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61"/>
    </mc:Choice>
    <mc:Fallback xmlns="">
      <p:transition spd="slow" advTm="17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CMP-05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88671" y="557212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Leukocytes (neutrophil, eosinophil, lymphocyte)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82" y="1508125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02"/>
    </mc:Choice>
    <mc:Fallback xmlns="">
      <p:transition spd="slow" advTm="51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Leukocyte (neutrophil, eosinophil, lymphocyte)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67255062"/>
              </p:ext>
            </p:extLst>
          </p:nvPr>
        </p:nvGraphicFramePr>
        <p:xfrm>
          <a:off x="411163" y="1600200"/>
          <a:ext cx="8359775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06"/>
                <a:gridCol w="2029072"/>
                <a:gridCol w="219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Leukocyte</a:t>
                      </a:r>
                      <a:r>
                        <a:rPr lang="en-US" baseline="0" dirty="0" smtClean="0"/>
                        <a:t> (neutrophil, eosinophil, lymphocyte)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98.0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Renal Tubular Epithelium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63"/>
    </mc:Choice>
    <mc:Fallback xmlns="">
      <p:transition spd="slow" advTm="45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CMP-06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4999" y="5574268"/>
            <a:ext cx="571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Leucine</a:t>
            </a:r>
            <a:r>
              <a:rPr lang="en-US" dirty="0" smtClean="0"/>
              <a:t> crystals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473200"/>
            <a:ext cx="61341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47"/>
    </mc:Choice>
    <mc:Fallback xmlns="">
      <p:transition spd="slow" advTm="27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Leucine</a:t>
            </a:r>
            <a:r>
              <a:rPr lang="en-US" dirty="0" smtClean="0"/>
              <a:t> crystals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71571210"/>
              </p:ext>
            </p:extLst>
          </p:nvPr>
        </p:nvGraphicFramePr>
        <p:xfrm>
          <a:off x="411163" y="1808163"/>
          <a:ext cx="8359775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06"/>
                <a:gridCol w="2029072"/>
                <a:gridCol w="219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Leucine</a:t>
                      </a:r>
                      <a:r>
                        <a:rPr lang="en-US" dirty="0" smtClean="0"/>
                        <a:t> crystals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90.8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Pollen grain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Fat droplets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Starch granule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Tyrosine crystals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Immature/</a:t>
                      </a:r>
                      <a:r>
                        <a:rPr lang="en-US" dirty="0" err="1" smtClean="0"/>
                        <a:t>Abn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Refr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51"/>
    </mc:Choice>
    <mc:Fallback xmlns="">
      <p:transition spd="slow" advTm="65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705651" cy="2964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r="28981"/>
          <a:stretch/>
        </p:blipFill>
        <p:spPr>
          <a:xfrm>
            <a:off x="4420736" y="1066798"/>
            <a:ext cx="2361064" cy="2964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27537"/>
          <a:stretch/>
        </p:blipFill>
        <p:spPr>
          <a:xfrm>
            <a:off x="6686265" y="1066799"/>
            <a:ext cx="1924335" cy="2964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91000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90999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r="12627"/>
          <a:stretch/>
        </p:blipFill>
        <p:spPr>
          <a:xfrm>
            <a:off x="6172200" y="4191001"/>
            <a:ext cx="2169994" cy="2105592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267"/>
    </mc:Choice>
    <mc:Fallback xmlns="">
      <p:transition spd="slow" advTm="256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CMP-07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4999" y="5602069"/>
            <a:ext cx="571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Bilirubin crystal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36469"/>
            <a:ext cx="62484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7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63"/>
    </mc:Choice>
    <mc:Fallback xmlns="">
      <p:transition spd="slow" advTm="32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Quest Alt Cover 2">
  <a:themeElements>
    <a:clrScheme name="Quest Alt Cover 2 1">
      <a:dk1>
        <a:srgbClr val="6F7073"/>
      </a:dk1>
      <a:lt1>
        <a:srgbClr val="EAEAEA"/>
      </a:lt1>
      <a:dk2>
        <a:srgbClr val="B51A8A"/>
      </a:dk2>
      <a:lt2>
        <a:srgbClr val="0073AE"/>
      </a:lt2>
      <a:accent1>
        <a:srgbClr val="54B948"/>
      </a:accent1>
      <a:accent2>
        <a:srgbClr val="FFD200"/>
      </a:accent2>
      <a:accent3>
        <a:srgbClr val="F3F3F3"/>
      </a:accent3>
      <a:accent4>
        <a:srgbClr val="5E5F61"/>
      </a:accent4>
      <a:accent5>
        <a:srgbClr val="B3D9B1"/>
      </a:accent5>
      <a:accent6>
        <a:srgbClr val="E7BE00"/>
      </a:accent6>
      <a:hlink>
        <a:srgbClr val="00AFDB"/>
      </a:hlink>
      <a:folHlink>
        <a:srgbClr val="C1D82F"/>
      </a:folHlink>
    </a:clrScheme>
    <a:fontScheme name="Quest Alt Cover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Quest Alt Cover 2 1">
        <a:dk1>
          <a:srgbClr val="6F7073"/>
        </a:dk1>
        <a:lt1>
          <a:srgbClr val="EAEAEA"/>
        </a:lt1>
        <a:dk2>
          <a:srgbClr val="B51A8A"/>
        </a:dk2>
        <a:lt2>
          <a:srgbClr val="0073AE"/>
        </a:lt2>
        <a:accent1>
          <a:srgbClr val="54B948"/>
        </a:accent1>
        <a:accent2>
          <a:srgbClr val="FFD200"/>
        </a:accent2>
        <a:accent3>
          <a:srgbClr val="F3F3F3"/>
        </a:accent3>
        <a:accent4>
          <a:srgbClr val="5E5F61"/>
        </a:accent4>
        <a:accent5>
          <a:srgbClr val="B3D9B1"/>
        </a:accent5>
        <a:accent6>
          <a:srgbClr val="E7BE00"/>
        </a:accent6>
        <a:hlink>
          <a:srgbClr val="00AFDB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 Alt Cover 2 2">
        <a:dk1>
          <a:srgbClr val="4D4F53"/>
        </a:dk1>
        <a:lt1>
          <a:srgbClr val="D4D0C8"/>
        </a:lt1>
        <a:dk2>
          <a:srgbClr val="A31A7E"/>
        </a:dk2>
        <a:lt2>
          <a:srgbClr val="0066A1"/>
        </a:lt2>
        <a:accent1>
          <a:srgbClr val="54B948"/>
        </a:accent1>
        <a:accent2>
          <a:srgbClr val="FECB00"/>
        </a:accent2>
        <a:accent3>
          <a:srgbClr val="E6E4E0"/>
        </a:accent3>
        <a:accent4>
          <a:srgbClr val="404246"/>
        </a:accent4>
        <a:accent5>
          <a:srgbClr val="B3D9B1"/>
        </a:accent5>
        <a:accent6>
          <a:srgbClr val="E6B800"/>
        </a:accent6>
        <a:hlink>
          <a:srgbClr val="00ADD0"/>
        </a:hlink>
        <a:folHlink>
          <a:srgbClr val="C9D3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5">
      <a:dk1>
        <a:srgbClr val="63666A"/>
      </a:dk1>
      <a:lt1>
        <a:srgbClr val="FFFFFF"/>
      </a:lt1>
      <a:dk2>
        <a:srgbClr val="00587C"/>
      </a:dk2>
      <a:lt2>
        <a:srgbClr val="FFFFFF"/>
      </a:lt2>
      <a:accent1>
        <a:srgbClr val="4C7637"/>
      </a:accent1>
      <a:accent2>
        <a:srgbClr val="5E8AB4"/>
      </a:accent2>
      <a:accent3>
        <a:srgbClr val="DAAA00"/>
      </a:accent3>
      <a:accent4>
        <a:srgbClr val="80276C"/>
      </a:accent4>
      <a:accent5>
        <a:srgbClr val="859419"/>
      </a:accent5>
      <a:accent6>
        <a:srgbClr val="A7A8AA"/>
      </a:accent6>
      <a:hlink>
        <a:srgbClr val="000000"/>
      </a:hlink>
      <a:folHlink>
        <a:srgbClr val="80276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lnSpc>
            <a:spcPct val="90000"/>
          </a:lnSpc>
          <a:spcBef>
            <a:spcPct val="20000"/>
          </a:spcBef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noFill/>
        <a:ln w="28575">
          <a:solidFill>
            <a:schemeClr val="accent1"/>
          </a:solidFill>
          <a:round/>
          <a:headEnd/>
          <a:tailEnd/>
        </a:ln>
        <a:effectLst/>
      </a:spPr>
      <a:bodyPr/>
      <a:lstStyle/>
    </a:lnDef>
    <a:txDef>
      <a:spPr bwMode="gray">
        <a:solidFill>
          <a:schemeClr val="accent1"/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>
          <a:defRPr b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DE8703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C97A02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8DC63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163</Words>
  <Application>Microsoft Office PowerPoint</Application>
  <PresentationFormat>On-screen Show (4:3)</PresentationFormat>
  <Paragraphs>58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Quest Alt Cover 2</vt:lpstr>
      <vt:lpstr>Office Theme</vt:lpstr>
      <vt:lpstr>Case presentation (04-07)</vt:lpstr>
      <vt:lpstr>CMP-04</vt:lpstr>
      <vt:lpstr>Calcium oxalate crystals</vt:lpstr>
      <vt:lpstr>CMP-05</vt:lpstr>
      <vt:lpstr>Leukocyte (neutrophil, eosinophil, lymphocyte)</vt:lpstr>
      <vt:lpstr>CMP-06</vt:lpstr>
      <vt:lpstr>Leucine crystals</vt:lpstr>
      <vt:lpstr>Miscellaneous</vt:lpstr>
      <vt:lpstr>CMP-07</vt:lpstr>
      <vt:lpstr>Bilirubin crystal</vt:lpstr>
    </vt:vector>
  </TitlesOfParts>
  <Company>Quest Diagnostics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Quest Diagnostics Incorporated</dc:creator>
  <cp:lastModifiedBy>Quest Diagnostics Incorporated</cp:lastModifiedBy>
  <cp:revision>107</cp:revision>
  <dcterms:created xsi:type="dcterms:W3CDTF">2014-12-08T16:08:49Z</dcterms:created>
  <dcterms:modified xsi:type="dcterms:W3CDTF">2017-05-03T16:34:49Z</dcterms:modified>
</cp:coreProperties>
</file>