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3"/>
  </p:notesMasterIdLst>
  <p:sldIdLst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283" r:id="rId11"/>
    <p:sldId id="35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514" autoAdjust="0"/>
  </p:normalViewPr>
  <p:slideViewPr>
    <p:cSldViewPr>
      <p:cViewPr varScale="1"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0380E-6793-40B2-9187-E94E2F82212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82B8C-CAC9-4F5C-9173-D0ADB1B6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3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2B8C-CAC9-4F5C-9173-D0ADB1B60B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5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979988" y="1679575"/>
            <a:ext cx="3706812" cy="1268413"/>
          </a:xfrm>
          <a:prstGeom prst="rect">
            <a:avLst/>
          </a:prstGeom>
        </p:spPr>
        <p:txBody>
          <a:bodyPr anchor="t"/>
          <a:lstStyle>
            <a:lvl1pPr>
              <a:lnSpc>
                <a:spcPct val="93000"/>
              </a:lnSpc>
              <a:spcBef>
                <a:spcPct val="75000"/>
              </a:spcBef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979988" y="3995738"/>
            <a:ext cx="3706812" cy="1306512"/>
          </a:xfrm>
        </p:spPr>
        <p:txBody>
          <a:bodyPr anchor="ctr"/>
          <a:lstStyle>
            <a:lvl1pPr marL="0" indent="0">
              <a:spcBef>
                <a:spcPct val="25000"/>
              </a:spcBef>
              <a:buFontTx/>
              <a:buNone/>
              <a:defRPr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00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8" y="344488"/>
            <a:ext cx="8107362" cy="7858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371A78E4-9A64-4F1F-A211-923945D4B517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4620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6388" y="344488"/>
            <a:ext cx="2030412" cy="57896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3563" y="344488"/>
            <a:ext cx="5940425" cy="5789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70EB9D4F-CE15-42CB-9A6D-64B11B8C6DDC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5261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10895" y="118755"/>
            <a:ext cx="8448930" cy="8778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411163" y="1808162"/>
            <a:ext cx="8359775" cy="4206240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62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rgbClr val="859419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21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rgbClr val="BBD024"/>
              </a:gs>
              <a:gs pos="1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8" t="-11326" b="1"/>
          <a:stretch/>
        </p:blipFill>
        <p:spPr>
          <a:xfrm>
            <a:off x="-12700" y="893"/>
            <a:ext cx="9156700" cy="6857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39725" y="1474788"/>
            <a:ext cx="4656180" cy="2392363"/>
          </a:xfrm>
        </p:spPr>
        <p:txBody>
          <a:bodyPr anchor="b"/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9725" y="4046539"/>
            <a:ext cx="7153956" cy="763586"/>
          </a:xfr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4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3" descr="C:\_projects\011914\P12158 - Carrie\Quest-WHITE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3" y="5923787"/>
            <a:ext cx="2092080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5000625"/>
            <a:ext cx="3648075" cy="504825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bg1"/>
                </a:solidFill>
              </a:defRPr>
            </a:lvl1pPr>
            <a:lvl2pPr marL="298450" indent="0">
              <a:buNone/>
              <a:defRPr/>
            </a:lvl2pPr>
            <a:lvl3pPr marL="576262" indent="0">
              <a:buNone/>
              <a:defRPr/>
            </a:lvl3pPr>
            <a:lvl4pPr marL="801688" indent="0">
              <a:buNone/>
              <a:defRPr/>
            </a:lvl4pPr>
            <a:lvl5pPr marL="1089025" indent="0">
              <a:buNone/>
              <a:defRPr/>
            </a:lvl5pPr>
          </a:lstStyle>
          <a:p>
            <a:pPr lvl="0"/>
            <a:r>
              <a:rPr lang="en-US" dirty="0" smtClean="0"/>
              <a:t>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73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rgbClr val="BBD024"/>
              </a:gs>
              <a:gs pos="1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2"/>
          <a:stretch/>
        </p:blipFill>
        <p:spPr>
          <a:xfrm>
            <a:off x="-25400" y="893"/>
            <a:ext cx="9169400" cy="6857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39725" y="1474788"/>
            <a:ext cx="4656180" cy="2392363"/>
          </a:xfrm>
        </p:spPr>
        <p:txBody>
          <a:bodyPr anchor="b"/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9725" y="4046539"/>
            <a:ext cx="7153956" cy="763586"/>
          </a:xfr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4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3" descr="C:\_projects\011914\P12158 - Carrie\Quest-WHITE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3" y="5923787"/>
            <a:ext cx="2092080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5000625"/>
            <a:ext cx="3648075" cy="504825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bg1"/>
                </a:solidFill>
              </a:defRPr>
            </a:lvl1pPr>
            <a:lvl2pPr marL="298450" indent="0">
              <a:buNone/>
              <a:defRPr/>
            </a:lvl2pPr>
            <a:lvl3pPr marL="576262" indent="0">
              <a:buNone/>
              <a:defRPr/>
            </a:lvl3pPr>
            <a:lvl4pPr marL="801688" indent="0">
              <a:buNone/>
              <a:defRPr/>
            </a:lvl4pPr>
            <a:lvl5pPr marL="1089025" indent="0">
              <a:buNone/>
              <a:defRPr/>
            </a:lvl5pPr>
          </a:lstStyle>
          <a:p>
            <a:pPr lvl="0"/>
            <a:r>
              <a:rPr lang="en-US" dirty="0" smtClean="0"/>
              <a:t>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54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rgbClr val="BBD024"/>
              </a:gs>
              <a:gs pos="1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2"/>
          <a:stretch/>
        </p:blipFill>
        <p:spPr>
          <a:xfrm>
            <a:off x="-25400" y="893"/>
            <a:ext cx="9169400" cy="6857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39725" y="1474788"/>
            <a:ext cx="4656180" cy="2392363"/>
          </a:xfrm>
        </p:spPr>
        <p:txBody>
          <a:bodyPr anchor="b"/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9725" y="4046539"/>
            <a:ext cx="7153956" cy="763586"/>
          </a:xfr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4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3" descr="C:\_projects\011914\P12158 - Carrie\Quest-WHITE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3" y="5923787"/>
            <a:ext cx="2092080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5000625"/>
            <a:ext cx="3648075" cy="504825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bg1"/>
                </a:solidFill>
              </a:defRPr>
            </a:lvl1pPr>
            <a:lvl2pPr marL="298450" indent="0">
              <a:buNone/>
              <a:defRPr/>
            </a:lvl2pPr>
            <a:lvl3pPr marL="576262" indent="0">
              <a:buNone/>
              <a:defRPr/>
            </a:lvl3pPr>
            <a:lvl4pPr marL="801688" indent="0">
              <a:buNone/>
              <a:defRPr/>
            </a:lvl4pPr>
            <a:lvl5pPr marL="1089025" indent="0">
              <a:buNone/>
              <a:defRPr/>
            </a:lvl5pPr>
          </a:lstStyle>
          <a:p>
            <a:pPr lvl="0"/>
            <a:r>
              <a:rPr lang="en-US" dirty="0" smtClean="0"/>
              <a:t>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2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rgbClr val="BBD024"/>
              </a:gs>
              <a:gs pos="1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6"/>
          <a:stretch/>
        </p:blipFill>
        <p:spPr>
          <a:xfrm>
            <a:off x="-12700" y="893"/>
            <a:ext cx="9156700" cy="6857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39725" y="1474788"/>
            <a:ext cx="4656180" cy="2392363"/>
          </a:xfrm>
        </p:spPr>
        <p:txBody>
          <a:bodyPr anchor="b"/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9725" y="4046539"/>
            <a:ext cx="7153956" cy="763586"/>
          </a:xfr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4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3" descr="C:\_projects\011914\P12158 - Carrie\Quest-WHITE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3" y="5923787"/>
            <a:ext cx="2092080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5000625"/>
            <a:ext cx="3648075" cy="504825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bg1"/>
                </a:solidFill>
              </a:defRPr>
            </a:lvl1pPr>
            <a:lvl2pPr marL="298450" indent="0">
              <a:buNone/>
              <a:defRPr/>
            </a:lvl2pPr>
            <a:lvl3pPr marL="576262" indent="0">
              <a:buNone/>
              <a:defRPr/>
            </a:lvl3pPr>
            <a:lvl4pPr marL="801688" indent="0">
              <a:buNone/>
              <a:defRPr/>
            </a:lvl4pPr>
            <a:lvl5pPr marL="1089025" indent="0">
              <a:buNone/>
              <a:defRPr/>
            </a:lvl5pPr>
          </a:lstStyle>
          <a:p>
            <a:pPr lvl="0"/>
            <a:r>
              <a:rPr lang="en-US" dirty="0" smtClean="0"/>
              <a:t>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20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rgbClr val="BBD024"/>
              </a:gs>
              <a:gs pos="1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3" r="2917"/>
          <a:stretch/>
        </p:blipFill>
        <p:spPr>
          <a:xfrm>
            <a:off x="0" y="893"/>
            <a:ext cx="9144000" cy="6857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39725" y="1474788"/>
            <a:ext cx="4656180" cy="2392363"/>
          </a:xfrm>
        </p:spPr>
        <p:txBody>
          <a:bodyPr anchor="b"/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9725" y="4046539"/>
            <a:ext cx="7153956" cy="763586"/>
          </a:xfr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4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3" descr="C:\_projects\011914\P12158 - Carrie\Quest-WHITE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3" y="5923787"/>
            <a:ext cx="2092080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5000625"/>
            <a:ext cx="3648075" cy="504825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bg1"/>
                </a:solidFill>
              </a:defRPr>
            </a:lvl1pPr>
            <a:lvl2pPr marL="298450" indent="0">
              <a:buNone/>
              <a:defRPr/>
            </a:lvl2pPr>
            <a:lvl3pPr marL="576262" indent="0">
              <a:buNone/>
              <a:defRPr/>
            </a:lvl3pPr>
            <a:lvl4pPr marL="801688" indent="0">
              <a:buNone/>
              <a:defRPr/>
            </a:lvl4pPr>
            <a:lvl5pPr marL="1089025" indent="0">
              <a:buNone/>
              <a:defRPr/>
            </a:lvl5pPr>
          </a:lstStyle>
          <a:p>
            <a:pPr lvl="0"/>
            <a:r>
              <a:rPr lang="en-US" dirty="0" smtClean="0"/>
              <a:t>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rgbClr val="BBD024"/>
              </a:gs>
              <a:gs pos="1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0"/>
            <a:ext cx="9142808" cy="6857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5501" y="3960554"/>
            <a:ext cx="5278995" cy="1074992"/>
          </a:xfrm>
        </p:spPr>
        <p:txBody>
          <a:bodyPr anchor="b"/>
          <a:lstStyle>
            <a:lvl1pPr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5501" y="5098700"/>
            <a:ext cx="5278995" cy="640080"/>
          </a:xfrm>
        </p:spPr>
        <p:txBody>
          <a:bodyPr anchor="t"/>
          <a:lstStyle>
            <a:lvl1pPr marL="0" indent="0" algn="l">
              <a:spcBef>
                <a:spcPts val="4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 bwMode="gray">
          <a:xfrm>
            <a:off x="62303" y="6540779"/>
            <a:ext cx="320040" cy="131871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sz="800">
                <a:solidFill>
                  <a:srgbClr val="63666A"/>
                </a:solidFill>
              </a:rPr>
              <a:pPr/>
              <a:t>‹#›</a:t>
            </a:fld>
            <a:endParaRPr sz="800" dirty="0">
              <a:solidFill>
                <a:srgbClr val="63666A"/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 bwMode="gray">
          <a:xfrm>
            <a:off x="406146" y="6533762"/>
            <a:ext cx="4777169" cy="138888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800" dirty="0">
                <a:solidFill>
                  <a:srgbClr val="63666A"/>
                </a:solidFill>
                <a:sym typeface="Wingdings 2" panose="05020102010507070707" pitchFamily="18" charset="2"/>
              </a:rPr>
              <a:t> </a:t>
            </a:r>
            <a:r>
              <a:rPr sz="800" dirty="0">
                <a:solidFill>
                  <a:srgbClr val="63666A"/>
                </a:solidFill>
              </a:rPr>
              <a:t>Confidential—For Internal Use Only</a:t>
            </a:r>
          </a:p>
        </p:txBody>
      </p:sp>
      <p:pic>
        <p:nvPicPr>
          <p:cNvPr id="12" name="Picture 3" descr="C:\_projects\011914\P12158 - Carrie\Quest-WHITE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29" y="6263625"/>
            <a:ext cx="1247321" cy="39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18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62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rgbClr val="859419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10896" y="118755"/>
            <a:ext cx="8448929" cy="8778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577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8" y="344488"/>
            <a:ext cx="8107362" cy="7858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01A3B287-564F-45B1-B37D-0E06A063015A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5331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932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10895" y="118755"/>
            <a:ext cx="8448930" cy="8778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411163" y="1808162"/>
            <a:ext cx="8359775" cy="4206240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62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rgbClr val="859419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340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10895" y="118755"/>
            <a:ext cx="8448930" cy="8778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62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rgbClr val="859419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84047" y="1610131"/>
            <a:ext cx="8375777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Content Placeholder 6"/>
          <p:cNvSpPr>
            <a:spLocks noGrp="1"/>
          </p:cNvSpPr>
          <p:nvPr>
            <p:ph sz="quarter" idx="38"/>
          </p:nvPr>
        </p:nvSpPr>
        <p:spPr>
          <a:xfrm>
            <a:off x="384047" y="2285998"/>
            <a:ext cx="8375777" cy="3733994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54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895" y="118755"/>
            <a:ext cx="8448930" cy="8778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62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rgbClr val="859419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84048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4667989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38"/>
          </p:nvPr>
        </p:nvSpPr>
        <p:spPr>
          <a:xfrm>
            <a:off x="384047" y="2285998"/>
            <a:ext cx="4095877" cy="3733994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39"/>
          </p:nvPr>
        </p:nvSpPr>
        <p:spPr>
          <a:xfrm>
            <a:off x="4663948" y="2285998"/>
            <a:ext cx="4095877" cy="3733994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9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895" y="118755"/>
            <a:ext cx="8448930" cy="8778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62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rgbClr val="859419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84048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4667989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667989" y="3857625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38"/>
          </p:nvPr>
        </p:nvSpPr>
        <p:spPr>
          <a:xfrm>
            <a:off x="384047" y="2285998"/>
            <a:ext cx="4095877" cy="3733994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39"/>
          </p:nvPr>
        </p:nvSpPr>
        <p:spPr>
          <a:xfrm>
            <a:off x="4663948" y="2285998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1" name="Content Placeholder 6"/>
          <p:cNvSpPr>
            <a:spLocks noGrp="1"/>
          </p:cNvSpPr>
          <p:nvPr>
            <p:ph sz="quarter" idx="41"/>
          </p:nvPr>
        </p:nvSpPr>
        <p:spPr>
          <a:xfrm>
            <a:off x="4663948" y="4534091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55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895" y="118755"/>
            <a:ext cx="8448930" cy="8778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62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rgbClr val="859419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84048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4667989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384048" y="3857625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38"/>
          </p:nvPr>
        </p:nvSpPr>
        <p:spPr>
          <a:xfrm>
            <a:off x="384047" y="2285998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39"/>
          </p:nvPr>
        </p:nvSpPr>
        <p:spPr>
          <a:xfrm>
            <a:off x="4663948" y="2285998"/>
            <a:ext cx="4095877" cy="3733994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1" name="Content Placeholder 6"/>
          <p:cNvSpPr>
            <a:spLocks noGrp="1"/>
          </p:cNvSpPr>
          <p:nvPr>
            <p:ph sz="quarter" idx="40"/>
          </p:nvPr>
        </p:nvSpPr>
        <p:spPr>
          <a:xfrm>
            <a:off x="384047" y="4534091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44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38"/>
          </p:nvPr>
        </p:nvSpPr>
        <p:spPr>
          <a:xfrm>
            <a:off x="384047" y="2285998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84048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4667989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667989" y="3857625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384048" y="3857625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62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rgbClr val="859419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39"/>
          </p:nvPr>
        </p:nvSpPr>
        <p:spPr>
          <a:xfrm>
            <a:off x="4663948" y="2285998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40"/>
          </p:nvPr>
        </p:nvSpPr>
        <p:spPr>
          <a:xfrm>
            <a:off x="384047" y="4534091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41"/>
          </p:nvPr>
        </p:nvSpPr>
        <p:spPr>
          <a:xfrm>
            <a:off x="4663948" y="4534091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6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5349FF76-A1CC-4A47-ABFE-B9432488BBC8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725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8" y="344488"/>
            <a:ext cx="8107362" cy="7858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563" y="1370013"/>
            <a:ext cx="3984625" cy="4764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8" y="1370013"/>
            <a:ext cx="3986212" cy="4764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A5A7A6C2-A95C-4AE2-85A3-BB05ED7BF588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075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1539FDD6-6B72-442C-9989-8BB635B8EB52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1471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8" y="344488"/>
            <a:ext cx="8107362" cy="7858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F958A8B5-B325-409A-912B-C10704786061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681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5FD8D0BF-83C9-4921-AED9-6FA411F4A1A3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494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E3DA9D9C-B6A0-47FD-9CC9-2BABA4078DD4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275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516AA375-A95B-4F81-9C1E-4A546B581507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719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3563" y="1370013"/>
            <a:ext cx="8123237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38813" y="6623050"/>
            <a:ext cx="25574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Confidential – Do not copy or distribute</a:t>
            </a:r>
          </a:p>
        </p:txBody>
      </p:sp>
      <p:sp>
        <p:nvSpPr>
          <p:cNvPr id="379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9775" y="6623050"/>
            <a:ext cx="3032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800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|  </a:t>
            </a:r>
            <a:fld id="{12C4C9B9-9078-4D1C-B431-35807BA5634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 userDrawn="1"/>
        </p:nvSpPr>
        <p:spPr bwMode="auto">
          <a:xfrm>
            <a:off x="549275" y="6623050"/>
            <a:ext cx="895350" cy="1222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54B948"/>
                </a:solidFill>
              </a:rPr>
              <a:t>Quest Diagnostics</a:t>
            </a:r>
          </a:p>
        </p:txBody>
      </p:sp>
      <p:pic>
        <p:nvPicPr>
          <p:cNvPr id="30726" name="Picture 7" descr="QD_PPT_header_no_bgrd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100013"/>
            <a:ext cx="9144000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79438" y="344488"/>
            <a:ext cx="81073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401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 dt="0"/>
  <p:txStyles>
    <p:titleStyle>
      <a:lvl1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2300">
          <a:solidFill>
            <a:srgbClr val="0066A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2300">
          <a:solidFill>
            <a:srgbClr val="0066A1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2300">
          <a:solidFill>
            <a:srgbClr val="0066A1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2300">
          <a:solidFill>
            <a:srgbClr val="0066A1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2300">
          <a:solidFill>
            <a:srgbClr val="0066A1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lnSpc>
          <a:spcPts val="2500"/>
        </a:lnSpc>
        <a:spcBef>
          <a:spcPct val="0"/>
        </a:spcBef>
        <a:spcAft>
          <a:spcPct val="0"/>
        </a:spcAft>
        <a:defRPr sz="2300">
          <a:solidFill>
            <a:srgbClr val="FFFFFF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lnSpc>
          <a:spcPts val="2500"/>
        </a:lnSpc>
        <a:spcBef>
          <a:spcPct val="0"/>
        </a:spcBef>
        <a:spcAft>
          <a:spcPct val="0"/>
        </a:spcAft>
        <a:defRPr sz="2300">
          <a:solidFill>
            <a:srgbClr val="FFFFFF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lnSpc>
          <a:spcPts val="2500"/>
        </a:lnSpc>
        <a:spcBef>
          <a:spcPct val="0"/>
        </a:spcBef>
        <a:spcAft>
          <a:spcPct val="0"/>
        </a:spcAft>
        <a:defRPr sz="2300">
          <a:solidFill>
            <a:srgbClr val="FFFFFF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lnSpc>
          <a:spcPts val="2500"/>
        </a:lnSpc>
        <a:spcBef>
          <a:spcPct val="0"/>
        </a:spcBef>
        <a:spcAft>
          <a:spcPct val="0"/>
        </a:spcAft>
        <a:defRPr sz="2300">
          <a:solidFill>
            <a:srgbClr val="FFFFFF"/>
          </a:solidFill>
          <a:latin typeface="Arial" charset="0"/>
          <a:ea typeface="Arial" charset="0"/>
          <a:cs typeface="Arial" charset="0"/>
        </a:defRPr>
      </a:lvl9pPr>
    </p:titleStyle>
    <p:bodyStyle>
      <a:lvl1pPr marL="176213" indent="-176213" algn="l" rtl="0" eaLnBrk="0" fontAlgn="base" hangingPunct="0">
        <a:spcBef>
          <a:spcPct val="75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352425" indent="-174625" algn="l" rtl="0" eaLnBrk="0" fontAlgn="base" hangingPunct="0">
        <a:spcBef>
          <a:spcPct val="50000"/>
        </a:spcBef>
        <a:spcAft>
          <a:spcPct val="0"/>
        </a:spcAft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2pPr>
      <a:lvl3pPr marL="527050" indent="-173038" algn="l" rtl="0" eaLnBrk="0" fontAlgn="base" hangingPunct="0">
        <a:spcBef>
          <a:spcPct val="50000"/>
        </a:spcBef>
        <a:spcAft>
          <a:spcPct val="0"/>
        </a:spcAft>
        <a:buChar char="•"/>
        <a:defRPr sz="1400">
          <a:solidFill>
            <a:srgbClr val="000000"/>
          </a:solidFill>
          <a:latin typeface="+mn-lt"/>
          <a:ea typeface="+mn-ea"/>
          <a:cs typeface="+mn-cs"/>
        </a:defRPr>
      </a:lvl3pPr>
      <a:lvl4pPr marL="700088" indent="-171450" algn="l" rtl="0" eaLnBrk="0" fontAlgn="base" hangingPunct="0">
        <a:spcBef>
          <a:spcPct val="25000"/>
        </a:spcBef>
        <a:spcAft>
          <a:spcPct val="0"/>
        </a:spcAft>
        <a:buChar char="–"/>
        <a:defRPr sz="1200">
          <a:solidFill>
            <a:srgbClr val="000000"/>
          </a:solidFill>
          <a:latin typeface="+mn-lt"/>
          <a:ea typeface="+mn-ea"/>
          <a:cs typeface="+mn-cs"/>
        </a:defRPr>
      </a:lvl4pPr>
      <a:lvl5pPr marL="701675" indent="219075" algn="l" rtl="0" eaLnBrk="0" fontAlgn="base" hangingPunct="0">
        <a:spcBef>
          <a:spcPct val="25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  <a:cs typeface="+mn-cs"/>
        </a:defRPr>
      </a:lvl5pPr>
      <a:lvl6pPr marL="1158875" indent="219075" algn="l" rtl="0" fontAlgn="base">
        <a:spcBef>
          <a:spcPct val="25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  <a:cs typeface="+mn-cs"/>
        </a:defRPr>
      </a:lvl6pPr>
      <a:lvl7pPr marL="1616075" indent="219075" algn="l" rtl="0" fontAlgn="base">
        <a:spcBef>
          <a:spcPct val="25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  <a:cs typeface="+mn-cs"/>
        </a:defRPr>
      </a:lvl7pPr>
      <a:lvl8pPr marL="2073275" indent="219075" algn="l" rtl="0" fontAlgn="base">
        <a:spcBef>
          <a:spcPct val="25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  <a:cs typeface="+mn-cs"/>
        </a:defRPr>
      </a:lvl8pPr>
      <a:lvl9pPr marL="2530475" indent="219075" algn="l" rtl="0" fontAlgn="base">
        <a:spcBef>
          <a:spcPct val="25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310896" y="118754"/>
            <a:ext cx="8448929" cy="87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10895" y="1457325"/>
            <a:ext cx="8409243" cy="455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2303" y="6540779"/>
            <a:ext cx="320040" cy="131871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sz="800">
                <a:solidFill>
                  <a:srgbClr val="63666A"/>
                </a:solidFill>
              </a:rPr>
              <a:pPr/>
              <a:t>‹#›</a:t>
            </a:fld>
            <a:endParaRPr sz="800" dirty="0">
              <a:solidFill>
                <a:srgbClr val="63666A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31" y="1028700"/>
            <a:ext cx="8279607" cy="0"/>
          </a:xfrm>
          <a:prstGeom prst="line">
            <a:avLst/>
          </a:prstGeom>
          <a:ln w="28575" cap="rnd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06146" y="6533762"/>
            <a:ext cx="4777169" cy="138888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800" dirty="0">
                <a:solidFill>
                  <a:srgbClr val="63666A"/>
                </a:solidFill>
                <a:sym typeface="Wingdings 2" panose="05020102010507070707" pitchFamily="18" charset="2"/>
              </a:rPr>
              <a:t> </a:t>
            </a:r>
            <a:r>
              <a:rPr sz="800" dirty="0">
                <a:solidFill>
                  <a:srgbClr val="63666A"/>
                </a:solidFill>
              </a:rPr>
              <a:t>Confidential—For Internal Use Only</a:t>
            </a:r>
          </a:p>
        </p:txBody>
      </p:sp>
      <p:pic>
        <p:nvPicPr>
          <p:cNvPr id="7" name="Picture 2" descr="C:\_projects\011914\P12158 - Carrie\Quest-Gradient-Logo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534" y="6263625"/>
            <a:ext cx="1266016" cy="4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9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0" kern="1200">
          <a:solidFill>
            <a:schemeClr val="accent1"/>
          </a:solidFill>
          <a:latin typeface="+mj-lt"/>
          <a:ea typeface="MS PGothic" pitchFamily="34" charset="-128"/>
          <a:cs typeface="Arial" pitchFamily="34" charset="0"/>
        </a:defRPr>
      </a:lvl1pPr>
      <a:lvl2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defTabSz="457200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Clr>
          <a:schemeClr val="accent5"/>
        </a:buClr>
        <a:buSzPct val="100000"/>
        <a:buFont typeface="Wingdings 2" pitchFamily="18" charset="2"/>
        <a:buChar char=""/>
        <a:defRPr sz="1800" b="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514350" indent="-215900" algn="l" defTabSz="4572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Tx/>
        <a:buFont typeface="Wingdings 2" panose="05020102010507070707" pitchFamily="18" charset="2"/>
        <a:buChar char=""/>
        <a:defRPr sz="1600" b="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2pPr>
      <a:lvl3pPr marL="739775" indent="-163513" algn="l" defTabSz="4572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Font typeface="Wingdings 2" panose="05020102010507070707" pitchFamily="18" charset="2"/>
        <a:buChar char=""/>
        <a:defRPr sz="1400" b="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3pPr>
      <a:lvl4pPr marL="974725" indent="-173038" algn="l" defTabSz="457200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Tx/>
        <a:buFont typeface="Wingdings 2" panose="05020102010507070707" pitchFamily="18" charset="2"/>
        <a:buChar char=""/>
        <a:defRPr sz="1200" b="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4pPr>
      <a:lvl5pPr marL="1201738" indent="-174625" algn="l" defTabSz="457200" rtl="0" eaLnBrk="0" fontAlgn="base" hangingPunct="0">
        <a:lnSpc>
          <a:spcPct val="90000"/>
        </a:lnSpc>
        <a:spcBef>
          <a:spcPts val="100"/>
        </a:spcBef>
        <a:spcAft>
          <a:spcPct val="0"/>
        </a:spcAft>
        <a:buClrTx/>
        <a:buFont typeface="Wingdings 2" panose="05020102010507070707" pitchFamily="18" charset="2"/>
        <a:buChar char=""/>
        <a:defRPr sz="1100" b="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11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1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11.png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CMMP-32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4999" y="5574268"/>
            <a:ext cx="561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Eosinophils</a:t>
            </a:r>
            <a:r>
              <a:rPr lang="en-US" dirty="0" smtClean="0"/>
              <a:t> are present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177" y="1487690"/>
            <a:ext cx="6129867" cy="408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0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51"/>
    </mc:Choice>
    <mc:Fallback xmlns="">
      <p:transition spd="slow" advTm="298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7889"/>
            <a:ext cx="4114800" cy="532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5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12"/>
    </mc:Choice>
    <mc:Fallback xmlns="">
      <p:transition spd="slow" advTm="23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Eosinophils</a:t>
            </a:r>
            <a:r>
              <a:rPr lang="en-US" dirty="0" smtClean="0"/>
              <a:t> are present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6135265"/>
              </p:ext>
            </p:extLst>
          </p:nvPr>
        </p:nvGraphicFramePr>
        <p:xfrm>
          <a:off x="411163" y="1808163"/>
          <a:ext cx="8359775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306"/>
                <a:gridCol w="2029072"/>
                <a:gridCol w="21913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Quest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Participants (%)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Eosinophils</a:t>
                      </a:r>
                      <a:r>
                        <a:rPr lang="en-US" baseline="0" dirty="0" smtClean="0"/>
                        <a:t> are absent</a:t>
                      </a:r>
                      <a:endParaRPr lang="en-US" dirty="0" smtClean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99.5</a:t>
                      </a:r>
                      <a:endParaRPr lang="en-US" dirty="0"/>
                    </a:p>
                  </a:txBody>
                  <a:tcPr marL="97395" marR="97395"/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7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59"/>
    </mc:Choice>
    <mc:Fallback xmlns="">
      <p:transition spd="slow" advTm="11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CMMP-33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4999" y="5574268"/>
            <a:ext cx="561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Pinworm/pinworm eggs are absent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67" y="1357869"/>
            <a:ext cx="6324599" cy="421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21"/>
    </mc:Choice>
    <mc:Fallback xmlns="">
      <p:transition spd="slow" advTm="687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Pinworm/pinworm eggs are absent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08669173"/>
              </p:ext>
            </p:extLst>
          </p:nvPr>
        </p:nvGraphicFramePr>
        <p:xfrm>
          <a:off x="411163" y="1808163"/>
          <a:ext cx="8359775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306"/>
                <a:gridCol w="2029072"/>
                <a:gridCol w="21913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Quest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Participants (%)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Pinworm/pinworm eggs are absent</a:t>
                      </a:r>
                      <a:endParaRPr lang="en-US" dirty="0" smtClean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98.0</a:t>
                      </a:r>
                      <a:endParaRPr lang="en-US" dirty="0"/>
                    </a:p>
                  </a:txBody>
                  <a:tcPr marL="97395" marR="97395"/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40671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970" y="2971800"/>
            <a:ext cx="3962707" cy="299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8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74"/>
    </mc:Choice>
    <mc:Fallback xmlns="">
      <p:transition spd="slow" advTm="49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CMMP-34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4999" y="5574268"/>
            <a:ext cx="561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Leukocytes are present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59468"/>
            <a:ext cx="6172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9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86"/>
    </mc:Choice>
    <mc:Fallback xmlns="">
      <p:transition spd="slow" advTm="14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Leukocytes are present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09156814"/>
              </p:ext>
            </p:extLst>
          </p:nvPr>
        </p:nvGraphicFramePr>
        <p:xfrm>
          <a:off x="411163" y="1808163"/>
          <a:ext cx="8359775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306"/>
                <a:gridCol w="2029072"/>
                <a:gridCol w="21913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Quest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Participants (%)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Leukocytes present</a:t>
                      </a:r>
                      <a:endParaRPr lang="en-US" dirty="0" smtClean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99.8</a:t>
                      </a:r>
                      <a:endParaRPr lang="en-US" dirty="0"/>
                    </a:p>
                  </a:txBody>
                  <a:tcPr marL="97395" marR="97395"/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4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29"/>
    </mc:Choice>
    <mc:Fallback xmlns="">
      <p:transition spd="slow" advTm="9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CMMP-35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4999" y="5334000"/>
            <a:ext cx="5610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Spermatozoa are absent</a:t>
            </a:r>
          </a:p>
          <a:p>
            <a:r>
              <a:rPr lang="en-US" dirty="0" err="1" smtClean="0"/>
              <a:t>Trichomonas</a:t>
            </a:r>
            <a:r>
              <a:rPr lang="en-US" dirty="0" smtClean="0"/>
              <a:t> are present</a:t>
            </a:r>
          </a:p>
          <a:p>
            <a:r>
              <a:rPr lang="en-US" dirty="0" smtClean="0"/>
              <a:t>Clue cells are absent</a:t>
            </a:r>
          </a:p>
          <a:p>
            <a:r>
              <a:rPr lang="en-US" dirty="0" smtClean="0"/>
              <a:t>Epithelial cells are absent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98" y="1295400"/>
            <a:ext cx="6143625" cy="409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5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93"/>
    </mc:Choice>
    <mc:Fallback xmlns="">
      <p:transition spd="slow" advTm="64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CMMP-35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7694650"/>
              </p:ext>
            </p:extLst>
          </p:nvPr>
        </p:nvGraphicFramePr>
        <p:xfrm>
          <a:off x="411163" y="1808163"/>
          <a:ext cx="835977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306"/>
                <a:gridCol w="2029072"/>
                <a:gridCol w="21913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Quest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Participants (%)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Spermatozoa are absent</a:t>
                      </a:r>
                      <a:endParaRPr lang="en-US" dirty="0" smtClean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99.2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Trichomonas</a:t>
                      </a:r>
                      <a:r>
                        <a:rPr lang="en-US" baseline="0" dirty="0" smtClean="0"/>
                        <a:t> are present</a:t>
                      </a:r>
                      <a:endParaRPr lang="en-US" dirty="0" smtClean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98.6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Clue</a:t>
                      </a:r>
                      <a:r>
                        <a:rPr lang="en-US" baseline="0" dirty="0" smtClean="0"/>
                        <a:t> cells are absent</a:t>
                      </a:r>
                      <a:endParaRPr lang="en-US" dirty="0" smtClean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83.1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Epithelial cells are absent</a:t>
                      </a:r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77.1</a:t>
                      </a:r>
                      <a:endParaRPr lang="en-US" dirty="0"/>
                    </a:p>
                  </a:txBody>
                  <a:tcPr marL="97395" marR="97395"/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9152" y="3330448"/>
            <a:ext cx="2469896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50035"/>
            <a:ext cx="3110531" cy="201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8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396"/>
    </mc:Choice>
    <mc:Fallback xmlns="">
      <p:transition spd="slow" advTm="145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Lawrence.X.Tsao\AppData\Local\Microsoft\Windows\Temporary Internet Files\Content.IE5\BUWDCBI7\MC9000787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1622066" cy="393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awrence.X.Tsao\AppData\Local\Microsoft\Windows\Temporary Internet Files\Content.IE5\R2G6E5LF\MC90007862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14967"/>
            <a:ext cx="1857375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??Questions??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38400" y="5851585"/>
            <a:ext cx="439803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awrence.x.tsao@questdiagnostics.com</a:t>
            </a:r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6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61"/>
    </mc:Choice>
    <mc:Fallback xmlns="">
      <p:transition spd="slow" advTm="208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Quest Alt Cover 2">
  <a:themeElements>
    <a:clrScheme name="Quest Alt Cover 2 1">
      <a:dk1>
        <a:srgbClr val="6F7073"/>
      </a:dk1>
      <a:lt1>
        <a:srgbClr val="EAEAEA"/>
      </a:lt1>
      <a:dk2>
        <a:srgbClr val="B51A8A"/>
      </a:dk2>
      <a:lt2>
        <a:srgbClr val="0073AE"/>
      </a:lt2>
      <a:accent1>
        <a:srgbClr val="54B948"/>
      </a:accent1>
      <a:accent2>
        <a:srgbClr val="FFD200"/>
      </a:accent2>
      <a:accent3>
        <a:srgbClr val="F3F3F3"/>
      </a:accent3>
      <a:accent4>
        <a:srgbClr val="5E5F61"/>
      </a:accent4>
      <a:accent5>
        <a:srgbClr val="B3D9B1"/>
      </a:accent5>
      <a:accent6>
        <a:srgbClr val="E7BE00"/>
      </a:accent6>
      <a:hlink>
        <a:srgbClr val="00AFDB"/>
      </a:hlink>
      <a:folHlink>
        <a:srgbClr val="C1D82F"/>
      </a:folHlink>
    </a:clrScheme>
    <a:fontScheme name="Quest Alt Cover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Quest Alt Cover 2 1">
        <a:dk1>
          <a:srgbClr val="6F7073"/>
        </a:dk1>
        <a:lt1>
          <a:srgbClr val="EAEAEA"/>
        </a:lt1>
        <a:dk2>
          <a:srgbClr val="B51A8A"/>
        </a:dk2>
        <a:lt2>
          <a:srgbClr val="0073AE"/>
        </a:lt2>
        <a:accent1>
          <a:srgbClr val="54B948"/>
        </a:accent1>
        <a:accent2>
          <a:srgbClr val="FFD200"/>
        </a:accent2>
        <a:accent3>
          <a:srgbClr val="F3F3F3"/>
        </a:accent3>
        <a:accent4>
          <a:srgbClr val="5E5F61"/>
        </a:accent4>
        <a:accent5>
          <a:srgbClr val="B3D9B1"/>
        </a:accent5>
        <a:accent6>
          <a:srgbClr val="E7BE00"/>
        </a:accent6>
        <a:hlink>
          <a:srgbClr val="00AFDB"/>
        </a:hlink>
        <a:folHlink>
          <a:srgbClr val="C1D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est Alt Cover 2 2">
        <a:dk1>
          <a:srgbClr val="4D4F53"/>
        </a:dk1>
        <a:lt1>
          <a:srgbClr val="D4D0C8"/>
        </a:lt1>
        <a:dk2>
          <a:srgbClr val="A31A7E"/>
        </a:dk2>
        <a:lt2>
          <a:srgbClr val="0066A1"/>
        </a:lt2>
        <a:accent1>
          <a:srgbClr val="54B948"/>
        </a:accent1>
        <a:accent2>
          <a:srgbClr val="FECB00"/>
        </a:accent2>
        <a:accent3>
          <a:srgbClr val="E6E4E0"/>
        </a:accent3>
        <a:accent4>
          <a:srgbClr val="404246"/>
        </a:accent4>
        <a:accent5>
          <a:srgbClr val="B3D9B1"/>
        </a:accent5>
        <a:accent6>
          <a:srgbClr val="E6B800"/>
        </a:accent6>
        <a:hlink>
          <a:srgbClr val="00ADD0"/>
        </a:hlink>
        <a:folHlink>
          <a:srgbClr val="C9D3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5">
      <a:dk1>
        <a:srgbClr val="63666A"/>
      </a:dk1>
      <a:lt1>
        <a:srgbClr val="FFFFFF"/>
      </a:lt1>
      <a:dk2>
        <a:srgbClr val="00587C"/>
      </a:dk2>
      <a:lt2>
        <a:srgbClr val="FFFFFF"/>
      </a:lt2>
      <a:accent1>
        <a:srgbClr val="4C7637"/>
      </a:accent1>
      <a:accent2>
        <a:srgbClr val="5E8AB4"/>
      </a:accent2>
      <a:accent3>
        <a:srgbClr val="DAAA00"/>
      </a:accent3>
      <a:accent4>
        <a:srgbClr val="80276C"/>
      </a:accent4>
      <a:accent5>
        <a:srgbClr val="859419"/>
      </a:accent5>
      <a:accent6>
        <a:srgbClr val="A7A8AA"/>
      </a:accent6>
      <a:hlink>
        <a:srgbClr val="000000"/>
      </a:hlink>
      <a:folHlink>
        <a:srgbClr val="80276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lnSpc>
            <a:spcPct val="90000"/>
          </a:lnSpc>
          <a:spcBef>
            <a:spcPct val="20000"/>
          </a:spcBef>
          <a:defRPr sz="2000" b="1" dirty="0" err="1" smtClean="0">
            <a:solidFill>
              <a:schemeClr val="bg1"/>
            </a:solidFill>
          </a:defRPr>
        </a:defPPr>
      </a:lstStyle>
      <a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noFill/>
        <a:ln w="28575">
          <a:solidFill>
            <a:schemeClr val="accent1"/>
          </a:solidFill>
          <a:round/>
          <a:headEnd/>
          <a:tailEnd/>
        </a:ln>
        <a:effectLst/>
      </a:spPr>
      <a:bodyPr/>
      <a:lstStyle/>
    </a:lnDef>
    <a:txDef>
      <a:spPr bwMode="gray">
        <a:solidFill>
          <a:schemeClr val="accent1"/>
        </a:solidFill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29" tIns="45715" rIns="91429" bIns="45715" numCol="1" rtlCol="0" anchor="ctr" anchorCtr="0" compatLnSpc="1">
        <a:prstTxWarp prst="textNoShape">
          <a:avLst/>
        </a:prstTxWarp>
        <a:noAutofit/>
      </a:bodyPr>
      <a:lstStyle>
        <a:defPPr algn="ctr">
          <a:defRPr b="1"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616365"/>
        </a:dk2>
        <a:lt2>
          <a:srgbClr val="FFFFFF"/>
        </a:lt2>
        <a:accent1>
          <a:srgbClr val="0093CF"/>
        </a:accent1>
        <a:accent2>
          <a:srgbClr val="DE8703"/>
        </a:accent2>
        <a:accent3>
          <a:srgbClr val="FFFFFF"/>
        </a:accent3>
        <a:accent4>
          <a:srgbClr val="000000"/>
        </a:accent4>
        <a:accent5>
          <a:srgbClr val="AAC8E4"/>
        </a:accent5>
        <a:accent6>
          <a:srgbClr val="C97A02"/>
        </a:accent6>
        <a:hlink>
          <a:srgbClr val="0093CF"/>
        </a:hlink>
        <a:folHlink>
          <a:srgbClr val="D60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616365"/>
        </a:dk2>
        <a:lt2>
          <a:srgbClr val="FFFFFF"/>
        </a:lt2>
        <a:accent1>
          <a:srgbClr val="0093CF"/>
        </a:accent1>
        <a:accent2>
          <a:srgbClr val="F8981D"/>
        </a:accent2>
        <a:accent3>
          <a:srgbClr val="FFFFFF"/>
        </a:accent3>
        <a:accent4>
          <a:srgbClr val="000000"/>
        </a:accent4>
        <a:accent5>
          <a:srgbClr val="AAC8E4"/>
        </a:accent5>
        <a:accent6>
          <a:srgbClr val="E18919"/>
        </a:accent6>
        <a:hlink>
          <a:srgbClr val="0093CF"/>
        </a:hlink>
        <a:folHlink>
          <a:srgbClr val="D60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616365"/>
        </a:dk2>
        <a:lt2>
          <a:srgbClr val="FFFFFF"/>
        </a:lt2>
        <a:accent1>
          <a:srgbClr val="0093CF"/>
        </a:accent1>
        <a:accent2>
          <a:srgbClr val="F8981D"/>
        </a:accent2>
        <a:accent3>
          <a:srgbClr val="FFFFFF"/>
        </a:accent3>
        <a:accent4>
          <a:srgbClr val="000000"/>
        </a:accent4>
        <a:accent5>
          <a:srgbClr val="AAC8E4"/>
        </a:accent5>
        <a:accent6>
          <a:srgbClr val="E18919"/>
        </a:accent6>
        <a:hlink>
          <a:srgbClr val="8DC63F"/>
        </a:hlink>
        <a:folHlink>
          <a:srgbClr val="D600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97</Words>
  <Application>Microsoft Office PowerPoint</Application>
  <PresentationFormat>On-screen Show (4:3)</PresentationFormat>
  <Paragraphs>47</Paragraphs>
  <Slides>10</Slides>
  <Notes>1</Notes>
  <HiddenSlides>0</HiddenSlides>
  <MMClips>10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Quest Alt Cover 2</vt:lpstr>
      <vt:lpstr>Office Theme</vt:lpstr>
      <vt:lpstr>CMMP-32</vt:lpstr>
      <vt:lpstr>Eosinophils are present</vt:lpstr>
      <vt:lpstr>CMMP-33</vt:lpstr>
      <vt:lpstr>Pinworm/pinworm eggs are absent</vt:lpstr>
      <vt:lpstr>CMMP-34</vt:lpstr>
      <vt:lpstr>Leukocytes are present</vt:lpstr>
      <vt:lpstr>CMMP-35</vt:lpstr>
      <vt:lpstr>CMMP-35</vt:lpstr>
      <vt:lpstr>??Questions??</vt:lpstr>
      <vt:lpstr>PowerPoint Presentation</vt:lpstr>
    </vt:vector>
  </TitlesOfParts>
  <Company>Quest Diagnostics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Quest Diagnostics Incorporated</dc:creator>
  <cp:lastModifiedBy>Quest Diagnostics Incorporated</cp:lastModifiedBy>
  <cp:revision>108</cp:revision>
  <dcterms:created xsi:type="dcterms:W3CDTF">2014-12-08T16:08:49Z</dcterms:created>
  <dcterms:modified xsi:type="dcterms:W3CDTF">2017-05-03T16:40:47Z</dcterms:modified>
</cp:coreProperties>
</file>