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4"/>
  </p:notesMasterIdLst>
  <p:sldIdLst>
    <p:sldId id="303" r:id="rId3"/>
    <p:sldId id="302" r:id="rId4"/>
    <p:sldId id="304" r:id="rId5"/>
    <p:sldId id="259" r:id="rId6"/>
    <p:sldId id="305" r:id="rId7"/>
    <p:sldId id="332" r:id="rId8"/>
    <p:sldId id="260" r:id="rId9"/>
    <p:sldId id="317" r:id="rId10"/>
    <p:sldId id="333" r:id="rId11"/>
    <p:sldId id="334" r:id="rId12"/>
    <p:sldId id="261" r:id="rId13"/>
    <p:sldId id="316" r:id="rId14"/>
    <p:sldId id="262" r:id="rId15"/>
    <p:sldId id="308" r:id="rId16"/>
    <p:sldId id="335" r:id="rId17"/>
    <p:sldId id="337" r:id="rId18"/>
    <p:sldId id="336" r:id="rId19"/>
    <p:sldId id="338" r:id="rId20"/>
    <p:sldId id="283" r:id="rId21"/>
    <p:sldId id="329" r:id="rId22"/>
    <p:sldId id="33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514" autoAdjust="0"/>
  </p:normalViewPr>
  <p:slideViewPr>
    <p:cSldViewPr>
      <p:cViewPr varScale="1">
        <p:scale>
          <a:sx n="117" d="100"/>
          <a:sy n="117" d="100"/>
        </p:scale>
        <p:origin x="-233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0380E-6793-40B2-9187-E94E2F822124}" type="datetimeFigureOut">
              <a:rPr lang="en-US" smtClean="0"/>
              <a:t>5/4/2017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D82B8C-CAC9-4F5C-9173-D0ADB1B60B7E}" type="slidenum">
              <a:rPr lang="en-US" smtClean="0"/>
              <a:t>‹#›</a:t>
            </a:fld>
            <a:endParaRPr lang="en-US"/>
          </a:p>
        </p:txBody>
      </p:sp>
    </p:spTree>
    <p:extLst>
      <p:ext uri="{BB962C8B-B14F-4D97-AF65-F5344CB8AC3E}">
        <p14:creationId xmlns:p14="http://schemas.microsoft.com/office/powerpoint/2010/main" val="254503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a:xfrm>
            <a:off x="4979988" y="1679575"/>
            <a:ext cx="3706812" cy="1268413"/>
          </a:xfrm>
          <a:prstGeom prst="rect">
            <a:avLst/>
          </a:prstGeom>
        </p:spPr>
        <p:txBody>
          <a:bodyPr anchor="t"/>
          <a:lstStyle>
            <a:lvl1pPr>
              <a:lnSpc>
                <a:spcPct val="93000"/>
              </a:lnSpc>
              <a:spcBef>
                <a:spcPct val="75000"/>
              </a:spcBef>
              <a:defRPr sz="3600">
                <a:solidFill>
                  <a:schemeClr val="accent1"/>
                </a:solidFill>
              </a:defRPr>
            </a:lvl1pPr>
          </a:lstStyle>
          <a:p>
            <a:r>
              <a:rPr lang="en-US"/>
              <a:t>Click to edit Master title style</a:t>
            </a:r>
          </a:p>
        </p:txBody>
      </p:sp>
      <p:sp>
        <p:nvSpPr>
          <p:cNvPr id="38917" name="Rectangle 5"/>
          <p:cNvSpPr>
            <a:spLocks noGrp="1" noChangeArrowheads="1"/>
          </p:cNvSpPr>
          <p:nvPr>
            <p:ph type="subTitle" idx="1"/>
          </p:nvPr>
        </p:nvSpPr>
        <p:spPr>
          <a:xfrm>
            <a:off x="4979988" y="3995738"/>
            <a:ext cx="3706812" cy="1306512"/>
          </a:xfrm>
        </p:spPr>
        <p:txBody>
          <a:bodyPr anchor="ctr"/>
          <a:lstStyle>
            <a:lvl1pPr marL="0" indent="0">
              <a:spcBef>
                <a:spcPct val="25000"/>
              </a:spcBef>
              <a:buFontTx/>
              <a:buNone/>
              <a:defRPr>
                <a:solidFill>
                  <a:schemeClr val="hlink"/>
                </a:solidFill>
              </a:defRPr>
            </a:lvl1pPr>
          </a:lstStyle>
          <a:p>
            <a:r>
              <a:rPr lang="en-US"/>
              <a:t>Click to edit Master subtitle style</a:t>
            </a:r>
          </a:p>
        </p:txBody>
      </p:sp>
    </p:spTree>
    <p:extLst>
      <p:ext uri="{BB962C8B-B14F-4D97-AF65-F5344CB8AC3E}">
        <p14:creationId xmlns:p14="http://schemas.microsoft.com/office/powerpoint/2010/main" val="21200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79438" y="344488"/>
            <a:ext cx="8107362" cy="78581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5" name="Rectangle 12"/>
          <p:cNvSpPr>
            <a:spLocks noGrp="1" noChangeArrowheads="1"/>
          </p:cNvSpPr>
          <p:nvPr>
            <p:ph type="sldNum" sz="quarter" idx="11"/>
          </p:nvPr>
        </p:nvSpPr>
        <p:spPr>
          <a:ln/>
        </p:spPr>
        <p:txBody>
          <a:bodyPr/>
          <a:lstStyle>
            <a:lvl1pPr>
              <a:defRPr/>
            </a:lvl1pPr>
          </a:lstStyle>
          <a:p>
            <a:pPr>
              <a:defRPr/>
            </a:pPr>
            <a:r>
              <a:rPr lang="en-US"/>
              <a:t>|  </a:t>
            </a:r>
            <a:fld id="{371A78E4-9A64-4F1F-A211-923945D4B517}" type="slidenum">
              <a:rPr lang="en-US"/>
              <a:pPr>
                <a:defRPr/>
              </a:pPr>
              <a:t>‹#›</a:t>
            </a:fld>
            <a:r>
              <a:rPr lang="en-US"/>
              <a:t> </a:t>
            </a:r>
          </a:p>
        </p:txBody>
      </p:sp>
    </p:spTree>
    <p:extLst>
      <p:ext uri="{BB962C8B-B14F-4D97-AF65-F5344CB8AC3E}">
        <p14:creationId xmlns:p14="http://schemas.microsoft.com/office/powerpoint/2010/main" val="1514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44488"/>
            <a:ext cx="2030412" cy="57896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3563" y="344488"/>
            <a:ext cx="5940425" cy="5789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5" name="Rectangle 12"/>
          <p:cNvSpPr>
            <a:spLocks noGrp="1" noChangeArrowheads="1"/>
          </p:cNvSpPr>
          <p:nvPr>
            <p:ph type="sldNum" sz="quarter" idx="11"/>
          </p:nvPr>
        </p:nvSpPr>
        <p:spPr>
          <a:ln/>
        </p:spPr>
        <p:txBody>
          <a:bodyPr/>
          <a:lstStyle>
            <a:lvl1pPr>
              <a:defRPr/>
            </a:lvl1pPr>
          </a:lstStyle>
          <a:p>
            <a:pPr>
              <a:defRPr/>
            </a:pPr>
            <a:r>
              <a:rPr lang="en-US"/>
              <a:t>|  </a:t>
            </a:r>
            <a:fld id="{70EB9D4F-CE15-42CB-9A6D-64B11B8C6DDC}" type="slidenum">
              <a:rPr lang="en-US"/>
              <a:pPr>
                <a:defRPr/>
              </a:pPr>
              <a:t>‹#›</a:t>
            </a:fld>
            <a:r>
              <a:rPr lang="en-US"/>
              <a:t> </a:t>
            </a:r>
          </a:p>
        </p:txBody>
      </p:sp>
    </p:spTree>
    <p:extLst>
      <p:ext uri="{BB962C8B-B14F-4D97-AF65-F5344CB8AC3E}">
        <p14:creationId xmlns:p14="http://schemas.microsoft.com/office/powerpoint/2010/main" val="2865261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10895" y="118755"/>
            <a:ext cx="8448930" cy="877824"/>
          </a:xfrm>
        </p:spPr>
        <p:txBody>
          <a:bodyPr/>
          <a:lstStyle/>
          <a:p>
            <a:r>
              <a:rPr lang="en-US" dirty="0" smtClean="0"/>
              <a:t>Click to edit master title style</a:t>
            </a:r>
            <a:endParaRPr lang="en-US" dirty="0"/>
          </a:p>
        </p:txBody>
      </p:sp>
      <p:sp>
        <p:nvSpPr>
          <p:cNvPr id="8" name="Content Placeholder 7"/>
          <p:cNvSpPr>
            <a:spLocks noGrp="1"/>
          </p:cNvSpPr>
          <p:nvPr>
            <p:ph sz="quarter" idx="17"/>
          </p:nvPr>
        </p:nvSpPr>
        <p:spPr>
          <a:xfrm>
            <a:off x="411163" y="1808162"/>
            <a:ext cx="8359775" cy="4206240"/>
          </a:xfrm>
        </p:spPr>
        <p:txBody>
          <a:bodyPr/>
          <a:lstStyle>
            <a:lvl1pPr>
              <a:buClr>
                <a:schemeClr val="accent5"/>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7"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16116213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01">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6378" t="-11326" b="1"/>
          <a:stretch/>
        </p:blipFill>
        <p:spPr>
          <a:xfrm>
            <a:off x="-12700" y="893"/>
            <a:ext cx="9156700" cy="6857106"/>
          </a:xfrm>
          <a:prstGeom prst="rect">
            <a:avLst/>
          </a:prstGeom>
        </p:spPr>
      </p:pic>
      <p:sp>
        <p:nvSpPr>
          <p:cNvPr id="2" name="Title 1"/>
          <p:cNvSpPr>
            <a:spLocks noGrp="1"/>
          </p:cNvSpPr>
          <p:nvPr>
            <p:ph type="ctrTitle" hasCustomPrompt="1"/>
          </p:nvPr>
        </p:nvSpPr>
        <p:spPr bwMode="gray">
          <a:xfrm>
            <a:off x="339725" y="1474788"/>
            <a:ext cx="4656180" cy="2392363"/>
          </a:xfrm>
        </p:spPr>
        <p:txBody>
          <a:bodyPr anchor="b"/>
          <a:lstStyle>
            <a:lvl1pPr>
              <a:lnSpc>
                <a:spcPct val="85000"/>
              </a:lnSpc>
              <a:defRPr sz="4000" b="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bwMode="gray">
          <a:xfrm>
            <a:off x="339725" y="4046539"/>
            <a:ext cx="7153956" cy="763586"/>
          </a:xfrm>
        </p:spPr>
        <p:txBody>
          <a:bodyPr anchor="t"/>
          <a:lstStyle>
            <a:lvl1pPr marL="0" indent="0" algn="l">
              <a:lnSpc>
                <a:spcPct val="85000"/>
              </a:lnSpc>
              <a:spcBef>
                <a:spcPts val="400"/>
              </a:spcBef>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563" y="5923787"/>
            <a:ext cx="2092080" cy="66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1" hasCustomPrompt="1"/>
          </p:nvPr>
        </p:nvSpPr>
        <p:spPr>
          <a:xfrm>
            <a:off x="339725" y="5000625"/>
            <a:ext cx="3648075" cy="504825"/>
          </a:xfrm>
        </p:spPr>
        <p:txBody>
          <a:bodyPr/>
          <a:lstStyle>
            <a:lvl1pPr marL="0" indent="0">
              <a:spcBef>
                <a:spcPts val="400"/>
              </a:spcBef>
              <a:buNone/>
              <a:defRPr sz="1400">
                <a:solidFill>
                  <a:schemeClr val="bg1"/>
                </a:solidFill>
              </a:defRPr>
            </a:lvl1pPr>
            <a:lvl2pPr marL="298450" indent="0">
              <a:buNone/>
              <a:defRPr/>
            </a:lvl2pPr>
            <a:lvl3pPr marL="576262" indent="0">
              <a:buNone/>
              <a:defRPr/>
            </a:lvl3pPr>
            <a:lvl4pPr marL="801688" indent="0">
              <a:buNone/>
              <a:defRPr/>
            </a:lvl4pPr>
            <a:lvl5pPr marL="1089025" indent="0">
              <a:buNone/>
              <a:defRPr/>
            </a:lvl5pPr>
          </a:lstStyle>
          <a:p>
            <a:pPr lvl="0"/>
            <a:r>
              <a:rPr lang="en-US" dirty="0" smtClean="0"/>
              <a:t>Presentation Date</a:t>
            </a:r>
            <a:endParaRPr lang="en-US" dirty="0"/>
          </a:p>
        </p:txBody>
      </p:sp>
    </p:spTree>
    <p:extLst>
      <p:ext uri="{BB962C8B-B14F-4D97-AF65-F5344CB8AC3E}">
        <p14:creationId xmlns:p14="http://schemas.microsoft.com/office/powerpoint/2010/main" val="22821738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02">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4782"/>
          <a:stretch/>
        </p:blipFill>
        <p:spPr>
          <a:xfrm>
            <a:off x="-25400" y="893"/>
            <a:ext cx="9169400" cy="6857106"/>
          </a:xfrm>
          <a:prstGeom prst="rect">
            <a:avLst/>
          </a:prstGeom>
        </p:spPr>
      </p:pic>
      <p:sp>
        <p:nvSpPr>
          <p:cNvPr id="2" name="Title 1"/>
          <p:cNvSpPr>
            <a:spLocks noGrp="1"/>
          </p:cNvSpPr>
          <p:nvPr>
            <p:ph type="ctrTitle" hasCustomPrompt="1"/>
          </p:nvPr>
        </p:nvSpPr>
        <p:spPr bwMode="gray">
          <a:xfrm>
            <a:off x="339725" y="1474788"/>
            <a:ext cx="4656180" cy="2392363"/>
          </a:xfrm>
        </p:spPr>
        <p:txBody>
          <a:bodyPr anchor="b"/>
          <a:lstStyle>
            <a:lvl1pPr>
              <a:lnSpc>
                <a:spcPct val="85000"/>
              </a:lnSpc>
              <a:defRPr sz="4000" b="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bwMode="gray">
          <a:xfrm>
            <a:off x="339725" y="4046539"/>
            <a:ext cx="7153956" cy="763586"/>
          </a:xfrm>
        </p:spPr>
        <p:txBody>
          <a:bodyPr anchor="t"/>
          <a:lstStyle>
            <a:lvl1pPr marL="0" indent="0" algn="l">
              <a:lnSpc>
                <a:spcPct val="85000"/>
              </a:lnSpc>
              <a:spcBef>
                <a:spcPts val="400"/>
              </a:spcBef>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563" y="5923787"/>
            <a:ext cx="2092080" cy="66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1" hasCustomPrompt="1"/>
          </p:nvPr>
        </p:nvSpPr>
        <p:spPr>
          <a:xfrm>
            <a:off x="339725" y="5000625"/>
            <a:ext cx="3648075" cy="504825"/>
          </a:xfrm>
        </p:spPr>
        <p:txBody>
          <a:bodyPr/>
          <a:lstStyle>
            <a:lvl1pPr marL="0" indent="0">
              <a:spcBef>
                <a:spcPts val="400"/>
              </a:spcBef>
              <a:buNone/>
              <a:defRPr sz="1400">
                <a:solidFill>
                  <a:schemeClr val="bg1"/>
                </a:solidFill>
              </a:defRPr>
            </a:lvl1pPr>
            <a:lvl2pPr marL="298450" indent="0">
              <a:buNone/>
              <a:defRPr/>
            </a:lvl2pPr>
            <a:lvl3pPr marL="576262" indent="0">
              <a:buNone/>
              <a:defRPr/>
            </a:lvl3pPr>
            <a:lvl4pPr marL="801688" indent="0">
              <a:buNone/>
              <a:defRPr/>
            </a:lvl4pPr>
            <a:lvl5pPr marL="1089025" indent="0">
              <a:buNone/>
              <a:defRPr/>
            </a:lvl5pPr>
          </a:lstStyle>
          <a:p>
            <a:pPr lvl="0"/>
            <a:r>
              <a:rPr lang="en-US" dirty="0" smtClean="0"/>
              <a:t>Presentation Date</a:t>
            </a:r>
            <a:endParaRPr lang="en-US" dirty="0"/>
          </a:p>
        </p:txBody>
      </p:sp>
    </p:spTree>
    <p:extLst>
      <p:ext uri="{BB962C8B-B14F-4D97-AF65-F5344CB8AC3E}">
        <p14:creationId xmlns:p14="http://schemas.microsoft.com/office/powerpoint/2010/main" val="10894542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03">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4782"/>
          <a:stretch/>
        </p:blipFill>
        <p:spPr>
          <a:xfrm>
            <a:off x="-25400" y="893"/>
            <a:ext cx="9169400" cy="6857106"/>
          </a:xfrm>
          <a:prstGeom prst="rect">
            <a:avLst/>
          </a:prstGeom>
        </p:spPr>
      </p:pic>
      <p:sp>
        <p:nvSpPr>
          <p:cNvPr id="2" name="Title 1"/>
          <p:cNvSpPr>
            <a:spLocks noGrp="1"/>
          </p:cNvSpPr>
          <p:nvPr>
            <p:ph type="ctrTitle" hasCustomPrompt="1"/>
          </p:nvPr>
        </p:nvSpPr>
        <p:spPr bwMode="gray">
          <a:xfrm>
            <a:off x="339725" y="1474788"/>
            <a:ext cx="4656180" cy="2392363"/>
          </a:xfrm>
        </p:spPr>
        <p:txBody>
          <a:bodyPr anchor="b"/>
          <a:lstStyle>
            <a:lvl1pPr>
              <a:lnSpc>
                <a:spcPct val="85000"/>
              </a:lnSpc>
              <a:defRPr sz="4000" b="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bwMode="gray">
          <a:xfrm>
            <a:off x="339725" y="4046539"/>
            <a:ext cx="7153956" cy="763586"/>
          </a:xfrm>
        </p:spPr>
        <p:txBody>
          <a:bodyPr anchor="t"/>
          <a:lstStyle>
            <a:lvl1pPr marL="0" indent="0" algn="l">
              <a:lnSpc>
                <a:spcPct val="85000"/>
              </a:lnSpc>
              <a:spcBef>
                <a:spcPts val="400"/>
              </a:spcBef>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563" y="5923787"/>
            <a:ext cx="2092080" cy="66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1" hasCustomPrompt="1"/>
          </p:nvPr>
        </p:nvSpPr>
        <p:spPr>
          <a:xfrm>
            <a:off x="339725" y="5000625"/>
            <a:ext cx="3648075" cy="504825"/>
          </a:xfrm>
        </p:spPr>
        <p:txBody>
          <a:bodyPr/>
          <a:lstStyle>
            <a:lvl1pPr marL="0" indent="0">
              <a:spcBef>
                <a:spcPts val="400"/>
              </a:spcBef>
              <a:buNone/>
              <a:defRPr sz="1400">
                <a:solidFill>
                  <a:schemeClr val="bg1"/>
                </a:solidFill>
              </a:defRPr>
            </a:lvl1pPr>
            <a:lvl2pPr marL="298450" indent="0">
              <a:buNone/>
              <a:defRPr/>
            </a:lvl2pPr>
            <a:lvl3pPr marL="576262" indent="0">
              <a:buNone/>
              <a:defRPr/>
            </a:lvl3pPr>
            <a:lvl4pPr marL="801688" indent="0">
              <a:buNone/>
              <a:defRPr/>
            </a:lvl4pPr>
            <a:lvl5pPr marL="1089025" indent="0">
              <a:buNone/>
              <a:defRPr/>
            </a:lvl5pPr>
          </a:lstStyle>
          <a:p>
            <a:pPr lvl="0"/>
            <a:r>
              <a:rPr lang="en-US" dirty="0" smtClean="0"/>
              <a:t>Presentation Date</a:t>
            </a:r>
            <a:endParaRPr lang="en-US" dirty="0"/>
          </a:p>
        </p:txBody>
      </p:sp>
    </p:spTree>
    <p:extLst>
      <p:ext uri="{BB962C8B-B14F-4D97-AF65-F5344CB8AC3E}">
        <p14:creationId xmlns:p14="http://schemas.microsoft.com/office/powerpoint/2010/main" val="17194285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04">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4886"/>
          <a:stretch/>
        </p:blipFill>
        <p:spPr>
          <a:xfrm>
            <a:off x="-12700" y="893"/>
            <a:ext cx="9156700" cy="6857106"/>
          </a:xfrm>
          <a:prstGeom prst="rect">
            <a:avLst/>
          </a:prstGeom>
        </p:spPr>
      </p:pic>
      <p:sp>
        <p:nvSpPr>
          <p:cNvPr id="2" name="Title 1"/>
          <p:cNvSpPr>
            <a:spLocks noGrp="1"/>
          </p:cNvSpPr>
          <p:nvPr>
            <p:ph type="ctrTitle" hasCustomPrompt="1"/>
          </p:nvPr>
        </p:nvSpPr>
        <p:spPr bwMode="gray">
          <a:xfrm>
            <a:off x="339725" y="1474788"/>
            <a:ext cx="4656180" cy="2392363"/>
          </a:xfrm>
        </p:spPr>
        <p:txBody>
          <a:bodyPr anchor="b"/>
          <a:lstStyle>
            <a:lvl1pPr>
              <a:lnSpc>
                <a:spcPct val="85000"/>
              </a:lnSpc>
              <a:defRPr sz="4000" b="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bwMode="gray">
          <a:xfrm>
            <a:off x="339725" y="4046539"/>
            <a:ext cx="7153956" cy="763586"/>
          </a:xfrm>
        </p:spPr>
        <p:txBody>
          <a:bodyPr anchor="t"/>
          <a:lstStyle>
            <a:lvl1pPr marL="0" indent="0" algn="l">
              <a:lnSpc>
                <a:spcPct val="85000"/>
              </a:lnSpc>
              <a:spcBef>
                <a:spcPts val="400"/>
              </a:spcBef>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563" y="5923787"/>
            <a:ext cx="2092080" cy="66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1" hasCustomPrompt="1"/>
          </p:nvPr>
        </p:nvSpPr>
        <p:spPr>
          <a:xfrm>
            <a:off x="339725" y="5000625"/>
            <a:ext cx="3648075" cy="504825"/>
          </a:xfrm>
        </p:spPr>
        <p:txBody>
          <a:bodyPr/>
          <a:lstStyle>
            <a:lvl1pPr marL="0" indent="0">
              <a:spcBef>
                <a:spcPts val="400"/>
              </a:spcBef>
              <a:buNone/>
              <a:defRPr sz="1400">
                <a:solidFill>
                  <a:schemeClr val="bg1"/>
                </a:solidFill>
              </a:defRPr>
            </a:lvl1pPr>
            <a:lvl2pPr marL="298450" indent="0">
              <a:buNone/>
              <a:defRPr/>
            </a:lvl2pPr>
            <a:lvl3pPr marL="576262" indent="0">
              <a:buNone/>
              <a:defRPr/>
            </a:lvl3pPr>
            <a:lvl4pPr marL="801688" indent="0">
              <a:buNone/>
              <a:defRPr/>
            </a:lvl4pPr>
            <a:lvl5pPr marL="1089025" indent="0">
              <a:buNone/>
              <a:defRPr/>
            </a:lvl5pPr>
          </a:lstStyle>
          <a:p>
            <a:pPr lvl="0"/>
            <a:r>
              <a:rPr lang="en-US" dirty="0" smtClean="0"/>
              <a:t>Presentation Date</a:t>
            </a:r>
            <a:endParaRPr lang="en-US" dirty="0"/>
          </a:p>
        </p:txBody>
      </p:sp>
    </p:spTree>
    <p:extLst>
      <p:ext uri="{BB962C8B-B14F-4D97-AF65-F5344CB8AC3E}">
        <p14:creationId xmlns:p14="http://schemas.microsoft.com/office/powerpoint/2010/main" val="37131209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05">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2073" r="2917"/>
          <a:stretch/>
        </p:blipFill>
        <p:spPr>
          <a:xfrm>
            <a:off x="0" y="893"/>
            <a:ext cx="9144000" cy="6857106"/>
          </a:xfrm>
          <a:prstGeom prst="rect">
            <a:avLst/>
          </a:prstGeom>
        </p:spPr>
      </p:pic>
      <p:sp>
        <p:nvSpPr>
          <p:cNvPr id="2" name="Title 1"/>
          <p:cNvSpPr>
            <a:spLocks noGrp="1"/>
          </p:cNvSpPr>
          <p:nvPr>
            <p:ph type="ctrTitle" hasCustomPrompt="1"/>
          </p:nvPr>
        </p:nvSpPr>
        <p:spPr bwMode="gray">
          <a:xfrm>
            <a:off x="339725" y="1474788"/>
            <a:ext cx="4656180" cy="2392363"/>
          </a:xfrm>
        </p:spPr>
        <p:txBody>
          <a:bodyPr anchor="b"/>
          <a:lstStyle>
            <a:lvl1pPr>
              <a:lnSpc>
                <a:spcPct val="85000"/>
              </a:lnSpc>
              <a:defRPr sz="4000" b="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bwMode="gray">
          <a:xfrm>
            <a:off x="339725" y="4046539"/>
            <a:ext cx="7153956" cy="763586"/>
          </a:xfrm>
        </p:spPr>
        <p:txBody>
          <a:bodyPr anchor="t"/>
          <a:lstStyle>
            <a:lvl1pPr marL="0" indent="0" algn="l">
              <a:lnSpc>
                <a:spcPct val="85000"/>
              </a:lnSpc>
              <a:spcBef>
                <a:spcPts val="400"/>
              </a:spcBef>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3"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563" y="5923787"/>
            <a:ext cx="2092080" cy="66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1" hasCustomPrompt="1"/>
          </p:nvPr>
        </p:nvSpPr>
        <p:spPr>
          <a:xfrm>
            <a:off x="339725" y="5000625"/>
            <a:ext cx="3648075" cy="504825"/>
          </a:xfrm>
        </p:spPr>
        <p:txBody>
          <a:bodyPr/>
          <a:lstStyle>
            <a:lvl1pPr marL="0" indent="0">
              <a:spcBef>
                <a:spcPts val="400"/>
              </a:spcBef>
              <a:buNone/>
              <a:defRPr sz="1400">
                <a:solidFill>
                  <a:schemeClr val="bg1"/>
                </a:solidFill>
              </a:defRPr>
            </a:lvl1pPr>
            <a:lvl2pPr marL="298450" indent="0">
              <a:buNone/>
              <a:defRPr/>
            </a:lvl2pPr>
            <a:lvl3pPr marL="576262" indent="0">
              <a:buNone/>
              <a:defRPr/>
            </a:lvl3pPr>
            <a:lvl4pPr marL="801688" indent="0">
              <a:buNone/>
              <a:defRPr/>
            </a:lvl4pPr>
            <a:lvl5pPr marL="1089025" indent="0">
              <a:buNone/>
              <a:defRPr/>
            </a:lvl5pPr>
          </a:lstStyle>
          <a:p>
            <a:pPr lvl="0"/>
            <a:r>
              <a:rPr lang="en-US" dirty="0" smtClean="0"/>
              <a:t>Presentation Date</a:t>
            </a:r>
            <a:endParaRPr lang="en-US" dirty="0"/>
          </a:p>
        </p:txBody>
      </p:sp>
    </p:spTree>
    <p:extLst>
      <p:ext uri="{BB962C8B-B14F-4D97-AF65-F5344CB8AC3E}">
        <p14:creationId xmlns:p14="http://schemas.microsoft.com/office/powerpoint/2010/main" val="3075581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gradFill>
            <a:gsLst>
              <a:gs pos="100000">
                <a:srgbClr val="BBD024"/>
              </a:gs>
              <a:gs pos="1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0"/>
            <a:ext cx="9142808" cy="6857106"/>
          </a:xfrm>
          <a:prstGeom prst="rect">
            <a:avLst/>
          </a:prstGeom>
        </p:spPr>
      </p:pic>
      <p:sp>
        <p:nvSpPr>
          <p:cNvPr id="2" name="Title 1"/>
          <p:cNvSpPr>
            <a:spLocks noGrp="1"/>
          </p:cNvSpPr>
          <p:nvPr>
            <p:ph type="ctrTitle" hasCustomPrompt="1"/>
          </p:nvPr>
        </p:nvSpPr>
        <p:spPr bwMode="gray">
          <a:xfrm>
            <a:off x="465501" y="3960554"/>
            <a:ext cx="5278995" cy="1074992"/>
          </a:xfrm>
        </p:spPr>
        <p:txBody>
          <a:bodyPr anchor="b"/>
          <a:lstStyle>
            <a:lvl1pPr>
              <a:defRPr sz="3600" b="0">
                <a:solidFill>
                  <a:schemeClr val="accent1"/>
                </a:solidFill>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hasCustomPrompt="1"/>
          </p:nvPr>
        </p:nvSpPr>
        <p:spPr bwMode="gray">
          <a:xfrm>
            <a:off x="465501" y="5098700"/>
            <a:ext cx="5278995" cy="640080"/>
          </a:xfrm>
        </p:spPr>
        <p:txBody>
          <a:bodyPr anchor="t"/>
          <a:lstStyle>
            <a:lvl1pPr marL="0" indent="0" algn="l">
              <a:spcBef>
                <a:spcPts val="400"/>
              </a:spcBef>
              <a:buNone/>
              <a:defRPr sz="1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Slide Number Placeholder 5"/>
          <p:cNvSpPr txBox="1">
            <a:spLocks/>
          </p:cNvSpPr>
          <p:nvPr userDrawn="1"/>
        </p:nvSpPr>
        <p:spPr bwMode="gray">
          <a:xfrm>
            <a:off x="62303" y="6540779"/>
            <a:ext cx="320040" cy="131871"/>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sz="800">
                <a:solidFill>
                  <a:srgbClr val="63666A"/>
                </a:solidFill>
              </a:rPr>
              <a:pPr/>
              <a:t>‹#›</a:t>
            </a:fld>
            <a:endParaRPr sz="800" dirty="0">
              <a:solidFill>
                <a:srgbClr val="63666A"/>
              </a:solidFill>
            </a:endParaRPr>
          </a:p>
        </p:txBody>
      </p:sp>
      <p:sp>
        <p:nvSpPr>
          <p:cNvPr id="11" name="Slide Number Placeholder 5"/>
          <p:cNvSpPr txBox="1">
            <a:spLocks/>
          </p:cNvSpPr>
          <p:nvPr userDrawn="1"/>
        </p:nvSpPr>
        <p:spPr bwMode="gray">
          <a:xfrm>
            <a:off x="406146" y="6533762"/>
            <a:ext cx="4777169" cy="138888"/>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sz="800" dirty="0">
                <a:solidFill>
                  <a:srgbClr val="63666A"/>
                </a:solidFill>
                <a:sym typeface="Wingdings 2" panose="05020102010507070707" pitchFamily="18" charset="2"/>
              </a:rPr>
              <a:t> </a:t>
            </a:r>
            <a:r>
              <a:rPr sz="800" dirty="0">
                <a:solidFill>
                  <a:srgbClr val="63666A"/>
                </a:solidFill>
              </a:rPr>
              <a:t>Confidential—For Internal Use Only</a:t>
            </a:r>
          </a:p>
        </p:txBody>
      </p:sp>
      <p:pic>
        <p:nvPicPr>
          <p:cNvPr id="12" name="Picture 3" descr="C:\_projects\011914\P12158 - Carrie\Quest-WHITE-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8229" y="6263625"/>
            <a:ext cx="1247321" cy="39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96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6" name="Title 5"/>
          <p:cNvSpPr>
            <a:spLocks noGrp="1"/>
          </p:cNvSpPr>
          <p:nvPr>
            <p:ph type="title" hasCustomPrompt="1"/>
          </p:nvPr>
        </p:nvSpPr>
        <p:spPr>
          <a:xfrm>
            <a:off x="310896" y="118755"/>
            <a:ext cx="8448929" cy="877824"/>
          </a:xfrm>
        </p:spPr>
        <p:txBody>
          <a:bodyPr/>
          <a:lstStyle/>
          <a:p>
            <a:r>
              <a:rPr lang="en-US" dirty="0" smtClean="0"/>
              <a:t>Click to edit master title style</a:t>
            </a:r>
            <a:endParaRPr lang="en-US" dirty="0"/>
          </a:p>
        </p:txBody>
      </p:sp>
      <p:sp>
        <p:nvSpPr>
          <p:cNvPr id="5"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22675774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4488"/>
            <a:ext cx="8107362" cy="78581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5" name="Rectangle 12"/>
          <p:cNvSpPr>
            <a:spLocks noGrp="1" noChangeArrowheads="1"/>
          </p:cNvSpPr>
          <p:nvPr>
            <p:ph type="sldNum" sz="quarter" idx="11"/>
          </p:nvPr>
        </p:nvSpPr>
        <p:spPr>
          <a:ln/>
        </p:spPr>
        <p:txBody>
          <a:bodyPr/>
          <a:lstStyle>
            <a:lvl1pPr>
              <a:defRPr/>
            </a:lvl1pPr>
          </a:lstStyle>
          <a:p>
            <a:pPr>
              <a:defRPr/>
            </a:pPr>
            <a:r>
              <a:rPr lang="en-US"/>
              <a:t>|  </a:t>
            </a:r>
            <a:fld id="{01A3B287-564F-45B1-B37D-0E06A063015A}" type="slidenum">
              <a:rPr lang="en-US"/>
              <a:pPr>
                <a:defRPr/>
              </a:pPr>
              <a:t>‹#›</a:t>
            </a:fld>
            <a:r>
              <a:rPr lang="en-US"/>
              <a:t> </a:t>
            </a:r>
          </a:p>
        </p:txBody>
      </p:sp>
    </p:spTree>
    <p:extLst>
      <p:ext uri="{BB962C8B-B14F-4D97-AF65-F5344CB8AC3E}">
        <p14:creationId xmlns:p14="http://schemas.microsoft.com/office/powerpoint/2010/main" val="3785331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23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10895" y="118755"/>
            <a:ext cx="8448930" cy="877824"/>
          </a:xfrm>
        </p:spPr>
        <p:txBody>
          <a:bodyPr/>
          <a:lstStyle/>
          <a:p>
            <a:r>
              <a:rPr lang="en-US" dirty="0" smtClean="0"/>
              <a:t>Click to edit master title style</a:t>
            </a:r>
            <a:endParaRPr lang="en-US" dirty="0"/>
          </a:p>
        </p:txBody>
      </p:sp>
      <p:sp>
        <p:nvSpPr>
          <p:cNvPr id="8" name="Content Placeholder 7"/>
          <p:cNvSpPr>
            <a:spLocks noGrp="1"/>
          </p:cNvSpPr>
          <p:nvPr>
            <p:ph sz="quarter" idx="17"/>
          </p:nvPr>
        </p:nvSpPr>
        <p:spPr>
          <a:xfrm>
            <a:off x="411163" y="1808162"/>
            <a:ext cx="8359775" cy="4206240"/>
          </a:xfrm>
        </p:spPr>
        <p:txBody>
          <a:bodyPr/>
          <a:lstStyle>
            <a:lvl1pPr>
              <a:buClr>
                <a:schemeClr val="accent5"/>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7"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14373409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10895" y="118755"/>
            <a:ext cx="8448930" cy="877824"/>
          </a:xfrm>
        </p:spPr>
        <p:txBody>
          <a:bodyPr/>
          <a:lstStyle>
            <a:lvl1pPr>
              <a:defRPr/>
            </a:lvl1pPr>
          </a:lstStyle>
          <a:p>
            <a:r>
              <a:rPr lang="en-US" dirty="0" smtClean="0"/>
              <a:t>Click to edit master title style</a:t>
            </a:r>
            <a:endParaRPr lang="en-US" dirty="0"/>
          </a:p>
        </p:txBody>
      </p:sp>
      <p:sp>
        <p:nvSpPr>
          <p:cNvPr id="9"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11" name="Text Placeholder 9"/>
          <p:cNvSpPr>
            <a:spLocks noGrp="1"/>
          </p:cNvSpPr>
          <p:nvPr>
            <p:ph type="body" sz="quarter" idx="30" hasCustomPrompt="1"/>
          </p:nvPr>
        </p:nvSpPr>
        <p:spPr>
          <a:xfrm>
            <a:off x="384047" y="1610131"/>
            <a:ext cx="8375777"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3" name="Content Placeholder 6"/>
          <p:cNvSpPr>
            <a:spLocks noGrp="1"/>
          </p:cNvSpPr>
          <p:nvPr>
            <p:ph sz="quarter" idx="38"/>
          </p:nvPr>
        </p:nvSpPr>
        <p:spPr>
          <a:xfrm>
            <a:off x="384047" y="2285998"/>
            <a:ext cx="8375777" cy="3733994"/>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275105442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895" y="118755"/>
            <a:ext cx="8448930" cy="877824"/>
          </a:xfrm>
        </p:spPr>
        <p:txBody>
          <a:bodyPr/>
          <a:lstStyle>
            <a:lvl1pPr>
              <a:defRPr/>
            </a:lvl1pPr>
          </a:lstStyle>
          <a:p>
            <a:r>
              <a:rPr lang="en-US" dirty="0" smtClean="0"/>
              <a:t>Click to edit master title style</a:t>
            </a:r>
            <a:endParaRPr lang="en-US" dirty="0"/>
          </a:p>
        </p:txBody>
      </p:sp>
      <p:sp>
        <p:nvSpPr>
          <p:cNvPr id="10"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14" name="Text Placeholder 9"/>
          <p:cNvSpPr>
            <a:spLocks noGrp="1"/>
          </p:cNvSpPr>
          <p:nvPr>
            <p:ph type="body" sz="quarter" idx="30" hasCustomPrompt="1"/>
          </p:nvPr>
        </p:nvSpPr>
        <p:spPr>
          <a:xfrm>
            <a:off x="384048"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15" name="Text Placeholder 9"/>
          <p:cNvSpPr>
            <a:spLocks noGrp="1"/>
          </p:cNvSpPr>
          <p:nvPr>
            <p:ph type="body" sz="quarter" idx="31" hasCustomPrompt="1"/>
          </p:nvPr>
        </p:nvSpPr>
        <p:spPr>
          <a:xfrm>
            <a:off x="4667989"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5" name="Content Placeholder 6"/>
          <p:cNvSpPr>
            <a:spLocks noGrp="1"/>
          </p:cNvSpPr>
          <p:nvPr>
            <p:ph sz="quarter" idx="38"/>
          </p:nvPr>
        </p:nvSpPr>
        <p:spPr>
          <a:xfrm>
            <a:off x="384047" y="2285998"/>
            <a:ext cx="4095877" cy="3733994"/>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6"/>
          <p:cNvSpPr>
            <a:spLocks noGrp="1"/>
          </p:cNvSpPr>
          <p:nvPr>
            <p:ph sz="quarter" idx="39"/>
          </p:nvPr>
        </p:nvSpPr>
        <p:spPr>
          <a:xfrm>
            <a:off x="4663948" y="2285998"/>
            <a:ext cx="4095877" cy="3733994"/>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31819913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895" y="118755"/>
            <a:ext cx="8448930" cy="877824"/>
          </a:xfrm>
        </p:spPr>
        <p:txBody>
          <a:bodyPr/>
          <a:lstStyle>
            <a:lvl1pPr>
              <a:defRPr/>
            </a:lvl1pPr>
          </a:lstStyle>
          <a:p>
            <a:r>
              <a:rPr lang="en-US" dirty="0" smtClean="0"/>
              <a:t>Click to edit master title style</a:t>
            </a:r>
            <a:endParaRPr lang="en-US" dirty="0"/>
          </a:p>
        </p:txBody>
      </p:sp>
      <p:sp>
        <p:nvSpPr>
          <p:cNvPr id="15"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16" name="Text Placeholder 9"/>
          <p:cNvSpPr>
            <a:spLocks noGrp="1"/>
          </p:cNvSpPr>
          <p:nvPr>
            <p:ph type="body" sz="quarter" idx="30" hasCustomPrompt="1"/>
          </p:nvPr>
        </p:nvSpPr>
        <p:spPr>
          <a:xfrm>
            <a:off x="384048"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18" name="Text Placeholder 9"/>
          <p:cNvSpPr>
            <a:spLocks noGrp="1"/>
          </p:cNvSpPr>
          <p:nvPr>
            <p:ph type="body" sz="quarter" idx="31" hasCustomPrompt="1"/>
          </p:nvPr>
        </p:nvSpPr>
        <p:spPr>
          <a:xfrm>
            <a:off x="4667989"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19" name="Text Placeholder 9"/>
          <p:cNvSpPr>
            <a:spLocks noGrp="1"/>
          </p:cNvSpPr>
          <p:nvPr>
            <p:ph type="body" sz="quarter" idx="32" hasCustomPrompt="1"/>
          </p:nvPr>
        </p:nvSpPr>
        <p:spPr>
          <a:xfrm>
            <a:off x="4667989" y="3857625"/>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9" name="Content Placeholder 6"/>
          <p:cNvSpPr>
            <a:spLocks noGrp="1"/>
          </p:cNvSpPr>
          <p:nvPr>
            <p:ph sz="quarter" idx="38"/>
          </p:nvPr>
        </p:nvSpPr>
        <p:spPr>
          <a:xfrm>
            <a:off x="384047" y="2285998"/>
            <a:ext cx="4095877" cy="3733994"/>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0" name="Content Placeholder 6"/>
          <p:cNvSpPr>
            <a:spLocks noGrp="1"/>
          </p:cNvSpPr>
          <p:nvPr>
            <p:ph sz="quarter" idx="39"/>
          </p:nvPr>
        </p:nvSpPr>
        <p:spPr>
          <a:xfrm>
            <a:off x="4663948" y="2285998"/>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6"/>
          <p:cNvSpPr>
            <a:spLocks noGrp="1"/>
          </p:cNvSpPr>
          <p:nvPr>
            <p:ph sz="quarter" idx="41"/>
          </p:nvPr>
        </p:nvSpPr>
        <p:spPr>
          <a:xfrm>
            <a:off x="4663948" y="4534091"/>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16722555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Left On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895" y="118755"/>
            <a:ext cx="8448930" cy="877824"/>
          </a:xfrm>
        </p:spPr>
        <p:txBody>
          <a:bodyPr/>
          <a:lstStyle>
            <a:lvl1pPr>
              <a:defRPr/>
            </a:lvl1pPr>
          </a:lstStyle>
          <a:p>
            <a:r>
              <a:rPr lang="en-US" dirty="0" smtClean="0"/>
              <a:t>Click to edit master title style</a:t>
            </a:r>
            <a:endParaRPr lang="en-US" dirty="0"/>
          </a:p>
        </p:txBody>
      </p:sp>
      <p:sp>
        <p:nvSpPr>
          <p:cNvPr id="15"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17" name="Text Placeholder 9"/>
          <p:cNvSpPr>
            <a:spLocks noGrp="1"/>
          </p:cNvSpPr>
          <p:nvPr>
            <p:ph type="body" sz="quarter" idx="30" hasCustomPrompt="1"/>
          </p:nvPr>
        </p:nvSpPr>
        <p:spPr>
          <a:xfrm>
            <a:off x="384048"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18" name="Text Placeholder 9"/>
          <p:cNvSpPr>
            <a:spLocks noGrp="1"/>
          </p:cNvSpPr>
          <p:nvPr>
            <p:ph type="body" sz="quarter" idx="31" hasCustomPrompt="1"/>
          </p:nvPr>
        </p:nvSpPr>
        <p:spPr>
          <a:xfrm>
            <a:off x="4667989"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0" name="Text Placeholder 9"/>
          <p:cNvSpPr>
            <a:spLocks noGrp="1"/>
          </p:cNvSpPr>
          <p:nvPr>
            <p:ph type="body" sz="quarter" idx="33" hasCustomPrompt="1"/>
          </p:nvPr>
        </p:nvSpPr>
        <p:spPr>
          <a:xfrm>
            <a:off x="384048" y="3857625"/>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9" name="Content Placeholder 6"/>
          <p:cNvSpPr>
            <a:spLocks noGrp="1"/>
          </p:cNvSpPr>
          <p:nvPr>
            <p:ph sz="quarter" idx="38"/>
          </p:nvPr>
        </p:nvSpPr>
        <p:spPr>
          <a:xfrm>
            <a:off x="384047" y="2285998"/>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0" name="Content Placeholder 6"/>
          <p:cNvSpPr>
            <a:spLocks noGrp="1"/>
          </p:cNvSpPr>
          <p:nvPr>
            <p:ph sz="quarter" idx="39"/>
          </p:nvPr>
        </p:nvSpPr>
        <p:spPr>
          <a:xfrm>
            <a:off x="4663948" y="2285998"/>
            <a:ext cx="4095877" cy="3733994"/>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6"/>
          <p:cNvSpPr>
            <a:spLocks noGrp="1"/>
          </p:cNvSpPr>
          <p:nvPr>
            <p:ph sz="quarter" idx="40"/>
          </p:nvPr>
        </p:nvSpPr>
        <p:spPr>
          <a:xfrm>
            <a:off x="384047" y="4534091"/>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10751448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6"/>
          <p:cNvSpPr>
            <a:spLocks noGrp="1"/>
          </p:cNvSpPr>
          <p:nvPr>
            <p:ph sz="quarter" idx="38"/>
          </p:nvPr>
        </p:nvSpPr>
        <p:spPr>
          <a:xfrm>
            <a:off x="384047" y="2285998"/>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9"/>
          <p:cNvSpPr>
            <a:spLocks noGrp="1"/>
          </p:cNvSpPr>
          <p:nvPr>
            <p:ph type="body" sz="quarter" idx="30" hasCustomPrompt="1"/>
          </p:nvPr>
        </p:nvSpPr>
        <p:spPr>
          <a:xfrm>
            <a:off x="384048"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0" name="Text Placeholder 9"/>
          <p:cNvSpPr>
            <a:spLocks noGrp="1"/>
          </p:cNvSpPr>
          <p:nvPr>
            <p:ph type="body" sz="quarter" idx="31" hasCustomPrompt="1"/>
          </p:nvPr>
        </p:nvSpPr>
        <p:spPr>
          <a:xfrm>
            <a:off x="4667989" y="1610131"/>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1" name="Text Placeholder 9"/>
          <p:cNvSpPr>
            <a:spLocks noGrp="1"/>
          </p:cNvSpPr>
          <p:nvPr>
            <p:ph type="body" sz="quarter" idx="32" hasCustomPrompt="1"/>
          </p:nvPr>
        </p:nvSpPr>
        <p:spPr>
          <a:xfrm>
            <a:off x="4667989" y="3857625"/>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2" name="Text Placeholder 9"/>
          <p:cNvSpPr>
            <a:spLocks noGrp="1"/>
          </p:cNvSpPr>
          <p:nvPr>
            <p:ph type="body" sz="quarter" idx="33" hasCustomPrompt="1"/>
          </p:nvPr>
        </p:nvSpPr>
        <p:spPr>
          <a:xfrm>
            <a:off x="384048" y="3857625"/>
            <a:ext cx="4096512" cy="591340"/>
          </a:xfrm>
          <a:prstGeom prst="rect">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b" anchorCtr="0" compatLnSpc="1">
            <a:prstTxWarp prst="textNoShape">
              <a:avLst/>
            </a:prstTxWarp>
            <a:noAutofit/>
          </a:bodyPr>
          <a:lstStyle>
            <a:lvl1pPr marL="0" indent="0" algn="l" defTabSz="457200" rtl="0" fontAlgn="base">
              <a:lnSpc>
                <a:spcPct val="90000"/>
              </a:lnSpc>
              <a:spcBef>
                <a:spcPts val="0"/>
              </a:spcBef>
              <a:spcAft>
                <a:spcPct val="0"/>
              </a:spcAft>
              <a:buClr>
                <a:schemeClr val="accent2"/>
              </a:buClr>
              <a:buSzPct val="90000"/>
              <a:buFontTx/>
              <a:buNone/>
              <a:defRPr kumimoji="0" lang="en-US" sz="1600" b="1" i="0" u="none" strike="noStrike" kern="1200" cap="none" normalizeH="0" baseline="0" dirty="0">
                <a:ln>
                  <a:noFill/>
                </a:ln>
                <a:solidFill>
                  <a:schemeClr val="accent1"/>
                </a:solidFill>
                <a:effectLst/>
                <a:latin typeface="+mj-lt"/>
                <a:ea typeface="MS PGothic" pitchFamily="34" charset="-128"/>
                <a:cs typeface="+mn-cs"/>
              </a:defRPr>
            </a:lvl1pPr>
          </a:lstStyle>
          <a:p>
            <a:pPr lvl="0"/>
            <a:r>
              <a:rPr lang="en-US" dirty="0" smtClean="0"/>
              <a:t>Click to edit master text styles</a:t>
            </a:r>
            <a:endParaRPr lang="en-US" dirty="0"/>
          </a:p>
        </p:txBody>
      </p:sp>
      <p:sp>
        <p:nvSpPr>
          <p:cNvPr id="23" name="Text Placeholder 6"/>
          <p:cNvSpPr>
            <a:spLocks noGrp="1"/>
          </p:cNvSpPr>
          <p:nvPr>
            <p:ph type="body" sz="quarter" idx="11" hasCustomPrompt="1"/>
          </p:nvPr>
        </p:nvSpPr>
        <p:spPr>
          <a:xfrm>
            <a:off x="310896" y="1124719"/>
            <a:ext cx="8448929" cy="346249"/>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eaLnBrk="0" fontAlgn="base" hangingPunct="0">
              <a:lnSpc>
                <a:spcPct val="90000"/>
              </a:lnSpc>
              <a:spcBef>
                <a:spcPct val="0"/>
              </a:spcBef>
              <a:spcAft>
                <a:spcPct val="0"/>
              </a:spcAft>
              <a:buNone/>
              <a:defRPr lang="en-US" sz="1800" b="0" i="0" kern="1200" baseline="0" smtClean="0">
                <a:solidFill>
                  <a:srgbClr val="859419"/>
                </a:solidFill>
                <a:latin typeface="+mn-lt"/>
                <a:ea typeface="MS PGothic" pitchFamily="34" charset="-128"/>
                <a:cs typeface="ＭＳ Ｐゴシック" charset="-128"/>
              </a:defRPr>
            </a:lvl1pPr>
            <a:lvl2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2pPr>
            <a:lvl3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3pPr>
            <a:lvl4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4pPr>
            <a:lvl5pPr algn="l" defTabSz="457200" rtl="0" eaLnBrk="0" fontAlgn="base" hangingPunct="0">
              <a:lnSpc>
                <a:spcPts val="3200"/>
              </a:lnSpc>
              <a:spcBef>
                <a:spcPct val="0"/>
              </a:spcBef>
              <a:spcAft>
                <a:spcPct val="0"/>
              </a:spcAft>
              <a:buNone/>
              <a:defRPr lang="en-US" sz="3000" kern="1200" smtClean="0">
                <a:solidFill>
                  <a:schemeClr val="accent1"/>
                </a:solidFill>
                <a:latin typeface="Arial"/>
                <a:ea typeface="MS PGothic" pitchFamily="34" charset="-128"/>
                <a:cs typeface="ＭＳ Ｐゴシック" charset="-128"/>
              </a:defRPr>
            </a:lvl5pPr>
          </a:lstStyle>
          <a:p>
            <a:pPr lvl="0"/>
            <a:r>
              <a:rPr lang="en-US" dirty="0" smtClean="0"/>
              <a:t>Click to add subtitle</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28" name="Content Placeholder 6"/>
          <p:cNvSpPr>
            <a:spLocks noGrp="1"/>
          </p:cNvSpPr>
          <p:nvPr>
            <p:ph sz="quarter" idx="39"/>
          </p:nvPr>
        </p:nvSpPr>
        <p:spPr>
          <a:xfrm>
            <a:off x="4663948" y="2285998"/>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Content Placeholder 6"/>
          <p:cNvSpPr>
            <a:spLocks noGrp="1"/>
          </p:cNvSpPr>
          <p:nvPr>
            <p:ph sz="quarter" idx="40"/>
          </p:nvPr>
        </p:nvSpPr>
        <p:spPr>
          <a:xfrm>
            <a:off x="384047" y="4534091"/>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0" name="Content Placeholder 6"/>
          <p:cNvSpPr>
            <a:spLocks noGrp="1"/>
          </p:cNvSpPr>
          <p:nvPr>
            <p:ph sz="quarter" idx="41"/>
          </p:nvPr>
        </p:nvSpPr>
        <p:spPr>
          <a:xfrm>
            <a:off x="4663948" y="4534091"/>
            <a:ext cx="4095877" cy="1485901"/>
          </a:xfrm>
        </p:spPr>
        <p:txBody>
          <a:bodyPr/>
          <a:lstStyle>
            <a:lvl1pPr>
              <a:spcBef>
                <a:spcPts val="1000"/>
              </a:spcBef>
              <a:buClr>
                <a:schemeClr val="accent5"/>
              </a:buClr>
              <a:defRPr sz="1600"/>
            </a:lvl1pPr>
            <a:lvl2pPr>
              <a:spcBef>
                <a:spcPts val="500"/>
              </a:spcBef>
              <a:defRPr sz="1400"/>
            </a:lvl2pPr>
            <a:lvl3pPr>
              <a:spcBef>
                <a:spcPts val="200"/>
              </a:spcBef>
              <a:defRPr sz="1200"/>
            </a:lvl3pPr>
            <a:lvl4pPr>
              <a:spcBef>
                <a:spcPts val="100"/>
              </a:spcBef>
              <a:defRPr sz="1100"/>
            </a:lvl4pPr>
            <a:lvl5pPr>
              <a:spcBef>
                <a:spcPts val="100"/>
              </a:spcBef>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6" hasCustomPrompt="1"/>
          </p:nvPr>
        </p:nvSpPr>
        <p:spPr>
          <a:xfrm>
            <a:off x="384049" y="6105118"/>
            <a:ext cx="7114032" cy="369201"/>
          </a:xfrm>
          <a:prstGeom prst="rect">
            <a:avLst/>
          </a:prstGeom>
        </p:spPr>
        <p:txBody>
          <a:bodyPr lIns="91440" tIns="0" rIns="0" bIns="0" anchor="b" anchorCtr="0">
            <a:noAutofit/>
          </a:bodyPr>
          <a:lstStyle>
            <a:lvl1pPr marL="0" indent="0">
              <a:spcBef>
                <a:spcPts val="300"/>
              </a:spcBef>
              <a:buNone/>
              <a:defRPr sz="900">
                <a:solidFill>
                  <a:schemeClr val="tx1"/>
                </a:solidFill>
                <a:latin typeface="+mn-lt"/>
                <a:cs typeface="Arial" pitchFamily="34" charset="0"/>
              </a:defRPr>
            </a:lvl1pPr>
          </a:lstStyle>
          <a:p>
            <a:pPr lvl="0"/>
            <a:r>
              <a:rPr lang="en-US" dirty="0" smtClean="0"/>
              <a:t>Click to edit source</a:t>
            </a:r>
            <a:endParaRPr lang="en-US" dirty="0"/>
          </a:p>
        </p:txBody>
      </p:sp>
    </p:spTree>
    <p:extLst>
      <p:ext uri="{BB962C8B-B14F-4D97-AF65-F5344CB8AC3E}">
        <p14:creationId xmlns:p14="http://schemas.microsoft.com/office/powerpoint/2010/main" val="15349654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5" name="Rectangle 12"/>
          <p:cNvSpPr>
            <a:spLocks noGrp="1" noChangeArrowheads="1"/>
          </p:cNvSpPr>
          <p:nvPr>
            <p:ph type="sldNum" sz="quarter" idx="11"/>
          </p:nvPr>
        </p:nvSpPr>
        <p:spPr>
          <a:ln/>
        </p:spPr>
        <p:txBody>
          <a:bodyPr/>
          <a:lstStyle>
            <a:lvl1pPr>
              <a:defRPr/>
            </a:lvl1pPr>
          </a:lstStyle>
          <a:p>
            <a:pPr>
              <a:defRPr/>
            </a:pPr>
            <a:r>
              <a:rPr lang="en-US"/>
              <a:t>|  </a:t>
            </a:r>
            <a:fld id="{5349FF76-A1CC-4A47-ABFE-B9432488BBC8}" type="slidenum">
              <a:rPr lang="en-US"/>
              <a:pPr>
                <a:defRPr/>
              </a:pPr>
              <a:t>‹#›</a:t>
            </a:fld>
            <a:r>
              <a:rPr lang="en-US"/>
              <a:t> </a:t>
            </a:r>
          </a:p>
        </p:txBody>
      </p:sp>
    </p:spTree>
    <p:extLst>
      <p:ext uri="{BB962C8B-B14F-4D97-AF65-F5344CB8AC3E}">
        <p14:creationId xmlns:p14="http://schemas.microsoft.com/office/powerpoint/2010/main" val="160725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4488"/>
            <a:ext cx="8107362" cy="78581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63563" y="1370013"/>
            <a:ext cx="3984625" cy="4764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0588" y="1370013"/>
            <a:ext cx="3986212" cy="4764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6" name="Rectangle 12"/>
          <p:cNvSpPr>
            <a:spLocks noGrp="1" noChangeArrowheads="1"/>
          </p:cNvSpPr>
          <p:nvPr>
            <p:ph type="sldNum" sz="quarter" idx="11"/>
          </p:nvPr>
        </p:nvSpPr>
        <p:spPr>
          <a:ln/>
        </p:spPr>
        <p:txBody>
          <a:bodyPr/>
          <a:lstStyle>
            <a:lvl1pPr>
              <a:defRPr/>
            </a:lvl1pPr>
          </a:lstStyle>
          <a:p>
            <a:pPr>
              <a:defRPr/>
            </a:pPr>
            <a:r>
              <a:rPr lang="en-US"/>
              <a:t>|  </a:t>
            </a:r>
            <a:fld id="{A5A7A6C2-A95C-4AE2-85A3-BB05ED7BF588}" type="slidenum">
              <a:rPr lang="en-US"/>
              <a:pPr>
                <a:defRPr/>
              </a:pPr>
              <a:t>‹#›</a:t>
            </a:fld>
            <a:r>
              <a:rPr lang="en-US"/>
              <a:t> </a:t>
            </a:r>
          </a:p>
        </p:txBody>
      </p:sp>
    </p:spTree>
    <p:extLst>
      <p:ext uri="{BB962C8B-B14F-4D97-AF65-F5344CB8AC3E}">
        <p14:creationId xmlns:p14="http://schemas.microsoft.com/office/powerpoint/2010/main" val="1420758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8" name="Rectangle 12"/>
          <p:cNvSpPr>
            <a:spLocks noGrp="1" noChangeArrowheads="1"/>
          </p:cNvSpPr>
          <p:nvPr>
            <p:ph type="sldNum" sz="quarter" idx="11"/>
          </p:nvPr>
        </p:nvSpPr>
        <p:spPr>
          <a:ln/>
        </p:spPr>
        <p:txBody>
          <a:bodyPr/>
          <a:lstStyle>
            <a:lvl1pPr>
              <a:defRPr/>
            </a:lvl1pPr>
          </a:lstStyle>
          <a:p>
            <a:pPr>
              <a:defRPr/>
            </a:pPr>
            <a:r>
              <a:rPr lang="en-US"/>
              <a:t>|  </a:t>
            </a:r>
            <a:fld id="{1539FDD6-6B72-442C-9989-8BB635B8EB52}" type="slidenum">
              <a:rPr lang="en-US"/>
              <a:pPr>
                <a:defRPr/>
              </a:pPr>
              <a:t>‹#›</a:t>
            </a:fld>
            <a:r>
              <a:rPr lang="en-US"/>
              <a:t> </a:t>
            </a:r>
          </a:p>
        </p:txBody>
      </p:sp>
    </p:spTree>
    <p:extLst>
      <p:ext uri="{BB962C8B-B14F-4D97-AF65-F5344CB8AC3E}">
        <p14:creationId xmlns:p14="http://schemas.microsoft.com/office/powerpoint/2010/main" val="180147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9438" y="344488"/>
            <a:ext cx="8107362" cy="785812"/>
          </a:xfrm>
          <a:prstGeom prst="rect">
            <a:avLst/>
          </a:prstGeom>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4" name="Rectangle 12"/>
          <p:cNvSpPr>
            <a:spLocks noGrp="1" noChangeArrowheads="1"/>
          </p:cNvSpPr>
          <p:nvPr>
            <p:ph type="sldNum" sz="quarter" idx="11"/>
          </p:nvPr>
        </p:nvSpPr>
        <p:spPr>
          <a:ln/>
        </p:spPr>
        <p:txBody>
          <a:bodyPr/>
          <a:lstStyle>
            <a:lvl1pPr>
              <a:defRPr/>
            </a:lvl1pPr>
          </a:lstStyle>
          <a:p>
            <a:pPr>
              <a:defRPr/>
            </a:pPr>
            <a:r>
              <a:rPr lang="en-US"/>
              <a:t>|  </a:t>
            </a:r>
            <a:fld id="{F958A8B5-B325-409A-912B-C10704786061}" type="slidenum">
              <a:rPr lang="en-US"/>
              <a:pPr>
                <a:defRPr/>
              </a:pPr>
              <a:t>‹#›</a:t>
            </a:fld>
            <a:r>
              <a:rPr lang="en-US"/>
              <a:t> </a:t>
            </a:r>
          </a:p>
        </p:txBody>
      </p:sp>
    </p:spTree>
    <p:extLst>
      <p:ext uri="{BB962C8B-B14F-4D97-AF65-F5344CB8AC3E}">
        <p14:creationId xmlns:p14="http://schemas.microsoft.com/office/powerpoint/2010/main" val="106681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3" name="Rectangle 12"/>
          <p:cNvSpPr>
            <a:spLocks noGrp="1" noChangeArrowheads="1"/>
          </p:cNvSpPr>
          <p:nvPr>
            <p:ph type="sldNum" sz="quarter" idx="11"/>
          </p:nvPr>
        </p:nvSpPr>
        <p:spPr>
          <a:ln/>
        </p:spPr>
        <p:txBody>
          <a:bodyPr/>
          <a:lstStyle>
            <a:lvl1pPr>
              <a:defRPr/>
            </a:lvl1pPr>
          </a:lstStyle>
          <a:p>
            <a:pPr>
              <a:defRPr/>
            </a:pPr>
            <a:r>
              <a:rPr lang="en-US"/>
              <a:t>|  </a:t>
            </a:r>
            <a:fld id="{5FD8D0BF-83C9-4921-AED9-6FA411F4A1A3}" type="slidenum">
              <a:rPr lang="en-US"/>
              <a:pPr>
                <a:defRPr/>
              </a:pPr>
              <a:t>‹#›</a:t>
            </a:fld>
            <a:r>
              <a:rPr lang="en-US"/>
              <a:t> </a:t>
            </a:r>
          </a:p>
        </p:txBody>
      </p:sp>
    </p:spTree>
    <p:extLst>
      <p:ext uri="{BB962C8B-B14F-4D97-AF65-F5344CB8AC3E}">
        <p14:creationId xmlns:p14="http://schemas.microsoft.com/office/powerpoint/2010/main" val="164494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6" name="Rectangle 12"/>
          <p:cNvSpPr>
            <a:spLocks noGrp="1" noChangeArrowheads="1"/>
          </p:cNvSpPr>
          <p:nvPr>
            <p:ph type="sldNum" sz="quarter" idx="11"/>
          </p:nvPr>
        </p:nvSpPr>
        <p:spPr>
          <a:ln/>
        </p:spPr>
        <p:txBody>
          <a:bodyPr/>
          <a:lstStyle>
            <a:lvl1pPr>
              <a:defRPr/>
            </a:lvl1pPr>
          </a:lstStyle>
          <a:p>
            <a:pPr>
              <a:defRPr/>
            </a:pPr>
            <a:r>
              <a:rPr lang="en-US"/>
              <a:t>|  </a:t>
            </a:r>
            <a:fld id="{E3DA9D9C-B6A0-47FD-9CC9-2BABA4078DD4}" type="slidenum">
              <a:rPr lang="en-US"/>
              <a:pPr>
                <a:defRPr/>
              </a:pPr>
              <a:t>‹#›</a:t>
            </a:fld>
            <a:r>
              <a:rPr lang="en-US"/>
              <a:t> </a:t>
            </a:r>
          </a:p>
        </p:txBody>
      </p:sp>
    </p:spTree>
    <p:extLst>
      <p:ext uri="{BB962C8B-B14F-4D97-AF65-F5344CB8AC3E}">
        <p14:creationId xmlns:p14="http://schemas.microsoft.com/office/powerpoint/2010/main" val="201275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r>
              <a:rPr lang="en-US"/>
              <a:t>Confidential – Do not copy or distribute</a:t>
            </a:r>
          </a:p>
        </p:txBody>
      </p:sp>
      <p:sp>
        <p:nvSpPr>
          <p:cNvPr id="6" name="Rectangle 12"/>
          <p:cNvSpPr>
            <a:spLocks noGrp="1" noChangeArrowheads="1"/>
          </p:cNvSpPr>
          <p:nvPr>
            <p:ph type="sldNum" sz="quarter" idx="11"/>
          </p:nvPr>
        </p:nvSpPr>
        <p:spPr>
          <a:ln/>
        </p:spPr>
        <p:txBody>
          <a:bodyPr/>
          <a:lstStyle>
            <a:lvl1pPr>
              <a:defRPr/>
            </a:lvl1pPr>
          </a:lstStyle>
          <a:p>
            <a:pPr>
              <a:defRPr/>
            </a:pPr>
            <a:r>
              <a:rPr lang="en-US"/>
              <a:t>|  </a:t>
            </a:r>
            <a:fld id="{516AA375-A95B-4F81-9C1E-4A546B581507}" type="slidenum">
              <a:rPr lang="en-US"/>
              <a:pPr>
                <a:defRPr/>
              </a:pPr>
              <a:t>‹#›</a:t>
            </a:fld>
            <a:r>
              <a:rPr lang="en-US"/>
              <a:t> </a:t>
            </a:r>
          </a:p>
        </p:txBody>
      </p:sp>
    </p:spTree>
    <p:extLst>
      <p:ext uri="{BB962C8B-B14F-4D97-AF65-F5344CB8AC3E}">
        <p14:creationId xmlns:p14="http://schemas.microsoft.com/office/powerpoint/2010/main" val="182719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22" name="Rectangle 5"/>
          <p:cNvSpPr>
            <a:spLocks noGrp="1" noChangeArrowheads="1"/>
          </p:cNvSpPr>
          <p:nvPr>
            <p:ph type="body" idx="1"/>
          </p:nvPr>
        </p:nvSpPr>
        <p:spPr bwMode="auto">
          <a:xfrm>
            <a:off x="563563" y="1370013"/>
            <a:ext cx="8123237" cy="476408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9" name="Rectangle 11"/>
          <p:cNvSpPr>
            <a:spLocks noGrp="1" noChangeArrowheads="1"/>
          </p:cNvSpPr>
          <p:nvPr>
            <p:ph type="ftr" sz="quarter" idx="3"/>
          </p:nvPr>
        </p:nvSpPr>
        <p:spPr bwMode="auto">
          <a:xfrm>
            <a:off x="5738813" y="6623050"/>
            <a:ext cx="2557462" cy="12223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r">
              <a:defRPr sz="800" dirty="0"/>
            </a:lvl1pPr>
          </a:lstStyle>
          <a:p>
            <a:pPr fontAlgn="base">
              <a:spcBef>
                <a:spcPct val="0"/>
              </a:spcBef>
              <a:spcAft>
                <a:spcPct val="0"/>
              </a:spcAft>
              <a:defRPr/>
            </a:pPr>
            <a:r>
              <a:rPr lang="en-US">
                <a:solidFill>
                  <a:srgbClr val="000000"/>
                </a:solidFill>
              </a:rPr>
              <a:t>Confidential – Do not copy or distribute</a:t>
            </a:r>
          </a:p>
        </p:txBody>
      </p:sp>
      <p:sp>
        <p:nvSpPr>
          <p:cNvPr id="37900" name="Rectangle 12"/>
          <p:cNvSpPr>
            <a:spLocks noGrp="1" noChangeArrowheads="1"/>
          </p:cNvSpPr>
          <p:nvPr>
            <p:ph type="sldNum" sz="quarter" idx="4"/>
          </p:nvPr>
        </p:nvSpPr>
        <p:spPr bwMode="auto">
          <a:xfrm>
            <a:off x="8359775" y="6623050"/>
            <a:ext cx="303213" cy="12223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defRPr sz="800" dirty="0"/>
            </a:lvl1pPr>
          </a:lstStyle>
          <a:p>
            <a:pPr fontAlgn="base">
              <a:spcBef>
                <a:spcPct val="0"/>
              </a:spcBef>
              <a:spcAft>
                <a:spcPct val="0"/>
              </a:spcAft>
              <a:defRPr/>
            </a:pPr>
            <a:r>
              <a:rPr lang="en-US">
                <a:solidFill>
                  <a:srgbClr val="000000"/>
                </a:solidFill>
              </a:rPr>
              <a:t>|  </a:t>
            </a:r>
            <a:fld id="{12C4C9B9-9078-4D1C-B431-35807BA56348}" type="slidenum">
              <a:rPr lang="en-US">
                <a:solidFill>
                  <a:srgbClr val="000000"/>
                </a:solidFill>
              </a:rPr>
              <a:pPr fontAlgn="base">
                <a:spcBef>
                  <a:spcPct val="0"/>
                </a:spcBef>
                <a:spcAft>
                  <a:spcPct val="0"/>
                </a:spcAft>
                <a:defRPr/>
              </a:pPr>
              <a:t>‹#›</a:t>
            </a:fld>
            <a:r>
              <a:rPr lang="en-US">
                <a:solidFill>
                  <a:srgbClr val="000000"/>
                </a:solidFill>
              </a:rPr>
              <a:t> </a:t>
            </a:r>
          </a:p>
        </p:txBody>
      </p:sp>
      <p:sp>
        <p:nvSpPr>
          <p:cNvPr id="37902" name="Text Box 14"/>
          <p:cNvSpPr txBox="1">
            <a:spLocks noChangeArrowheads="1"/>
          </p:cNvSpPr>
          <p:nvPr userDrawn="1"/>
        </p:nvSpPr>
        <p:spPr bwMode="auto">
          <a:xfrm>
            <a:off x="549275" y="6623050"/>
            <a:ext cx="895350" cy="122238"/>
          </a:xfrm>
          <a:prstGeom prst="rect">
            <a:avLst/>
          </a:prstGeom>
          <a:noFill/>
          <a:ln w="6350">
            <a:noFill/>
            <a:miter lim="800000"/>
            <a:headEnd/>
            <a:tailEnd/>
          </a:ln>
          <a:effectLst/>
        </p:spPr>
        <p:txBody>
          <a:bodyPr wrap="none" lIns="0" tIns="0" rIns="0" bIns="0">
            <a:spAutoFit/>
          </a:bodyPr>
          <a:lstStyle/>
          <a:p>
            <a:pPr fontAlgn="base">
              <a:spcBef>
                <a:spcPct val="0"/>
              </a:spcBef>
              <a:spcAft>
                <a:spcPct val="0"/>
              </a:spcAft>
              <a:defRPr/>
            </a:pPr>
            <a:r>
              <a:rPr lang="en-US" sz="800" b="1" dirty="0">
                <a:solidFill>
                  <a:srgbClr val="54B948"/>
                </a:solidFill>
              </a:rPr>
              <a:t>Quest Diagnostics</a:t>
            </a:r>
          </a:p>
        </p:txBody>
      </p:sp>
      <p:pic>
        <p:nvPicPr>
          <p:cNvPr id="30726" name="Picture 7" descr="QD_PPT_header_no_bgrd.png"/>
          <p:cNvPicPr>
            <a:picLocks noChangeAspect="1"/>
          </p:cNvPicPr>
          <p:nvPr userDrawn="1"/>
        </p:nvPicPr>
        <p:blipFill>
          <a:blip r:embed="rId14"/>
          <a:srcRect/>
          <a:stretch>
            <a:fillRect/>
          </a:stretch>
        </p:blipFill>
        <p:spPr bwMode="auto">
          <a:xfrm>
            <a:off x="0" y="100013"/>
            <a:ext cx="9144000" cy="1087437"/>
          </a:xfrm>
          <a:prstGeom prst="rect">
            <a:avLst/>
          </a:prstGeom>
          <a:noFill/>
          <a:ln w="9525">
            <a:noFill/>
            <a:miter lim="800000"/>
            <a:headEnd/>
            <a:tailEnd/>
          </a:ln>
        </p:spPr>
      </p:pic>
      <p:sp>
        <p:nvSpPr>
          <p:cNvPr id="30727" name="Rectangle 4"/>
          <p:cNvSpPr>
            <a:spLocks noGrp="1" noChangeArrowheads="1"/>
          </p:cNvSpPr>
          <p:nvPr>
            <p:ph type="title"/>
          </p:nvPr>
        </p:nvSpPr>
        <p:spPr bwMode="auto">
          <a:xfrm>
            <a:off x="579438" y="344488"/>
            <a:ext cx="8107362" cy="78581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834010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dt="0"/>
  <p:txStyles>
    <p:titleStyle>
      <a:lvl1pPr algn="l" rtl="0" eaLnBrk="0" fontAlgn="base" hangingPunct="0">
        <a:lnSpc>
          <a:spcPts val="2500"/>
        </a:lnSpc>
        <a:spcBef>
          <a:spcPct val="0"/>
        </a:spcBef>
        <a:spcAft>
          <a:spcPct val="0"/>
        </a:spcAft>
        <a:defRPr sz="2300">
          <a:solidFill>
            <a:srgbClr val="0066A1"/>
          </a:solidFill>
          <a:latin typeface="+mj-lt"/>
          <a:ea typeface="+mj-ea"/>
          <a:cs typeface="+mj-cs"/>
        </a:defRPr>
      </a:lvl1pPr>
      <a:lvl2pPr algn="l" rtl="0" eaLnBrk="0" fontAlgn="base" hangingPunct="0">
        <a:lnSpc>
          <a:spcPts val="2500"/>
        </a:lnSpc>
        <a:spcBef>
          <a:spcPct val="0"/>
        </a:spcBef>
        <a:spcAft>
          <a:spcPct val="0"/>
        </a:spcAft>
        <a:defRPr sz="2300">
          <a:solidFill>
            <a:srgbClr val="0066A1"/>
          </a:solidFill>
          <a:latin typeface="Arial" charset="0"/>
          <a:ea typeface="Arial" charset="0"/>
          <a:cs typeface="Arial" charset="0"/>
        </a:defRPr>
      </a:lvl2pPr>
      <a:lvl3pPr algn="l" rtl="0" eaLnBrk="0" fontAlgn="base" hangingPunct="0">
        <a:lnSpc>
          <a:spcPts val="2500"/>
        </a:lnSpc>
        <a:spcBef>
          <a:spcPct val="0"/>
        </a:spcBef>
        <a:spcAft>
          <a:spcPct val="0"/>
        </a:spcAft>
        <a:defRPr sz="2300">
          <a:solidFill>
            <a:srgbClr val="0066A1"/>
          </a:solidFill>
          <a:latin typeface="Arial" charset="0"/>
          <a:ea typeface="Arial" charset="0"/>
          <a:cs typeface="Arial" charset="0"/>
        </a:defRPr>
      </a:lvl3pPr>
      <a:lvl4pPr algn="l" rtl="0" eaLnBrk="0" fontAlgn="base" hangingPunct="0">
        <a:lnSpc>
          <a:spcPts val="2500"/>
        </a:lnSpc>
        <a:spcBef>
          <a:spcPct val="0"/>
        </a:spcBef>
        <a:spcAft>
          <a:spcPct val="0"/>
        </a:spcAft>
        <a:defRPr sz="2300">
          <a:solidFill>
            <a:srgbClr val="0066A1"/>
          </a:solidFill>
          <a:latin typeface="Arial" charset="0"/>
          <a:ea typeface="Arial" charset="0"/>
          <a:cs typeface="Arial" charset="0"/>
        </a:defRPr>
      </a:lvl4pPr>
      <a:lvl5pPr algn="l" rtl="0" eaLnBrk="0" fontAlgn="base" hangingPunct="0">
        <a:lnSpc>
          <a:spcPts val="2500"/>
        </a:lnSpc>
        <a:spcBef>
          <a:spcPct val="0"/>
        </a:spcBef>
        <a:spcAft>
          <a:spcPct val="0"/>
        </a:spcAft>
        <a:defRPr sz="2300">
          <a:solidFill>
            <a:srgbClr val="0066A1"/>
          </a:solidFill>
          <a:latin typeface="Arial" charset="0"/>
          <a:ea typeface="Arial" charset="0"/>
          <a:cs typeface="Arial" charset="0"/>
        </a:defRPr>
      </a:lvl5pPr>
      <a:lvl6pPr marL="457200" algn="l" rtl="0" fontAlgn="base">
        <a:lnSpc>
          <a:spcPts val="2500"/>
        </a:lnSpc>
        <a:spcBef>
          <a:spcPct val="0"/>
        </a:spcBef>
        <a:spcAft>
          <a:spcPct val="0"/>
        </a:spcAft>
        <a:defRPr sz="2300">
          <a:solidFill>
            <a:srgbClr val="FFFFFF"/>
          </a:solidFill>
          <a:latin typeface="Arial" charset="0"/>
          <a:ea typeface="Arial" charset="0"/>
          <a:cs typeface="Arial" charset="0"/>
        </a:defRPr>
      </a:lvl6pPr>
      <a:lvl7pPr marL="914400" algn="l" rtl="0" fontAlgn="base">
        <a:lnSpc>
          <a:spcPts val="2500"/>
        </a:lnSpc>
        <a:spcBef>
          <a:spcPct val="0"/>
        </a:spcBef>
        <a:spcAft>
          <a:spcPct val="0"/>
        </a:spcAft>
        <a:defRPr sz="2300">
          <a:solidFill>
            <a:srgbClr val="FFFFFF"/>
          </a:solidFill>
          <a:latin typeface="Arial" charset="0"/>
          <a:ea typeface="Arial" charset="0"/>
          <a:cs typeface="Arial" charset="0"/>
        </a:defRPr>
      </a:lvl7pPr>
      <a:lvl8pPr marL="1371600" algn="l" rtl="0" fontAlgn="base">
        <a:lnSpc>
          <a:spcPts val="2500"/>
        </a:lnSpc>
        <a:spcBef>
          <a:spcPct val="0"/>
        </a:spcBef>
        <a:spcAft>
          <a:spcPct val="0"/>
        </a:spcAft>
        <a:defRPr sz="2300">
          <a:solidFill>
            <a:srgbClr val="FFFFFF"/>
          </a:solidFill>
          <a:latin typeface="Arial" charset="0"/>
          <a:ea typeface="Arial" charset="0"/>
          <a:cs typeface="Arial" charset="0"/>
        </a:defRPr>
      </a:lvl8pPr>
      <a:lvl9pPr marL="1828800" algn="l" rtl="0" fontAlgn="base">
        <a:lnSpc>
          <a:spcPts val="2500"/>
        </a:lnSpc>
        <a:spcBef>
          <a:spcPct val="0"/>
        </a:spcBef>
        <a:spcAft>
          <a:spcPct val="0"/>
        </a:spcAft>
        <a:defRPr sz="2300">
          <a:solidFill>
            <a:srgbClr val="FFFFFF"/>
          </a:solidFill>
          <a:latin typeface="Arial" charset="0"/>
          <a:ea typeface="Arial" charset="0"/>
          <a:cs typeface="Arial" charset="0"/>
        </a:defRPr>
      </a:lvl9pPr>
    </p:titleStyle>
    <p:bodyStyle>
      <a:lvl1pPr marL="176213" indent="-176213" algn="l" rtl="0" eaLnBrk="0" fontAlgn="base" hangingPunct="0">
        <a:spcBef>
          <a:spcPct val="75000"/>
        </a:spcBef>
        <a:spcAft>
          <a:spcPct val="0"/>
        </a:spcAft>
        <a:buChar char="•"/>
        <a:defRPr sz="3200">
          <a:solidFill>
            <a:srgbClr val="000000"/>
          </a:solidFill>
          <a:latin typeface="+mn-lt"/>
          <a:ea typeface="+mn-ea"/>
          <a:cs typeface="+mn-cs"/>
        </a:defRPr>
      </a:lvl1pPr>
      <a:lvl2pPr marL="352425" indent="-174625" algn="l" rtl="0" eaLnBrk="0" fontAlgn="base" hangingPunct="0">
        <a:spcBef>
          <a:spcPct val="50000"/>
        </a:spcBef>
        <a:spcAft>
          <a:spcPct val="0"/>
        </a:spcAft>
        <a:buChar char="–"/>
        <a:defRPr sz="1600">
          <a:solidFill>
            <a:srgbClr val="000000"/>
          </a:solidFill>
          <a:latin typeface="+mn-lt"/>
          <a:ea typeface="+mn-ea"/>
          <a:cs typeface="+mn-cs"/>
        </a:defRPr>
      </a:lvl2pPr>
      <a:lvl3pPr marL="527050" indent="-173038" algn="l" rtl="0" eaLnBrk="0" fontAlgn="base" hangingPunct="0">
        <a:spcBef>
          <a:spcPct val="50000"/>
        </a:spcBef>
        <a:spcAft>
          <a:spcPct val="0"/>
        </a:spcAft>
        <a:buChar char="•"/>
        <a:defRPr sz="1400">
          <a:solidFill>
            <a:srgbClr val="000000"/>
          </a:solidFill>
          <a:latin typeface="+mn-lt"/>
          <a:ea typeface="+mn-ea"/>
          <a:cs typeface="+mn-cs"/>
        </a:defRPr>
      </a:lvl3pPr>
      <a:lvl4pPr marL="700088" indent="-171450" algn="l" rtl="0" eaLnBrk="0" fontAlgn="base" hangingPunct="0">
        <a:spcBef>
          <a:spcPct val="25000"/>
        </a:spcBef>
        <a:spcAft>
          <a:spcPct val="0"/>
        </a:spcAft>
        <a:buChar char="–"/>
        <a:defRPr sz="1200">
          <a:solidFill>
            <a:srgbClr val="000000"/>
          </a:solidFill>
          <a:latin typeface="+mn-lt"/>
          <a:ea typeface="+mn-ea"/>
          <a:cs typeface="+mn-cs"/>
        </a:defRPr>
      </a:lvl4pPr>
      <a:lvl5pPr marL="701675" indent="219075" algn="l" rtl="0" eaLnBrk="0" fontAlgn="base" hangingPunct="0">
        <a:spcBef>
          <a:spcPct val="25000"/>
        </a:spcBef>
        <a:spcAft>
          <a:spcPct val="0"/>
        </a:spcAft>
        <a:buChar char="»"/>
        <a:defRPr sz="1200">
          <a:solidFill>
            <a:srgbClr val="000000"/>
          </a:solidFill>
          <a:latin typeface="+mn-lt"/>
          <a:ea typeface="+mn-ea"/>
          <a:cs typeface="+mn-cs"/>
        </a:defRPr>
      </a:lvl5pPr>
      <a:lvl6pPr marL="1158875" indent="219075" algn="l" rtl="0" fontAlgn="base">
        <a:spcBef>
          <a:spcPct val="25000"/>
        </a:spcBef>
        <a:spcAft>
          <a:spcPct val="0"/>
        </a:spcAft>
        <a:buChar char="»"/>
        <a:defRPr sz="1200">
          <a:solidFill>
            <a:srgbClr val="000000"/>
          </a:solidFill>
          <a:latin typeface="+mn-lt"/>
          <a:ea typeface="+mn-ea"/>
          <a:cs typeface="+mn-cs"/>
        </a:defRPr>
      </a:lvl6pPr>
      <a:lvl7pPr marL="1616075" indent="219075" algn="l" rtl="0" fontAlgn="base">
        <a:spcBef>
          <a:spcPct val="25000"/>
        </a:spcBef>
        <a:spcAft>
          <a:spcPct val="0"/>
        </a:spcAft>
        <a:buChar char="»"/>
        <a:defRPr sz="1200">
          <a:solidFill>
            <a:srgbClr val="000000"/>
          </a:solidFill>
          <a:latin typeface="+mn-lt"/>
          <a:ea typeface="+mn-ea"/>
          <a:cs typeface="+mn-cs"/>
        </a:defRPr>
      </a:lvl7pPr>
      <a:lvl8pPr marL="2073275" indent="219075" algn="l" rtl="0" fontAlgn="base">
        <a:spcBef>
          <a:spcPct val="25000"/>
        </a:spcBef>
        <a:spcAft>
          <a:spcPct val="0"/>
        </a:spcAft>
        <a:buChar char="»"/>
        <a:defRPr sz="1200">
          <a:solidFill>
            <a:srgbClr val="000000"/>
          </a:solidFill>
          <a:latin typeface="+mn-lt"/>
          <a:ea typeface="+mn-ea"/>
          <a:cs typeface="+mn-cs"/>
        </a:defRPr>
      </a:lvl8pPr>
      <a:lvl9pPr marL="2530475" indent="219075" algn="l" rtl="0" fontAlgn="base">
        <a:spcBef>
          <a:spcPct val="25000"/>
        </a:spcBef>
        <a:spcAft>
          <a:spcPct val="0"/>
        </a:spcAft>
        <a:buChar char="»"/>
        <a:defRPr sz="12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userDrawn="1">
            <p:ph type="title"/>
          </p:nvPr>
        </p:nvSpPr>
        <p:spPr bwMode="auto">
          <a:xfrm>
            <a:off x="310896" y="118754"/>
            <a:ext cx="8448929" cy="87782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gray">
          <a:xfrm>
            <a:off x="310895" y="1457325"/>
            <a:ext cx="8409243" cy="45570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Slide Number Placeholder 5"/>
          <p:cNvSpPr txBox="1">
            <a:spLocks/>
          </p:cNvSpPr>
          <p:nvPr userDrawn="1"/>
        </p:nvSpPr>
        <p:spPr>
          <a:xfrm>
            <a:off x="62303" y="6540779"/>
            <a:ext cx="320040" cy="131871"/>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sz="800">
                <a:solidFill>
                  <a:srgbClr val="63666A"/>
                </a:solidFill>
              </a:rPr>
              <a:pPr/>
              <a:t>‹#›</a:t>
            </a:fld>
            <a:endParaRPr sz="800" dirty="0">
              <a:solidFill>
                <a:srgbClr val="63666A"/>
              </a:solidFill>
            </a:endParaRPr>
          </a:p>
        </p:txBody>
      </p:sp>
      <p:cxnSp>
        <p:nvCxnSpPr>
          <p:cNvPr id="8" name="Straight Connector 7"/>
          <p:cNvCxnSpPr/>
          <p:nvPr userDrawn="1"/>
        </p:nvCxnSpPr>
        <p:spPr>
          <a:xfrm>
            <a:off x="440531" y="1028700"/>
            <a:ext cx="8279607"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userDrawn="1"/>
        </p:nvSpPr>
        <p:spPr>
          <a:xfrm>
            <a:off x="406146" y="6533762"/>
            <a:ext cx="4777169" cy="138888"/>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sz="800" dirty="0">
                <a:solidFill>
                  <a:srgbClr val="63666A"/>
                </a:solidFill>
                <a:sym typeface="Wingdings 2" panose="05020102010507070707" pitchFamily="18" charset="2"/>
              </a:rPr>
              <a:t> </a:t>
            </a:r>
            <a:r>
              <a:rPr sz="800" dirty="0">
                <a:solidFill>
                  <a:srgbClr val="63666A"/>
                </a:solidFill>
              </a:rPr>
              <a:t>Confidential—For Internal Use Only</a:t>
            </a:r>
          </a:p>
        </p:txBody>
      </p:sp>
      <p:pic>
        <p:nvPicPr>
          <p:cNvPr id="7" name="Picture 2" descr="C:\_projects\011914\P12158 - Carrie\Quest-Gradient-Log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579534" y="6263625"/>
            <a:ext cx="126601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31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iming>
    <p:tnLst>
      <p:par>
        <p:cTn id="1" dur="indefinite" restart="never" nodeType="tmRoot"/>
      </p:par>
    </p:tnLst>
  </p:timing>
  <p:hf hdr="0" ftr="0" dt="0"/>
  <p:txStyles>
    <p:titleStyle>
      <a:lvl1pPr algn="l" defTabSz="457200" rtl="0" eaLnBrk="0" fontAlgn="base" hangingPunct="0">
        <a:lnSpc>
          <a:spcPct val="90000"/>
        </a:lnSpc>
        <a:spcBef>
          <a:spcPct val="0"/>
        </a:spcBef>
        <a:spcAft>
          <a:spcPct val="0"/>
        </a:spcAft>
        <a:defRPr sz="2400" b="0" kern="1200">
          <a:solidFill>
            <a:schemeClr val="accent1"/>
          </a:solidFill>
          <a:latin typeface="+mj-lt"/>
          <a:ea typeface="MS PGothic" pitchFamily="34" charset="-128"/>
          <a:cs typeface="Arial" pitchFamily="34" charset="0"/>
        </a:defRPr>
      </a:lvl1pPr>
      <a:lvl2pPr algn="l" defTabSz="457200" rtl="0" eaLnBrk="0" fontAlgn="base" hangingPunct="0">
        <a:lnSpc>
          <a:spcPts val="3200"/>
        </a:lnSpc>
        <a:spcBef>
          <a:spcPct val="0"/>
        </a:spcBef>
        <a:spcAft>
          <a:spcPct val="0"/>
        </a:spcAft>
        <a:defRPr sz="3000">
          <a:solidFill>
            <a:srgbClr val="0093CF"/>
          </a:solidFill>
          <a:latin typeface="Arial" charset="0"/>
          <a:ea typeface="MS PGothic" pitchFamily="34" charset="-128"/>
          <a:cs typeface="ＭＳ Ｐゴシック" charset="-128"/>
        </a:defRPr>
      </a:lvl2pPr>
      <a:lvl3pPr algn="l" defTabSz="457200" rtl="0" eaLnBrk="0" fontAlgn="base" hangingPunct="0">
        <a:lnSpc>
          <a:spcPts val="3200"/>
        </a:lnSpc>
        <a:spcBef>
          <a:spcPct val="0"/>
        </a:spcBef>
        <a:spcAft>
          <a:spcPct val="0"/>
        </a:spcAft>
        <a:defRPr sz="3000">
          <a:solidFill>
            <a:srgbClr val="0093CF"/>
          </a:solidFill>
          <a:latin typeface="Arial" charset="0"/>
          <a:ea typeface="MS PGothic" pitchFamily="34" charset="-128"/>
          <a:cs typeface="ＭＳ Ｐゴシック" charset="-128"/>
        </a:defRPr>
      </a:lvl3pPr>
      <a:lvl4pPr algn="l" defTabSz="457200" rtl="0" eaLnBrk="0" fontAlgn="base" hangingPunct="0">
        <a:lnSpc>
          <a:spcPts val="3200"/>
        </a:lnSpc>
        <a:spcBef>
          <a:spcPct val="0"/>
        </a:spcBef>
        <a:spcAft>
          <a:spcPct val="0"/>
        </a:spcAft>
        <a:defRPr sz="3000">
          <a:solidFill>
            <a:srgbClr val="0093CF"/>
          </a:solidFill>
          <a:latin typeface="Arial" charset="0"/>
          <a:ea typeface="MS PGothic" pitchFamily="34" charset="-128"/>
          <a:cs typeface="ＭＳ Ｐゴシック" charset="-128"/>
        </a:defRPr>
      </a:lvl4pPr>
      <a:lvl5pPr algn="l" defTabSz="457200" rtl="0" eaLnBrk="0" fontAlgn="base" hangingPunct="0">
        <a:lnSpc>
          <a:spcPts val="3200"/>
        </a:lnSpc>
        <a:spcBef>
          <a:spcPct val="0"/>
        </a:spcBef>
        <a:spcAft>
          <a:spcPct val="0"/>
        </a:spcAft>
        <a:defRPr sz="3000">
          <a:solidFill>
            <a:srgbClr val="0093CF"/>
          </a:solidFill>
          <a:latin typeface="Arial"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228600" indent="-228600" algn="l" defTabSz="457200" rtl="0" eaLnBrk="0" fontAlgn="base" hangingPunct="0">
        <a:lnSpc>
          <a:spcPct val="90000"/>
        </a:lnSpc>
        <a:spcBef>
          <a:spcPts val="2000"/>
        </a:spcBef>
        <a:spcAft>
          <a:spcPct val="0"/>
        </a:spcAft>
        <a:buClr>
          <a:schemeClr val="accent5"/>
        </a:buClr>
        <a:buSzPct val="100000"/>
        <a:buFont typeface="Wingdings 2" pitchFamily="18" charset="2"/>
        <a:buChar char=""/>
        <a:defRPr sz="1800" b="0" kern="1200">
          <a:solidFill>
            <a:schemeClr val="tx1"/>
          </a:solidFill>
          <a:latin typeface="+mn-lt"/>
          <a:ea typeface="MS PGothic" pitchFamily="34" charset="-128"/>
          <a:cs typeface="ＭＳ Ｐゴシック" charset="-128"/>
        </a:defRPr>
      </a:lvl1pPr>
      <a:lvl2pPr marL="514350" indent="-215900" algn="l" defTabSz="457200" rtl="0" eaLnBrk="0" fontAlgn="base" hangingPunct="0">
        <a:lnSpc>
          <a:spcPct val="90000"/>
        </a:lnSpc>
        <a:spcBef>
          <a:spcPts val="1000"/>
        </a:spcBef>
        <a:spcAft>
          <a:spcPct val="0"/>
        </a:spcAft>
        <a:buClrTx/>
        <a:buFont typeface="Wingdings 2" panose="05020102010507070707" pitchFamily="18" charset="2"/>
        <a:buChar char=""/>
        <a:defRPr sz="1600" b="0" kern="1200">
          <a:solidFill>
            <a:schemeClr val="tx1"/>
          </a:solidFill>
          <a:latin typeface="+mn-lt"/>
          <a:ea typeface="MS PGothic" pitchFamily="34" charset="-128"/>
          <a:cs typeface="Arial"/>
        </a:defRPr>
      </a:lvl2pPr>
      <a:lvl3pPr marL="739775" indent="-163513" algn="l" defTabSz="457200" rtl="0" eaLnBrk="0" fontAlgn="base" hangingPunct="0">
        <a:lnSpc>
          <a:spcPct val="90000"/>
        </a:lnSpc>
        <a:spcBef>
          <a:spcPts val="500"/>
        </a:spcBef>
        <a:spcAft>
          <a:spcPct val="0"/>
        </a:spcAft>
        <a:buClrTx/>
        <a:buFont typeface="Wingdings 2" panose="05020102010507070707" pitchFamily="18" charset="2"/>
        <a:buChar char=""/>
        <a:defRPr sz="1400" b="0" kern="1200">
          <a:solidFill>
            <a:schemeClr val="tx1"/>
          </a:solidFill>
          <a:latin typeface="+mn-lt"/>
          <a:ea typeface="MS PGothic" pitchFamily="34" charset="-128"/>
          <a:cs typeface="Arial"/>
        </a:defRPr>
      </a:lvl3pPr>
      <a:lvl4pPr marL="974725" indent="-173038" algn="l" defTabSz="457200" rtl="0" eaLnBrk="0" fontAlgn="base" hangingPunct="0">
        <a:lnSpc>
          <a:spcPct val="90000"/>
        </a:lnSpc>
        <a:spcBef>
          <a:spcPts val="200"/>
        </a:spcBef>
        <a:spcAft>
          <a:spcPct val="0"/>
        </a:spcAft>
        <a:buClrTx/>
        <a:buFont typeface="Wingdings 2" panose="05020102010507070707" pitchFamily="18" charset="2"/>
        <a:buChar char=""/>
        <a:defRPr sz="1200" b="0" kern="1200">
          <a:solidFill>
            <a:schemeClr val="tx1"/>
          </a:solidFill>
          <a:latin typeface="+mn-lt"/>
          <a:ea typeface="MS PGothic" pitchFamily="34" charset="-128"/>
          <a:cs typeface="Arial"/>
        </a:defRPr>
      </a:lvl4pPr>
      <a:lvl5pPr marL="1201738" indent="-174625" algn="l" defTabSz="457200" rtl="0" eaLnBrk="0" fontAlgn="base" hangingPunct="0">
        <a:lnSpc>
          <a:spcPct val="90000"/>
        </a:lnSpc>
        <a:spcBef>
          <a:spcPts val="100"/>
        </a:spcBef>
        <a:spcAft>
          <a:spcPct val="0"/>
        </a:spcAft>
        <a:buClrTx/>
        <a:buFont typeface="Wingdings 2" panose="05020102010507070707" pitchFamily="18" charset="2"/>
        <a:buChar char=""/>
        <a:defRPr sz="1100" b="0" kern="1200">
          <a:solidFill>
            <a:schemeClr val="tx1"/>
          </a:solidFill>
          <a:latin typeface="+mn-lt"/>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1.xml"/><Relationship Id="rId7" Type="http://schemas.openxmlformats.org/officeDocument/2006/relationships/image" Target="../media/image21.jpe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0.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0.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0.png"/><Relationship Id="rId5" Type="http://schemas.openxmlformats.org/officeDocument/2006/relationships/image" Target="../media/image25.wmf"/><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hyperlink" Target="https://www.research.net/r/CAPFH-A5-3-17"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 (06-10)</a:t>
            </a:r>
            <a:endParaRPr lang="en-US" dirty="0"/>
          </a:p>
        </p:txBody>
      </p:sp>
      <p:sp>
        <p:nvSpPr>
          <p:cNvPr id="3" name="Content Placeholder 2"/>
          <p:cNvSpPr>
            <a:spLocks noGrp="1"/>
          </p:cNvSpPr>
          <p:nvPr>
            <p:ph sz="quarter" idx="17"/>
          </p:nvPr>
        </p:nvSpPr>
        <p:spPr>
          <a:xfrm>
            <a:off x="411163" y="1447800"/>
            <a:ext cx="8359775" cy="4206240"/>
          </a:xfrm>
        </p:spPr>
        <p:txBody>
          <a:bodyPr>
            <a:normAutofit/>
          </a:bodyPr>
          <a:lstStyle/>
          <a:p>
            <a:r>
              <a:rPr lang="en-US" dirty="0"/>
              <a:t>This peripheral blood smear is from a 65-year-old woman with past medical history of breast </a:t>
            </a:r>
            <a:r>
              <a:rPr lang="en-US" dirty="0" smtClean="0"/>
              <a:t>carcinoma presenting </a:t>
            </a:r>
            <a:r>
              <a:rPr lang="en-US" dirty="0"/>
              <a:t>with fatigue. </a:t>
            </a:r>
            <a:endParaRPr lang="en-US" dirty="0" smtClean="0"/>
          </a:p>
          <a:p>
            <a:r>
              <a:rPr lang="en-US" dirty="0" smtClean="0"/>
              <a:t>Laboratory </a:t>
            </a:r>
            <a:r>
              <a:rPr lang="en-US" dirty="0"/>
              <a:t>data includes: WBC = 14.7 × </a:t>
            </a:r>
            <a:r>
              <a:rPr lang="en-US" dirty="0" smtClean="0"/>
              <a:t>10</a:t>
            </a:r>
            <a:r>
              <a:rPr lang="en-US" baseline="30000" dirty="0" smtClean="0"/>
              <a:t>9</a:t>
            </a:r>
            <a:r>
              <a:rPr lang="en-US" dirty="0" smtClean="0"/>
              <a:t>/L</a:t>
            </a:r>
            <a:r>
              <a:rPr lang="en-US" dirty="0"/>
              <a:t>; RBC = 2.52 × </a:t>
            </a:r>
            <a:r>
              <a:rPr lang="en-US" dirty="0" smtClean="0"/>
              <a:t>10</a:t>
            </a:r>
            <a:r>
              <a:rPr lang="en-US" baseline="30000" dirty="0" smtClean="0"/>
              <a:t>12</a:t>
            </a:r>
            <a:r>
              <a:rPr lang="en-US" dirty="0" smtClean="0"/>
              <a:t>/L; HGB </a:t>
            </a:r>
            <a:r>
              <a:rPr lang="en-US" dirty="0"/>
              <a:t>= 7.6 g/</a:t>
            </a:r>
            <a:r>
              <a:rPr lang="en-US" dirty="0" err="1"/>
              <a:t>dL</a:t>
            </a:r>
            <a:r>
              <a:rPr lang="en-US" dirty="0"/>
              <a:t>; HCT = 22.7%; MCV = 93 </a:t>
            </a:r>
            <a:r>
              <a:rPr lang="en-US" dirty="0" err="1"/>
              <a:t>fL</a:t>
            </a:r>
            <a:r>
              <a:rPr lang="en-US" dirty="0"/>
              <a:t>; PLT = 52 × </a:t>
            </a:r>
            <a:r>
              <a:rPr lang="en-US" dirty="0" smtClean="0"/>
              <a:t>10</a:t>
            </a:r>
            <a:r>
              <a:rPr lang="en-US" baseline="30000" dirty="0" smtClean="0"/>
              <a:t>9</a:t>
            </a:r>
            <a:r>
              <a:rPr lang="en-US" dirty="0" smtClean="0"/>
              <a:t>/L</a:t>
            </a:r>
            <a:r>
              <a:rPr lang="en-US" dirty="0"/>
              <a:t>; and MPV = 7.2 </a:t>
            </a:r>
            <a:r>
              <a:rPr lang="en-US" dirty="0" err="1"/>
              <a:t>fL.</a:t>
            </a:r>
            <a:endParaRPr lang="en-US" dirty="0"/>
          </a:p>
        </p:txBody>
      </p:sp>
      <p:sp>
        <p:nvSpPr>
          <p:cNvPr id="5" name="Text Placeholder 4"/>
          <p:cNvSpPr>
            <a:spLocks noGrp="1"/>
          </p:cNvSpPr>
          <p:nvPr>
            <p:ph type="body" sz="quarter" idx="16"/>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70290676"/>
      </p:ext>
    </p:extLst>
  </p:cSld>
  <p:clrMapOvr>
    <a:masterClrMapping/>
  </p:clrMapOvr>
  <mc:AlternateContent xmlns:mc="http://schemas.openxmlformats.org/markup-compatibility/2006" xmlns:p14="http://schemas.microsoft.com/office/powerpoint/2010/main">
    <mc:Choice Requires="p14">
      <p:transition spd="slow" p14:dur="2000" advTm="45238"/>
    </mc:Choice>
    <mc:Fallback xmlns="">
      <p:transition spd="slow" advTm="4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promyelocyte</a:t>
            </a:r>
            <a:r>
              <a:rPr lang="en-US" dirty="0" smtClean="0"/>
              <a:t>, abnormal with/without Auer Rod(s)</a:t>
            </a:r>
            <a:endParaRPr lang="en-US" dirty="0"/>
          </a:p>
        </p:txBody>
      </p:sp>
      <p:sp>
        <p:nvSpPr>
          <p:cNvPr id="3" name="Content Placeholder 2"/>
          <p:cNvSpPr>
            <a:spLocks noGrp="1"/>
          </p:cNvSpPr>
          <p:nvPr>
            <p:ph sz="quarter" idx="17"/>
          </p:nvPr>
        </p:nvSpPr>
        <p:spPr>
          <a:xfrm>
            <a:off x="4419600" y="1808162"/>
            <a:ext cx="4351338" cy="4206240"/>
          </a:xfrm>
        </p:spPr>
        <p:txBody>
          <a:bodyPr/>
          <a:lstStyle/>
          <a:p>
            <a:r>
              <a:rPr lang="en-US" dirty="0" err="1" smtClean="0"/>
              <a:t>Promyelocytes</a:t>
            </a:r>
            <a:r>
              <a:rPr lang="en-US" dirty="0" smtClean="0"/>
              <a:t>, abnormal</a:t>
            </a:r>
          </a:p>
          <a:p>
            <a:pPr lvl="1"/>
            <a:r>
              <a:rPr lang="en-US" dirty="0" smtClean="0"/>
              <a:t>12 to 24 um</a:t>
            </a:r>
          </a:p>
          <a:p>
            <a:pPr lvl="1"/>
            <a:r>
              <a:rPr lang="en-US" dirty="0" smtClean="0"/>
              <a:t>Folded, </a:t>
            </a:r>
            <a:r>
              <a:rPr lang="en-US" dirty="0" err="1" smtClean="0"/>
              <a:t>bilobed</a:t>
            </a:r>
            <a:r>
              <a:rPr lang="en-US" dirty="0" smtClean="0"/>
              <a:t> or irregular nuclei</a:t>
            </a:r>
          </a:p>
          <a:p>
            <a:pPr lvl="1"/>
            <a:r>
              <a:rPr lang="en-US" dirty="0" smtClean="0"/>
              <a:t>May not show a clear space or </a:t>
            </a:r>
            <a:r>
              <a:rPr lang="en-US" dirty="0" err="1" smtClean="0"/>
              <a:t>hof</a:t>
            </a:r>
            <a:r>
              <a:rPr lang="en-US" dirty="0" smtClean="0"/>
              <a:t> adjacent to nuclei</a:t>
            </a:r>
          </a:p>
          <a:p>
            <a:pPr lvl="1"/>
            <a:r>
              <a:rPr lang="en-US" dirty="0" err="1" smtClean="0"/>
              <a:t>Azurophilic</a:t>
            </a:r>
            <a:r>
              <a:rPr lang="en-US" dirty="0" smtClean="0"/>
              <a:t> granules may or may not be present in cytoplasm and may appear abnormal</a:t>
            </a:r>
          </a:p>
          <a:p>
            <a:pPr lvl="1"/>
            <a:endParaRPr lang="en-US" dirty="0" smtClean="0"/>
          </a:p>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731" t="4796" r="2502"/>
          <a:stretch/>
        </p:blipFill>
        <p:spPr bwMode="auto">
          <a:xfrm>
            <a:off x="508959" y="1905001"/>
            <a:ext cx="1700841" cy="183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Image result for promyelocyte abnorma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06"/>
          <a:stretch/>
        </p:blipFill>
        <p:spPr bwMode="auto">
          <a:xfrm>
            <a:off x="531963" y="3741915"/>
            <a:ext cx="4040037" cy="24087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romyelocyte abnormal"/>
          <p:cNvPicPr>
            <a:picLocks noChangeAspect="1" noChangeArrowheads="1"/>
          </p:cNvPicPr>
          <p:nvPr/>
        </p:nvPicPr>
        <p:blipFill rotWithShape="1">
          <a:blip r:embed="rId6">
            <a:extLst>
              <a:ext uri="{28A0092B-C50C-407E-A947-70E740481C1C}">
                <a14:useLocalDpi xmlns:a14="http://schemas.microsoft.com/office/drawing/2010/main" val="0"/>
              </a:ext>
            </a:extLst>
          </a:blip>
          <a:srcRect l="5209" r="10056"/>
          <a:stretch/>
        </p:blipFill>
        <p:spPr bwMode="auto">
          <a:xfrm>
            <a:off x="2209801" y="1883405"/>
            <a:ext cx="2362200" cy="185851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44695878"/>
      </p:ext>
    </p:extLst>
  </p:cSld>
  <p:clrMapOvr>
    <a:masterClrMapping/>
  </p:clrMapOvr>
  <mc:AlternateContent xmlns:mc="http://schemas.openxmlformats.org/markup-compatibility/2006" xmlns:p14="http://schemas.microsoft.com/office/powerpoint/2010/main">
    <mc:Choice Requires="p14">
      <p:transition spd="slow" p14:dur="2000" advTm="129908"/>
    </mc:Choice>
    <mc:Fallback xmlns="">
      <p:transition spd="slow" advTm="12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BCP-09</a:t>
            </a:r>
            <a:endParaRPr lang="en-US" dirty="0"/>
          </a:p>
        </p:txBody>
      </p:sp>
      <p:sp>
        <p:nvSpPr>
          <p:cNvPr id="6" name="Content Placeholder 5"/>
          <p:cNvSpPr>
            <a:spLocks noGrp="1"/>
          </p:cNvSpPr>
          <p:nvPr>
            <p:ph sz="quarter" idx="17"/>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Box 4"/>
          <p:cNvSpPr txBox="1"/>
          <p:nvPr/>
        </p:nvSpPr>
        <p:spPr>
          <a:xfrm>
            <a:off x="1904998" y="5574268"/>
            <a:ext cx="5610225" cy="369332"/>
          </a:xfrm>
          <a:prstGeom prst="rect">
            <a:avLst/>
          </a:prstGeom>
          <a:noFill/>
        </p:spPr>
        <p:txBody>
          <a:bodyPr wrap="square" rtlCol="0">
            <a:spAutoFit/>
          </a:bodyPr>
          <a:lstStyle/>
          <a:p>
            <a:r>
              <a:rPr lang="en-US" dirty="0" smtClean="0"/>
              <a:t>Nucleated red cell, normal or abnormal morphology</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1285875"/>
            <a:ext cx="6429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40872613"/>
      </p:ext>
    </p:extLst>
  </p:cSld>
  <p:clrMapOvr>
    <a:masterClrMapping/>
  </p:clrMapOvr>
  <mc:AlternateContent xmlns:mc="http://schemas.openxmlformats.org/markup-compatibility/2006" xmlns:p14="http://schemas.microsoft.com/office/powerpoint/2010/main">
    <mc:Choice Requires="p14">
      <p:transition spd="slow" p14:dur="2000" advTm="349436"/>
    </mc:Choice>
    <mc:Fallback xmlns="">
      <p:transition spd="slow" advTm="34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Nucleated red cell, normal or abnormal morphology</a:t>
            </a:r>
            <a:endParaRPr lang="en-US" dirty="0"/>
          </a:p>
        </p:txBody>
      </p:sp>
      <p:graphicFrame>
        <p:nvGraphicFramePr>
          <p:cNvPr id="4" name="Content Placeholder 3"/>
          <p:cNvGraphicFramePr>
            <a:graphicFrameLocks noGrp="1"/>
          </p:cNvGraphicFramePr>
          <p:nvPr>
            <p:ph sz="quarter" idx="17"/>
            <p:extLst>
              <p:ext uri="{D42A27DB-BD31-4B8C-83A1-F6EECF244321}">
                <p14:modId xmlns:p14="http://schemas.microsoft.com/office/powerpoint/2010/main" val="3878050081"/>
              </p:ext>
            </p:extLst>
          </p:nvPr>
        </p:nvGraphicFramePr>
        <p:xfrm>
          <a:off x="411163" y="1219200"/>
          <a:ext cx="8359775" cy="2021840"/>
        </p:xfrm>
        <a:graphic>
          <a:graphicData uri="http://schemas.openxmlformats.org/drawingml/2006/table">
            <a:tbl>
              <a:tblPr firstRow="1" bandRow="1">
                <a:tableStyleId>{5C22544A-7EE6-4342-B048-85BDC9FD1C3A}</a:tableStyleId>
              </a:tblPr>
              <a:tblGrid>
                <a:gridCol w="4139306"/>
                <a:gridCol w="2029072"/>
                <a:gridCol w="2191397"/>
              </a:tblGrid>
              <a:tr h="370840">
                <a:tc>
                  <a:txBody>
                    <a:bodyPr/>
                    <a:lstStyle/>
                    <a:p>
                      <a:r>
                        <a:rPr lang="en-US" dirty="0" smtClean="0"/>
                        <a:t>Response</a:t>
                      </a:r>
                      <a:endParaRPr lang="en-US" dirty="0"/>
                    </a:p>
                  </a:txBody>
                  <a:tcPr marL="97395" marR="97395"/>
                </a:tc>
                <a:tc>
                  <a:txBody>
                    <a:bodyPr/>
                    <a:lstStyle/>
                    <a:p>
                      <a:r>
                        <a:rPr lang="en-US" dirty="0" smtClean="0"/>
                        <a:t>Quest</a:t>
                      </a:r>
                      <a:endParaRPr lang="en-US" dirty="0"/>
                    </a:p>
                  </a:txBody>
                  <a:tcPr marL="97395" marR="97395"/>
                </a:tc>
                <a:tc>
                  <a:txBody>
                    <a:bodyPr/>
                    <a:lstStyle/>
                    <a:p>
                      <a:r>
                        <a:rPr lang="en-US" dirty="0" smtClean="0"/>
                        <a:t>All Participants (%)</a:t>
                      </a:r>
                      <a:endParaRPr lang="en-US" dirty="0"/>
                    </a:p>
                  </a:txBody>
                  <a:tcPr marL="97395" marR="97395"/>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Nucleated red cell, normal or abnormal morphology</a:t>
                      </a:r>
                    </a:p>
                  </a:txBody>
                  <a:tcPr marL="97395" marR="97395"/>
                </a:tc>
                <a:tc>
                  <a:txBody>
                    <a:bodyPr/>
                    <a:lstStyle/>
                    <a:p>
                      <a:r>
                        <a:rPr lang="en-US" dirty="0" smtClean="0"/>
                        <a:t>155 (98.7)</a:t>
                      </a:r>
                      <a:endParaRPr lang="en-US" dirty="0"/>
                    </a:p>
                  </a:txBody>
                  <a:tcPr marL="97395" marR="97395"/>
                </a:tc>
                <a:tc>
                  <a:txBody>
                    <a:bodyPr/>
                    <a:lstStyle/>
                    <a:p>
                      <a:r>
                        <a:rPr lang="en-US" dirty="0" smtClean="0"/>
                        <a:t>99.1</a:t>
                      </a:r>
                      <a:endParaRPr lang="en-US" dirty="0"/>
                    </a:p>
                  </a:txBody>
                  <a:tcPr marL="97395" marR="97395"/>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Lymphocyte</a:t>
                      </a:r>
                    </a:p>
                  </a:txBody>
                  <a:tcPr marL="97395" marR="97395"/>
                </a:tc>
                <a:tc>
                  <a:txBody>
                    <a:bodyPr/>
                    <a:lstStyle/>
                    <a:p>
                      <a:r>
                        <a:rPr lang="en-US" dirty="0" smtClean="0"/>
                        <a:t>1 (0.6)</a:t>
                      </a:r>
                      <a:endParaRPr lang="en-US" dirty="0"/>
                    </a:p>
                  </a:txBody>
                  <a:tcPr marL="97395" marR="97395"/>
                </a:tc>
                <a:tc>
                  <a:txBody>
                    <a:bodyPr/>
                    <a:lstStyle/>
                    <a:p>
                      <a:endParaRPr lang="en-US" dirty="0"/>
                    </a:p>
                  </a:txBody>
                  <a:tcPr marL="97395" marR="97395"/>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Immature</a:t>
                      </a:r>
                      <a:r>
                        <a:rPr lang="en-US" baseline="0" dirty="0" smtClean="0"/>
                        <a:t>/Abnormal cell, refer</a:t>
                      </a:r>
                      <a:endParaRPr lang="en-US" dirty="0" smtClean="0"/>
                    </a:p>
                  </a:txBody>
                  <a:tcPr marL="97395" marR="97395"/>
                </a:tc>
                <a:tc>
                  <a:txBody>
                    <a:bodyPr/>
                    <a:lstStyle/>
                    <a:p>
                      <a:r>
                        <a:rPr lang="en-US" dirty="0" smtClean="0"/>
                        <a:t>1 (0.6)</a:t>
                      </a:r>
                      <a:endParaRPr lang="en-US" dirty="0"/>
                    </a:p>
                  </a:txBody>
                  <a:tcPr marL="97395" marR="97395"/>
                </a:tc>
                <a:tc>
                  <a:txBody>
                    <a:bodyPr/>
                    <a:lstStyle/>
                    <a:p>
                      <a:endParaRPr lang="en-US" dirty="0" smtClean="0"/>
                    </a:p>
                  </a:txBody>
                  <a:tcPr marL="97395" marR="97395"/>
                </a:tc>
              </a:tr>
            </a:tbl>
          </a:graphicData>
        </a:graphic>
      </p:graphicFrame>
      <p:sp>
        <p:nvSpPr>
          <p:cNvPr id="5" name="Text Placeholder 4"/>
          <p:cNvSpPr>
            <a:spLocks noGrp="1"/>
          </p:cNvSpPr>
          <p:nvPr>
            <p:ph type="body" sz="quarter" idx="11"/>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3" name="AutoShape 2" descr="Image result for auer ro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6165246"/>
      </p:ext>
    </p:extLst>
  </p:cSld>
  <p:clrMapOvr>
    <a:masterClrMapping/>
  </p:clrMapOvr>
  <mc:AlternateContent xmlns:mc="http://schemas.openxmlformats.org/markup-compatibility/2006" xmlns:p14="http://schemas.microsoft.com/office/powerpoint/2010/main">
    <mc:Choice Requires="p14">
      <p:transition spd="slow" p14:dur="2000" advTm="30277"/>
    </mc:Choice>
    <mc:Fallback xmlns="">
      <p:transition spd="slow" advTm="3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BCP-10</a:t>
            </a:r>
            <a:endParaRPr lang="en-US" dirty="0"/>
          </a:p>
        </p:txBody>
      </p:sp>
      <p:sp>
        <p:nvSpPr>
          <p:cNvPr id="6" name="Content Placeholder 5"/>
          <p:cNvSpPr>
            <a:spLocks noGrp="1"/>
          </p:cNvSpPr>
          <p:nvPr>
            <p:ph sz="quarter" idx="17"/>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Box 4"/>
          <p:cNvSpPr txBox="1"/>
          <p:nvPr/>
        </p:nvSpPr>
        <p:spPr>
          <a:xfrm>
            <a:off x="1904999" y="5574268"/>
            <a:ext cx="5610225" cy="369332"/>
          </a:xfrm>
          <a:prstGeom prst="rect">
            <a:avLst/>
          </a:prstGeom>
          <a:noFill/>
        </p:spPr>
        <p:txBody>
          <a:bodyPr wrap="square" rtlCol="0">
            <a:spAutoFit/>
          </a:bodyPr>
          <a:lstStyle/>
          <a:p>
            <a:r>
              <a:rPr lang="en-US" dirty="0" smtClean="0"/>
              <a:t>Blast cell</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2" y="1285875"/>
            <a:ext cx="6429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8047771"/>
      </p:ext>
    </p:extLst>
  </p:cSld>
  <p:clrMapOvr>
    <a:masterClrMapping/>
  </p:clrMapOvr>
  <mc:AlternateContent xmlns:mc="http://schemas.openxmlformats.org/markup-compatibility/2006" xmlns:p14="http://schemas.microsoft.com/office/powerpoint/2010/main">
    <mc:Choice Requires="p14">
      <p:transition spd="slow" p14:dur="2000" advTm="42099"/>
    </mc:Choice>
    <mc:Fallback xmlns="">
      <p:transition spd="slow" advTm="4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Blast cell</a:t>
            </a:r>
            <a:endParaRPr lang="en-US" dirty="0"/>
          </a:p>
        </p:txBody>
      </p:sp>
      <p:graphicFrame>
        <p:nvGraphicFramePr>
          <p:cNvPr id="4" name="Content Placeholder 3"/>
          <p:cNvGraphicFramePr>
            <a:graphicFrameLocks noGrp="1"/>
          </p:cNvGraphicFramePr>
          <p:nvPr>
            <p:ph sz="quarter" idx="17"/>
            <p:extLst>
              <p:ext uri="{D42A27DB-BD31-4B8C-83A1-F6EECF244321}">
                <p14:modId xmlns:p14="http://schemas.microsoft.com/office/powerpoint/2010/main" val="3439850473"/>
              </p:ext>
            </p:extLst>
          </p:nvPr>
        </p:nvGraphicFramePr>
        <p:xfrm>
          <a:off x="411163" y="1808163"/>
          <a:ext cx="8359775" cy="3774440"/>
        </p:xfrm>
        <a:graphic>
          <a:graphicData uri="http://schemas.openxmlformats.org/drawingml/2006/table">
            <a:tbl>
              <a:tblPr firstRow="1" bandRow="1">
                <a:tableStyleId>{5C22544A-7EE6-4342-B048-85BDC9FD1C3A}</a:tableStyleId>
              </a:tblPr>
              <a:tblGrid>
                <a:gridCol w="4139306"/>
                <a:gridCol w="2029072"/>
                <a:gridCol w="2191397"/>
              </a:tblGrid>
              <a:tr h="370840">
                <a:tc>
                  <a:txBody>
                    <a:bodyPr/>
                    <a:lstStyle/>
                    <a:p>
                      <a:r>
                        <a:rPr lang="en-US" dirty="0" smtClean="0"/>
                        <a:t>Response</a:t>
                      </a:r>
                      <a:endParaRPr lang="en-US" dirty="0"/>
                    </a:p>
                  </a:txBody>
                  <a:tcPr marL="97395" marR="97395"/>
                </a:tc>
                <a:tc>
                  <a:txBody>
                    <a:bodyPr/>
                    <a:lstStyle/>
                    <a:p>
                      <a:r>
                        <a:rPr lang="en-US" dirty="0" smtClean="0"/>
                        <a:t>Quest</a:t>
                      </a:r>
                      <a:endParaRPr lang="en-US" dirty="0"/>
                    </a:p>
                  </a:txBody>
                  <a:tcPr marL="97395" marR="97395"/>
                </a:tc>
                <a:tc>
                  <a:txBody>
                    <a:bodyPr/>
                    <a:lstStyle/>
                    <a:p>
                      <a:r>
                        <a:rPr lang="en-US" dirty="0" smtClean="0"/>
                        <a:t>All Participants (%)</a:t>
                      </a:r>
                      <a:endParaRPr lang="en-US" dirty="0"/>
                    </a:p>
                  </a:txBody>
                  <a:tcPr marL="97395" marR="97395"/>
                </a:tc>
              </a:tr>
              <a:tr h="370840">
                <a:tc>
                  <a:txBody>
                    <a:bodyPr/>
                    <a:lstStyle/>
                    <a:p>
                      <a:r>
                        <a:rPr lang="en-US" dirty="0" smtClean="0"/>
                        <a:t>Blast cell</a:t>
                      </a:r>
                    </a:p>
                  </a:txBody>
                  <a:tcPr marL="97395" marR="97395"/>
                </a:tc>
                <a:tc>
                  <a:txBody>
                    <a:bodyPr/>
                    <a:lstStyle/>
                    <a:p>
                      <a:r>
                        <a:rPr lang="en-US" dirty="0" smtClean="0"/>
                        <a:t>135 (85.9)</a:t>
                      </a:r>
                      <a:endParaRPr lang="en-US" dirty="0"/>
                    </a:p>
                  </a:txBody>
                  <a:tcPr marL="97395" marR="97395"/>
                </a:tc>
                <a:tc>
                  <a:txBody>
                    <a:bodyPr/>
                    <a:lstStyle/>
                    <a:p>
                      <a:r>
                        <a:rPr lang="en-US" dirty="0" smtClean="0"/>
                        <a:t>87.5</a:t>
                      </a:r>
                      <a:endParaRPr lang="en-US" dirty="0"/>
                    </a:p>
                  </a:txBody>
                  <a:tcPr marL="97395" marR="97395"/>
                </a:tc>
              </a:tr>
              <a:tr h="370840">
                <a:tc>
                  <a:txBody>
                    <a:bodyPr/>
                    <a:lstStyle/>
                    <a:p>
                      <a:r>
                        <a:rPr lang="en-US" dirty="0" smtClean="0">
                          <a:solidFill>
                            <a:srgbClr val="FF0000"/>
                          </a:solidFill>
                        </a:rPr>
                        <a:t>Lymphocyte,</a:t>
                      </a:r>
                      <a:r>
                        <a:rPr lang="en-US" baseline="0" dirty="0" smtClean="0">
                          <a:solidFill>
                            <a:srgbClr val="FF0000"/>
                          </a:solidFill>
                        </a:rPr>
                        <a:t> reactive</a:t>
                      </a:r>
                      <a:endParaRPr lang="en-US" dirty="0" smtClean="0">
                        <a:solidFill>
                          <a:srgbClr val="FF0000"/>
                        </a:solidFill>
                      </a:endParaRPr>
                    </a:p>
                  </a:txBody>
                  <a:tcPr marL="97395" marR="97395"/>
                </a:tc>
                <a:tc>
                  <a:txBody>
                    <a:bodyPr/>
                    <a:lstStyle/>
                    <a:p>
                      <a:r>
                        <a:rPr lang="en-US" dirty="0" smtClean="0"/>
                        <a:t>4 (2.5)</a:t>
                      </a:r>
                      <a:endParaRPr lang="en-US" dirty="0"/>
                    </a:p>
                  </a:txBody>
                  <a:tcPr marL="97395" marR="97395"/>
                </a:tc>
                <a:tc>
                  <a:txBody>
                    <a:bodyPr/>
                    <a:lstStyle/>
                    <a:p>
                      <a:r>
                        <a:rPr lang="en-US" dirty="0" smtClean="0"/>
                        <a:t>2.3</a:t>
                      </a:r>
                      <a:endParaRPr lang="en-US" dirty="0"/>
                    </a:p>
                  </a:txBody>
                  <a:tcPr marL="97395" marR="97395"/>
                </a:tc>
              </a:tr>
              <a:tr h="370840">
                <a:tc>
                  <a:txBody>
                    <a:bodyPr/>
                    <a:lstStyle/>
                    <a:p>
                      <a:r>
                        <a:rPr lang="en-US" dirty="0" smtClean="0"/>
                        <a:t>Monocyte, immature (</a:t>
                      </a:r>
                      <a:r>
                        <a:rPr lang="en-US" dirty="0" err="1" smtClean="0"/>
                        <a:t>promonocyte</a:t>
                      </a:r>
                      <a:r>
                        <a:rPr lang="en-US" dirty="0" smtClean="0"/>
                        <a:t>, </a:t>
                      </a:r>
                      <a:r>
                        <a:rPr lang="en-US" dirty="0" err="1" smtClean="0"/>
                        <a:t>monoblast</a:t>
                      </a:r>
                      <a:r>
                        <a:rPr lang="en-US" dirty="0" smtClean="0"/>
                        <a:t>)</a:t>
                      </a:r>
                    </a:p>
                  </a:txBody>
                  <a:tcPr marL="97395" marR="97395"/>
                </a:tc>
                <a:tc>
                  <a:txBody>
                    <a:bodyPr/>
                    <a:lstStyle/>
                    <a:p>
                      <a:endParaRPr lang="en-US" dirty="0"/>
                    </a:p>
                  </a:txBody>
                  <a:tcPr marL="97395" marR="97395"/>
                </a:tc>
                <a:tc>
                  <a:txBody>
                    <a:bodyPr/>
                    <a:lstStyle/>
                    <a:p>
                      <a:r>
                        <a:rPr lang="en-US" dirty="0" smtClean="0"/>
                        <a:t>1.6</a:t>
                      </a:r>
                    </a:p>
                  </a:txBody>
                  <a:tcPr marL="97395" marR="97395"/>
                </a:tc>
              </a:tr>
              <a:tr h="370840">
                <a:tc>
                  <a:txBody>
                    <a:bodyPr/>
                    <a:lstStyle/>
                    <a:p>
                      <a:r>
                        <a:rPr lang="en-US" dirty="0" smtClean="0"/>
                        <a:t>Malignant lymphoid cell (other than blast)</a:t>
                      </a:r>
                    </a:p>
                  </a:txBody>
                  <a:tcPr marL="97395" marR="97395"/>
                </a:tc>
                <a:tc>
                  <a:txBody>
                    <a:bodyPr/>
                    <a:lstStyle/>
                    <a:p>
                      <a:r>
                        <a:rPr lang="en-US" dirty="0" smtClean="0"/>
                        <a:t>3 (1.9)</a:t>
                      </a:r>
                      <a:endParaRPr lang="en-US" dirty="0"/>
                    </a:p>
                  </a:txBody>
                  <a:tcPr marL="97395" marR="97395"/>
                </a:tc>
                <a:tc>
                  <a:txBody>
                    <a:bodyPr/>
                    <a:lstStyle/>
                    <a:p>
                      <a:r>
                        <a:rPr lang="en-US" dirty="0" smtClean="0"/>
                        <a:t>1.9</a:t>
                      </a:r>
                    </a:p>
                  </a:txBody>
                  <a:tcPr marL="97395" marR="97395"/>
                </a:tc>
              </a:tr>
              <a:tr h="370840">
                <a:tc>
                  <a:txBody>
                    <a:bodyPr/>
                    <a:lstStyle/>
                    <a:p>
                      <a:r>
                        <a:rPr lang="en-US" dirty="0" smtClean="0">
                          <a:solidFill>
                            <a:srgbClr val="FF0000"/>
                          </a:solidFill>
                        </a:rPr>
                        <a:t>Lymphocyte, large granular</a:t>
                      </a:r>
                    </a:p>
                  </a:txBody>
                  <a:tcPr marL="97395" marR="97395"/>
                </a:tc>
                <a:tc>
                  <a:txBody>
                    <a:bodyPr/>
                    <a:lstStyle/>
                    <a:p>
                      <a:endParaRPr lang="en-US" dirty="0"/>
                    </a:p>
                  </a:txBody>
                  <a:tcPr marL="97395" marR="97395"/>
                </a:tc>
                <a:tc>
                  <a:txBody>
                    <a:bodyPr/>
                    <a:lstStyle/>
                    <a:p>
                      <a:r>
                        <a:rPr lang="en-US" dirty="0" smtClean="0"/>
                        <a:t>0.2</a:t>
                      </a:r>
                    </a:p>
                  </a:txBody>
                  <a:tcPr marL="97395" marR="97395"/>
                </a:tc>
              </a:tr>
              <a:tr h="370840">
                <a:tc>
                  <a:txBody>
                    <a:bodyPr/>
                    <a:lstStyle/>
                    <a:p>
                      <a:r>
                        <a:rPr lang="en-US" dirty="0" smtClean="0"/>
                        <a:t>Immature/Abnormal cell,</a:t>
                      </a:r>
                      <a:r>
                        <a:rPr lang="en-US" baseline="0" dirty="0" smtClean="0"/>
                        <a:t> refer</a:t>
                      </a:r>
                      <a:endParaRPr lang="en-US" dirty="0" smtClean="0"/>
                    </a:p>
                  </a:txBody>
                  <a:tcPr marL="97395" marR="97395"/>
                </a:tc>
                <a:tc>
                  <a:txBody>
                    <a:bodyPr/>
                    <a:lstStyle/>
                    <a:p>
                      <a:r>
                        <a:rPr lang="en-US" dirty="0" smtClean="0"/>
                        <a:t>14 (8.9)</a:t>
                      </a:r>
                      <a:endParaRPr lang="en-US" dirty="0"/>
                    </a:p>
                  </a:txBody>
                  <a:tcPr marL="97395" marR="97395"/>
                </a:tc>
                <a:tc>
                  <a:txBody>
                    <a:bodyPr/>
                    <a:lstStyle/>
                    <a:p>
                      <a:endParaRPr lang="en-US" dirty="0" smtClean="0"/>
                    </a:p>
                  </a:txBody>
                  <a:tcPr marL="97395" marR="97395"/>
                </a:tc>
              </a:tr>
              <a:tr h="370840">
                <a:tc>
                  <a:txBody>
                    <a:bodyPr/>
                    <a:lstStyle/>
                    <a:p>
                      <a:r>
                        <a:rPr lang="en-US" dirty="0" smtClean="0">
                          <a:solidFill>
                            <a:srgbClr val="FF0000"/>
                          </a:solidFill>
                        </a:rPr>
                        <a:t>Lymphocyte</a:t>
                      </a:r>
                    </a:p>
                  </a:txBody>
                  <a:tcPr marL="97395" marR="97395"/>
                </a:tc>
                <a:tc>
                  <a:txBody>
                    <a:bodyPr/>
                    <a:lstStyle/>
                    <a:p>
                      <a:r>
                        <a:rPr lang="en-US" dirty="0" smtClean="0"/>
                        <a:t>1 (0.6)</a:t>
                      </a:r>
                      <a:endParaRPr lang="en-US" dirty="0"/>
                    </a:p>
                  </a:txBody>
                  <a:tcPr marL="97395" marR="97395"/>
                </a:tc>
                <a:tc>
                  <a:txBody>
                    <a:bodyPr/>
                    <a:lstStyle/>
                    <a:p>
                      <a:endParaRPr lang="en-US" dirty="0" smtClean="0"/>
                    </a:p>
                  </a:txBody>
                  <a:tcPr marL="97395" marR="97395"/>
                </a:tc>
              </a:tr>
            </a:tbl>
          </a:graphicData>
        </a:graphic>
      </p:graphicFrame>
      <p:sp>
        <p:nvSpPr>
          <p:cNvPr id="3" name="Text Placeholder 2"/>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73523159"/>
      </p:ext>
    </p:extLst>
  </p:cSld>
  <p:clrMapOvr>
    <a:masterClrMapping/>
  </p:clrMapOvr>
  <mc:AlternateContent xmlns:mc="http://schemas.openxmlformats.org/markup-compatibility/2006" xmlns:p14="http://schemas.microsoft.com/office/powerpoint/2010/main">
    <mc:Choice Requires="p14">
      <p:transition spd="slow" p14:dur="2000" advTm="150818"/>
    </mc:Choice>
    <mc:Fallback xmlns="">
      <p:transition spd="slow" advTm="15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Blast cell</a:t>
            </a:r>
            <a:endParaRPr lang="en-US" dirty="0"/>
          </a:p>
        </p:txBody>
      </p:sp>
      <p:sp>
        <p:nvSpPr>
          <p:cNvPr id="3" name="Text Placeholder 2"/>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Content Placeholder 5"/>
          <p:cNvSpPr>
            <a:spLocks noGrp="1"/>
          </p:cNvSpPr>
          <p:nvPr>
            <p:ph sz="quarter" idx="17"/>
          </p:nvPr>
        </p:nvSpPr>
        <p:spPr>
          <a:xfrm>
            <a:off x="4267200" y="1808162"/>
            <a:ext cx="4503738" cy="4206240"/>
          </a:xfrm>
        </p:spPr>
        <p:txBody>
          <a:bodyPr/>
          <a:lstStyle/>
          <a:p>
            <a:r>
              <a:rPr lang="en-US" dirty="0" smtClean="0"/>
              <a:t>Blast cell</a:t>
            </a:r>
          </a:p>
          <a:p>
            <a:pPr lvl="1"/>
            <a:r>
              <a:rPr lang="en-US" dirty="0" smtClean="0"/>
              <a:t>10 to 20 um</a:t>
            </a:r>
          </a:p>
          <a:p>
            <a:pPr lvl="1"/>
            <a:r>
              <a:rPr lang="en-US" dirty="0" smtClean="0"/>
              <a:t>High </a:t>
            </a:r>
            <a:r>
              <a:rPr lang="en-US" dirty="0" err="1" smtClean="0"/>
              <a:t>nuclear:cytoplasm</a:t>
            </a:r>
            <a:r>
              <a:rPr lang="en-US" dirty="0" smtClean="0"/>
              <a:t> ratio 7:1 to 5:1</a:t>
            </a:r>
          </a:p>
          <a:p>
            <a:pPr lvl="1"/>
            <a:r>
              <a:rPr lang="en-US" dirty="0" smtClean="0"/>
              <a:t>Round to oval nucleus</a:t>
            </a:r>
          </a:p>
          <a:p>
            <a:pPr lvl="1"/>
            <a:r>
              <a:rPr lang="en-US" dirty="0" smtClean="0"/>
              <a:t>Fine chromatin, indented or folded, prominent nucleoli</a:t>
            </a:r>
          </a:p>
          <a:p>
            <a:pPr lvl="1"/>
            <a:r>
              <a:rPr lang="en-US" dirty="0" smtClean="0"/>
              <a:t>“Because blasts are quite variable in appearance, it is often impossible to correctly classify an individual cell based on morphology alone.”</a:t>
            </a:r>
            <a:endParaRPr lang="en-US"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654" r="9054"/>
          <a:stretch/>
        </p:blipFill>
        <p:spPr bwMode="auto">
          <a:xfrm>
            <a:off x="304800" y="1676400"/>
            <a:ext cx="3683481"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1105830"/>
      </p:ext>
    </p:extLst>
  </p:cSld>
  <p:clrMapOvr>
    <a:masterClrMapping/>
  </p:clrMapOvr>
  <mc:AlternateContent xmlns:mc="http://schemas.openxmlformats.org/markup-compatibility/2006" xmlns:p14="http://schemas.microsoft.com/office/powerpoint/2010/main">
    <mc:Choice Requires="p14">
      <p:transition spd="slow" p14:dur="2000" advTm="95511"/>
    </mc:Choice>
    <mc:Fallback xmlns="">
      <p:transition spd="slow" advTm="9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Monocytes</a:t>
            </a:r>
            <a:endParaRPr lang="en-US" dirty="0"/>
          </a:p>
        </p:txBody>
      </p:sp>
      <p:sp>
        <p:nvSpPr>
          <p:cNvPr id="8" name="Content Placeholder 7"/>
          <p:cNvSpPr>
            <a:spLocks noGrp="1"/>
          </p:cNvSpPr>
          <p:nvPr>
            <p:ph sz="quarter" idx="17"/>
          </p:nvPr>
        </p:nvSpPr>
        <p:spPr>
          <a:xfrm>
            <a:off x="252667" y="1496076"/>
            <a:ext cx="8359775" cy="4206240"/>
          </a:xfrm>
        </p:spPr>
        <p:txBody>
          <a:bodyPr/>
          <a:lstStyle/>
          <a:p>
            <a:endParaRPr lang="en-US"/>
          </a:p>
        </p:txBody>
      </p:sp>
      <p:sp>
        <p:nvSpPr>
          <p:cNvPr id="7" name="Text Placeholder 6"/>
          <p:cNvSpPr>
            <a:spLocks noGrp="1"/>
          </p:cNvSpPr>
          <p:nvPr>
            <p:ph type="body" sz="quarter" idx="16"/>
          </p:nvPr>
        </p:nvSpPr>
        <p:spPr>
          <a:xfrm>
            <a:off x="225553" y="5793032"/>
            <a:ext cx="7114032" cy="369201"/>
          </a:xfrm>
        </p:spPr>
        <p:txBody>
          <a:bodyPr/>
          <a:lstStyle/>
          <a:p>
            <a:endParaRPr lang="en-US"/>
          </a:p>
        </p:txBody>
      </p:sp>
      <p:sp>
        <p:nvSpPr>
          <p:cNvPr id="5" name="Slide Number Placeholder 4"/>
          <p:cNvSpPr>
            <a:spLocks noGrp="1"/>
          </p:cNvSpPr>
          <p:nvPr>
            <p:ph type="sldNum" sz="quarter" idx="4294967295"/>
          </p:nvPr>
        </p:nvSpPr>
        <p:spPr>
          <a:xfrm>
            <a:off x="8840788" y="6623050"/>
            <a:ext cx="303212" cy="122238"/>
          </a:xfrm>
          <a:prstGeom prst="rect">
            <a:avLst/>
          </a:prstGeom>
        </p:spPr>
        <p:txBody>
          <a:bodyPr/>
          <a:lstStyle/>
          <a:p>
            <a:pPr>
              <a:defRPr/>
            </a:pPr>
            <a:r>
              <a:rPr lang="en-US" smtClean="0"/>
              <a:t>|  </a:t>
            </a:r>
            <a:fld id="{01A3B287-564F-45B1-B37D-0E06A063015A}" type="slidenum">
              <a:rPr lang="en-US" smtClean="0"/>
              <a:pPr>
                <a:defRPr/>
              </a:pPr>
              <a:t>16</a:t>
            </a:fld>
            <a:r>
              <a:rPr lang="en-US" smtClean="0"/>
              <a:t> </a:t>
            </a:r>
            <a:endParaRPr lang="en-US"/>
          </a:p>
        </p:txBody>
      </p:sp>
      <p:pic>
        <p:nvPicPr>
          <p:cNvPr id="2052" name="Picture 4" descr="http://www.pathpedia.com/education/eatlas/histopathology/blood_cells/aml-m5_blood/acute_monoblastic-monocytic-leukemia-(6-bl012.jpeg?Width=600&amp;Height=450&amp;Format=4"/>
          <p:cNvPicPr>
            <a:picLocks noChangeAspect="1" noChangeArrowheads="1"/>
          </p:cNvPicPr>
          <p:nvPr/>
        </p:nvPicPr>
        <p:blipFill rotWithShape="1">
          <a:blip r:embed="rId4">
            <a:extLst>
              <a:ext uri="{28A0092B-C50C-407E-A947-70E740481C1C}">
                <a14:useLocalDpi xmlns:a14="http://schemas.microsoft.com/office/drawing/2010/main" val="0"/>
              </a:ext>
            </a:extLst>
          </a:blip>
          <a:srcRect l="3231" t="4177" b="237"/>
          <a:stretch/>
        </p:blipFill>
        <p:spPr bwMode="auto">
          <a:xfrm>
            <a:off x="338214" y="1364314"/>
            <a:ext cx="3465689" cy="25675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hematocell.univ-angers.fr/confrontationsabp/admin/attachments/63.p6.jpg"/>
          <p:cNvPicPr>
            <a:picLocks noChangeAspect="1" noChangeArrowheads="1"/>
          </p:cNvPicPr>
          <p:nvPr/>
        </p:nvPicPr>
        <p:blipFill rotWithShape="1">
          <a:blip r:embed="rId5">
            <a:extLst>
              <a:ext uri="{28A0092B-C50C-407E-A947-70E740481C1C}">
                <a14:useLocalDpi xmlns:a14="http://schemas.microsoft.com/office/drawing/2010/main" val="0"/>
              </a:ext>
            </a:extLst>
          </a:blip>
          <a:srcRect l="14542" b="24939"/>
          <a:stretch/>
        </p:blipFill>
        <p:spPr bwMode="auto">
          <a:xfrm>
            <a:off x="335392" y="3708281"/>
            <a:ext cx="3468512" cy="2276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3504" y="983314"/>
            <a:ext cx="2971800" cy="381000"/>
          </a:xfrm>
          <a:prstGeom prst="rect">
            <a:avLst/>
          </a:prstGeom>
          <a:noFill/>
        </p:spPr>
        <p:txBody>
          <a:bodyPr wrap="square" rtlCol="0">
            <a:spAutoFit/>
          </a:bodyPr>
          <a:lstStyle/>
          <a:p>
            <a:pPr algn="ctr"/>
            <a:r>
              <a:rPr lang="en-US" dirty="0" smtClean="0"/>
              <a:t>Monocyte, immature</a:t>
            </a:r>
            <a:endParaRPr lang="en-US" dirty="0"/>
          </a:p>
        </p:txBody>
      </p:sp>
      <p:sp>
        <p:nvSpPr>
          <p:cNvPr id="15" name="TextBox 14"/>
          <p:cNvSpPr txBox="1"/>
          <p:nvPr/>
        </p:nvSpPr>
        <p:spPr>
          <a:xfrm>
            <a:off x="4953000" y="990405"/>
            <a:ext cx="2971800" cy="381000"/>
          </a:xfrm>
          <a:prstGeom prst="rect">
            <a:avLst/>
          </a:prstGeom>
          <a:noFill/>
        </p:spPr>
        <p:txBody>
          <a:bodyPr wrap="square" rtlCol="0">
            <a:spAutoFit/>
          </a:bodyPr>
          <a:lstStyle/>
          <a:p>
            <a:pPr algn="ctr"/>
            <a:r>
              <a:rPr lang="en-US" dirty="0" smtClean="0"/>
              <a:t>Lymphoma cell</a:t>
            </a:r>
            <a:endParaRPr lang="en-US" dirty="0"/>
          </a:p>
        </p:txBody>
      </p:sp>
      <p:pic>
        <p:nvPicPr>
          <p:cNvPr id="4098"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371405"/>
            <a:ext cx="3124200" cy="23535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irculating large cell lymphom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727"/>
          <a:stretch/>
        </p:blipFill>
        <p:spPr bwMode="auto">
          <a:xfrm>
            <a:off x="4882121" y="3726407"/>
            <a:ext cx="3118879" cy="225874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93853418"/>
      </p:ext>
    </p:extLst>
  </p:cSld>
  <p:clrMapOvr>
    <a:masterClrMapping/>
  </p:clrMapOvr>
  <mc:AlternateContent xmlns:mc="http://schemas.openxmlformats.org/markup-compatibility/2006" xmlns:p14="http://schemas.microsoft.com/office/powerpoint/2010/main">
    <mc:Choice Requires="p14">
      <p:transition spd="slow" p14:dur="2000" advTm="185427"/>
    </mc:Choice>
    <mc:Fallback xmlns="">
      <p:transition spd="slow" advTm="18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Myeloid maturation</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6"/>
          </p:nvPr>
        </p:nvSpPr>
        <p:spPr/>
        <p:txBody>
          <a:bodyPr/>
          <a:lstStyle/>
          <a:p>
            <a:endParaRPr lang="en-US"/>
          </a:p>
        </p:txBody>
      </p:sp>
      <p:pic>
        <p:nvPicPr>
          <p:cNvPr id="7172" name="Picture 4" descr="https://s-media-cache-ak0.pinimg.com/736x/c7/80/92/c78092420c651fe6592e49d4c4b4fec7.jpg"/>
          <p:cNvPicPr>
            <a:picLocks noChangeAspect="1" noChangeArrowheads="1"/>
          </p:cNvPicPr>
          <p:nvPr/>
        </p:nvPicPr>
        <p:blipFill rotWithShape="1">
          <a:blip r:embed="rId4">
            <a:extLst>
              <a:ext uri="{28A0092B-C50C-407E-A947-70E740481C1C}">
                <a14:useLocalDpi xmlns:a14="http://schemas.microsoft.com/office/drawing/2010/main" val="0"/>
              </a:ext>
            </a:extLst>
          </a:blip>
          <a:srcRect t="53692" b="17854"/>
          <a:stretch/>
        </p:blipFill>
        <p:spPr bwMode="auto">
          <a:xfrm>
            <a:off x="152400" y="2819400"/>
            <a:ext cx="8560575"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bwMode="auto">
          <a:xfrm>
            <a:off x="533400" y="5715000"/>
            <a:ext cx="8179575" cy="0"/>
          </a:xfrm>
          <a:prstGeom prst="straightConnector1">
            <a:avLst/>
          </a:prstGeom>
          <a:solidFill>
            <a:schemeClr val="bg1"/>
          </a:solidFill>
          <a:ln w="317500" cap="flat" cmpd="sng" algn="ctr">
            <a:solidFill>
              <a:schemeClr val="bg2"/>
            </a:solidFill>
            <a:prstDash val="solid"/>
            <a:round/>
            <a:headEnd type="none" w="med" len="med"/>
            <a:tailEnd type="arrow"/>
          </a:ln>
          <a:effectLst/>
        </p:spPr>
      </p:cxnSp>
      <p:sp>
        <p:nvSpPr>
          <p:cNvPr id="13" name="TextBox 12"/>
          <p:cNvSpPr txBox="1"/>
          <p:nvPr/>
        </p:nvSpPr>
        <p:spPr>
          <a:xfrm>
            <a:off x="1219200" y="4876800"/>
            <a:ext cx="6019800" cy="523220"/>
          </a:xfrm>
          <a:prstGeom prst="rect">
            <a:avLst/>
          </a:prstGeom>
          <a:noFill/>
        </p:spPr>
        <p:txBody>
          <a:bodyPr wrap="square" rtlCol="0">
            <a:spAutoFit/>
          </a:bodyPr>
          <a:lstStyle/>
          <a:p>
            <a:pPr algn="ctr"/>
            <a:r>
              <a:rPr lang="en-US" sz="2800" dirty="0" smtClean="0"/>
              <a:t>Maturation</a:t>
            </a:r>
            <a:endParaRPr lang="en-US" sz="2800" dirty="0"/>
          </a:p>
        </p:txBody>
      </p:sp>
      <p:sp>
        <p:nvSpPr>
          <p:cNvPr id="16" name="TextBox 15"/>
          <p:cNvSpPr txBox="1"/>
          <p:nvPr/>
        </p:nvSpPr>
        <p:spPr>
          <a:xfrm>
            <a:off x="492478" y="2419290"/>
            <a:ext cx="1234722" cy="338554"/>
          </a:xfrm>
          <a:prstGeom prst="rect">
            <a:avLst/>
          </a:prstGeom>
          <a:noFill/>
        </p:spPr>
        <p:txBody>
          <a:bodyPr wrap="square" rtlCol="0">
            <a:spAutoFit/>
          </a:bodyPr>
          <a:lstStyle/>
          <a:p>
            <a:pPr algn="ctr"/>
            <a:r>
              <a:rPr lang="en-US" sz="1600" dirty="0" smtClean="0"/>
              <a:t>Blast</a:t>
            </a:r>
            <a:endParaRPr lang="en-US" sz="1600" dirty="0"/>
          </a:p>
        </p:txBody>
      </p:sp>
      <p:sp>
        <p:nvSpPr>
          <p:cNvPr id="17" name="TextBox 16"/>
          <p:cNvSpPr txBox="1"/>
          <p:nvPr/>
        </p:nvSpPr>
        <p:spPr>
          <a:xfrm>
            <a:off x="1676400" y="2419290"/>
            <a:ext cx="1473200" cy="338554"/>
          </a:xfrm>
          <a:prstGeom prst="rect">
            <a:avLst/>
          </a:prstGeom>
          <a:noFill/>
        </p:spPr>
        <p:txBody>
          <a:bodyPr wrap="square" rtlCol="0">
            <a:spAutoFit/>
          </a:bodyPr>
          <a:lstStyle/>
          <a:p>
            <a:pPr algn="ctr"/>
            <a:r>
              <a:rPr lang="en-US" sz="1600" dirty="0" err="1" smtClean="0"/>
              <a:t>Promyelocyte</a:t>
            </a:r>
            <a:endParaRPr lang="en-US" sz="1600" dirty="0"/>
          </a:p>
        </p:txBody>
      </p:sp>
      <p:sp>
        <p:nvSpPr>
          <p:cNvPr id="18" name="TextBox 17"/>
          <p:cNvSpPr txBox="1"/>
          <p:nvPr/>
        </p:nvSpPr>
        <p:spPr>
          <a:xfrm>
            <a:off x="3104444" y="2404646"/>
            <a:ext cx="1473200" cy="338554"/>
          </a:xfrm>
          <a:prstGeom prst="rect">
            <a:avLst/>
          </a:prstGeom>
          <a:noFill/>
        </p:spPr>
        <p:txBody>
          <a:bodyPr wrap="square" rtlCol="0">
            <a:spAutoFit/>
          </a:bodyPr>
          <a:lstStyle/>
          <a:p>
            <a:pPr algn="ctr"/>
            <a:r>
              <a:rPr lang="en-US" sz="1600" dirty="0" err="1" smtClean="0"/>
              <a:t>Myelocyte</a:t>
            </a:r>
            <a:endParaRPr lang="en-US" sz="1600" dirty="0"/>
          </a:p>
        </p:txBody>
      </p:sp>
      <p:sp>
        <p:nvSpPr>
          <p:cNvPr id="19" name="TextBox 18"/>
          <p:cNvSpPr txBox="1"/>
          <p:nvPr/>
        </p:nvSpPr>
        <p:spPr>
          <a:xfrm>
            <a:off x="4343400" y="2404646"/>
            <a:ext cx="1589935" cy="338554"/>
          </a:xfrm>
          <a:prstGeom prst="rect">
            <a:avLst/>
          </a:prstGeom>
          <a:noFill/>
        </p:spPr>
        <p:txBody>
          <a:bodyPr wrap="square" rtlCol="0">
            <a:spAutoFit/>
          </a:bodyPr>
          <a:lstStyle/>
          <a:p>
            <a:pPr algn="ctr"/>
            <a:r>
              <a:rPr lang="en-US" sz="1600" dirty="0" err="1" smtClean="0"/>
              <a:t>Metamyelocyte</a:t>
            </a:r>
            <a:endParaRPr lang="en-US" sz="1600" dirty="0"/>
          </a:p>
        </p:txBody>
      </p:sp>
      <p:sp>
        <p:nvSpPr>
          <p:cNvPr id="20" name="TextBox 19"/>
          <p:cNvSpPr txBox="1"/>
          <p:nvPr/>
        </p:nvSpPr>
        <p:spPr>
          <a:xfrm>
            <a:off x="5933335" y="2419290"/>
            <a:ext cx="1234722" cy="338554"/>
          </a:xfrm>
          <a:prstGeom prst="rect">
            <a:avLst/>
          </a:prstGeom>
          <a:noFill/>
        </p:spPr>
        <p:txBody>
          <a:bodyPr wrap="square" rtlCol="0">
            <a:spAutoFit/>
          </a:bodyPr>
          <a:lstStyle/>
          <a:p>
            <a:pPr algn="ctr"/>
            <a:r>
              <a:rPr lang="en-US" sz="1600" dirty="0" smtClean="0"/>
              <a:t>Band</a:t>
            </a:r>
            <a:endParaRPr lang="en-US" sz="1600" dirty="0"/>
          </a:p>
        </p:txBody>
      </p:sp>
      <p:sp>
        <p:nvSpPr>
          <p:cNvPr id="21" name="TextBox 20"/>
          <p:cNvSpPr txBox="1"/>
          <p:nvPr/>
        </p:nvSpPr>
        <p:spPr>
          <a:xfrm>
            <a:off x="7212825" y="2402413"/>
            <a:ext cx="1234722" cy="338554"/>
          </a:xfrm>
          <a:prstGeom prst="rect">
            <a:avLst/>
          </a:prstGeom>
          <a:noFill/>
        </p:spPr>
        <p:txBody>
          <a:bodyPr wrap="square" rtlCol="0">
            <a:spAutoFit/>
          </a:bodyPr>
          <a:lstStyle/>
          <a:p>
            <a:pPr algn="ctr"/>
            <a:r>
              <a:rPr lang="en-US" sz="1600" dirty="0" smtClean="0"/>
              <a:t>Segmented</a:t>
            </a:r>
            <a:endParaRPr lang="en-US" sz="1600" dirty="0"/>
          </a:p>
        </p:txBody>
      </p:sp>
      <p:cxnSp>
        <p:nvCxnSpPr>
          <p:cNvPr id="10" name="Straight Arrow Connector 9"/>
          <p:cNvCxnSpPr/>
          <p:nvPr/>
        </p:nvCxnSpPr>
        <p:spPr>
          <a:xfrm>
            <a:off x="1393894" y="5712178"/>
            <a:ext cx="6458586" cy="0"/>
          </a:xfrm>
          <a:prstGeom prst="straightConnector1">
            <a:avLst/>
          </a:prstGeom>
          <a:noFill/>
          <a:ln w="317500">
            <a:solidFill>
              <a:schemeClr val="accent1"/>
            </a:solidFill>
            <a:round/>
            <a:headEnd/>
            <a:tailEnd type="arrow"/>
          </a:ln>
          <a:effectLst/>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5894518"/>
      </p:ext>
    </p:extLst>
  </p:cSld>
  <p:clrMapOvr>
    <a:masterClrMapping/>
  </p:clrMapOvr>
  <mc:AlternateContent xmlns:mc="http://schemas.openxmlformats.org/markup-compatibility/2006" xmlns:p14="http://schemas.microsoft.com/office/powerpoint/2010/main">
    <mc:Choice Requires="p14">
      <p:transition spd="slow" p14:dur="2000" advTm="28543"/>
    </mc:Choice>
    <mc:Fallback xmlns="">
      <p:transition spd="slow" advTm="2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metamyelocyte</a:t>
            </a:r>
            <a:endParaRPr lang="en-US" dirty="0"/>
          </a:p>
        </p:txBody>
      </p:sp>
      <p:sp>
        <p:nvSpPr>
          <p:cNvPr id="3" name="Content Placeholder 2"/>
          <p:cNvSpPr>
            <a:spLocks noGrp="1"/>
          </p:cNvSpPr>
          <p:nvPr>
            <p:ph sz="quarter" idx="17"/>
          </p:nvPr>
        </p:nvSpPr>
        <p:spPr>
          <a:xfrm>
            <a:off x="4191000" y="1808162"/>
            <a:ext cx="4579938" cy="4206240"/>
          </a:xfrm>
        </p:spPr>
        <p:txBody>
          <a:bodyPr/>
          <a:lstStyle/>
          <a:p>
            <a:r>
              <a:rPr lang="en-US" dirty="0" err="1" smtClean="0"/>
              <a:t>Metamyelocyte</a:t>
            </a:r>
            <a:endParaRPr lang="en-US" dirty="0" smtClean="0"/>
          </a:p>
          <a:p>
            <a:pPr lvl="1"/>
            <a:r>
              <a:rPr lang="en-US" dirty="0" smtClean="0"/>
              <a:t>10 to 18 um</a:t>
            </a:r>
          </a:p>
          <a:p>
            <a:pPr lvl="1"/>
            <a:r>
              <a:rPr lang="en-US" dirty="0" smtClean="0"/>
              <a:t>Round to oval</a:t>
            </a:r>
          </a:p>
          <a:p>
            <a:pPr lvl="1"/>
            <a:r>
              <a:rPr lang="en-US" dirty="0" err="1" smtClean="0"/>
              <a:t>Nuclear:cytoplasm</a:t>
            </a:r>
            <a:r>
              <a:rPr lang="en-US" dirty="0" smtClean="0"/>
              <a:t> ratio 1.5:1 to 1:1</a:t>
            </a:r>
          </a:p>
          <a:p>
            <a:pPr lvl="1"/>
            <a:r>
              <a:rPr lang="en-US" dirty="0" smtClean="0"/>
              <a:t>Condensed chromatin</a:t>
            </a:r>
          </a:p>
          <a:p>
            <a:pPr lvl="1"/>
            <a:r>
              <a:rPr lang="en-US" dirty="0" smtClean="0"/>
              <a:t>Indented nuclei, less than half the maximal nuclear diameter</a:t>
            </a:r>
          </a:p>
          <a:p>
            <a:pPr lvl="1"/>
            <a:r>
              <a:rPr lang="en-US" dirty="0" smtClean="0"/>
              <a:t>Cytoplasm contains rare </a:t>
            </a:r>
            <a:r>
              <a:rPr lang="en-US" dirty="0" err="1" smtClean="0"/>
              <a:t>azurophilic</a:t>
            </a:r>
            <a:r>
              <a:rPr lang="en-US" dirty="0" smtClean="0"/>
              <a:t> or specific granules</a:t>
            </a:r>
          </a:p>
          <a:p>
            <a:pPr lvl="1"/>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5122" name="Picture 2" descr="Image result for metamyelocyte"/>
          <p:cNvPicPr>
            <a:picLocks noChangeAspect="1" noChangeArrowheads="1"/>
          </p:cNvPicPr>
          <p:nvPr/>
        </p:nvPicPr>
        <p:blipFill rotWithShape="1">
          <a:blip r:embed="rId4">
            <a:extLst>
              <a:ext uri="{28A0092B-C50C-407E-A947-70E740481C1C}">
                <a14:useLocalDpi xmlns:a14="http://schemas.microsoft.com/office/drawing/2010/main" val="0"/>
              </a:ext>
            </a:extLst>
          </a:blip>
          <a:srcRect l="5377" r="5000"/>
          <a:stretch/>
        </p:blipFill>
        <p:spPr bwMode="auto">
          <a:xfrm rot="5400000">
            <a:off x="199125" y="2236401"/>
            <a:ext cx="40975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6496895"/>
      </p:ext>
    </p:extLst>
  </p:cSld>
  <p:clrMapOvr>
    <a:masterClrMapping/>
  </p:clrMapOvr>
  <mc:AlternateContent xmlns:mc="http://schemas.openxmlformats.org/markup-compatibility/2006" xmlns:p14="http://schemas.microsoft.com/office/powerpoint/2010/main">
    <mc:Choice Requires="p14">
      <p:transition spd="slow" p14:dur="2000" advTm="10531"/>
    </mc:Choice>
    <mc:Fallback xmlns="">
      <p:transition spd="slow" advTm="1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Lawrence.X.Tsao\AppData\Local\Microsoft\Windows\Temporary Internet Files\Content.IE5\BUWDCBI7\MC9000787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676400"/>
            <a:ext cx="1622066" cy="39343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awrence.X.Tsao\AppData\Local\Microsoft\Windows\Temporary Internet Files\Content.IE5\R2G6E5LF\MC90007862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614967"/>
            <a:ext cx="1857375" cy="399573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p:txBody>
          <a:bodyPr/>
          <a:lstStyle/>
          <a:p>
            <a:r>
              <a:rPr lang="en-US" dirty="0" smtClean="0"/>
              <a:t>??Questions??</a:t>
            </a:r>
          </a:p>
        </p:txBody>
      </p:sp>
      <p:sp>
        <p:nvSpPr>
          <p:cNvPr id="5" name="Content Placeholder 4"/>
          <p:cNvSpPr>
            <a:spLocks noGrp="1"/>
          </p:cNvSpPr>
          <p:nvPr>
            <p:ph sz="quarter" idx="17"/>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2" name="TextBox 1"/>
          <p:cNvSpPr txBox="1"/>
          <p:nvPr/>
        </p:nvSpPr>
        <p:spPr>
          <a:xfrm>
            <a:off x="2438400" y="5851585"/>
            <a:ext cx="4398034" cy="381000"/>
          </a:xfrm>
          <a:prstGeom prst="rect">
            <a:avLst/>
          </a:prstGeom>
          <a:noFill/>
        </p:spPr>
        <p:txBody>
          <a:bodyPr wrap="square" rtlCol="0">
            <a:spAutoFit/>
          </a:bodyPr>
          <a:lstStyle/>
          <a:p>
            <a:r>
              <a:rPr lang="en-US" dirty="0"/>
              <a:t>l</a:t>
            </a:r>
            <a:r>
              <a:rPr lang="en-US" dirty="0" smtClean="0"/>
              <a:t>awrence.x.tsao@questdiagnostics.com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97568574"/>
      </p:ext>
    </p:extLst>
  </p:cSld>
  <p:clrMapOvr>
    <a:masterClrMapping/>
  </p:clrMapOvr>
  <mc:AlternateContent xmlns:mc="http://schemas.openxmlformats.org/markup-compatibility/2006" xmlns:p14="http://schemas.microsoft.com/office/powerpoint/2010/main">
    <mc:Choice Requires="p14">
      <p:transition spd="slow" p14:dur="2000" advTm="12487"/>
    </mc:Choice>
    <mc:Fallback xmlns="">
      <p:transition spd="slow" advTm="1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BCP-06</a:t>
            </a:r>
            <a:endParaRPr lang="en-US" dirty="0"/>
          </a:p>
        </p:txBody>
      </p:sp>
      <p:sp>
        <p:nvSpPr>
          <p:cNvPr id="6" name="Content Placeholder 5"/>
          <p:cNvSpPr>
            <a:spLocks noGrp="1"/>
          </p:cNvSpPr>
          <p:nvPr>
            <p:ph sz="quarter" idx="17"/>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Box 4"/>
          <p:cNvSpPr txBox="1"/>
          <p:nvPr/>
        </p:nvSpPr>
        <p:spPr>
          <a:xfrm>
            <a:off x="1600201" y="5581471"/>
            <a:ext cx="6248400" cy="369332"/>
          </a:xfrm>
          <a:prstGeom prst="rect">
            <a:avLst/>
          </a:prstGeom>
          <a:noFill/>
        </p:spPr>
        <p:txBody>
          <a:bodyPr wrap="square" rtlCol="0">
            <a:spAutoFit/>
          </a:bodyPr>
          <a:lstStyle/>
          <a:p>
            <a:r>
              <a:rPr lang="en-US" dirty="0" smtClean="0"/>
              <a:t>Teardrop cell (</a:t>
            </a:r>
            <a:r>
              <a:rPr lang="en-US" dirty="0" err="1" smtClean="0"/>
              <a:t>dacrocyte</a:t>
            </a:r>
            <a:r>
              <a:rPr lang="en-US" dirty="0" smtClean="0"/>
              <a:t>)</a:t>
            </a:r>
            <a:endParaRPr lang="en-US" strike="sngStrike"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1285875"/>
            <a:ext cx="6429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7356296"/>
      </p:ext>
    </p:extLst>
  </p:cSld>
  <p:clrMapOvr>
    <a:masterClrMapping/>
  </p:clrMapOvr>
  <mc:AlternateContent xmlns:mc="http://schemas.openxmlformats.org/markup-compatibility/2006" xmlns:p14="http://schemas.microsoft.com/office/powerpoint/2010/main">
    <mc:Choice Requires="p14">
      <p:transition spd="slow" p14:dur="2000" advTm="39330"/>
    </mc:Choice>
    <mc:Fallback xmlns="">
      <p:transition spd="slow" advTm="3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 series performance</a:t>
            </a:r>
            <a:endParaRPr lang="en-US" dirty="0"/>
          </a:p>
        </p:txBody>
      </p:sp>
      <p:graphicFrame>
        <p:nvGraphicFramePr>
          <p:cNvPr id="6" name="Content Placeholder 5"/>
          <p:cNvGraphicFramePr>
            <a:graphicFrameLocks noGrp="1"/>
          </p:cNvGraphicFramePr>
          <p:nvPr>
            <p:ph sz="quarter" idx="17"/>
            <p:extLst>
              <p:ext uri="{D42A27DB-BD31-4B8C-83A1-F6EECF244321}">
                <p14:modId xmlns:p14="http://schemas.microsoft.com/office/powerpoint/2010/main" val="3257564303"/>
              </p:ext>
            </p:extLst>
          </p:nvPr>
        </p:nvGraphicFramePr>
        <p:xfrm>
          <a:off x="411163" y="1808163"/>
          <a:ext cx="8359776" cy="1854200"/>
        </p:xfrm>
        <a:graphic>
          <a:graphicData uri="http://schemas.openxmlformats.org/drawingml/2006/table">
            <a:tbl>
              <a:tblPr firstRow="1" bandRow="1">
                <a:tableStyleId>{5C22544A-7EE6-4342-B048-85BDC9FD1C3A}</a:tableStyleId>
              </a:tblPr>
              <a:tblGrid>
                <a:gridCol w="2089944"/>
                <a:gridCol w="2089944"/>
                <a:gridCol w="2089944"/>
                <a:gridCol w="2089944"/>
              </a:tblGrid>
              <a:tr h="370840">
                <a:tc>
                  <a:txBody>
                    <a:bodyPr/>
                    <a:lstStyle/>
                    <a:p>
                      <a:r>
                        <a:rPr lang="en-US" dirty="0" smtClean="0"/>
                        <a:t>Survey</a:t>
                      </a:r>
                      <a:endParaRPr lang="en-US" dirty="0"/>
                    </a:p>
                  </a:txBody>
                  <a:tcPr/>
                </a:tc>
                <a:tc>
                  <a:txBody>
                    <a:bodyPr/>
                    <a:lstStyle/>
                    <a:p>
                      <a:r>
                        <a:rPr lang="en-US" dirty="0" smtClean="0"/>
                        <a:t>Total Challenges</a:t>
                      </a:r>
                      <a:endParaRPr lang="en-US" dirty="0"/>
                    </a:p>
                  </a:txBody>
                  <a:tcPr/>
                </a:tc>
                <a:tc>
                  <a:txBody>
                    <a:bodyPr/>
                    <a:lstStyle/>
                    <a:p>
                      <a:r>
                        <a:rPr lang="en-US" dirty="0" smtClean="0"/>
                        <a:t>Total Misses</a:t>
                      </a:r>
                      <a:endParaRPr lang="en-US" dirty="0"/>
                    </a:p>
                  </a:txBody>
                  <a:tcPr/>
                </a:tc>
                <a:tc>
                  <a:txBody>
                    <a:bodyPr/>
                    <a:lstStyle/>
                    <a:p>
                      <a:r>
                        <a:rPr lang="en-US" dirty="0" smtClean="0"/>
                        <a:t>% Misses</a:t>
                      </a:r>
                      <a:endParaRPr lang="en-US" dirty="0"/>
                    </a:p>
                  </a:txBody>
                  <a:tcPr/>
                </a:tc>
              </a:tr>
              <a:tr h="370840">
                <a:tc>
                  <a:txBody>
                    <a:bodyPr/>
                    <a:lstStyle/>
                    <a:p>
                      <a:r>
                        <a:rPr lang="en-US" dirty="0" smtClean="0"/>
                        <a:t>2016 FH-A</a:t>
                      </a:r>
                      <a:endParaRPr lang="en-US" dirty="0"/>
                    </a:p>
                  </a:txBody>
                  <a:tcPr/>
                </a:tc>
                <a:tc>
                  <a:txBody>
                    <a:bodyPr/>
                    <a:lstStyle/>
                    <a:p>
                      <a:r>
                        <a:rPr lang="en-US" dirty="0" smtClean="0"/>
                        <a:t>743</a:t>
                      </a:r>
                      <a:endParaRPr lang="en-US" dirty="0"/>
                    </a:p>
                  </a:txBody>
                  <a:tcPr/>
                </a:tc>
                <a:tc>
                  <a:txBody>
                    <a:bodyPr/>
                    <a:lstStyle/>
                    <a:p>
                      <a:r>
                        <a:rPr lang="en-US" dirty="0" smtClean="0"/>
                        <a:t>32</a:t>
                      </a:r>
                    </a:p>
                  </a:txBody>
                  <a:tcPr/>
                </a:tc>
                <a:tc>
                  <a:txBody>
                    <a:bodyPr/>
                    <a:lstStyle/>
                    <a:p>
                      <a:r>
                        <a:rPr lang="en-US" dirty="0" smtClean="0"/>
                        <a:t>4.3</a:t>
                      </a:r>
                      <a:endParaRPr lang="en-US" dirty="0"/>
                    </a:p>
                  </a:txBody>
                  <a:tcPr/>
                </a:tc>
              </a:tr>
              <a:tr h="370840">
                <a:tc>
                  <a:txBody>
                    <a:bodyPr/>
                    <a:lstStyle/>
                    <a:p>
                      <a:r>
                        <a:rPr lang="en-US" dirty="0" smtClean="0"/>
                        <a:t>2016 FH-B</a:t>
                      </a:r>
                      <a:endParaRPr lang="en-US" dirty="0"/>
                    </a:p>
                  </a:txBody>
                  <a:tcPr/>
                </a:tc>
                <a:tc>
                  <a:txBody>
                    <a:bodyPr/>
                    <a:lstStyle/>
                    <a:p>
                      <a:r>
                        <a:rPr lang="en-US" dirty="0" smtClean="0"/>
                        <a:t>771</a:t>
                      </a:r>
                      <a:endParaRPr lang="en-US" dirty="0"/>
                    </a:p>
                  </a:txBody>
                  <a:tcPr/>
                </a:tc>
                <a:tc>
                  <a:txBody>
                    <a:bodyPr/>
                    <a:lstStyle/>
                    <a:p>
                      <a:r>
                        <a:rPr lang="en-US" dirty="0" smtClean="0"/>
                        <a:t>24</a:t>
                      </a:r>
                      <a:endParaRPr lang="en-US" dirty="0"/>
                    </a:p>
                  </a:txBody>
                  <a:tcPr/>
                </a:tc>
                <a:tc>
                  <a:txBody>
                    <a:bodyPr/>
                    <a:lstStyle/>
                    <a:p>
                      <a:r>
                        <a:rPr lang="en-US" dirty="0" smtClean="0"/>
                        <a:t>3.1</a:t>
                      </a:r>
                      <a:endParaRPr lang="en-US" dirty="0"/>
                    </a:p>
                  </a:txBody>
                  <a:tcPr/>
                </a:tc>
              </a:tr>
              <a:tr h="370840">
                <a:tc>
                  <a:txBody>
                    <a:bodyPr/>
                    <a:lstStyle/>
                    <a:p>
                      <a:r>
                        <a:rPr lang="en-US" dirty="0" smtClean="0"/>
                        <a:t>2016 FH-C</a:t>
                      </a:r>
                      <a:endParaRPr lang="en-US" dirty="0"/>
                    </a:p>
                  </a:txBody>
                  <a:tcPr/>
                </a:tc>
                <a:tc>
                  <a:txBody>
                    <a:bodyPr/>
                    <a:lstStyle/>
                    <a:p>
                      <a:r>
                        <a:rPr lang="en-US" dirty="0" smtClean="0"/>
                        <a:t>829</a:t>
                      </a:r>
                      <a:endParaRPr lang="en-US" dirty="0"/>
                    </a:p>
                  </a:txBody>
                  <a:tcPr/>
                </a:tc>
                <a:tc>
                  <a:txBody>
                    <a:bodyPr/>
                    <a:lstStyle/>
                    <a:p>
                      <a:r>
                        <a:rPr lang="en-US" dirty="0" smtClean="0"/>
                        <a:t>26</a:t>
                      </a:r>
                      <a:endParaRPr lang="en-US" dirty="0"/>
                    </a:p>
                  </a:txBody>
                  <a:tcPr/>
                </a:tc>
                <a:tc>
                  <a:txBody>
                    <a:bodyPr/>
                    <a:lstStyle/>
                    <a:p>
                      <a:r>
                        <a:rPr lang="en-US" dirty="0" smtClean="0"/>
                        <a:t>3.1</a:t>
                      </a:r>
                      <a:endParaRPr lang="en-US" dirty="0"/>
                    </a:p>
                  </a:txBody>
                  <a:tcPr/>
                </a:tc>
              </a:tr>
              <a:tr h="370840">
                <a:tc>
                  <a:txBody>
                    <a:bodyPr/>
                    <a:lstStyle/>
                    <a:p>
                      <a:r>
                        <a:rPr lang="en-US" dirty="0" smtClean="0"/>
                        <a:t>2017 FH-A</a:t>
                      </a:r>
                      <a:endParaRPr lang="en-US" dirty="0"/>
                    </a:p>
                  </a:txBody>
                  <a:tcPr/>
                </a:tc>
                <a:tc>
                  <a:txBody>
                    <a:bodyPr/>
                    <a:lstStyle/>
                    <a:p>
                      <a:r>
                        <a:rPr lang="en-US" dirty="0" smtClean="0"/>
                        <a:t>788</a:t>
                      </a:r>
                      <a:endParaRPr lang="en-US" dirty="0"/>
                    </a:p>
                  </a:txBody>
                  <a:tcPr/>
                </a:tc>
                <a:tc>
                  <a:txBody>
                    <a:bodyPr/>
                    <a:lstStyle/>
                    <a:p>
                      <a:r>
                        <a:rPr lang="en-US" dirty="0" smtClean="0"/>
                        <a:t>17</a:t>
                      </a:r>
                      <a:endParaRPr lang="en-US" dirty="0"/>
                    </a:p>
                  </a:txBody>
                  <a:tcPr/>
                </a:tc>
                <a:tc>
                  <a:txBody>
                    <a:bodyPr/>
                    <a:lstStyle/>
                    <a:p>
                      <a:r>
                        <a:rPr lang="en-US" dirty="0" smtClean="0"/>
                        <a:t>2.2</a:t>
                      </a:r>
                      <a:endParaRPr lang="en-US" dirty="0"/>
                    </a:p>
                  </a:txBody>
                  <a:tcPr/>
                </a:tc>
              </a:tr>
            </a:tbl>
          </a:graphicData>
        </a:graphic>
      </p:graphicFrame>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80014981"/>
      </p:ext>
    </p:extLst>
  </p:cSld>
  <p:clrMapOvr>
    <a:masterClrMapping/>
  </p:clrMapOvr>
  <mc:AlternateContent xmlns:mc="http://schemas.openxmlformats.org/markup-compatibility/2006" xmlns:p14="http://schemas.microsoft.com/office/powerpoint/2010/main">
    <mc:Choice Requires="p14">
      <p:transition spd="slow" p14:dur="2000" advTm="270762"/>
    </mc:Choice>
    <mc:Fallback xmlns="">
      <p:transition spd="slow" advTm="27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7"/>
          </p:nvPr>
        </p:nvSpPr>
        <p:spPr/>
        <p:txBody>
          <a:bodyPr/>
          <a:lstStyle/>
          <a:p>
            <a:r>
              <a:rPr lang="en-US" dirty="0"/>
              <a:t>Continued education credit for each call will be available through ASCLS P.A.C.E. program.  This program is accepted by California and Florida.  The CE level is Intermediate and will provide 0.5 Contact Hours per conference call.  To obtain P.A.C.E. credit you must complete a survey following your participation in this program.  The link to the survey required to obtain the CE credit </a:t>
            </a:r>
            <a:r>
              <a:rPr lang="en-US" dirty="0" smtClean="0"/>
              <a:t>is below.</a:t>
            </a:r>
            <a:endParaRPr lang="en-US" dirty="0"/>
          </a:p>
          <a:p>
            <a:pPr marL="0" indent="0">
              <a:buNone/>
            </a:pPr>
            <a:r>
              <a:rPr lang="en-US" dirty="0"/>
              <a:t> </a:t>
            </a:r>
          </a:p>
          <a:p>
            <a:r>
              <a:rPr lang="en-US" u="sng" dirty="0">
                <a:hlinkClick r:id="rId2"/>
              </a:rPr>
              <a:t>https://www.research.net/r/CAPFH-A5-3-17</a:t>
            </a:r>
            <a:endParaRPr lang="en-US" dirty="0"/>
          </a:p>
          <a:p>
            <a:endParaRPr lang="en-US" dirty="0"/>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860618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Teardrop cell (</a:t>
            </a:r>
            <a:r>
              <a:rPr lang="en-US" dirty="0" err="1" smtClean="0"/>
              <a:t>dacrocyte</a:t>
            </a:r>
            <a:r>
              <a:rPr lang="en-US" dirty="0" smtClean="0"/>
              <a:t>)</a:t>
            </a:r>
          </a:p>
        </p:txBody>
      </p:sp>
      <p:graphicFrame>
        <p:nvGraphicFramePr>
          <p:cNvPr id="4" name="Content Placeholder 3"/>
          <p:cNvGraphicFramePr>
            <a:graphicFrameLocks noGrp="1"/>
          </p:cNvGraphicFramePr>
          <p:nvPr>
            <p:ph sz="quarter" idx="17"/>
            <p:extLst>
              <p:ext uri="{D42A27DB-BD31-4B8C-83A1-F6EECF244321}">
                <p14:modId xmlns:p14="http://schemas.microsoft.com/office/powerpoint/2010/main" val="4074140108"/>
              </p:ext>
            </p:extLst>
          </p:nvPr>
        </p:nvGraphicFramePr>
        <p:xfrm>
          <a:off x="411163" y="1143000"/>
          <a:ext cx="8359775" cy="1010920"/>
        </p:xfrm>
        <a:graphic>
          <a:graphicData uri="http://schemas.openxmlformats.org/drawingml/2006/table">
            <a:tbl>
              <a:tblPr firstRow="1" bandRow="1">
                <a:tableStyleId>{5C22544A-7EE6-4342-B048-85BDC9FD1C3A}</a:tableStyleId>
              </a:tblPr>
              <a:tblGrid>
                <a:gridCol w="4139306"/>
                <a:gridCol w="2029072"/>
                <a:gridCol w="2191397"/>
              </a:tblGrid>
              <a:tr h="370840">
                <a:tc>
                  <a:txBody>
                    <a:bodyPr/>
                    <a:lstStyle/>
                    <a:p>
                      <a:r>
                        <a:rPr lang="en-US" dirty="0" smtClean="0"/>
                        <a:t>Response</a:t>
                      </a:r>
                      <a:endParaRPr lang="en-US" dirty="0"/>
                    </a:p>
                  </a:txBody>
                  <a:tcPr marL="97395" marR="97395"/>
                </a:tc>
                <a:tc>
                  <a:txBody>
                    <a:bodyPr/>
                    <a:lstStyle/>
                    <a:p>
                      <a:r>
                        <a:rPr lang="en-US" dirty="0" smtClean="0"/>
                        <a:t>Quest</a:t>
                      </a:r>
                      <a:endParaRPr lang="en-US" dirty="0"/>
                    </a:p>
                  </a:txBody>
                  <a:tcPr marL="97395" marR="97395"/>
                </a:tc>
                <a:tc>
                  <a:txBody>
                    <a:bodyPr/>
                    <a:lstStyle/>
                    <a:p>
                      <a:r>
                        <a:rPr lang="en-US" dirty="0" smtClean="0"/>
                        <a:t>All Participants (%)</a:t>
                      </a:r>
                      <a:endParaRPr lang="en-US" dirty="0"/>
                    </a:p>
                  </a:txBody>
                  <a:tcPr marL="97395" marR="97395"/>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Teardrop cell (</a:t>
                      </a:r>
                      <a:r>
                        <a:rPr lang="en-US" dirty="0" err="1" smtClean="0"/>
                        <a:t>dacrocyte</a:t>
                      </a:r>
                      <a:r>
                        <a:rPr lang="en-US" dirty="0" smtClean="0"/>
                        <a:t>)</a:t>
                      </a:r>
                    </a:p>
                  </a:txBody>
                  <a:tcPr marL="97395" marR="97395"/>
                </a:tc>
                <a:tc>
                  <a:txBody>
                    <a:bodyPr/>
                    <a:lstStyle/>
                    <a:p>
                      <a:r>
                        <a:rPr lang="en-US" dirty="0" smtClean="0"/>
                        <a:t>157 (100)</a:t>
                      </a:r>
                      <a:endParaRPr lang="en-US" dirty="0"/>
                    </a:p>
                  </a:txBody>
                  <a:tcPr marL="97395" marR="97395"/>
                </a:tc>
                <a:tc>
                  <a:txBody>
                    <a:bodyPr/>
                    <a:lstStyle/>
                    <a:p>
                      <a:r>
                        <a:rPr lang="en-US" dirty="0" smtClean="0"/>
                        <a:t>99.7</a:t>
                      </a:r>
                      <a:endParaRPr lang="en-US" dirty="0"/>
                    </a:p>
                  </a:txBody>
                  <a:tcPr marL="97395" marR="97395"/>
                </a:tc>
              </a:tr>
            </a:tbl>
          </a:graphicData>
        </a:graphic>
      </p:graphicFrame>
      <p:sp>
        <p:nvSpPr>
          <p:cNvPr id="3" name="Text Placeholder 2"/>
          <p:cNvSpPr>
            <a:spLocks noGrp="1"/>
          </p:cNvSpPr>
          <p:nvPr>
            <p:ph type="body" sz="quarter" idx="11"/>
          </p:nvPr>
        </p:nvSpPr>
        <p:spPr/>
        <p:txBody>
          <a:bodyPr/>
          <a:lstStyle/>
          <a:p>
            <a:endParaRPr lang="en-US" dirty="0"/>
          </a:p>
        </p:txBody>
      </p:sp>
      <p:sp>
        <p:nvSpPr>
          <p:cNvPr id="5" name="Text Placeholder 4"/>
          <p:cNvSpPr>
            <a:spLocks noGrp="1"/>
          </p:cNvSpPr>
          <p:nvPr>
            <p:ph type="body" sz="quarter" idx="16"/>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32755780"/>
      </p:ext>
    </p:extLst>
  </p:cSld>
  <p:clrMapOvr>
    <a:masterClrMapping/>
  </p:clrMapOvr>
  <mc:AlternateContent xmlns:mc="http://schemas.openxmlformats.org/markup-compatibility/2006" xmlns:p14="http://schemas.microsoft.com/office/powerpoint/2010/main">
    <mc:Choice Requires="p14">
      <p:transition spd="slow" p14:dur="2000" advTm="21167"/>
    </mc:Choice>
    <mc:Fallback xmlns="">
      <p:transition spd="slow" advTm="2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BCP-07</a:t>
            </a:r>
            <a:endParaRPr lang="en-US" dirty="0"/>
          </a:p>
        </p:txBody>
      </p:sp>
      <p:sp>
        <p:nvSpPr>
          <p:cNvPr id="6" name="Content Placeholder 5"/>
          <p:cNvSpPr>
            <a:spLocks noGrp="1"/>
          </p:cNvSpPr>
          <p:nvPr>
            <p:ph sz="quarter" idx="17"/>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Box 4"/>
          <p:cNvSpPr txBox="1"/>
          <p:nvPr/>
        </p:nvSpPr>
        <p:spPr>
          <a:xfrm>
            <a:off x="1904999" y="5574268"/>
            <a:ext cx="5715001" cy="369332"/>
          </a:xfrm>
          <a:prstGeom prst="rect">
            <a:avLst/>
          </a:prstGeom>
          <a:noFill/>
        </p:spPr>
        <p:txBody>
          <a:bodyPr wrap="square" rtlCol="0">
            <a:spAutoFit/>
          </a:bodyPr>
          <a:lstStyle/>
          <a:p>
            <a:r>
              <a:rPr lang="en-US" dirty="0" smtClean="0"/>
              <a:t>Neutrophil, </a:t>
            </a:r>
            <a:r>
              <a:rPr lang="en-US" dirty="0" err="1" smtClean="0"/>
              <a:t>myelocyte</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1285875"/>
            <a:ext cx="6429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3368855"/>
      </p:ext>
    </p:extLst>
  </p:cSld>
  <p:clrMapOvr>
    <a:masterClrMapping/>
  </p:clrMapOvr>
  <mc:AlternateContent xmlns:mc="http://schemas.openxmlformats.org/markup-compatibility/2006" xmlns:p14="http://schemas.microsoft.com/office/powerpoint/2010/main">
    <mc:Choice Requires="p14">
      <p:transition spd="slow" p14:dur="2000" advTm="44024"/>
    </mc:Choice>
    <mc:Fallback xmlns="">
      <p:transition spd="slow" advTm="44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myelocyte</a:t>
            </a:r>
            <a:endParaRPr lang="en-US" dirty="0"/>
          </a:p>
        </p:txBody>
      </p:sp>
      <p:graphicFrame>
        <p:nvGraphicFramePr>
          <p:cNvPr id="4" name="Content Placeholder 3"/>
          <p:cNvGraphicFramePr>
            <a:graphicFrameLocks noGrp="1"/>
          </p:cNvGraphicFramePr>
          <p:nvPr>
            <p:ph sz="quarter" idx="17"/>
            <p:extLst>
              <p:ext uri="{D42A27DB-BD31-4B8C-83A1-F6EECF244321}">
                <p14:modId xmlns:p14="http://schemas.microsoft.com/office/powerpoint/2010/main" val="3822417683"/>
              </p:ext>
            </p:extLst>
          </p:nvPr>
        </p:nvGraphicFramePr>
        <p:xfrm>
          <a:off x="411163" y="1808163"/>
          <a:ext cx="8359775" cy="3235960"/>
        </p:xfrm>
        <a:graphic>
          <a:graphicData uri="http://schemas.openxmlformats.org/drawingml/2006/table">
            <a:tbl>
              <a:tblPr firstRow="1" bandRow="1">
                <a:tableStyleId>{5C22544A-7EE6-4342-B048-85BDC9FD1C3A}</a:tableStyleId>
              </a:tblPr>
              <a:tblGrid>
                <a:gridCol w="4139306"/>
                <a:gridCol w="2029072"/>
                <a:gridCol w="2191397"/>
              </a:tblGrid>
              <a:tr h="370840">
                <a:tc>
                  <a:txBody>
                    <a:bodyPr/>
                    <a:lstStyle/>
                    <a:p>
                      <a:r>
                        <a:rPr lang="en-US" dirty="0" smtClean="0"/>
                        <a:t>Response</a:t>
                      </a:r>
                      <a:endParaRPr lang="en-US" dirty="0"/>
                    </a:p>
                  </a:txBody>
                  <a:tcPr marL="97395" marR="97395"/>
                </a:tc>
                <a:tc>
                  <a:txBody>
                    <a:bodyPr/>
                    <a:lstStyle/>
                    <a:p>
                      <a:r>
                        <a:rPr lang="en-US" dirty="0" smtClean="0"/>
                        <a:t>Quest</a:t>
                      </a:r>
                      <a:endParaRPr lang="en-US" dirty="0"/>
                    </a:p>
                  </a:txBody>
                  <a:tcPr marL="97395" marR="97395"/>
                </a:tc>
                <a:tc>
                  <a:txBody>
                    <a:bodyPr/>
                    <a:lstStyle/>
                    <a:p>
                      <a:r>
                        <a:rPr lang="en-US" dirty="0" smtClean="0"/>
                        <a:t>All Participants (%)</a:t>
                      </a:r>
                      <a:endParaRPr lang="en-US" dirty="0"/>
                    </a:p>
                  </a:txBody>
                  <a:tcPr marL="97395" marR="97395"/>
                </a:tc>
              </a:tr>
              <a:tr h="370840">
                <a:tc>
                  <a:txBody>
                    <a:bodyPr/>
                    <a:lstStyle/>
                    <a:p>
                      <a:r>
                        <a:rPr lang="en-US" dirty="0" smtClean="0"/>
                        <a:t>Neutrophil, </a:t>
                      </a:r>
                      <a:r>
                        <a:rPr lang="en-US" dirty="0" err="1" smtClean="0"/>
                        <a:t>myelocyte</a:t>
                      </a:r>
                      <a:endParaRPr lang="en-US" dirty="0"/>
                    </a:p>
                  </a:txBody>
                  <a:tcPr marL="97395" marR="97395"/>
                </a:tc>
                <a:tc>
                  <a:txBody>
                    <a:bodyPr/>
                    <a:lstStyle/>
                    <a:p>
                      <a:r>
                        <a:rPr lang="en-US" dirty="0" smtClean="0"/>
                        <a:t>134 (85.4)</a:t>
                      </a:r>
                      <a:endParaRPr lang="en-US" dirty="0"/>
                    </a:p>
                  </a:txBody>
                  <a:tcPr marL="97395" marR="97395"/>
                </a:tc>
                <a:tc>
                  <a:txBody>
                    <a:bodyPr/>
                    <a:lstStyle/>
                    <a:p>
                      <a:r>
                        <a:rPr lang="en-US" dirty="0" smtClean="0"/>
                        <a:t>87.0</a:t>
                      </a:r>
                      <a:endParaRPr lang="en-US" dirty="0"/>
                    </a:p>
                  </a:txBody>
                  <a:tcPr marL="97395" marR="97395"/>
                </a:tc>
              </a:tr>
              <a:tr h="370840">
                <a:tc>
                  <a:txBody>
                    <a:bodyPr/>
                    <a:lstStyle/>
                    <a:p>
                      <a:r>
                        <a:rPr lang="en-US" dirty="0" smtClean="0"/>
                        <a:t>Neutrophil,</a:t>
                      </a:r>
                      <a:r>
                        <a:rPr lang="en-US" baseline="0" dirty="0" smtClean="0"/>
                        <a:t> </a:t>
                      </a:r>
                      <a:r>
                        <a:rPr lang="en-US" baseline="0" dirty="0" err="1" smtClean="0"/>
                        <a:t>promyelocyte</a:t>
                      </a:r>
                      <a:endParaRPr lang="en-US" dirty="0"/>
                    </a:p>
                  </a:txBody>
                  <a:tcPr marL="97395" marR="97395"/>
                </a:tc>
                <a:tc>
                  <a:txBody>
                    <a:bodyPr/>
                    <a:lstStyle/>
                    <a:p>
                      <a:r>
                        <a:rPr lang="en-US" dirty="0" smtClean="0"/>
                        <a:t>7 (4.4)</a:t>
                      </a:r>
                      <a:endParaRPr lang="en-US" dirty="0"/>
                    </a:p>
                  </a:txBody>
                  <a:tcPr marL="97395" marR="97395"/>
                </a:tc>
                <a:tc>
                  <a:txBody>
                    <a:bodyPr/>
                    <a:lstStyle/>
                    <a:p>
                      <a:r>
                        <a:rPr lang="en-US" dirty="0" smtClean="0"/>
                        <a:t>5.3</a:t>
                      </a:r>
                      <a:endParaRPr lang="en-US" dirty="0"/>
                    </a:p>
                  </a:txBody>
                  <a:tcPr marL="97395" marR="97395"/>
                </a:tc>
              </a:tr>
              <a:tr h="370840">
                <a:tc>
                  <a:txBody>
                    <a:bodyPr/>
                    <a:lstStyle/>
                    <a:p>
                      <a:r>
                        <a:rPr lang="en-US" dirty="0" smtClean="0"/>
                        <a:t>Neutrophil, toxic</a:t>
                      </a:r>
                      <a:endParaRPr lang="en-US" dirty="0"/>
                    </a:p>
                  </a:txBody>
                  <a:tcPr marL="97395" marR="97395"/>
                </a:tc>
                <a:tc>
                  <a:txBody>
                    <a:bodyPr/>
                    <a:lstStyle/>
                    <a:p>
                      <a:r>
                        <a:rPr lang="en-US" dirty="0" smtClean="0"/>
                        <a:t>1 (0.6)</a:t>
                      </a:r>
                      <a:endParaRPr lang="en-US" dirty="0"/>
                    </a:p>
                  </a:txBody>
                  <a:tcPr marL="97395" marR="97395"/>
                </a:tc>
                <a:tc>
                  <a:txBody>
                    <a:bodyPr/>
                    <a:lstStyle/>
                    <a:p>
                      <a:r>
                        <a:rPr lang="en-US" dirty="0" smtClean="0"/>
                        <a:t>0.6</a:t>
                      </a:r>
                      <a:endParaRPr lang="en-US" dirty="0"/>
                    </a:p>
                  </a:txBody>
                  <a:tcPr marL="97395" marR="97395"/>
                </a:tc>
              </a:tr>
              <a:tr h="370840">
                <a:tc>
                  <a:txBody>
                    <a:bodyPr/>
                    <a:lstStyle/>
                    <a:p>
                      <a:r>
                        <a:rPr lang="en-US" dirty="0" smtClean="0"/>
                        <a:t>Neutrophil, giant band</a:t>
                      </a:r>
                      <a:endParaRPr lang="en-US" dirty="0"/>
                    </a:p>
                  </a:txBody>
                  <a:tcPr marL="97395" marR="97395"/>
                </a:tc>
                <a:tc>
                  <a:txBody>
                    <a:bodyPr/>
                    <a:lstStyle/>
                    <a:p>
                      <a:r>
                        <a:rPr lang="en-US" dirty="0" smtClean="0"/>
                        <a:t>1 (0.6)</a:t>
                      </a:r>
                      <a:endParaRPr lang="en-US" dirty="0"/>
                    </a:p>
                  </a:txBody>
                  <a:tcPr marL="97395" marR="97395"/>
                </a:tc>
                <a:tc>
                  <a:txBody>
                    <a:bodyPr/>
                    <a:lstStyle/>
                    <a:p>
                      <a:endParaRPr lang="en-US" dirty="0"/>
                    </a:p>
                  </a:txBody>
                  <a:tcPr marL="97395" marR="97395"/>
                </a:tc>
              </a:tr>
              <a:tr h="370840">
                <a:tc>
                  <a:txBody>
                    <a:bodyPr/>
                    <a:lstStyle/>
                    <a:p>
                      <a:r>
                        <a:rPr lang="en-US" dirty="0" smtClean="0"/>
                        <a:t>Neutrophil, </a:t>
                      </a:r>
                      <a:r>
                        <a:rPr lang="en-US" dirty="0" err="1" smtClean="0"/>
                        <a:t>metamyelocyte</a:t>
                      </a:r>
                      <a:endParaRPr lang="en-US" dirty="0"/>
                    </a:p>
                  </a:txBody>
                  <a:tcPr marL="97395" marR="97395"/>
                </a:tc>
                <a:tc>
                  <a:txBody>
                    <a:bodyPr/>
                    <a:lstStyle/>
                    <a:p>
                      <a:r>
                        <a:rPr lang="en-US" dirty="0" smtClean="0"/>
                        <a:t>1 (0.6)</a:t>
                      </a:r>
                      <a:endParaRPr lang="en-US" dirty="0"/>
                    </a:p>
                  </a:txBody>
                  <a:tcPr marL="97395" marR="97395"/>
                </a:tc>
                <a:tc>
                  <a:txBody>
                    <a:bodyPr/>
                    <a:lstStyle/>
                    <a:p>
                      <a:endParaRPr lang="en-US" dirty="0"/>
                    </a:p>
                  </a:txBody>
                  <a:tcPr marL="97395" marR="97395"/>
                </a:tc>
              </a:tr>
              <a:tr h="370840">
                <a:tc>
                  <a:txBody>
                    <a:bodyPr/>
                    <a:lstStyle/>
                    <a:p>
                      <a:r>
                        <a:rPr lang="en-US" dirty="0" smtClean="0"/>
                        <a:t>Monocyte</a:t>
                      </a:r>
                      <a:endParaRPr lang="en-US" dirty="0"/>
                    </a:p>
                  </a:txBody>
                  <a:tcPr marL="97395" marR="97395"/>
                </a:tc>
                <a:tc>
                  <a:txBody>
                    <a:bodyPr/>
                    <a:lstStyle/>
                    <a:p>
                      <a:r>
                        <a:rPr lang="en-US" dirty="0" smtClean="0"/>
                        <a:t>1 (0.6)</a:t>
                      </a:r>
                      <a:endParaRPr lang="en-US" dirty="0"/>
                    </a:p>
                  </a:txBody>
                  <a:tcPr marL="97395" marR="97395"/>
                </a:tc>
                <a:tc>
                  <a:txBody>
                    <a:bodyPr/>
                    <a:lstStyle/>
                    <a:p>
                      <a:endParaRPr lang="en-US" dirty="0"/>
                    </a:p>
                  </a:txBody>
                  <a:tcPr marL="97395" marR="97395"/>
                </a:tc>
              </a:tr>
              <a:tr h="370840">
                <a:tc>
                  <a:txBody>
                    <a:bodyPr/>
                    <a:lstStyle/>
                    <a:p>
                      <a:r>
                        <a:rPr lang="en-US" dirty="0" smtClean="0"/>
                        <a:t>Immature/Abnormal</a:t>
                      </a:r>
                      <a:r>
                        <a:rPr lang="en-US" baseline="0" dirty="0" smtClean="0"/>
                        <a:t> cell, refer</a:t>
                      </a:r>
                      <a:endParaRPr lang="en-US" dirty="0"/>
                    </a:p>
                  </a:txBody>
                  <a:tcPr marL="97395" marR="97395"/>
                </a:tc>
                <a:tc>
                  <a:txBody>
                    <a:bodyPr/>
                    <a:lstStyle/>
                    <a:p>
                      <a:r>
                        <a:rPr lang="en-US" dirty="0" smtClean="0"/>
                        <a:t>12 (7.6)</a:t>
                      </a:r>
                      <a:endParaRPr lang="en-US" dirty="0"/>
                    </a:p>
                  </a:txBody>
                  <a:tcPr marL="97395" marR="97395"/>
                </a:tc>
                <a:tc>
                  <a:txBody>
                    <a:bodyPr/>
                    <a:lstStyle/>
                    <a:p>
                      <a:endParaRPr lang="en-US" dirty="0"/>
                    </a:p>
                  </a:txBody>
                  <a:tcPr marL="97395" marR="97395"/>
                </a:tc>
              </a:tr>
            </a:tbl>
          </a:graphicData>
        </a:graphic>
      </p:graphicFrame>
      <p:sp>
        <p:nvSpPr>
          <p:cNvPr id="3" name="Text Placeholder 2"/>
          <p:cNvSpPr>
            <a:spLocks noGrp="1"/>
          </p:cNvSpPr>
          <p:nvPr>
            <p:ph type="body" sz="quarter" idx="11"/>
          </p:nvPr>
        </p:nvSpPr>
        <p:spPr/>
        <p:txBody>
          <a:bodyPr/>
          <a:lstStyle/>
          <a:p>
            <a:endParaRPr lang="en-US"/>
          </a:p>
        </p:txBody>
      </p:sp>
      <p:sp>
        <p:nvSpPr>
          <p:cNvPr id="6" name="Text Placeholder 5"/>
          <p:cNvSpPr>
            <a:spLocks noGrp="1"/>
          </p:cNvSpPr>
          <p:nvPr>
            <p:ph type="body" sz="quarter" idx="16"/>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15794804"/>
      </p:ext>
    </p:extLst>
  </p:cSld>
  <p:clrMapOvr>
    <a:masterClrMapping/>
  </p:clrMapOvr>
  <mc:AlternateContent xmlns:mc="http://schemas.openxmlformats.org/markup-compatibility/2006" xmlns:p14="http://schemas.microsoft.com/office/powerpoint/2010/main">
    <mc:Choice Requires="p14">
      <p:transition spd="slow" p14:dur="2000" advTm="51678"/>
    </mc:Choice>
    <mc:Fallback xmlns="">
      <p:transition spd="slow" advTm="5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myelocyte</a:t>
            </a:r>
            <a:endParaRPr lang="en-US" dirty="0"/>
          </a:p>
        </p:txBody>
      </p:sp>
      <p:sp>
        <p:nvSpPr>
          <p:cNvPr id="3" name="Content Placeholder 2"/>
          <p:cNvSpPr>
            <a:spLocks noGrp="1"/>
          </p:cNvSpPr>
          <p:nvPr>
            <p:ph sz="quarter" idx="17"/>
          </p:nvPr>
        </p:nvSpPr>
        <p:spPr>
          <a:xfrm>
            <a:off x="4419600" y="1808162"/>
            <a:ext cx="4351338" cy="4206240"/>
          </a:xfrm>
        </p:spPr>
        <p:txBody>
          <a:bodyPr/>
          <a:lstStyle/>
          <a:p>
            <a:r>
              <a:rPr lang="en-US" dirty="0" err="1" smtClean="0"/>
              <a:t>Myelocytes</a:t>
            </a:r>
            <a:r>
              <a:rPr lang="en-US" dirty="0" smtClean="0"/>
              <a:t> </a:t>
            </a:r>
          </a:p>
          <a:p>
            <a:pPr lvl="1"/>
            <a:r>
              <a:rPr lang="en-US" dirty="0" smtClean="0"/>
              <a:t>10 to 18 um</a:t>
            </a:r>
          </a:p>
          <a:p>
            <a:pPr lvl="1"/>
            <a:r>
              <a:rPr lang="en-US" dirty="0" smtClean="0"/>
              <a:t>Round to oval in shape with </a:t>
            </a:r>
            <a:r>
              <a:rPr lang="en-US" dirty="0" err="1" smtClean="0"/>
              <a:t>nuclear:cytoplasm</a:t>
            </a:r>
            <a:r>
              <a:rPr lang="en-US" dirty="0" smtClean="0"/>
              <a:t> ratio of 2:1 to 1:1</a:t>
            </a:r>
          </a:p>
          <a:p>
            <a:pPr lvl="1"/>
            <a:r>
              <a:rPr lang="en-US" dirty="0" smtClean="0"/>
              <a:t>Chromatin is clumped and lacks nucleoli</a:t>
            </a:r>
          </a:p>
          <a:p>
            <a:pPr lvl="1"/>
            <a:r>
              <a:rPr lang="en-US" dirty="0" smtClean="0"/>
              <a:t>Nuclei can show flattening at one side</a:t>
            </a:r>
          </a:p>
          <a:p>
            <a:pPr lvl="1"/>
            <a:r>
              <a:rPr lang="en-US" dirty="0" smtClean="0"/>
              <a:t>Can show a clear space or </a:t>
            </a:r>
            <a:r>
              <a:rPr lang="en-US" dirty="0" err="1" smtClean="0"/>
              <a:t>hof</a:t>
            </a:r>
            <a:r>
              <a:rPr lang="en-US" dirty="0" smtClean="0"/>
              <a:t> adjacent to nuclei</a:t>
            </a:r>
          </a:p>
          <a:p>
            <a:pPr lvl="1"/>
            <a:r>
              <a:rPr lang="en-US" dirty="0" smtClean="0"/>
              <a:t>Both </a:t>
            </a:r>
            <a:r>
              <a:rPr lang="en-US" dirty="0" err="1" smtClean="0"/>
              <a:t>azurophilic</a:t>
            </a:r>
            <a:r>
              <a:rPr lang="en-US" dirty="0" smtClean="0"/>
              <a:t> and specific granules are present in cytoplasm</a:t>
            </a:r>
          </a:p>
          <a:p>
            <a:pPr lvl="1"/>
            <a:endParaRPr lang="en-US" dirty="0" smtClean="0"/>
          </a:p>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373" t="15283" r="19678"/>
          <a:stretch/>
        </p:blipFill>
        <p:spPr bwMode="auto">
          <a:xfrm>
            <a:off x="381000" y="2057400"/>
            <a:ext cx="3597215" cy="363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89136723"/>
      </p:ext>
    </p:extLst>
  </p:cSld>
  <p:clrMapOvr>
    <a:masterClrMapping/>
  </p:clrMapOvr>
  <mc:AlternateContent xmlns:mc="http://schemas.openxmlformats.org/markup-compatibility/2006" xmlns:p14="http://schemas.microsoft.com/office/powerpoint/2010/main">
    <mc:Choice Requires="p14">
      <p:transition spd="slow" p14:dur="2000" advTm="255931"/>
    </mc:Choice>
    <mc:Fallback xmlns="">
      <p:transition spd="slow" advTm="25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BCP-08</a:t>
            </a:r>
            <a:endParaRPr lang="en-US" dirty="0"/>
          </a:p>
        </p:txBody>
      </p:sp>
      <p:sp>
        <p:nvSpPr>
          <p:cNvPr id="6" name="Content Placeholder 5"/>
          <p:cNvSpPr>
            <a:spLocks noGrp="1"/>
          </p:cNvSpPr>
          <p:nvPr>
            <p:ph sz="quarter" idx="17"/>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6"/>
          </p:nvPr>
        </p:nvSpPr>
        <p:spPr/>
        <p:txBody>
          <a:bodyPr/>
          <a:lstStyle/>
          <a:p>
            <a:endParaRPr lang="en-US"/>
          </a:p>
        </p:txBody>
      </p:sp>
      <p:sp>
        <p:nvSpPr>
          <p:cNvPr id="5" name="TextBox 4"/>
          <p:cNvSpPr txBox="1"/>
          <p:nvPr/>
        </p:nvSpPr>
        <p:spPr>
          <a:xfrm>
            <a:off x="1904999" y="5574268"/>
            <a:ext cx="5610225" cy="369332"/>
          </a:xfrm>
          <a:prstGeom prst="rect">
            <a:avLst/>
          </a:prstGeom>
          <a:noFill/>
        </p:spPr>
        <p:txBody>
          <a:bodyPr wrap="square" rtlCol="0">
            <a:spAutoFit/>
          </a:bodyPr>
          <a:lstStyle/>
          <a:p>
            <a:r>
              <a:rPr lang="en-US" dirty="0" smtClean="0"/>
              <a:t>Neutrophil, </a:t>
            </a:r>
            <a:r>
              <a:rPr lang="en-US" dirty="0" err="1" smtClean="0"/>
              <a:t>promyelocyte</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1285875"/>
            <a:ext cx="64293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9428092"/>
      </p:ext>
    </p:extLst>
  </p:cSld>
  <p:clrMapOvr>
    <a:masterClrMapping/>
  </p:clrMapOvr>
  <mc:AlternateContent xmlns:mc="http://schemas.openxmlformats.org/markup-compatibility/2006" xmlns:p14="http://schemas.microsoft.com/office/powerpoint/2010/main">
    <mc:Choice Requires="p14">
      <p:transition spd="slow" p14:dur="2000" advTm="15553"/>
    </mc:Choice>
    <mc:Fallback xmlns="">
      <p:transition spd="slow" advTm="1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promyelocyte</a:t>
            </a:r>
            <a:endParaRPr lang="en-US" dirty="0"/>
          </a:p>
        </p:txBody>
      </p:sp>
      <p:sp>
        <p:nvSpPr>
          <p:cNvPr id="8" name="Content Placeholder 7"/>
          <p:cNvSpPr>
            <a:spLocks noGrp="1"/>
          </p:cNvSpPr>
          <p:nvPr>
            <p:ph sz="quarter" idx="17"/>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7" name="Text Placeholder 6"/>
          <p:cNvSpPr>
            <a:spLocks noGrp="1"/>
          </p:cNvSpPr>
          <p:nvPr>
            <p:ph type="body" sz="quarter" idx="16"/>
          </p:nvPr>
        </p:nvSpPr>
        <p:spPr>
          <a:xfrm>
            <a:off x="381000" y="6096000"/>
            <a:ext cx="7114032" cy="369201"/>
          </a:xfrm>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3781769246"/>
              </p:ext>
            </p:extLst>
          </p:nvPr>
        </p:nvGraphicFramePr>
        <p:xfrm>
          <a:off x="457200" y="1219200"/>
          <a:ext cx="7848600" cy="5425440"/>
        </p:xfrm>
        <a:graphic>
          <a:graphicData uri="http://schemas.openxmlformats.org/drawingml/2006/table">
            <a:tbl>
              <a:tblPr firstRow="1" bandRow="1">
                <a:tableStyleId>{5C22544A-7EE6-4342-B048-85BDC9FD1C3A}</a:tableStyleId>
              </a:tblPr>
              <a:tblGrid>
                <a:gridCol w="4267200"/>
                <a:gridCol w="1524000"/>
                <a:gridCol w="2057400"/>
              </a:tblGrid>
              <a:tr h="370840">
                <a:tc>
                  <a:txBody>
                    <a:bodyPr/>
                    <a:lstStyle/>
                    <a:p>
                      <a:r>
                        <a:rPr lang="en-US" dirty="0" smtClean="0"/>
                        <a:t>Response</a:t>
                      </a:r>
                      <a:endParaRPr lang="en-US" dirty="0"/>
                    </a:p>
                  </a:txBody>
                  <a:tcPr/>
                </a:tc>
                <a:tc>
                  <a:txBody>
                    <a:bodyPr/>
                    <a:lstStyle/>
                    <a:p>
                      <a:r>
                        <a:rPr lang="en-US" dirty="0" smtClean="0"/>
                        <a:t>Quest</a:t>
                      </a:r>
                      <a:endParaRPr lang="en-US" dirty="0"/>
                    </a:p>
                  </a:txBody>
                  <a:tcPr/>
                </a:tc>
                <a:tc>
                  <a:txBody>
                    <a:bodyPr/>
                    <a:lstStyle/>
                    <a:p>
                      <a:r>
                        <a:rPr lang="en-US" dirty="0" smtClean="0"/>
                        <a:t>All Participants (%)</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Neutrophil,</a:t>
                      </a:r>
                      <a:r>
                        <a:rPr lang="en-US" baseline="0" dirty="0" smtClean="0"/>
                        <a:t> </a:t>
                      </a:r>
                      <a:r>
                        <a:rPr lang="en-US" baseline="0" dirty="0" err="1" smtClean="0"/>
                        <a:t>promyelocyte</a:t>
                      </a:r>
                      <a:endParaRPr lang="en-US" dirty="0" smtClean="0"/>
                    </a:p>
                  </a:txBody>
                  <a:tcPr/>
                </a:tc>
                <a:tc>
                  <a:txBody>
                    <a:bodyPr/>
                    <a:lstStyle/>
                    <a:p>
                      <a:r>
                        <a:rPr lang="en-US" dirty="0" smtClean="0"/>
                        <a:t>129 (82.2)</a:t>
                      </a:r>
                      <a:endParaRPr lang="en-US" dirty="0"/>
                    </a:p>
                  </a:txBody>
                  <a:tcPr/>
                </a:tc>
                <a:tc>
                  <a:txBody>
                    <a:bodyPr/>
                    <a:lstStyle/>
                    <a:p>
                      <a:r>
                        <a:rPr lang="en-US" dirty="0" smtClean="0"/>
                        <a:t>81.9</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Neutrophil, </a:t>
                      </a:r>
                      <a:r>
                        <a:rPr lang="en-US" dirty="0" err="1" smtClean="0"/>
                        <a:t>promyelocyte</a:t>
                      </a:r>
                      <a:r>
                        <a:rPr lang="en-US" dirty="0" smtClean="0"/>
                        <a:t> abnormal containing/lacking</a:t>
                      </a:r>
                      <a:r>
                        <a:rPr lang="en-US" baseline="0" dirty="0" smtClean="0"/>
                        <a:t> Auer rods</a:t>
                      </a:r>
                      <a:endParaRPr lang="en-US" dirty="0" smtClean="0"/>
                    </a:p>
                  </a:txBody>
                  <a:tcPr/>
                </a:tc>
                <a:tc>
                  <a:txBody>
                    <a:bodyPr/>
                    <a:lstStyle/>
                    <a:p>
                      <a:r>
                        <a:rPr lang="en-US" dirty="0" smtClean="0"/>
                        <a:t>9 (5.7)</a:t>
                      </a:r>
                      <a:endParaRPr lang="en-US" dirty="0"/>
                    </a:p>
                  </a:txBody>
                  <a:tcPr/>
                </a:tc>
                <a:tc>
                  <a:txBody>
                    <a:bodyPr/>
                    <a:lstStyle/>
                    <a:p>
                      <a:r>
                        <a:rPr lang="en-US" dirty="0" smtClean="0"/>
                        <a:t>7.3</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Neutrophil containing dysplastic nuclei and/or </a:t>
                      </a:r>
                      <a:r>
                        <a:rPr lang="en-US" dirty="0" err="1" smtClean="0"/>
                        <a:t>hypogranular</a:t>
                      </a:r>
                      <a:r>
                        <a:rPr lang="en-US" dirty="0" smtClean="0"/>
                        <a:t> cytoplasm</a:t>
                      </a:r>
                    </a:p>
                  </a:txBody>
                  <a:tcPr/>
                </a:tc>
                <a:tc>
                  <a:txBody>
                    <a:bodyPr/>
                    <a:lstStyle/>
                    <a:p>
                      <a:endParaRPr lang="en-US" dirty="0"/>
                    </a:p>
                  </a:txBody>
                  <a:tcPr/>
                </a:tc>
                <a:tc>
                  <a:txBody>
                    <a:bodyPr/>
                    <a:lstStyle/>
                    <a:p>
                      <a:r>
                        <a:rPr lang="en-US" dirty="0" smtClean="0"/>
                        <a:t>0.0</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Lymphocyte,</a:t>
                      </a:r>
                      <a:r>
                        <a:rPr lang="en-US" baseline="0" dirty="0" smtClean="0"/>
                        <a:t> large granular</a:t>
                      </a:r>
                      <a:endParaRPr lang="en-US" dirty="0" smtClean="0"/>
                    </a:p>
                  </a:txBody>
                  <a:tcPr/>
                </a:tc>
                <a:tc>
                  <a:txBody>
                    <a:bodyPr/>
                    <a:lstStyle/>
                    <a:p>
                      <a:endParaRPr lang="en-US" dirty="0"/>
                    </a:p>
                  </a:txBody>
                  <a:tcPr/>
                </a:tc>
                <a:tc>
                  <a:txBody>
                    <a:bodyPr/>
                    <a:lstStyle/>
                    <a:p>
                      <a:r>
                        <a:rPr lang="en-US" dirty="0" smtClean="0"/>
                        <a:t>0.1</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Malignant</a:t>
                      </a:r>
                      <a:r>
                        <a:rPr lang="en-US" baseline="0" dirty="0" smtClean="0"/>
                        <a:t> lymphoid cell (other than blast)</a:t>
                      </a:r>
                      <a:endParaRPr lang="en-US" dirty="0" smtClean="0"/>
                    </a:p>
                  </a:txBody>
                  <a:tcPr/>
                </a:tc>
                <a:tc>
                  <a:txBody>
                    <a:bodyPr/>
                    <a:lstStyle/>
                    <a:p>
                      <a:endParaRPr lang="en-US" dirty="0"/>
                    </a:p>
                  </a:txBody>
                  <a:tcPr/>
                </a:tc>
                <a:tc>
                  <a:txBody>
                    <a:bodyPr/>
                    <a:lstStyle/>
                    <a:p>
                      <a:r>
                        <a:rPr lang="en-US" dirty="0" smtClean="0"/>
                        <a:t>0.3</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Blast cell</a:t>
                      </a:r>
                    </a:p>
                  </a:txBody>
                  <a:tcPr/>
                </a:tc>
                <a:tc>
                  <a:txBody>
                    <a:bodyPr/>
                    <a:lstStyle/>
                    <a:p>
                      <a:r>
                        <a:rPr lang="en-US" dirty="0" smtClean="0"/>
                        <a:t>3 (1.9)</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Neutrophil, </a:t>
                      </a:r>
                      <a:r>
                        <a:rPr lang="en-US" dirty="0" err="1" smtClean="0"/>
                        <a:t>myelocyte</a:t>
                      </a:r>
                      <a:endParaRPr lang="en-US" dirty="0" smtClean="0"/>
                    </a:p>
                  </a:txBody>
                  <a:tcPr/>
                </a:tc>
                <a:tc>
                  <a:txBody>
                    <a:bodyPr/>
                    <a:lstStyle/>
                    <a:p>
                      <a:r>
                        <a:rPr lang="en-US" dirty="0" smtClean="0"/>
                        <a:t>2 (1.3)</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Lymphocyte, reactive</a:t>
                      </a:r>
                    </a:p>
                  </a:txBody>
                  <a:tcPr/>
                </a:tc>
                <a:tc>
                  <a:txBody>
                    <a:bodyPr/>
                    <a:lstStyle/>
                    <a:p>
                      <a:r>
                        <a:rPr lang="en-US" dirty="0" smtClean="0"/>
                        <a:t>1 (0.6)</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Monocyte, immature (</a:t>
                      </a:r>
                      <a:r>
                        <a:rPr lang="en-US" dirty="0" err="1" smtClean="0"/>
                        <a:t>promonocyte</a:t>
                      </a:r>
                      <a:r>
                        <a:rPr lang="en-US" dirty="0" smtClean="0"/>
                        <a:t>, </a:t>
                      </a:r>
                      <a:r>
                        <a:rPr lang="en-US" dirty="0" err="1" smtClean="0"/>
                        <a:t>monoblast</a:t>
                      </a:r>
                      <a:r>
                        <a:rPr lang="en-US" dirty="0" smtClean="0"/>
                        <a:t>)</a:t>
                      </a:r>
                    </a:p>
                  </a:txBody>
                  <a:tcPr/>
                </a:tc>
                <a:tc>
                  <a:txBody>
                    <a:bodyPr/>
                    <a:lstStyle/>
                    <a:p>
                      <a:r>
                        <a:rPr lang="en-US" dirty="0" smtClean="0"/>
                        <a:t>1 (0.6)</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Immature/Abnormal</a:t>
                      </a:r>
                      <a:r>
                        <a:rPr lang="en-US" baseline="0" dirty="0" smtClean="0"/>
                        <a:t> cell, refer</a:t>
                      </a:r>
                      <a:endParaRPr lang="en-US" dirty="0" smtClean="0"/>
                    </a:p>
                  </a:txBody>
                  <a:tcPr/>
                </a:tc>
                <a:tc>
                  <a:txBody>
                    <a:bodyPr/>
                    <a:lstStyle/>
                    <a:p>
                      <a:r>
                        <a:rPr lang="en-US" dirty="0" smtClean="0"/>
                        <a:t>12</a:t>
                      </a:r>
                      <a:r>
                        <a:rPr lang="en-US" baseline="0" dirty="0" smtClean="0"/>
                        <a:t> (7.6)</a:t>
                      </a:r>
                      <a:endParaRPr lang="en-US" dirty="0"/>
                    </a:p>
                  </a:txBody>
                  <a:tcPr/>
                </a:tc>
                <a:tc>
                  <a:txBody>
                    <a:bodyPr/>
                    <a:lstStyle/>
                    <a:p>
                      <a:endParaRPr lang="en-US"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7771105"/>
      </p:ext>
    </p:extLst>
  </p:cSld>
  <p:clrMapOvr>
    <a:masterClrMapping/>
  </p:clrMapOvr>
  <mc:AlternateContent xmlns:mc="http://schemas.openxmlformats.org/markup-compatibility/2006" xmlns:p14="http://schemas.microsoft.com/office/powerpoint/2010/main">
    <mc:Choice Requires="p14">
      <p:transition spd="slow" p14:dur="2000" advTm="49167"/>
    </mc:Choice>
    <mc:Fallback xmlns="">
      <p:transition spd="slow" advTm="49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Neutrophil, </a:t>
            </a:r>
            <a:r>
              <a:rPr lang="en-US" dirty="0" err="1" smtClean="0"/>
              <a:t>promyelocyte</a:t>
            </a:r>
            <a:endParaRPr lang="en-US" dirty="0"/>
          </a:p>
        </p:txBody>
      </p:sp>
      <p:sp>
        <p:nvSpPr>
          <p:cNvPr id="3" name="Content Placeholder 2"/>
          <p:cNvSpPr>
            <a:spLocks noGrp="1"/>
          </p:cNvSpPr>
          <p:nvPr>
            <p:ph sz="quarter" idx="17"/>
          </p:nvPr>
        </p:nvSpPr>
        <p:spPr>
          <a:xfrm>
            <a:off x="4419600" y="1808162"/>
            <a:ext cx="4351338" cy="4206240"/>
          </a:xfrm>
        </p:spPr>
        <p:txBody>
          <a:bodyPr/>
          <a:lstStyle/>
          <a:p>
            <a:r>
              <a:rPr lang="en-US" dirty="0" err="1" smtClean="0"/>
              <a:t>Promyelocytes</a:t>
            </a:r>
            <a:r>
              <a:rPr lang="en-US" dirty="0" smtClean="0"/>
              <a:t> </a:t>
            </a:r>
          </a:p>
          <a:p>
            <a:pPr lvl="1"/>
            <a:r>
              <a:rPr lang="en-US" dirty="0" smtClean="0"/>
              <a:t>12 to 24 um</a:t>
            </a:r>
          </a:p>
          <a:p>
            <a:pPr lvl="1"/>
            <a:r>
              <a:rPr lang="en-US" dirty="0" smtClean="0"/>
              <a:t>Round to oval in shape with </a:t>
            </a:r>
            <a:r>
              <a:rPr lang="en-US" dirty="0" err="1" smtClean="0"/>
              <a:t>nuclear:cytoplasm</a:t>
            </a:r>
            <a:r>
              <a:rPr lang="en-US" dirty="0" smtClean="0"/>
              <a:t> ratio of 5:1 to 3:1</a:t>
            </a:r>
          </a:p>
          <a:p>
            <a:pPr lvl="1"/>
            <a:r>
              <a:rPr lang="en-US" dirty="0" smtClean="0"/>
              <a:t>Chromatin is fine and contains distinct nucleoli</a:t>
            </a:r>
          </a:p>
          <a:p>
            <a:pPr lvl="1"/>
            <a:r>
              <a:rPr lang="en-US" dirty="0" smtClean="0"/>
              <a:t>Typically will show a clear space or </a:t>
            </a:r>
            <a:r>
              <a:rPr lang="en-US" dirty="0" err="1" smtClean="0"/>
              <a:t>hof</a:t>
            </a:r>
            <a:r>
              <a:rPr lang="en-US" dirty="0" smtClean="0"/>
              <a:t> adjacent to nuclei</a:t>
            </a:r>
          </a:p>
          <a:p>
            <a:pPr lvl="1"/>
            <a:r>
              <a:rPr lang="en-US" dirty="0" smtClean="0"/>
              <a:t>Distinct </a:t>
            </a:r>
            <a:r>
              <a:rPr lang="en-US" dirty="0" err="1" smtClean="0"/>
              <a:t>azurophilic</a:t>
            </a:r>
            <a:r>
              <a:rPr lang="en-US" dirty="0" smtClean="0"/>
              <a:t> granules are present in cytoplasm</a:t>
            </a:r>
          </a:p>
          <a:p>
            <a:pPr lvl="1"/>
            <a:endParaRPr lang="en-US" dirty="0" smtClean="0"/>
          </a:p>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731" t="4796" r="2502"/>
          <a:stretch/>
        </p:blipFill>
        <p:spPr bwMode="auto">
          <a:xfrm>
            <a:off x="508959" y="1905000"/>
            <a:ext cx="3778370" cy="408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6626330"/>
      </p:ext>
    </p:extLst>
  </p:cSld>
  <p:clrMapOvr>
    <a:masterClrMapping/>
  </p:clrMapOvr>
  <mc:AlternateContent xmlns:mc="http://schemas.openxmlformats.org/markup-compatibility/2006" xmlns:p14="http://schemas.microsoft.com/office/powerpoint/2010/main">
    <mc:Choice Requires="p14">
      <p:transition spd="slow" p14:dur="2000" advTm="103985"/>
    </mc:Choice>
    <mc:Fallback xmlns="">
      <p:transition spd="slow" advTm="10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Quest Alt Cover 2">
  <a:themeElements>
    <a:clrScheme name="Quest Alt Cover 2 1">
      <a:dk1>
        <a:srgbClr val="6F7073"/>
      </a:dk1>
      <a:lt1>
        <a:srgbClr val="EAEAEA"/>
      </a:lt1>
      <a:dk2>
        <a:srgbClr val="B51A8A"/>
      </a:dk2>
      <a:lt2>
        <a:srgbClr val="0073AE"/>
      </a:lt2>
      <a:accent1>
        <a:srgbClr val="54B948"/>
      </a:accent1>
      <a:accent2>
        <a:srgbClr val="FFD200"/>
      </a:accent2>
      <a:accent3>
        <a:srgbClr val="F3F3F3"/>
      </a:accent3>
      <a:accent4>
        <a:srgbClr val="5E5F61"/>
      </a:accent4>
      <a:accent5>
        <a:srgbClr val="B3D9B1"/>
      </a:accent5>
      <a:accent6>
        <a:srgbClr val="E7BE00"/>
      </a:accent6>
      <a:hlink>
        <a:srgbClr val="00AFDB"/>
      </a:hlink>
      <a:folHlink>
        <a:srgbClr val="C1D82F"/>
      </a:folHlink>
    </a:clrScheme>
    <a:fontScheme name="Quest Alt Cover 2">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Arial" charset="0"/>
            <a:cs typeface="Arial" charset="0"/>
          </a:defRPr>
        </a:defPPr>
      </a:lstStyle>
    </a:lnDef>
  </a:objectDefaults>
  <a:extraClrSchemeLst>
    <a:extraClrScheme>
      <a:clrScheme name="Quest Alt Cover 2 1">
        <a:dk1>
          <a:srgbClr val="6F7073"/>
        </a:dk1>
        <a:lt1>
          <a:srgbClr val="EAEAEA"/>
        </a:lt1>
        <a:dk2>
          <a:srgbClr val="B51A8A"/>
        </a:dk2>
        <a:lt2>
          <a:srgbClr val="0073AE"/>
        </a:lt2>
        <a:accent1>
          <a:srgbClr val="54B948"/>
        </a:accent1>
        <a:accent2>
          <a:srgbClr val="FFD200"/>
        </a:accent2>
        <a:accent3>
          <a:srgbClr val="F3F3F3"/>
        </a:accent3>
        <a:accent4>
          <a:srgbClr val="5E5F61"/>
        </a:accent4>
        <a:accent5>
          <a:srgbClr val="B3D9B1"/>
        </a:accent5>
        <a:accent6>
          <a:srgbClr val="E7BE00"/>
        </a:accent6>
        <a:hlink>
          <a:srgbClr val="00AFDB"/>
        </a:hlink>
        <a:folHlink>
          <a:srgbClr val="C1D82F"/>
        </a:folHlink>
      </a:clrScheme>
      <a:clrMap bg1="lt1" tx1="dk1" bg2="lt2" tx2="dk2" accent1="accent1" accent2="accent2" accent3="accent3" accent4="accent4" accent5="accent5" accent6="accent6" hlink="hlink" folHlink="folHlink"/>
    </a:extraClrScheme>
    <a:extraClrScheme>
      <a:clrScheme name="Quest Alt Cover 2 2">
        <a:dk1>
          <a:srgbClr val="4D4F53"/>
        </a:dk1>
        <a:lt1>
          <a:srgbClr val="D4D0C8"/>
        </a:lt1>
        <a:dk2>
          <a:srgbClr val="A31A7E"/>
        </a:dk2>
        <a:lt2>
          <a:srgbClr val="0066A1"/>
        </a:lt2>
        <a:accent1>
          <a:srgbClr val="54B948"/>
        </a:accent1>
        <a:accent2>
          <a:srgbClr val="FECB00"/>
        </a:accent2>
        <a:accent3>
          <a:srgbClr val="E6E4E0"/>
        </a:accent3>
        <a:accent4>
          <a:srgbClr val="404246"/>
        </a:accent4>
        <a:accent5>
          <a:srgbClr val="B3D9B1"/>
        </a:accent5>
        <a:accent6>
          <a:srgbClr val="E6B800"/>
        </a:accent6>
        <a:hlink>
          <a:srgbClr val="00ADD0"/>
        </a:hlink>
        <a:folHlink>
          <a:srgbClr val="C9D3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5">
      <a:dk1>
        <a:srgbClr val="63666A"/>
      </a:dk1>
      <a:lt1>
        <a:srgbClr val="FFFFFF"/>
      </a:lt1>
      <a:dk2>
        <a:srgbClr val="00587C"/>
      </a:dk2>
      <a:lt2>
        <a:srgbClr val="FFFFFF"/>
      </a:lt2>
      <a:accent1>
        <a:srgbClr val="4C7637"/>
      </a:accent1>
      <a:accent2>
        <a:srgbClr val="5E8AB4"/>
      </a:accent2>
      <a:accent3>
        <a:srgbClr val="DAAA00"/>
      </a:accent3>
      <a:accent4>
        <a:srgbClr val="80276C"/>
      </a:accent4>
      <a:accent5>
        <a:srgbClr val="859419"/>
      </a:accent5>
      <a:accent6>
        <a:srgbClr val="A7A8AA"/>
      </a:accent6>
      <a:hlink>
        <a:srgbClr val="000000"/>
      </a:hlink>
      <a:folHlink>
        <a:srgbClr val="80276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effectLst/>
      </a:spPr>
      <a:bodyPr rtlCol="0" anchor="ctr"/>
      <a:lstStyle>
        <a:defPPr algn="ctr">
          <a:lnSpc>
            <a:spcPct val="90000"/>
          </a:lnSpc>
          <a:spcBef>
            <a:spcPct val="20000"/>
          </a:spcBef>
          <a:defRPr sz="2000" b="1" dirty="0" err="1" smtClean="0">
            <a:solidFill>
              <a:schemeClr val="bg1"/>
            </a:solidFill>
          </a:defRPr>
        </a:defPPr>
      </a:lstStyle>
      <a:style>
        <a:lnRef idx="2">
          <a:scrgbClr r="0" g="0" b="0"/>
        </a:lnRef>
        <a:fillRef idx="1">
          <a:scrgbClr r="0" g="0" b="0"/>
        </a:fillRef>
        <a:effectRef idx="0">
          <a:scrgbClr r="0" g="0" b="0"/>
        </a:effectRef>
        <a:fontRef idx="minor">
          <a:schemeClr val="lt1"/>
        </a:fontRef>
      </a:style>
    </a:spDef>
    <a:lnDef>
      <a:spPr>
        <a:noFill/>
        <a:ln w="28575">
          <a:solidFill>
            <a:schemeClr val="accent1"/>
          </a:solidFill>
          <a:round/>
          <a:headEnd/>
          <a:tailEnd/>
        </a:ln>
        <a:effectLst/>
      </a:spPr>
      <a:bodyPr/>
      <a:lstStyle/>
    </a:lnDef>
    <a:txDef>
      <a:spPr bwMode="gray">
        <a:solidFill>
          <a:schemeClr val="accent1"/>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a:defRPr b="1" dirty="0" smtClean="0">
            <a:solidFill>
              <a:schemeClr val="bg1"/>
            </a:solidFill>
          </a:defRPr>
        </a:defPPr>
      </a:lstStyle>
    </a:txDef>
  </a:objectDefaults>
  <a:extraClrSchemeLst>
    <a:extraClrScheme>
      <a:clrScheme name="Office Theme 1">
        <a:dk1>
          <a:srgbClr val="000000"/>
        </a:dk1>
        <a:lt1>
          <a:srgbClr val="FFFFFF"/>
        </a:lt1>
        <a:dk2>
          <a:srgbClr val="616365"/>
        </a:dk2>
        <a:lt2>
          <a:srgbClr val="FFFFFF"/>
        </a:lt2>
        <a:accent1>
          <a:srgbClr val="0093CF"/>
        </a:accent1>
        <a:accent2>
          <a:srgbClr val="DE8703"/>
        </a:accent2>
        <a:accent3>
          <a:srgbClr val="FFFFFF"/>
        </a:accent3>
        <a:accent4>
          <a:srgbClr val="000000"/>
        </a:accent4>
        <a:accent5>
          <a:srgbClr val="AAC8E4"/>
        </a:accent5>
        <a:accent6>
          <a:srgbClr val="C97A02"/>
        </a:accent6>
        <a:hlink>
          <a:srgbClr val="0093CF"/>
        </a:hlink>
        <a:folHlink>
          <a:srgbClr val="D6006E"/>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616365"/>
        </a:dk2>
        <a:lt2>
          <a:srgbClr val="FFFFFF"/>
        </a:lt2>
        <a:accent1>
          <a:srgbClr val="0093CF"/>
        </a:accent1>
        <a:accent2>
          <a:srgbClr val="F8981D"/>
        </a:accent2>
        <a:accent3>
          <a:srgbClr val="FFFFFF"/>
        </a:accent3>
        <a:accent4>
          <a:srgbClr val="000000"/>
        </a:accent4>
        <a:accent5>
          <a:srgbClr val="AAC8E4"/>
        </a:accent5>
        <a:accent6>
          <a:srgbClr val="E18919"/>
        </a:accent6>
        <a:hlink>
          <a:srgbClr val="0093CF"/>
        </a:hlink>
        <a:folHlink>
          <a:srgbClr val="D6006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616365"/>
        </a:dk2>
        <a:lt2>
          <a:srgbClr val="FFFFFF"/>
        </a:lt2>
        <a:accent1>
          <a:srgbClr val="0093CF"/>
        </a:accent1>
        <a:accent2>
          <a:srgbClr val="F8981D"/>
        </a:accent2>
        <a:accent3>
          <a:srgbClr val="FFFFFF"/>
        </a:accent3>
        <a:accent4>
          <a:srgbClr val="000000"/>
        </a:accent4>
        <a:accent5>
          <a:srgbClr val="AAC8E4"/>
        </a:accent5>
        <a:accent6>
          <a:srgbClr val="E18919"/>
        </a:accent6>
        <a:hlink>
          <a:srgbClr val="8DC63F"/>
        </a:hlink>
        <a:folHlink>
          <a:srgbClr val="D6006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715</Words>
  <Application>Microsoft Office PowerPoint</Application>
  <PresentationFormat>On-screen Show (4:3)</PresentationFormat>
  <Paragraphs>173</Paragraphs>
  <Slides>21</Slides>
  <Notes>0</Notes>
  <HiddenSlides>0</HiddenSlides>
  <MMClips>20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Quest Alt Cover 2</vt:lpstr>
      <vt:lpstr>Office Theme</vt:lpstr>
      <vt:lpstr>Case Presentation (06-10)</vt:lpstr>
      <vt:lpstr>BCP-06</vt:lpstr>
      <vt:lpstr>Teardrop cell (dacrocyte)</vt:lpstr>
      <vt:lpstr>BCP-07</vt:lpstr>
      <vt:lpstr>Neutrophil, myelocyte</vt:lpstr>
      <vt:lpstr>Neutrophil, myelocyte</vt:lpstr>
      <vt:lpstr>BCP-08</vt:lpstr>
      <vt:lpstr>Neutrophil, promyelocyte</vt:lpstr>
      <vt:lpstr>Neutrophil, promyelocyte</vt:lpstr>
      <vt:lpstr>Neutrophil, promyelocyte, abnormal with/without Auer Rod(s)</vt:lpstr>
      <vt:lpstr>BCP-09</vt:lpstr>
      <vt:lpstr>Nucleated red cell, normal or abnormal morphology</vt:lpstr>
      <vt:lpstr>BCP-10</vt:lpstr>
      <vt:lpstr>Blast cell</vt:lpstr>
      <vt:lpstr>Blast cell</vt:lpstr>
      <vt:lpstr>Monocytes</vt:lpstr>
      <vt:lpstr>Myeloid maturation</vt:lpstr>
      <vt:lpstr>Neutrophil, metamyelocyte</vt:lpstr>
      <vt:lpstr>??Questions??</vt:lpstr>
      <vt:lpstr>FH series performance</vt:lpstr>
      <vt:lpstr>PowerPoint Presentation</vt:lpstr>
    </vt:vector>
  </TitlesOfParts>
  <Company>Quest Diagnostics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Quest Diagnostics Incorporated</dc:creator>
  <cp:lastModifiedBy>Quest Diagnostics Incorporated</cp:lastModifiedBy>
  <cp:revision>117</cp:revision>
  <dcterms:created xsi:type="dcterms:W3CDTF">2014-12-08T16:08:49Z</dcterms:created>
  <dcterms:modified xsi:type="dcterms:W3CDTF">2017-05-04T20:12:31Z</dcterms:modified>
</cp:coreProperties>
</file>