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8"/>
  </p:notesMasterIdLst>
  <p:sldIdLst>
    <p:sldId id="328" r:id="rId3"/>
    <p:sldId id="287" r:id="rId4"/>
    <p:sldId id="257" r:id="rId5"/>
    <p:sldId id="297" r:id="rId6"/>
    <p:sldId id="322" r:id="rId7"/>
    <p:sldId id="290" r:id="rId8"/>
    <p:sldId id="298" r:id="rId9"/>
    <p:sldId id="292" r:id="rId10"/>
    <p:sldId id="299" r:id="rId11"/>
    <p:sldId id="327" r:id="rId12"/>
    <p:sldId id="323" r:id="rId13"/>
    <p:sldId id="294" r:id="rId14"/>
    <p:sldId id="315" r:id="rId15"/>
    <p:sldId id="300" r:id="rId16"/>
    <p:sldId id="30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514" autoAdjust="0"/>
  </p:normalViewPr>
  <p:slideViewPr>
    <p:cSldViewPr>
      <p:cViewPr varScale="1">
        <p:scale>
          <a:sx n="70" d="100"/>
          <a:sy n="70" d="100"/>
        </p:scale>
        <p:origin x="-5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70380E-6793-40B2-9187-E94E2F822124}" type="datetimeFigureOut">
              <a:rPr lang="en-US" smtClean="0"/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82B8C-CAC9-4F5C-9173-D0ADB1B60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03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1466850" y="433388"/>
            <a:ext cx="3924300" cy="2943225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32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979988" y="1679575"/>
            <a:ext cx="3706812" cy="126841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3000"/>
              </a:lnSpc>
              <a:spcBef>
                <a:spcPct val="75000"/>
              </a:spcBef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979988" y="3995738"/>
            <a:ext cx="3706812" cy="1306512"/>
          </a:xfrm>
        </p:spPr>
        <p:txBody>
          <a:bodyPr anchor="ctr"/>
          <a:lstStyle>
            <a:lvl1pPr marL="0" indent="0">
              <a:spcBef>
                <a:spcPct val="25000"/>
              </a:spcBef>
              <a:buFontTx/>
              <a:buNone/>
              <a:defRPr>
                <a:solidFill>
                  <a:schemeClr val="hlink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2007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371A78E4-9A64-4F1F-A211-923945D4B51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4620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6388" y="344488"/>
            <a:ext cx="2030412" cy="5789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3563" y="344488"/>
            <a:ext cx="5940425" cy="5789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70EB9D4F-CE15-42CB-9A6D-64B11B8C6DDC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261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17"/>
          <a:stretch/>
        </p:blipFill>
        <p:spPr>
          <a:xfrm>
            <a:off x="0" y="893"/>
            <a:ext cx="91440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9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621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8" t="-11326" b="1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17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454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2"/>
          <a:stretch/>
        </p:blipFill>
        <p:spPr>
          <a:xfrm>
            <a:off x="-25400" y="893"/>
            <a:ext cx="91694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428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6"/>
          <a:stretch/>
        </p:blipFill>
        <p:spPr>
          <a:xfrm>
            <a:off x="-12700" y="893"/>
            <a:ext cx="91567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20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917"/>
          <a:stretch/>
        </p:blipFill>
        <p:spPr>
          <a:xfrm>
            <a:off x="0" y="893"/>
            <a:ext cx="9144000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339725" y="1474788"/>
            <a:ext cx="4656180" cy="2392363"/>
          </a:xfrm>
        </p:spPr>
        <p:txBody>
          <a:bodyPr anchor="b"/>
          <a:lstStyle>
            <a:lvl1pPr>
              <a:lnSpc>
                <a:spcPct val="85000"/>
              </a:lnSpc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39725" y="4046539"/>
            <a:ext cx="7153956" cy="763586"/>
          </a:xfrm>
        </p:spPr>
        <p:txBody>
          <a:bodyPr anchor="t"/>
          <a:lstStyle>
            <a:lvl1pPr marL="0" indent="0" algn="l">
              <a:lnSpc>
                <a:spcPct val="85000"/>
              </a:lnSpc>
              <a:spcBef>
                <a:spcPts val="40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3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63" y="5923787"/>
            <a:ext cx="2092080" cy="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39725" y="5000625"/>
            <a:ext cx="3648075" cy="504825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bg1"/>
                </a:solidFill>
              </a:defRPr>
            </a:lvl1pPr>
            <a:lvl2pPr marL="298450" indent="0">
              <a:buNone/>
              <a:defRPr/>
            </a:lvl2pPr>
            <a:lvl3pPr marL="576262" indent="0">
              <a:buNone/>
              <a:defRPr/>
            </a:lvl3pPr>
            <a:lvl4pPr marL="801688" indent="0">
              <a:buNone/>
              <a:defRPr/>
            </a:lvl4pPr>
            <a:lvl5pPr marL="1089025" indent="0">
              <a:buNone/>
              <a:defRPr/>
            </a:lvl5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00000">
                <a:srgbClr val="BBD024"/>
              </a:gs>
              <a:gs pos="1000">
                <a:schemeClr val="accent1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" y="0"/>
            <a:ext cx="9142808" cy="6857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465501" y="3960554"/>
            <a:ext cx="5278995" cy="1074992"/>
          </a:xfrm>
        </p:spPr>
        <p:txBody>
          <a:bodyPr anchor="b"/>
          <a:lstStyle>
            <a:lvl1pPr>
              <a:defRPr sz="36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65501" y="5098700"/>
            <a:ext cx="5278995" cy="640080"/>
          </a:xfrm>
        </p:spPr>
        <p:txBody>
          <a:bodyPr anchor="t"/>
          <a:lstStyle>
            <a:lvl1pPr marL="0" indent="0" algn="l">
              <a:spcBef>
                <a:spcPts val="400"/>
              </a:spcBef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 bwMode="gray"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 bwMode="gray"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12" name="Picture 3" descr="C:\_projects\011914\P12158 - Carrie\Quest-WHITE-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229" y="6263625"/>
            <a:ext cx="1247321" cy="39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89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01A3B287-564F-45B1-B37D-0E06A063015A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3312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6" y="118755"/>
            <a:ext cx="8448929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577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932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411163" y="1808162"/>
            <a:ext cx="8359775" cy="4206240"/>
          </a:xfr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40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7" y="1610131"/>
            <a:ext cx="8375777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83757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054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99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eft Two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55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eft On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0895" y="118755"/>
            <a:ext cx="8448930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3733994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38"/>
          </p:nvPr>
        </p:nvSpPr>
        <p:spPr>
          <a:xfrm>
            <a:off x="384047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84048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4667989" y="1610131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667989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384048" y="3857625"/>
            <a:ext cx="4096512" cy="59134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defTabSz="457200" rtl="0" fontAlgn="base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kumimoji="0" lang="en-US" sz="1600" b="1" i="0" u="none" strike="noStrike" kern="1200" cap="none" normalizeH="0" baseline="0" dirty="0">
                <a:ln>
                  <a:noFill/>
                </a:ln>
                <a:solidFill>
                  <a:schemeClr val="accent1"/>
                </a:solidFill>
                <a:effectLst/>
                <a:latin typeface="+mj-lt"/>
                <a:ea typeface="MS PGothic" pitchFamily="34" charset="-128"/>
                <a:cs typeface="+mn-cs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10896" y="1124719"/>
            <a:ext cx="8448929" cy="346249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en-US" sz="1800" b="0" i="0" kern="1200" baseline="0" smtClean="0">
                <a:solidFill>
                  <a:srgbClr val="859419"/>
                </a:solidFill>
                <a:latin typeface="+mn-lt"/>
                <a:ea typeface="MS PGothic" pitchFamily="34" charset="-128"/>
                <a:cs typeface="ＭＳ Ｐゴシック" charset="-128"/>
              </a:defRPr>
            </a:lvl1pPr>
            <a:lvl2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2pPr>
            <a:lvl3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3pPr>
            <a:lvl4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4pPr>
            <a:lvl5pPr algn="l" defTabSz="457200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None/>
              <a:defRPr lang="en-US" sz="3000" kern="1200" smtClean="0">
                <a:solidFill>
                  <a:schemeClr val="accent1"/>
                </a:solidFill>
                <a:latin typeface="Arial"/>
                <a:ea typeface="MS PGothic" pitchFamily="34" charset="-128"/>
                <a:cs typeface="ＭＳ Ｐゴシック" charset="-128"/>
              </a:defRPr>
            </a:lvl5pPr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8" name="Content Placeholder 6"/>
          <p:cNvSpPr>
            <a:spLocks noGrp="1"/>
          </p:cNvSpPr>
          <p:nvPr>
            <p:ph sz="quarter" idx="39"/>
          </p:nvPr>
        </p:nvSpPr>
        <p:spPr>
          <a:xfrm>
            <a:off x="4663948" y="2285998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6"/>
          <p:cNvSpPr>
            <a:spLocks noGrp="1"/>
          </p:cNvSpPr>
          <p:nvPr>
            <p:ph sz="quarter" idx="40"/>
          </p:nvPr>
        </p:nvSpPr>
        <p:spPr>
          <a:xfrm>
            <a:off x="384047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6"/>
          <p:cNvSpPr>
            <a:spLocks noGrp="1"/>
          </p:cNvSpPr>
          <p:nvPr>
            <p:ph sz="quarter" idx="41"/>
          </p:nvPr>
        </p:nvSpPr>
        <p:spPr>
          <a:xfrm>
            <a:off x="4663948" y="4534091"/>
            <a:ext cx="4095877" cy="1485901"/>
          </a:xfrm>
        </p:spPr>
        <p:txBody>
          <a:bodyPr/>
          <a:lstStyle>
            <a:lvl1pPr>
              <a:spcBef>
                <a:spcPts val="1000"/>
              </a:spcBef>
              <a:buClr>
                <a:schemeClr val="accent5"/>
              </a:buClr>
              <a:defRPr sz="1600"/>
            </a:lvl1pPr>
            <a:lvl2pPr>
              <a:spcBef>
                <a:spcPts val="500"/>
              </a:spcBef>
              <a:defRPr sz="14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100"/>
              </a:spcBef>
              <a:defRPr sz="1100"/>
            </a:lvl4pPr>
            <a:lvl5pPr>
              <a:spcBef>
                <a:spcPts val="100"/>
              </a:spcBef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84049" y="6105118"/>
            <a:ext cx="7114032" cy="369201"/>
          </a:xfrm>
          <a:prstGeom prst="rect">
            <a:avLst/>
          </a:prstGeom>
        </p:spPr>
        <p:txBody>
          <a:bodyPr lIns="91440" tIns="0" rIns="0" bIns="0" anchor="b" anchorCtr="0">
            <a:noAutofit/>
          </a:bodyPr>
          <a:lstStyle>
            <a:lvl1pPr marL="0" indent="0">
              <a:spcBef>
                <a:spcPts val="300"/>
              </a:spcBef>
              <a:buNone/>
              <a:defRPr sz="9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edit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965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349FF76-A1CC-4A47-ABFE-B9432488BBC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25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3563" y="1370013"/>
            <a:ext cx="3984625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88" y="1370013"/>
            <a:ext cx="3986212" cy="4764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A5A7A6C2-A95C-4AE2-85A3-BB05ED7BF588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75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1539FDD6-6B72-442C-9989-8BB635B8EB52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471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438" y="344488"/>
            <a:ext cx="8107362" cy="7858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F958A8B5-B325-409A-912B-C10704786061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6815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FD8D0BF-83C9-4921-AED9-6FA411F4A1A3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4949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E3DA9D9C-B6A0-47FD-9CC9-2BABA4078DD4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75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Confidential – Do not copy or distribute</a:t>
            </a: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 </a:t>
            </a:r>
            <a:fld id="{516AA375-A95B-4F81-9C1E-4A546B581507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7197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3563" y="1370013"/>
            <a:ext cx="8123237" cy="476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38813" y="6623050"/>
            <a:ext cx="2557462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r"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Confidential – Do not copy or distribute</a:t>
            </a:r>
          </a:p>
        </p:txBody>
      </p:sp>
      <p:sp>
        <p:nvSpPr>
          <p:cNvPr id="379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9775" y="6623050"/>
            <a:ext cx="3032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800" dirty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|  </a:t>
            </a:r>
            <a:fld id="{12C4C9B9-9078-4D1C-B431-35807BA5634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 userDrawn="1"/>
        </p:nvSpPr>
        <p:spPr bwMode="auto">
          <a:xfrm>
            <a:off x="549275" y="6623050"/>
            <a:ext cx="895350" cy="122238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b="1" dirty="0">
                <a:solidFill>
                  <a:srgbClr val="54B948"/>
                </a:solidFill>
              </a:rPr>
              <a:t>Quest Diagnostics</a:t>
            </a:r>
          </a:p>
        </p:txBody>
      </p:sp>
      <p:pic>
        <p:nvPicPr>
          <p:cNvPr id="30726" name="Picture 7" descr="QD_PPT_header_no_bgrd.png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100013"/>
            <a:ext cx="9144000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79438" y="344488"/>
            <a:ext cx="8107362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01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0066A1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6pPr>
      <a:lvl7pPr marL="9144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7pPr>
      <a:lvl8pPr marL="13716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8pPr>
      <a:lvl9pPr marL="1828800" algn="l" rtl="0" fontAlgn="base">
        <a:lnSpc>
          <a:spcPts val="2500"/>
        </a:lnSpc>
        <a:spcBef>
          <a:spcPct val="0"/>
        </a:spcBef>
        <a:spcAft>
          <a:spcPct val="0"/>
        </a:spcAft>
        <a:defRPr sz="2300">
          <a:solidFill>
            <a:srgbClr val="FFFFFF"/>
          </a:solidFill>
          <a:latin typeface="Arial" charset="0"/>
          <a:ea typeface="Arial" charset="0"/>
          <a:cs typeface="Arial" charset="0"/>
        </a:defRPr>
      </a:lvl9pPr>
    </p:titleStyle>
    <p:bodyStyle>
      <a:lvl1pPr marL="176213" indent="-176213" algn="l" rtl="0" eaLnBrk="0" fontAlgn="base" hangingPunct="0">
        <a:spcBef>
          <a:spcPct val="75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352425" indent="-174625" algn="l" rtl="0" eaLnBrk="0" fontAlgn="base" hangingPunct="0">
        <a:spcBef>
          <a:spcPct val="50000"/>
        </a:spcBef>
        <a:spcAft>
          <a:spcPct val="0"/>
        </a:spcAft>
        <a:buChar char="–"/>
        <a:defRPr sz="1600">
          <a:solidFill>
            <a:srgbClr val="000000"/>
          </a:solidFill>
          <a:latin typeface="+mn-lt"/>
          <a:ea typeface="+mn-ea"/>
          <a:cs typeface="+mn-cs"/>
        </a:defRPr>
      </a:lvl2pPr>
      <a:lvl3pPr marL="527050" indent="-173038" algn="l" rtl="0" eaLnBrk="0" fontAlgn="base" hangingPunct="0">
        <a:spcBef>
          <a:spcPct val="50000"/>
        </a:spcBef>
        <a:spcAft>
          <a:spcPct val="0"/>
        </a:spcAft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3pPr>
      <a:lvl4pPr marL="700088" indent="-171450" algn="l" rtl="0" eaLnBrk="0" fontAlgn="base" hangingPunct="0">
        <a:spcBef>
          <a:spcPct val="25000"/>
        </a:spcBef>
        <a:spcAft>
          <a:spcPct val="0"/>
        </a:spcAft>
        <a:buChar char="–"/>
        <a:defRPr sz="1200">
          <a:solidFill>
            <a:srgbClr val="000000"/>
          </a:solidFill>
          <a:latin typeface="+mn-lt"/>
          <a:ea typeface="+mn-ea"/>
          <a:cs typeface="+mn-cs"/>
        </a:defRPr>
      </a:lvl4pPr>
      <a:lvl5pPr marL="701675" indent="219075" algn="l" rtl="0" eaLnBrk="0" fontAlgn="base" hangingPunct="0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5pPr>
      <a:lvl6pPr marL="11588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6pPr>
      <a:lvl7pPr marL="16160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7pPr>
      <a:lvl8pPr marL="20732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8pPr>
      <a:lvl9pPr marL="2530475" indent="219075" algn="l" rtl="0" fontAlgn="base">
        <a:spcBef>
          <a:spcPct val="25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1"/>
          <p:cNvSpPr>
            <a:spLocks noGrp="1"/>
          </p:cNvSpPr>
          <p:nvPr userDrawn="1">
            <p:ph type="title"/>
          </p:nvPr>
        </p:nvSpPr>
        <p:spPr bwMode="auto">
          <a:xfrm>
            <a:off x="310896" y="118754"/>
            <a:ext cx="8448929" cy="87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10895" y="1457325"/>
            <a:ext cx="8409243" cy="4557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2303" y="6540779"/>
            <a:ext cx="320040" cy="131871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5C0926A-889A-463A-A5EA-682F15689EEF}" type="slidenum">
              <a:rPr sz="800">
                <a:solidFill>
                  <a:srgbClr val="63666A"/>
                </a:solidFill>
              </a:rPr>
              <a:pPr/>
              <a:t>‹#›</a:t>
            </a:fld>
            <a:endParaRPr sz="800" dirty="0">
              <a:solidFill>
                <a:srgbClr val="63666A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40531" y="1028700"/>
            <a:ext cx="8279607" cy="0"/>
          </a:xfrm>
          <a:prstGeom prst="line">
            <a:avLst/>
          </a:prstGeom>
          <a:ln w="28575" cap="rnd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06146" y="6533762"/>
            <a:ext cx="4777169" cy="138888"/>
          </a:xfrm>
          <a:prstGeom prst="rect">
            <a:avLst/>
          </a:prstGeom>
        </p:spPr>
        <p:txBody>
          <a:bodyPr wrap="square" lIns="0" tIns="0" rIns="0" bIns="0" anchor="b" anchorCtr="0"/>
          <a:lstStyle>
            <a:defPPr>
              <a:defRPr lang="en-US"/>
            </a:defPPr>
            <a:lvl1pPr marL="0" algn="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9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800" dirty="0">
                <a:solidFill>
                  <a:srgbClr val="63666A"/>
                </a:solidFill>
                <a:sym typeface="Wingdings 2" panose="05020102010507070707" pitchFamily="18" charset="2"/>
              </a:rPr>
              <a:t> </a:t>
            </a:r>
            <a:r>
              <a:rPr sz="800" dirty="0">
                <a:solidFill>
                  <a:srgbClr val="63666A"/>
                </a:solidFill>
              </a:rPr>
              <a:t>Confidential—For Internal Use Only</a:t>
            </a:r>
          </a:p>
        </p:txBody>
      </p:sp>
      <p:pic>
        <p:nvPicPr>
          <p:cNvPr id="7" name="Picture 2" descr="C:\_projects\011914\P12158 - Carrie\Quest-Gradient-Log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34" y="6263625"/>
            <a:ext cx="1266016" cy="4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0" kern="1200">
          <a:solidFill>
            <a:schemeClr val="accent1"/>
          </a:solidFill>
          <a:latin typeface="+mj-lt"/>
          <a:ea typeface="MS PGothic" pitchFamily="34" charset="-128"/>
          <a:cs typeface="Arial" pitchFamily="34" charset="0"/>
        </a:defRPr>
      </a:lvl1pPr>
      <a:lvl2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2pPr>
      <a:lvl3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3pPr>
      <a:lvl4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4pPr>
      <a:lvl5pPr algn="l" defTabSz="457200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>
          <a:solidFill>
            <a:srgbClr val="0093CF"/>
          </a:solidFill>
          <a:latin typeface="Arial" charset="0"/>
          <a:ea typeface="MS PGothic" pitchFamily="34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228600" indent="-228600" algn="l" defTabSz="4572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5"/>
        </a:buClr>
        <a:buSzPct val="100000"/>
        <a:buFont typeface="Wingdings 2" pitchFamily="18" charset="2"/>
        <a:buChar char=""/>
        <a:defRPr sz="1800" b="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514350" indent="-215900" algn="l" defTabSz="4572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Tx/>
        <a:buFont typeface="Wingdings 2" panose="05020102010507070707" pitchFamily="18" charset="2"/>
        <a:buChar char=""/>
        <a:defRPr sz="16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2pPr>
      <a:lvl3pPr marL="739775" indent="-163513" algn="l" defTabSz="45720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Tx/>
        <a:buFont typeface="Wingdings 2" panose="05020102010507070707" pitchFamily="18" charset="2"/>
        <a:buChar char=""/>
        <a:defRPr sz="14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3pPr>
      <a:lvl4pPr marL="974725" indent="-173038" algn="l" defTabSz="457200" rtl="0" eaLnBrk="0" fontAlgn="base" hangingPunct="0">
        <a:lnSpc>
          <a:spcPct val="90000"/>
        </a:lnSpc>
        <a:spcBef>
          <a:spcPts val="200"/>
        </a:spcBef>
        <a:spcAft>
          <a:spcPct val="0"/>
        </a:spcAft>
        <a:buClrTx/>
        <a:buFont typeface="Wingdings 2" panose="05020102010507070707" pitchFamily="18" charset="2"/>
        <a:buChar char=""/>
        <a:defRPr sz="12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4pPr>
      <a:lvl5pPr marL="1201738" indent="-174625" algn="l" defTabSz="457200" rtl="0" eaLnBrk="0" fontAlgn="base" hangingPunct="0">
        <a:lnSpc>
          <a:spcPct val="90000"/>
        </a:lnSpc>
        <a:spcBef>
          <a:spcPts val="100"/>
        </a:spcBef>
        <a:spcAft>
          <a:spcPct val="0"/>
        </a:spcAft>
        <a:buClrTx/>
        <a:buFont typeface="Wingdings 2" panose="05020102010507070707" pitchFamily="18" charset="2"/>
        <a:buChar char=""/>
        <a:defRPr sz="1100" b="0" kern="1200">
          <a:solidFill>
            <a:schemeClr val="tx1"/>
          </a:solidFill>
          <a:latin typeface="+mn-lt"/>
          <a:ea typeface="MS PGothic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22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16.gif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Critique of the CAP FH-A Proficiency Photomicrographs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Presented by:</a:t>
            </a:r>
          </a:p>
          <a:p>
            <a:r>
              <a:rPr lang="en-US" dirty="0"/>
              <a:t>Lawrence </a:t>
            </a:r>
            <a:r>
              <a:rPr lang="en-US" dirty="0" err="1"/>
              <a:t>Tsao</a:t>
            </a:r>
            <a:r>
              <a:rPr lang="en-US" dirty="0"/>
              <a:t>, MD</a:t>
            </a:r>
          </a:p>
          <a:p>
            <a:r>
              <a:rPr lang="en-US" dirty="0"/>
              <a:t>Medical Director, East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4/6/2016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978"/>
    </mc:Choice>
    <mc:Fallback xmlns="">
      <p:transition spd="slow" advTm="234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Myeloid maturation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https://s-media-cache-ak0.pinimg.com/736x/c7/80/92/c78092420c651fe6592e49d4c4b4fec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92" b="17854"/>
          <a:stretch/>
        </p:blipFill>
        <p:spPr bwMode="auto">
          <a:xfrm>
            <a:off x="152400" y="2819400"/>
            <a:ext cx="85605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>
            <a:off x="533400" y="5715000"/>
            <a:ext cx="8179575" cy="0"/>
          </a:xfrm>
          <a:prstGeom prst="straightConnector1">
            <a:avLst/>
          </a:prstGeom>
          <a:solidFill>
            <a:schemeClr val="bg1"/>
          </a:solidFill>
          <a:ln w="317500" cap="flat" cmpd="sng" algn="ctr">
            <a:solidFill>
              <a:schemeClr val="bg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219200" y="4876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Maturation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92478" y="2419290"/>
            <a:ext cx="1234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Blast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1676400" y="2419290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Promyelocyte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104444" y="2404646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Myelocyte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4343400" y="2404646"/>
            <a:ext cx="1589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Metamyelocyte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5933335" y="2419290"/>
            <a:ext cx="1234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Band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212825" y="2402413"/>
            <a:ext cx="1234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Segmented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393894" y="5712178"/>
            <a:ext cx="6458586" cy="0"/>
          </a:xfrm>
          <a:prstGeom prst="straightConnector1">
            <a:avLst/>
          </a:prstGeom>
          <a:noFill/>
          <a:ln w="317500">
            <a:solidFill>
              <a:schemeClr val="accent1"/>
            </a:solidFill>
            <a:round/>
            <a:headEnd/>
            <a:tailEnd type="arrow"/>
          </a:ln>
          <a:effectLst/>
        </p:spPr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0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460"/>
    </mc:Choice>
    <mc:Fallback xmlns="">
      <p:transition spd="slow" advTm="35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>
          <a:xfrm>
            <a:off x="252667" y="1496076"/>
            <a:ext cx="8359775" cy="42062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225553" y="5793032"/>
            <a:ext cx="7114032" cy="3692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840788" y="6623050"/>
            <a:ext cx="303212" cy="1222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/>
              <a:t>|  </a:t>
            </a:r>
            <a:fld id="{01A3B287-564F-45B1-B37D-0E06A063015A}" type="slidenum">
              <a:rPr lang="en-US" smtClean="0"/>
              <a:pPr>
                <a:defRPr/>
              </a:pPr>
              <a:t>11</a:t>
            </a:fld>
            <a:r>
              <a:rPr lang="en-US" smtClean="0"/>
              <a:t> </a:t>
            </a:r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06" y="1268600"/>
            <a:ext cx="2638425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203" y="1230250"/>
            <a:ext cx="2667000" cy="243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312" y="3688080"/>
            <a:ext cx="2438400" cy="248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09" y="3749040"/>
            <a:ext cx="2396187" cy="236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://www.pathpedia.com/education/eatlas/histopathology/blood_cells/aml-m5_blood/acute_monoblastic-monocytic-leukemia-(6-bl012.jpeg?Width=600&amp;Height=450&amp;Format=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4177" b="237"/>
          <a:stretch/>
        </p:blipFill>
        <p:spPr bwMode="auto">
          <a:xfrm>
            <a:off x="338214" y="1364314"/>
            <a:ext cx="3465689" cy="25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hematocell.univ-angers.fr/confrontationsabp/admin/attachments/63.p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2" b="24939"/>
          <a:stretch/>
        </p:blipFill>
        <p:spPr bwMode="auto">
          <a:xfrm>
            <a:off x="335392" y="3708281"/>
            <a:ext cx="3468512" cy="227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3504" y="983314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Monocyte, immature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94504" y="945214"/>
            <a:ext cx="2971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Monocyte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54"/>
    </mc:Choice>
    <mc:Fallback xmlns="">
      <p:transition spd="slow" advTm="206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BCP-04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602069"/>
            <a:ext cx="571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Eosinophil, any stage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7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6"/>
    </mc:Choice>
    <mc:Fallback xmlns="">
      <p:transition spd="slow" advTm="18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Eosinophil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334086684"/>
              </p:ext>
            </p:extLst>
          </p:nvPr>
        </p:nvGraphicFramePr>
        <p:xfrm>
          <a:off x="411163" y="1808163"/>
          <a:ext cx="8359775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Eosinophil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155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99.8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2" descr="Image result for hypersegmented neutrophi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Image result for hypersegmented neutrophil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3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6"/>
    </mc:Choice>
    <mc:Fallback xmlns="">
      <p:transition spd="slow" advTm="12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BCP-05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800" y="5650468"/>
            <a:ext cx="5715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Malignant lymphoid cell (other than blast)</a:t>
            </a:r>
          </a:p>
          <a:p>
            <a:r>
              <a:rPr lang="en-US" dirty="0" smtClean="0"/>
              <a:t>Lymphocyte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371600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8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8"/>
    </mc:Choice>
    <mc:Fallback xmlns="">
      <p:transition spd="slow" advTm="8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Malignant lymphoid cell (other than blast)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04887039"/>
              </p:ext>
            </p:extLst>
          </p:nvPr>
        </p:nvGraphicFramePr>
        <p:xfrm>
          <a:off x="411163" y="1371600"/>
          <a:ext cx="8359775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2795"/>
                <a:gridCol w="1785583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Lymphocyte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153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90.5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Malignant lymphoid cell (other</a:t>
                      </a:r>
                      <a:r>
                        <a:rPr lang="en-US" baseline="0" dirty="0" smtClean="0"/>
                        <a:t> than blasts)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Lymphocyte,</a:t>
                      </a:r>
                      <a:r>
                        <a:rPr lang="en-US" baseline="0" dirty="0" smtClean="0"/>
                        <a:t> large granular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1.8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4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eg;base64,/9j/4AAQSkZJRgABAQAAAQABAAD/2wCEAAkGBxQTEhUUExQUFRUVFRQXFBYUFBQUFRQYFRQXFhYUFBUYHCggGBolHBQUITEhJSkrLi4uFx8zODMsNyguLiwBCgoKDg0OGxAQGiwkICQsLCwtLCwsLCwsLCwsLCwsLCwsLCwsLCwsLCwsLCwsLCwsLCwsLCwsLCwsLCwsLC0sLP/AABEIALcBEwMBIgACEQEDEQH/xAAcAAACAwEBAQEAAAAAAAAAAAAEBQABAwIGBwj/xAA9EAABAwIFAQUFBgUCBwAAAAABAAIDBBEFEiExQVEGEyJhcTJCgZGhByNSscHRCBQVYuEz8CRjcoKSorP/xAAaAQADAQEBAQAAAAAAAAAAAAAAAQIDBAUG/8QAJREAAgICAgEFAQADAAAAAAAAAAECEQMhEjFBBCIyUWETFJHx/9oADAMBAAIRAxEAPwD7NibiI3W6JXhNICLlPJGAix5S4U74/ZFxwkzaEqi0Y4pSAC40R2Fyl0Yvxol88MjtZHNY3puUxopY8oax17I8jn8K7C15/tA45gOLaJ+gsToe8Gm42/ZMjFJRlbPLQyWXTRmeAOSPqiv6W+/sn6W+aa4XhYYczrE8Deyjidk8sYqxnC2wA6AKpog4WKzrKkRtLj8B1KTjGJL3yjL0t+qro4445S2ho2hA94reKAN2+fKqlnD2hw5WyZLb6ZSX4pR5hmaBcb+aYONkI+uHAJQOFp2hdRTAHxcImR3euAA0G5WkU0bzYtAPmEa1oGwA9EIuU93WzoBDV82Vum50CKSzFpQ1zb+aCMauRw2AEeKMO8zuhpRGxwIjsb8m4WrppDqDYIeofcWdulejoinez0DDcAobE6bvIy0b7j1C3gFmj0H5LRNHKnTtHnqbEe7blI8W2vCHra0u5JROOQDPm6hARQAqHrR3QUX7g3AKrKS1x9rZOa2pEbC4/DzK87FS63HGqY1sJkpxbUg3+SqJlljFyTEZDi7UbrqQEBO8Oc3LlcPmtaiKMDYKaNXlp1Rz2fnuzKdxr8CmoSLBmEyudxa3+E9CpHLmrmWl2LggBw439EwWEtSzYkJkRtOwGLE223VUcneyX4auH4Gxxu15APA1+RTCKNsLNNh8yg2lKCXt7CVErOJu4boogz/lIKnxCNhsXa+WqqorB3Ze03QH9H03181lhrLiSI86j/fyStl8IVafRdHR974nElaVdFk1as8Nre78LtLLarqc+jRe6SNHy5fgxopczAUQsaWLK0BbJo5Zd6EMtW58xYDYA2V1lO+Kz2uPmi6igs4vZvuR+yAmmkl8Aaemxsg6Yu6rryE18ubur7O/Nb1ELcizqaA90wN1czX1QcbpJDl+fkgSSa0+hjhA8B6XNkwWVPEGtAHC1TRhJ27Aq513BvXUrUMAFrLKuYbhw43XIrG2QWk2tGFfF7w4XkPtZ7WVlDSxS0rGWe7LJK4FxiNrts3bxa6nptqvZSP7zwt+J6LntBgcdXSyU0g8EjMvm07tePMOAI9EBN6SMexnaBldRxVLLDO3xt/BI3R7NehB+Fiue0AOZvpovjn2QYw/DcRmwypOVskmRtzYNmbowt8pG2Hn4F9wnfFOXxCRhkjyl7WuBdHnvlzDi+V2/QoJxy4ysRx1hGiyDi9wv1GiNfgkg2IPxsj8OwrIczjc8W2CimdbyQStDNmwXSFmrGtNtz0CzbiA5aQrOPjJ+DathDmEEXSWmpm/i+ifRyBwuDcIJ2FC9wSL8JNWaY58U0zEWHhbuU0iZYADhZ09MGbfM7rZMicrMZKRh3GvUaLP+ns5ufUotUSglSf2KMVrBGAxmnotcMxIPFnaO/NLZG55SSupYcmyl9nVwi48fIxxKckhjTYncq4KUNGuqXRTbk7tI+ITSKpBFwmmRKLiqRKMZXFvG4VYp7o4uroxdxfxsFrWtBbqQOhKZndTsxZGLKIQMl4sfO6iDSv0YCoBHQ+aGwyHxOf10H6oKeoz6DdMsNmGUN5H180rE4uMQiWmY72mg/BSGna32WgLZUmY2+iK1SzncQ0kC5A0CBGiiBwudzmkuCOTkqdDarQJVTG+Vu/KxqG2bvqpFJ946+6zz53G6RslRlT4qWnK/brynLHgi42KSVFOC4WR+EnwehNkgyxjVoOWL6Vh3aFsomYJnDIwNgAunHRQoKpxJrTYXcfJA0m+j8x/azjj6jEXPNM6kliAYczj3jsh8EjiNL9C2+ltTovWfw4V3/F1cbiS6SJkhubklkhBJJ3P3v1X0Ht12UpsUiyvHdVDQe5mtqD+B/4mE8ccL5f9lGHTYfjraepYWPdHKz+14y52uY73mnJv+qAcWuz9GrGrfZjj5LZcvbcWPKAQBh0QtflFuiHRBiF8e3iHHVcmaQ+7ZBq1ydpmcD8swA2N7hOEBQ0ZaS53tH6I5InI03oGrqwRtvueB1SZ9dO7VpsOgC0xt/3oB2ACPpqqPKBcBD7NYxUYp1dmeE4kZLtcLOH1RMlY3P3etyDxpoOqX0TB35LdtdkXWVzI5GNIN36A8D1VQVsicVy0gORoadN+UHV1V05raDPq05Tz5rGHBxe7iD6BQ0aQyRq2Z0NGDEXO5F/gEFTxPkOhIA2A0XonsuCOoskVPK6FxDmm3Gn6p0KE3K/sZwl0YsdQENPSumNzo0bf4W8TXSam4H1KOY2wsEzNy4u/IPFRMaALbeqiJUQRyf2IIaCQ6AW6k6fJGRYWRrnN/JF0tUH+RG4RCVIuWSXRGhWuHSAbkD1UZIDsQUzI7QtXVhmm5OwRKTMN53XQy4RT7NmyynawHorjrnNIDxvyEeEDiLQQkUmpOqNaqiznM02PXqlk1JK06DTqNU3oHEsbdEWR2Cm4OhHTwvOgadd3HROKeHI0BaqiUyZzci1Sprr7FY1suVhI3/dBKVugfEq8MaQNXeXCXYZVMzWcLE8nZG0dKHA5tbpdiVJk9OFLOmCj8fIzxSJoZfogamlgkFPNM372F2aF49sG1iAfwkaEbLmnzysa3WwNifJbmEOmDfdYAB5p/ouKqmwpmKtvYtcB1R7XXFwhqinBadBsucLdeP0JCDKSi1aOcWqzG3Tc6DySNskm+d3zKYdoTbL8UofUEj8gk2dOCK4WegwqtLhlcfF+aNqJcrS48C68SydzXXGh8l6Slqf5iFw97Y/miLvRnlw8XfgGbSGcZybO+iymwuRo4+BReHVAb4ToRuCt66uAbYakp99lcpp0ugXs6LF43On6pvNTNdbML5TceqDwWkLGku3cb26DgJkmrRjllc20UFaiiDIiqytRAEVFWlmPVJbHYaF2iCox5Ojd+JxA2LxcKl5duHSEXtuoly/Dq/x8f2O6c2lFkyrJ8jSfksKGhy+J2rvyWeNPsweqDF1KaSFL3Fxu4rqGUsNwfUdV1TxNcN1UzA3lQdOuj0UMmZoPUICrpy1+cag7ouhbZjfREK10cd8ZaAI65ttUPJKZDlamL6Zp3aFoxgGwA9Ex80tpHMEeVoHRaKgrQZkXnMUqXSSFjTZrdPU8r0a8zVQmOU9CbjzBSfRvgqzhhMWoJ0TOSq72MgDW1/ilkknB5WlOLbFSrRvKKe/JtR4jl0PC1e8zGwGn5LmlkD5AHNBPVOWsA0AA9E0Yzkou0tnMEIY0NGwQtZSuJzs9rkdUVUPLWkgXIGgHPkgMDqppGuM0fdkOsPMdVoo+2zJX8jOYzv8ADlyjkpjSQZGhvz9VsV5TGe09i5sXBsHWuCfLXZVixSyOoj5OWkPcYpe8jNtxsvIueQbHcLCDtfLDrPIx39pFjYb2svURwwVcYljI8Q0cOvRwVZ/Szx/L/fg6McnjXu6PNvfdOuyp8Thxb9UHLgs2awbcdbiy9Dg+Hdy3XVx3/Zcii09mmfJDhSYXNSsf7TQfz+a5iomN1DRfruVuFa1ODk+ilLrCtqRGwu+STwsknBdmsL6bosqMLVvofq15yKeSF+VxuDbm4t1C9E06JWE4cS1FFlLO1u5TIqzVLMdp80dxu03R0c7TsV09txY8oKi3GVnkWzOAtcqIybA5Mxta19NVFPFnf/TG/I5jxGMmwcL/ABCE7QygMAOtzss6jCW5bjdDytL2ZXbsG/l5p2znhGNppgEDiNQuw+58V/LotKZnxXM0d3DRQdF7PUU48LfQLVcRjQegVucButDz32dKLhsoOxC7QIpYTVbG7lSulysJCAoKIOGZ2t0FxiqtjGGoa7Y3WjmA7gH1SuspsnibomNPJmaD1QEopbRjUUDHC1gDwQAlc9E8bNJPUWT5LauscTlj+aGXjlLwYYZTOa+7xbTQpykM8so0Lr33C1o2OINnOv0JSRU4N+5sdKkJS1JJyv0dx5q8TqO7ie/8LSfjwqSt0YOLToSdpMX1EMZFybP1tYdAkFUA2IvynM0k25FhbZebqMeERcWXdJqSbgtulMnaaqO78wN9CBax4XvYvRyiko/9O6Hp3RfaKthkILQ50lvG4ggE8ADohcEx+ajfmhcQDbMw6sd/1Dr5jVeg7MdpKaKKWOaH/UJdcNBvcewV5dgGY+60kkXF9CdLrtirTxyjpfe7OuKu4taPvHZvHmVcedgsRo5p3aeibrwf2UUloZJDezn2bfyAv66r3oXzXqccYZZRj0jys0VGbSIooqKwMhP2ieLNBNt1jhtRkGhD2c23b8FJKbvnuv1t6LCTCnxHM06c+iTuzsio8eLZrikokc0N1/yn0TbADoAleHiJozZhc9ePJNWuBFxqPJBhkfUV4LKXRwhznOOuqKqZi0ts0uudbcC26zk8JvwVVEwLfECOiujmvcHcLGon00+aAw6sY2Qgu3SbNODcWPlFQIUQYCD+ecN9UThUYfnJ2PhsqqaBgGrifjZbYK2zXW2up3ezpk48bRhLhDm/6Z06H91dJhJDg5522A/VOFjVThjbp0Z/1m9GpNgl7TncSduAsu8lkaSNB5LOCpc3R4v58hFjjBpfoxdTDhdUjzYg7hRkwte+ilMNz1KZDutndRHmaR1SyCpMZyuCcJR2pxWOkpZqiUBzYmF1tAXHZrAeCSQPigIyrTJVVOfwtG6ZU8eVoHRZ0TmOY18dsr2hzSOQ4XB+qIQEpJqkQpVRx2eb9U1Q1TS5jcGzkBCVWgWuFnX8ljQTfeHpYrWekldvb5of+nuY0kkAe8b8dEjZceNWayTh0zMvVb9oIC+mma0XJjdYdSBcBKopiDeMa9SLphQ4mS7JILE7Hg+SqEuLTFODVNeD4TTM1IJtfS27rjcLephFyAdvLRez7Zdi5GyPnp2hzXHMQPaaebDkcrxZopG6BjzfU6E3+K+rxZo5Vyiz08WWM1aZgYMzgW8EXH56IqKg7x4DQbaZjuLk7JpguDEg98CMxbZrTYn9/RfRMD7MMBD3sygey2/1Kyz+sjiRnlzxghx2eoe5p447Ws389UzUUXzMpOTbfk8lu3ZFFFEhCqZvdPL/AHXfmuX1HeDfToj66nzsLeu3qvK2fGSNvIpO+zqxJTX6FspRcj4hHYDcZmnYWsgKMuJvudrDVPqGnyN13OpSQ80qVMJUc0FRRUcgnxil8Iy6XOqzosGAFzumWIx3bf8ADqhYcVjAsSkzojOfComZpHDZx+ai2OKRfiVJ6H7/AKM/6dI4+JwA8tUzhiDRYIGmxZhb4jYjf/C2p8SjebA6+YskqM5qb7QYgsVZdo8ijVT23FimZp07MqcjKLdEBidgtjSvb7B06HhZ/wAg5xu9wt0CDWNJ3ZMLgu27tr6JmAhXVTGWb04GtltHM07FJETtuzVfFP4jO0NmQ0TDq899LY+627Y2kdCcx/7QvtRK/J/2nNq5a2aqqaeeFkshbD3sbmDIwWY0ZhvlANvMpkH3L7Ecb/mMKiaTd9OXQO9G2Mf/AKOaPgvfXXwT7A5KmnllZJBK2GoibJHI6N4jL2EZbPtbxMc7/wAQvt7YnO1JQUo+TrEKrI24tm4/dKI8aeD4rEc6WK6xuktYjZCUEIccp52KlvZ048cONvZ6WmnD25m7Jb2id4Wjq7X4KYVGY5HMOxFwjMTpO8Zbkaj1VGSShkX0c4fTgNCHximGXMNCNQVjS4gY/BI0gjm261lLpyAAQzkkfkkvoqpKVvoZUzrsaTyBf5IapwqF5u6NpPW1j9EYxthboo82CpNrowvehcIIINQxoPGl3fVaQ4mxxtqPUIelh7xxe7XoiKqiaQbBJtt7Naj1LsOVoDD5SWEct0F/otqJzy37wAOvwjxZm41YSs5Z2t9ogepWFfVZG9Sdl5qRksriSb/76JNmmPFy29I9TDVsdo1wPoVo6MHcA+oXjRmY4cOGy9bQ1Gdgd139eUlIeXDw2no1ZGBsAPQWVTShouVolmM3ORvUqjKK5OmdDECdm6IunnDvLqFiymDW6dFjAT3g8wbpFtRd0b4m+0biOiQUVA11zqPqvTTR5mkHlJ4HGI2I/wAoZeGVRaXYIcGH4/of3URxrR0UT0a88guwqlzvN9rG6IrcP7shzTyhsPrhCSCDfnyTCGUzuFhZo3KhdBNyUr8DiPYLpQKKziIsqp9mOI6LVcysuCDyga7FOFs5O6JxGAFhI0I1BCGyOjNuOCpLUkiw1ukbtNu0FYTOXM11I0Xyv+JN3/DUg/50h+TP8r6rhdKWN13Op8l8j/iVf91Rj++Y/JrQhGU65Oj6T2Sp74bSNGlqaC3wjamLahzdHA/osuzIDaKm8oIf/m1DVeIuJ00CGVjTloMqpO8YWgEn0S2nopWuDsu22oRtBilzlfYdDwmoN9kaZTlLHqgWmieXZn2BAsAOL9Vu+doNi4X9QgKydz35GbDcrgYUDuT5pk8U9yY00PQroJJIx0DgWklt9QnMbw4AjYi6CZxra6O1y8XFl0FSCBPRz5HFrtLFE1Ve0N0K2qqFj9SNeo3WcWGMHU+qDblB7fZMKYQy5943RyiiDKTt2K8Wb4mk7bJdM7I642K9FLGHCxFwgX4S08ut0SaN8eRJUzzVRLneLL1eGQlkYB33PxUpcPjZ7Ldep1KKQlQsuZSVLoiV4jWRnw6kg7jhF177NsOTZZR0LbJkQSW2YU8j3DwHMPqPVG0sBbqTcoSjiySEcEJmhDyPdItcPjB3AK7VIMjD+TZ+EKLdRA7YqpJGzG0jG5gmTWtaNLAfJKaA5Q+Q7cea3pry+J23RKzWcd/gYKlm2YLYFL6ujblJAtZc4PUEgg+7yglwTjaGSpzrC6x/nGfiC1DgRpqEyGmuzGkqmStu3UXtqFs1g4AUYwAWAt6LpN14Bv6IFLKXUSEZVXsFectdy9O4XXn6unc12xI4ICUkb4WugilpAXfBZU9QYpshPhdp6HhXB3rQTlNzssYaCSSQOcC0A3JP6JI11vk9BNLJklc08lN0BiWHF5zNNnfmqppXt0e0qvJjKpq0aV/sm67wzSJt/P5XXEkTpDqMreepQWLvcSI26NFtkDS5e0YvxKIaF4W0NQ1/skFI4cH0u4rJxETrtd8lNsr+MXqL2emVoSlr2vA1sehRSdnO012WooomIipWogCKghJ8QY021J8l1TVzH6A69Cgrg6ujjEPdPAK0bOLLWWMOBB2KBGGa+2bemqCk4tUzSm8Ty7gaI1CzPETNB6eZQcdNJJq5xHQICuW30NktrK43ys35KFmEkJuHEjodQqoXjPc866pWaRxpe7s0++6lRNQ4KJ0Ln+GFXR5o8g06fBC0cpjGV4tZNLpVLUGR2VouB1SZMG3p9HVVV5xlYCSVhPGWhsY3dq4rd0TmC4sOtlhLUeMHqEmaR/OguOgbZcwHI8DgohtSLIYOzyC3CZCt3YzVE2VpP2hqCAGDnUpmcI8nR3VY2xps0F30C6osZY82PhPF9ik8VHdt8wHlyhJG2Pn1Ucmdaw42qR7ZRYUMmaNp6gLdWcbVMiiiiBEUUVoApLq6Kzs1rjnyTJUUDjLixTLWDKfRLqCn712vXUr0RpmH3R8kGaYxklguDxyEqN45Uk0uzqopGhugtZa4fPmbruNEHNUPd4Q03+K5ODXF81nnLmOpFgb2AuLO/u4QRL477HBKl0iGAHT706EHRpGxGg8Wwte3VzjzZDYnTvdK5rH5bm5cGnPr7rnBwu0bgeXITIjHk6PS5x1QuIT2AA3cvLVmAyxNL2TvvYANuWi+a5N2m/y/JENhkfDnEz3HNqTfw24FiNNR8h5oNFj8+D0FPRtA1Fz5oetpg2z26EFBkNLG2mewtMjtPeMhNy7rYOdbzseFmKF8rhlmlDAXF17m4NrDMTfQC3xQC5J2z0UbrgHyXRKVf0x9rCZwsW2NnbDiwdb6W6grt2F3DQZHksD8rrm4LrWcTfW1j80GJ1jXsg8A6oilqGuaLEbJe3BnczPJs4Xu4jxOuNC43sNNUC/s1ILmOoeL8HNa9rWvmvbbXU6DVBonFxphuN1DbADdaRYfeNpvldZLabsu4avne5+hB8Vg7K5pPteL2gdegXpnC4QU50koir+Sl/EFaaAKIF/WRzKND6JPg9QBdp3uook/AY1cWMqmUBpQVBS5gS72eOqtRDBajo6lwwfjcB80VRQNaPDr1J3VKIE22uwpecx9/wB56AKlES6L9P8AMCjnUd43ADckKKKDsPW00WVob0C0UUWh5hFaiiAKUVqIAoqK1EAUorUQBSsKKIApJqt3dzXOx1UUSZri+RljFcHMsET2dgyw6+8Sfhwoojya5Pbi19l1cTM9msbm68fJdOZI0XzbccKlEzPk6QXR1GceY3XVRUNZq4/RRRBPFOVHNPWNf7J+iIUUQKceLpEUUUQQRRRRAH/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111" y="3352800"/>
            <a:ext cx="2857146" cy="3236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05200"/>
            <a:ext cx="3068168" cy="2913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3"/>
    </mc:Choice>
    <mc:Fallback xmlns="">
      <p:transition spd="slow" advTm="18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 (01-06)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>
          <a:xfrm>
            <a:off x="411163" y="1295400"/>
            <a:ext cx="8359775" cy="4206240"/>
          </a:xfrm>
        </p:spPr>
        <p:txBody>
          <a:bodyPr/>
          <a:lstStyle/>
          <a:p>
            <a:r>
              <a:rPr lang="en-US" dirty="0"/>
              <a:t>This peripheral blood smear is from a 64-year-old man without significant past medical history who presents for his annual routine physical with loss of </a:t>
            </a:r>
            <a:r>
              <a:rPr lang="en-US" dirty="0" smtClean="0"/>
              <a:t>appetite.</a:t>
            </a:r>
          </a:p>
          <a:p>
            <a:r>
              <a:rPr lang="en-US" dirty="0" smtClean="0"/>
              <a:t>Laboratory </a:t>
            </a:r>
            <a:r>
              <a:rPr lang="en-US" dirty="0"/>
              <a:t>data include: WBC = 247.6 x 10</a:t>
            </a:r>
            <a:r>
              <a:rPr lang="en-US" baseline="30000" dirty="0"/>
              <a:t>9</a:t>
            </a:r>
            <a:r>
              <a:rPr lang="en-US" dirty="0"/>
              <a:t>/L; RBC = 4.23 x 10</a:t>
            </a:r>
            <a:r>
              <a:rPr lang="en-US" baseline="30000" dirty="0"/>
              <a:t>12</a:t>
            </a:r>
            <a:r>
              <a:rPr lang="en-US" dirty="0"/>
              <a:t>/L; HGB = 14.8 g/</a:t>
            </a:r>
            <a:r>
              <a:rPr lang="en-US" dirty="0" err="1"/>
              <a:t>dL</a:t>
            </a:r>
            <a:r>
              <a:rPr lang="en-US" dirty="0"/>
              <a:t>; HCT = 42.2%; MCV = 100 </a:t>
            </a:r>
            <a:r>
              <a:rPr lang="en-US" dirty="0" err="1"/>
              <a:t>fL</a:t>
            </a:r>
            <a:r>
              <a:rPr lang="en-US" dirty="0"/>
              <a:t>; RDW = 16%; and PLT = 111 x 10</a:t>
            </a:r>
            <a:r>
              <a:rPr lang="en-US" baseline="30000" dirty="0"/>
              <a:t>9</a:t>
            </a:r>
            <a:r>
              <a:rPr lang="en-US" dirty="0"/>
              <a:t>/L.</a:t>
            </a:r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75"/>
    </mc:Choice>
    <mc:Fallback xmlns="">
      <p:transition spd="slow" advTm="101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BCP-01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28800" y="5650468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Erythrocyte, normal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06"/>
    </mc:Choice>
    <mc:Fallback xmlns="">
      <p:transition spd="slow" advTm="4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Erythrocyte, normal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2732859601"/>
              </p:ext>
            </p:extLst>
          </p:nvPr>
        </p:nvGraphicFramePr>
        <p:xfrm>
          <a:off x="411163" y="1808163"/>
          <a:ext cx="8359775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Erythrocyte, normal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153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92.8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Microcyte</a:t>
                      </a:r>
                      <a:r>
                        <a:rPr lang="en-US" baseline="0" dirty="0" smtClean="0"/>
                        <a:t> (with increased central pallor)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4.7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utoShape 6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Image result for neutrophil pelger-huet anomal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1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"/>
    </mc:Choice>
    <mc:Fallback xmlns="">
      <p:transition spd="slow" advTm="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pallor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14" descr="https://classconnection.s3.amazonaws.com/670/flashcards/931670/png/spherocytes132240813574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66825"/>
            <a:ext cx="6377697" cy="47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427360" y="1295400"/>
            <a:ext cx="2535040" cy="2667000"/>
            <a:chOff x="1427360" y="1524000"/>
            <a:chExt cx="2535040" cy="2667000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3810000" y="22860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962400" y="22860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2667000" y="31242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819400" y="3124200"/>
              <a:ext cx="0" cy="1066800"/>
            </a:xfrm>
            <a:prstGeom prst="line">
              <a:avLst/>
            </a:prstGeom>
            <a:solidFill>
              <a:schemeClr val="bg1"/>
            </a:solidFill>
            <a:ln w="254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427360" y="1524000"/>
              <a:ext cx="2209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10000"/>
                    </a:schemeClr>
                  </a:solidFill>
                </a:rPr>
                <a:t>Central pallor = 1/3 diameter of cell</a:t>
              </a:r>
              <a:endParaRPr lang="en-US" dirty="0">
                <a:solidFill>
                  <a:schemeClr val="bg1">
                    <a:lumMod val="10000"/>
                  </a:schemeClr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3048000" y="2170331"/>
              <a:ext cx="762000" cy="268069"/>
            </a:xfrm>
            <a:prstGeom prst="straightConnector1">
              <a:avLst/>
            </a:prstGeom>
            <a:solidFill>
              <a:schemeClr val="bg1"/>
            </a:solidFill>
            <a:ln w="254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2667000" y="2188696"/>
              <a:ext cx="76200" cy="935504"/>
            </a:xfrm>
            <a:prstGeom prst="straightConnector1">
              <a:avLst/>
            </a:prstGeom>
            <a:solidFill>
              <a:schemeClr val="bg1"/>
            </a:solidFill>
            <a:ln w="25400" cap="flat" cmpd="sng" algn="ctr">
              <a:solidFill>
                <a:schemeClr val="bg1">
                  <a:lumMod val="1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38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"/>
    </mc:Choice>
    <mc:Fallback xmlns="">
      <p:transition spd="slow" advTm="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BCP-02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88671" y="5572125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Basket cell/smudge cell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91"/>
    </mc:Choice>
    <mc:Fallback xmlns="">
      <p:transition spd="slow" advTm="102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Basket cell/smudge cell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574845232"/>
              </p:ext>
            </p:extLst>
          </p:nvPr>
        </p:nvGraphicFramePr>
        <p:xfrm>
          <a:off x="411163" y="1600200"/>
          <a:ext cx="835977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Basket cell/smudge cell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143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88.4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Platelet,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giant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Megakaryocytic</a:t>
                      </a:r>
                      <a:r>
                        <a:rPr lang="en-US" baseline="0" dirty="0" smtClean="0"/>
                        <a:t> cell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0.9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4178"/>
            <a:ext cx="2416476" cy="2116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t="29786" r="41396"/>
          <a:stretch/>
        </p:blipFill>
        <p:spPr bwMode="auto">
          <a:xfrm>
            <a:off x="2989387" y="3487411"/>
            <a:ext cx="3059289" cy="300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://www.semdiagpath.com/cms/attachment/2003253406/2013169306/gr31.sm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3"/>
          <a:stretch/>
        </p:blipFill>
        <p:spPr bwMode="auto">
          <a:xfrm>
            <a:off x="6248400" y="3753156"/>
            <a:ext cx="2362200" cy="235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0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10"/>
    </mc:Choice>
    <mc:Fallback xmlns="">
      <p:transition spd="slow" advTm="182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BCP-03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04999" y="5574268"/>
            <a:ext cx="571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Monocyte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285875"/>
            <a:ext cx="64293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0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29"/>
    </mc:Choice>
    <mc:Fallback xmlns="">
      <p:transition spd="slow" advTm="68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Monocyte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487707906"/>
              </p:ext>
            </p:extLst>
          </p:nvPr>
        </p:nvGraphicFramePr>
        <p:xfrm>
          <a:off x="411163" y="1808163"/>
          <a:ext cx="8359775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9306"/>
                <a:gridCol w="2029072"/>
                <a:gridCol w="219139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Response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Quest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 Participants (%)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Monocyte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136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87.3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Monocyte,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immature (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promonocyte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8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monoblast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 </a:t>
                      </a:r>
                      <a:r>
                        <a:rPr lang="en-US" dirty="0" err="1" smtClean="0"/>
                        <a:t>myelocyte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0.6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Malignant lymphoid cell (other than blast)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1.3</a:t>
                      </a:r>
                      <a:endParaRPr lang="en-US" dirty="0"/>
                    </a:p>
                  </a:txBody>
                  <a:tcPr marL="97395" marR="9739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Neutrophil, </a:t>
                      </a:r>
                      <a:r>
                        <a:rPr lang="en-US" dirty="0" err="1" smtClean="0"/>
                        <a:t>metamyelocyte</a:t>
                      </a:r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7395" marR="9739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2.3</a:t>
                      </a:r>
                      <a:endParaRPr lang="en-US" dirty="0"/>
                    </a:p>
                  </a:txBody>
                  <a:tcPr marL="97395" marR="97395"/>
                </a:tc>
              </a:tr>
            </a:tbl>
          </a:graphicData>
        </a:graphic>
      </p:graphicFrame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2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24"/>
    </mc:Choice>
    <mc:Fallback xmlns="">
      <p:transition spd="slow" advTm="4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5"/>
</p:tagLst>
</file>

<file path=ppt/theme/theme1.xml><?xml version="1.0" encoding="utf-8"?>
<a:theme xmlns:a="http://schemas.openxmlformats.org/drawingml/2006/main" name="Quest Alt Cover 2">
  <a:themeElements>
    <a:clrScheme name="Quest Alt Cover 2 1">
      <a:dk1>
        <a:srgbClr val="6F7073"/>
      </a:dk1>
      <a:lt1>
        <a:srgbClr val="EAEAEA"/>
      </a:lt1>
      <a:dk2>
        <a:srgbClr val="B51A8A"/>
      </a:dk2>
      <a:lt2>
        <a:srgbClr val="0073AE"/>
      </a:lt2>
      <a:accent1>
        <a:srgbClr val="54B948"/>
      </a:accent1>
      <a:accent2>
        <a:srgbClr val="FFD200"/>
      </a:accent2>
      <a:accent3>
        <a:srgbClr val="F3F3F3"/>
      </a:accent3>
      <a:accent4>
        <a:srgbClr val="5E5F61"/>
      </a:accent4>
      <a:accent5>
        <a:srgbClr val="B3D9B1"/>
      </a:accent5>
      <a:accent6>
        <a:srgbClr val="E7BE00"/>
      </a:accent6>
      <a:hlink>
        <a:srgbClr val="00AFDB"/>
      </a:hlink>
      <a:folHlink>
        <a:srgbClr val="C1D82F"/>
      </a:folHlink>
    </a:clrScheme>
    <a:fontScheme name="Quest Alt Cover 2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Arial" charset="0"/>
            <a:cs typeface="Arial" charset="0"/>
          </a:defRPr>
        </a:defPPr>
      </a:lstStyle>
    </a:lnDef>
  </a:objectDefaults>
  <a:extraClrSchemeLst>
    <a:extraClrScheme>
      <a:clrScheme name="Quest Alt Cover 2 1">
        <a:dk1>
          <a:srgbClr val="6F7073"/>
        </a:dk1>
        <a:lt1>
          <a:srgbClr val="EAEAEA"/>
        </a:lt1>
        <a:dk2>
          <a:srgbClr val="B51A8A"/>
        </a:dk2>
        <a:lt2>
          <a:srgbClr val="0073AE"/>
        </a:lt2>
        <a:accent1>
          <a:srgbClr val="54B948"/>
        </a:accent1>
        <a:accent2>
          <a:srgbClr val="FFD200"/>
        </a:accent2>
        <a:accent3>
          <a:srgbClr val="F3F3F3"/>
        </a:accent3>
        <a:accent4>
          <a:srgbClr val="5E5F61"/>
        </a:accent4>
        <a:accent5>
          <a:srgbClr val="B3D9B1"/>
        </a:accent5>
        <a:accent6>
          <a:srgbClr val="E7BE00"/>
        </a:accent6>
        <a:hlink>
          <a:srgbClr val="00AFDB"/>
        </a:hlink>
        <a:folHlink>
          <a:srgbClr val="C1D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est Alt Cover 2 2">
        <a:dk1>
          <a:srgbClr val="4D4F53"/>
        </a:dk1>
        <a:lt1>
          <a:srgbClr val="D4D0C8"/>
        </a:lt1>
        <a:dk2>
          <a:srgbClr val="A31A7E"/>
        </a:dk2>
        <a:lt2>
          <a:srgbClr val="0066A1"/>
        </a:lt2>
        <a:accent1>
          <a:srgbClr val="54B948"/>
        </a:accent1>
        <a:accent2>
          <a:srgbClr val="FECB00"/>
        </a:accent2>
        <a:accent3>
          <a:srgbClr val="E6E4E0"/>
        </a:accent3>
        <a:accent4>
          <a:srgbClr val="404246"/>
        </a:accent4>
        <a:accent5>
          <a:srgbClr val="B3D9B1"/>
        </a:accent5>
        <a:accent6>
          <a:srgbClr val="E6B800"/>
        </a:accent6>
        <a:hlink>
          <a:srgbClr val="00ADD0"/>
        </a:hlink>
        <a:folHlink>
          <a:srgbClr val="C9D30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5">
      <a:dk1>
        <a:srgbClr val="63666A"/>
      </a:dk1>
      <a:lt1>
        <a:srgbClr val="FFFFFF"/>
      </a:lt1>
      <a:dk2>
        <a:srgbClr val="00587C"/>
      </a:dk2>
      <a:lt2>
        <a:srgbClr val="FFFFFF"/>
      </a:lt2>
      <a:accent1>
        <a:srgbClr val="4C7637"/>
      </a:accent1>
      <a:accent2>
        <a:srgbClr val="5E8AB4"/>
      </a:accent2>
      <a:accent3>
        <a:srgbClr val="DAAA00"/>
      </a:accent3>
      <a:accent4>
        <a:srgbClr val="80276C"/>
      </a:accent4>
      <a:accent5>
        <a:srgbClr val="859419"/>
      </a:accent5>
      <a:accent6>
        <a:srgbClr val="A7A8AA"/>
      </a:accent6>
      <a:hlink>
        <a:srgbClr val="000000"/>
      </a:hlink>
      <a:folHlink>
        <a:srgbClr val="80276C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lnSpc>
            <a:spcPct val="90000"/>
          </a:lnSpc>
          <a:spcBef>
            <a:spcPct val="20000"/>
          </a:spcBef>
          <a:defRPr sz="2000" b="1" dirty="0" err="1" smtClean="0">
            <a:solidFill>
              <a:schemeClr val="bg1"/>
            </a:solidFill>
          </a:defRPr>
        </a:defPPr>
      </a:lstStyle>
      <a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noFill/>
        <a:ln w="28575">
          <a:solidFill>
            <a:schemeClr val="accent1"/>
          </a:solidFill>
          <a:round/>
          <a:headEnd/>
          <a:tailEnd/>
        </a:ln>
        <a:effectLst/>
      </a:spPr>
      <a:bodyPr/>
      <a:lstStyle/>
    </a:lnDef>
    <a:txDef>
      <a:spPr bwMode="gray">
        <a:solidFill>
          <a:schemeClr val="accent1"/>
        </a:solidFill>
        <a:ln w="28575" cap="flat" cmpd="sng" algn="ctr">
          <a:noFill/>
          <a:prstDash val="solid"/>
          <a:miter lim="800000"/>
          <a:headEnd type="none" w="med" len="med"/>
          <a:tailEnd type="none" w="med" len="med"/>
        </a:ln>
        <a:effectLst/>
      </a:spPr>
      <a:bodyPr vert="horz" wrap="square" lIns="91429" tIns="45715" rIns="91429" bIns="45715" numCol="1" rtlCol="0" anchor="ctr" anchorCtr="0" compatLnSpc="1">
        <a:prstTxWarp prst="textNoShape">
          <a:avLst/>
        </a:prstTxWarp>
        <a:noAutofit/>
      </a:bodyPr>
      <a:lstStyle>
        <a:defPPr algn="ctr">
          <a:defRPr b="1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DE8703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C97A02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0093C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616365"/>
        </a:dk2>
        <a:lt2>
          <a:srgbClr val="FFFFFF"/>
        </a:lt2>
        <a:accent1>
          <a:srgbClr val="0093CF"/>
        </a:accent1>
        <a:accent2>
          <a:srgbClr val="F8981D"/>
        </a:accent2>
        <a:accent3>
          <a:srgbClr val="FFFFFF"/>
        </a:accent3>
        <a:accent4>
          <a:srgbClr val="000000"/>
        </a:accent4>
        <a:accent5>
          <a:srgbClr val="AAC8E4"/>
        </a:accent5>
        <a:accent6>
          <a:srgbClr val="E18919"/>
        </a:accent6>
        <a:hlink>
          <a:srgbClr val="8DC63F"/>
        </a:hlink>
        <a:folHlink>
          <a:srgbClr val="D6006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256</Words>
  <Application>Microsoft Office PowerPoint</Application>
  <PresentationFormat>On-screen Show (4:3)</PresentationFormat>
  <Paragraphs>86</Paragraphs>
  <Slides>15</Slides>
  <Notes>1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Quest Alt Cover 2</vt:lpstr>
      <vt:lpstr>Office Theme</vt:lpstr>
      <vt:lpstr>Critique of the CAP FH-A Proficiency Photomicrographs</vt:lpstr>
      <vt:lpstr>Case presentation (01-06)</vt:lpstr>
      <vt:lpstr>BCP-01</vt:lpstr>
      <vt:lpstr>Erythrocyte, normal</vt:lpstr>
      <vt:lpstr>Central pallor</vt:lpstr>
      <vt:lpstr>BCP-02</vt:lpstr>
      <vt:lpstr>Basket cell/smudge cell</vt:lpstr>
      <vt:lpstr>BCP-03</vt:lpstr>
      <vt:lpstr>Monocyte</vt:lpstr>
      <vt:lpstr>Myeloid maturation</vt:lpstr>
      <vt:lpstr>Monocytes</vt:lpstr>
      <vt:lpstr>BCP-04</vt:lpstr>
      <vt:lpstr>Eosinophil</vt:lpstr>
      <vt:lpstr>BCP-05</vt:lpstr>
      <vt:lpstr>Malignant lymphoid cell (other than blast)</vt:lpstr>
    </vt:vector>
  </TitlesOfParts>
  <Company>Quest Diagnostics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Quest Diagnostics Incorporated</dc:creator>
  <cp:lastModifiedBy>Quest Diagnostics Incorporated</cp:lastModifiedBy>
  <cp:revision>91</cp:revision>
  <dcterms:created xsi:type="dcterms:W3CDTF">2014-12-08T16:08:49Z</dcterms:created>
  <dcterms:modified xsi:type="dcterms:W3CDTF">2017-05-03T14:02:33Z</dcterms:modified>
</cp:coreProperties>
</file>