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303" r:id="rId3"/>
    <p:sldId id="302" r:id="rId4"/>
    <p:sldId id="304" r:id="rId5"/>
    <p:sldId id="324" r:id="rId6"/>
    <p:sldId id="259" r:id="rId7"/>
    <p:sldId id="305" r:id="rId8"/>
    <p:sldId id="260" r:id="rId9"/>
    <p:sldId id="317" r:id="rId10"/>
    <p:sldId id="261" r:id="rId11"/>
    <p:sldId id="316" r:id="rId12"/>
    <p:sldId id="326" r:id="rId13"/>
    <p:sldId id="325" r:id="rId14"/>
    <p:sldId id="262" r:id="rId15"/>
    <p:sldId id="30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51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380E-6793-40B2-9187-E94E2F82212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2B8C-CAC9-4F5C-9173-D0ADB1B6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79988" y="1679575"/>
            <a:ext cx="3706812" cy="126841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3000"/>
              </a:lnSpc>
              <a:spcBef>
                <a:spcPct val="75000"/>
              </a:spcBef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79988" y="3995738"/>
            <a:ext cx="3706812" cy="1306512"/>
          </a:xfrm>
        </p:spPr>
        <p:txBody>
          <a:bodyPr anchor="ctr"/>
          <a:lstStyle>
            <a:lvl1pPr marL="0" indent="0">
              <a:spcBef>
                <a:spcPct val="25000"/>
              </a:spcBef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371A78E4-9A64-4F1F-A211-923945D4B51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44488"/>
            <a:ext cx="2030412" cy="57896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563" y="344488"/>
            <a:ext cx="5940425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70EB9D4F-CE15-42CB-9A6D-64B11B8C6D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6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-11326" b="1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8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01A3B287-564F-45B1-B37D-0E06A063015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33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6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349FF76-A1CC-4A47-ABFE-B9432488BBC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2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1370013"/>
            <a:ext cx="3984625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0013"/>
            <a:ext cx="3986212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A5A7A6C2-A95C-4AE2-85A3-BB05ED7BF58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7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1539FDD6-6B72-442C-9989-8BB635B8EB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F958A8B5-B325-409A-912B-C1070478606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8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FD8D0BF-83C9-4921-AED9-6FA411F4A1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E3DA9D9C-B6A0-47FD-9CC9-2BABA4078DD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7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16AA375-A95B-4F81-9C1E-4A546B58150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1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370013"/>
            <a:ext cx="812323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8813" y="6623050"/>
            <a:ext cx="2557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Confidential – Do not copy or distribute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9775" y="6623050"/>
            <a:ext cx="3032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|  </a:t>
            </a:r>
            <a:fld id="{12C4C9B9-9078-4D1C-B431-35807BA563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 userDrawn="1"/>
        </p:nvSpPr>
        <p:spPr bwMode="auto">
          <a:xfrm>
            <a:off x="549275" y="6623050"/>
            <a:ext cx="8953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54B948"/>
                </a:solidFill>
              </a:rPr>
              <a:t>Quest Diagnostics</a:t>
            </a:r>
          </a:p>
        </p:txBody>
      </p:sp>
      <p:pic>
        <p:nvPicPr>
          <p:cNvPr id="30726" name="Picture 7" descr="QD_PPT_header_no_bgr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001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44488"/>
            <a:ext cx="8107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0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75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352425" indent="-174625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527050" indent="-1730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700088" indent="-171450" algn="l" rtl="0" eaLnBrk="0" fontAlgn="base" hangingPunct="0">
        <a:spcBef>
          <a:spcPct val="25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701675" indent="219075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11588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16160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20732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25304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4350" indent="-215900" algn="l" defTabSz="4572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74725" indent="-173038" algn="l" defTabSz="45720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Tx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1738" indent="-174625" algn="l" defTabSz="457200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Tx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6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0.jp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9.jpg"/><Relationship Id="rId11" Type="http://schemas.openxmlformats.org/officeDocument/2006/relationships/image" Target="../media/image10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0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(06-10)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11163" y="1447800"/>
            <a:ext cx="8359775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peripheral blood smear is from a 42-year-old man with a past medical history significant for </a:t>
            </a:r>
            <a:r>
              <a:rPr lang="en-US" dirty="0" smtClean="0"/>
              <a:t>hypertension who </a:t>
            </a:r>
            <a:r>
              <a:rPr lang="en-US" dirty="0"/>
              <a:t>presents with progressive fatigue and weakness over the past month. He indicates generalized </a:t>
            </a:r>
            <a:r>
              <a:rPr lang="en-US" dirty="0" smtClean="0"/>
              <a:t>abdominal fullness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Laboratory </a:t>
            </a:r>
            <a:r>
              <a:rPr lang="en-US" dirty="0"/>
              <a:t>data include: WBC = 129.7 x 10</a:t>
            </a:r>
            <a:r>
              <a:rPr lang="en-US" baseline="30000" dirty="0"/>
              <a:t>9</a:t>
            </a:r>
            <a:r>
              <a:rPr lang="en-US" dirty="0"/>
              <a:t>/L; RBC = 4.43 x 10</a:t>
            </a:r>
            <a:r>
              <a:rPr lang="en-US" baseline="30000" dirty="0"/>
              <a:t>12</a:t>
            </a:r>
            <a:r>
              <a:rPr lang="en-US" dirty="0"/>
              <a:t>/L; HGB = 13.0 g/</a:t>
            </a:r>
            <a:r>
              <a:rPr lang="en-US" dirty="0" err="1"/>
              <a:t>dL</a:t>
            </a:r>
            <a:r>
              <a:rPr lang="en-US" dirty="0"/>
              <a:t>; HCT = 40.3</a:t>
            </a:r>
            <a:r>
              <a:rPr lang="en-US" dirty="0" smtClean="0"/>
              <a:t>%; MCV </a:t>
            </a:r>
            <a:r>
              <a:rPr lang="en-US" dirty="0"/>
              <a:t>= 91 </a:t>
            </a:r>
            <a:r>
              <a:rPr lang="en-US" dirty="0" err="1"/>
              <a:t>fL</a:t>
            </a:r>
            <a:r>
              <a:rPr lang="en-US" dirty="0"/>
              <a:t>; RDW = 15%; and PLT = 309 x 10</a:t>
            </a:r>
            <a:r>
              <a:rPr lang="en-US" baseline="30000" dirty="0"/>
              <a:t>9</a:t>
            </a:r>
            <a:r>
              <a:rPr lang="en-US" dirty="0"/>
              <a:t>/L.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72"/>
    </mc:Choice>
    <mc:Fallback xmlns="">
      <p:transition spd="slow" advTm="111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cell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8486096"/>
              </p:ext>
            </p:extLst>
          </p:nvPr>
        </p:nvGraphicFramePr>
        <p:xfrm>
          <a:off x="411163" y="1219200"/>
          <a:ext cx="8359775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Blast cell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71.8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Lymphocyte</a:t>
                      </a:r>
                      <a:r>
                        <a:rPr lang="en-US" baseline="0" dirty="0" smtClean="0"/>
                        <a:t>, reactive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Malignant lymphoid cell (other than blast)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Myeloblast</a:t>
                      </a:r>
                      <a:r>
                        <a:rPr lang="en-US" dirty="0" smtClean="0"/>
                        <a:t> with Auer</a:t>
                      </a:r>
                      <a:r>
                        <a:rPr lang="en-US" baseline="0" dirty="0" smtClean="0"/>
                        <a:t> rod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Neutrophil, </a:t>
                      </a:r>
                      <a:r>
                        <a:rPr lang="en-US" dirty="0" err="1" smtClean="0"/>
                        <a:t>myelocyte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Immature/</a:t>
                      </a:r>
                      <a:r>
                        <a:rPr lang="en-US" dirty="0" err="1" smtClean="0"/>
                        <a:t>abn</a:t>
                      </a:r>
                      <a:r>
                        <a:rPr lang="en-US" dirty="0" smtClean="0"/>
                        <a:t> cell, </a:t>
                      </a:r>
                      <a:r>
                        <a:rPr lang="en-US" dirty="0" err="1" smtClean="0"/>
                        <a:t>refr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auer r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1908" y="42672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24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27050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00088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01675" indent="219075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588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6160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0732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5304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Blast cell</a:t>
            </a:r>
          </a:p>
          <a:p>
            <a:pPr lvl="1"/>
            <a:r>
              <a:rPr lang="en-US" dirty="0" smtClean="0"/>
              <a:t>Fine reticulated chromatin (“open”) chromatin</a:t>
            </a:r>
          </a:p>
          <a:p>
            <a:pPr lvl="1"/>
            <a:r>
              <a:rPr lang="en-US" dirty="0" smtClean="0"/>
              <a:t>Prominent nucleoli</a:t>
            </a:r>
          </a:p>
          <a:p>
            <a:pPr lvl="1"/>
            <a:r>
              <a:rPr lang="en-US" dirty="0" smtClean="0"/>
              <a:t>High N:C ratio</a:t>
            </a:r>
          </a:p>
          <a:p>
            <a:pPr lvl="1"/>
            <a:r>
              <a:rPr lang="en-US" dirty="0" smtClean="0"/>
              <a:t>Presence of Auer rod(s)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"/>
    </mc:Choice>
    <mc:Fallback xmlns="">
      <p:transition spd="slow" advTm="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Auer rods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pathologystudent.com/wp-content/uploads/2009/04/auer-ro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33756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bmedicineblog.files.wordpress.com/2014/10/auer-ro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73200"/>
            <a:ext cx="328188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tfd.com/MosbyMD/thumb/auer-r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86" y="4078143"/>
            <a:ext cx="3622675" cy="26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5"/>
    </mc:Choice>
    <mc:Fallback xmlns="">
      <p:transition spd="slow" advTm="21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11163" y="1592408"/>
            <a:ext cx="8359775" cy="42062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4049" y="5889364"/>
            <a:ext cx="7114032" cy="369201"/>
          </a:xfrm>
        </p:spPr>
        <p:txBody>
          <a:bodyPr/>
          <a:lstStyle/>
          <a:p>
            <a:endParaRPr lang="en-US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89" y="1536846"/>
            <a:ext cx="2028111" cy="212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6" y="1680640"/>
            <a:ext cx="2287517" cy="184192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3" y="3822846"/>
            <a:ext cx="1830047" cy="2034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57" y="3790921"/>
            <a:ext cx="1762843" cy="2052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1003446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Reactive/Atypical</a:t>
            </a:r>
            <a:endParaRPr lang="en-US" dirty="0"/>
          </a:p>
        </p:txBody>
      </p:sp>
      <p:pic>
        <p:nvPicPr>
          <p:cNvPr id="6146" name="Picture 2" descr="https://www.researchgate.net/profile/L_Medeiros/publication/10991917/figure/fig1/AS:267441385242650@1440774403936/Figure-2-Case-4-Peripheral-blood-smear-in-which-mantle-cell-lymphoma-cells-hav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9396" r="41440" b="20143"/>
          <a:stretch/>
        </p:blipFill>
        <p:spPr bwMode="auto">
          <a:xfrm>
            <a:off x="304800" y="1458489"/>
            <a:ext cx="2652889" cy="25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0/0d/Chronic_lymphocytic_leukemi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10056" r="49915" b="26859"/>
          <a:stretch/>
        </p:blipFill>
        <p:spPr bwMode="auto">
          <a:xfrm>
            <a:off x="228600" y="4017579"/>
            <a:ext cx="2619022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lymphoma cells in peripheral blood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atlasgeneticsoncology.org/Anomalies/Images/FlandrinMantl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72152"/>
          <a:stretch/>
        </p:blipFill>
        <p:spPr bwMode="auto">
          <a:xfrm>
            <a:off x="2590800" y="1446090"/>
            <a:ext cx="1845775" cy="50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6800" y="990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Malignant</a:t>
            </a:r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56"/>
    </mc:Choice>
    <mc:Fallback xmlns="">
      <p:transition spd="slow" advTm="233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Erthrocyte</a:t>
            </a:r>
            <a:r>
              <a:rPr lang="en-US" dirty="0" smtClean="0"/>
              <a:t>, normal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1"/>
    </mc:Choice>
    <mc:Fallback xmlns="">
      <p:transition spd="slow" advTm="48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Erythrocyte, normal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3465081"/>
              </p:ext>
            </p:extLst>
          </p:nvPr>
        </p:nvGraphicFramePr>
        <p:xfrm>
          <a:off x="411163" y="1808163"/>
          <a:ext cx="835977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Erythrocyte,</a:t>
                      </a:r>
                      <a:r>
                        <a:rPr lang="en-US" baseline="0" dirty="0" smtClean="0"/>
                        <a:t> normal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Microcyte</a:t>
                      </a:r>
                      <a:r>
                        <a:rPr lang="en-US" dirty="0" smtClean="0"/>
                        <a:t> (with</a:t>
                      </a:r>
                      <a:r>
                        <a:rPr lang="en-US" baseline="0" dirty="0" smtClean="0"/>
                        <a:t> increased central pallor)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Spherocyte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2"/>
    </mc:Choice>
    <mc:Fallback xmlns="">
      <p:transition spd="slow" advTm="54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wrence.X.Tsao\AppData\Local\Microsoft\Windows\Temporary Internet Files\Content.IE5\BUWDCBI7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wrence.X.Tsao\AppData\Local\Microsoft\Windows\Temporary Internet Files\Content.IE5\R2G6E5LF\MC9000786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4967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??Questions??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5851585"/>
            <a:ext cx="439803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awrence.x.tsao@questdiagnostics.com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4"/>
    </mc:Choice>
    <mc:Fallback xmlns="">
      <p:transition spd="slow" advTm="5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1" y="558147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Basophil, any stage</a:t>
            </a:r>
            <a:endParaRPr lang="en-US" strike="sngStrik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"/>
    </mc:Choice>
    <mc:Fallback xmlns="">
      <p:transition spd="slow" advTm="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Basophil, any 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92772109"/>
              </p:ext>
            </p:extLst>
          </p:nvPr>
        </p:nvGraphicFramePr>
        <p:xfrm>
          <a:off x="411163" y="1143000"/>
          <a:ext cx="835977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Basophil, any stage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89.4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 cell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Basophilic stippling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Immature/</a:t>
                      </a:r>
                      <a:r>
                        <a:rPr lang="en-US" dirty="0" err="1" smtClean="0"/>
                        <a:t>abn</a:t>
                      </a:r>
                      <a:r>
                        <a:rPr lang="en-US" baseline="0" dirty="0" smtClean="0"/>
                        <a:t> cell, </a:t>
                      </a:r>
                      <a:r>
                        <a:rPr lang="en-US" baseline="0" dirty="0" err="1" smtClean="0"/>
                        <a:t>refr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Megakaryocytic cell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Plasma cell,</a:t>
                      </a:r>
                      <a:r>
                        <a:rPr lang="en-US" baseline="0" dirty="0" smtClean="0"/>
                        <a:t> mature/</a:t>
                      </a:r>
                      <a:r>
                        <a:rPr lang="en-US" baseline="0" dirty="0" err="1" smtClean="0"/>
                        <a:t>abn</a:t>
                      </a:r>
                      <a:endParaRPr lang="en-US" dirty="0" smtClean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2381250" cy="21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27876"/>
            <a:ext cx="2209800" cy="21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62" y="4047250"/>
            <a:ext cx="2197838" cy="21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cells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579562"/>
            <a:ext cx="8359775" cy="42062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9" y="5876518"/>
            <a:ext cx="7114032" cy="369201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imagebank.hematology.org/Content%5C849%5C4097%5C4097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9"/>
          <a:stretch/>
        </p:blipFill>
        <p:spPr bwMode="auto">
          <a:xfrm>
            <a:off x="685800" y="1219200"/>
            <a:ext cx="1828800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bank.hematology.org/Content%5C849%5C4098%5C4098_fu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4"/>
          <a:stretch/>
        </p:blipFill>
        <p:spPr bwMode="auto">
          <a:xfrm>
            <a:off x="3505200" y="121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emdiagpath.com/cms/attachment/2003253406/2013169306/gr31.sm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/>
          <a:stretch/>
        </p:blipFill>
        <p:spPr bwMode="auto">
          <a:xfrm>
            <a:off x="6248400" y="1219200"/>
            <a:ext cx="1828800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3596" y="3059668"/>
            <a:ext cx="238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Megakaryocytes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6998" y="5703332"/>
            <a:ext cx="238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Plasma cells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63000"/>
            <a:ext cx="2155144" cy="20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9" y="3608143"/>
            <a:ext cx="1892408" cy="200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09" y="3592301"/>
            <a:ext cx="2029382" cy="18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86"/>
    </mc:Choice>
    <mc:Fallback xmlns="">
      <p:transition spd="slow" advTm="165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Platelet, normal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32"/>
    </mc:Choice>
    <mc:Fallback xmlns="">
      <p:transition spd="slow" advTm="3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Platelet, normal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20874607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Platelet, normal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99.6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68" y="3581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24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27050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00088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01675" indent="219075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588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6160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0732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5304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Platelet, Giant</a:t>
            </a:r>
          </a:p>
          <a:p>
            <a:pPr lvl="1"/>
            <a:r>
              <a:rPr lang="en-US" dirty="0" smtClean="0"/>
              <a:t>Measures 8 to 20 </a:t>
            </a:r>
            <a:r>
              <a:rPr lang="en-US" dirty="0" err="1" smtClean="0"/>
              <a:t>uM</a:t>
            </a:r>
            <a:r>
              <a:rPr lang="en-US" dirty="0" smtClean="0"/>
              <a:t> in diameter (RBC size or larger)</a:t>
            </a:r>
          </a:p>
          <a:p>
            <a:pPr lvl="1"/>
            <a:r>
              <a:rPr lang="en-US" dirty="0" smtClean="0"/>
              <a:t>Blue-gray cytoplasm with fine purple-red granules</a:t>
            </a:r>
          </a:p>
          <a:p>
            <a:pPr lvl="1"/>
            <a:r>
              <a:rPr lang="en-US" dirty="0" smtClean="0"/>
              <a:t>Round or irregular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09"/>
    </mc:Choice>
    <mc:Fallback xmlns="">
      <p:transition spd="slow" advTm="41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Neutrophil, segmented or band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3"/>
    </mc:Choice>
    <mc:Fallback xmlns="">
      <p:transition spd="slow" advTm="5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Neutrophil, segmented or band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266958"/>
              </p:ext>
            </p:extLst>
          </p:nvPr>
        </p:nvGraphicFramePr>
        <p:xfrm>
          <a:off x="457200" y="1447800"/>
          <a:ext cx="7848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Neutrophil,</a:t>
                      </a:r>
                      <a:r>
                        <a:rPr lang="en-US" baseline="0" dirty="0" smtClean="0"/>
                        <a:t> segmented or band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Neutrophil, toxic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3720" r="51756" b="30181"/>
          <a:stretch/>
        </p:blipFill>
        <p:spPr bwMode="auto">
          <a:xfrm>
            <a:off x="381000" y="2971800"/>
            <a:ext cx="2971800" cy="326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81400" y="2971800"/>
            <a:ext cx="4648200" cy="326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24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27050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00088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01675" indent="219075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588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6160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0732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530475" indent="219075" algn="l" rtl="0" fontAlgn="base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Toxic changes:</a:t>
            </a:r>
          </a:p>
          <a:p>
            <a:pPr marL="177800" lvl="1" indent="0"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X </a:t>
            </a:r>
            <a:r>
              <a:rPr lang="en-US" kern="0" dirty="0" smtClean="0"/>
              <a:t>Toxic granulation</a:t>
            </a:r>
          </a:p>
          <a:p>
            <a:pPr marL="177800" lvl="1" indent="0">
              <a:buNone/>
            </a:pPr>
            <a:r>
              <a:rPr lang="en-US" sz="2400" kern="0" dirty="0">
                <a:solidFill>
                  <a:srgbClr val="FF0000"/>
                </a:solidFill>
              </a:rPr>
              <a:t>X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/>
              <a:t>Toxic vacuolization</a:t>
            </a:r>
          </a:p>
          <a:p>
            <a:pPr marL="177800" lvl="1" indent="0"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X</a:t>
            </a:r>
            <a:r>
              <a:rPr lang="en-US" kern="0" dirty="0" smtClean="0"/>
              <a:t>  </a:t>
            </a:r>
            <a:r>
              <a:rPr lang="en-US" kern="0" dirty="0" err="1" smtClean="0"/>
              <a:t>Dohle</a:t>
            </a:r>
            <a:r>
              <a:rPr lang="en-US" kern="0" dirty="0" smtClean="0"/>
              <a:t> bodies</a:t>
            </a:r>
            <a:endParaRPr lang="en-US" kern="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13"/>
    </mc:Choice>
    <mc:Fallback xmlns="">
      <p:transition spd="slow" advTm="91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8" y="557426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Blast cell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2209800" y="3429001"/>
            <a:ext cx="570089" cy="342899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200400" y="2950633"/>
            <a:ext cx="457200" cy="313267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086100" y="3505200"/>
            <a:ext cx="228600" cy="53340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791200" y="2667000"/>
            <a:ext cx="304800" cy="59690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638800" y="3600450"/>
            <a:ext cx="381000" cy="43815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378222" y="3220861"/>
            <a:ext cx="533400" cy="22860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"/>
    </mc:Choice>
    <mc:Fallback xmlns="">
      <p:transition spd="slow" advTm="1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Quest Alt Cover 2">
  <a:themeElements>
    <a:clrScheme name="Quest Alt Cover 2 1">
      <a:dk1>
        <a:srgbClr val="6F7073"/>
      </a:dk1>
      <a:lt1>
        <a:srgbClr val="EAEAEA"/>
      </a:lt1>
      <a:dk2>
        <a:srgbClr val="B51A8A"/>
      </a:dk2>
      <a:lt2>
        <a:srgbClr val="0073AE"/>
      </a:lt2>
      <a:accent1>
        <a:srgbClr val="54B948"/>
      </a:accent1>
      <a:accent2>
        <a:srgbClr val="FFD200"/>
      </a:accent2>
      <a:accent3>
        <a:srgbClr val="F3F3F3"/>
      </a:accent3>
      <a:accent4>
        <a:srgbClr val="5E5F61"/>
      </a:accent4>
      <a:accent5>
        <a:srgbClr val="B3D9B1"/>
      </a:accent5>
      <a:accent6>
        <a:srgbClr val="E7BE00"/>
      </a:accent6>
      <a:hlink>
        <a:srgbClr val="00AFDB"/>
      </a:hlink>
      <a:folHlink>
        <a:srgbClr val="C1D82F"/>
      </a:folHlink>
    </a:clrScheme>
    <a:fontScheme name="Quest Alt Cover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Quest Alt Cover 2 1">
        <a:dk1>
          <a:srgbClr val="6F7073"/>
        </a:dk1>
        <a:lt1>
          <a:srgbClr val="EAEAEA"/>
        </a:lt1>
        <a:dk2>
          <a:srgbClr val="B51A8A"/>
        </a:dk2>
        <a:lt2>
          <a:srgbClr val="0073AE"/>
        </a:lt2>
        <a:accent1>
          <a:srgbClr val="54B948"/>
        </a:accent1>
        <a:accent2>
          <a:srgbClr val="FFD200"/>
        </a:accent2>
        <a:accent3>
          <a:srgbClr val="F3F3F3"/>
        </a:accent3>
        <a:accent4>
          <a:srgbClr val="5E5F61"/>
        </a:accent4>
        <a:accent5>
          <a:srgbClr val="B3D9B1"/>
        </a:accent5>
        <a:accent6>
          <a:srgbClr val="E7BE00"/>
        </a:accent6>
        <a:hlink>
          <a:srgbClr val="00AFDB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 Alt Cover 2 2">
        <a:dk1>
          <a:srgbClr val="4D4F53"/>
        </a:dk1>
        <a:lt1>
          <a:srgbClr val="D4D0C8"/>
        </a:lt1>
        <a:dk2>
          <a:srgbClr val="A31A7E"/>
        </a:dk2>
        <a:lt2>
          <a:srgbClr val="0066A1"/>
        </a:lt2>
        <a:accent1>
          <a:srgbClr val="54B948"/>
        </a:accent1>
        <a:accent2>
          <a:srgbClr val="FECB00"/>
        </a:accent2>
        <a:accent3>
          <a:srgbClr val="E6E4E0"/>
        </a:accent3>
        <a:accent4>
          <a:srgbClr val="404246"/>
        </a:accent4>
        <a:accent5>
          <a:srgbClr val="B3D9B1"/>
        </a:accent5>
        <a:accent6>
          <a:srgbClr val="E6B800"/>
        </a:accent6>
        <a:hlink>
          <a:srgbClr val="00ADD0"/>
        </a:hlink>
        <a:folHlink>
          <a:srgbClr val="C9D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859419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306</Words>
  <Application>Microsoft Office PowerPoint</Application>
  <PresentationFormat>On-screen Show (4:3)</PresentationFormat>
  <Paragraphs>100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Quest Alt Cover 2</vt:lpstr>
      <vt:lpstr>Office Theme</vt:lpstr>
      <vt:lpstr>Case Presentation (06-10)</vt:lpstr>
      <vt:lpstr>BCP-06</vt:lpstr>
      <vt:lpstr>Basophil, any stage</vt:lpstr>
      <vt:lpstr>Miscellaneous cells</vt:lpstr>
      <vt:lpstr>BCP-07</vt:lpstr>
      <vt:lpstr>Platelet, normal</vt:lpstr>
      <vt:lpstr>BCP-08</vt:lpstr>
      <vt:lpstr>Neutrophil, segmented or band</vt:lpstr>
      <vt:lpstr>BCP-09</vt:lpstr>
      <vt:lpstr>Blast cell</vt:lpstr>
      <vt:lpstr>Auer rods</vt:lpstr>
      <vt:lpstr>Lymphocytes</vt:lpstr>
      <vt:lpstr>BCP-10</vt:lpstr>
      <vt:lpstr>Erythrocyte, normal</vt:lpstr>
      <vt:lpstr>??Questions??</vt:lpstr>
    </vt:vector>
  </TitlesOfParts>
  <Company>Quest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 Diagnostics Incorporated</dc:creator>
  <cp:lastModifiedBy>Quest Diagnostics Incorporated</cp:lastModifiedBy>
  <cp:revision>91</cp:revision>
  <dcterms:created xsi:type="dcterms:W3CDTF">2014-12-08T16:08:49Z</dcterms:created>
  <dcterms:modified xsi:type="dcterms:W3CDTF">2017-05-03T14:03:19Z</dcterms:modified>
</cp:coreProperties>
</file>