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19"/>
  </p:notesMasterIdLst>
  <p:sldIdLst>
    <p:sldId id="303" r:id="rId3"/>
    <p:sldId id="302" r:id="rId4"/>
    <p:sldId id="304" r:id="rId5"/>
    <p:sldId id="335" r:id="rId6"/>
    <p:sldId id="332" r:id="rId7"/>
    <p:sldId id="259" r:id="rId8"/>
    <p:sldId id="305" r:id="rId9"/>
    <p:sldId id="260" r:id="rId10"/>
    <p:sldId id="317" r:id="rId11"/>
    <p:sldId id="261" r:id="rId12"/>
    <p:sldId id="316" r:id="rId13"/>
    <p:sldId id="333" r:id="rId14"/>
    <p:sldId id="262" r:id="rId15"/>
    <p:sldId id="308" r:id="rId16"/>
    <p:sldId id="336" r:id="rId17"/>
    <p:sldId id="28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514" autoAdjust="0"/>
  </p:normalViewPr>
  <p:slideViewPr>
    <p:cSldViewPr>
      <p:cViewPr varScale="1">
        <p:scale>
          <a:sx n="70" d="100"/>
          <a:sy n="70" d="100"/>
        </p:scale>
        <p:origin x="-51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0380E-6793-40B2-9187-E94E2F822124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82B8C-CAC9-4F5C-9173-D0ADB1B60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039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979988" y="1679575"/>
            <a:ext cx="3706812" cy="1268413"/>
          </a:xfrm>
          <a:prstGeom prst="rect">
            <a:avLst/>
          </a:prstGeom>
        </p:spPr>
        <p:txBody>
          <a:bodyPr anchor="t"/>
          <a:lstStyle>
            <a:lvl1pPr>
              <a:lnSpc>
                <a:spcPct val="93000"/>
              </a:lnSpc>
              <a:spcBef>
                <a:spcPct val="75000"/>
              </a:spcBef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979988" y="3995738"/>
            <a:ext cx="3706812" cy="1306512"/>
          </a:xfrm>
        </p:spPr>
        <p:txBody>
          <a:bodyPr anchor="ctr"/>
          <a:lstStyle>
            <a:lvl1pPr marL="0" indent="0">
              <a:spcBef>
                <a:spcPct val="25000"/>
              </a:spcBef>
              <a:buFontTx/>
              <a:buNone/>
              <a:defRPr>
                <a:solidFill>
                  <a:schemeClr val="hlink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2007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438" y="344488"/>
            <a:ext cx="8107362" cy="7858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Do not copy or distribute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</a:t>
            </a:r>
            <a:fld id="{371A78E4-9A64-4F1F-A211-923945D4B517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4620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6388" y="344488"/>
            <a:ext cx="2030412" cy="578961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3563" y="344488"/>
            <a:ext cx="5940425" cy="57896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Do not copy or distribute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</a:t>
            </a:r>
            <a:fld id="{70EB9D4F-CE15-42CB-9A6D-64B11B8C6DDC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5261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310895" y="118755"/>
            <a:ext cx="8448930" cy="8778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>
          <a:xfrm>
            <a:off x="411163" y="1808162"/>
            <a:ext cx="8359775" cy="4206240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10896" y="1124719"/>
            <a:ext cx="8448929" cy="3462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800" b="0" i="0" kern="1200" baseline="0" smtClean="0">
                <a:solidFill>
                  <a:srgbClr val="859419"/>
                </a:solidFill>
                <a:latin typeface="+mn-lt"/>
                <a:ea typeface="MS PGothic" pitchFamily="34" charset="-128"/>
                <a:cs typeface="ＭＳ Ｐゴシック" charset="-128"/>
              </a:defRPr>
            </a:lvl1pPr>
            <a:lvl2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2pPr>
            <a:lvl3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3pPr>
            <a:lvl4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4pPr>
            <a:lvl5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5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4049" y="6105118"/>
            <a:ext cx="7114032" cy="369201"/>
          </a:xfrm>
          <a:prstGeom prst="rect">
            <a:avLst/>
          </a:prstGeom>
        </p:spPr>
        <p:txBody>
          <a:bodyPr lIns="91440" tIns="0" rIns="0" bIns="0" anchor="b" anchorCtr="0">
            <a:noAutofit/>
          </a:bodyPr>
          <a:lstStyle>
            <a:lvl1pPr marL="0" indent="0">
              <a:spcBef>
                <a:spcPts val="300"/>
              </a:spcBef>
              <a:buNone/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621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rgbClr val="BBD024"/>
              </a:gs>
              <a:gs pos="1000">
                <a:schemeClr val="accent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8" t="-11326" b="1"/>
          <a:stretch/>
        </p:blipFill>
        <p:spPr>
          <a:xfrm>
            <a:off x="-12700" y="893"/>
            <a:ext cx="9156700" cy="68571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39725" y="1474788"/>
            <a:ext cx="4656180" cy="2392363"/>
          </a:xfrm>
        </p:spPr>
        <p:txBody>
          <a:bodyPr anchor="b"/>
          <a:lstStyle>
            <a:lvl1pPr>
              <a:lnSpc>
                <a:spcPct val="85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9725" y="4046539"/>
            <a:ext cx="7153956" cy="763586"/>
          </a:xfrm>
        </p:spPr>
        <p:txBody>
          <a:bodyPr anchor="t"/>
          <a:lstStyle>
            <a:lvl1pPr marL="0" indent="0" algn="l">
              <a:lnSpc>
                <a:spcPct val="85000"/>
              </a:lnSpc>
              <a:spcBef>
                <a:spcPts val="40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3" name="Picture 3" descr="C:\_projects\011914\P12158 - Carrie\Quest-WHITE-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63" y="5923787"/>
            <a:ext cx="2092080" cy="66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39725" y="5000625"/>
            <a:ext cx="3648075" cy="504825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bg1"/>
                </a:solidFill>
              </a:defRPr>
            </a:lvl1pPr>
            <a:lvl2pPr marL="298450" indent="0">
              <a:buNone/>
              <a:defRPr/>
            </a:lvl2pPr>
            <a:lvl3pPr marL="576262" indent="0">
              <a:buNone/>
              <a:defRPr/>
            </a:lvl3pPr>
            <a:lvl4pPr marL="801688" indent="0">
              <a:buNone/>
              <a:defRPr/>
            </a:lvl4pPr>
            <a:lvl5pPr marL="1089025" indent="0">
              <a:buNone/>
              <a:defRPr/>
            </a:lvl5pPr>
          </a:lstStyle>
          <a:p>
            <a:pPr lvl="0"/>
            <a:r>
              <a:rPr lang="en-US" dirty="0" smtClean="0"/>
              <a:t>Presentation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173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rgbClr val="BBD024"/>
              </a:gs>
              <a:gs pos="1000">
                <a:schemeClr val="accent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2"/>
          <a:stretch/>
        </p:blipFill>
        <p:spPr>
          <a:xfrm>
            <a:off x="-25400" y="893"/>
            <a:ext cx="9169400" cy="68571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39725" y="1474788"/>
            <a:ext cx="4656180" cy="2392363"/>
          </a:xfrm>
        </p:spPr>
        <p:txBody>
          <a:bodyPr anchor="b"/>
          <a:lstStyle>
            <a:lvl1pPr>
              <a:lnSpc>
                <a:spcPct val="85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9725" y="4046539"/>
            <a:ext cx="7153956" cy="763586"/>
          </a:xfrm>
        </p:spPr>
        <p:txBody>
          <a:bodyPr anchor="t"/>
          <a:lstStyle>
            <a:lvl1pPr marL="0" indent="0" algn="l">
              <a:lnSpc>
                <a:spcPct val="85000"/>
              </a:lnSpc>
              <a:spcBef>
                <a:spcPts val="40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3" name="Picture 3" descr="C:\_projects\011914\P12158 - Carrie\Quest-WHITE-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63" y="5923787"/>
            <a:ext cx="2092080" cy="66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39725" y="5000625"/>
            <a:ext cx="3648075" cy="504825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bg1"/>
                </a:solidFill>
              </a:defRPr>
            </a:lvl1pPr>
            <a:lvl2pPr marL="298450" indent="0">
              <a:buNone/>
              <a:defRPr/>
            </a:lvl2pPr>
            <a:lvl3pPr marL="576262" indent="0">
              <a:buNone/>
              <a:defRPr/>
            </a:lvl3pPr>
            <a:lvl4pPr marL="801688" indent="0">
              <a:buNone/>
              <a:defRPr/>
            </a:lvl4pPr>
            <a:lvl5pPr marL="1089025" indent="0">
              <a:buNone/>
              <a:defRPr/>
            </a:lvl5pPr>
          </a:lstStyle>
          <a:p>
            <a:pPr lvl="0"/>
            <a:r>
              <a:rPr lang="en-US" dirty="0" smtClean="0"/>
              <a:t>Presentation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454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rgbClr val="BBD024"/>
              </a:gs>
              <a:gs pos="1000">
                <a:schemeClr val="accent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2"/>
          <a:stretch/>
        </p:blipFill>
        <p:spPr>
          <a:xfrm>
            <a:off x="-25400" y="893"/>
            <a:ext cx="9169400" cy="68571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39725" y="1474788"/>
            <a:ext cx="4656180" cy="2392363"/>
          </a:xfrm>
        </p:spPr>
        <p:txBody>
          <a:bodyPr anchor="b"/>
          <a:lstStyle>
            <a:lvl1pPr>
              <a:lnSpc>
                <a:spcPct val="85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9725" y="4046539"/>
            <a:ext cx="7153956" cy="763586"/>
          </a:xfrm>
        </p:spPr>
        <p:txBody>
          <a:bodyPr anchor="t"/>
          <a:lstStyle>
            <a:lvl1pPr marL="0" indent="0" algn="l">
              <a:lnSpc>
                <a:spcPct val="85000"/>
              </a:lnSpc>
              <a:spcBef>
                <a:spcPts val="40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3" name="Picture 3" descr="C:\_projects\011914\P12158 - Carrie\Quest-WHITE-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63" y="5923787"/>
            <a:ext cx="2092080" cy="66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39725" y="5000625"/>
            <a:ext cx="3648075" cy="504825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bg1"/>
                </a:solidFill>
              </a:defRPr>
            </a:lvl1pPr>
            <a:lvl2pPr marL="298450" indent="0">
              <a:buNone/>
              <a:defRPr/>
            </a:lvl2pPr>
            <a:lvl3pPr marL="576262" indent="0">
              <a:buNone/>
              <a:defRPr/>
            </a:lvl3pPr>
            <a:lvl4pPr marL="801688" indent="0">
              <a:buNone/>
              <a:defRPr/>
            </a:lvl4pPr>
            <a:lvl5pPr marL="1089025" indent="0">
              <a:buNone/>
              <a:defRPr/>
            </a:lvl5pPr>
          </a:lstStyle>
          <a:p>
            <a:pPr lvl="0"/>
            <a:r>
              <a:rPr lang="en-US" dirty="0" smtClean="0"/>
              <a:t>Presentation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428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rgbClr val="BBD024"/>
              </a:gs>
              <a:gs pos="1000">
                <a:schemeClr val="accent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6"/>
          <a:stretch/>
        </p:blipFill>
        <p:spPr>
          <a:xfrm>
            <a:off x="-12700" y="893"/>
            <a:ext cx="9156700" cy="68571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39725" y="1474788"/>
            <a:ext cx="4656180" cy="2392363"/>
          </a:xfrm>
        </p:spPr>
        <p:txBody>
          <a:bodyPr anchor="b"/>
          <a:lstStyle>
            <a:lvl1pPr>
              <a:lnSpc>
                <a:spcPct val="85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9725" y="4046539"/>
            <a:ext cx="7153956" cy="763586"/>
          </a:xfrm>
        </p:spPr>
        <p:txBody>
          <a:bodyPr anchor="t"/>
          <a:lstStyle>
            <a:lvl1pPr marL="0" indent="0" algn="l">
              <a:lnSpc>
                <a:spcPct val="85000"/>
              </a:lnSpc>
              <a:spcBef>
                <a:spcPts val="40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3" name="Picture 3" descr="C:\_projects\011914\P12158 - Carrie\Quest-WHITE-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63" y="5923787"/>
            <a:ext cx="2092080" cy="66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39725" y="5000625"/>
            <a:ext cx="3648075" cy="504825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bg1"/>
                </a:solidFill>
              </a:defRPr>
            </a:lvl1pPr>
            <a:lvl2pPr marL="298450" indent="0">
              <a:buNone/>
              <a:defRPr/>
            </a:lvl2pPr>
            <a:lvl3pPr marL="576262" indent="0">
              <a:buNone/>
              <a:defRPr/>
            </a:lvl3pPr>
            <a:lvl4pPr marL="801688" indent="0">
              <a:buNone/>
              <a:defRPr/>
            </a:lvl4pPr>
            <a:lvl5pPr marL="1089025" indent="0">
              <a:buNone/>
              <a:defRPr/>
            </a:lvl5pPr>
          </a:lstStyle>
          <a:p>
            <a:pPr lvl="0"/>
            <a:r>
              <a:rPr lang="en-US" dirty="0" smtClean="0"/>
              <a:t>Presentation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120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rgbClr val="BBD024"/>
              </a:gs>
              <a:gs pos="1000">
                <a:schemeClr val="accent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3" r="2917"/>
          <a:stretch/>
        </p:blipFill>
        <p:spPr>
          <a:xfrm>
            <a:off x="0" y="893"/>
            <a:ext cx="9144000" cy="68571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39725" y="1474788"/>
            <a:ext cx="4656180" cy="2392363"/>
          </a:xfrm>
        </p:spPr>
        <p:txBody>
          <a:bodyPr anchor="b"/>
          <a:lstStyle>
            <a:lvl1pPr>
              <a:lnSpc>
                <a:spcPct val="85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9725" y="4046539"/>
            <a:ext cx="7153956" cy="763586"/>
          </a:xfrm>
        </p:spPr>
        <p:txBody>
          <a:bodyPr anchor="t"/>
          <a:lstStyle>
            <a:lvl1pPr marL="0" indent="0" algn="l">
              <a:lnSpc>
                <a:spcPct val="85000"/>
              </a:lnSpc>
              <a:spcBef>
                <a:spcPts val="40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3" name="Picture 3" descr="C:\_projects\011914\P12158 - Carrie\Quest-WHITE-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63" y="5923787"/>
            <a:ext cx="2092080" cy="66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39725" y="5000625"/>
            <a:ext cx="3648075" cy="504825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bg1"/>
                </a:solidFill>
              </a:defRPr>
            </a:lvl1pPr>
            <a:lvl2pPr marL="298450" indent="0">
              <a:buNone/>
              <a:defRPr/>
            </a:lvl2pPr>
            <a:lvl3pPr marL="576262" indent="0">
              <a:buNone/>
              <a:defRPr/>
            </a:lvl3pPr>
            <a:lvl4pPr marL="801688" indent="0">
              <a:buNone/>
              <a:defRPr/>
            </a:lvl4pPr>
            <a:lvl5pPr marL="1089025" indent="0">
              <a:buNone/>
              <a:defRPr/>
            </a:lvl5pPr>
          </a:lstStyle>
          <a:p>
            <a:pPr lvl="0"/>
            <a:r>
              <a:rPr lang="en-US" dirty="0" smtClean="0"/>
              <a:t>Presentation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58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rgbClr val="BBD024"/>
              </a:gs>
              <a:gs pos="1000">
                <a:schemeClr val="accent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" y="0"/>
            <a:ext cx="9142808" cy="68571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65501" y="3960554"/>
            <a:ext cx="5278995" cy="1074992"/>
          </a:xfrm>
        </p:spPr>
        <p:txBody>
          <a:bodyPr anchor="b"/>
          <a:lstStyle>
            <a:lvl1pPr>
              <a:defRPr sz="3600" b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65501" y="5098700"/>
            <a:ext cx="5278995" cy="640080"/>
          </a:xfrm>
        </p:spPr>
        <p:txBody>
          <a:bodyPr anchor="t"/>
          <a:lstStyle>
            <a:lvl1pPr marL="0" indent="0" algn="l">
              <a:spcBef>
                <a:spcPts val="400"/>
              </a:spcBef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 bwMode="gray">
          <a:xfrm>
            <a:off x="62303" y="6540779"/>
            <a:ext cx="320040" cy="131871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sz="800">
                <a:solidFill>
                  <a:srgbClr val="63666A"/>
                </a:solidFill>
              </a:rPr>
              <a:pPr/>
              <a:t>‹#›</a:t>
            </a:fld>
            <a:endParaRPr sz="800" dirty="0">
              <a:solidFill>
                <a:srgbClr val="63666A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 bwMode="gray">
          <a:xfrm>
            <a:off x="406146" y="6533762"/>
            <a:ext cx="4777169" cy="138888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800" dirty="0">
                <a:solidFill>
                  <a:srgbClr val="63666A"/>
                </a:solidFill>
                <a:sym typeface="Wingdings 2" panose="05020102010507070707" pitchFamily="18" charset="2"/>
              </a:rPr>
              <a:t> </a:t>
            </a:r>
            <a:r>
              <a:rPr sz="800" dirty="0">
                <a:solidFill>
                  <a:srgbClr val="63666A"/>
                </a:solidFill>
              </a:rPr>
              <a:t>Confidential—For Internal Use Only</a:t>
            </a:r>
          </a:p>
        </p:txBody>
      </p:sp>
      <p:pic>
        <p:nvPicPr>
          <p:cNvPr id="12" name="Picture 3" descr="C:\_projects\011914\P12158 - Carrie\Quest-WHITE-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229" y="6263625"/>
            <a:ext cx="1247321" cy="39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189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10896" y="1124719"/>
            <a:ext cx="8448929" cy="3462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800" b="0" i="0" kern="1200" baseline="0" smtClean="0">
                <a:solidFill>
                  <a:srgbClr val="859419"/>
                </a:solidFill>
                <a:latin typeface="+mn-lt"/>
                <a:ea typeface="MS PGothic" pitchFamily="34" charset="-128"/>
                <a:cs typeface="ＭＳ Ｐゴシック" charset="-128"/>
              </a:defRPr>
            </a:lvl1pPr>
            <a:lvl2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2pPr>
            <a:lvl3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3pPr>
            <a:lvl4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4pPr>
            <a:lvl5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5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310896" y="118755"/>
            <a:ext cx="8448929" cy="8778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4049" y="6105118"/>
            <a:ext cx="7114032" cy="369201"/>
          </a:xfrm>
          <a:prstGeom prst="rect">
            <a:avLst/>
          </a:prstGeom>
        </p:spPr>
        <p:txBody>
          <a:bodyPr lIns="91440" tIns="0" rIns="0" bIns="0" anchor="b" anchorCtr="0">
            <a:noAutofit/>
          </a:bodyPr>
          <a:lstStyle>
            <a:lvl1pPr marL="0" indent="0">
              <a:spcBef>
                <a:spcPts val="300"/>
              </a:spcBef>
              <a:buNone/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577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438" y="344488"/>
            <a:ext cx="8107362" cy="7858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Do not copy or distribute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</a:t>
            </a:r>
            <a:fld id="{01A3B287-564F-45B1-B37D-0E06A063015A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53312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932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310895" y="118755"/>
            <a:ext cx="8448930" cy="8778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>
          <a:xfrm>
            <a:off x="411163" y="1808162"/>
            <a:ext cx="8359775" cy="4206240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10896" y="1124719"/>
            <a:ext cx="8448929" cy="3462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800" b="0" i="0" kern="1200" baseline="0" smtClean="0">
                <a:solidFill>
                  <a:srgbClr val="859419"/>
                </a:solidFill>
                <a:latin typeface="+mn-lt"/>
                <a:ea typeface="MS PGothic" pitchFamily="34" charset="-128"/>
                <a:cs typeface="ＭＳ Ｐゴシック" charset="-128"/>
              </a:defRPr>
            </a:lvl1pPr>
            <a:lvl2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2pPr>
            <a:lvl3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3pPr>
            <a:lvl4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4pPr>
            <a:lvl5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5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4049" y="6105118"/>
            <a:ext cx="7114032" cy="369201"/>
          </a:xfrm>
          <a:prstGeom prst="rect">
            <a:avLst/>
          </a:prstGeom>
        </p:spPr>
        <p:txBody>
          <a:bodyPr lIns="91440" tIns="0" rIns="0" bIns="0" anchor="b" anchorCtr="0">
            <a:noAutofit/>
          </a:bodyPr>
          <a:lstStyle>
            <a:lvl1pPr marL="0" indent="0">
              <a:spcBef>
                <a:spcPts val="300"/>
              </a:spcBef>
              <a:buNone/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340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10895" y="118755"/>
            <a:ext cx="8448930" cy="8778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10896" y="1124719"/>
            <a:ext cx="8448929" cy="3462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800" b="0" i="0" kern="1200" baseline="0" smtClean="0">
                <a:solidFill>
                  <a:srgbClr val="859419"/>
                </a:solidFill>
                <a:latin typeface="+mn-lt"/>
                <a:ea typeface="MS PGothic" pitchFamily="34" charset="-128"/>
                <a:cs typeface="ＭＳ Ｐゴシック" charset="-128"/>
              </a:defRPr>
            </a:lvl1pPr>
            <a:lvl2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2pPr>
            <a:lvl3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3pPr>
            <a:lvl4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4pPr>
            <a:lvl5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5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84047" y="1610131"/>
            <a:ext cx="8375777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3" name="Content Placeholder 6"/>
          <p:cNvSpPr>
            <a:spLocks noGrp="1"/>
          </p:cNvSpPr>
          <p:nvPr>
            <p:ph sz="quarter" idx="38"/>
          </p:nvPr>
        </p:nvSpPr>
        <p:spPr>
          <a:xfrm>
            <a:off x="384047" y="2285998"/>
            <a:ext cx="8375777" cy="3733994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4049" y="6105118"/>
            <a:ext cx="7114032" cy="369201"/>
          </a:xfrm>
          <a:prstGeom prst="rect">
            <a:avLst/>
          </a:prstGeom>
        </p:spPr>
        <p:txBody>
          <a:bodyPr lIns="91440" tIns="0" rIns="0" bIns="0" anchor="b" anchorCtr="0">
            <a:noAutofit/>
          </a:bodyPr>
          <a:lstStyle>
            <a:lvl1pPr marL="0" indent="0">
              <a:spcBef>
                <a:spcPts val="300"/>
              </a:spcBef>
              <a:buNone/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054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0895" y="118755"/>
            <a:ext cx="8448930" cy="8778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10896" y="1124719"/>
            <a:ext cx="8448929" cy="3462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800" b="0" i="0" kern="1200" baseline="0" smtClean="0">
                <a:solidFill>
                  <a:srgbClr val="859419"/>
                </a:solidFill>
                <a:latin typeface="+mn-lt"/>
                <a:ea typeface="MS PGothic" pitchFamily="34" charset="-128"/>
                <a:cs typeface="ＭＳ Ｐゴシック" charset="-128"/>
              </a:defRPr>
            </a:lvl1pPr>
            <a:lvl2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2pPr>
            <a:lvl3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3pPr>
            <a:lvl4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4pPr>
            <a:lvl5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5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84048" y="1610131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4667989" y="1610131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Content Placeholder 6"/>
          <p:cNvSpPr>
            <a:spLocks noGrp="1"/>
          </p:cNvSpPr>
          <p:nvPr>
            <p:ph sz="quarter" idx="38"/>
          </p:nvPr>
        </p:nvSpPr>
        <p:spPr>
          <a:xfrm>
            <a:off x="384047" y="2285998"/>
            <a:ext cx="4095877" cy="3733994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6" name="Content Placeholder 6"/>
          <p:cNvSpPr>
            <a:spLocks noGrp="1"/>
          </p:cNvSpPr>
          <p:nvPr>
            <p:ph sz="quarter" idx="39"/>
          </p:nvPr>
        </p:nvSpPr>
        <p:spPr>
          <a:xfrm>
            <a:off x="4663948" y="2285998"/>
            <a:ext cx="4095877" cy="3733994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4049" y="6105118"/>
            <a:ext cx="7114032" cy="369201"/>
          </a:xfrm>
          <a:prstGeom prst="rect">
            <a:avLst/>
          </a:prstGeom>
        </p:spPr>
        <p:txBody>
          <a:bodyPr lIns="91440" tIns="0" rIns="0" bIns="0" anchor="b" anchorCtr="0">
            <a:noAutofit/>
          </a:bodyPr>
          <a:lstStyle>
            <a:lvl1pPr marL="0" indent="0">
              <a:spcBef>
                <a:spcPts val="300"/>
              </a:spcBef>
              <a:buNone/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991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eft Two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0895" y="118755"/>
            <a:ext cx="8448930" cy="8778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10896" y="1124719"/>
            <a:ext cx="8448929" cy="3462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800" b="0" i="0" kern="1200" baseline="0" smtClean="0">
                <a:solidFill>
                  <a:srgbClr val="859419"/>
                </a:solidFill>
                <a:latin typeface="+mn-lt"/>
                <a:ea typeface="MS PGothic" pitchFamily="34" charset="-128"/>
                <a:cs typeface="ＭＳ Ｐゴシック" charset="-128"/>
              </a:defRPr>
            </a:lvl1pPr>
            <a:lvl2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2pPr>
            <a:lvl3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3pPr>
            <a:lvl4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4pPr>
            <a:lvl5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5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84048" y="1610131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4667989" y="1610131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4667989" y="3857625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9" name="Content Placeholder 6"/>
          <p:cNvSpPr>
            <a:spLocks noGrp="1"/>
          </p:cNvSpPr>
          <p:nvPr>
            <p:ph sz="quarter" idx="38"/>
          </p:nvPr>
        </p:nvSpPr>
        <p:spPr>
          <a:xfrm>
            <a:off x="384047" y="2285998"/>
            <a:ext cx="4095877" cy="3733994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0" name="Content Placeholder 6"/>
          <p:cNvSpPr>
            <a:spLocks noGrp="1"/>
          </p:cNvSpPr>
          <p:nvPr>
            <p:ph sz="quarter" idx="39"/>
          </p:nvPr>
        </p:nvSpPr>
        <p:spPr>
          <a:xfrm>
            <a:off x="4663948" y="2285998"/>
            <a:ext cx="4095877" cy="1485901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1" name="Content Placeholder 6"/>
          <p:cNvSpPr>
            <a:spLocks noGrp="1"/>
          </p:cNvSpPr>
          <p:nvPr>
            <p:ph sz="quarter" idx="41"/>
          </p:nvPr>
        </p:nvSpPr>
        <p:spPr>
          <a:xfrm>
            <a:off x="4663948" y="4534091"/>
            <a:ext cx="4095877" cy="1485901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4049" y="6105118"/>
            <a:ext cx="7114032" cy="369201"/>
          </a:xfrm>
          <a:prstGeom prst="rect">
            <a:avLst/>
          </a:prstGeom>
        </p:spPr>
        <p:txBody>
          <a:bodyPr lIns="91440" tIns="0" rIns="0" bIns="0" anchor="b" anchorCtr="0">
            <a:noAutofit/>
          </a:bodyPr>
          <a:lstStyle>
            <a:lvl1pPr marL="0" indent="0">
              <a:spcBef>
                <a:spcPts val="300"/>
              </a:spcBef>
              <a:buNone/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55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eft On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0895" y="118755"/>
            <a:ext cx="8448930" cy="8778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10896" y="1124719"/>
            <a:ext cx="8448929" cy="3462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800" b="0" i="0" kern="1200" baseline="0" smtClean="0">
                <a:solidFill>
                  <a:srgbClr val="859419"/>
                </a:solidFill>
                <a:latin typeface="+mn-lt"/>
                <a:ea typeface="MS PGothic" pitchFamily="34" charset="-128"/>
                <a:cs typeface="ＭＳ Ｐゴシック" charset="-128"/>
              </a:defRPr>
            </a:lvl1pPr>
            <a:lvl2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2pPr>
            <a:lvl3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3pPr>
            <a:lvl4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4pPr>
            <a:lvl5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5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84048" y="1610131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4667989" y="1610131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384048" y="3857625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9" name="Content Placeholder 6"/>
          <p:cNvSpPr>
            <a:spLocks noGrp="1"/>
          </p:cNvSpPr>
          <p:nvPr>
            <p:ph sz="quarter" idx="38"/>
          </p:nvPr>
        </p:nvSpPr>
        <p:spPr>
          <a:xfrm>
            <a:off x="384047" y="2285998"/>
            <a:ext cx="4095877" cy="1485901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0" name="Content Placeholder 6"/>
          <p:cNvSpPr>
            <a:spLocks noGrp="1"/>
          </p:cNvSpPr>
          <p:nvPr>
            <p:ph sz="quarter" idx="39"/>
          </p:nvPr>
        </p:nvSpPr>
        <p:spPr>
          <a:xfrm>
            <a:off x="4663948" y="2285998"/>
            <a:ext cx="4095877" cy="3733994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1" name="Content Placeholder 6"/>
          <p:cNvSpPr>
            <a:spLocks noGrp="1"/>
          </p:cNvSpPr>
          <p:nvPr>
            <p:ph sz="quarter" idx="40"/>
          </p:nvPr>
        </p:nvSpPr>
        <p:spPr>
          <a:xfrm>
            <a:off x="384047" y="4534091"/>
            <a:ext cx="4095877" cy="1485901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4049" y="6105118"/>
            <a:ext cx="7114032" cy="369201"/>
          </a:xfrm>
          <a:prstGeom prst="rect">
            <a:avLst/>
          </a:prstGeom>
        </p:spPr>
        <p:txBody>
          <a:bodyPr lIns="91440" tIns="0" rIns="0" bIns="0" anchor="b" anchorCtr="0">
            <a:noAutofit/>
          </a:bodyPr>
          <a:lstStyle>
            <a:lvl1pPr marL="0" indent="0">
              <a:spcBef>
                <a:spcPts val="300"/>
              </a:spcBef>
              <a:buNone/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144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38"/>
          </p:nvPr>
        </p:nvSpPr>
        <p:spPr>
          <a:xfrm>
            <a:off x="384047" y="2285998"/>
            <a:ext cx="4095877" cy="1485901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84048" y="1610131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4667989" y="1610131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4667989" y="3857625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384048" y="3857625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10896" y="1124719"/>
            <a:ext cx="8448929" cy="3462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800" b="0" i="0" kern="1200" baseline="0" smtClean="0">
                <a:solidFill>
                  <a:srgbClr val="859419"/>
                </a:solidFill>
                <a:latin typeface="+mn-lt"/>
                <a:ea typeface="MS PGothic" pitchFamily="34" charset="-128"/>
                <a:cs typeface="ＭＳ Ｐゴシック" charset="-128"/>
              </a:defRPr>
            </a:lvl1pPr>
            <a:lvl2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2pPr>
            <a:lvl3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3pPr>
            <a:lvl4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4pPr>
            <a:lvl5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5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8" name="Content Placeholder 6"/>
          <p:cNvSpPr>
            <a:spLocks noGrp="1"/>
          </p:cNvSpPr>
          <p:nvPr>
            <p:ph sz="quarter" idx="39"/>
          </p:nvPr>
        </p:nvSpPr>
        <p:spPr>
          <a:xfrm>
            <a:off x="4663948" y="2285998"/>
            <a:ext cx="4095877" cy="1485901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9" name="Content Placeholder 6"/>
          <p:cNvSpPr>
            <a:spLocks noGrp="1"/>
          </p:cNvSpPr>
          <p:nvPr>
            <p:ph sz="quarter" idx="40"/>
          </p:nvPr>
        </p:nvSpPr>
        <p:spPr>
          <a:xfrm>
            <a:off x="384047" y="4534091"/>
            <a:ext cx="4095877" cy="1485901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0" name="Content Placeholder 6"/>
          <p:cNvSpPr>
            <a:spLocks noGrp="1"/>
          </p:cNvSpPr>
          <p:nvPr>
            <p:ph sz="quarter" idx="41"/>
          </p:nvPr>
        </p:nvSpPr>
        <p:spPr>
          <a:xfrm>
            <a:off x="4663948" y="4534091"/>
            <a:ext cx="4095877" cy="1485901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4049" y="6105118"/>
            <a:ext cx="7114032" cy="369201"/>
          </a:xfrm>
          <a:prstGeom prst="rect">
            <a:avLst/>
          </a:prstGeom>
        </p:spPr>
        <p:txBody>
          <a:bodyPr lIns="91440" tIns="0" rIns="0" bIns="0" anchor="b" anchorCtr="0">
            <a:noAutofit/>
          </a:bodyPr>
          <a:lstStyle>
            <a:lvl1pPr marL="0" indent="0">
              <a:spcBef>
                <a:spcPts val="300"/>
              </a:spcBef>
              <a:buNone/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965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438" y="344488"/>
            <a:ext cx="8107362" cy="7858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0"/>
          </p:nvPr>
        </p:nvSpPr>
        <p:spPr>
          <a:xfrm>
            <a:off x="5738813" y="6623050"/>
            <a:ext cx="2557462" cy="12223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Do not copy or distribute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59775" y="6623050"/>
            <a:ext cx="303213" cy="12223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</a:t>
            </a:r>
            <a:fld id="{F958A8B5-B325-409A-912B-C10704786061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0445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Do not copy or distribute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</a:t>
            </a:r>
            <a:fld id="{5349FF76-A1CC-4A47-ABFE-B9432488BBC8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7257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438" y="344488"/>
            <a:ext cx="8107362" cy="7858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3563" y="1370013"/>
            <a:ext cx="3984625" cy="4764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588" y="1370013"/>
            <a:ext cx="3986212" cy="4764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Do not copy or distribute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</a:t>
            </a:r>
            <a:fld id="{A5A7A6C2-A95C-4AE2-85A3-BB05ED7BF588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0758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Do not copy or distribute</a:t>
            </a: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</a:t>
            </a:r>
            <a:fld id="{1539FDD6-6B72-442C-9989-8BB635B8EB52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1471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438" y="344488"/>
            <a:ext cx="8107362" cy="7858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Do not copy or distribute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</a:t>
            </a:r>
            <a:fld id="{F958A8B5-B325-409A-912B-C10704786061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6815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Do not copy or distribute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</a:t>
            </a:r>
            <a:fld id="{5FD8D0BF-83C9-4921-AED9-6FA411F4A1A3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4949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Do not copy or distribute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</a:t>
            </a:r>
            <a:fld id="{E3DA9D9C-B6A0-47FD-9CC9-2BABA4078DD4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2753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Do not copy or distribute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</a:t>
            </a:r>
            <a:fld id="{516AA375-A95B-4F81-9C1E-4A546B581507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7197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3563" y="1370013"/>
            <a:ext cx="8123237" cy="476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8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38813" y="6623050"/>
            <a:ext cx="2557462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800" dirty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Confidential – Do not copy or distribute</a:t>
            </a:r>
          </a:p>
        </p:txBody>
      </p:sp>
      <p:sp>
        <p:nvSpPr>
          <p:cNvPr id="379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9775" y="6623050"/>
            <a:ext cx="303213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800" dirty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 </a:t>
            </a:r>
            <a:fld id="{12C4C9B9-9078-4D1C-B431-35807BA5634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7902" name="Text Box 14"/>
          <p:cNvSpPr txBox="1">
            <a:spLocks noChangeArrowheads="1"/>
          </p:cNvSpPr>
          <p:nvPr userDrawn="1"/>
        </p:nvSpPr>
        <p:spPr bwMode="auto">
          <a:xfrm>
            <a:off x="549275" y="6623050"/>
            <a:ext cx="895350" cy="12223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b="1" dirty="0">
                <a:solidFill>
                  <a:srgbClr val="54B948"/>
                </a:solidFill>
              </a:rPr>
              <a:t>Quest Diagnostics</a:t>
            </a:r>
          </a:p>
        </p:txBody>
      </p:sp>
      <p:pic>
        <p:nvPicPr>
          <p:cNvPr id="30726" name="Picture 7" descr="QD_PPT_header_no_bgrd.png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100013"/>
            <a:ext cx="9144000" cy="108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79438" y="344488"/>
            <a:ext cx="8107362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4010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hf hdr="0" dt="0"/>
  <p:txStyles>
    <p:titleStyle>
      <a:lvl1pPr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2300">
          <a:solidFill>
            <a:srgbClr val="0066A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2300">
          <a:solidFill>
            <a:srgbClr val="0066A1"/>
          </a:solidFill>
          <a:latin typeface="Arial" charset="0"/>
          <a:ea typeface="Arial" charset="0"/>
          <a:cs typeface="Arial" charset="0"/>
        </a:defRPr>
      </a:lvl2pPr>
      <a:lvl3pPr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2300">
          <a:solidFill>
            <a:srgbClr val="0066A1"/>
          </a:solidFill>
          <a:latin typeface="Arial" charset="0"/>
          <a:ea typeface="Arial" charset="0"/>
          <a:cs typeface="Arial" charset="0"/>
        </a:defRPr>
      </a:lvl3pPr>
      <a:lvl4pPr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2300">
          <a:solidFill>
            <a:srgbClr val="0066A1"/>
          </a:solidFill>
          <a:latin typeface="Arial" charset="0"/>
          <a:ea typeface="Arial" charset="0"/>
          <a:cs typeface="Arial" charset="0"/>
        </a:defRPr>
      </a:lvl4pPr>
      <a:lvl5pPr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2300">
          <a:solidFill>
            <a:srgbClr val="0066A1"/>
          </a:solidFill>
          <a:latin typeface="Arial" charset="0"/>
          <a:ea typeface="Arial" charset="0"/>
          <a:cs typeface="Arial" charset="0"/>
        </a:defRPr>
      </a:lvl5pPr>
      <a:lvl6pPr marL="457200" algn="l" rtl="0" fontAlgn="base">
        <a:lnSpc>
          <a:spcPts val="2500"/>
        </a:lnSpc>
        <a:spcBef>
          <a:spcPct val="0"/>
        </a:spcBef>
        <a:spcAft>
          <a:spcPct val="0"/>
        </a:spcAft>
        <a:defRPr sz="2300">
          <a:solidFill>
            <a:srgbClr val="FFFFFF"/>
          </a:solidFill>
          <a:latin typeface="Arial" charset="0"/>
          <a:ea typeface="Arial" charset="0"/>
          <a:cs typeface="Arial" charset="0"/>
        </a:defRPr>
      </a:lvl6pPr>
      <a:lvl7pPr marL="914400" algn="l" rtl="0" fontAlgn="base">
        <a:lnSpc>
          <a:spcPts val="2500"/>
        </a:lnSpc>
        <a:spcBef>
          <a:spcPct val="0"/>
        </a:spcBef>
        <a:spcAft>
          <a:spcPct val="0"/>
        </a:spcAft>
        <a:defRPr sz="2300">
          <a:solidFill>
            <a:srgbClr val="FFFFFF"/>
          </a:solidFill>
          <a:latin typeface="Arial" charset="0"/>
          <a:ea typeface="Arial" charset="0"/>
          <a:cs typeface="Arial" charset="0"/>
        </a:defRPr>
      </a:lvl7pPr>
      <a:lvl8pPr marL="1371600" algn="l" rtl="0" fontAlgn="base">
        <a:lnSpc>
          <a:spcPts val="2500"/>
        </a:lnSpc>
        <a:spcBef>
          <a:spcPct val="0"/>
        </a:spcBef>
        <a:spcAft>
          <a:spcPct val="0"/>
        </a:spcAft>
        <a:defRPr sz="2300">
          <a:solidFill>
            <a:srgbClr val="FFFFFF"/>
          </a:solidFill>
          <a:latin typeface="Arial" charset="0"/>
          <a:ea typeface="Arial" charset="0"/>
          <a:cs typeface="Arial" charset="0"/>
        </a:defRPr>
      </a:lvl8pPr>
      <a:lvl9pPr marL="1828800" algn="l" rtl="0" fontAlgn="base">
        <a:lnSpc>
          <a:spcPts val="2500"/>
        </a:lnSpc>
        <a:spcBef>
          <a:spcPct val="0"/>
        </a:spcBef>
        <a:spcAft>
          <a:spcPct val="0"/>
        </a:spcAft>
        <a:defRPr sz="2300">
          <a:solidFill>
            <a:srgbClr val="FFFFFF"/>
          </a:solidFill>
          <a:latin typeface="Arial" charset="0"/>
          <a:ea typeface="Arial" charset="0"/>
          <a:cs typeface="Arial" charset="0"/>
        </a:defRPr>
      </a:lvl9pPr>
    </p:titleStyle>
    <p:bodyStyle>
      <a:lvl1pPr marL="176213" indent="-176213" algn="l" rtl="0" eaLnBrk="0" fontAlgn="base" hangingPunct="0">
        <a:spcBef>
          <a:spcPct val="75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352425" indent="-174625" algn="l" rtl="0" eaLnBrk="0" fontAlgn="base" hangingPunct="0">
        <a:spcBef>
          <a:spcPct val="50000"/>
        </a:spcBef>
        <a:spcAft>
          <a:spcPct val="0"/>
        </a:spcAft>
        <a:buChar char="–"/>
        <a:defRPr sz="1600">
          <a:solidFill>
            <a:srgbClr val="000000"/>
          </a:solidFill>
          <a:latin typeface="+mn-lt"/>
          <a:ea typeface="+mn-ea"/>
          <a:cs typeface="+mn-cs"/>
        </a:defRPr>
      </a:lvl2pPr>
      <a:lvl3pPr marL="527050" indent="-173038" algn="l" rtl="0" eaLnBrk="0" fontAlgn="base" hangingPunct="0">
        <a:spcBef>
          <a:spcPct val="50000"/>
        </a:spcBef>
        <a:spcAft>
          <a:spcPct val="0"/>
        </a:spcAft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3pPr>
      <a:lvl4pPr marL="700088" indent="-171450" algn="l" rtl="0" eaLnBrk="0" fontAlgn="base" hangingPunct="0">
        <a:spcBef>
          <a:spcPct val="25000"/>
        </a:spcBef>
        <a:spcAft>
          <a:spcPct val="0"/>
        </a:spcAft>
        <a:buChar char="–"/>
        <a:defRPr sz="1200">
          <a:solidFill>
            <a:srgbClr val="000000"/>
          </a:solidFill>
          <a:latin typeface="+mn-lt"/>
          <a:ea typeface="+mn-ea"/>
          <a:cs typeface="+mn-cs"/>
        </a:defRPr>
      </a:lvl4pPr>
      <a:lvl5pPr marL="701675" indent="219075" algn="l" rtl="0" eaLnBrk="0" fontAlgn="base" hangingPunct="0">
        <a:spcBef>
          <a:spcPct val="25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  <a:cs typeface="+mn-cs"/>
        </a:defRPr>
      </a:lvl5pPr>
      <a:lvl6pPr marL="1158875" indent="219075" algn="l" rtl="0" fontAlgn="base">
        <a:spcBef>
          <a:spcPct val="25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  <a:cs typeface="+mn-cs"/>
        </a:defRPr>
      </a:lvl6pPr>
      <a:lvl7pPr marL="1616075" indent="219075" algn="l" rtl="0" fontAlgn="base">
        <a:spcBef>
          <a:spcPct val="25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  <a:cs typeface="+mn-cs"/>
        </a:defRPr>
      </a:lvl7pPr>
      <a:lvl8pPr marL="2073275" indent="219075" algn="l" rtl="0" fontAlgn="base">
        <a:spcBef>
          <a:spcPct val="25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  <a:cs typeface="+mn-cs"/>
        </a:defRPr>
      </a:lvl8pPr>
      <a:lvl9pPr marL="2530475" indent="219075" algn="l" rtl="0" fontAlgn="base">
        <a:spcBef>
          <a:spcPct val="25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 userDrawn="1">
            <p:ph type="title"/>
          </p:nvPr>
        </p:nvSpPr>
        <p:spPr bwMode="auto">
          <a:xfrm>
            <a:off x="310896" y="118754"/>
            <a:ext cx="8448929" cy="877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10895" y="1457325"/>
            <a:ext cx="8409243" cy="4557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2303" y="6540779"/>
            <a:ext cx="320040" cy="131871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sz="800">
                <a:solidFill>
                  <a:srgbClr val="63666A"/>
                </a:solidFill>
              </a:rPr>
              <a:pPr/>
              <a:t>‹#›</a:t>
            </a:fld>
            <a:endParaRPr sz="800" dirty="0">
              <a:solidFill>
                <a:srgbClr val="63666A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40531" y="1028700"/>
            <a:ext cx="8279607" cy="0"/>
          </a:xfrm>
          <a:prstGeom prst="line">
            <a:avLst/>
          </a:prstGeom>
          <a:ln w="28575" cap="rnd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406146" y="6533762"/>
            <a:ext cx="4777169" cy="138888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800" dirty="0">
                <a:solidFill>
                  <a:srgbClr val="63666A"/>
                </a:solidFill>
                <a:sym typeface="Wingdings 2" panose="05020102010507070707" pitchFamily="18" charset="2"/>
              </a:rPr>
              <a:t> </a:t>
            </a:r>
            <a:r>
              <a:rPr sz="800" dirty="0">
                <a:solidFill>
                  <a:srgbClr val="63666A"/>
                </a:solidFill>
              </a:rPr>
              <a:t>Confidential—For Internal Use Only</a:t>
            </a:r>
          </a:p>
        </p:txBody>
      </p:sp>
      <p:pic>
        <p:nvPicPr>
          <p:cNvPr id="7" name="Picture 2" descr="C:\_projects\011914\P12158 - Carrie\Quest-Gradient-Logo.png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534" y="6263625"/>
            <a:ext cx="1266016" cy="40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93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0" kern="1200">
          <a:solidFill>
            <a:schemeClr val="accent1"/>
          </a:solidFill>
          <a:latin typeface="+mj-lt"/>
          <a:ea typeface="MS PGothic" pitchFamily="34" charset="-128"/>
          <a:cs typeface="Arial" pitchFamily="34" charset="0"/>
        </a:defRPr>
      </a:lvl1pPr>
      <a:lvl2pPr algn="l" defTabSz="457200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>
          <a:solidFill>
            <a:srgbClr val="0093CF"/>
          </a:solidFill>
          <a:latin typeface="Arial" charset="0"/>
          <a:ea typeface="MS PGothic" pitchFamily="34" charset="-128"/>
          <a:cs typeface="ＭＳ Ｐゴシック" charset="-128"/>
        </a:defRPr>
      </a:lvl2pPr>
      <a:lvl3pPr algn="l" defTabSz="457200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>
          <a:solidFill>
            <a:srgbClr val="0093CF"/>
          </a:solidFill>
          <a:latin typeface="Arial" charset="0"/>
          <a:ea typeface="MS PGothic" pitchFamily="34" charset="-128"/>
          <a:cs typeface="ＭＳ Ｐゴシック" charset="-128"/>
        </a:defRPr>
      </a:lvl3pPr>
      <a:lvl4pPr algn="l" defTabSz="457200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>
          <a:solidFill>
            <a:srgbClr val="0093CF"/>
          </a:solidFill>
          <a:latin typeface="Arial" charset="0"/>
          <a:ea typeface="MS PGothic" pitchFamily="34" charset="-128"/>
          <a:cs typeface="ＭＳ Ｐゴシック" charset="-128"/>
        </a:defRPr>
      </a:lvl4pPr>
      <a:lvl5pPr algn="l" defTabSz="457200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>
          <a:solidFill>
            <a:srgbClr val="0093CF"/>
          </a:solidFill>
          <a:latin typeface="Arial" charset="0"/>
          <a:ea typeface="MS PGothic" pitchFamily="34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228600" indent="-228600" algn="l" defTabSz="457200" rtl="0" eaLnBrk="0" fontAlgn="base" hangingPunct="0">
        <a:lnSpc>
          <a:spcPct val="90000"/>
        </a:lnSpc>
        <a:spcBef>
          <a:spcPts val="2000"/>
        </a:spcBef>
        <a:spcAft>
          <a:spcPct val="0"/>
        </a:spcAft>
        <a:buClr>
          <a:schemeClr val="accent5"/>
        </a:buClr>
        <a:buSzPct val="100000"/>
        <a:buFont typeface="Wingdings 2" pitchFamily="18" charset="2"/>
        <a:buChar char=""/>
        <a:defRPr sz="1800" b="0" kern="1200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1pPr>
      <a:lvl2pPr marL="514350" indent="-215900" algn="l" defTabSz="4572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Tx/>
        <a:buFont typeface="Wingdings 2" panose="05020102010507070707" pitchFamily="18" charset="2"/>
        <a:buChar char=""/>
        <a:defRPr sz="1600" b="0" kern="1200">
          <a:solidFill>
            <a:schemeClr val="tx1"/>
          </a:solidFill>
          <a:latin typeface="+mn-lt"/>
          <a:ea typeface="MS PGothic" pitchFamily="34" charset="-128"/>
          <a:cs typeface="Arial"/>
        </a:defRPr>
      </a:lvl2pPr>
      <a:lvl3pPr marL="739775" indent="-163513" algn="l" defTabSz="4572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Tx/>
        <a:buFont typeface="Wingdings 2" panose="05020102010507070707" pitchFamily="18" charset="2"/>
        <a:buChar char=""/>
        <a:defRPr sz="1400" b="0" kern="1200">
          <a:solidFill>
            <a:schemeClr val="tx1"/>
          </a:solidFill>
          <a:latin typeface="+mn-lt"/>
          <a:ea typeface="MS PGothic" pitchFamily="34" charset="-128"/>
          <a:cs typeface="Arial"/>
        </a:defRPr>
      </a:lvl3pPr>
      <a:lvl4pPr marL="974725" indent="-173038" algn="l" defTabSz="457200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Tx/>
        <a:buFont typeface="Wingdings 2" panose="05020102010507070707" pitchFamily="18" charset="2"/>
        <a:buChar char=""/>
        <a:defRPr sz="1200" b="0" kern="1200">
          <a:solidFill>
            <a:schemeClr val="tx1"/>
          </a:solidFill>
          <a:latin typeface="+mn-lt"/>
          <a:ea typeface="MS PGothic" pitchFamily="34" charset="-128"/>
          <a:cs typeface="Arial"/>
        </a:defRPr>
      </a:lvl4pPr>
      <a:lvl5pPr marL="1201738" indent="-174625" algn="l" defTabSz="457200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Tx/>
        <a:buFont typeface="Wingdings 2" panose="05020102010507070707" pitchFamily="18" charset="2"/>
        <a:buChar char=""/>
        <a:defRPr sz="1100" b="0" kern="1200">
          <a:solidFill>
            <a:schemeClr val="tx1"/>
          </a:solidFill>
          <a:latin typeface="+mn-lt"/>
          <a:ea typeface="MS PGothic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0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0.pn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10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10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32.pn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0.png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hyperlink" Target="https://www.research.net/r/CAPFHCJan4" TargetMode="External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5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1.jpeg"/><Relationship Id="rId12" Type="http://schemas.openxmlformats.org/officeDocument/2006/relationships/image" Target="../media/image10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jpg"/><Relationship Id="rId4" Type="http://schemas.openxmlformats.org/officeDocument/2006/relationships/image" Target="../media/image18.png"/><Relationship Id="rId9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0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Presentation (26-30)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>
          <a:xfrm>
            <a:off x="411163" y="1447800"/>
            <a:ext cx="8359775" cy="4206240"/>
          </a:xfrm>
        </p:spPr>
        <p:txBody>
          <a:bodyPr>
            <a:normAutofit/>
          </a:bodyPr>
          <a:lstStyle/>
          <a:p>
            <a:r>
              <a:rPr lang="en-US" dirty="0"/>
              <a:t>This peripheral blood smear is from a 45-year-old man with a previous history of </a:t>
            </a:r>
            <a:r>
              <a:rPr lang="en-US" dirty="0">
                <a:solidFill>
                  <a:srgbClr val="FF0000"/>
                </a:solidFill>
              </a:rPr>
              <a:t>axillary lymphadenopathy </a:t>
            </a:r>
            <a:r>
              <a:rPr lang="en-US" dirty="0" smtClean="0">
                <a:solidFill>
                  <a:srgbClr val="FF0000"/>
                </a:solidFill>
              </a:rPr>
              <a:t>who now </a:t>
            </a:r>
            <a:r>
              <a:rPr lang="en-US" dirty="0">
                <a:solidFill>
                  <a:srgbClr val="FF0000"/>
                </a:solidFill>
              </a:rPr>
              <a:t>presents with lymphocytosis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Laboratory </a:t>
            </a:r>
            <a:r>
              <a:rPr lang="en-US" dirty="0"/>
              <a:t>data include: WBC = 19.4 x </a:t>
            </a:r>
            <a:r>
              <a:rPr lang="en-US" dirty="0" smtClean="0"/>
              <a:t>10</a:t>
            </a:r>
            <a:r>
              <a:rPr lang="en-US" baseline="30000" dirty="0" smtClean="0"/>
              <a:t>9</a:t>
            </a:r>
            <a:r>
              <a:rPr lang="en-US" dirty="0" smtClean="0"/>
              <a:t>/L</a:t>
            </a:r>
            <a:r>
              <a:rPr lang="en-US" dirty="0"/>
              <a:t>; RBC = 2.75 x </a:t>
            </a:r>
            <a:r>
              <a:rPr lang="en-US" dirty="0" smtClean="0"/>
              <a:t>10</a:t>
            </a:r>
            <a:r>
              <a:rPr lang="en-US" baseline="30000" dirty="0" smtClean="0"/>
              <a:t>12</a:t>
            </a:r>
            <a:r>
              <a:rPr lang="en-US" dirty="0" smtClean="0"/>
              <a:t>/L; HGB </a:t>
            </a:r>
            <a:r>
              <a:rPr lang="en-US" dirty="0"/>
              <a:t>= 8.5 g/</a:t>
            </a:r>
            <a:r>
              <a:rPr lang="en-US" dirty="0" err="1"/>
              <a:t>dL</a:t>
            </a:r>
            <a:r>
              <a:rPr lang="en-US" dirty="0"/>
              <a:t>; HCT = 34.8%; MCV = 97 </a:t>
            </a:r>
            <a:r>
              <a:rPr lang="en-US" dirty="0" err="1"/>
              <a:t>fL</a:t>
            </a:r>
            <a:r>
              <a:rPr lang="en-US" dirty="0"/>
              <a:t>; RDW = 20; and PLT = 138 x </a:t>
            </a:r>
            <a:r>
              <a:rPr lang="en-US" dirty="0" smtClean="0"/>
              <a:t>10</a:t>
            </a:r>
            <a:r>
              <a:rPr lang="en-US" baseline="30000" dirty="0" smtClean="0"/>
              <a:t>9</a:t>
            </a:r>
            <a:r>
              <a:rPr lang="en-US" dirty="0" smtClean="0"/>
              <a:t>/L</a:t>
            </a:r>
            <a:r>
              <a:rPr lang="en-US" dirty="0"/>
              <a:t>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9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12"/>
    </mc:Choice>
    <mc:Fallback xmlns="">
      <p:transition spd="slow" advTm="59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BCP-29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04998" y="5574268"/>
            <a:ext cx="561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Malignant lymphoid cell (other than blast)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285875"/>
            <a:ext cx="64293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1" t="7278" r="49799" b="51867"/>
          <a:stretch/>
        </p:blipFill>
        <p:spPr bwMode="auto">
          <a:xfrm>
            <a:off x="6553377" y="1390790"/>
            <a:ext cx="1923691" cy="1581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9" t="28397" r="23747" b="34168"/>
          <a:stretch/>
        </p:blipFill>
        <p:spPr bwMode="auto">
          <a:xfrm>
            <a:off x="6544751" y="2895600"/>
            <a:ext cx="1932317" cy="160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7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340"/>
    </mc:Choice>
    <mc:Fallback xmlns="">
      <p:transition spd="slow" advTm="199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Malignant lymphoid cell (other than blast)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178070345"/>
              </p:ext>
            </p:extLst>
          </p:nvPr>
        </p:nvGraphicFramePr>
        <p:xfrm>
          <a:off x="411163" y="1219200"/>
          <a:ext cx="8359775" cy="5013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9306"/>
                <a:gridCol w="2029072"/>
                <a:gridCol w="219139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Response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Quest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Participants (%)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Malignant lymphoid cell (other than blast)</a:t>
                      </a:r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90</a:t>
                      </a:r>
                      <a:endParaRPr lang="en-US" sz="1400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52.2</a:t>
                      </a:r>
                      <a:endParaRPr lang="en-US" sz="1400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Lymphocyte</a:t>
                      </a:r>
                      <a:r>
                        <a:rPr lang="en-US" sz="1400" baseline="0" dirty="0" smtClean="0"/>
                        <a:t>, reactive</a:t>
                      </a:r>
                      <a:endParaRPr lang="en-US" sz="1400" dirty="0" smtClean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21</a:t>
                      </a:r>
                      <a:endParaRPr lang="en-US" sz="1400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13.9</a:t>
                      </a:r>
                      <a:endParaRPr lang="en-US" sz="1400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Lymphocyte</a:t>
                      </a:r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</a:t>
                      </a:r>
                      <a:endParaRPr lang="en-US" sz="1400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9.5</a:t>
                      </a:r>
                      <a:endParaRPr lang="en-US" sz="1400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Neutrophil with dysplastic nucleus and/or </a:t>
                      </a:r>
                      <a:r>
                        <a:rPr lang="en-US" sz="1400" dirty="0" err="1" smtClean="0"/>
                        <a:t>hypogranular</a:t>
                      </a:r>
                      <a:r>
                        <a:rPr lang="en-US" sz="1400" dirty="0" smtClean="0"/>
                        <a:t> cytoplasm</a:t>
                      </a:r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4.2</a:t>
                      </a:r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Neutrophil with </a:t>
                      </a:r>
                      <a:r>
                        <a:rPr lang="en-US" sz="1400" dirty="0" err="1" smtClean="0"/>
                        <a:t>Pelger-Huet</a:t>
                      </a:r>
                      <a:r>
                        <a:rPr lang="en-US" sz="1400" baseline="0" dirty="0" smtClean="0"/>
                        <a:t> nucleus (acquired or congenital)</a:t>
                      </a:r>
                      <a:endParaRPr lang="en-US" sz="1400" dirty="0" smtClean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4.0</a:t>
                      </a:r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Lymphocyte,</a:t>
                      </a:r>
                      <a:r>
                        <a:rPr lang="en-US" sz="1400" baseline="0" dirty="0" smtClean="0"/>
                        <a:t> large granular</a:t>
                      </a:r>
                      <a:endParaRPr lang="en-US" sz="1400" dirty="0" smtClean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</a:t>
                      </a:r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Monocyte,</a:t>
                      </a:r>
                      <a:r>
                        <a:rPr lang="en-US" sz="1400" baseline="0" dirty="0" smtClean="0"/>
                        <a:t> immature (</a:t>
                      </a:r>
                      <a:r>
                        <a:rPr lang="en-US" sz="1400" baseline="0" dirty="0" err="1" smtClean="0"/>
                        <a:t>promonocyte</a:t>
                      </a:r>
                      <a:r>
                        <a:rPr lang="en-US" sz="1400" baseline="0" dirty="0" smtClean="0"/>
                        <a:t>, </a:t>
                      </a:r>
                      <a:r>
                        <a:rPr lang="en-US" sz="1400" baseline="0" dirty="0" err="1" smtClean="0"/>
                        <a:t>monoblast</a:t>
                      </a:r>
                      <a:r>
                        <a:rPr lang="en-US" sz="1400" baseline="0" dirty="0" smtClean="0"/>
                        <a:t>)</a:t>
                      </a:r>
                      <a:endParaRPr lang="en-US" sz="1400" dirty="0" smtClean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2.0</a:t>
                      </a:r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Neutrophil, segmented or band</a:t>
                      </a:r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1.8</a:t>
                      </a:r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Neutrophil, </a:t>
                      </a:r>
                      <a:r>
                        <a:rPr lang="en-US" sz="1400" dirty="0" err="1" smtClean="0"/>
                        <a:t>metamyelocyte</a:t>
                      </a:r>
                      <a:endParaRPr lang="en-US" sz="1400" dirty="0" smtClean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0.4</a:t>
                      </a:r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Immature/abnormal</a:t>
                      </a:r>
                      <a:r>
                        <a:rPr lang="en-US" sz="1400" baseline="0" dirty="0" smtClean="0"/>
                        <a:t> cell, refer</a:t>
                      </a:r>
                      <a:endParaRPr lang="en-US" sz="1400" dirty="0" smtClean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16</a:t>
                      </a:r>
                      <a:endParaRPr lang="en-US" sz="1400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endParaRPr lang="en-US" sz="1400" dirty="0" smtClean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Blast cell</a:t>
                      </a:r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endParaRPr lang="en-US" sz="1400" dirty="0" smtClean="0"/>
                    </a:p>
                  </a:txBody>
                  <a:tcPr marL="97395" marR="97395"/>
                </a:tc>
              </a:tr>
            </a:tbl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AutoShape 2" descr="Image result for auer rod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6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91"/>
    </mc:Choice>
    <mc:Fallback xmlns="">
      <p:transition spd="slow" advTm="55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Unknown cell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7322703"/>
              </p:ext>
            </p:extLst>
          </p:nvPr>
        </p:nvGraphicFramePr>
        <p:xfrm>
          <a:off x="411163" y="1219200"/>
          <a:ext cx="8199438" cy="287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5837"/>
                <a:gridCol w="2362200"/>
                <a:gridCol w="1905000"/>
                <a:gridCol w="167640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Lymphocyte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Granulocyte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Monocyte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Other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Malignant lymphoid cell (other than blast)</a:t>
                      </a:r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Neutrophil with dysplastic nucleus and/or </a:t>
                      </a:r>
                      <a:r>
                        <a:rPr lang="en-US" sz="1400" dirty="0" err="1" smtClean="0"/>
                        <a:t>hypogranular</a:t>
                      </a:r>
                      <a:r>
                        <a:rPr lang="en-US" sz="1400" dirty="0" smtClean="0"/>
                        <a:t> cytoplasm</a:t>
                      </a:r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Monocyte,</a:t>
                      </a:r>
                      <a:r>
                        <a:rPr lang="en-US" sz="1400" baseline="0" dirty="0" smtClean="0"/>
                        <a:t> immature (</a:t>
                      </a:r>
                      <a:r>
                        <a:rPr lang="en-US" sz="1400" baseline="0" dirty="0" err="1" smtClean="0"/>
                        <a:t>promonocyte</a:t>
                      </a:r>
                      <a:r>
                        <a:rPr lang="en-US" sz="1400" baseline="0" dirty="0" smtClean="0"/>
                        <a:t>, </a:t>
                      </a:r>
                      <a:r>
                        <a:rPr lang="en-US" sz="1400" baseline="0" dirty="0" err="1" smtClean="0"/>
                        <a:t>monoblast</a:t>
                      </a:r>
                      <a:r>
                        <a:rPr lang="en-US" sz="1400" baseline="0" dirty="0" smtClean="0"/>
                        <a:t>)</a:t>
                      </a:r>
                      <a:endParaRPr lang="en-US" sz="1400" dirty="0" smtClean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Immature/abnormal</a:t>
                      </a:r>
                      <a:r>
                        <a:rPr lang="en-US" sz="1400" baseline="0" dirty="0" smtClean="0"/>
                        <a:t> cell, refer</a:t>
                      </a:r>
                      <a:endParaRPr lang="en-US" sz="1400" dirty="0" smtClean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Lymphocyte</a:t>
                      </a:r>
                      <a:r>
                        <a:rPr lang="en-US" sz="1400" baseline="0" dirty="0" smtClean="0"/>
                        <a:t>, reactive</a:t>
                      </a:r>
                      <a:endParaRPr lang="en-US" sz="1400" dirty="0" smtClean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Neutrophil with </a:t>
                      </a:r>
                      <a:r>
                        <a:rPr lang="en-US" sz="1400" dirty="0" err="1" smtClean="0"/>
                        <a:t>Pelger-Huet</a:t>
                      </a:r>
                      <a:r>
                        <a:rPr lang="en-US" sz="1400" baseline="0" dirty="0" smtClean="0"/>
                        <a:t> nucleus (acquired or congenital)</a:t>
                      </a:r>
                      <a:endParaRPr lang="en-US" sz="1400" dirty="0" smtClean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Blast cell</a:t>
                      </a:r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Lymphocyte</a:t>
                      </a:r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Neutrophil, segmented or band</a:t>
                      </a:r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Lymphocyte,</a:t>
                      </a:r>
                      <a:r>
                        <a:rPr lang="en-US" sz="1400" baseline="0" dirty="0" smtClean="0"/>
                        <a:t> large granular</a:t>
                      </a:r>
                      <a:endParaRPr lang="en-US" sz="1400" dirty="0" smtClean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Neutrophil, </a:t>
                      </a:r>
                      <a:r>
                        <a:rPr lang="en-US" sz="1400" dirty="0" err="1" smtClean="0"/>
                        <a:t>metamyelocyte</a:t>
                      </a:r>
                      <a:endParaRPr lang="en-US" sz="1400" dirty="0" smtClean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endParaRPr lang="en-US" sz="1400" dirty="0" smtClean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endParaRPr lang="en-US" sz="1400" dirty="0" smtClean="0"/>
                    </a:p>
                  </a:txBody>
                  <a:tcPr marL="97395" marR="97395"/>
                </a:tc>
              </a:tr>
            </a:tbl>
          </a:graphicData>
        </a:graphic>
      </p:graphicFrame>
      <p:pic>
        <p:nvPicPr>
          <p:cNvPr id="13314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288766"/>
            <a:ext cx="2638425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 result for pelger hu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293727"/>
            <a:ext cx="2504536" cy="172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Image result for pelger huet vs pseudo pelger hu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Image result for pelger huet vs pseudo pelger hu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Image result for pelger huet vs pseudo pelger hue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 descr="Image result for pelger huet vs pseudo pelger huet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4" descr="Image result for pelger huet vs pseudo pelger hue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28" name="Picture 16" descr="Image result for pelger huet vs pseudo pelger hue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" t="431" r="39327" b="36664"/>
          <a:stretch/>
        </p:blipFill>
        <p:spPr bwMode="auto">
          <a:xfrm>
            <a:off x="457200" y="4293728"/>
            <a:ext cx="2500302" cy="172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5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451"/>
    </mc:Choice>
    <mc:Fallback xmlns="">
      <p:transition spd="slow" advTm="351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BCP-30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04999" y="5574268"/>
            <a:ext cx="561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Neutrophil, segmented or band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285875"/>
            <a:ext cx="64293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36"/>
    </mc:Choice>
    <mc:Fallback xmlns="">
      <p:transition spd="slow" advTm="34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Neutrophil, segmented or band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89797746"/>
              </p:ext>
            </p:extLst>
          </p:nvPr>
        </p:nvGraphicFramePr>
        <p:xfrm>
          <a:off x="411163" y="1808163"/>
          <a:ext cx="8359775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9306"/>
                <a:gridCol w="2029072"/>
                <a:gridCol w="219139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Response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Quest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Participants (%)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Neutrophil, segmented or band</a:t>
                      </a:r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149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88.8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Neutrophil, toxic</a:t>
                      </a:r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10.3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Leukocyte with </a:t>
                      </a:r>
                      <a:r>
                        <a:rPr lang="en-US" dirty="0" err="1" smtClean="0"/>
                        <a:t>Anaplasma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Ehrlichia</a:t>
                      </a:r>
                      <a:endParaRPr lang="en-US" dirty="0" smtClean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Neutrophil, </a:t>
                      </a:r>
                      <a:r>
                        <a:rPr lang="en-US" dirty="0" err="1" smtClean="0"/>
                        <a:t>polyploid</a:t>
                      </a:r>
                      <a:endParaRPr lang="en-US" dirty="0" smtClean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 marL="97395" marR="97395"/>
                </a:tc>
              </a:tr>
            </a:tbl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Image result for ehrlich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4038600"/>
            <a:ext cx="2962275" cy="19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798" y="4038599"/>
            <a:ext cx="3133002" cy="19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2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508"/>
    </mc:Choice>
    <mc:Fallback xmlns="">
      <p:transition spd="slow" advTm="189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107362" cy="785812"/>
          </a:xfrm>
        </p:spPr>
        <p:txBody>
          <a:bodyPr/>
          <a:lstStyle/>
          <a:p>
            <a:r>
              <a:rPr lang="en-US" dirty="0" smtClean="0"/>
              <a:t>Neutrophil, toxic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4343400"/>
            <a:ext cx="7772400" cy="17827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Coarse, purplish to dark blue granules</a:t>
            </a:r>
          </a:p>
          <a:p>
            <a:r>
              <a:rPr lang="en-US" dirty="0" smtClean="0"/>
              <a:t>Toxic changes:</a:t>
            </a:r>
          </a:p>
          <a:p>
            <a:pPr lvl="1"/>
            <a:r>
              <a:rPr lang="en-US" dirty="0" smtClean="0"/>
              <a:t>Toxic granulation</a:t>
            </a:r>
          </a:p>
          <a:p>
            <a:pPr lvl="1"/>
            <a:r>
              <a:rPr lang="en-US" dirty="0" smtClean="0"/>
              <a:t>Toxic vacuolization</a:t>
            </a:r>
          </a:p>
          <a:p>
            <a:pPr lvl="1"/>
            <a:r>
              <a:rPr lang="en-US" dirty="0" err="1" smtClean="0"/>
              <a:t>Dohle</a:t>
            </a:r>
            <a:r>
              <a:rPr lang="en-US" dirty="0" smtClean="0"/>
              <a:t> bodies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76400"/>
            <a:ext cx="17907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199" y="1676400"/>
            <a:ext cx="215469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63" y="1676400"/>
            <a:ext cx="2227569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48" b="42000"/>
          <a:stretch/>
        </p:blipFill>
        <p:spPr bwMode="auto">
          <a:xfrm>
            <a:off x="4792771" y="4038600"/>
            <a:ext cx="2722982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3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940"/>
    </mc:Choice>
    <mc:Fallback xmlns="">
      <p:transition spd="slow" advTm="119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Lawrence.X.Tsao\AppData\Local\Microsoft\Windows\Temporary Internet Files\Content.IE5\BUWDCBI7\MC900078711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76400"/>
            <a:ext cx="1622066" cy="393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Lawrence.X.Tsao\AppData\Local\Microsoft\Windows\Temporary Internet Files\Content.IE5\R2G6E5LF\MC900078622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14967"/>
            <a:ext cx="1857375" cy="399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??Questions??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438400" y="5851585"/>
            <a:ext cx="439803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awrence.x.tsao@questdiagnostics.com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62200" y="6231783"/>
            <a:ext cx="4365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6"/>
              </a:rPr>
              <a:t>https://www.research.net/r/CAPFHCJan4</a:t>
            </a: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6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69"/>
    </mc:Choice>
    <mc:Fallback xmlns="">
      <p:transition spd="slow" advTm="55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BCP-26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00201" y="5581471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Monocyte</a:t>
            </a:r>
            <a:endParaRPr lang="en-US" strike="sngStrik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285875"/>
            <a:ext cx="64293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5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38"/>
    </mc:Choice>
    <mc:Fallback xmlns="">
      <p:transition spd="slow" advTm="62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Monocyte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606739699"/>
              </p:ext>
            </p:extLst>
          </p:nvPr>
        </p:nvGraphicFramePr>
        <p:xfrm>
          <a:off x="411163" y="1143000"/>
          <a:ext cx="8359775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9306"/>
                <a:gridCol w="2029072"/>
                <a:gridCol w="219139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Response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Quest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Participants (%)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Monocyte</a:t>
                      </a:r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161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93.3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Lymphocyte, reactive</a:t>
                      </a:r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Monocyte, immature (</a:t>
                      </a:r>
                      <a:r>
                        <a:rPr lang="en-US" dirty="0" err="1" smtClean="0"/>
                        <a:t>promonocyte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monoblast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Neutrophil with dysplastic nucleus and/or </a:t>
                      </a:r>
                      <a:r>
                        <a:rPr lang="en-US" dirty="0" err="1" smtClean="0"/>
                        <a:t>hypogranular</a:t>
                      </a:r>
                      <a:r>
                        <a:rPr lang="en-US" dirty="0" smtClean="0"/>
                        <a:t> cytoplasm</a:t>
                      </a:r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Immature</a:t>
                      </a:r>
                      <a:r>
                        <a:rPr lang="en-US" baseline="0" dirty="0" smtClean="0"/>
                        <a:t>/abnormal cell, refer</a:t>
                      </a:r>
                      <a:endParaRPr lang="en-US" dirty="0" smtClean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Neutrophil,</a:t>
                      </a:r>
                      <a:r>
                        <a:rPr lang="en-US" baseline="0" dirty="0" smtClean="0"/>
                        <a:t> toxic</a:t>
                      </a:r>
                      <a:endParaRPr lang="en-US" dirty="0" smtClean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Parasite,</a:t>
                      </a:r>
                      <a:r>
                        <a:rPr lang="en-US" baseline="0" dirty="0" smtClean="0"/>
                        <a:t> refer</a:t>
                      </a:r>
                      <a:endParaRPr lang="en-US" dirty="0" smtClean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Neutrophil</a:t>
                      </a:r>
                      <a:r>
                        <a:rPr lang="en-US" baseline="0" dirty="0" smtClean="0"/>
                        <a:t>, </a:t>
                      </a:r>
                      <a:r>
                        <a:rPr lang="en-US" baseline="0" dirty="0" err="1" smtClean="0"/>
                        <a:t>metamyelocyte</a:t>
                      </a:r>
                      <a:endParaRPr lang="en-US" dirty="0" smtClean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7395" marR="97395"/>
                </a:tc>
              </a:tr>
            </a:tbl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5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82"/>
    </mc:Choice>
    <mc:Fallback xmlns="">
      <p:transition spd="slow" advTm="60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Monocytes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>
          <a:xfrm>
            <a:off x="252667" y="1496076"/>
            <a:ext cx="8359775" cy="42062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225553" y="5793032"/>
            <a:ext cx="7114032" cy="369201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840788" y="6623050"/>
            <a:ext cx="303212" cy="1222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|  </a:t>
            </a:r>
            <a:fld id="{01A3B287-564F-45B1-B37D-0E06A063015A}" type="slidenum">
              <a:rPr lang="en-US" smtClean="0"/>
              <a:pPr>
                <a:defRPr/>
              </a:pPr>
              <a:t>4</a:t>
            </a:fld>
            <a:r>
              <a:rPr lang="en-US" smtClean="0"/>
              <a:t> </a:t>
            </a:r>
            <a:endParaRPr lang="en-US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006" y="1268600"/>
            <a:ext cx="263842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203" y="1230250"/>
            <a:ext cx="2667000" cy="2438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312" y="3688080"/>
            <a:ext cx="2438400" cy="2484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609" y="3749040"/>
            <a:ext cx="2396187" cy="236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://www.pathpedia.com/education/eatlas/histopathology/blood_cells/aml-m5_blood/acute_monoblastic-monocytic-leukemia-(6-bl012.jpeg?Width=600&amp;Height=450&amp;Format=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" t="4177" b="237"/>
          <a:stretch/>
        </p:blipFill>
        <p:spPr bwMode="auto">
          <a:xfrm>
            <a:off x="338214" y="1364314"/>
            <a:ext cx="3465689" cy="256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hematocell.univ-angers.fr/confrontationsabp/admin/attachments/63.p6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2" b="24939"/>
          <a:stretch/>
        </p:blipFill>
        <p:spPr bwMode="auto">
          <a:xfrm>
            <a:off x="335392" y="3708281"/>
            <a:ext cx="3468512" cy="227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3504" y="983314"/>
            <a:ext cx="2971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Monocyte, immature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794504" y="945214"/>
            <a:ext cx="2971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Monocyte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0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695"/>
    </mc:Choice>
    <mc:Fallback xmlns="">
      <p:transition spd="slow" advTm="252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7253"/>
            <a:ext cx="8107362" cy="785812"/>
          </a:xfrm>
        </p:spPr>
        <p:txBody>
          <a:bodyPr/>
          <a:lstStyle/>
          <a:p>
            <a:r>
              <a:rPr lang="en-US" dirty="0" smtClean="0"/>
              <a:t>Lymphocytes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38276"/>
            <a:ext cx="1752600" cy="1985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446235"/>
            <a:ext cx="1752599" cy="1664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081" y="3372792"/>
            <a:ext cx="2028111" cy="2129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530" y="1509977"/>
            <a:ext cx="2287517" cy="18419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867" y="3470914"/>
            <a:ext cx="1830047" cy="1566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047" y="1471344"/>
            <a:ext cx="3276600" cy="19339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144" y="3449812"/>
            <a:ext cx="1762843" cy="14188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87602" y="1090344"/>
            <a:ext cx="2743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Reactive/Atypical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-23004" y="3259312"/>
            <a:ext cx="178776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granular</a:t>
            </a:r>
            <a:endParaRPr lang="en-US" dirty="0"/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2" t="23425" r="59378" b="28890"/>
          <a:stretch/>
        </p:blipFill>
        <p:spPr bwMode="auto">
          <a:xfrm>
            <a:off x="4623294" y="4849928"/>
            <a:ext cx="1844769" cy="174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9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91"/>
    </mc:Choice>
    <mc:Fallback xmlns="">
      <p:transition spd="slow" advTm="73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BCP-27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04999" y="5574268"/>
            <a:ext cx="5715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Teardrop cell (</a:t>
            </a:r>
            <a:r>
              <a:rPr lang="en-US" dirty="0" err="1" smtClean="0"/>
              <a:t>dacrocyte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285875"/>
            <a:ext cx="64293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6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94"/>
    </mc:Choice>
    <mc:Fallback xmlns="">
      <p:transition spd="slow" advTm="42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Teardrop cell (</a:t>
            </a:r>
            <a:r>
              <a:rPr lang="en-US" dirty="0" err="1" smtClean="0"/>
              <a:t>dacrocyte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3274756265"/>
              </p:ext>
            </p:extLst>
          </p:nvPr>
        </p:nvGraphicFramePr>
        <p:xfrm>
          <a:off x="411163" y="1808163"/>
          <a:ext cx="8359775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9306"/>
                <a:gridCol w="2029072"/>
                <a:gridCol w="219139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Response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Quest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Participants (%)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Teardrop</a:t>
                      </a:r>
                      <a:r>
                        <a:rPr lang="en-US" baseline="0" dirty="0" smtClean="0"/>
                        <a:t> cell (</a:t>
                      </a:r>
                      <a:r>
                        <a:rPr lang="en-US" baseline="0" dirty="0" err="1" smtClean="0"/>
                        <a:t>dacrocyte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168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99.7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Target cell (</a:t>
                      </a:r>
                      <a:r>
                        <a:rPr lang="en-US" dirty="0" err="1" smtClean="0"/>
                        <a:t>codocyte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7395" marR="97395"/>
                </a:tc>
              </a:tr>
            </a:tbl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9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03"/>
    </mc:Choice>
    <mc:Fallback xmlns="">
      <p:transition spd="slow" advTm="19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BCP-28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0" y="5574268"/>
            <a:ext cx="561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Erythrocyte with overlying platelet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285875"/>
            <a:ext cx="64293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2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29"/>
    </mc:Choice>
    <mc:Fallback xmlns="">
      <p:transition spd="slow" advTm="72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Erythrocyte with overlying platelet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8506729"/>
              </p:ext>
            </p:extLst>
          </p:nvPr>
        </p:nvGraphicFramePr>
        <p:xfrm>
          <a:off x="457200" y="1447800"/>
          <a:ext cx="78486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/>
                <a:gridCol w="19050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Response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Quest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Participants (%)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Erythrocyte with overlying platelet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96.3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Erythrocyte,</a:t>
                      </a:r>
                      <a:r>
                        <a:rPr lang="en-US" baseline="0" dirty="0" smtClean="0"/>
                        <a:t> normal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Howell-Jolly</a:t>
                      </a:r>
                      <a:r>
                        <a:rPr lang="en-US" baseline="0" dirty="0" smtClean="0"/>
                        <a:t> body (Wright stain)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Platelet,</a:t>
                      </a:r>
                      <a:r>
                        <a:rPr lang="en-US" baseline="0" dirty="0" smtClean="0"/>
                        <a:t> normal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Pappenheimer</a:t>
                      </a:r>
                      <a:r>
                        <a:rPr lang="en-US" baseline="0" dirty="0" smtClean="0"/>
                        <a:t> (iron stain)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Pappenheimer</a:t>
                      </a:r>
                      <a:r>
                        <a:rPr lang="en-US" dirty="0" smtClean="0"/>
                        <a:t> (Wright stain)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Ovalocyte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7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82"/>
    </mc:Choice>
    <mc:Fallback xmlns="">
      <p:transition spd="slow" advTm="47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Quest Alt Cover 2">
  <a:themeElements>
    <a:clrScheme name="Quest Alt Cover 2 1">
      <a:dk1>
        <a:srgbClr val="6F7073"/>
      </a:dk1>
      <a:lt1>
        <a:srgbClr val="EAEAEA"/>
      </a:lt1>
      <a:dk2>
        <a:srgbClr val="B51A8A"/>
      </a:dk2>
      <a:lt2>
        <a:srgbClr val="0073AE"/>
      </a:lt2>
      <a:accent1>
        <a:srgbClr val="54B948"/>
      </a:accent1>
      <a:accent2>
        <a:srgbClr val="FFD200"/>
      </a:accent2>
      <a:accent3>
        <a:srgbClr val="F3F3F3"/>
      </a:accent3>
      <a:accent4>
        <a:srgbClr val="5E5F61"/>
      </a:accent4>
      <a:accent5>
        <a:srgbClr val="B3D9B1"/>
      </a:accent5>
      <a:accent6>
        <a:srgbClr val="E7BE00"/>
      </a:accent6>
      <a:hlink>
        <a:srgbClr val="00AFDB"/>
      </a:hlink>
      <a:folHlink>
        <a:srgbClr val="C1D82F"/>
      </a:folHlink>
    </a:clrScheme>
    <a:fontScheme name="Quest Alt Cover 2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Arial" charset="0"/>
            <a:cs typeface="Arial" charset="0"/>
          </a:defRPr>
        </a:defPPr>
      </a:lstStyle>
    </a:lnDef>
  </a:objectDefaults>
  <a:extraClrSchemeLst>
    <a:extraClrScheme>
      <a:clrScheme name="Quest Alt Cover 2 1">
        <a:dk1>
          <a:srgbClr val="6F7073"/>
        </a:dk1>
        <a:lt1>
          <a:srgbClr val="EAEAEA"/>
        </a:lt1>
        <a:dk2>
          <a:srgbClr val="B51A8A"/>
        </a:dk2>
        <a:lt2>
          <a:srgbClr val="0073AE"/>
        </a:lt2>
        <a:accent1>
          <a:srgbClr val="54B948"/>
        </a:accent1>
        <a:accent2>
          <a:srgbClr val="FFD200"/>
        </a:accent2>
        <a:accent3>
          <a:srgbClr val="F3F3F3"/>
        </a:accent3>
        <a:accent4>
          <a:srgbClr val="5E5F61"/>
        </a:accent4>
        <a:accent5>
          <a:srgbClr val="B3D9B1"/>
        </a:accent5>
        <a:accent6>
          <a:srgbClr val="E7BE00"/>
        </a:accent6>
        <a:hlink>
          <a:srgbClr val="00AFDB"/>
        </a:hlink>
        <a:folHlink>
          <a:srgbClr val="C1D8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est Alt Cover 2 2">
        <a:dk1>
          <a:srgbClr val="4D4F53"/>
        </a:dk1>
        <a:lt1>
          <a:srgbClr val="D4D0C8"/>
        </a:lt1>
        <a:dk2>
          <a:srgbClr val="A31A7E"/>
        </a:dk2>
        <a:lt2>
          <a:srgbClr val="0066A1"/>
        </a:lt2>
        <a:accent1>
          <a:srgbClr val="54B948"/>
        </a:accent1>
        <a:accent2>
          <a:srgbClr val="FECB00"/>
        </a:accent2>
        <a:accent3>
          <a:srgbClr val="E6E4E0"/>
        </a:accent3>
        <a:accent4>
          <a:srgbClr val="404246"/>
        </a:accent4>
        <a:accent5>
          <a:srgbClr val="B3D9B1"/>
        </a:accent5>
        <a:accent6>
          <a:srgbClr val="E6B800"/>
        </a:accent6>
        <a:hlink>
          <a:srgbClr val="00ADD0"/>
        </a:hlink>
        <a:folHlink>
          <a:srgbClr val="C9D30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Custom 5">
      <a:dk1>
        <a:srgbClr val="63666A"/>
      </a:dk1>
      <a:lt1>
        <a:srgbClr val="FFFFFF"/>
      </a:lt1>
      <a:dk2>
        <a:srgbClr val="00587C"/>
      </a:dk2>
      <a:lt2>
        <a:srgbClr val="FFFFFF"/>
      </a:lt2>
      <a:accent1>
        <a:srgbClr val="4C7637"/>
      </a:accent1>
      <a:accent2>
        <a:srgbClr val="5E8AB4"/>
      </a:accent2>
      <a:accent3>
        <a:srgbClr val="DAAA00"/>
      </a:accent3>
      <a:accent4>
        <a:srgbClr val="80276C"/>
      </a:accent4>
      <a:accent5>
        <a:srgbClr val="859419"/>
      </a:accent5>
      <a:accent6>
        <a:srgbClr val="A7A8AA"/>
      </a:accent6>
      <a:hlink>
        <a:srgbClr val="000000"/>
      </a:hlink>
      <a:folHlink>
        <a:srgbClr val="80276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lnSpc>
            <a:spcPct val="90000"/>
          </a:lnSpc>
          <a:spcBef>
            <a:spcPct val="20000"/>
          </a:spcBef>
          <a:defRPr sz="2000" b="1" dirty="0" err="1" smtClean="0">
            <a:solidFill>
              <a:schemeClr val="bg1"/>
            </a:solidFill>
          </a:defRPr>
        </a:defPPr>
      </a:lstStyle>
      <a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noFill/>
        <a:ln w="28575">
          <a:solidFill>
            <a:schemeClr val="accent1"/>
          </a:solidFill>
          <a:round/>
          <a:headEnd/>
          <a:tailEnd/>
        </a:ln>
        <a:effectLst/>
      </a:spPr>
      <a:bodyPr/>
      <a:lstStyle/>
    </a:lnDef>
    <a:txDef>
      <a:spPr bwMode="gray">
        <a:solidFill>
          <a:schemeClr val="accent1"/>
        </a:solidFill>
        <a:ln w="28575" cap="flat" cmpd="sng" algn="ctr">
          <a:noFill/>
          <a:prstDash val="solid"/>
          <a:miter lim="800000"/>
          <a:headEnd type="none" w="med" len="med"/>
          <a:tailEnd type="none" w="med" len="med"/>
        </a:ln>
        <a:effectLst/>
      </a:spPr>
      <a:bodyPr vert="horz" wrap="square" lIns="91429" tIns="45715" rIns="91429" bIns="45715" numCol="1" rtlCol="0" anchor="ctr" anchorCtr="0" compatLnSpc="1">
        <a:prstTxWarp prst="textNoShape">
          <a:avLst/>
        </a:prstTxWarp>
        <a:noAutofit/>
      </a:bodyPr>
      <a:lstStyle>
        <a:defPPr algn="ctr">
          <a:defRPr b="1" dirty="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616365"/>
        </a:dk2>
        <a:lt2>
          <a:srgbClr val="FFFFFF"/>
        </a:lt2>
        <a:accent1>
          <a:srgbClr val="0093CF"/>
        </a:accent1>
        <a:accent2>
          <a:srgbClr val="DE8703"/>
        </a:accent2>
        <a:accent3>
          <a:srgbClr val="FFFFFF"/>
        </a:accent3>
        <a:accent4>
          <a:srgbClr val="000000"/>
        </a:accent4>
        <a:accent5>
          <a:srgbClr val="AAC8E4"/>
        </a:accent5>
        <a:accent6>
          <a:srgbClr val="C97A02"/>
        </a:accent6>
        <a:hlink>
          <a:srgbClr val="0093CF"/>
        </a:hlink>
        <a:folHlink>
          <a:srgbClr val="D60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616365"/>
        </a:dk2>
        <a:lt2>
          <a:srgbClr val="FFFFFF"/>
        </a:lt2>
        <a:accent1>
          <a:srgbClr val="0093CF"/>
        </a:accent1>
        <a:accent2>
          <a:srgbClr val="F8981D"/>
        </a:accent2>
        <a:accent3>
          <a:srgbClr val="FFFFFF"/>
        </a:accent3>
        <a:accent4>
          <a:srgbClr val="000000"/>
        </a:accent4>
        <a:accent5>
          <a:srgbClr val="AAC8E4"/>
        </a:accent5>
        <a:accent6>
          <a:srgbClr val="E18919"/>
        </a:accent6>
        <a:hlink>
          <a:srgbClr val="0093CF"/>
        </a:hlink>
        <a:folHlink>
          <a:srgbClr val="D60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616365"/>
        </a:dk2>
        <a:lt2>
          <a:srgbClr val="FFFFFF"/>
        </a:lt2>
        <a:accent1>
          <a:srgbClr val="0093CF"/>
        </a:accent1>
        <a:accent2>
          <a:srgbClr val="F8981D"/>
        </a:accent2>
        <a:accent3>
          <a:srgbClr val="FFFFFF"/>
        </a:accent3>
        <a:accent4>
          <a:srgbClr val="000000"/>
        </a:accent4>
        <a:accent5>
          <a:srgbClr val="AAC8E4"/>
        </a:accent5>
        <a:accent6>
          <a:srgbClr val="E18919"/>
        </a:accent6>
        <a:hlink>
          <a:srgbClr val="8DC63F"/>
        </a:hlink>
        <a:folHlink>
          <a:srgbClr val="D6006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1966</TotalTime>
  <Words>426</Words>
  <Application>Microsoft Office PowerPoint</Application>
  <PresentationFormat>On-screen Show (4:3)</PresentationFormat>
  <Paragraphs>145</Paragraphs>
  <Slides>16</Slides>
  <Notes>0</Notes>
  <HiddenSlides>0</HiddenSlides>
  <MMClips>16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Quest Alt Cover 2</vt:lpstr>
      <vt:lpstr>Office Theme</vt:lpstr>
      <vt:lpstr>Case Presentation (26-30)</vt:lpstr>
      <vt:lpstr>BCP-26</vt:lpstr>
      <vt:lpstr>Monocyte</vt:lpstr>
      <vt:lpstr>Monocytes</vt:lpstr>
      <vt:lpstr>Lymphocytes</vt:lpstr>
      <vt:lpstr>BCP-27</vt:lpstr>
      <vt:lpstr>Teardrop cell (dacrocyte)</vt:lpstr>
      <vt:lpstr>BCP-28</vt:lpstr>
      <vt:lpstr>Erythrocyte with overlying platelet</vt:lpstr>
      <vt:lpstr>BCP-29</vt:lpstr>
      <vt:lpstr>Malignant lymphoid cell (other than blast)</vt:lpstr>
      <vt:lpstr>Unknown cell</vt:lpstr>
      <vt:lpstr>BCP-30</vt:lpstr>
      <vt:lpstr>Neutrophil, segmented or band</vt:lpstr>
      <vt:lpstr>Neutrophil, toxic</vt:lpstr>
      <vt:lpstr>??Questions??</vt:lpstr>
    </vt:vector>
  </TitlesOfParts>
  <Company>Quest Diagnostics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Quest Diagnostics Incorporated</dc:creator>
  <cp:lastModifiedBy>Quest Diagnostics Incorporated</cp:lastModifiedBy>
  <cp:revision>109</cp:revision>
  <dcterms:created xsi:type="dcterms:W3CDTF">2014-12-08T16:08:49Z</dcterms:created>
  <dcterms:modified xsi:type="dcterms:W3CDTF">2017-04-17T14:12:30Z</dcterms:modified>
</cp:coreProperties>
</file>