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4604" r:id="rId3"/>
    <p:sldMasterId id="2147484623" r:id="rId4"/>
    <p:sldMasterId id="2147484635" r:id="rId5"/>
  </p:sldMasterIdLst>
  <p:notesMasterIdLst>
    <p:notesMasterId r:id="rId24"/>
  </p:notesMasterIdLst>
  <p:handoutMasterIdLst>
    <p:handoutMasterId r:id="rId25"/>
  </p:handoutMasterIdLst>
  <p:sldIdLst>
    <p:sldId id="452" r:id="rId6"/>
    <p:sldId id="619" r:id="rId7"/>
    <p:sldId id="687" r:id="rId8"/>
    <p:sldId id="691" r:id="rId9"/>
    <p:sldId id="692" r:id="rId10"/>
    <p:sldId id="693" r:id="rId11"/>
    <p:sldId id="699" r:id="rId12"/>
    <p:sldId id="695" r:id="rId13"/>
    <p:sldId id="696" r:id="rId14"/>
    <p:sldId id="698" r:id="rId15"/>
    <p:sldId id="703" r:id="rId16"/>
    <p:sldId id="702" r:id="rId17"/>
    <p:sldId id="700" r:id="rId18"/>
    <p:sldId id="704" r:id="rId19"/>
    <p:sldId id="637" r:id="rId20"/>
    <p:sldId id="628" r:id="rId21"/>
    <p:sldId id="650" r:id="rId22"/>
    <p:sldId id="615" r:id="rId23"/>
  </p:sldIdLst>
  <p:sldSz cx="9144000" cy="6858000" type="screen4x3"/>
  <p:notesSz cx="7010400" cy="9236075"/>
  <p:defaultTextStyle>
    <a:defPPr>
      <a:defRPr lang="en-US"/>
    </a:defPPr>
    <a:lvl1pPr algn="l" rtl="0" fontAlgn="base">
      <a:spcBef>
        <a:spcPct val="0"/>
      </a:spcBef>
      <a:spcAft>
        <a:spcPct val="0"/>
      </a:spcAft>
      <a:defRPr sz="1600" kern="1200">
        <a:solidFill>
          <a:srgbClr val="000000"/>
        </a:solidFill>
        <a:latin typeface="Arial" charset="0"/>
        <a:ea typeface="+mn-ea"/>
        <a:cs typeface="Arial" charset="0"/>
      </a:defRPr>
    </a:lvl1pPr>
    <a:lvl2pPr marL="457200" algn="l" rtl="0" fontAlgn="base">
      <a:spcBef>
        <a:spcPct val="0"/>
      </a:spcBef>
      <a:spcAft>
        <a:spcPct val="0"/>
      </a:spcAft>
      <a:defRPr sz="1600" kern="1200">
        <a:solidFill>
          <a:srgbClr val="000000"/>
        </a:solidFill>
        <a:latin typeface="Arial" charset="0"/>
        <a:ea typeface="+mn-ea"/>
        <a:cs typeface="Arial" charset="0"/>
      </a:defRPr>
    </a:lvl2pPr>
    <a:lvl3pPr marL="914400" algn="l" rtl="0" fontAlgn="base">
      <a:spcBef>
        <a:spcPct val="0"/>
      </a:spcBef>
      <a:spcAft>
        <a:spcPct val="0"/>
      </a:spcAft>
      <a:defRPr sz="1600" kern="1200">
        <a:solidFill>
          <a:srgbClr val="000000"/>
        </a:solidFill>
        <a:latin typeface="Arial" charset="0"/>
        <a:ea typeface="+mn-ea"/>
        <a:cs typeface="Arial" charset="0"/>
      </a:defRPr>
    </a:lvl3pPr>
    <a:lvl4pPr marL="1371600" algn="l" rtl="0" fontAlgn="base">
      <a:spcBef>
        <a:spcPct val="0"/>
      </a:spcBef>
      <a:spcAft>
        <a:spcPct val="0"/>
      </a:spcAft>
      <a:defRPr sz="1600" kern="1200">
        <a:solidFill>
          <a:srgbClr val="000000"/>
        </a:solidFill>
        <a:latin typeface="Arial" charset="0"/>
        <a:ea typeface="+mn-ea"/>
        <a:cs typeface="Arial" charset="0"/>
      </a:defRPr>
    </a:lvl4pPr>
    <a:lvl5pPr marL="1828800" algn="l" rtl="0" fontAlgn="base">
      <a:spcBef>
        <a:spcPct val="0"/>
      </a:spcBef>
      <a:spcAft>
        <a:spcPct val="0"/>
      </a:spcAft>
      <a:defRPr sz="1600" kern="1200">
        <a:solidFill>
          <a:srgbClr val="000000"/>
        </a:solidFill>
        <a:latin typeface="Arial" charset="0"/>
        <a:ea typeface="+mn-ea"/>
        <a:cs typeface="Arial" charset="0"/>
      </a:defRPr>
    </a:lvl5pPr>
    <a:lvl6pPr marL="2286000" algn="l" defTabSz="914400" rtl="0" eaLnBrk="1" latinLnBrk="0" hangingPunct="1">
      <a:defRPr sz="1600" kern="1200">
        <a:solidFill>
          <a:srgbClr val="000000"/>
        </a:solidFill>
        <a:latin typeface="Arial" charset="0"/>
        <a:ea typeface="+mn-ea"/>
        <a:cs typeface="Arial" charset="0"/>
      </a:defRPr>
    </a:lvl6pPr>
    <a:lvl7pPr marL="2743200" algn="l" defTabSz="914400" rtl="0" eaLnBrk="1" latinLnBrk="0" hangingPunct="1">
      <a:defRPr sz="1600" kern="1200">
        <a:solidFill>
          <a:srgbClr val="000000"/>
        </a:solidFill>
        <a:latin typeface="Arial" charset="0"/>
        <a:ea typeface="+mn-ea"/>
        <a:cs typeface="Arial" charset="0"/>
      </a:defRPr>
    </a:lvl7pPr>
    <a:lvl8pPr marL="3200400" algn="l" defTabSz="914400" rtl="0" eaLnBrk="1" latinLnBrk="0" hangingPunct="1">
      <a:defRPr sz="1600" kern="1200">
        <a:solidFill>
          <a:srgbClr val="000000"/>
        </a:solidFill>
        <a:latin typeface="Arial" charset="0"/>
        <a:ea typeface="+mn-ea"/>
        <a:cs typeface="Arial" charset="0"/>
      </a:defRPr>
    </a:lvl8pPr>
    <a:lvl9pPr marL="3657600" algn="l" defTabSz="914400" rtl="0" eaLnBrk="1" latinLnBrk="0" hangingPunct="1">
      <a:defRPr sz="16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131E"/>
    <a:srgbClr val="4C7637"/>
    <a:srgbClr val="00B050"/>
    <a:srgbClr val="FFFFFF"/>
    <a:srgbClr val="54B94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66607" autoAdjust="0"/>
  </p:normalViewPr>
  <p:slideViewPr>
    <p:cSldViewPr snapToGrid="0">
      <p:cViewPr>
        <p:scale>
          <a:sx n="80" d="100"/>
          <a:sy n="80" d="100"/>
        </p:scale>
        <p:origin x="-1050" y="-72"/>
      </p:cViewPr>
      <p:guideLst>
        <p:guide orient="horz" pos="862"/>
        <p:guide orient="horz" pos="1888"/>
        <p:guide orient="horz" pos="2736"/>
        <p:guide orient="horz" pos="3975"/>
        <p:guide pos="2880"/>
        <p:guide pos="288"/>
        <p:guide pos="5472"/>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20" d="100"/>
        <a:sy n="120" d="100"/>
      </p:scale>
      <p:origin x="0" y="3432"/>
    </p:cViewPr>
  </p:sorterViewPr>
  <p:notesViewPr>
    <p:cSldViewPr snapToGrid="0">
      <p:cViewPr varScale="1">
        <p:scale>
          <a:sx n="55" d="100"/>
          <a:sy n="55" d="100"/>
        </p:scale>
        <p:origin x="-283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dirty="0">
                <a:solidFill>
                  <a:schemeClr val="tx1"/>
                </a:solidFill>
                <a:ea typeface="Arial" charset="0"/>
              </a:defRPr>
            </a:lvl1pPr>
          </a:lstStyle>
          <a:p>
            <a:pPr>
              <a:defRPr/>
            </a:pPr>
            <a:endParaRPr lang="en-US"/>
          </a:p>
        </p:txBody>
      </p:sp>
      <p:sp>
        <p:nvSpPr>
          <p:cNvPr id="41987" name="Rectangle 3"/>
          <p:cNvSpPr>
            <a:spLocks noGrp="1" noChangeArrowheads="1"/>
          </p:cNvSpPr>
          <p:nvPr>
            <p:ph type="dt" sz="quarter"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dirty="0">
                <a:solidFill>
                  <a:schemeClr val="tx1"/>
                </a:solidFill>
                <a:ea typeface="Arial" charset="0"/>
              </a:defRPr>
            </a:lvl1pPr>
          </a:lstStyle>
          <a:p>
            <a:pPr>
              <a:defRPr/>
            </a:pPr>
            <a:endParaRPr lang="en-US"/>
          </a:p>
        </p:txBody>
      </p:sp>
      <p:sp>
        <p:nvSpPr>
          <p:cNvPr id="4198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dirty="0">
                <a:solidFill>
                  <a:schemeClr val="tx1"/>
                </a:solidFill>
                <a:ea typeface="Arial" charset="0"/>
              </a:defRPr>
            </a:lvl1pPr>
          </a:lstStyle>
          <a:p>
            <a:pPr>
              <a:defRPr/>
            </a:pPr>
            <a:endParaRPr lang="en-US"/>
          </a:p>
        </p:txBody>
      </p:sp>
      <p:sp>
        <p:nvSpPr>
          <p:cNvPr id="41989" name="Rectangle 5"/>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solidFill>
                  <a:schemeClr val="tx1"/>
                </a:solidFill>
              </a:defRPr>
            </a:lvl1pPr>
          </a:lstStyle>
          <a:p>
            <a:pPr>
              <a:defRPr/>
            </a:pPr>
            <a:fld id="{2686F9CB-0908-40BD-89E1-C672A2C5709E}" type="slidenum">
              <a:rPr lang="en-US"/>
              <a:pPr>
                <a:defRPr/>
              </a:pPr>
              <a:t>‹#›</a:t>
            </a:fld>
            <a:endParaRPr lang="en-US" dirty="0"/>
          </a:p>
        </p:txBody>
      </p:sp>
    </p:spTree>
    <p:extLst>
      <p:ext uri="{BB962C8B-B14F-4D97-AF65-F5344CB8AC3E}">
        <p14:creationId xmlns:p14="http://schemas.microsoft.com/office/powerpoint/2010/main" val="236583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dirty="0">
                <a:solidFill>
                  <a:schemeClr val="tx1"/>
                </a:solidFill>
                <a:ea typeface="Arial" charset="0"/>
              </a:defRPr>
            </a:lvl1pPr>
          </a:lstStyle>
          <a:p>
            <a:pPr>
              <a:defRPr/>
            </a:pPr>
            <a:endParaRPr lang="en-US"/>
          </a:p>
        </p:txBody>
      </p:sp>
      <p:sp>
        <p:nvSpPr>
          <p:cNvPr id="7171"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dirty="0">
                <a:solidFill>
                  <a:schemeClr val="tx1"/>
                </a:solidFill>
                <a:ea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dirty="0">
                <a:solidFill>
                  <a:schemeClr val="tx1"/>
                </a:solidFill>
                <a:ea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solidFill>
                  <a:schemeClr val="tx1"/>
                </a:solidFill>
              </a:defRPr>
            </a:lvl1pPr>
          </a:lstStyle>
          <a:p>
            <a:pPr>
              <a:defRPr/>
            </a:pPr>
            <a:fld id="{EDE059E0-DF68-4A5E-90B3-9F8DD8EE7675}" type="slidenum">
              <a:rPr lang="en-US"/>
              <a:pPr>
                <a:defRPr/>
              </a:pPr>
              <a:t>‹#›</a:t>
            </a:fld>
            <a:endParaRPr lang="en-US" dirty="0"/>
          </a:p>
        </p:txBody>
      </p:sp>
    </p:spTree>
    <p:extLst>
      <p:ext uri="{BB962C8B-B14F-4D97-AF65-F5344CB8AC3E}">
        <p14:creationId xmlns:p14="http://schemas.microsoft.com/office/powerpoint/2010/main" val="4067628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27605" eaLnBrk="0" hangingPunct="0">
              <a:defRPr sz="3500">
                <a:solidFill>
                  <a:schemeClr val="tx1"/>
                </a:solidFill>
                <a:latin typeface="Arial" charset="0"/>
              </a:defRPr>
            </a:lvl1pPr>
            <a:lvl2pPr marL="730840" indent="-281092" defTabSz="927605" eaLnBrk="0" hangingPunct="0">
              <a:defRPr sz="3500">
                <a:solidFill>
                  <a:schemeClr val="tx1"/>
                </a:solidFill>
                <a:latin typeface="Arial" charset="0"/>
              </a:defRPr>
            </a:lvl2pPr>
            <a:lvl3pPr marL="1124369" indent="-224874" defTabSz="927605" eaLnBrk="0" hangingPunct="0">
              <a:defRPr sz="3500">
                <a:solidFill>
                  <a:schemeClr val="tx1"/>
                </a:solidFill>
                <a:latin typeface="Arial" charset="0"/>
              </a:defRPr>
            </a:lvl3pPr>
            <a:lvl4pPr marL="1574117" indent="-224874" defTabSz="927605" eaLnBrk="0" hangingPunct="0">
              <a:defRPr sz="3500">
                <a:solidFill>
                  <a:schemeClr val="tx1"/>
                </a:solidFill>
                <a:latin typeface="Arial" charset="0"/>
              </a:defRPr>
            </a:lvl4pPr>
            <a:lvl5pPr marL="2023864" indent="-224874" defTabSz="927605" eaLnBrk="0" hangingPunct="0">
              <a:defRPr sz="3500">
                <a:solidFill>
                  <a:schemeClr val="tx1"/>
                </a:solidFill>
                <a:latin typeface="Arial" charset="0"/>
              </a:defRPr>
            </a:lvl5pPr>
            <a:lvl6pPr marL="2473612" indent="-224874" defTabSz="927605" eaLnBrk="0" fontAlgn="base" hangingPunct="0">
              <a:spcBef>
                <a:spcPct val="0"/>
              </a:spcBef>
              <a:spcAft>
                <a:spcPct val="0"/>
              </a:spcAft>
              <a:defRPr sz="3500">
                <a:solidFill>
                  <a:schemeClr val="tx1"/>
                </a:solidFill>
                <a:latin typeface="Arial" charset="0"/>
              </a:defRPr>
            </a:lvl6pPr>
            <a:lvl7pPr marL="2923360" indent="-224874" defTabSz="927605" eaLnBrk="0" fontAlgn="base" hangingPunct="0">
              <a:spcBef>
                <a:spcPct val="0"/>
              </a:spcBef>
              <a:spcAft>
                <a:spcPct val="0"/>
              </a:spcAft>
              <a:defRPr sz="3500">
                <a:solidFill>
                  <a:schemeClr val="tx1"/>
                </a:solidFill>
                <a:latin typeface="Arial" charset="0"/>
              </a:defRPr>
            </a:lvl7pPr>
            <a:lvl8pPr marL="3373107" indent="-224874" defTabSz="927605" eaLnBrk="0" fontAlgn="base" hangingPunct="0">
              <a:spcBef>
                <a:spcPct val="0"/>
              </a:spcBef>
              <a:spcAft>
                <a:spcPct val="0"/>
              </a:spcAft>
              <a:defRPr sz="3500">
                <a:solidFill>
                  <a:schemeClr val="tx1"/>
                </a:solidFill>
                <a:latin typeface="Arial" charset="0"/>
              </a:defRPr>
            </a:lvl8pPr>
            <a:lvl9pPr marL="3822855" indent="-224874" defTabSz="927605" eaLnBrk="0" fontAlgn="base" hangingPunct="0">
              <a:spcBef>
                <a:spcPct val="0"/>
              </a:spcBef>
              <a:spcAft>
                <a:spcPct val="0"/>
              </a:spcAft>
              <a:defRPr sz="3500">
                <a:solidFill>
                  <a:schemeClr val="tx1"/>
                </a:solidFill>
                <a:latin typeface="Arial" charset="0"/>
              </a:defRPr>
            </a:lvl9pPr>
          </a:lstStyle>
          <a:p>
            <a:pPr eaLnBrk="1" hangingPunct="1"/>
            <a:fld id="{D94ED847-C0D8-4AC3-9B1E-BB4FAB84D13D}" type="slidenum">
              <a:rPr lang="en-US" altLang="en-US" sz="1200">
                <a:latin typeface="Times New Roman" pitchFamily="18" charset="0"/>
              </a:rPr>
              <a:pPr eaLnBrk="1" hangingPunct="1"/>
              <a:t>1</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Welcome: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I am Thomas Hayden, Manager for Medical Quality Assessment, Clinical Pathology and I have the pleasure of presenting part 1 of the 2017 Annual Proficiency Testing training: Guidelines for Communication and Handling of Proficiency Material.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1" dirty="0" smtClean="0"/>
              <a:t>NOTE Discussing PT</a:t>
            </a:r>
            <a:r>
              <a:rPr lang="en-US" b="1" baseline="0" dirty="0" smtClean="0"/>
              <a:t> with NLO or BPT is providing information re an active PT event to someone that has access to multiple BU’s.</a:t>
            </a:r>
            <a:r>
              <a:rPr lang="en-US" sz="1600" b="1" dirty="0" smtClean="0">
                <a:solidFill>
                  <a:srgbClr val="FF0000"/>
                </a:solidFill>
              </a:rPr>
              <a:t> National Laboratory Operations (NLO) as they may have knowledge of how another/other laboratory/ laboratories are performing with regards to that PT.</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600" b="1" dirty="0" smtClean="0">
                <a:solidFill>
                  <a:srgbClr val="FF0000"/>
                </a:solidFill>
              </a:rPr>
              <a:t>They</a:t>
            </a:r>
            <a:r>
              <a:rPr lang="en-US" sz="1600" b="1" baseline="0" dirty="0" smtClean="0">
                <a:solidFill>
                  <a:srgbClr val="FF0000"/>
                </a:solidFill>
              </a:rPr>
              <a:t> </a:t>
            </a:r>
            <a:r>
              <a:rPr lang="en-US" sz="1600" b="1" dirty="0" smtClean="0">
                <a:solidFill>
                  <a:srgbClr val="FF0000"/>
                </a:solidFill>
              </a:rPr>
              <a:t>may have knowledge of how another/other laboratory/ laboratories are performing with regards to that PT.</a:t>
            </a:r>
          </a:p>
          <a:p>
            <a:endParaRPr lang="en-US" b="1" dirty="0"/>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10</a:t>
            </a:fld>
            <a:endParaRPr lang="en-US" dirty="0"/>
          </a:p>
        </p:txBody>
      </p:sp>
    </p:spTree>
    <p:extLst>
      <p:ext uri="{BB962C8B-B14F-4D97-AF65-F5344CB8AC3E}">
        <p14:creationId xmlns:p14="http://schemas.microsoft.com/office/powerpoint/2010/main" val="395036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3BE36-4486-419D-AD8C-B60DD5B629A7}" type="slidenum">
              <a:rPr lang="en-US" altLang="en-US"/>
              <a:pPr/>
              <a:t>11</a:t>
            </a:fld>
            <a:endParaRPr lang="en-US" alt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8AE95-5A01-4FD1-A60C-32C259F751E7}" type="slidenum">
              <a:rPr lang="en-US" altLang="en-US"/>
              <a:pPr/>
              <a:t>12</a:t>
            </a:fld>
            <a:endParaRPr lang="en-US" alt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13</a:t>
            </a:fld>
            <a:endParaRPr lang="en-US" dirty="0"/>
          </a:p>
        </p:txBody>
      </p:sp>
    </p:spTree>
    <p:extLst>
      <p:ext uri="{BB962C8B-B14F-4D97-AF65-F5344CB8AC3E}">
        <p14:creationId xmlns:p14="http://schemas.microsoft.com/office/powerpoint/2010/main" val="343351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79E0C-2817-4C81-A443-3F0021471FF3}" type="slidenum">
              <a:rPr lang="en-US" altLang="en-US"/>
              <a:pPr/>
              <a:t>14</a:t>
            </a:fld>
            <a:endParaRPr lang="en-US" alt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r>
              <a:rPr lang="en-US" altLang="en-US"/>
              <a:t>Do not be confused about the term “Knowingly”.</a:t>
            </a:r>
          </a:p>
          <a:p>
            <a:r>
              <a:rPr lang="en-US" altLang="en-US"/>
              <a:t>The Administrative law Judges (ALJ) have ruled that ANY referral is intentional</a:t>
            </a:r>
          </a:p>
          <a:p>
            <a:r>
              <a:rPr lang="en-US" altLang="en-US"/>
              <a:t>We cannot plead “ignorance” of the law.</a:t>
            </a:r>
          </a:p>
          <a:p>
            <a:r>
              <a:rPr lang="en-US" altLang="en-US"/>
              <a:t>Education and documented training is critical.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27605" eaLnBrk="0" hangingPunct="0">
              <a:defRPr sz="3500">
                <a:solidFill>
                  <a:schemeClr val="tx1"/>
                </a:solidFill>
                <a:latin typeface="Arial" charset="0"/>
              </a:defRPr>
            </a:lvl1pPr>
            <a:lvl2pPr marL="730840" indent="-281092" defTabSz="927605" eaLnBrk="0" hangingPunct="0">
              <a:defRPr sz="3500">
                <a:solidFill>
                  <a:schemeClr val="tx1"/>
                </a:solidFill>
                <a:latin typeface="Arial" charset="0"/>
              </a:defRPr>
            </a:lvl2pPr>
            <a:lvl3pPr marL="1124369" indent="-224874" defTabSz="927605" eaLnBrk="0" hangingPunct="0">
              <a:defRPr sz="3500">
                <a:solidFill>
                  <a:schemeClr val="tx1"/>
                </a:solidFill>
                <a:latin typeface="Arial" charset="0"/>
              </a:defRPr>
            </a:lvl3pPr>
            <a:lvl4pPr marL="1574117" indent="-224874" defTabSz="927605" eaLnBrk="0" hangingPunct="0">
              <a:defRPr sz="3500">
                <a:solidFill>
                  <a:schemeClr val="tx1"/>
                </a:solidFill>
                <a:latin typeface="Arial" charset="0"/>
              </a:defRPr>
            </a:lvl4pPr>
            <a:lvl5pPr marL="2023864" indent="-224874" defTabSz="927605" eaLnBrk="0" hangingPunct="0">
              <a:defRPr sz="3500">
                <a:solidFill>
                  <a:schemeClr val="tx1"/>
                </a:solidFill>
                <a:latin typeface="Arial" charset="0"/>
              </a:defRPr>
            </a:lvl5pPr>
            <a:lvl6pPr marL="2473612" indent="-224874" defTabSz="927605" eaLnBrk="0" fontAlgn="base" hangingPunct="0">
              <a:spcBef>
                <a:spcPct val="0"/>
              </a:spcBef>
              <a:spcAft>
                <a:spcPct val="0"/>
              </a:spcAft>
              <a:defRPr sz="3500">
                <a:solidFill>
                  <a:schemeClr val="tx1"/>
                </a:solidFill>
                <a:latin typeface="Arial" charset="0"/>
              </a:defRPr>
            </a:lvl6pPr>
            <a:lvl7pPr marL="2923360" indent="-224874" defTabSz="927605" eaLnBrk="0" fontAlgn="base" hangingPunct="0">
              <a:spcBef>
                <a:spcPct val="0"/>
              </a:spcBef>
              <a:spcAft>
                <a:spcPct val="0"/>
              </a:spcAft>
              <a:defRPr sz="3500">
                <a:solidFill>
                  <a:schemeClr val="tx1"/>
                </a:solidFill>
                <a:latin typeface="Arial" charset="0"/>
              </a:defRPr>
            </a:lvl7pPr>
            <a:lvl8pPr marL="3373107" indent="-224874" defTabSz="927605" eaLnBrk="0" fontAlgn="base" hangingPunct="0">
              <a:spcBef>
                <a:spcPct val="0"/>
              </a:spcBef>
              <a:spcAft>
                <a:spcPct val="0"/>
              </a:spcAft>
              <a:defRPr sz="3500">
                <a:solidFill>
                  <a:schemeClr val="tx1"/>
                </a:solidFill>
                <a:latin typeface="Arial" charset="0"/>
              </a:defRPr>
            </a:lvl8pPr>
            <a:lvl9pPr marL="3822855" indent="-224874" defTabSz="927605" eaLnBrk="0" fontAlgn="base" hangingPunct="0">
              <a:spcBef>
                <a:spcPct val="0"/>
              </a:spcBef>
              <a:spcAft>
                <a:spcPct val="0"/>
              </a:spcAft>
              <a:defRPr sz="3500">
                <a:solidFill>
                  <a:schemeClr val="tx1"/>
                </a:solidFill>
                <a:latin typeface="Arial" charset="0"/>
              </a:defRPr>
            </a:lvl9pPr>
          </a:lstStyle>
          <a:p>
            <a:pPr eaLnBrk="1" hangingPunct="1"/>
            <a:fld id="{E1C6F55B-19F2-4D76-B129-D68F24E3377B}" type="slidenum">
              <a:rPr lang="en-US" altLang="en-US" sz="1200">
                <a:latin typeface="Times New Roman" pitchFamily="18" charset="0"/>
              </a:rPr>
              <a:pPr eaLnBrk="1" hangingPunct="1"/>
              <a:t>15</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30250" indent="-280988" defTabSz="927100" eaLnBrk="0" hangingPunct="0">
              <a:spcBef>
                <a:spcPct val="30000"/>
              </a:spcBef>
              <a:defRPr sz="1200">
                <a:solidFill>
                  <a:schemeClr val="tx1"/>
                </a:solidFill>
                <a:latin typeface="Times New Roman" pitchFamily="18" charset="0"/>
              </a:defRPr>
            </a:lvl2pPr>
            <a:lvl3pPr marL="1123950" indent="-223838" defTabSz="927100" eaLnBrk="0" hangingPunct="0">
              <a:spcBef>
                <a:spcPct val="30000"/>
              </a:spcBef>
              <a:defRPr sz="1200">
                <a:solidFill>
                  <a:schemeClr val="tx1"/>
                </a:solidFill>
                <a:latin typeface="Times New Roman" pitchFamily="18" charset="0"/>
              </a:defRPr>
            </a:lvl3pPr>
            <a:lvl4pPr marL="1573213" indent="-223838" defTabSz="927100" eaLnBrk="0" hangingPunct="0">
              <a:spcBef>
                <a:spcPct val="30000"/>
              </a:spcBef>
              <a:defRPr sz="1200">
                <a:solidFill>
                  <a:schemeClr val="tx1"/>
                </a:solidFill>
                <a:latin typeface="Times New Roman" pitchFamily="18" charset="0"/>
              </a:defRPr>
            </a:lvl4pPr>
            <a:lvl5pPr marL="2022475" indent="-223838" defTabSz="927100" eaLnBrk="0" hangingPunct="0">
              <a:spcBef>
                <a:spcPct val="30000"/>
              </a:spcBef>
              <a:defRPr sz="1200">
                <a:solidFill>
                  <a:schemeClr val="tx1"/>
                </a:solidFill>
                <a:latin typeface="Times New Roman" pitchFamily="18" charset="0"/>
              </a:defRPr>
            </a:lvl5pPr>
            <a:lvl6pPr marL="2479675" indent="-223838" defTabSz="927100" eaLnBrk="0" fontAlgn="base" hangingPunct="0">
              <a:spcBef>
                <a:spcPct val="30000"/>
              </a:spcBef>
              <a:spcAft>
                <a:spcPct val="0"/>
              </a:spcAft>
              <a:defRPr sz="1200">
                <a:solidFill>
                  <a:schemeClr val="tx1"/>
                </a:solidFill>
                <a:latin typeface="Times New Roman" pitchFamily="18" charset="0"/>
              </a:defRPr>
            </a:lvl6pPr>
            <a:lvl7pPr marL="2936875" indent="-223838" defTabSz="927100" eaLnBrk="0" fontAlgn="base" hangingPunct="0">
              <a:spcBef>
                <a:spcPct val="30000"/>
              </a:spcBef>
              <a:spcAft>
                <a:spcPct val="0"/>
              </a:spcAft>
              <a:defRPr sz="1200">
                <a:solidFill>
                  <a:schemeClr val="tx1"/>
                </a:solidFill>
                <a:latin typeface="Times New Roman" pitchFamily="18" charset="0"/>
              </a:defRPr>
            </a:lvl7pPr>
            <a:lvl8pPr marL="3394075" indent="-223838" defTabSz="927100" eaLnBrk="0" fontAlgn="base" hangingPunct="0">
              <a:spcBef>
                <a:spcPct val="30000"/>
              </a:spcBef>
              <a:spcAft>
                <a:spcPct val="0"/>
              </a:spcAft>
              <a:defRPr sz="1200">
                <a:solidFill>
                  <a:schemeClr val="tx1"/>
                </a:solidFill>
                <a:latin typeface="Times New Roman" pitchFamily="18" charset="0"/>
              </a:defRPr>
            </a:lvl8pPr>
            <a:lvl9pPr marL="3851275" indent="-223838"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C0208F-FCD7-42FA-B381-B54D67C4DD90}" type="slidenum">
              <a:rPr lang="en-US" altLang="en-US" smtClean="0"/>
              <a:pPr eaLnBrk="1" hangingPunct="1">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4"/>
          <p:cNvSpPr>
            <a:spLocks noGrp="1" noChangeArrowheads="1"/>
          </p:cNvSpPr>
          <p:nvPr>
            <p:ph type="body" idx="1"/>
          </p:nvPr>
        </p:nvSpPr>
        <p:spPr>
          <a:noFill/>
        </p:spPr>
        <p:txBody>
          <a:bodyPr/>
          <a:lstStyle/>
          <a:p>
            <a:pPr eaLnBrk="1" hangingPunct="1"/>
            <a:r>
              <a:rPr lang="en-US" altLang="en-US" dirty="0" smtClean="0"/>
              <a:t>Read</a:t>
            </a:r>
            <a:r>
              <a:rPr lang="en-US" altLang="en-US" baseline="0" dirty="0" smtClean="0"/>
              <a:t> Slide:</a:t>
            </a:r>
          </a:p>
          <a:p>
            <a:pPr eaLnBrk="1" hangingPunct="1"/>
            <a:r>
              <a:rPr lang="en-US" altLang="en-US" baseline="0" dirty="0" smtClean="0"/>
              <a:t>MOQ – Medical Operations </a:t>
            </a:r>
            <a:r>
              <a:rPr lang="en-US" altLang="en-US" baseline="0" smtClean="0"/>
              <a:t>and Quality</a:t>
            </a:r>
            <a:endParaRPr lang="en-US" altLang="en-US" baseline="0" dirty="0" smtClean="0"/>
          </a:p>
          <a:p>
            <a:pPr eaLnBrk="1" hangingPunct="1"/>
            <a:r>
              <a:rPr lang="en-US" altLang="en-US" baseline="0" dirty="0" smtClean="0"/>
              <a:t>MRA – Medical Regulatory Affairs</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27605" eaLnBrk="0" hangingPunct="0">
              <a:defRPr sz="3500">
                <a:solidFill>
                  <a:schemeClr val="tx1"/>
                </a:solidFill>
                <a:latin typeface="Arial" charset="0"/>
              </a:defRPr>
            </a:lvl1pPr>
            <a:lvl2pPr marL="730840" indent="-281092" defTabSz="927605" eaLnBrk="0" hangingPunct="0">
              <a:defRPr sz="3500">
                <a:solidFill>
                  <a:schemeClr val="tx1"/>
                </a:solidFill>
                <a:latin typeface="Arial" charset="0"/>
              </a:defRPr>
            </a:lvl2pPr>
            <a:lvl3pPr marL="1124369" indent="-224874" defTabSz="927605" eaLnBrk="0" hangingPunct="0">
              <a:defRPr sz="3500">
                <a:solidFill>
                  <a:schemeClr val="tx1"/>
                </a:solidFill>
                <a:latin typeface="Arial" charset="0"/>
              </a:defRPr>
            </a:lvl3pPr>
            <a:lvl4pPr marL="1574117" indent="-224874" defTabSz="927605" eaLnBrk="0" hangingPunct="0">
              <a:defRPr sz="3500">
                <a:solidFill>
                  <a:schemeClr val="tx1"/>
                </a:solidFill>
                <a:latin typeface="Arial" charset="0"/>
              </a:defRPr>
            </a:lvl4pPr>
            <a:lvl5pPr marL="2023864" indent="-224874" defTabSz="927605" eaLnBrk="0" hangingPunct="0">
              <a:defRPr sz="3500">
                <a:solidFill>
                  <a:schemeClr val="tx1"/>
                </a:solidFill>
                <a:latin typeface="Arial" charset="0"/>
              </a:defRPr>
            </a:lvl5pPr>
            <a:lvl6pPr marL="2473612" indent="-224874" defTabSz="927605" eaLnBrk="0" fontAlgn="base" hangingPunct="0">
              <a:spcBef>
                <a:spcPct val="0"/>
              </a:spcBef>
              <a:spcAft>
                <a:spcPct val="0"/>
              </a:spcAft>
              <a:defRPr sz="3500">
                <a:solidFill>
                  <a:schemeClr val="tx1"/>
                </a:solidFill>
                <a:latin typeface="Arial" charset="0"/>
              </a:defRPr>
            </a:lvl6pPr>
            <a:lvl7pPr marL="2923360" indent="-224874" defTabSz="927605" eaLnBrk="0" fontAlgn="base" hangingPunct="0">
              <a:spcBef>
                <a:spcPct val="0"/>
              </a:spcBef>
              <a:spcAft>
                <a:spcPct val="0"/>
              </a:spcAft>
              <a:defRPr sz="3500">
                <a:solidFill>
                  <a:schemeClr val="tx1"/>
                </a:solidFill>
                <a:latin typeface="Arial" charset="0"/>
              </a:defRPr>
            </a:lvl7pPr>
            <a:lvl8pPr marL="3373107" indent="-224874" defTabSz="927605" eaLnBrk="0" fontAlgn="base" hangingPunct="0">
              <a:spcBef>
                <a:spcPct val="0"/>
              </a:spcBef>
              <a:spcAft>
                <a:spcPct val="0"/>
              </a:spcAft>
              <a:defRPr sz="3500">
                <a:solidFill>
                  <a:schemeClr val="tx1"/>
                </a:solidFill>
                <a:latin typeface="Arial" charset="0"/>
              </a:defRPr>
            </a:lvl8pPr>
            <a:lvl9pPr marL="3822855" indent="-224874" defTabSz="927605" eaLnBrk="0" fontAlgn="base" hangingPunct="0">
              <a:spcBef>
                <a:spcPct val="0"/>
              </a:spcBef>
              <a:spcAft>
                <a:spcPct val="0"/>
              </a:spcAft>
              <a:defRPr sz="3500">
                <a:solidFill>
                  <a:schemeClr val="tx1"/>
                </a:solidFill>
                <a:latin typeface="Arial" charset="0"/>
              </a:defRPr>
            </a:lvl9pPr>
          </a:lstStyle>
          <a:p>
            <a:pPr eaLnBrk="1" hangingPunct="1"/>
            <a:fld id="{E1C6F55B-19F2-4D76-B129-D68F24E3377B}"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defTabSz="927605" eaLnBrk="0" hangingPunct="0">
              <a:defRPr sz="3500">
                <a:solidFill>
                  <a:schemeClr val="tx1"/>
                </a:solidFill>
                <a:latin typeface="Arial" charset="0"/>
              </a:defRPr>
            </a:lvl1pPr>
            <a:lvl2pPr marL="730840" indent="-281092" defTabSz="927605" eaLnBrk="0" hangingPunct="0">
              <a:defRPr sz="3500">
                <a:solidFill>
                  <a:schemeClr val="tx1"/>
                </a:solidFill>
                <a:latin typeface="Arial" charset="0"/>
              </a:defRPr>
            </a:lvl2pPr>
            <a:lvl3pPr marL="1124369" indent="-224874" defTabSz="927605" eaLnBrk="0" hangingPunct="0">
              <a:defRPr sz="3500">
                <a:solidFill>
                  <a:schemeClr val="tx1"/>
                </a:solidFill>
                <a:latin typeface="Arial" charset="0"/>
              </a:defRPr>
            </a:lvl3pPr>
            <a:lvl4pPr marL="1574117" indent="-224874" defTabSz="927605" eaLnBrk="0" hangingPunct="0">
              <a:defRPr sz="3500">
                <a:solidFill>
                  <a:schemeClr val="tx1"/>
                </a:solidFill>
                <a:latin typeface="Arial" charset="0"/>
              </a:defRPr>
            </a:lvl4pPr>
            <a:lvl5pPr marL="2023864" indent="-224874" defTabSz="927605" eaLnBrk="0" hangingPunct="0">
              <a:defRPr sz="3500">
                <a:solidFill>
                  <a:schemeClr val="tx1"/>
                </a:solidFill>
                <a:latin typeface="Arial" charset="0"/>
              </a:defRPr>
            </a:lvl5pPr>
            <a:lvl6pPr marL="2473612" indent="-224874" defTabSz="927605" eaLnBrk="0" fontAlgn="base" hangingPunct="0">
              <a:spcBef>
                <a:spcPct val="0"/>
              </a:spcBef>
              <a:spcAft>
                <a:spcPct val="0"/>
              </a:spcAft>
              <a:defRPr sz="3500">
                <a:solidFill>
                  <a:schemeClr val="tx1"/>
                </a:solidFill>
                <a:latin typeface="Arial" charset="0"/>
              </a:defRPr>
            </a:lvl6pPr>
            <a:lvl7pPr marL="2923360" indent="-224874" defTabSz="927605" eaLnBrk="0" fontAlgn="base" hangingPunct="0">
              <a:spcBef>
                <a:spcPct val="0"/>
              </a:spcBef>
              <a:spcAft>
                <a:spcPct val="0"/>
              </a:spcAft>
              <a:defRPr sz="3500">
                <a:solidFill>
                  <a:schemeClr val="tx1"/>
                </a:solidFill>
                <a:latin typeface="Arial" charset="0"/>
              </a:defRPr>
            </a:lvl7pPr>
            <a:lvl8pPr marL="3373107" indent="-224874" defTabSz="927605" eaLnBrk="0" fontAlgn="base" hangingPunct="0">
              <a:spcBef>
                <a:spcPct val="0"/>
              </a:spcBef>
              <a:spcAft>
                <a:spcPct val="0"/>
              </a:spcAft>
              <a:defRPr sz="3500">
                <a:solidFill>
                  <a:schemeClr val="tx1"/>
                </a:solidFill>
                <a:latin typeface="Arial" charset="0"/>
              </a:defRPr>
            </a:lvl8pPr>
            <a:lvl9pPr marL="3822855" indent="-224874" defTabSz="927605" eaLnBrk="0" fontAlgn="base" hangingPunct="0">
              <a:spcBef>
                <a:spcPct val="0"/>
              </a:spcBef>
              <a:spcAft>
                <a:spcPct val="0"/>
              </a:spcAft>
              <a:defRPr sz="3500">
                <a:solidFill>
                  <a:schemeClr val="tx1"/>
                </a:solidFill>
                <a:latin typeface="Arial" charset="0"/>
              </a:defRPr>
            </a:lvl9pPr>
          </a:lstStyle>
          <a:p>
            <a:pPr eaLnBrk="1" hangingPunct="1"/>
            <a:fld id="{22B39B21-1E01-4433-90C0-DA89EB8B51B0}"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4"/>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30250" indent="-280988" defTabSz="927100" eaLnBrk="0" hangingPunct="0">
              <a:spcBef>
                <a:spcPct val="30000"/>
              </a:spcBef>
              <a:defRPr sz="1200">
                <a:solidFill>
                  <a:schemeClr val="tx1"/>
                </a:solidFill>
                <a:latin typeface="Times New Roman" pitchFamily="18" charset="0"/>
              </a:defRPr>
            </a:lvl2pPr>
            <a:lvl3pPr marL="1123950" indent="-223838" defTabSz="927100" eaLnBrk="0" hangingPunct="0">
              <a:spcBef>
                <a:spcPct val="30000"/>
              </a:spcBef>
              <a:defRPr sz="1200">
                <a:solidFill>
                  <a:schemeClr val="tx1"/>
                </a:solidFill>
                <a:latin typeface="Times New Roman" pitchFamily="18" charset="0"/>
              </a:defRPr>
            </a:lvl3pPr>
            <a:lvl4pPr marL="1573213" indent="-223838" defTabSz="927100" eaLnBrk="0" hangingPunct="0">
              <a:spcBef>
                <a:spcPct val="30000"/>
              </a:spcBef>
              <a:defRPr sz="1200">
                <a:solidFill>
                  <a:schemeClr val="tx1"/>
                </a:solidFill>
                <a:latin typeface="Times New Roman" pitchFamily="18" charset="0"/>
              </a:defRPr>
            </a:lvl4pPr>
            <a:lvl5pPr marL="2022475" indent="-223838" defTabSz="927100" eaLnBrk="0" hangingPunct="0">
              <a:spcBef>
                <a:spcPct val="30000"/>
              </a:spcBef>
              <a:defRPr sz="1200">
                <a:solidFill>
                  <a:schemeClr val="tx1"/>
                </a:solidFill>
                <a:latin typeface="Times New Roman" pitchFamily="18" charset="0"/>
              </a:defRPr>
            </a:lvl5pPr>
            <a:lvl6pPr marL="2479675" indent="-223838" defTabSz="927100" eaLnBrk="0" fontAlgn="base" hangingPunct="0">
              <a:spcBef>
                <a:spcPct val="30000"/>
              </a:spcBef>
              <a:spcAft>
                <a:spcPct val="0"/>
              </a:spcAft>
              <a:defRPr sz="1200">
                <a:solidFill>
                  <a:schemeClr val="tx1"/>
                </a:solidFill>
                <a:latin typeface="Times New Roman" pitchFamily="18" charset="0"/>
              </a:defRPr>
            </a:lvl6pPr>
            <a:lvl7pPr marL="2936875" indent="-223838" defTabSz="927100" eaLnBrk="0" fontAlgn="base" hangingPunct="0">
              <a:spcBef>
                <a:spcPct val="30000"/>
              </a:spcBef>
              <a:spcAft>
                <a:spcPct val="0"/>
              </a:spcAft>
              <a:defRPr sz="1200">
                <a:solidFill>
                  <a:schemeClr val="tx1"/>
                </a:solidFill>
                <a:latin typeface="Times New Roman" pitchFamily="18" charset="0"/>
              </a:defRPr>
            </a:lvl7pPr>
            <a:lvl8pPr marL="3394075" indent="-223838" defTabSz="927100" eaLnBrk="0" fontAlgn="base" hangingPunct="0">
              <a:spcBef>
                <a:spcPct val="30000"/>
              </a:spcBef>
              <a:spcAft>
                <a:spcPct val="0"/>
              </a:spcAft>
              <a:defRPr sz="1200">
                <a:solidFill>
                  <a:schemeClr val="tx1"/>
                </a:solidFill>
                <a:latin typeface="Times New Roman" pitchFamily="18" charset="0"/>
              </a:defRPr>
            </a:lvl8pPr>
            <a:lvl9pPr marL="3851275" indent="-223838"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A9F0660-0F4A-4CF2-970A-079F149019C5}" type="slidenum">
              <a:rPr lang="en-US" altLang="en-US" smtClean="0"/>
              <a:pPr eaLnBrk="1" hangingPunct="1">
                <a:spcBef>
                  <a:spcPct val="0"/>
                </a:spcBef>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dirty="0" smtClean="0"/>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30250" indent="-280988" defTabSz="927100" eaLnBrk="0" hangingPunct="0">
              <a:spcBef>
                <a:spcPct val="30000"/>
              </a:spcBef>
              <a:defRPr sz="1200">
                <a:solidFill>
                  <a:schemeClr val="tx1"/>
                </a:solidFill>
                <a:latin typeface="Times New Roman" pitchFamily="18" charset="0"/>
              </a:defRPr>
            </a:lvl2pPr>
            <a:lvl3pPr marL="1123950" indent="-223838" defTabSz="927100" eaLnBrk="0" hangingPunct="0">
              <a:spcBef>
                <a:spcPct val="30000"/>
              </a:spcBef>
              <a:defRPr sz="1200">
                <a:solidFill>
                  <a:schemeClr val="tx1"/>
                </a:solidFill>
                <a:latin typeface="Times New Roman" pitchFamily="18" charset="0"/>
              </a:defRPr>
            </a:lvl3pPr>
            <a:lvl4pPr marL="1573213" indent="-223838" defTabSz="927100" eaLnBrk="0" hangingPunct="0">
              <a:spcBef>
                <a:spcPct val="30000"/>
              </a:spcBef>
              <a:defRPr sz="1200">
                <a:solidFill>
                  <a:schemeClr val="tx1"/>
                </a:solidFill>
                <a:latin typeface="Times New Roman" pitchFamily="18" charset="0"/>
              </a:defRPr>
            </a:lvl4pPr>
            <a:lvl5pPr marL="2022475" indent="-223838" defTabSz="927100" eaLnBrk="0" hangingPunct="0">
              <a:spcBef>
                <a:spcPct val="30000"/>
              </a:spcBef>
              <a:defRPr sz="1200">
                <a:solidFill>
                  <a:schemeClr val="tx1"/>
                </a:solidFill>
                <a:latin typeface="Times New Roman" pitchFamily="18" charset="0"/>
              </a:defRPr>
            </a:lvl5pPr>
            <a:lvl6pPr marL="2479675" indent="-223838" defTabSz="927100" eaLnBrk="0" fontAlgn="base" hangingPunct="0">
              <a:spcBef>
                <a:spcPct val="30000"/>
              </a:spcBef>
              <a:spcAft>
                <a:spcPct val="0"/>
              </a:spcAft>
              <a:defRPr sz="1200">
                <a:solidFill>
                  <a:schemeClr val="tx1"/>
                </a:solidFill>
                <a:latin typeface="Times New Roman" pitchFamily="18" charset="0"/>
              </a:defRPr>
            </a:lvl6pPr>
            <a:lvl7pPr marL="2936875" indent="-223838" defTabSz="927100" eaLnBrk="0" fontAlgn="base" hangingPunct="0">
              <a:spcBef>
                <a:spcPct val="30000"/>
              </a:spcBef>
              <a:spcAft>
                <a:spcPct val="0"/>
              </a:spcAft>
              <a:defRPr sz="1200">
                <a:solidFill>
                  <a:schemeClr val="tx1"/>
                </a:solidFill>
                <a:latin typeface="Times New Roman" pitchFamily="18" charset="0"/>
              </a:defRPr>
            </a:lvl7pPr>
            <a:lvl8pPr marL="3394075" indent="-223838" defTabSz="927100" eaLnBrk="0" fontAlgn="base" hangingPunct="0">
              <a:spcBef>
                <a:spcPct val="30000"/>
              </a:spcBef>
              <a:spcAft>
                <a:spcPct val="0"/>
              </a:spcAft>
              <a:defRPr sz="1200">
                <a:solidFill>
                  <a:schemeClr val="tx1"/>
                </a:solidFill>
                <a:latin typeface="Times New Roman" pitchFamily="18" charset="0"/>
              </a:defRPr>
            </a:lvl8pPr>
            <a:lvl9pPr marL="3851275" indent="-223838"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020DF-C692-472D-B34F-76D0CBD84D80}" type="slidenum">
              <a:rPr lang="en-US" altLang="en-US" smtClean="0"/>
              <a:pPr eaLnBrk="1" hangingPunct="1">
                <a:spcBef>
                  <a:spcPct val="0"/>
                </a:spcBef>
              </a:pPr>
              <a:t>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lvl="2"/>
            <a:r>
              <a:rPr lang="en-US" sz="1600" dirty="0" smtClean="0">
                <a:solidFill>
                  <a:srgbClr val="FF0000"/>
                </a:solidFill>
              </a:rPr>
              <a:t>Do not</a:t>
            </a:r>
            <a:r>
              <a:rPr lang="en-US" sz="1600" baseline="0" dirty="0" smtClean="0">
                <a:solidFill>
                  <a:srgbClr val="FF0000"/>
                </a:solidFill>
              </a:rPr>
              <a:t> discuss PT results with s</a:t>
            </a:r>
            <a:r>
              <a:rPr lang="en-US" sz="1600" dirty="0" smtClean="0">
                <a:solidFill>
                  <a:srgbClr val="FF0000"/>
                </a:solidFill>
              </a:rPr>
              <a:t>taff from other Quest or outside laboratories (this includes hospitals within the same management system). These all have a different CLIA license than your laboratory.</a:t>
            </a:r>
          </a:p>
          <a:p>
            <a:pPr lvl="2"/>
            <a:r>
              <a:rPr lang="en-US" sz="1600" dirty="0" smtClean="0">
                <a:solidFill>
                  <a:srgbClr val="FF0000"/>
                </a:solidFill>
              </a:rPr>
              <a:t>National Laboratory Operations (NLO) as they may have knowledge of how another/other laboratory/ laboratories are performing with regards to that PT.</a:t>
            </a:r>
          </a:p>
          <a:p>
            <a:pPr marL="523875" marR="0" lvl="2"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Arial" charset="0"/>
                <a:cs typeface="Arial" charset="0"/>
              </a:rPr>
              <a:t>	If a question comes up about the active PT it is acceptable to discuss with your supervisor, local QA, Lab Ops, Laboratory Director</a:t>
            </a:r>
          </a:p>
          <a:p>
            <a:pPr marL="523875" lvl="2" indent="0">
              <a:buNone/>
            </a:pPr>
            <a:endParaRPr lang="en-US" sz="1200" dirty="0" smtClean="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4</a:t>
            </a:fld>
            <a:endParaRPr lang="en-US" dirty="0"/>
          </a:p>
        </p:txBody>
      </p:sp>
    </p:spTree>
    <p:extLst>
      <p:ext uri="{BB962C8B-B14F-4D97-AF65-F5344CB8AC3E}">
        <p14:creationId xmlns:p14="http://schemas.microsoft.com/office/powerpoint/2010/main" val="221455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identifying</a:t>
            </a:r>
            <a:r>
              <a:rPr lang="en-US" baseline="0" dirty="0" smtClean="0"/>
              <a:t> suspect PT is to utilize the Suspect PT Poster.  The poster should be posted throughout the laboratory.  If there isn’t a poster in your laboratory department, please contact your local QA department for a copy of the poster.</a:t>
            </a:r>
            <a:endParaRPr lang="en-US" dirty="0"/>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5</a:t>
            </a:fld>
            <a:endParaRPr lang="en-US" dirty="0"/>
          </a:p>
        </p:txBody>
      </p:sp>
    </p:spTree>
    <p:extLst>
      <p:ext uri="{BB962C8B-B14F-4D97-AF65-F5344CB8AC3E}">
        <p14:creationId xmlns:p14="http://schemas.microsoft.com/office/powerpoint/2010/main" val="206243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7605" eaLnBrk="0" hangingPunct="0">
              <a:defRPr sz="3500">
                <a:solidFill>
                  <a:schemeClr val="tx1"/>
                </a:solidFill>
                <a:latin typeface="Arial" charset="0"/>
              </a:defRPr>
            </a:lvl1pPr>
            <a:lvl2pPr marL="730840" indent="-281092" defTabSz="927605" eaLnBrk="0" hangingPunct="0">
              <a:defRPr sz="3500">
                <a:solidFill>
                  <a:schemeClr val="tx1"/>
                </a:solidFill>
                <a:latin typeface="Arial" charset="0"/>
              </a:defRPr>
            </a:lvl2pPr>
            <a:lvl3pPr marL="1124369" indent="-224874" defTabSz="927605" eaLnBrk="0" hangingPunct="0">
              <a:defRPr sz="3500">
                <a:solidFill>
                  <a:schemeClr val="tx1"/>
                </a:solidFill>
                <a:latin typeface="Arial" charset="0"/>
              </a:defRPr>
            </a:lvl3pPr>
            <a:lvl4pPr marL="1574117" indent="-224874" defTabSz="927605" eaLnBrk="0" hangingPunct="0">
              <a:defRPr sz="3500">
                <a:solidFill>
                  <a:schemeClr val="tx1"/>
                </a:solidFill>
                <a:latin typeface="Arial" charset="0"/>
              </a:defRPr>
            </a:lvl4pPr>
            <a:lvl5pPr marL="2023864" indent="-224874" defTabSz="927605" eaLnBrk="0" hangingPunct="0">
              <a:defRPr sz="3500">
                <a:solidFill>
                  <a:schemeClr val="tx1"/>
                </a:solidFill>
                <a:latin typeface="Arial" charset="0"/>
              </a:defRPr>
            </a:lvl5pPr>
            <a:lvl6pPr marL="2473612" indent="-224874" defTabSz="927605" eaLnBrk="0" fontAlgn="base" hangingPunct="0">
              <a:spcBef>
                <a:spcPct val="0"/>
              </a:spcBef>
              <a:spcAft>
                <a:spcPct val="0"/>
              </a:spcAft>
              <a:defRPr sz="3500">
                <a:solidFill>
                  <a:schemeClr val="tx1"/>
                </a:solidFill>
                <a:latin typeface="Arial" charset="0"/>
              </a:defRPr>
            </a:lvl6pPr>
            <a:lvl7pPr marL="2923360" indent="-224874" defTabSz="927605" eaLnBrk="0" fontAlgn="base" hangingPunct="0">
              <a:spcBef>
                <a:spcPct val="0"/>
              </a:spcBef>
              <a:spcAft>
                <a:spcPct val="0"/>
              </a:spcAft>
              <a:defRPr sz="3500">
                <a:solidFill>
                  <a:schemeClr val="tx1"/>
                </a:solidFill>
                <a:latin typeface="Arial" charset="0"/>
              </a:defRPr>
            </a:lvl7pPr>
            <a:lvl8pPr marL="3373107" indent="-224874" defTabSz="927605" eaLnBrk="0" fontAlgn="base" hangingPunct="0">
              <a:spcBef>
                <a:spcPct val="0"/>
              </a:spcBef>
              <a:spcAft>
                <a:spcPct val="0"/>
              </a:spcAft>
              <a:defRPr sz="3500">
                <a:solidFill>
                  <a:schemeClr val="tx1"/>
                </a:solidFill>
                <a:latin typeface="Arial" charset="0"/>
              </a:defRPr>
            </a:lvl8pPr>
            <a:lvl9pPr marL="3822855" indent="-224874" defTabSz="927605" eaLnBrk="0" fontAlgn="base" hangingPunct="0">
              <a:spcBef>
                <a:spcPct val="0"/>
              </a:spcBef>
              <a:spcAft>
                <a:spcPct val="0"/>
              </a:spcAft>
              <a:defRPr sz="3500">
                <a:solidFill>
                  <a:schemeClr val="tx1"/>
                </a:solidFill>
                <a:latin typeface="Arial" charset="0"/>
              </a:defRPr>
            </a:lvl9pPr>
          </a:lstStyle>
          <a:p>
            <a:pPr eaLnBrk="1" hangingPunct="1"/>
            <a:fld id="{E62DB5CE-1DF7-4C70-91F3-1DF8570E31F9}" type="slidenum">
              <a:rPr lang="en-US" altLang="en-US" sz="1200">
                <a:latin typeface="Times New Roman" pitchFamily="18" charset="0"/>
              </a:rPr>
              <a:pPr eaLnBrk="1" hangingPunct="1"/>
              <a:t>6</a:t>
            </a:fld>
            <a:endParaRPr lang="en-US" altLang="en-US" sz="12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dirty="0" smtClean="0"/>
              <a:t>Samples should be considered suspect PT if they</a:t>
            </a:r>
            <a:r>
              <a:rPr lang="en-US" altLang="en-US" baseline="0" dirty="0" smtClean="0"/>
              <a:t> are labeled with any of the acronyms listed in the first bullet such as AAB, API or CAP.  These identifiers are commonly found in the patient identification but, could also be printed on the sample or requisition.   </a:t>
            </a:r>
            <a:endParaRPr lang="en-US" altLang="en-US" dirty="0" smtClean="0"/>
          </a:p>
          <a:p>
            <a:pPr eaLnBrk="1" hangingPunct="1"/>
            <a:endParaRPr lang="en-US" altLang="en-US" dirty="0" smtClean="0"/>
          </a:p>
          <a:p>
            <a:pPr eaLnBrk="1" hangingPunct="1"/>
            <a:r>
              <a:rPr lang="en-US" altLang="en-US" dirty="0" smtClean="0"/>
              <a:t>Bullet 5 Example: </a:t>
            </a:r>
          </a:p>
          <a:p>
            <a:pPr eaLnBrk="1" hangingPunct="1"/>
            <a:r>
              <a:rPr lang="en-US" altLang="en-US" dirty="0" smtClean="0"/>
              <a:t>In Microbiology, one of the PT samples for bacterial identification is for a rather uncommon organism that you rarely see in your laboratory.  During the time of the survey, your laboratory receives a request for Bacterial ID and the organism appears to have the same identification as that of your PT sample.  Even though the name of the patient appears to be a valid name (i.e., not labeled as “proficiency” or “survey”, etc.), you should question whether or not this may be an inappropriate PT referral and follow the process outlined in the SOPs for suspect PT referral.</a:t>
            </a:r>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7</a:t>
            </a:fld>
            <a:endParaRPr lang="en-US" dirty="0"/>
          </a:p>
        </p:txBody>
      </p:sp>
    </p:spTree>
    <p:extLst>
      <p:ext uri="{BB962C8B-B14F-4D97-AF65-F5344CB8AC3E}">
        <p14:creationId xmlns:p14="http://schemas.microsoft.com/office/powerpoint/2010/main" val="369522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000" b="1" dirty="0" smtClean="0"/>
              <a:t>1:   </a:t>
            </a:r>
            <a:r>
              <a:rPr lang="en-US" altLang="en-US" sz="1000" dirty="0" smtClean="0"/>
              <a:t>PT samples may require some preparation, such as reconstitution.  Following that, the samples must be treated as a patient sample.</a:t>
            </a:r>
          </a:p>
          <a:p>
            <a:pPr eaLnBrk="1" hangingPunct="1">
              <a:lnSpc>
                <a:spcPct val="80000"/>
              </a:lnSpc>
              <a:buFontTx/>
              <a:buChar char="•"/>
            </a:pPr>
            <a:r>
              <a:rPr lang="en-US" altLang="en-US" sz="1000" dirty="0" smtClean="0"/>
              <a:t>PT samples may not be re-tested to confirm results if patients are not.  Repeat criteria as outlined in the technical SOP must be followed for PT samples.  </a:t>
            </a:r>
          </a:p>
          <a:p>
            <a:pPr eaLnBrk="1" hangingPunct="1">
              <a:lnSpc>
                <a:spcPct val="80000"/>
              </a:lnSpc>
              <a:buFontTx/>
              <a:buChar char="•"/>
            </a:pPr>
            <a:r>
              <a:rPr lang="en-US" altLang="en-US" sz="1000" dirty="0" smtClean="0"/>
              <a:t>PT samples cannot be tested in duplicate if patient samples are not</a:t>
            </a:r>
          </a:p>
          <a:p>
            <a:pPr eaLnBrk="1" hangingPunct="1">
              <a:lnSpc>
                <a:spcPct val="80000"/>
              </a:lnSpc>
              <a:buFontTx/>
              <a:buChar char="•"/>
            </a:pPr>
            <a:r>
              <a:rPr lang="en-US" altLang="en-US" sz="1000" dirty="0" smtClean="0"/>
              <a:t>PT samples must be run in the same batch/load/run as patient samples.  If this is not possible (e.g., patient volume is very low and samples are not received every day and  PT samples are either unstable and cannot be held or perhaps results are due back to the PT provider before patient samples are received).  If the PT samples cannot be tested along with patient samples, documentation must be maintained that indicates why it was not possible.</a:t>
            </a:r>
          </a:p>
          <a:p>
            <a:pPr marL="171450" indent="-171450">
              <a:buFont typeface="Arial" panose="020B0604020202020204" pitchFamily="34" charset="0"/>
              <a:buChar char="•"/>
            </a:pPr>
            <a:r>
              <a:rPr lang="en-US" b="1" dirty="0" smtClean="0">
                <a:solidFill>
                  <a:srgbClr val="FF0000"/>
                </a:solidFill>
              </a:rPr>
              <a:t>PT samples must be stored</a:t>
            </a:r>
            <a:r>
              <a:rPr lang="en-US" b="1" baseline="0" dirty="0" smtClean="0">
                <a:solidFill>
                  <a:srgbClr val="FF0000"/>
                </a:solidFill>
              </a:rPr>
              <a:t>/placed in a manner to prevent inadvertent referral or accidental release to another laboratory.</a:t>
            </a:r>
            <a:endParaRPr lang="en-US" b="1" dirty="0" smtClean="0">
              <a:solidFill>
                <a:srgbClr val="FF0000"/>
              </a:solidFill>
            </a:endParaRPr>
          </a:p>
          <a:p>
            <a:r>
              <a:rPr lang="en-US" dirty="0" smtClean="0"/>
              <a:t>4. Although it is acceptable</a:t>
            </a:r>
            <a:r>
              <a:rPr lang="en-US" baseline="0" dirty="0" smtClean="0"/>
              <a:t> to work at more than one facility, </a:t>
            </a:r>
            <a:r>
              <a:rPr lang="en-US" dirty="0" smtClean="0"/>
              <a:t>Quest policy does not permit a technologist to test the same PT at more than one facility.</a:t>
            </a:r>
            <a:endParaRPr lang="en-US" dirty="0"/>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8</a:t>
            </a:fld>
            <a:endParaRPr lang="en-US" dirty="0"/>
          </a:p>
        </p:txBody>
      </p:sp>
    </p:spTree>
    <p:extLst>
      <p:ext uri="{BB962C8B-B14F-4D97-AF65-F5344CB8AC3E}">
        <p14:creationId xmlns:p14="http://schemas.microsoft.com/office/powerpoint/2010/main" val="147404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ts val="2000"/>
              </a:spcBef>
              <a:buClr>
                <a:schemeClr val="accent5"/>
              </a:buClr>
              <a:buSzPct val="100000"/>
              <a:buFontTx/>
              <a:buAutoNum type="arabicPeriod"/>
            </a:pPr>
            <a:r>
              <a:rPr lang="en-US" altLang="en-US" sz="1400" dirty="0" smtClean="0"/>
              <a:t>Is it identified as PT?  (internal identifier)</a:t>
            </a:r>
          </a:p>
          <a:p>
            <a:pPr marL="457200" lvl="2" indent="0">
              <a:spcBef>
                <a:spcPts val="2000"/>
              </a:spcBef>
              <a:buClr>
                <a:schemeClr val="accent5"/>
              </a:buClr>
              <a:buSzPct val="100000"/>
              <a:buFontTx/>
              <a:buNone/>
            </a:pPr>
            <a:r>
              <a:rPr lang="en-US" altLang="en-US" sz="1400" dirty="0" smtClean="0"/>
              <a:t>If not – notify</a:t>
            </a:r>
            <a:r>
              <a:rPr lang="en-US" altLang="en-US" sz="1400" baseline="0" dirty="0" smtClean="0"/>
              <a:t> your local QA department immediately – each laboratory should have a process for identifying PT</a:t>
            </a:r>
            <a:endParaRPr lang="en-US" altLang="en-US" sz="1400" dirty="0" smtClean="0"/>
          </a:p>
          <a:p>
            <a:pPr marL="342900" lvl="1" indent="-342900">
              <a:spcBef>
                <a:spcPts val="2000"/>
              </a:spcBef>
              <a:buClr>
                <a:schemeClr val="accent5"/>
              </a:buClr>
              <a:buSzPct val="100000"/>
              <a:buFontTx/>
              <a:buAutoNum type="arabicPeriod"/>
            </a:pPr>
            <a:r>
              <a:rPr lang="en-US" altLang="en-US" sz="1400" dirty="0" smtClean="0"/>
              <a:t>Do I have the correct paperwork?</a:t>
            </a:r>
          </a:p>
          <a:p>
            <a:pPr marL="457200" lvl="2" indent="0">
              <a:spcBef>
                <a:spcPts val="2000"/>
              </a:spcBef>
              <a:buClr>
                <a:schemeClr val="accent5"/>
              </a:buClr>
              <a:buSzPct val="100000"/>
              <a:buFontTx/>
              <a:buNone/>
            </a:pPr>
            <a:r>
              <a:rPr lang="en-US" altLang="en-US" sz="1400" dirty="0" smtClean="0"/>
              <a:t>If not – notify your local QA to</a:t>
            </a:r>
            <a:r>
              <a:rPr lang="en-US" altLang="en-US" sz="1400" baseline="0" dirty="0" smtClean="0"/>
              <a:t> obtain the paperwork</a:t>
            </a:r>
            <a:endParaRPr lang="en-US" altLang="en-US" sz="1400" dirty="0" smtClean="0"/>
          </a:p>
          <a:p>
            <a:pPr marL="342900" lvl="1" indent="-342900">
              <a:spcBef>
                <a:spcPts val="2000"/>
              </a:spcBef>
              <a:buClr>
                <a:schemeClr val="accent5"/>
              </a:buClr>
              <a:buSzPct val="100000"/>
              <a:buFontTx/>
              <a:buAutoNum type="arabicPeriod"/>
            </a:pPr>
            <a:r>
              <a:rPr lang="en-US" altLang="en-US" sz="1400" dirty="0" smtClean="0"/>
              <a:t>Am I rotating appropriately (e.g. different techs, different shifts, different equipment)</a:t>
            </a:r>
          </a:p>
          <a:p>
            <a:pPr marL="457200" lvl="2" indent="0">
              <a:spcBef>
                <a:spcPts val="2000"/>
              </a:spcBef>
              <a:buClr>
                <a:schemeClr val="accent5"/>
              </a:buClr>
              <a:buSzPct val="100000"/>
              <a:buFontTx/>
              <a:buNone/>
            </a:pPr>
            <a:r>
              <a:rPr lang="en-US" altLang="en-US" sz="1400" dirty="0" smtClean="0"/>
              <a:t>PT must be rotated among techs, shifts and equipment to help</a:t>
            </a:r>
            <a:r>
              <a:rPr lang="en-US" altLang="en-US" sz="1400" baseline="0" dirty="0" smtClean="0"/>
              <a:t> ensure that each testing personnel </a:t>
            </a:r>
            <a:r>
              <a:rPr lang="en-US" altLang="en-US" sz="1400" b="1" baseline="0" dirty="0" smtClean="0"/>
              <a:t>is involved in performance of PT</a:t>
            </a:r>
            <a:r>
              <a:rPr lang="en-US" altLang="en-US" sz="1400" baseline="0" dirty="0" smtClean="0"/>
              <a:t>. </a:t>
            </a:r>
            <a:endParaRPr lang="en-US" altLang="en-US" sz="1400" dirty="0" smtClean="0">
              <a:solidFill>
                <a:srgbClr val="FF0000"/>
              </a:solidFill>
            </a:endParaRPr>
          </a:p>
          <a:p>
            <a:pPr marL="0" lvl="1" indent="0">
              <a:spcBef>
                <a:spcPts val="2000"/>
              </a:spcBef>
              <a:buClr>
                <a:schemeClr val="accent5"/>
              </a:buClr>
              <a:buSzPct val="100000"/>
              <a:buNone/>
            </a:pPr>
            <a:r>
              <a:rPr lang="en-US" altLang="en-US" dirty="0" smtClean="0"/>
              <a:t>After testing is complete</a:t>
            </a:r>
            <a:r>
              <a:rPr lang="en-US" altLang="en-US" sz="1400" dirty="0" smtClean="0"/>
              <a:t>:</a:t>
            </a:r>
          </a:p>
          <a:p>
            <a:pPr marL="342900" lvl="1" indent="-342900">
              <a:spcBef>
                <a:spcPts val="2000"/>
              </a:spcBef>
              <a:buClr>
                <a:schemeClr val="accent5"/>
              </a:buClr>
              <a:buSzPct val="100000"/>
              <a:buFontTx/>
              <a:buAutoNum type="arabicPeriod"/>
            </a:pPr>
            <a:r>
              <a:rPr lang="en-US" altLang="en-US" sz="1400" dirty="0" smtClean="0"/>
              <a:t>Was it treated like a patient sample?</a:t>
            </a:r>
          </a:p>
          <a:p>
            <a:pPr marL="517525" lvl="1" indent="-342900">
              <a:buFontTx/>
              <a:buAutoNum type="alphaLcPeriod"/>
            </a:pPr>
            <a:r>
              <a:rPr lang="en-US" altLang="en-US" sz="1200" dirty="0" smtClean="0"/>
              <a:t>Following SOP for repeats, consultations – </a:t>
            </a:r>
            <a:r>
              <a:rPr lang="en-US" altLang="en-US" sz="1200" b="1" dirty="0" smtClean="0"/>
              <a:t>If SOP</a:t>
            </a:r>
            <a:r>
              <a:rPr lang="en-US" altLang="en-US" sz="1200" b="1" baseline="0" dirty="0" smtClean="0"/>
              <a:t> states to consult a supervisor this MUST be done before release of results</a:t>
            </a:r>
            <a:r>
              <a:rPr lang="en-US" altLang="en-US" sz="1200" baseline="0" dirty="0" smtClean="0"/>
              <a:t>.</a:t>
            </a:r>
            <a:endParaRPr lang="en-US" altLang="en-US" sz="1200" dirty="0" smtClean="0"/>
          </a:p>
          <a:p>
            <a:pPr marL="517525" lvl="1" indent="-342900">
              <a:buFontTx/>
              <a:buAutoNum type="alphaLcPeriod"/>
            </a:pPr>
            <a:r>
              <a:rPr lang="en-US" altLang="en-US" sz="1200" dirty="0" smtClean="0"/>
              <a:t>Reporting – no peer review</a:t>
            </a:r>
          </a:p>
          <a:p>
            <a:pPr marL="517525" lvl="1" indent="-342900">
              <a:buFontTx/>
              <a:buAutoNum type="alphaLcPeriod"/>
            </a:pPr>
            <a:r>
              <a:rPr lang="en-US" altLang="en-US" sz="1200" dirty="0" smtClean="0"/>
              <a:t>Run with samples</a:t>
            </a:r>
          </a:p>
          <a:p>
            <a:pPr marL="342900" indent="-342900">
              <a:buFont typeface="+mj-lt"/>
              <a:buAutoNum type="arabicPeriod" startAt="2"/>
            </a:pPr>
            <a:r>
              <a:rPr lang="en-US" altLang="en-US" sz="1400" dirty="0" smtClean="0"/>
              <a:t>Was it sent to another laboratory for confirmation?</a:t>
            </a:r>
          </a:p>
          <a:p>
            <a:pPr marL="342900" indent="-342900">
              <a:buFontTx/>
              <a:buAutoNum type="arabicPeriod" startAt="2"/>
            </a:pPr>
            <a:r>
              <a:rPr lang="en-US" altLang="en-US" sz="1400" dirty="0" smtClean="0"/>
              <a:t>Was it stored it appropriately?</a:t>
            </a:r>
          </a:p>
          <a:p>
            <a:pPr marL="517525" lvl="1" indent="-342900">
              <a:buFontTx/>
              <a:buAutoNum type="alphaLcPeriod"/>
            </a:pPr>
            <a:r>
              <a:rPr lang="en-US" altLang="en-US" sz="1200" dirty="0" smtClean="0"/>
              <a:t>Sequestered away from patient samples to help prevent inadvertent referrals or use prior to formal evaluation is complete</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EDE059E0-DF68-4A5E-90B3-9F8DD8EE7675}" type="slidenum">
              <a:rPr lang="en-US" smtClean="0"/>
              <a:pPr>
                <a:defRPr/>
              </a:pPr>
              <a:t>9</a:t>
            </a:fld>
            <a:endParaRPr lang="en-US" dirty="0"/>
          </a:p>
        </p:txBody>
      </p:sp>
    </p:spTree>
    <p:extLst>
      <p:ext uri="{BB962C8B-B14F-4D97-AF65-F5344CB8AC3E}">
        <p14:creationId xmlns:p14="http://schemas.microsoft.com/office/powerpoint/2010/main" val="3484578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9" descr="Quest_CoverAl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QuestLogo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538"/>
            <a:ext cx="182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ctrTitle"/>
          </p:nvPr>
        </p:nvSpPr>
        <p:spPr>
          <a:xfrm>
            <a:off x="685800" y="1679575"/>
            <a:ext cx="5092700" cy="1268413"/>
          </a:xfrm>
        </p:spPr>
        <p:txBody>
          <a:bodyPr anchor="t"/>
          <a:lstStyle>
            <a:lvl1pPr>
              <a:lnSpc>
                <a:spcPct val="93000"/>
              </a:lnSpc>
              <a:defRPr sz="3600"/>
            </a:lvl1pPr>
          </a:lstStyle>
          <a:p>
            <a:r>
              <a:rPr lang="en-US"/>
              <a:t>Click to edit Master title style</a:t>
            </a:r>
          </a:p>
        </p:txBody>
      </p:sp>
      <p:sp>
        <p:nvSpPr>
          <p:cNvPr id="32773" name="Rectangle 5"/>
          <p:cNvSpPr>
            <a:spLocks noGrp="1" noChangeArrowheads="1"/>
          </p:cNvSpPr>
          <p:nvPr>
            <p:ph type="subTitle" idx="1"/>
          </p:nvPr>
        </p:nvSpPr>
        <p:spPr>
          <a:xfrm>
            <a:off x="685800" y="3995738"/>
            <a:ext cx="6400800" cy="1306512"/>
          </a:xfrm>
        </p:spPr>
        <p:txBody>
          <a:bodyPr anchor="ctr"/>
          <a:lstStyle>
            <a:lvl1pPr marL="0" indent="0">
              <a:spcBef>
                <a:spcPct val="25000"/>
              </a:spcBef>
              <a:buFontTx/>
              <a:buNone/>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20584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3"/>
          <p:cNvSpPr>
            <a:spLocks noGrp="1" noChangeArrowheads="1"/>
          </p:cNvSpPr>
          <p:nvPr>
            <p:ph type="sldNum" sz="quarter" idx="11"/>
          </p:nvPr>
        </p:nvSpPr>
        <p:spPr>
          <a:ln/>
        </p:spPr>
        <p:txBody>
          <a:bodyPr/>
          <a:lstStyle>
            <a:lvl1pPr>
              <a:defRPr/>
            </a:lvl1pPr>
          </a:lstStyle>
          <a:p>
            <a:pPr>
              <a:defRPr/>
            </a:pPr>
            <a:r>
              <a:rPr lang="en-US"/>
              <a:t>| </a:t>
            </a:r>
            <a:fld id="{1ECA0FE3-5603-4325-AF3A-7B0E3BBDA52F}" type="slidenum">
              <a:rPr lang="en-US"/>
              <a:pPr>
                <a:defRPr/>
              </a:pPr>
              <a:t>‹#›</a:t>
            </a:fld>
            <a:r>
              <a:rPr lang="en-US"/>
              <a:t> </a:t>
            </a:r>
          </a:p>
        </p:txBody>
      </p:sp>
    </p:spTree>
    <p:extLst>
      <p:ext uri="{BB962C8B-B14F-4D97-AF65-F5344CB8AC3E}">
        <p14:creationId xmlns:p14="http://schemas.microsoft.com/office/powerpoint/2010/main" val="79142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344488"/>
            <a:ext cx="2030412" cy="5789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344488"/>
            <a:ext cx="5940425" cy="5789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3"/>
          <p:cNvSpPr>
            <a:spLocks noGrp="1" noChangeArrowheads="1"/>
          </p:cNvSpPr>
          <p:nvPr>
            <p:ph type="sldNum" sz="quarter" idx="11"/>
          </p:nvPr>
        </p:nvSpPr>
        <p:spPr>
          <a:ln/>
        </p:spPr>
        <p:txBody>
          <a:bodyPr/>
          <a:lstStyle>
            <a:lvl1pPr>
              <a:defRPr/>
            </a:lvl1pPr>
          </a:lstStyle>
          <a:p>
            <a:pPr>
              <a:defRPr/>
            </a:pPr>
            <a:r>
              <a:rPr lang="en-US"/>
              <a:t>| </a:t>
            </a:r>
            <a:fld id="{DF5EFDE9-2C4D-4D38-8C2C-322929D3EEBF}" type="slidenum">
              <a:rPr lang="en-US"/>
              <a:pPr>
                <a:defRPr/>
              </a:pPr>
              <a:t>‹#›</a:t>
            </a:fld>
            <a:r>
              <a:rPr lang="en-US"/>
              <a:t> </a:t>
            </a:r>
          </a:p>
        </p:txBody>
      </p:sp>
    </p:spTree>
    <p:extLst>
      <p:ext uri="{BB962C8B-B14F-4D97-AF65-F5344CB8AC3E}">
        <p14:creationId xmlns:p14="http://schemas.microsoft.com/office/powerpoint/2010/main" val="915570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overAlt3Image"/>
          <p:cNvPicPr>
            <a:picLocks noChangeAspect="1" noChangeArrowheads="1"/>
          </p:cNvPicPr>
          <p:nvPr/>
        </p:nvPicPr>
        <p:blipFill>
          <a:blip r:embed="rId2">
            <a:extLst>
              <a:ext uri="{28A0092B-C50C-407E-A947-70E740481C1C}">
                <a14:useLocalDpi xmlns:a14="http://schemas.microsoft.com/office/drawing/2010/main" val="0"/>
              </a:ext>
            </a:extLst>
          </a:blip>
          <a:srcRect l="12201"/>
          <a:stretch>
            <a:fillRect/>
          </a:stretch>
        </p:blipFill>
        <p:spPr bwMode="auto">
          <a:xfrm>
            <a:off x="319088" y="995363"/>
            <a:ext cx="4489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Quest_CoverAl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5"/>
            <a:ext cx="91440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Quest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39713"/>
            <a:ext cx="1836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ctrTitle"/>
          </p:nvPr>
        </p:nvSpPr>
        <p:spPr>
          <a:xfrm>
            <a:off x="4979988" y="1679575"/>
            <a:ext cx="3706812" cy="1268413"/>
          </a:xfrm>
          <a:prstGeom prst="rect">
            <a:avLst/>
          </a:prstGeom>
        </p:spPr>
        <p:txBody>
          <a:bodyPr anchor="t"/>
          <a:lstStyle>
            <a:lvl1pPr>
              <a:lnSpc>
                <a:spcPct val="93000"/>
              </a:lnSpc>
              <a:spcBef>
                <a:spcPct val="75000"/>
              </a:spcBef>
              <a:defRPr sz="3600">
                <a:solidFill>
                  <a:schemeClr val="accent1"/>
                </a:solidFill>
              </a:defRPr>
            </a:lvl1pPr>
          </a:lstStyle>
          <a:p>
            <a:r>
              <a:rPr lang="en-US"/>
              <a:t>Click to edit Master title style</a:t>
            </a:r>
          </a:p>
        </p:txBody>
      </p:sp>
      <p:sp>
        <p:nvSpPr>
          <p:cNvPr id="38917" name="Rectangle 5"/>
          <p:cNvSpPr>
            <a:spLocks noGrp="1" noChangeArrowheads="1"/>
          </p:cNvSpPr>
          <p:nvPr>
            <p:ph type="subTitle" idx="1"/>
          </p:nvPr>
        </p:nvSpPr>
        <p:spPr>
          <a:xfrm>
            <a:off x="4979988" y="3995738"/>
            <a:ext cx="3706812" cy="1306512"/>
          </a:xfrm>
        </p:spPr>
        <p:txBody>
          <a:bodyPr anchor="ctr"/>
          <a:lstStyle>
            <a:lvl1pPr marL="0" indent="0">
              <a:spcBef>
                <a:spcPct val="25000"/>
              </a:spcBef>
              <a:buFontTx/>
              <a:buNone/>
              <a:defRPr>
                <a:solidFill>
                  <a:schemeClr val="hlink"/>
                </a:solidFill>
              </a:defRPr>
            </a:lvl1pPr>
          </a:lstStyle>
          <a:p>
            <a:r>
              <a:rPr lang="en-US"/>
              <a:t>Click to edit Master subtitle style</a:t>
            </a:r>
          </a:p>
        </p:txBody>
      </p:sp>
    </p:spTree>
    <p:extLst>
      <p:ext uri="{BB962C8B-B14F-4D97-AF65-F5344CB8AC3E}">
        <p14:creationId xmlns:p14="http://schemas.microsoft.com/office/powerpoint/2010/main" val="50829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4488"/>
            <a:ext cx="8107362" cy="78581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t>| </a:t>
            </a:r>
            <a:fld id="{B7AF9E06-1153-493B-8FB9-EC2F098CA9D7}" type="slidenum">
              <a:rPr lang="en-US"/>
              <a:pPr>
                <a:defRPr/>
              </a:pPr>
              <a:t>‹#›</a:t>
            </a:fld>
            <a:r>
              <a:rPr lang="en-US"/>
              <a:t> </a:t>
            </a:r>
          </a:p>
        </p:txBody>
      </p:sp>
    </p:spTree>
    <p:extLst>
      <p:ext uri="{BB962C8B-B14F-4D97-AF65-F5344CB8AC3E}">
        <p14:creationId xmlns:p14="http://schemas.microsoft.com/office/powerpoint/2010/main" val="119982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t>| </a:t>
            </a:r>
            <a:fld id="{81F50490-DC99-482C-9A1F-0FBE87538CD6}" type="slidenum">
              <a:rPr lang="en-US"/>
              <a:pPr>
                <a:defRPr/>
              </a:pPr>
              <a:t>‹#›</a:t>
            </a:fld>
            <a:r>
              <a:rPr lang="en-US"/>
              <a:t> </a:t>
            </a:r>
          </a:p>
        </p:txBody>
      </p:sp>
    </p:spTree>
    <p:extLst>
      <p:ext uri="{BB962C8B-B14F-4D97-AF65-F5344CB8AC3E}">
        <p14:creationId xmlns:p14="http://schemas.microsoft.com/office/powerpoint/2010/main" val="269841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4488"/>
            <a:ext cx="8107362" cy="7858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1370013"/>
            <a:ext cx="3984625"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588" y="1370013"/>
            <a:ext cx="3986212"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t>| </a:t>
            </a:r>
            <a:fld id="{6745365F-5CF0-4CAA-89A4-549E06F9D9DC}" type="slidenum">
              <a:rPr lang="en-US"/>
              <a:pPr>
                <a:defRPr/>
              </a:pPr>
              <a:t>‹#›</a:t>
            </a:fld>
            <a:r>
              <a:rPr lang="en-US"/>
              <a:t> </a:t>
            </a:r>
          </a:p>
        </p:txBody>
      </p:sp>
    </p:spTree>
    <p:extLst>
      <p:ext uri="{BB962C8B-B14F-4D97-AF65-F5344CB8AC3E}">
        <p14:creationId xmlns:p14="http://schemas.microsoft.com/office/powerpoint/2010/main" val="250356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8" name="Rectangle 12"/>
          <p:cNvSpPr>
            <a:spLocks noGrp="1" noChangeArrowheads="1"/>
          </p:cNvSpPr>
          <p:nvPr>
            <p:ph type="sldNum" sz="quarter" idx="11"/>
          </p:nvPr>
        </p:nvSpPr>
        <p:spPr>
          <a:ln/>
        </p:spPr>
        <p:txBody>
          <a:bodyPr/>
          <a:lstStyle>
            <a:lvl1pPr>
              <a:defRPr/>
            </a:lvl1pPr>
          </a:lstStyle>
          <a:p>
            <a:pPr>
              <a:defRPr/>
            </a:pPr>
            <a:r>
              <a:rPr lang="en-US"/>
              <a:t>| </a:t>
            </a:r>
            <a:fld id="{FF0781B0-5624-4082-AE6F-0CF2E8A6EB07}" type="slidenum">
              <a:rPr lang="en-US"/>
              <a:pPr>
                <a:defRPr/>
              </a:pPr>
              <a:t>‹#›</a:t>
            </a:fld>
            <a:r>
              <a:rPr lang="en-US"/>
              <a:t> </a:t>
            </a:r>
          </a:p>
        </p:txBody>
      </p:sp>
    </p:spTree>
    <p:extLst>
      <p:ext uri="{BB962C8B-B14F-4D97-AF65-F5344CB8AC3E}">
        <p14:creationId xmlns:p14="http://schemas.microsoft.com/office/powerpoint/2010/main" val="266805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4488"/>
            <a:ext cx="8107362" cy="785812"/>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4" name="Rectangle 12"/>
          <p:cNvSpPr>
            <a:spLocks noGrp="1" noChangeArrowheads="1"/>
          </p:cNvSpPr>
          <p:nvPr>
            <p:ph type="sldNum" sz="quarter" idx="11"/>
          </p:nvPr>
        </p:nvSpPr>
        <p:spPr>
          <a:ln/>
        </p:spPr>
        <p:txBody>
          <a:bodyPr/>
          <a:lstStyle>
            <a:lvl1pPr>
              <a:defRPr/>
            </a:lvl1pPr>
          </a:lstStyle>
          <a:p>
            <a:pPr>
              <a:defRPr/>
            </a:pPr>
            <a:r>
              <a:rPr lang="en-US"/>
              <a:t>| </a:t>
            </a:r>
            <a:fld id="{F99335C7-3788-439C-B56E-EE86D689335A}" type="slidenum">
              <a:rPr lang="en-US"/>
              <a:pPr>
                <a:defRPr/>
              </a:pPr>
              <a:t>‹#›</a:t>
            </a:fld>
            <a:r>
              <a:rPr lang="en-US"/>
              <a:t> </a:t>
            </a:r>
          </a:p>
        </p:txBody>
      </p:sp>
    </p:spTree>
    <p:extLst>
      <p:ext uri="{BB962C8B-B14F-4D97-AF65-F5344CB8AC3E}">
        <p14:creationId xmlns:p14="http://schemas.microsoft.com/office/powerpoint/2010/main" val="2068326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3" name="Rectangle 12"/>
          <p:cNvSpPr>
            <a:spLocks noGrp="1" noChangeArrowheads="1"/>
          </p:cNvSpPr>
          <p:nvPr>
            <p:ph type="sldNum" sz="quarter" idx="11"/>
          </p:nvPr>
        </p:nvSpPr>
        <p:spPr>
          <a:ln/>
        </p:spPr>
        <p:txBody>
          <a:bodyPr/>
          <a:lstStyle>
            <a:lvl1pPr>
              <a:defRPr/>
            </a:lvl1pPr>
          </a:lstStyle>
          <a:p>
            <a:pPr>
              <a:defRPr/>
            </a:pPr>
            <a:r>
              <a:rPr lang="en-US"/>
              <a:t>| </a:t>
            </a:r>
            <a:fld id="{CA6CD75D-0646-43D9-921B-8C6C6E7C286D}" type="slidenum">
              <a:rPr lang="en-US"/>
              <a:pPr>
                <a:defRPr/>
              </a:pPr>
              <a:t>‹#›</a:t>
            </a:fld>
            <a:r>
              <a:rPr lang="en-US"/>
              <a:t> </a:t>
            </a:r>
          </a:p>
        </p:txBody>
      </p:sp>
    </p:spTree>
    <p:extLst>
      <p:ext uri="{BB962C8B-B14F-4D97-AF65-F5344CB8AC3E}">
        <p14:creationId xmlns:p14="http://schemas.microsoft.com/office/powerpoint/2010/main" val="1460472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t>| </a:t>
            </a:r>
            <a:fld id="{6094BE7F-A877-4CFE-891D-09BFA9C555D5}" type="slidenum">
              <a:rPr lang="en-US"/>
              <a:pPr>
                <a:defRPr/>
              </a:pPr>
              <a:t>‹#›</a:t>
            </a:fld>
            <a:r>
              <a:rPr lang="en-US"/>
              <a:t> </a:t>
            </a:r>
          </a:p>
        </p:txBody>
      </p:sp>
    </p:spTree>
    <p:extLst>
      <p:ext uri="{BB962C8B-B14F-4D97-AF65-F5344CB8AC3E}">
        <p14:creationId xmlns:p14="http://schemas.microsoft.com/office/powerpoint/2010/main" val="414830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3"/>
          <p:cNvSpPr>
            <a:spLocks noGrp="1" noChangeArrowheads="1"/>
          </p:cNvSpPr>
          <p:nvPr>
            <p:ph type="sldNum" sz="quarter" idx="11"/>
          </p:nvPr>
        </p:nvSpPr>
        <p:spPr>
          <a:ln/>
        </p:spPr>
        <p:txBody>
          <a:bodyPr/>
          <a:lstStyle>
            <a:lvl1pPr>
              <a:defRPr/>
            </a:lvl1pPr>
          </a:lstStyle>
          <a:p>
            <a:pPr>
              <a:defRPr/>
            </a:pPr>
            <a:r>
              <a:rPr lang="en-US"/>
              <a:t>| </a:t>
            </a:r>
            <a:fld id="{56257E61-7511-40CD-A02A-442CF8EBF979}" type="slidenum">
              <a:rPr lang="en-US"/>
              <a:pPr>
                <a:defRPr/>
              </a:pPr>
              <a:t>‹#›</a:t>
            </a:fld>
            <a:r>
              <a:rPr lang="en-US"/>
              <a:t> </a:t>
            </a:r>
          </a:p>
        </p:txBody>
      </p:sp>
    </p:spTree>
    <p:extLst>
      <p:ext uri="{BB962C8B-B14F-4D97-AF65-F5344CB8AC3E}">
        <p14:creationId xmlns:p14="http://schemas.microsoft.com/office/powerpoint/2010/main" val="1838599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t>| </a:t>
            </a:r>
            <a:fld id="{C1664BC8-F17D-4C56-AF1B-ADA626B47469}" type="slidenum">
              <a:rPr lang="en-US"/>
              <a:pPr>
                <a:defRPr/>
              </a:pPr>
              <a:t>‹#›</a:t>
            </a:fld>
            <a:r>
              <a:rPr lang="en-US"/>
              <a:t> </a:t>
            </a:r>
          </a:p>
        </p:txBody>
      </p:sp>
    </p:spTree>
    <p:extLst>
      <p:ext uri="{BB962C8B-B14F-4D97-AF65-F5344CB8AC3E}">
        <p14:creationId xmlns:p14="http://schemas.microsoft.com/office/powerpoint/2010/main" val="2806624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79438" y="344488"/>
            <a:ext cx="8107362" cy="78581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t>| </a:t>
            </a:r>
            <a:fld id="{4D170080-4A1B-42A4-A232-B6F48CA89231}" type="slidenum">
              <a:rPr lang="en-US"/>
              <a:pPr>
                <a:defRPr/>
              </a:pPr>
              <a:t>‹#›</a:t>
            </a:fld>
            <a:r>
              <a:rPr lang="en-US"/>
              <a:t> </a:t>
            </a:r>
          </a:p>
        </p:txBody>
      </p:sp>
    </p:spTree>
    <p:extLst>
      <p:ext uri="{BB962C8B-B14F-4D97-AF65-F5344CB8AC3E}">
        <p14:creationId xmlns:p14="http://schemas.microsoft.com/office/powerpoint/2010/main" val="2329439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344488"/>
            <a:ext cx="2030412" cy="57896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344488"/>
            <a:ext cx="5940425" cy="5789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t>| </a:t>
            </a:r>
            <a:fld id="{A4B13155-CB7A-40C6-8DE6-9332D7929650}" type="slidenum">
              <a:rPr lang="en-US"/>
              <a:pPr>
                <a:defRPr/>
              </a:pPr>
              <a:t>‹#›</a:t>
            </a:fld>
            <a:r>
              <a:rPr lang="en-US"/>
              <a:t> </a:t>
            </a:r>
          </a:p>
        </p:txBody>
      </p:sp>
    </p:spTree>
    <p:extLst>
      <p:ext uri="{BB962C8B-B14F-4D97-AF65-F5344CB8AC3E}">
        <p14:creationId xmlns:p14="http://schemas.microsoft.com/office/powerpoint/2010/main" val="153449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01">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6378" t="-11326" b="1"/>
          <a:stretch/>
        </p:blipFill>
        <p:spPr>
          <a:xfrm>
            <a:off x="-12700" y="893"/>
            <a:ext cx="9156700" cy="6857106"/>
          </a:xfrm>
          <a:prstGeom prst="rect">
            <a:avLst/>
          </a:prstGeom>
        </p:spPr>
      </p:pic>
      <p:sp>
        <p:nvSpPr>
          <p:cNvPr id="2" name="Title 1"/>
          <p:cNvSpPr>
            <a:spLocks noGrp="1"/>
          </p:cNvSpPr>
          <p:nvPr>
            <p:ph type="ctrTitle" hasCustomPrompt="1"/>
          </p:nvPr>
        </p:nvSpPr>
        <p:spPr bwMode="gray">
          <a:xfrm>
            <a:off x="339725" y="1474788"/>
            <a:ext cx="4656180" cy="2392363"/>
          </a:xfrm>
        </p:spPr>
        <p:txBody>
          <a:bodyPr anchor="b"/>
          <a:lstStyle>
            <a:lvl1pPr>
              <a:lnSpc>
                <a:spcPct val="85000"/>
              </a:lnSpc>
              <a:defRPr sz="4000" b="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gray">
          <a:xfrm>
            <a:off x="339725" y="4046539"/>
            <a:ext cx="7153956" cy="763586"/>
          </a:xfrm>
        </p:spPr>
        <p:txBody>
          <a:bodyPr anchor="t"/>
          <a:lstStyle>
            <a:lvl1pPr marL="0" indent="0" algn="l">
              <a:lnSpc>
                <a:spcPct val="85000"/>
              </a:lnSpc>
              <a:spcBef>
                <a:spcPts val="4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63" y="5923787"/>
            <a:ext cx="2092080" cy="6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hasCustomPrompt="1"/>
          </p:nvPr>
        </p:nvSpPr>
        <p:spPr>
          <a:xfrm>
            <a:off x="339725" y="5000625"/>
            <a:ext cx="3648075" cy="504825"/>
          </a:xfrm>
        </p:spPr>
        <p:txBody>
          <a:bodyPr/>
          <a:lstStyle>
            <a:lvl1pPr marL="0" indent="0">
              <a:spcBef>
                <a:spcPts val="400"/>
              </a:spcBef>
              <a:buNone/>
              <a:defRPr sz="1400">
                <a:solidFill>
                  <a:schemeClr val="bg1"/>
                </a:solidFill>
              </a:defRPr>
            </a:lvl1pPr>
            <a:lvl2pPr marL="298450" indent="0">
              <a:buNone/>
              <a:defRPr/>
            </a:lvl2pPr>
            <a:lvl3pPr marL="576262" indent="0">
              <a:buNone/>
              <a:defRPr/>
            </a:lvl3pPr>
            <a:lvl4pPr marL="801688" indent="0">
              <a:buNone/>
              <a:defRPr/>
            </a:lvl4pPr>
            <a:lvl5pPr marL="1089025" indent="0">
              <a:buNone/>
              <a:defRPr/>
            </a:lvl5pPr>
          </a:lstStyle>
          <a:p>
            <a:pPr lvl="0"/>
            <a:r>
              <a:rPr lang="en-US" dirty="0" smtClean="0"/>
              <a:t>Presentation Date</a:t>
            </a:r>
            <a:endParaRPr lang="en-US" dirty="0"/>
          </a:p>
        </p:txBody>
      </p:sp>
    </p:spTree>
    <p:extLst>
      <p:ext uri="{BB962C8B-B14F-4D97-AF65-F5344CB8AC3E}">
        <p14:creationId xmlns:p14="http://schemas.microsoft.com/office/powerpoint/2010/main" val="1359614763"/>
      </p:ext>
    </p:extLst>
  </p:cSld>
  <p:clrMapOvr>
    <a:masterClrMapping/>
  </p:clrMapOvr>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02">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782"/>
          <a:stretch/>
        </p:blipFill>
        <p:spPr>
          <a:xfrm>
            <a:off x="-25400" y="893"/>
            <a:ext cx="9169400" cy="6857106"/>
          </a:xfrm>
          <a:prstGeom prst="rect">
            <a:avLst/>
          </a:prstGeom>
        </p:spPr>
      </p:pic>
      <p:sp>
        <p:nvSpPr>
          <p:cNvPr id="2" name="Title 1"/>
          <p:cNvSpPr>
            <a:spLocks noGrp="1"/>
          </p:cNvSpPr>
          <p:nvPr>
            <p:ph type="ctrTitle" hasCustomPrompt="1"/>
          </p:nvPr>
        </p:nvSpPr>
        <p:spPr bwMode="gray">
          <a:xfrm>
            <a:off x="339725" y="1474788"/>
            <a:ext cx="4656180" cy="2392363"/>
          </a:xfrm>
        </p:spPr>
        <p:txBody>
          <a:bodyPr anchor="b"/>
          <a:lstStyle>
            <a:lvl1pPr>
              <a:lnSpc>
                <a:spcPct val="85000"/>
              </a:lnSpc>
              <a:defRPr sz="4000" b="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gray">
          <a:xfrm>
            <a:off x="339725" y="4046539"/>
            <a:ext cx="7153956" cy="763586"/>
          </a:xfrm>
        </p:spPr>
        <p:txBody>
          <a:bodyPr anchor="t"/>
          <a:lstStyle>
            <a:lvl1pPr marL="0" indent="0" algn="l">
              <a:lnSpc>
                <a:spcPct val="85000"/>
              </a:lnSpc>
              <a:spcBef>
                <a:spcPts val="4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63" y="5923787"/>
            <a:ext cx="2092080" cy="6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hasCustomPrompt="1"/>
          </p:nvPr>
        </p:nvSpPr>
        <p:spPr>
          <a:xfrm>
            <a:off x="339725" y="5000625"/>
            <a:ext cx="3648075" cy="504825"/>
          </a:xfrm>
        </p:spPr>
        <p:txBody>
          <a:bodyPr/>
          <a:lstStyle>
            <a:lvl1pPr marL="0" indent="0">
              <a:spcBef>
                <a:spcPts val="400"/>
              </a:spcBef>
              <a:buNone/>
              <a:defRPr sz="1400">
                <a:solidFill>
                  <a:schemeClr val="bg1"/>
                </a:solidFill>
              </a:defRPr>
            </a:lvl1pPr>
            <a:lvl2pPr marL="298450" indent="0">
              <a:buNone/>
              <a:defRPr/>
            </a:lvl2pPr>
            <a:lvl3pPr marL="576262" indent="0">
              <a:buNone/>
              <a:defRPr/>
            </a:lvl3pPr>
            <a:lvl4pPr marL="801688" indent="0">
              <a:buNone/>
              <a:defRPr/>
            </a:lvl4pPr>
            <a:lvl5pPr marL="1089025" indent="0">
              <a:buNone/>
              <a:defRPr/>
            </a:lvl5pPr>
          </a:lstStyle>
          <a:p>
            <a:pPr lvl="0"/>
            <a:r>
              <a:rPr lang="en-US" dirty="0" smtClean="0"/>
              <a:t>Presentation Date</a:t>
            </a:r>
            <a:endParaRPr lang="en-US" dirty="0"/>
          </a:p>
        </p:txBody>
      </p:sp>
    </p:spTree>
    <p:extLst>
      <p:ext uri="{BB962C8B-B14F-4D97-AF65-F5344CB8AC3E}">
        <p14:creationId xmlns:p14="http://schemas.microsoft.com/office/powerpoint/2010/main" val="3328255202"/>
      </p:ext>
    </p:extLst>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03">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782"/>
          <a:stretch/>
        </p:blipFill>
        <p:spPr>
          <a:xfrm>
            <a:off x="-25400" y="893"/>
            <a:ext cx="9169400" cy="6857106"/>
          </a:xfrm>
          <a:prstGeom prst="rect">
            <a:avLst/>
          </a:prstGeom>
        </p:spPr>
      </p:pic>
      <p:sp>
        <p:nvSpPr>
          <p:cNvPr id="2" name="Title 1"/>
          <p:cNvSpPr>
            <a:spLocks noGrp="1"/>
          </p:cNvSpPr>
          <p:nvPr>
            <p:ph type="ctrTitle" hasCustomPrompt="1"/>
          </p:nvPr>
        </p:nvSpPr>
        <p:spPr bwMode="gray">
          <a:xfrm>
            <a:off x="339725" y="1474788"/>
            <a:ext cx="4656180" cy="2392363"/>
          </a:xfrm>
        </p:spPr>
        <p:txBody>
          <a:bodyPr anchor="b"/>
          <a:lstStyle>
            <a:lvl1pPr>
              <a:lnSpc>
                <a:spcPct val="85000"/>
              </a:lnSpc>
              <a:defRPr sz="4000" b="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gray">
          <a:xfrm>
            <a:off x="339725" y="4046539"/>
            <a:ext cx="7153956" cy="763586"/>
          </a:xfrm>
        </p:spPr>
        <p:txBody>
          <a:bodyPr anchor="t"/>
          <a:lstStyle>
            <a:lvl1pPr marL="0" indent="0" algn="l">
              <a:lnSpc>
                <a:spcPct val="85000"/>
              </a:lnSpc>
              <a:spcBef>
                <a:spcPts val="4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63" y="5923787"/>
            <a:ext cx="2092080" cy="6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hasCustomPrompt="1"/>
          </p:nvPr>
        </p:nvSpPr>
        <p:spPr>
          <a:xfrm>
            <a:off x="339725" y="5000625"/>
            <a:ext cx="3648075" cy="504825"/>
          </a:xfrm>
        </p:spPr>
        <p:txBody>
          <a:bodyPr/>
          <a:lstStyle>
            <a:lvl1pPr marL="0" indent="0">
              <a:spcBef>
                <a:spcPts val="400"/>
              </a:spcBef>
              <a:buNone/>
              <a:defRPr sz="1400">
                <a:solidFill>
                  <a:schemeClr val="bg1"/>
                </a:solidFill>
              </a:defRPr>
            </a:lvl1pPr>
            <a:lvl2pPr marL="298450" indent="0">
              <a:buNone/>
              <a:defRPr/>
            </a:lvl2pPr>
            <a:lvl3pPr marL="576262" indent="0">
              <a:buNone/>
              <a:defRPr/>
            </a:lvl3pPr>
            <a:lvl4pPr marL="801688" indent="0">
              <a:buNone/>
              <a:defRPr/>
            </a:lvl4pPr>
            <a:lvl5pPr marL="1089025" indent="0">
              <a:buNone/>
              <a:defRPr/>
            </a:lvl5pPr>
          </a:lstStyle>
          <a:p>
            <a:pPr lvl="0"/>
            <a:r>
              <a:rPr lang="en-US" dirty="0" smtClean="0"/>
              <a:t>Presentation Date</a:t>
            </a:r>
            <a:endParaRPr lang="en-US" dirty="0"/>
          </a:p>
        </p:txBody>
      </p:sp>
    </p:spTree>
    <p:extLst>
      <p:ext uri="{BB962C8B-B14F-4D97-AF65-F5344CB8AC3E}">
        <p14:creationId xmlns:p14="http://schemas.microsoft.com/office/powerpoint/2010/main" val="2512247246"/>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04">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4886"/>
          <a:stretch/>
        </p:blipFill>
        <p:spPr>
          <a:xfrm>
            <a:off x="-12700" y="893"/>
            <a:ext cx="9156700" cy="6857106"/>
          </a:xfrm>
          <a:prstGeom prst="rect">
            <a:avLst/>
          </a:prstGeom>
        </p:spPr>
      </p:pic>
      <p:sp>
        <p:nvSpPr>
          <p:cNvPr id="2" name="Title 1"/>
          <p:cNvSpPr>
            <a:spLocks noGrp="1"/>
          </p:cNvSpPr>
          <p:nvPr>
            <p:ph type="ctrTitle" hasCustomPrompt="1"/>
          </p:nvPr>
        </p:nvSpPr>
        <p:spPr bwMode="gray">
          <a:xfrm>
            <a:off x="339725" y="1474788"/>
            <a:ext cx="4656180" cy="2392363"/>
          </a:xfrm>
        </p:spPr>
        <p:txBody>
          <a:bodyPr anchor="b"/>
          <a:lstStyle>
            <a:lvl1pPr>
              <a:lnSpc>
                <a:spcPct val="85000"/>
              </a:lnSpc>
              <a:defRPr sz="4000" b="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gray">
          <a:xfrm>
            <a:off x="339725" y="4046539"/>
            <a:ext cx="7153956" cy="763586"/>
          </a:xfrm>
        </p:spPr>
        <p:txBody>
          <a:bodyPr anchor="t"/>
          <a:lstStyle>
            <a:lvl1pPr marL="0" indent="0" algn="l">
              <a:lnSpc>
                <a:spcPct val="85000"/>
              </a:lnSpc>
              <a:spcBef>
                <a:spcPts val="4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63" y="5923787"/>
            <a:ext cx="2092080" cy="6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hasCustomPrompt="1"/>
          </p:nvPr>
        </p:nvSpPr>
        <p:spPr>
          <a:xfrm>
            <a:off x="339725" y="5000625"/>
            <a:ext cx="3648075" cy="504825"/>
          </a:xfrm>
        </p:spPr>
        <p:txBody>
          <a:bodyPr/>
          <a:lstStyle>
            <a:lvl1pPr marL="0" indent="0">
              <a:spcBef>
                <a:spcPts val="400"/>
              </a:spcBef>
              <a:buNone/>
              <a:defRPr sz="1400">
                <a:solidFill>
                  <a:schemeClr val="bg1"/>
                </a:solidFill>
              </a:defRPr>
            </a:lvl1pPr>
            <a:lvl2pPr marL="298450" indent="0">
              <a:buNone/>
              <a:defRPr/>
            </a:lvl2pPr>
            <a:lvl3pPr marL="576262" indent="0">
              <a:buNone/>
              <a:defRPr/>
            </a:lvl3pPr>
            <a:lvl4pPr marL="801688" indent="0">
              <a:buNone/>
              <a:defRPr/>
            </a:lvl4pPr>
            <a:lvl5pPr marL="1089025" indent="0">
              <a:buNone/>
              <a:defRPr/>
            </a:lvl5pPr>
          </a:lstStyle>
          <a:p>
            <a:pPr lvl="0"/>
            <a:r>
              <a:rPr lang="en-US" dirty="0" smtClean="0"/>
              <a:t>Presentation Date</a:t>
            </a:r>
            <a:endParaRPr lang="en-US" dirty="0"/>
          </a:p>
        </p:txBody>
      </p:sp>
    </p:spTree>
    <p:extLst>
      <p:ext uri="{BB962C8B-B14F-4D97-AF65-F5344CB8AC3E}">
        <p14:creationId xmlns:p14="http://schemas.microsoft.com/office/powerpoint/2010/main" val="2479713772"/>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05">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2073" r="2917"/>
          <a:stretch/>
        </p:blipFill>
        <p:spPr>
          <a:xfrm>
            <a:off x="0" y="893"/>
            <a:ext cx="9144000" cy="6857106"/>
          </a:xfrm>
          <a:prstGeom prst="rect">
            <a:avLst/>
          </a:prstGeom>
        </p:spPr>
      </p:pic>
      <p:sp>
        <p:nvSpPr>
          <p:cNvPr id="2" name="Title 1"/>
          <p:cNvSpPr>
            <a:spLocks noGrp="1"/>
          </p:cNvSpPr>
          <p:nvPr>
            <p:ph type="ctrTitle" hasCustomPrompt="1"/>
          </p:nvPr>
        </p:nvSpPr>
        <p:spPr bwMode="gray">
          <a:xfrm>
            <a:off x="339725" y="1474788"/>
            <a:ext cx="4656180" cy="2392363"/>
          </a:xfrm>
        </p:spPr>
        <p:txBody>
          <a:bodyPr anchor="b"/>
          <a:lstStyle>
            <a:lvl1pPr>
              <a:lnSpc>
                <a:spcPct val="85000"/>
              </a:lnSpc>
              <a:defRPr sz="4000" b="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gray">
          <a:xfrm>
            <a:off x="339725" y="4046539"/>
            <a:ext cx="7153956" cy="763586"/>
          </a:xfrm>
        </p:spPr>
        <p:txBody>
          <a:bodyPr anchor="t"/>
          <a:lstStyle>
            <a:lvl1pPr marL="0" indent="0" algn="l">
              <a:lnSpc>
                <a:spcPct val="85000"/>
              </a:lnSpc>
              <a:spcBef>
                <a:spcPts val="4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63" y="5923787"/>
            <a:ext cx="2092080" cy="6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hasCustomPrompt="1"/>
          </p:nvPr>
        </p:nvSpPr>
        <p:spPr>
          <a:xfrm>
            <a:off x="339725" y="5000625"/>
            <a:ext cx="3648075" cy="504825"/>
          </a:xfrm>
        </p:spPr>
        <p:txBody>
          <a:bodyPr/>
          <a:lstStyle>
            <a:lvl1pPr marL="0" indent="0">
              <a:spcBef>
                <a:spcPts val="400"/>
              </a:spcBef>
              <a:buNone/>
              <a:defRPr sz="1400">
                <a:solidFill>
                  <a:schemeClr val="bg1"/>
                </a:solidFill>
              </a:defRPr>
            </a:lvl1pPr>
            <a:lvl2pPr marL="298450" indent="0">
              <a:buNone/>
              <a:defRPr/>
            </a:lvl2pPr>
            <a:lvl3pPr marL="576262" indent="0">
              <a:buNone/>
              <a:defRPr/>
            </a:lvl3pPr>
            <a:lvl4pPr marL="801688" indent="0">
              <a:buNone/>
              <a:defRPr/>
            </a:lvl4pPr>
            <a:lvl5pPr marL="1089025" indent="0">
              <a:buNone/>
              <a:defRPr/>
            </a:lvl5pPr>
          </a:lstStyle>
          <a:p>
            <a:pPr lvl="0"/>
            <a:r>
              <a:rPr lang="en-US" dirty="0" smtClean="0"/>
              <a:t>Presentation Date</a:t>
            </a:r>
            <a:endParaRPr lang="en-US" dirty="0"/>
          </a:p>
        </p:txBody>
      </p:sp>
    </p:spTree>
    <p:extLst>
      <p:ext uri="{BB962C8B-B14F-4D97-AF65-F5344CB8AC3E}">
        <p14:creationId xmlns:p14="http://schemas.microsoft.com/office/powerpoint/2010/main" val="3855061464"/>
      </p:ext>
    </p:extLst>
  </p:cSld>
  <p:clrMapOvr>
    <a:masterClrMapping/>
  </p:clrMapOvr>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gradFill>
            <a:gsLst>
              <a:gs pos="100000">
                <a:schemeClr val="accent5"/>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 y="0"/>
            <a:ext cx="9142808" cy="6857106"/>
          </a:xfrm>
          <a:prstGeom prst="rect">
            <a:avLst/>
          </a:prstGeom>
        </p:spPr>
      </p:pic>
      <p:sp>
        <p:nvSpPr>
          <p:cNvPr id="2" name="Title 1"/>
          <p:cNvSpPr>
            <a:spLocks noGrp="1"/>
          </p:cNvSpPr>
          <p:nvPr>
            <p:ph type="ctrTitle" hasCustomPrompt="1"/>
          </p:nvPr>
        </p:nvSpPr>
        <p:spPr bwMode="gray">
          <a:xfrm>
            <a:off x="457200" y="2997200"/>
            <a:ext cx="6202907" cy="1074992"/>
          </a:xfrm>
        </p:spPr>
        <p:txBody>
          <a:bodyPr anchor="b"/>
          <a:lstStyle>
            <a:lvl1pPr>
              <a:defRPr sz="3600" b="0">
                <a:solidFill>
                  <a:schemeClr val="accent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hasCustomPrompt="1"/>
          </p:nvPr>
        </p:nvSpPr>
        <p:spPr bwMode="gray">
          <a:xfrm>
            <a:off x="457200" y="4343400"/>
            <a:ext cx="5278995" cy="640080"/>
          </a:xfrm>
        </p:spPr>
        <p:txBody>
          <a:bodyPr anchor="t"/>
          <a:lstStyle>
            <a:lvl1pPr marL="0" indent="0" algn="l">
              <a:spcBef>
                <a:spcPts val="400"/>
              </a:spcBef>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txBox="1">
            <a:spLocks/>
          </p:cNvSpPr>
          <p:nvPr/>
        </p:nvSpPr>
        <p:spPr bwMode="gray">
          <a:xfrm>
            <a:off x="62303" y="6540779"/>
            <a:ext cx="320040"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800" smtClean="0">
                <a:solidFill>
                  <a:schemeClr val="tx1"/>
                </a:solidFill>
                <a:latin typeface="+mn-lt"/>
              </a:rPr>
              <a:pPr algn="r"/>
              <a:t>‹#›</a:t>
            </a:fld>
            <a:endParaRPr lang="en-US" sz="800" dirty="0">
              <a:solidFill>
                <a:schemeClr val="tx1"/>
              </a:solidFill>
              <a:latin typeface="+mn-lt"/>
            </a:endParaRPr>
          </a:p>
        </p:txBody>
      </p:sp>
      <p:sp>
        <p:nvSpPr>
          <p:cNvPr id="11" name="Slide Number Placeholder 5"/>
          <p:cNvSpPr txBox="1">
            <a:spLocks/>
          </p:cNvSpPr>
          <p:nvPr/>
        </p:nvSpPr>
        <p:spPr bwMode="gray">
          <a:xfrm>
            <a:off x="406146" y="6533762"/>
            <a:ext cx="4777169"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smtClean="0">
                <a:solidFill>
                  <a:schemeClr val="tx1"/>
                </a:solidFill>
                <a:latin typeface="+mn-lt"/>
                <a:sym typeface="Wingdings 2" panose="05020102010507070707" pitchFamily="18" charset="2"/>
              </a:rPr>
              <a:t> </a:t>
            </a:r>
            <a:r>
              <a:rPr lang="en-US" sz="800" dirty="0" smtClean="0">
                <a:solidFill>
                  <a:schemeClr val="tx1"/>
                </a:solidFill>
                <a:latin typeface="+mn-lt"/>
              </a:rPr>
              <a:t>CONFIDENTIAL </a:t>
            </a:r>
            <a:r>
              <a:rPr lang="en-US" sz="800" baseline="0" dirty="0" smtClean="0">
                <a:solidFill>
                  <a:schemeClr val="tx1"/>
                </a:solidFill>
                <a:latin typeface="+mn-lt"/>
              </a:rPr>
              <a:t>– For internal circulation only</a:t>
            </a:r>
            <a:endParaRPr lang="en-US" sz="800" dirty="0">
              <a:solidFill>
                <a:schemeClr val="tx1"/>
              </a:solidFill>
              <a:latin typeface="+mn-lt"/>
            </a:endParaRPr>
          </a:p>
        </p:txBody>
      </p:sp>
      <p:pic>
        <p:nvPicPr>
          <p:cNvPr id="12" name="Picture 3" descr="C:\_projects\011914\P12158 - Carrie\Quest-WH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229" y="6263625"/>
            <a:ext cx="1247321" cy="3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954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6" name="Title 5"/>
          <p:cNvSpPr>
            <a:spLocks noGrp="1"/>
          </p:cNvSpPr>
          <p:nvPr>
            <p:ph type="title" hasCustomPrompt="1"/>
          </p:nvPr>
        </p:nvSpPr>
        <p:spPr>
          <a:xfrm>
            <a:off x="310896" y="118755"/>
            <a:ext cx="8448929" cy="877824"/>
          </a:xfrm>
        </p:spPr>
        <p:txBody>
          <a:bodyPr/>
          <a:lstStyle/>
          <a:p>
            <a:r>
              <a:rPr lang="en-US" dirty="0" smtClean="0"/>
              <a:t>Click to edit master title style</a:t>
            </a:r>
            <a:endParaRPr lang="en-US" dirty="0"/>
          </a:p>
        </p:txBody>
      </p:sp>
      <p:sp>
        <p:nvSpPr>
          <p:cNvPr id="5"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5" name="Rectangle 13"/>
          <p:cNvSpPr>
            <a:spLocks noGrp="1" noChangeArrowheads="1"/>
          </p:cNvSpPr>
          <p:nvPr>
            <p:ph type="sldNum" sz="quarter" idx="11"/>
          </p:nvPr>
        </p:nvSpPr>
        <p:spPr>
          <a:ln/>
        </p:spPr>
        <p:txBody>
          <a:bodyPr/>
          <a:lstStyle>
            <a:lvl1pPr>
              <a:defRPr/>
            </a:lvl1pPr>
          </a:lstStyle>
          <a:p>
            <a:pPr>
              <a:defRPr/>
            </a:pPr>
            <a:r>
              <a:rPr lang="en-US"/>
              <a:t>| </a:t>
            </a:r>
            <a:fld id="{D5CB42FF-65BA-415E-92C9-74C66BBAAAE3}" type="slidenum">
              <a:rPr lang="en-US"/>
              <a:pPr>
                <a:defRPr/>
              </a:pPr>
              <a:t>‹#›</a:t>
            </a:fld>
            <a:r>
              <a:rPr lang="en-US"/>
              <a:t> </a:t>
            </a:r>
          </a:p>
        </p:txBody>
      </p:sp>
    </p:spTree>
    <p:extLst>
      <p:ext uri="{BB962C8B-B14F-4D97-AF65-F5344CB8AC3E}">
        <p14:creationId xmlns:p14="http://schemas.microsoft.com/office/powerpoint/2010/main" val="477497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8333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10895" y="118755"/>
            <a:ext cx="8448930" cy="877824"/>
          </a:xfrm>
        </p:spPr>
        <p:txBody>
          <a:bodyPr/>
          <a:lstStyle/>
          <a:p>
            <a:r>
              <a:rPr lang="en-US" dirty="0" smtClean="0"/>
              <a:t>Click to edit master title style</a:t>
            </a:r>
            <a:endParaRPr lang="en-US" dirty="0"/>
          </a:p>
        </p:txBody>
      </p:sp>
      <p:sp>
        <p:nvSpPr>
          <p:cNvPr id="8" name="Content Placeholder 7"/>
          <p:cNvSpPr>
            <a:spLocks noGrp="1"/>
          </p:cNvSpPr>
          <p:nvPr>
            <p:ph sz="quarter" idx="17"/>
          </p:nvPr>
        </p:nvSpPr>
        <p:spPr>
          <a:xfrm>
            <a:off x="411163" y="1808162"/>
            <a:ext cx="8359775"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7"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Box">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9"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1" name="Text Placeholder 9"/>
          <p:cNvSpPr>
            <a:spLocks noGrp="1"/>
          </p:cNvSpPr>
          <p:nvPr>
            <p:ph type="body" sz="quarter" idx="30" hasCustomPrompt="1"/>
          </p:nvPr>
        </p:nvSpPr>
        <p:spPr>
          <a:xfrm>
            <a:off x="384047" y="1610131"/>
            <a:ext cx="8375777"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Content Placeholder 6"/>
          <p:cNvSpPr>
            <a:spLocks noGrp="1"/>
          </p:cNvSpPr>
          <p:nvPr>
            <p:ph sz="quarter" idx="38"/>
          </p:nvPr>
        </p:nvSpPr>
        <p:spPr>
          <a:xfrm>
            <a:off x="384047" y="2285998"/>
            <a:ext cx="8375777" cy="3733994"/>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0"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4" name="Text Placeholder 9"/>
          <p:cNvSpPr>
            <a:spLocks noGrp="1"/>
          </p:cNvSpPr>
          <p:nvPr>
            <p:ph type="body" sz="quarter" idx="30" hasCustomPrompt="1"/>
          </p:nvPr>
        </p:nvSpPr>
        <p:spPr>
          <a:xfrm>
            <a:off x="384048"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5" name="Text Placeholder 9"/>
          <p:cNvSpPr>
            <a:spLocks noGrp="1"/>
          </p:cNvSpPr>
          <p:nvPr>
            <p:ph type="body" sz="quarter" idx="31" hasCustomPrompt="1"/>
          </p:nvPr>
        </p:nvSpPr>
        <p:spPr>
          <a:xfrm>
            <a:off x="4667989"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5" name="Content Placeholder 6"/>
          <p:cNvSpPr>
            <a:spLocks noGrp="1"/>
          </p:cNvSpPr>
          <p:nvPr>
            <p:ph sz="quarter" idx="38"/>
          </p:nvPr>
        </p:nvSpPr>
        <p:spPr>
          <a:xfrm>
            <a:off x="384047" y="2285998"/>
            <a:ext cx="4095877" cy="3733994"/>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6"/>
          <p:cNvSpPr>
            <a:spLocks noGrp="1"/>
          </p:cNvSpPr>
          <p:nvPr>
            <p:ph sz="quarter" idx="39"/>
          </p:nvPr>
        </p:nvSpPr>
        <p:spPr>
          <a:xfrm>
            <a:off x="4663948" y="2285998"/>
            <a:ext cx="4095877" cy="3733994"/>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e Left Two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6" name="Text Placeholder 9"/>
          <p:cNvSpPr>
            <a:spLocks noGrp="1"/>
          </p:cNvSpPr>
          <p:nvPr>
            <p:ph type="body" sz="quarter" idx="30" hasCustomPrompt="1"/>
          </p:nvPr>
        </p:nvSpPr>
        <p:spPr>
          <a:xfrm>
            <a:off x="384048"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4667989"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9" name="Text Placeholder 9"/>
          <p:cNvSpPr>
            <a:spLocks noGrp="1"/>
          </p:cNvSpPr>
          <p:nvPr>
            <p:ph type="body" sz="quarter" idx="32" hasCustomPrompt="1"/>
          </p:nvPr>
        </p:nvSpPr>
        <p:spPr>
          <a:xfrm>
            <a:off x="4667989" y="3857625"/>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384047" y="2285998"/>
            <a:ext cx="4095877" cy="3733994"/>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6"/>
          <p:cNvSpPr>
            <a:spLocks noGrp="1"/>
          </p:cNvSpPr>
          <p:nvPr>
            <p:ph sz="quarter" idx="39"/>
          </p:nvPr>
        </p:nvSpPr>
        <p:spPr>
          <a:xfrm>
            <a:off x="4663948" y="2285998"/>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6"/>
          <p:cNvSpPr>
            <a:spLocks noGrp="1"/>
          </p:cNvSpPr>
          <p:nvPr>
            <p:ph sz="quarter" idx="41"/>
          </p:nvPr>
        </p:nvSpPr>
        <p:spPr>
          <a:xfrm>
            <a:off x="4663948" y="4534091"/>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Left On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7" name="Text Placeholder 9"/>
          <p:cNvSpPr>
            <a:spLocks noGrp="1"/>
          </p:cNvSpPr>
          <p:nvPr>
            <p:ph type="body" sz="quarter" idx="30" hasCustomPrompt="1"/>
          </p:nvPr>
        </p:nvSpPr>
        <p:spPr>
          <a:xfrm>
            <a:off x="384048"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4667989"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3" hasCustomPrompt="1"/>
          </p:nvPr>
        </p:nvSpPr>
        <p:spPr>
          <a:xfrm>
            <a:off x="384048" y="3857625"/>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384047" y="2285998"/>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6"/>
          <p:cNvSpPr>
            <a:spLocks noGrp="1"/>
          </p:cNvSpPr>
          <p:nvPr>
            <p:ph sz="quarter" idx="39"/>
          </p:nvPr>
        </p:nvSpPr>
        <p:spPr>
          <a:xfrm>
            <a:off x="4663948" y="2285998"/>
            <a:ext cx="4095877" cy="3733994"/>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6"/>
          <p:cNvSpPr>
            <a:spLocks noGrp="1"/>
          </p:cNvSpPr>
          <p:nvPr>
            <p:ph sz="quarter" idx="40"/>
          </p:nvPr>
        </p:nvSpPr>
        <p:spPr>
          <a:xfrm>
            <a:off x="384047" y="4534091"/>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7" name="Content Placeholder 6"/>
          <p:cNvSpPr>
            <a:spLocks noGrp="1"/>
          </p:cNvSpPr>
          <p:nvPr>
            <p:ph sz="quarter" idx="38"/>
          </p:nvPr>
        </p:nvSpPr>
        <p:spPr>
          <a:xfrm>
            <a:off x="384047" y="2285998"/>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9"/>
          <p:cNvSpPr>
            <a:spLocks noGrp="1"/>
          </p:cNvSpPr>
          <p:nvPr>
            <p:ph type="body" sz="quarter" idx="30" hasCustomPrompt="1"/>
          </p:nvPr>
        </p:nvSpPr>
        <p:spPr>
          <a:xfrm>
            <a:off x="384048"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1" hasCustomPrompt="1"/>
          </p:nvPr>
        </p:nvSpPr>
        <p:spPr>
          <a:xfrm>
            <a:off x="4667989" y="1610131"/>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1" name="Text Placeholder 9"/>
          <p:cNvSpPr>
            <a:spLocks noGrp="1"/>
          </p:cNvSpPr>
          <p:nvPr>
            <p:ph type="body" sz="quarter" idx="32" hasCustomPrompt="1"/>
          </p:nvPr>
        </p:nvSpPr>
        <p:spPr>
          <a:xfrm>
            <a:off x="4667989" y="3857625"/>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2" name="Text Placeholder 9"/>
          <p:cNvSpPr>
            <a:spLocks noGrp="1"/>
          </p:cNvSpPr>
          <p:nvPr>
            <p:ph type="body" sz="quarter" idx="33" hasCustomPrompt="1"/>
          </p:nvPr>
        </p:nvSpPr>
        <p:spPr>
          <a:xfrm>
            <a:off x="384048" y="3857625"/>
            <a:ext cx="4096512"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Text Placeholder 6"/>
          <p:cNvSpPr>
            <a:spLocks noGrp="1"/>
          </p:cNvSpPr>
          <p:nvPr>
            <p:ph type="body" sz="quarter" idx="11" hasCustomPrompt="1"/>
          </p:nvPr>
        </p:nvSpPr>
        <p:spPr>
          <a:xfrm>
            <a:off x="310896" y="1124719"/>
            <a:ext cx="8448929"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18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28" name="Content Placeholder 6"/>
          <p:cNvSpPr>
            <a:spLocks noGrp="1"/>
          </p:cNvSpPr>
          <p:nvPr>
            <p:ph sz="quarter" idx="39"/>
          </p:nvPr>
        </p:nvSpPr>
        <p:spPr>
          <a:xfrm>
            <a:off x="4663948" y="2285998"/>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6"/>
          <p:cNvSpPr>
            <a:spLocks noGrp="1"/>
          </p:cNvSpPr>
          <p:nvPr>
            <p:ph sz="quarter" idx="40"/>
          </p:nvPr>
        </p:nvSpPr>
        <p:spPr>
          <a:xfrm>
            <a:off x="384047" y="4534091"/>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6"/>
          <p:cNvSpPr>
            <a:spLocks noGrp="1"/>
          </p:cNvSpPr>
          <p:nvPr>
            <p:ph sz="quarter" idx="41"/>
          </p:nvPr>
        </p:nvSpPr>
        <p:spPr>
          <a:xfrm>
            <a:off x="4663948" y="4534091"/>
            <a:ext cx="4095877" cy="1485901"/>
          </a:xfrm>
        </p:spPr>
        <p:txBody>
          <a:bodyPr/>
          <a:lstStyle>
            <a:lvl1pPr>
              <a:spcBef>
                <a:spcPts val="1000"/>
              </a:spcBef>
              <a:defRPr sz="1600"/>
            </a:lvl1pPr>
            <a:lvl2pPr>
              <a:spcBef>
                <a:spcPts val="500"/>
              </a:spcBef>
              <a:defRPr sz="1400"/>
            </a:lvl2pPr>
            <a:lvl3pPr>
              <a:spcBef>
                <a:spcPts val="200"/>
              </a:spcBef>
              <a:defRPr sz="1200"/>
            </a:lvl3pPr>
            <a:lvl4pPr>
              <a:spcBef>
                <a:spcPts val="100"/>
              </a:spcBef>
              <a:defRPr sz="1100"/>
            </a:lvl4pPr>
            <a:lvl5pPr>
              <a:spcBef>
                <a:spcPts val="1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6" hasCustomPrompt="1"/>
          </p:nvPr>
        </p:nvSpPr>
        <p:spPr>
          <a:xfrm>
            <a:off x="384049" y="6105118"/>
            <a:ext cx="7114032" cy="369201"/>
          </a:xfrm>
          <a:prstGeom prst="rect">
            <a:avLst/>
          </a:prstGeom>
        </p:spPr>
        <p:txBody>
          <a:bodyPr lIns="91440" tIns="0" rIns="0" bIns="0" anchor="b" anchorCtr="0">
            <a:noAutofit/>
          </a:bodyPr>
          <a:lstStyle>
            <a:lvl1pPr marL="0" indent="0">
              <a:spcBef>
                <a:spcPts val="30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QuestTitl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Ques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9713"/>
            <a:ext cx="1836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0" name="Rectangle 4"/>
          <p:cNvSpPr>
            <a:spLocks noGrp="1" noChangeArrowheads="1"/>
          </p:cNvSpPr>
          <p:nvPr>
            <p:ph type="ctrTitle"/>
          </p:nvPr>
        </p:nvSpPr>
        <p:spPr>
          <a:xfrm>
            <a:off x="685800" y="1679575"/>
            <a:ext cx="5092700" cy="1268413"/>
          </a:xfrm>
        </p:spPr>
        <p:txBody>
          <a:bodyPr anchor="t"/>
          <a:lstStyle>
            <a:lvl1pPr>
              <a:lnSpc>
                <a:spcPct val="93000"/>
              </a:lnSpc>
              <a:defRPr sz="3600">
                <a:solidFill>
                  <a:schemeClr val="hlink"/>
                </a:solidFill>
              </a:defRPr>
            </a:lvl1pPr>
          </a:lstStyle>
          <a:p>
            <a:pPr lvl="0"/>
            <a:r>
              <a:rPr lang="en-US" noProof="0" smtClean="0"/>
              <a:t>Click to edit Master title style</a:t>
            </a:r>
          </a:p>
        </p:txBody>
      </p:sp>
      <p:sp>
        <p:nvSpPr>
          <p:cNvPr id="505861" name="Rectangle 5"/>
          <p:cNvSpPr>
            <a:spLocks noGrp="1" noChangeArrowheads="1"/>
          </p:cNvSpPr>
          <p:nvPr>
            <p:ph type="subTitle" idx="1"/>
          </p:nvPr>
        </p:nvSpPr>
        <p:spPr>
          <a:xfrm>
            <a:off x="685800" y="3995738"/>
            <a:ext cx="6400800" cy="1306512"/>
          </a:xfrm>
        </p:spPr>
        <p:txBody>
          <a:bodyPr anchor="ctr"/>
          <a:lstStyle>
            <a:lvl1pPr marL="0" indent="0">
              <a:spcBef>
                <a:spcPct val="25000"/>
              </a:spcBef>
              <a:buFontTx/>
              <a:buNone/>
              <a:defRPr>
                <a:solidFill>
                  <a:schemeClr val="hlink"/>
                </a:solidFill>
              </a:defRPr>
            </a:lvl1pPr>
          </a:lstStyle>
          <a:p>
            <a:pPr lvl="0"/>
            <a:r>
              <a:rPr lang="en-US" noProof="0" smtClean="0"/>
              <a:t>Click to edit Master subtitle style</a:t>
            </a:r>
          </a:p>
        </p:txBody>
      </p:sp>
    </p:spTree>
    <p:extLst>
      <p:ext uri="{BB962C8B-B14F-4D97-AF65-F5344CB8AC3E}">
        <p14:creationId xmlns:p14="http://schemas.microsoft.com/office/powerpoint/2010/main" val="1225049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80009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71763-9839-4AE8-98E3-628D84F123CF}"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946034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1370013"/>
            <a:ext cx="3984625"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588" y="1370013"/>
            <a:ext cx="3986212"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3"/>
          <p:cNvSpPr>
            <a:spLocks noGrp="1" noChangeArrowheads="1"/>
          </p:cNvSpPr>
          <p:nvPr>
            <p:ph type="sldNum" sz="quarter" idx="11"/>
          </p:nvPr>
        </p:nvSpPr>
        <p:spPr>
          <a:ln/>
        </p:spPr>
        <p:txBody>
          <a:bodyPr/>
          <a:lstStyle>
            <a:lvl1pPr>
              <a:defRPr/>
            </a:lvl1pPr>
          </a:lstStyle>
          <a:p>
            <a:pPr>
              <a:defRPr/>
            </a:pPr>
            <a:r>
              <a:rPr lang="en-US"/>
              <a:t>| </a:t>
            </a:r>
            <a:fld id="{01904D27-EBF1-4980-B61C-B68F32EF20F1}" type="slidenum">
              <a:rPr lang="en-US"/>
              <a:pPr>
                <a:defRPr/>
              </a:pPr>
              <a:t>‹#›</a:t>
            </a:fld>
            <a:r>
              <a:rPr lang="en-US"/>
              <a:t> </a:t>
            </a:r>
          </a:p>
        </p:txBody>
      </p:sp>
    </p:spTree>
    <p:extLst>
      <p:ext uri="{BB962C8B-B14F-4D97-AF65-F5344CB8AC3E}">
        <p14:creationId xmlns:p14="http://schemas.microsoft.com/office/powerpoint/2010/main" val="516997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71763-9839-4AE8-98E3-628D84F123CF}"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4017593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71763-9839-4AE8-98E3-628D84F123CF}"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32468086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71763-9839-4AE8-98E3-628D84F123CF}"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40733032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71763-9839-4AE8-98E3-628D84F123CF}"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14027148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71763-9839-4AE8-98E3-628D84F123CF}"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27187240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71763-9839-4AE8-98E3-628D84F123CF}"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34071030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71763-9839-4AE8-98E3-628D84F123CF}"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307077430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71763-9839-4AE8-98E3-628D84F123CF}"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77166171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71763-9839-4AE8-98E3-628D84F123CF}"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28716331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71763-9839-4AE8-98E3-628D84F123CF}"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39B7-D4C8-4AD6-A71E-1F3362287768}" type="slidenum">
              <a:rPr lang="en-US" smtClean="0"/>
              <a:t>‹#›</a:t>
            </a:fld>
            <a:endParaRPr lang="en-US"/>
          </a:p>
        </p:txBody>
      </p:sp>
    </p:spTree>
    <p:extLst>
      <p:ext uri="{BB962C8B-B14F-4D97-AF65-F5344CB8AC3E}">
        <p14:creationId xmlns:p14="http://schemas.microsoft.com/office/powerpoint/2010/main" val="3754884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8" name="Rectangle 13"/>
          <p:cNvSpPr>
            <a:spLocks noGrp="1" noChangeArrowheads="1"/>
          </p:cNvSpPr>
          <p:nvPr>
            <p:ph type="sldNum" sz="quarter" idx="11"/>
          </p:nvPr>
        </p:nvSpPr>
        <p:spPr>
          <a:ln/>
        </p:spPr>
        <p:txBody>
          <a:bodyPr/>
          <a:lstStyle>
            <a:lvl1pPr>
              <a:defRPr/>
            </a:lvl1pPr>
          </a:lstStyle>
          <a:p>
            <a:pPr>
              <a:defRPr/>
            </a:pPr>
            <a:r>
              <a:rPr lang="en-US"/>
              <a:t>| </a:t>
            </a:r>
            <a:fld id="{C37E6347-08EF-4FDA-A429-EEDC1C09EA93}" type="slidenum">
              <a:rPr lang="en-US"/>
              <a:pPr>
                <a:defRPr/>
              </a:pPr>
              <a:t>‹#›</a:t>
            </a:fld>
            <a:r>
              <a:rPr lang="en-US"/>
              <a:t> </a:t>
            </a:r>
          </a:p>
        </p:txBody>
      </p:sp>
    </p:spTree>
    <p:extLst>
      <p:ext uri="{BB962C8B-B14F-4D97-AF65-F5344CB8AC3E}">
        <p14:creationId xmlns:p14="http://schemas.microsoft.com/office/powerpoint/2010/main" val="1175681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7AE67-F371-4F29-8D1C-C721E4C8A64E}"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878716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7AE67-F371-4F29-8D1C-C721E4C8A64E}"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696706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7AE67-F371-4F29-8D1C-C721E4C8A64E}"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2132432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7AE67-F371-4F29-8D1C-C721E4C8A64E}"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563025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7AE67-F371-4F29-8D1C-C721E4C8A64E}"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57036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7AE67-F371-4F29-8D1C-C721E4C8A64E}"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2894205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7AE67-F371-4F29-8D1C-C721E4C8A64E}"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1738345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7AE67-F371-4F29-8D1C-C721E4C8A64E}"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2365100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7AE67-F371-4F29-8D1C-C721E4C8A64E}"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307420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7AE67-F371-4F29-8D1C-C721E4C8A64E}"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325258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4" name="Rectangle 13"/>
          <p:cNvSpPr>
            <a:spLocks noGrp="1" noChangeArrowheads="1"/>
          </p:cNvSpPr>
          <p:nvPr>
            <p:ph type="sldNum" sz="quarter" idx="11"/>
          </p:nvPr>
        </p:nvSpPr>
        <p:spPr>
          <a:ln/>
        </p:spPr>
        <p:txBody>
          <a:bodyPr/>
          <a:lstStyle>
            <a:lvl1pPr>
              <a:defRPr/>
            </a:lvl1pPr>
          </a:lstStyle>
          <a:p>
            <a:pPr>
              <a:defRPr/>
            </a:pPr>
            <a:r>
              <a:rPr lang="en-US"/>
              <a:t>| </a:t>
            </a:r>
            <a:fld id="{52EE46F9-0981-45DD-BCA2-A7A2D4E325D5}" type="slidenum">
              <a:rPr lang="en-US"/>
              <a:pPr>
                <a:defRPr/>
              </a:pPr>
              <a:t>‹#›</a:t>
            </a:fld>
            <a:r>
              <a:rPr lang="en-US"/>
              <a:t> </a:t>
            </a:r>
          </a:p>
        </p:txBody>
      </p:sp>
    </p:spTree>
    <p:extLst>
      <p:ext uri="{BB962C8B-B14F-4D97-AF65-F5344CB8AC3E}">
        <p14:creationId xmlns:p14="http://schemas.microsoft.com/office/powerpoint/2010/main" val="3626580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7AE67-F371-4F29-8D1C-C721E4C8A64E}"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DF74-2A64-4747-8A7A-11179148A376}" type="slidenum">
              <a:rPr lang="en-US" smtClean="0"/>
              <a:t>‹#›</a:t>
            </a:fld>
            <a:endParaRPr lang="en-US"/>
          </a:p>
        </p:txBody>
      </p:sp>
    </p:spTree>
    <p:extLst>
      <p:ext uri="{BB962C8B-B14F-4D97-AF65-F5344CB8AC3E}">
        <p14:creationId xmlns:p14="http://schemas.microsoft.com/office/powerpoint/2010/main" val="276456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3" name="Rectangle 13"/>
          <p:cNvSpPr>
            <a:spLocks noGrp="1" noChangeArrowheads="1"/>
          </p:cNvSpPr>
          <p:nvPr>
            <p:ph type="sldNum" sz="quarter" idx="11"/>
          </p:nvPr>
        </p:nvSpPr>
        <p:spPr>
          <a:ln/>
        </p:spPr>
        <p:txBody>
          <a:bodyPr/>
          <a:lstStyle>
            <a:lvl1pPr>
              <a:defRPr/>
            </a:lvl1pPr>
          </a:lstStyle>
          <a:p>
            <a:pPr>
              <a:defRPr/>
            </a:pPr>
            <a:r>
              <a:rPr lang="en-US"/>
              <a:t>| </a:t>
            </a:r>
            <a:fld id="{9578D5EB-9497-4955-9E28-7FC9855237B8}" type="slidenum">
              <a:rPr lang="en-US"/>
              <a:pPr>
                <a:defRPr/>
              </a:pPr>
              <a:t>‹#›</a:t>
            </a:fld>
            <a:r>
              <a:rPr lang="en-US"/>
              <a:t> </a:t>
            </a:r>
          </a:p>
        </p:txBody>
      </p:sp>
    </p:spTree>
    <p:extLst>
      <p:ext uri="{BB962C8B-B14F-4D97-AF65-F5344CB8AC3E}">
        <p14:creationId xmlns:p14="http://schemas.microsoft.com/office/powerpoint/2010/main" val="15456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3"/>
          <p:cNvSpPr>
            <a:spLocks noGrp="1" noChangeArrowheads="1"/>
          </p:cNvSpPr>
          <p:nvPr>
            <p:ph type="sldNum" sz="quarter" idx="11"/>
          </p:nvPr>
        </p:nvSpPr>
        <p:spPr>
          <a:ln/>
        </p:spPr>
        <p:txBody>
          <a:bodyPr/>
          <a:lstStyle>
            <a:lvl1pPr>
              <a:defRPr/>
            </a:lvl1pPr>
          </a:lstStyle>
          <a:p>
            <a:pPr>
              <a:defRPr/>
            </a:pPr>
            <a:r>
              <a:rPr lang="en-US"/>
              <a:t>| </a:t>
            </a:r>
            <a:fld id="{30075595-272C-4C7E-8AE7-CA29256AEC37}" type="slidenum">
              <a:rPr lang="en-US"/>
              <a:pPr>
                <a:defRPr/>
              </a:pPr>
              <a:t>‹#›</a:t>
            </a:fld>
            <a:r>
              <a:rPr lang="en-US"/>
              <a:t> </a:t>
            </a:r>
          </a:p>
        </p:txBody>
      </p:sp>
    </p:spTree>
    <p:extLst>
      <p:ext uri="{BB962C8B-B14F-4D97-AF65-F5344CB8AC3E}">
        <p14:creationId xmlns:p14="http://schemas.microsoft.com/office/powerpoint/2010/main" val="201294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Confidential – Do not copy or distribute</a:t>
            </a:r>
          </a:p>
        </p:txBody>
      </p:sp>
      <p:sp>
        <p:nvSpPr>
          <p:cNvPr id="6" name="Rectangle 13"/>
          <p:cNvSpPr>
            <a:spLocks noGrp="1" noChangeArrowheads="1"/>
          </p:cNvSpPr>
          <p:nvPr>
            <p:ph type="sldNum" sz="quarter" idx="11"/>
          </p:nvPr>
        </p:nvSpPr>
        <p:spPr>
          <a:ln/>
        </p:spPr>
        <p:txBody>
          <a:bodyPr/>
          <a:lstStyle>
            <a:lvl1pPr>
              <a:defRPr/>
            </a:lvl1pPr>
          </a:lstStyle>
          <a:p>
            <a:pPr>
              <a:defRPr/>
            </a:pPr>
            <a:r>
              <a:rPr lang="en-US"/>
              <a:t>| </a:t>
            </a:r>
            <a:fld id="{F61EB1A1-7B04-4213-B2D5-B2A4DFE1D70B}" type="slidenum">
              <a:rPr lang="en-US"/>
              <a:pPr>
                <a:defRPr/>
              </a:pPr>
              <a:t>‹#›</a:t>
            </a:fld>
            <a:r>
              <a:rPr lang="en-US"/>
              <a:t> </a:t>
            </a:r>
          </a:p>
        </p:txBody>
      </p:sp>
    </p:spTree>
    <p:extLst>
      <p:ext uri="{BB962C8B-B14F-4D97-AF65-F5344CB8AC3E}">
        <p14:creationId xmlns:p14="http://schemas.microsoft.com/office/powerpoint/2010/main" val="422318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4" descr="QD_header_art_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0795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title"/>
          </p:nvPr>
        </p:nvSpPr>
        <p:spPr bwMode="auto">
          <a:xfrm>
            <a:off x="574675" y="344488"/>
            <a:ext cx="81089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2052" name="Rectangle 5"/>
          <p:cNvSpPr>
            <a:spLocks noGrp="1" noChangeArrowheads="1"/>
          </p:cNvSpPr>
          <p:nvPr>
            <p:ph type="body" idx="1"/>
          </p:nvPr>
        </p:nvSpPr>
        <p:spPr bwMode="auto">
          <a:xfrm>
            <a:off x="563563" y="1370013"/>
            <a:ext cx="81232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6" name="Rectangle 12"/>
          <p:cNvSpPr>
            <a:spLocks noGrp="1" noChangeArrowheads="1"/>
          </p:cNvSpPr>
          <p:nvPr>
            <p:ph type="ftr" sz="quarter" idx="3"/>
          </p:nvPr>
        </p:nvSpPr>
        <p:spPr bwMode="auto">
          <a:xfrm>
            <a:off x="5738813" y="6623050"/>
            <a:ext cx="2557462"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800" dirty="0"/>
            </a:lvl1pPr>
          </a:lstStyle>
          <a:p>
            <a:pPr>
              <a:defRPr/>
            </a:pPr>
            <a:r>
              <a:rPr lang="en-US"/>
              <a:t>Confidential – Do not copy or distribute</a:t>
            </a:r>
          </a:p>
        </p:txBody>
      </p:sp>
      <p:sp>
        <p:nvSpPr>
          <p:cNvPr id="31757" name="Rectangle 13"/>
          <p:cNvSpPr>
            <a:spLocks noGrp="1" noChangeArrowheads="1"/>
          </p:cNvSpPr>
          <p:nvPr>
            <p:ph type="sldNum" sz="quarter" idx="4"/>
          </p:nvPr>
        </p:nvSpPr>
        <p:spPr bwMode="auto">
          <a:xfrm>
            <a:off x="8359775" y="6623050"/>
            <a:ext cx="303213"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defRPr sz="800" dirty="0" smtClean="0"/>
            </a:lvl1pPr>
          </a:lstStyle>
          <a:p>
            <a:pPr>
              <a:defRPr/>
            </a:pPr>
            <a:r>
              <a:rPr lang="en-US"/>
              <a:t>| </a:t>
            </a:r>
            <a:fld id="{FD2C72B5-F91A-45A7-ABCB-19752E510EBC}" type="slidenum">
              <a:rPr lang="en-US"/>
              <a:pPr>
                <a:defRPr/>
              </a:pPr>
              <a:t>‹#›</a:t>
            </a:fld>
            <a:r>
              <a:rPr lang="en-US"/>
              <a:t> </a:t>
            </a:r>
          </a:p>
        </p:txBody>
      </p:sp>
      <p:sp>
        <p:nvSpPr>
          <p:cNvPr id="2055" name="Text Box 15"/>
          <p:cNvSpPr txBox="1">
            <a:spLocks noChangeArrowheads="1"/>
          </p:cNvSpPr>
          <p:nvPr/>
        </p:nvSpPr>
        <p:spPr bwMode="auto">
          <a:xfrm>
            <a:off x="549275" y="6623050"/>
            <a:ext cx="895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defRPr/>
            </a:pPr>
            <a:r>
              <a:rPr lang="en-US" sz="800" b="1" dirty="0" smtClean="0">
                <a:solidFill>
                  <a:schemeClr val="accent1"/>
                </a:solidFill>
              </a:rPr>
              <a:t>Quest Diagnostics</a:t>
            </a:r>
          </a:p>
        </p:txBody>
      </p:sp>
    </p:spTree>
  </p:cSld>
  <p:clrMap bg1="lt1" tx1="dk1" bg2="lt2" tx2="dk2" accent1="accent1" accent2="accent2" accent3="accent3" accent4="accent4" accent5="accent5" accent6="accent6" hlink="hlink" folHlink="folHlink"/>
  <p:sldLayoutIdLst>
    <p:sldLayoutId id="2147484602"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hf hdr="0" dt="0"/>
  <p:txStyles>
    <p:titleStyle>
      <a:lvl1pPr algn="l" rtl="0" eaLnBrk="0" fontAlgn="base" hangingPunct="0">
        <a:lnSpc>
          <a:spcPts val="2500"/>
        </a:lnSpc>
        <a:spcBef>
          <a:spcPct val="0"/>
        </a:spcBef>
        <a:spcAft>
          <a:spcPct val="0"/>
        </a:spcAft>
        <a:defRPr sz="2300">
          <a:solidFill>
            <a:srgbClr val="FFFFFF"/>
          </a:solidFill>
          <a:latin typeface="+mj-lt"/>
          <a:ea typeface="+mj-ea"/>
          <a:cs typeface="+mj-cs"/>
        </a:defRPr>
      </a:lvl1pPr>
      <a:lvl2pPr algn="l" rtl="0" eaLnBrk="0" fontAlgn="base" hangingPunct="0">
        <a:lnSpc>
          <a:spcPts val="2500"/>
        </a:lnSpc>
        <a:spcBef>
          <a:spcPct val="0"/>
        </a:spcBef>
        <a:spcAft>
          <a:spcPct val="0"/>
        </a:spcAft>
        <a:defRPr sz="2300">
          <a:solidFill>
            <a:srgbClr val="FFFFFF"/>
          </a:solidFill>
          <a:latin typeface="Arial" charset="0"/>
          <a:ea typeface="Arial" charset="0"/>
          <a:cs typeface="Arial" charset="0"/>
        </a:defRPr>
      </a:lvl2pPr>
      <a:lvl3pPr algn="l" rtl="0" eaLnBrk="0" fontAlgn="base" hangingPunct="0">
        <a:lnSpc>
          <a:spcPts val="2500"/>
        </a:lnSpc>
        <a:spcBef>
          <a:spcPct val="0"/>
        </a:spcBef>
        <a:spcAft>
          <a:spcPct val="0"/>
        </a:spcAft>
        <a:defRPr sz="2300">
          <a:solidFill>
            <a:srgbClr val="FFFFFF"/>
          </a:solidFill>
          <a:latin typeface="Arial" charset="0"/>
          <a:ea typeface="Arial" charset="0"/>
          <a:cs typeface="Arial" charset="0"/>
        </a:defRPr>
      </a:lvl3pPr>
      <a:lvl4pPr algn="l" rtl="0" eaLnBrk="0" fontAlgn="base" hangingPunct="0">
        <a:lnSpc>
          <a:spcPts val="2500"/>
        </a:lnSpc>
        <a:spcBef>
          <a:spcPct val="0"/>
        </a:spcBef>
        <a:spcAft>
          <a:spcPct val="0"/>
        </a:spcAft>
        <a:defRPr sz="2300">
          <a:solidFill>
            <a:srgbClr val="FFFFFF"/>
          </a:solidFill>
          <a:latin typeface="Arial" charset="0"/>
          <a:ea typeface="Arial" charset="0"/>
          <a:cs typeface="Arial" charset="0"/>
        </a:defRPr>
      </a:lvl4pPr>
      <a:lvl5pPr algn="l" rtl="0" eaLnBrk="0" fontAlgn="base" hangingPunct="0">
        <a:lnSpc>
          <a:spcPts val="2500"/>
        </a:lnSpc>
        <a:spcBef>
          <a:spcPct val="0"/>
        </a:spcBef>
        <a:spcAft>
          <a:spcPct val="0"/>
        </a:spcAft>
        <a:defRPr sz="2300">
          <a:solidFill>
            <a:srgbClr val="FFFFFF"/>
          </a:solidFill>
          <a:latin typeface="Arial" charset="0"/>
          <a:ea typeface="Arial" charset="0"/>
          <a:cs typeface="Arial" charset="0"/>
        </a:defRPr>
      </a:lvl5pPr>
      <a:lvl6pPr marL="457200" algn="l" rtl="0" fontAlgn="base">
        <a:lnSpc>
          <a:spcPts val="2500"/>
        </a:lnSpc>
        <a:spcBef>
          <a:spcPct val="0"/>
        </a:spcBef>
        <a:spcAft>
          <a:spcPct val="0"/>
        </a:spcAft>
        <a:defRPr sz="2300">
          <a:solidFill>
            <a:srgbClr val="FFFFFF"/>
          </a:solidFill>
          <a:latin typeface="Arial" charset="0"/>
          <a:ea typeface="Arial" charset="0"/>
          <a:cs typeface="Arial" charset="0"/>
        </a:defRPr>
      </a:lvl6pPr>
      <a:lvl7pPr marL="914400" algn="l" rtl="0" fontAlgn="base">
        <a:lnSpc>
          <a:spcPts val="2500"/>
        </a:lnSpc>
        <a:spcBef>
          <a:spcPct val="0"/>
        </a:spcBef>
        <a:spcAft>
          <a:spcPct val="0"/>
        </a:spcAft>
        <a:defRPr sz="2300">
          <a:solidFill>
            <a:srgbClr val="FFFFFF"/>
          </a:solidFill>
          <a:latin typeface="Arial" charset="0"/>
          <a:ea typeface="Arial" charset="0"/>
          <a:cs typeface="Arial" charset="0"/>
        </a:defRPr>
      </a:lvl7pPr>
      <a:lvl8pPr marL="1371600" algn="l" rtl="0" fontAlgn="base">
        <a:lnSpc>
          <a:spcPts val="2500"/>
        </a:lnSpc>
        <a:spcBef>
          <a:spcPct val="0"/>
        </a:spcBef>
        <a:spcAft>
          <a:spcPct val="0"/>
        </a:spcAft>
        <a:defRPr sz="2300">
          <a:solidFill>
            <a:srgbClr val="FFFFFF"/>
          </a:solidFill>
          <a:latin typeface="Arial" charset="0"/>
          <a:ea typeface="Arial" charset="0"/>
          <a:cs typeface="Arial" charset="0"/>
        </a:defRPr>
      </a:lvl8pPr>
      <a:lvl9pPr marL="1828800" algn="l" rtl="0" fontAlgn="base">
        <a:lnSpc>
          <a:spcPts val="2500"/>
        </a:lnSpc>
        <a:spcBef>
          <a:spcPct val="0"/>
        </a:spcBef>
        <a:spcAft>
          <a:spcPct val="0"/>
        </a:spcAft>
        <a:defRPr sz="2300">
          <a:solidFill>
            <a:srgbClr val="FFFFFF"/>
          </a:solidFill>
          <a:latin typeface="Arial" charset="0"/>
          <a:ea typeface="Arial" charset="0"/>
          <a:cs typeface="Arial" charset="0"/>
        </a:defRPr>
      </a:lvl9pPr>
    </p:titleStyle>
    <p:bodyStyle>
      <a:lvl1pPr marL="176213" indent="-176213" algn="l" rtl="0" eaLnBrk="0" fontAlgn="base" hangingPunct="0">
        <a:spcBef>
          <a:spcPct val="75000"/>
        </a:spcBef>
        <a:spcAft>
          <a:spcPct val="0"/>
        </a:spcAft>
        <a:buChar char="•"/>
        <a:defRPr>
          <a:solidFill>
            <a:srgbClr val="000000"/>
          </a:solidFill>
          <a:latin typeface="+mn-lt"/>
          <a:ea typeface="+mn-ea"/>
          <a:cs typeface="+mn-cs"/>
        </a:defRPr>
      </a:lvl1pPr>
      <a:lvl2pPr marL="352425" indent="-174625" algn="l" rtl="0" eaLnBrk="0" fontAlgn="base" hangingPunct="0">
        <a:spcBef>
          <a:spcPct val="50000"/>
        </a:spcBef>
        <a:spcAft>
          <a:spcPct val="0"/>
        </a:spcAft>
        <a:buChar char="–"/>
        <a:defRPr sz="1600">
          <a:solidFill>
            <a:srgbClr val="000000"/>
          </a:solidFill>
          <a:latin typeface="+mn-lt"/>
          <a:ea typeface="+mn-ea"/>
          <a:cs typeface="+mn-cs"/>
        </a:defRPr>
      </a:lvl2pPr>
      <a:lvl3pPr marL="527050" indent="-173038" algn="l" rtl="0" eaLnBrk="0" fontAlgn="base" hangingPunct="0">
        <a:spcBef>
          <a:spcPct val="50000"/>
        </a:spcBef>
        <a:spcAft>
          <a:spcPct val="0"/>
        </a:spcAft>
        <a:buChar char="•"/>
        <a:defRPr sz="1400">
          <a:solidFill>
            <a:srgbClr val="000000"/>
          </a:solidFill>
          <a:latin typeface="+mn-lt"/>
          <a:ea typeface="+mn-ea"/>
          <a:cs typeface="+mn-cs"/>
        </a:defRPr>
      </a:lvl3pPr>
      <a:lvl4pPr marL="700088" indent="-171450" algn="l" rtl="0" eaLnBrk="0" fontAlgn="base" hangingPunct="0">
        <a:spcBef>
          <a:spcPct val="25000"/>
        </a:spcBef>
        <a:spcAft>
          <a:spcPct val="0"/>
        </a:spcAft>
        <a:buChar char="–"/>
        <a:defRPr sz="1200">
          <a:solidFill>
            <a:srgbClr val="000000"/>
          </a:solidFill>
          <a:latin typeface="+mn-lt"/>
          <a:ea typeface="+mn-ea"/>
          <a:cs typeface="+mn-cs"/>
        </a:defRPr>
      </a:lvl4pPr>
      <a:lvl5pPr marL="701675" indent="219075" algn="l" rtl="0" eaLnBrk="0" fontAlgn="base" hangingPunct="0">
        <a:spcBef>
          <a:spcPct val="25000"/>
        </a:spcBef>
        <a:spcAft>
          <a:spcPct val="0"/>
        </a:spcAft>
        <a:buChar char="»"/>
        <a:defRPr sz="1200">
          <a:solidFill>
            <a:srgbClr val="000000"/>
          </a:solidFill>
          <a:latin typeface="+mn-lt"/>
          <a:ea typeface="+mn-ea"/>
          <a:cs typeface="+mn-cs"/>
        </a:defRPr>
      </a:lvl5pPr>
      <a:lvl6pPr marL="1158875" indent="219075" algn="l" rtl="0" fontAlgn="base">
        <a:spcBef>
          <a:spcPct val="25000"/>
        </a:spcBef>
        <a:spcAft>
          <a:spcPct val="0"/>
        </a:spcAft>
        <a:buChar char="»"/>
        <a:defRPr sz="1200">
          <a:solidFill>
            <a:srgbClr val="000000"/>
          </a:solidFill>
          <a:latin typeface="+mn-lt"/>
          <a:ea typeface="+mn-ea"/>
          <a:cs typeface="+mn-cs"/>
        </a:defRPr>
      </a:lvl6pPr>
      <a:lvl7pPr marL="1616075" indent="219075" algn="l" rtl="0" fontAlgn="base">
        <a:spcBef>
          <a:spcPct val="25000"/>
        </a:spcBef>
        <a:spcAft>
          <a:spcPct val="0"/>
        </a:spcAft>
        <a:buChar char="»"/>
        <a:defRPr sz="1200">
          <a:solidFill>
            <a:srgbClr val="000000"/>
          </a:solidFill>
          <a:latin typeface="+mn-lt"/>
          <a:ea typeface="+mn-ea"/>
          <a:cs typeface="+mn-cs"/>
        </a:defRPr>
      </a:lvl7pPr>
      <a:lvl8pPr marL="2073275" indent="219075" algn="l" rtl="0" fontAlgn="base">
        <a:spcBef>
          <a:spcPct val="25000"/>
        </a:spcBef>
        <a:spcAft>
          <a:spcPct val="0"/>
        </a:spcAft>
        <a:buChar char="»"/>
        <a:defRPr sz="1200">
          <a:solidFill>
            <a:srgbClr val="000000"/>
          </a:solidFill>
          <a:latin typeface="+mn-lt"/>
          <a:ea typeface="+mn-ea"/>
          <a:cs typeface="+mn-cs"/>
        </a:defRPr>
      </a:lvl8pPr>
      <a:lvl9pPr marL="2530475" indent="219075" algn="l" rtl="0" fontAlgn="base">
        <a:spcBef>
          <a:spcPct val="25000"/>
        </a:spcBef>
        <a:spcAft>
          <a:spcPct val="0"/>
        </a:spcAft>
        <a:buChar char="»"/>
        <a:defRPr sz="12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563563" y="1370013"/>
            <a:ext cx="81232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9" name="Rectangle 11"/>
          <p:cNvSpPr>
            <a:spLocks noGrp="1" noChangeArrowheads="1"/>
          </p:cNvSpPr>
          <p:nvPr>
            <p:ph type="ftr" sz="quarter" idx="3"/>
          </p:nvPr>
        </p:nvSpPr>
        <p:spPr bwMode="auto">
          <a:xfrm>
            <a:off x="5738813" y="6623050"/>
            <a:ext cx="2557462"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800" dirty="0"/>
            </a:lvl1pPr>
          </a:lstStyle>
          <a:p>
            <a:pPr>
              <a:defRPr/>
            </a:pPr>
            <a:r>
              <a:rPr lang="en-US"/>
              <a:t>Confidential – Do not copy or distribute</a:t>
            </a:r>
          </a:p>
        </p:txBody>
      </p:sp>
      <p:sp>
        <p:nvSpPr>
          <p:cNvPr id="37900" name="Rectangle 12"/>
          <p:cNvSpPr>
            <a:spLocks noGrp="1" noChangeArrowheads="1"/>
          </p:cNvSpPr>
          <p:nvPr>
            <p:ph type="sldNum" sz="quarter" idx="4"/>
          </p:nvPr>
        </p:nvSpPr>
        <p:spPr bwMode="auto">
          <a:xfrm>
            <a:off x="8359775" y="6623050"/>
            <a:ext cx="303213"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defRPr sz="800" dirty="0" smtClean="0"/>
            </a:lvl1pPr>
          </a:lstStyle>
          <a:p>
            <a:pPr>
              <a:defRPr/>
            </a:pPr>
            <a:r>
              <a:rPr lang="en-US"/>
              <a:t>| </a:t>
            </a:r>
            <a:fld id="{7C053950-5492-4364-ADDA-FC3D3C63AD63}" type="slidenum">
              <a:rPr lang="en-US"/>
              <a:pPr>
                <a:defRPr/>
              </a:pPr>
              <a:t>‹#›</a:t>
            </a:fld>
            <a:r>
              <a:rPr lang="en-US"/>
              <a:t> </a:t>
            </a:r>
          </a:p>
        </p:txBody>
      </p:sp>
      <p:sp>
        <p:nvSpPr>
          <p:cNvPr id="3077" name="Text Box 14"/>
          <p:cNvSpPr txBox="1">
            <a:spLocks noChangeArrowheads="1"/>
          </p:cNvSpPr>
          <p:nvPr/>
        </p:nvSpPr>
        <p:spPr bwMode="auto">
          <a:xfrm>
            <a:off x="549275" y="6623050"/>
            <a:ext cx="895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defRPr/>
            </a:pPr>
            <a:r>
              <a:rPr lang="en-US" sz="800" b="1" dirty="0" smtClean="0">
                <a:solidFill>
                  <a:schemeClr val="accent1"/>
                </a:solidFill>
              </a:rPr>
              <a:t>Quest Diagnostics</a:t>
            </a:r>
          </a:p>
        </p:txBody>
      </p:sp>
      <p:pic>
        <p:nvPicPr>
          <p:cNvPr id="3078" name="Picture 7" descr="QD_PPT_header_no_bgrd.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00013"/>
            <a:ext cx="91440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4"/>
          <p:cNvSpPr>
            <a:spLocks noGrp="1" noChangeArrowheads="1"/>
          </p:cNvSpPr>
          <p:nvPr>
            <p:ph type="title"/>
          </p:nvPr>
        </p:nvSpPr>
        <p:spPr bwMode="auto">
          <a:xfrm>
            <a:off x="579438" y="344488"/>
            <a:ext cx="81073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03"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hf hdr="0" dt="0"/>
  <p:txStyles>
    <p:titleStyle>
      <a:lvl1pPr algn="l" rtl="0" eaLnBrk="0" fontAlgn="base" hangingPunct="0">
        <a:lnSpc>
          <a:spcPts val="2500"/>
        </a:lnSpc>
        <a:spcBef>
          <a:spcPct val="0"/>
        </a:spcBef>
        <a:spcAft>
          <a:spcPct val="0"/>
        </a:spcAft>
        <a:defRPr sz="2300">
          <a:solidFill>
            <a:srgbClr val="0066A1"/>
          </a:solidFill>
          <a:latin typeface="+mj-lt"/>
          <a:ea typeface="+mj-ea"/>
          <a:cs typeface="+mj-cs"/>
        </a:defRPr>
      </a:lvl1pPr>
      <a:lvl2pPr algn="l" rtl="0" eaLnBrk="0" fontAlgn="base" hangingPunct="0">
        <a:lnSpc>
          <a:spcPts val="2500"/>
        </a:lnSpc>
        <a:spcBef>
          <a:spcPct val="0"/>
        </a:spcBef>
        <a:spcAft>
          <a:spcPct val="0"/>
        </a:spcAft>
        <a:defRPr sz="2300">
          <a:solidFill>
            <a:srgbClr val="0066A1"/>
          </a:solidFill>
          <a:latin typeface="Arial" charset="0"/>
          <a:ea typeface="Arial" charset="0"/>
          <a:cs typeface="Arial" charset="0"/>
        </a:defRPr>
      </a:lvl2pPr>
      <a:lvl3pPr algn="l" rtl="0" eaLnBrk="0" fontAlgn="base" hangingPunct="0">
        <a:lnSpc>
          <a:spcPts val="2500"/>
        </a:lnSpc>
        <a:spcBef>
          <a:spcPct val="0"/>
        </a:spcBef>
        <a:spcAft>
          <a:spcPct val="0"/>
        </a:spcAft>
        <a:defRPr sz="2300">
          <a:solidFill>
            <a:srgbClr val="0066A1"/>
          </a:solidFill>
          <a:latin typeface="Arial" charset="0"/>
          <a:ea typeface="Arial" charset="0"/>
          <a:cs typeface="Arial" charset="0"/>
        </a:defRPr>
      </a:lvl3pPr>
      <a:lvl4pPr algn="l" rtl="0" eaLnBrk="0" fontAlgn="base" hangingPunct="0">
        <a:lnSpc>
          <a:spcPts val="2500"/>
        </a:lnSpc>
        <a:spcBef>
          <a:spcPct val="0"/>
        </a:spcBef>
        <a:spcAft>
          <a:spcPct val="0"/>
        </a:spcAft>
        <a:defRPr sz="2300">
          <a:solidFill>
            <a:srgbClr val="0066A1"/>
          </a:solidFill>
          <a:latin typeface="Arial" charset="0"/>
          <a:ea typeface="Arial" charset="0"/>
          <a:cs typeface="Arial" charset="0"/>
        </a:defRPr>
      </a:lvl4pPr>
      <a:lvl5pPr algn="l" rtl="0" eaLnBrk="0" fontAlgn="base" hangingPunct="0">
        <a:lnSpc>
          <a:spcPts val="2500"/>
        </a:lnSpc>
        <a:spcBef>
          <a:spcPct val="0"/>
        </a:spcBef>
        <a:spcAft>
          <a:spcPct val="0"/>
        </a:spcAft>
        <a:defRPr sz="2300">
          <a:solidFill>
            <a:srgbClr val="0066A1"/>
          </a:solidFill>
          <a:latin typeface="Arial" charset="0"/>
          <a:ea typeface="Arial" charset="0"/>
          <a:cs typeface="Arial" charset="0"/>
        </a:defRPr>
      </a:lvl5pPr>
      <a:lvl6pPr marL="457200" algn="l" rtl="0" fontAlgn="base">
        <a:lnSpc>
          <a:spcPts val="2500"/>
        </a:lnSpc>
        <a:spcBef>
          <a:spcPct val="0"/>
        </a:spcBef>
        <a:spcAft>
          <a:spcPct val="0"/>
        </a:spcAft>
        <a:defRPr sz="2300">
          <a:solidFill>
            <a:srgbClr val="FFFFFF"/>
          </a:solidFill>
          <a:latin typeface="Arial" charset="0"/>
          <a:ea typeface="Arial" charset="0"/>
          <a:cs typeface="Arial" charset="0"/>
        </a:defRPr>
      </a:lvl6pPr>
      <a:lvl7pPr marL="914400" algn="l" rtl="0" fontAlgn="base">
        <a:lnSpc>
          <a:spcPts val="2500"/>
        </a:lnSpc>
        <a:spcBef>
          <a:spcPct val="0"/>
        </a:spcBef>
        <a:spcAft>
          <a:spcPct val="0"/>
        </a:spcAft>
        <a:defRPr sz="2300">
          <a:solidFill>
            <a:srgbClr val="FFFFFF"/>
          </a:solidFill>
          <a:latin typeface="Arial" charset="0"/>
          <a:ea typeface="Arial" charset="0"/>
          <a:cs typeface="Arial" charset="0"/>
        </a:defRPr>
      </a:lvl7pPr>
      <a:lvl8pPr marL="1371600" algn="l" rtl="0" fontAlgn="base">
        <a:lnSpc>
          <a:spcPts val="2500"/>
        </a:lnSpc>
        <a:spcBef>
          <a:spcPct val="0"/>
        </a:spcBef>
        <a:spcAft>
          <a:spcPct val="0"/>
        </a:spcAft>
        <a:defRPr sz="2300">
          <a:solidFill>
            <a:srgbClr val="FFFFFF"/>
          </a:solidFill>
          <a:latin typeface="Arial" charset="0"/>
          <a:ea typeface="Arial" charset="0"/>
          <a:cs typeface="Arial" charset="0"/>
        </a:defRPr>
      </a:lvl8pPr>
      <a:lvl9pPr marL="1828800" algn="l" rtl="0" fontAlgn="base">
        <a:lnSpc>
          <a:spcPts val="2500"/>
        </a:lnSpc>
        <a:spcBef>
          <a:spcPct val="0"/>
        </a:spcBef>
        <a:spcAft>
          <a:spcPct val="0"/>
        </a:spcAft>
        <a:defRPr sz="2300">
          <a:solidFill>
            <a:srgbClr val="FFFFFF"/>
          </a:solidFill>
          <a:latin typeface="Arial" charset="0"/>
          <a:ea typeface="Arial" charset="0"/>
          <a:cs typeface="Arial" charset="0"/>
        </a:defRPr>
      </a:lvl9pPr>
    </p:titleStyle>
    <p:bodyStyle>
      <a:lvl1pPr marL="176213" indent="-176213" algn="l" rtl="0" eaLnBrk="0" fontAlgn="base" hangingPunct="0">
        <a:spcBef>
          <a:spcPct val="75000"/>
        </a:spcBef>
        <a:spcAft>
          <a:spcPct val="0"/>
        </a:spcAft>
        <a:buChar char="•"/>
        <a:defRPr>
          <a:solidFill>
            <a:srgbClr val="000000"/>
          </a:solidFill>
          <a:latin typeface="+mn-lt"/>
          <a:ea typeface="+mn-ea"/>
          <a:cs typeface="+mn-cs"/>
        </a:defRPr>
      </a:lvl1pPr>
      <a:lvl2pPr marL="352425" indent="-174625" algn="l" rtl="0" eaLnBrk="0" fontAlgn="base" hangingPunct="0">
        <a:spcBef>
          <a:spcPct val="50000"/>
        </a:spcBef>
        <a:spcAft>
          <a:spcPct val="0"/>
        </a:spcAft>
        <a:buChar char="–"/>
        <a:defRPr sz="1600">
          <a:solidFill>
            <a:srgbClr val="000000"/>
          </a:solidFill>
          <a:latin typeface="+mn-lt"/>
          <a:ea typeface="+mn-ea"/>
          <a:cs typeface="+mn-cs"/>
        </a:defRPr>
      </a:lvl2pPr>
      <a:lvl3pPr marL="527050" indent="-173038" algn="l" rtl="0" eaLnBrk="0" fontAlgn="base" hangingPunct="0">
        <a:spcBef>
          <a:spcPct val="50000"/>
        </a:spcBef>
        <a:spcAft>
          <a:spcPct val="0"/>
        </a:spcAft>
        <a:buChar char="•"/>
        <a:defRPr sz="1400">
          <a:solidFill>
            <a:srgbClr val="000000"/>
          </a:solidFill>
          <a:latin typeface="+mn-lt"/>
          <a:ea typeface="+mn-ea"/>
          <a:cs typeface="+mn-cs"/>
        </a:defRPr>
      </a:lvl3pPr>
      <a:lvl4pPr marL="700088" indent="-171450" algn="l" rtl="0" eaLnBrk="0" fontAlgn="base" hangingPunct="0">
        <a:spcBef>
          <a:spcPct val="25000"/>
        </a:spcBef>
        <a:spcAft>
          <a:spcPct val="0"/>
        </a:spcAft>
        <a:buChar char="–"/>
        <a:defRPr sz="1200">
          <a:solidFill>
            <a:srgbClr val="000000"/>
          </a:solidFill>
          <a:latin typeface="+mn-lt"/>
          <a:ea typeface="+mn-ea"/>
          <a:cs typeface="+mn-cs"/>
        </a:defRPr>
      </a:lvl4pPr>
      <a:lvl5pPr marL="701675" indent="219075" algn="l" rtl="0" eaLnBrk="0" fontAlgn="base" hangingPunct="0">
        <a:spcBef>
          <a:spcPct val="25000"/>
        </a:spcBef>
        <a:spcAft>
          <a:spcPct val="0"/>
        </a:spcAft>
        <a:buChar char="»"/>
        <a:defRPr sz="1200">
          <a:solidFill>
            <a:srgbClr val="000000"/>
          </a:solidFill>
          <a:latin typeface="+mn-lt"/>
          <a:ea typeface="+mn-ea"/>
          <a:cs typeface="+mn-cs"/>
        </a:defRPr>
      </a:lvl5pPr>
      <a:lvl6pPr marL="1158875" indent="219075" algn="l" rtl="0" fontAlgn="base">
        <a:spcBef>
          <a:spcPct val="25000"/>
        </a:spcBef>
        <a:spcAft>
          <a:spcPct val="0"/>
        </a:spcAft>
        <a:buChar char="»"/>
        <a:defRPr sz="1200">
          <a:solidFill>
            <a:srgbClr val="000000"/>
          </a:solidFill>
          <a:latin typeface="+mn-lt"/>
          <a:ea typeface="+mn-ea"/>
          <a:cs typeface="+mn-cs"/>
        </a:defRPr>
      </a:lvl6pPr>
      <a:lvl7pPr marL="1616075" indent="219075" algn="l" rtl="0" fontAlgn="base">
        <a:spcBef>
          <a:spcPct val="25000"/>
        </a:spcBef>
        <a:spcAft>
          <a:spcPct val="0"/>
        </a:spcAft>
        <a:buChar char="»"/>
        <a:defRPr sz="1200">
          <a:solidFill>
            <a:srgbClr val="000000"/>
          </a:solidFill>
          <a:latin typeface="+mn-lt"/>
          <a:ea typeface="+mn-ea"/>
          <a:cs typeface="+mn-cs"/>
        </a:defRPr>
      </a:lvl7pPr>
      <a:lvl8pPr marL="2073275" indent="219075" algn="l" rtl="0" fontAlgn="base">
        <a:spcBef>
          <a:spcPct val="25000"/>
        </a:spcBef>
        <a:spcAft>
          <a:spcPct val="0"/>
        </a:spcAft>
        <a:buChar char="»"/>
        <a:defRPr sz="1200">
          <a:solidFill>
            <a:srgbClr val="000000"/>
          </a:solidFill>
          <a:latin typeface="+mn-lt"/>
          <a:ea typeface="+mn-ea"/>
          <a:cs typeface="+mn-cs"/>
        </a:defRPr>
      </a:lvl8pPr>
      <a:lvl9pPr marL="2530475" indent="219075" algn="l" rtl="0" fontAlgn="base">
        <a:spcBef>
          <a:spcPct val="25000"/>
        </a:spcBef>
        <a:spcAft>
          <a:spcPct val="0"/>
        </a:spcAft>
        <a:buChar char="»"/>
        <a:defRPr sz="12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10896" y="118754"/>
            <a:ext cx="8448929" cy="87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gray">
          <a:xfrm>
            <a:off x="310895" y="1457325"/>
            <a:ext cx="8409243" cy="4557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txBox="1">
            <a:spLocks/>
          </p:cNvSpPr>
          <p:nvPr/>
        </p:nvSpPr>
        <p:spPr>
          <a:xfrm>
            <a:off x="62303" y="6540779"/>
            <a:ext cx="320040"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800" smtClean="0">
                <a:solidFill>
                  <a:schemeClr val="tx1"/>
                </a:solidFill>
                <a:latin typeface="+mn-lt"/>
              </a:rPr>
              <a:pPr algn="r"/>
              <a:t>‹#›</a:t>
            </a:fld>
            <a:endParaRPr lang="en-US" sz="800" dirty="0">
              <a:solidFill>
                <a:schemeClr val="tx1"/>
              </a:solidFill>
              <a:latin typeface="+mn-lt"/>
            </a:endParaRPr>
          </a:p>
        </p:txBody>
      </p:sp>
      <p:cxnSp>
        <p:nvCxnSpPr>
          <p:cNvPr id="8" name="Straight Connector 7"/>
          <p:cNvCxnSpPr/>
          <p:nvPr/>
        </p:nvCxnSpPr>
        <p:spPr>
          <a:xfrm>
            <a:off x="440531" y="1028700"/>
            <a:ext cx="8279607" cy="0"/>
          </a:xfrm>
          <a:prstGeom prst="line">
            <a:avLst/>
          </a:prstGeom>
          <a:ln w="285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p:nvSpPr>
        <p:spPr>
          <a:xfrm>
            <a:off x="406146" y="6533762"/>
            <a:ext cx="4777169"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smtClean="0">
                <a:solidFill>
                  <a:schemeClr val="tx1"/>
                </a:solidFill>
                <a:latin typeface="+mn-lt"/>
                <a:sym typeface="Wingdings 2" panose="05020102010507070707" pitchFamily="18" charset="2"/>
              </a:rPr>
              <a:t> </a:t>
            </a:r>
            <a:r>
              <a:rPr lang="en-US" sz="800" dirty="0" smtClean="0">
                <a:solidFill>
                  <a:schemeClr val="tx1"/>
                </a:solidFill>
                <a:latin typeface="+mn-lt"/>
              </a:rPr>
              <a:t>CONFIDENTIAL </a:t>
            </a:r>
            <a:r>
              <a:rPr lang="en-US" sz="800" baseline="0" dirty="0" smtClean="0">
                <a:solidFill>
                  <a:schemeClr val="tx1"/>
                </a:solidFill>
                <a:latin typeface="+mn-lt"/>
              </a:rPr>
              <a:t>– For internal circulation only</a:t>
            </a:r>
            <a:endParaRPr lang="en-US" sz="800" dirty="0">
              <a:solidFill>
                <a:schemeClr val="tx1"/>
              </a:solidFill>
              <a:latin typeface="+mn-lt"/>
            </a:endParaRPr>
          </a:p>
        </p:txBody>
      </p:sp>
      <p:pic>
        <p:nvPicPr>
          <p:cNvPr id="7" name="Picture 2" descr="C:\_projects\011914\P12158 - Carrie\Quest-Gradient-Logo.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79534" y="6263625"/>
            <a:ext cx="1266016" cy="4023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 id="2147484620" r:id="rId16"/>
  </p:sldLayoutIdLst>
  <p:timing>
    <p:tnLst>
      <p:par>
        <p:cTn id="1" dur="indefinite" restart="never" nodeType="tmRoot"/>
      </p:par>
    </p:tnLst>
  </p:timing>
  <p:hf hdr="0" dt="0"/>
  <p:txStyles>
    <p:titleStyle>
      <a:lvl1pPr algn="l" defTabSz="457200" rtl="0" eaLnBrk="1" fontAlgn="base" hangingPunct="1">
        <a:lnSpc>
          <a:spcPct val="90000"/>
        </a:lnSpc>
        <a:spcBef>
          <a:spcPct val="0"/>
        </a:spcBef>
        <a:spcAft>
          <a:spcPct val="0"/>
        </a:spcAft>
        <a:defRPr sz="2400" b="0" kern="1200">
          <a:solidFill>
            <a:schemeClr val="accent1"/>
          </a:solidFill>
          <a:latin typeface="+mj-lt"/>
          <a:ea typeface="MS PGothic" pitchFamily="34" charset="-128"/>
          <a:cs typeface="Arial" pitchFamily="34" charset="0"/>
        </a:defRPr>
      </a:lvl1pPr>
      <a:lvl2pPr algn="l" defTabSz="457200" rtl="0" eaLnBrk="1" fontAlgn="base" hangingPunct="1">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2pPr>
      <a:lvl3pPr algn="l" defTabSz="457200" rtl="0" eaLnBrk="1" fontAlgn="base" hangingPunct="1">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3pPr>
      <a:lvl4pPr algn="l" defTabSz="457200" rtl="0" eaLnBrk="1" fontAlgn="base" hangingPunct="1">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4pPr>
      <a:lvl5pPr algn="l" defTabSz="457200" rtl="0" eaLnBrk="1" fontAlgn="base" hangingPunct="1">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1" fontAlgn="base" hangingPunct="1">
        <a:lnSpc>
          <a:spcPct val="90000"/>
        </a:lnSpc>
        <a:spcBef>
          <a:spcPts val="2000"/>
        </a:spcBef>
        <a:spcAft>
          <a:spcPct val="0"/>
        </a:spcAft>
        <a:buClr>
          <a:schemeClr val="accent5"/>
        </a:buClr>
        <a:buSzPct val="100000"/>
        <a:buFont typeface="Wingdings 2" pitchFamily="18" charset="2"/>
        <a:buChar char=""/>
        <a:defRPr sz="1800" b="0" kern="1200">
          <a:solidFill>
            <a:schemeClr val="tx1"/>
          </a:solidFill>
          <a:latin typeface="+mn-lt"/>
          <a:ea typeface="MS PGothic" pitchFamily="34" charset="-128"/>
          <a:cs typeface="ＭＳ Ｐゴシック" charset="-128"/>
        </a:defRPr>
      </a:lvl1pPr>
      <a:lvl2pPr marL="514350" indent="-215900" algn="l" defTabSz="457200" rtl="0" eaLnBrk="1" fontAlgn="base" hangingPunct="1">
        <a:lnSpc>
          <a:spcPct val="90000"/>
        </a:lnSpc>
        <a:spcBef>
          <a:spcPts val="1000"/>
        </a:spcBef>
        <a:spcAft>
          <a:spcPct val="0"/>
        </a:spcAft>
        <a:buClrTx/>
        <a:buFont typeface="Wingdings 2" panose="05020102010507070707" pitchFamily="18" charset="2"/>
        <a:buChar char=""/>
        <a:defRPr sz="1600" b="0" kern="1200">
          <a:solidFill>
            <a:schemeClr val="tx1"/>
          </a:solidFill>
          <a:latin typeface="+mn-lt"/>
          <a:ea typeface="MS PGothic" pitchFamily="34" charset="-128"/>
          <a:cs typeface="Arial"/>
        </a:defRPr>
      </a:lvl2pPr>
      <a:lvl3pPr marL="739775" indent="-163513" algn="l" defTabSz="457200" rtl="0" eaLnBrk="1" fontAlgn="base" hangingPunct="1">
        <a:lnSpc>
          <a:spcPct val="90000"/>
        </a:lnSpc>
        <a:spcBef>
          <a:spcPts val="500"/>
        </a:spcBef>
        <a:spcAft>
          <a:spcPct val="0"/>
        </a:spcAft>
        <a:buClrTx/>
        <a:buFont typeface="Wingdings 2" panose="05020102010507070707" pitchFamily="18" charset="2"/>
        <a:buChar char=""/>
        <a:defRPr sz="1400" b="0" kern="1200">
          <a:solidFill>
            <a:schemeClr val="tx1"/>
          </a:solidFill>
          <a:latin typeface="+mn-lt"/>
          <a:ea typeface="MS PGothic" pitchFamily="34" charset="-128"/>
          <a:cs typeface="Arial"/>
        </a:defRPr>
      </a:lvl3pPr>
      <a:lvl4pPr marL="974725" indent="-173038" algn="l" defTabSz="457200" rtl="0" eaLnBrk="1" fontAlgn="base" hangingPunct="1">
        <a:lnSpc>
          <a:spcPct val="90000"/>
        </a:lnSpc>
        <a:spcBef>
          <a:spcPts val="200"/>
        </a:spcBef>
        <a:spcAft>
          <a:spcPct val="0"/>
        </a:spcAft>
        <a:buClrTx/>
        <a:buFont typeface="Wingdings 2" panose="05020102010507070707" pitchFamily="18" charset="2"/>
        <a:buChar char=""/>
        <a:defRPr sz="1200" b="0" kern="1200">
          <a:solidFill>
            <a:schemeClr val="tx1"/>
          </a:solidFill>
          <a:latin typeface="+mn-lt"/>
          <a:ea typeface="MS PGothic" pitchFamily="34" charset="-128"/>
          <a:cs typeface="Arial"/>
        </a:defRPr>
      </a:lvl4pPr>
      <a:lvl5pPr marL="1201738" indent="-174625" algn="l" defTabSz="457200" rtl="0" eaLnBrk="1" fontAlgn="base" hangingPunct="1">
        <a:lnSpc>
          <a:spcPct val="90000"/>
        </a:lnSpc>
        <a:spcBef>
          <a:spcPts val="100"/>
        </a:spcBef>
        <a:spcAft>
          <a:spcPct val="0"/>
        </a:spcAft>
        <a:buClrTx/>
        <a:buFont typeface="Wingdings 2" panose="05020102010507070707" pitchFamily="18" charset="2"/>
        <a:buChar char=""/>
        <a:defRPr sz="1100" b="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71763-9839-4AE8-98E3-628D84F123CF}" type="datetimeFigureOut">
              <a:rPr lang="en-US" smtClean="0"/>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B39B7-D4C8-4AD6-A71E-1F3362287768}" type="slidenum">
              <a:rPr lang="en-US" smtClean="0"/>
              <a:t>‹#›</a:t>
            </a:fld>
            <a:endParaRPr lang="en-US"/>
          </a:p>
        </p:txBody>
      </p:sp>
    </p:spTree>
    <p:extLst>
      <p:ext uri="{BB962C8B-B14F-4D97-AF65-F5344CB8AC3E}">
        <p14:creationId xmlns:p14="http://schemas.microsoft.com/office/powerpoint/2010/main" val="2000499194"/>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7AE67-F371-4F29-8D1C-C721E4C8A64E}" type="datetimeFigureOut">
              <a:rPr lang="en-US" smtClean="0"/>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0DF74-2A64-4747-8A7A-11179148A376}" type="slidenum">
              <a:rPr lang="en-US" smtClean="0"/>
              <a:t>‹#›</a:t>
            </a:fld>
            <a:endParaRPr lang="en-US"/>
          </a:p>
        </p:txBody>
      </p:sp>
    </p:spTree>
    <p:extLst>
      <p:ext uri="{BB962C8B-B14F-4D97-AF65-F5344CB8AC3E}">
        <p14:creationId xmlns:p14="http://schemas.microsoft.com/office/powerpoint/2010/main" val="908476313"/>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www.cms.hhs.gov/clia"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hyperlink" Target="https://www.cms.gov/regulations-and-guidance/legislation/clia/cytologyproficiencytesting.html" TargetMode="External"/><Relationship Id="rId4" Type="http://schemas.openxmlformats.org/officeDocument/2006/relationships/hyperlink" Target="https://www.cms.gov/Regulations-and-Guidance/Legislation/CLIA/downloads/cliabrochure8.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0972" y="807521"/>
            <a:ext cx="6678591" cy="3895107"/>
          </a:xfrm>
        </p:spPr>
        <p:txBody>
          <a:bodyPr/>
          <a:lstStyle/>
          <a:p>
            <a:r>
              <a:rPr lang="en-US" altLang="en-US" sz="3200" dirty="0"/>
              <a:t/>
            </a:r>
            <a:br>
              <a:rPr lang="en-US" altLang="en-US" sz="3200" dirty="0"/>
            </a:br>
            <a:r>
              <a:rPr lang="en-US" altLang="en-US" sz="3200" dirty="0" smtClean="0"/>
              <a:t/>
            </a:r>
            <a:br>
              <a:rPr lang="en-US" altLang="en-US" sz="3200" dirty="0" smtClean="0"/>
            </a:br>
            <a:r>
              <a:rPr lang="en-US" altLang="en-US" sz="3200" dirty="0" smtClean="0"/>
              <a:t>Annual </a:t>
            </a:r>
            <a:r>
              <a:rPr lang="en-US" altLang="en-US" sz="3200" dirty="0"/>
              <a:t>PT Training 2017 for Specimen Management and Referral </a:t>
            </a:r>
            <a:r>
              <a:rPr lang="en-US" altLang="en-US" sz="3200" dirty="0" smtClean="0"/>
              <a:t>Testing</a:t>
            </a:r>
            <a:r>
              <a:rPr lang="en-US" altLang="en-US" sz="3200" dirty="0" smtClean="0"/>
              <a:t/>
            </a:r>
            <a:br>
              <a:rPr lang="en-US" altLang="en-US" sz="3200" dirty="0" smtClean="0"/>
            </a:br>
            <a:r>
              <a:rPr lang="en-US" altLang="en-US" sz="3200" dirty="0" smtClean="0"/>
              <a:t/>
            </a:r>
            <a:br>
              <a:rPr lang="en-US" altLang="en-US" sz="3200" dirty="0" smtClean="0"/>
            </a:br>
            <a:r>
              <a:rPr lang="en-US" altLang="en-US" sz="2800" dirty="0" smtClean="0"/>
              <a:t>Guidelines </a:t>
            </a:r>
            <a:r>
              <a:rPr lang="en-US" altLang="en-US" sz="2800" dirty="0" smtClean="0"/>
              <a:t>for Communication and Handling of Proficiency </a:t>
            </a:r>
            <a:r>
              <a:rPr lang="en-US" altLang="en-US" sz="2800" dirty="0" smtClean="0"/>
              <a:t>Material</a:t>
            </a:r>
            <a:r>
              <a:rPr lang="en-US" altLang="en-US" sz="3200" dirty="0" smtClean="0"/>
              <a:t/>
            </a:r>
            <a:br>
              <a:rPr lang="en-US" altLang="en-US" sz="3200" dirty="0" smtClean="0"/>
            </a:br>
            <a:r>
              <a:rPr lang="en-US" altLang="en-US" sz="3200" dirty="0"/>
              <a:t/>
            </a:r>
            <a:br>
              <a:rPr lang="en-US" altLang="en-US" sz="3200" dirty="0"/>
            </a:br>
            <a:endParaRPr lang="en-US" altLang="en-US" sz="3200" dirty="0" smtClean="0"/>
          </a:p>
        </p:txBody>
      </p:sp>
      <p:sp>
        <p:nvSpPr>
          <p:cNvPr id="6147" name="Rectangle 3"/>
          <p:cNvSpPr>
            <a:spLocks noGrp="1" noChangeArrowheads="1"/>
          </p:cNvSpPr>
          <p:nvPr>
            <p:ph type="subTitle" idx="1"/>
          </p:nvPr>
        </p:nvSpPr>
        <p:spPr/>
        <p:txBody>
          <a:bodyPr/>
          <a:lstStyle/>
          <a:p>
            <a:pPr eaLnBrk="1" hangingPunct="1"/>
            <a:endParaRPr lang="en-US" altLang="en-US" sz="1200" dirty="0" smtClean="0"/>
          </a:p>
          <a:p>
            <a:pPr eaLnBrk="1" hangingPunct="1"/>
            <a:r>
              <a:rPr lang="en-US" altLang="en-US" sz="1200" dirty="0" smtClean="0"/>
              <a:t>( NOTE: No audio included with Presentation)</a:t>
            </a:r>
          </a:p>
        </p:txBody>
      </p:sp>
      <p:sp>
        <p:nvSpPr>
          <p:cNvPr id="6148" name="Rectangle 4"/>
          <p:cNvSpPr>
            <a:spLocks noChangeArrowheads="1"/>
          </p:cNvSpPr>
          <p:nvPr/>
        </p:nvSpPr>
        <p:spPr bwMode="auto">
          <a:xfrm>
            <a:off x="838200" y="5938838"/>
            <a:ext cx="6400800" cy="4603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spcBef>
                <a:spcPct val="25000"/>
              </a:spcBef>
            </a:pPr>
            <a:endParaRPr lang="en-US" altLang="en-US" sz="140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PT PAPERWORK  and COMMUNICATION</a:t>
            </a:r>
            <a:br>
              <a:rPr lang="en-US" altLang="en-US" dirty="0" smtClean="0"/>
            </a:br>
            <a:endParaRPr lang="en-US" altLang="en-US" dirty="0" smtClean="0"/>
          </a:p>
        </p:txBody>
      </p:sp>
      <p:sp>
        <p:nvSpPr>
          <p:cNvPr id="12291" name="Content Placeholder 2"/>
          <p:cNvSpPr>
            <a:spLocks noGrp="1"/>
          </p:cNvSpPr>
          <p:nvPr>
            <p:ph idx="1"/>
          </p:nvPr>
        </p:nvSpPr>
        <p:spPr>
          <a:xfrm>
            <a:off x="310895" y="1457325"/>
            <a:ext cx="8409243" cy="4884098"/>
          </a:xfrm>
        </p:spPr>
        <p:txBody>
          <a:bodyPr/>
          <a:lstStyle/>
          <a:p>
            <a:pPr marL="342900" indent="-342900">
              <a:buClrTx/>
              <a:buFont typeface="+mj-lt"/>
              <a:buAutoNum type="arabicPeriod"/>
            </a:pPr>
            <a:r>
              <a:rPr lang="en-US" altLang="en-US" dirty="0" smtClean="0">
                <a:solidFill>
                  <a:srgbClr val="00131E"/>
                </a:solidFill>
              </a:rPr>
              <a:t>PT should never be discussed with:</a:t>
            </a:r>
          </a:p>
          <a:p>
            <a:pPr marL="742950" lvl="2" indent="-342900"/>
            <a:r>
              <a:rPr lang="en-US" altLang="en-US" sz="1800" dirty="0" smtClean="0">
                <a:solidFill>
                  <a:srgbClr val="00131E"/>
                </a:solidFill>
              </a:rPr>
              <a:t>A non-Quest / client laboratory</a:t>
            </a:r>
          </a:p>
          <a:p>
            <a:pPr marL="742950" lvl="2" indent="-342900"/>
            <a:r>
              <a:rPr lang="en-US" altLang="en-US" sz="1800" dirty="0" smtClean="0">
                <a:solidFill>
                  <a:srgbClr val="00131E"/>
                </a:solidFill>
              </a:rPr>
              <a:t>A co-worker that asks a question about a result </a:t>
            </a:r>
          </a:p>
          <a:p>
            <a:pPr marL="742950" lvl="2" indent="-342900"/>
            <a:r>
              <a:rPr lang="en-US" altLang="en-US" sz="1800" dirty="0" smtClean="0">
                <a:solidFill>
                  <a:srgbClr val="00131E"/>
                </a:solidFill>
              </a:rPr>
              <a:t>A sister-lab about a potential problem (</a:t>
            </a:r>
            <a:r>
              <a:rPr lang="en-US" altLang="en-US" sz="1800" dirty="0" err="1" smtClean="0">
                <a:solidFill>
                  <a:srgbClr val="00131E"/>
                </a:solidFill>
              </a:rPr>
              <a:t>ie</a:t>
            </a:r>
            <a:r>
              <a:rPr lang="en-US" altLang="en-US" sz="1800" dirty="0" smtClean="0">
                <a:solidFill>
                  <a:srgbClr val="00131E"/>
                </a:solidFill>
              </a:rPr>
              <a:t>: reagent lot issue)</a:t>
            </a:r>
          </a:p>
          <a:p>
            <a:pPr marL="742950" lvl="2" indent="-342900"/>
            <a:r>
              <a:rPr lang="en-US" altLang="en-US" sz="1800" dirty="0" smtClean="0">
                <a:solidFill>
                  <a:srgbClr val="00131E"/>
                </a:solidFill>
              </a:rPr>
              <a:t>The NLO or BPT about questionable results.  </a:t>
            </a:r>
          </a:p>
          <a:p>
            <a:pPr marL="342900" indent="-342900">
              <a:buClrTx/>
              <a:buFont typeface="+mj-lt"/>
              <a:buAutoNum type="arabicPeriod"/>
            </a:pPr>
            <a:r>
              <a:rPr lang="en-US" altLang="en-US" dirty="0" smtClean="0"/>
              <a:t>Paperwork review</a:t>
            </a:r>
          </a:p>
          <a:p>
            <a:pPr marL="742950" lvl="2" indent="-342900"/>
            <a:r>
              <a:rPr lang="en-US" altLang="en-US" sz="1800" dirty="0" smtClean="0"/>
              <a:t>Never send active PT paperwork to </a:t>
            </a:r>
            <a:r>
              <a:rPr lang="en-US" altLang="en-US" sz="1800" dirty="0"/>
              <a:t>a</a:t>
            </a:r>
            <a:r>
              <a:rPr lang="en-US" altLang="en-US" sz="1800" dirty="0" smtClean="0"/>
              <a:t> supervisor / lab director when they are working at a different location (must stay within the four walls)</a:t>
            </a:r>
          </a:p>
          <a:p>
            <a:pPr marL="342900" indent="-342900">
              <a:buFontTx/>
              <a:buAutoNum type="arabicPeriod"/>
            </a:pPr>
            <a:endParaRPr lang="en-US" altLang="en-US" dirty="0" smtClean="0"/>
          </a:p>
        </p:txBody>
      </p:sp>
    </p:spTree>
    <p:extLst>
      <p:ext uri="{BB962C8B-B14F-4D97-AF65-F5344CB8AC3E}">
        <p14:creationId xmlns:p14="http://schemas.microsoft.com/office/powerpoint/2010/main" val="195417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324600" y="6553200"/>
            <a:ext cx="2557463" cy="122238"/>
          </a:xfrm>
          <a:prstGeom prst="rect">
            <a:avLst/>
          </a:prstGeom>
        </p:spPr>
        <p:txBody>
          <a:bodyPr/>
          <a:lstStyle/>
          <a:p>
            <a:r>
              <a:rPr lang="en-US" altLang="en-US"/>
              <a:t>Confidential – Do not Copy or Distribute |       </a:t>
            </a:r>
          </a:p>
        </p:txBody>
      </p:sp>
      <p:sp>
        <p:nvSpPr>
          <p:cNvPr id="5" name="Slide Number Placeholder 4"/>
          <p:cNvSpPr>
            <a:spLocks noGrp="1"/>
          </p:cNvSpPr>
          <p:nvPr>
            <p:ph type="sldNum" sz="quarter" idx="4294967295"/>
          </p:nvPr>
        </p:nvSpPr>
        <p:spPr>
          <a:xfrm>
            <a:off x="6477000" y="6477000"/>
            <a:ext cx="2133600" cy="381000"/>
          </a:xfrm>
          <a:prstGeom prst="rect">
            <a:avLst/>
          </a:prstGeom>
        </p:spPr>
        <p:txBody>
          <a:bodyPr/>
          <a:lstStyle/>
          <a:p>
            <a:fld id="{C11DD664-2A53-4A7E-85C0-EDBE30F23124}" type="slidenum">
              <a:rPr lang="en-US" altLang="en-US"/>
              <a:pPr/>
              <a:t>11</a:t>
            </a:fld>
            <a:endParaRPr lang="en-US" altLang="en-US"/>
          </a:p>
        </p:txBody>
      </p:sp>
      <p:sp>
        <p:nvSpPr>
          <p:cNvPr id="686082" name="Rectangle 2"/>
          <p:cNvSpPr>
            <a:spLocks noGrp="1" noChangeArrowheads="1"/>
          </p:cNvSpPr>
          <p:nvPr>
            <p:ph type="body" idx="1"/>
          </p:nvPr>
        </p:nvSpPr>
        <p:spPr>
          <a:xfrm>
            <a:off x="533400" y="1371600"/>
            <a:ext cx="7848600" cy="4648200"/>
          </a:xfrm>
        </p:spPr>
        <p:txBody>
          <a:bodyPr/>
          <a:lstStyle/>
          <a:p>
            <a:pPr>
              <a:lnSpc>
                <a:spcPct val="90000"/>
              </a:lnSpc>
              <a:buClrTx/>
            </a:pPr>
            <a:r>
              <a:rPr lang="en-US" altLang="en-US" sz="2000" b="1" dirty="0" smtClean="0"/>
              <a:t>Identify</a:t>
            </a:r>
            <a:r>
              <a:rPr lang="en-US" altLang="en-US" sz="2000" dirty="0" smtClean="0"/>
              <a:t> </a:t>
            </a:r>
            <a:r>
              <a:rPr lang="en-US" altLang="en-US" sz="2000" dirty="0"/>
              <a:t>test orders that may be suspect proficiency testing from another laboratory.</a:t>
            </a:r>
          </a:p>
          <a:p>
            <a:pPr>
              <a:lnSpc>
                <a:spcPct val="90000"/>
              </a:lnSpc>
              <a:buClrTx/>
            </a:pPr>
            <a:r>
              <a:rPr lang="en-US" altLang="en-US" sz="2000" b="1" dirty="0" smtClean="0"/>
              <a:t>Stop</a:t>
            </a:r>
            <a:r>
              <a:rPr lang="en-US" altLang="en-US" sz="2000" dirty="0" smtClean="0"/>
              <a:t> </a:t>
            </a:r>
            <a:r>
              <a:rPr lang="en-US" altLang="en-US" sz="2000" dirty="0"/>
              <a:t>suspect PT samples from entering the normal work flow</a:t>
            </a:r>
            <a:r>
              <a:rPr lang="en-US" altLang="en-US" sz="2000" dirty="0" smtClean="0"/>
              <a:t>.</a:t>
            </a:r>
          </a:p>
          <a:p>
            <a:pPr>
              <a:buClrTx/>
            </a:pPr>
            <a:r>
              <a:rPr lang="en-US" altLang="en-US" sz="2000" b="1" dirty="0" smtClean="0"/>
              <a:t>Notify</a:t>
            </a:r>
            <a:r>
              <a:rPr lang="en-US" altLang="en-US" sz="2000" dirty="0" smtClean="0"/>
              <a:t> </a:t>
            </a:r>
            <a:r>
              <a:rPr lang="en-US" altLang="en-US" sz="2000" dirty="0"/>
              <a:t>a supervisor </a:t>
            </a:r>
            <a:r>
              <a:rPr lang="en-US" altLang="en-US" sz="2000" dirty="0" smtClean="0"/>
              <a:t>immediately.</a:t>
            </a:r>
            <a:endParaRPr lang="en-US" altLang="en-US" sz="2000" dirty="0"/>
          </a:p>
          <a:p>
            <a:pPr>
              <a:buClrTx/>
            </a:pPr>
            <a:endParaRPr lang="en-US" altLang="en-US" sz="2000" dirty="0" smtClean="0"/>
          </a:p>
          <a:p>
            <a:pPr marL="0" indent="0">
              <a:buClrTx/>
              <a:buNone/>
            </a:pPr>
            <a:endParaRPr lang="en-US" altLang="en-US" sz="2000" dirty="0"/>
          </a:p>
          <a:p>
            <a:pPr>
              <a:lnSpc>
                <a:spcPct val="90000"/>
              </a:lnSpc>
              <a:buClrTx/>
            </a:pPr>
            <a:endParaRPr lang="en-US" altLang="en-US" sz="2000" dirty="0"/>
          </a:p>
        </p:txBody>
      </p:sp>
      <p:sp>
        <p:nvSpPr>
          <p:cNvPr id="686083" name="Rectangle 3"/>
          <p:cNvSpPr>
            <a:spLocks noGrp="1" noChangeArrowheads="1"/>
          </p:cNvSpPr>
          <p:nvPr>
            <p:ph type="title"/>
          </p:nvPr>
        </p:nvSpPr>
        <p:spPr/>
        <p:txBody>
          <a:bodyPr/>
          <a:lstStyle/>
          <a:p>
            <a:r>
              <a:rPr lang="en-US" altLang="en-US" sz="2400" dirty="0" smtClean="0"/>
              <a:t>Responsibilities </a:t>
            </a:r>
            <a:r>
              <a:rPr lang="en-US" altLang="en-US" sz="2400" dirty="0"/>
              <a:t>for Specimen </a:t>
            </a:r>
            <a:r>
              <a:rPr lang="en-US" altLang="en-US" dirty="0" smtClean="0"/>
              <a:t>Management</a:t>
            </a:r>
            <a:r>
              <a:rPr lang="en-US" altLang="en-US" sz="2400" dirty="0" smtClean="0"/>
              <a:t> </a:t>
            </a:r>
            <a:r>
              <a:rPr lang="en-US" altLang="en-US" sz="2400" dirty="0" smtClean="0"/>
              <a:t>Personnel</a:t>
            </a:r>
            <a:endParaRPr lang="en-US" altLang="en-US" sz="2400" dirty="0"/>
          </a:p>
        </p:txBody>
      </p:sp>
    </p:spTree>
    <p:extLst>
      <p:ext uri="{BB962C8B-B14F-4D97-AF65-F5344CB8AC3E}">
        <p14:creationId xmlns:p14="http://schemas.microsoft.com/office/powerpoint/2010/main" val="238007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324600" y="6553200"/>
            <a:ext cx="2557463" cy="122238"/>
          </a:xfrm>
          <a:prstGeom prst="rect">
            <a:avLst/>
          </a:prstGeom>
        </p:spPr>
        <p:txBody>
          <a:bodyPr/>
          <a:lstStyle/>
          <a:p>
            <a:r>
              <a:rPr lang="en-US" altLang="en-US"/>
              <a:t>Confidential – Do not Copy or Distribute |       </a:t>
            </a:r>
          </a:p>
        </p:txBody>
      </p:sp>
      <p:sp>
        <p:nvSpPr>
          <p:cNvPr id="5" name="Slide Number Placeholder 4"/>
          <p:cNvSpPr>
            <a:spLocks noGrp="1"/>
          </p:cNvSpPr>
          <p:nvPr>
            <p:ph type="sldNum" sz="quarter" idx="4294967295"/>
          </p:nvPr>
        </p:nvSpPr>
        <p:spPr>
          <a:xfrm>
            <a:off x="6477000" y="6477000"/>
            <a:ext cx="2133600" cy="381000"/>
          </a:xfrm>
          <a:prstGeom prst="rect">
            <a:avLst/>
          </a:prstGeom>
        </p:spPr>
        <p:txBody>
          <a:bodyPr/>
          <a:lstStyle/>
          <a:p>
            <a:fld id="{FE9A1914-FAD4-4FAA-B3E8-A1A160D04BB1}" type="slidenum">
              <a:rPr lang="en-US" altLang="en-US"/>
              <a:pPr/>
              <a:t>12</a:t>
            </a:fld>
            <a:endParaRPr lang="en-US" altLang="en-US"/>
          </a:p>
        </p:txBody>
      </p:sp>
      <p:sp>
        <p:nvSpPr>
          <p:cNvPr id="698370" name="Rectangle 2"/>
          <p:cNvSpPr>
            <a:spLocks noGrp="1" noChangeArrowheads="1"/>
          </p:cNvSpPr>
          <p:nvPr>
            <p:ph type="body" idx="1"/>
          </p:nvPr>
        </p:nvSpPr>
        <p:spPr>
          <a:xfrm>
            <a:off x="609600" y="1295400"/>
            <a:ext cx="8077200" cy="4495800"/>
          </a:xfrm>
        </p:spPr>
        <p:txBody>
          <a:bodyPr/>
          <a:lstStyle/>
          <a:p>
            <a:pPr>
              <a:buClrTx/>
            </a:pPr>
            <a:r>
              <a:rPr lang="en-US" altLang="en-US" sz="2000" b="1" dirty="0" smtClean="0">
                <a:solidFill>
                  <a:srgbClr val="00131E"/>
                </a:solidFill>
              </a:rPr>
              <a:t>Identify</a:t>
            </a:r>
            <a:r>
              <a:rPr lang="en-US" altLang="en-US" sz="2000" dirty="0" smtClean="0">
                <a:solidFill>
                  <a:srgbClr val="00131E"/>
                </a:solidFill>
              </a:rPr>
              <a:t> </a:t>
            </a:r>
            <a:r>
              <a:rPr lang="en-US" altLang="en-US" sz="2000" dirty="0">
                <a:solidFill>
                  <a:srgbClr val="00131E"/>
                </a:solidFill>
              </a:rPr>
              <a:t>test orders that may be suspect proficiency testing from another </a:t>
            </a:r>
            <a:r>
              <a:rPr lang="en-US" altLang="en-US" sz="2000" dirty="0" smtClean="0">
                <a:solidFill>
                  <a:srgbClr val="00131E"/>
                </a:solidFill>
              </a:rPr>
              <a:t>laboratory.</a:t>
            </a:r>
          </a:p>
          <a:p>
            <a:pPr>
              <a:buClrTx/>
            </a:pPr>
            <a:r>
              <a:rPr lang="en-US" altLang="en-US" sz="2000" b="1" dirty="0" smtClean="0">
                <a:solidFill>
                  <a:srgbClr val="00131E"/>
                </a:solidFill>
              </a:rPr>
              <a:t>Stop </a:t>
            </a:r>
            <a:r>
              <a:rPr lang="en-US" altLang="en-US" sz="2000" dirty="0" smtClean="0">
                <a:solidFill>
                  <a:srgbClr val="00131E"/>
                </a:solidFill>
              </a:rPr>
              <a:t>referral test </a:t>
            </a:r>
            <a:r>
              <a:rPr lang="en-US" altLang="en-US" sz="2000" dirty="0">
                <a:solidFill>
                  <a:srgbClr val="00131E"/>
                </a:solidFill>
              </a:rPr>
              <a:t>orders </a:t>
            </a:r>
            <a:r>
              <a:rPr lang="en-US" altLang="en-US" sz="2000" dirty="0" smtClean="0">
                <a:solidFill>
                  <a:srgbClr val="00131E"/>
                </a:solidFill>
              </a:rPr>
              <a:t>before </a:t>
            </a:r>
            <a:r>
              <a:rPr lang="en-US" altLang="en-US" sz="2000" dirty="0">
                <a:solidFill>
                  <a:srgbClr val="00131E"/>
                </a:solidFill>
              </a:rPr>
              <a:t>being </a:t>
            </a:r>
            <a:r>
              <a:rPr lang="en-US" altLang="en-US" sz="2000" dirty="0" smtClean="0">
                <a:solidFill>
                  <a:srgbClr val="00131E"/>
                </a:solidFill>
              </a:rPr>
              <a:t>sent </a:t>
            </a:r>
            <a:r>
              <a:rPr lang="en-US" altLang="en-US" sz="2000" dirty="0">
                <a:solidFill>
                  <a:srgbClr val="00131E"/>
                </a:solidFill>
              </a:rPr>
              <a:t>to another laboratory.</a:t>
            </a:r>
          </a:p>
          <a:p>
            <a:pPr>
              <a:buClrTx/>
            </a:pPr>
            <a:r>
              <a:rPr lang="en-US" altLang="en-US" sz="2000" b="1" dirty="0" smtClean="0"/>
              <a:t>Notify</a:t>
            </a:r>
            <a:r>
              <a:rPr lang="en-US" altLang="en-US" sz="2000" dirty="0" smtClean="0"/>
              <a:t> </a:t>
            </a:r>
            <a:r>
              <a:rPr lang="en-US" altLang="en-US" sz="2000" dirty="0" smtClean="0"/>
              <a:t>a supervisor </a:t>
            </a:r>
            <a:r>
              <a:rPr lang="en-US" altLang="en-US" sz="2000" dirty="0" smtClean="0"/>
              <a:t>immediately.</a:t>
            </a:r>
            <a:endParaRPr lang="en-US" altLang="en-US" sz="2000" dirty="0"/>
          </a:p>
          <a:p>
            <a:pPr lvl="1"/>
            <a:endParaRPr lang="en-US" altLang="en-US" sz="2000" dirty="0"/>
          </a:p>
        </p:txBody>
      </p:sp>
      <p:sp>
        <p:nvSpPr>
          <p:cNvPr id="698371" name="Rectangle 3"/>
          <p:cNvSpPr>
            <a:spLocks noGrp="1" noChangeArrowheads="1"/>
          </p:cNvSpPr>
          <p:nvPr>
            <p:ph type="title"/>
          </p:nvPr>
        </p:nvSpPr>
        <p:spPr/>
        <p:txBody>
          <a:bodyPr/>
          <a:lstStyle/>
          <a:p>
            <a:r>
              <a:rPr lang="en-US" altLang="en-US" sz="2400" dirty="0" smtClean="0"/>
              <a:t>Responsibilities </a:t>
            </a:r>
            <a:r>
              <a:rPr lang="en-US" altLang="en-US" sz="2400" dirty="0"/>
              <a:t>for Referral </a:t>
            </a:r>
            <a:r>
              <a:rPr lang="en-US" altLang="en-US" sz="2400" dirty="0" smtClean="0"/>
              <a:t>Testing Personnel</a:t>
            </a:r>
            <a:endParaRPr lang="en-US" altLang="en-US" sz="2400" dirty="0"/>
          </a:p>
        </p:txBody>
      </p:sp>
    </p:spTree>
    <p:extLst>
      <p:ext uri="{BB962C8B-B14F-4D97-AF65-F5344CB8AC3E}">
        <p14:creationId xmlns:p14="http://schemas.microsoft.com/office/powerpoint/2010/main" val="3360248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09550"/>
            <a:ext cx="8534400" cy="788988"/>
          </a:xfrm>
        </p:spPr>
        <p:txBody>
          <a:bodyPr/>
          <a:lstStyle/>
          <a:p>
            <a:r>
              <a:rPr lang="en-US" altLang="en-US" dirty="0" smtClean="0"/>
              <a:t>NEVER send PT samples outside of the 4 walls of the lab for ANY REASON!</a:t>
            </a:r>
          </a:p>
        </p:txBody>
      </p:sp>
      <p:sp>
        <p:nvSpPr>
          <p:cNvPr id="15366" name="Rectangle 8"/>
          <p:cNvSpPr>
            <a:spLocks noChangeArrowheads="1"/>
          </p:cNvSpPr>
          <p:nvPr/>
        </p:nvSpPr>
        <p:spPr bwMode="auto">
          <a:xfrm>
            <a:off x="633046" y="1195754"/>
            <a:ext cx="7877908" cy="4896729"/>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altLang="en-US" dirty="0"/>
          </a:p>
        </p:txBody>
      </p:sp>
      <p:sp>
        <p:nvSpPr>
          <p:cNvPr id="15367" name="Right Arrow 9"/>
          <p:cNvSpPr>
            <a:spLocks noChangeArrowheads="1"/>
          </p:cNvSpPr>
          <p:nvPr/>
        </p:nvSpPr>
        <p:spPr bwMode="auto">
          <a:xfrm>
            <a:off x="5534104" y="1684508"/>
            <a:ext cx="2936225" cy="1406188"/>
          </a:xfrm>
          <a:prstGeom prst="rightArrow">
            <a:avLst>
              <a:gd name="adj1" fmla="val 50000"/>
              <a:gd name="adj2" fmla="val 49977"/>
            </a:avLst>
          </a:prstGeom>
          <a:noFill/>
          <a:ln w="381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nSpc>
                <a:spcPct val="90000"/>
              </a:lnSpc>
              <a:spcBef>
                <a:spcPct val="20000"/>
              </a:spcBef>
            </a:pPr>
            <a:r>
              <a:rPr lang="en-US" sz="2000" dirty="0">
                <a:solidFill>
                  <a:srgbClr val="00131E"/>
                </a:solidFill>
              </a:rPr>
              <a:t>Refer for </a:t>
            </a:r>
            <a:endParaRPr lang="en-US" sz="2000" dirty="0" smtClean="0">
              <a:solidFill>
                <a:srgbClr val="00131E"/>
              </a:solidFill>
            </a:endParaRPr>
          </a:p>
          <a:p>
            <a:pPr>
              <a:lnSpc>
                <a:spcPct val="90000"/>
              </a:lnSpc>
              <a:spcBef>
                <a:spcPct val="20000"/>
              </a:spcBef>
            </a:pPr>
            <a:r>
              <a:rPr lang="en-US" sz="2000" dirty="0" smtClean="0">
                <a:solidFill>
                  <a:srgbClr val="00131E"/>
                </a:solidFill>
              </a:rPr>
              <a:t>Method </a:t>
            </a:r>
            <a:r>
              <a:rPr lang="en-US" sz="2000" dirty="0">
                <a:solidFill>
                  <a:srgbClr val="00131E"/>
                </a:solidFill>
              </a:rPr>
              <a:t>Comparison</a:t>
            </a:r>
          </a:p>
        </p:txBody>
      </p:sp>
      <p:sp>
        <p:nvSpPr>
          <p:cNvPr id="15368" name="Right Arrow 7"/>
          <p:cNvSpPr>
            <a:spLocks noChangeArrowheads="1"/>
          </p:cNvSpPr>
          <p:nvPr/>
        </p:nvSpPr>
        <p:spPr bwMode="auto">
          <a:xfrm rot="5400000">
            <a:off x="3569662" y="4353304"/>
            <a:ext cx="2005013" cy="1406525"/>
          </a:xfrm>
          <a:prstGeom prst="rightArrow">
            <a:avLst>
              <a:gd name="adj1" fmla="val 50000"/>
              <a:gd name="adj2" fmla="val 49972"/>
            </a:avLst>
          </a:prstGeom>
          <a:noFill/>
          <a:ln w="381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ltLang="en-US" sz="2000">
                <a:solidFill>
                  <a:srgbClr val="00131E"/>
                </a:solidFill>
              </a:rPr>
              <a:t>Refer for Confirmation</a:t>
            </a:r>
          </a:p>
        </p:txBody>
      </p:sp>
      <p:sp>
        <p:nvSpPr>
          <p:cNvPr id="12" name="Right Arrow 9"/>
          <p:cNvSpPr>
            <a:spLocks noChangeArrowheads="1"/>
          </p:cNvSpPr>
          <p:nvPr/>
        </p:nvSpPr>
        <p:spPr bwMode="auto">
          <a:xfrm rot="16200000">
            <a:off x="3569832" y="1501322"/>
            <a:ext cx="2005013" cy="1406188"/>
          </a:xfrm>
          <a:prstGeom prst="rightArrow">
            <a:avLst>
              <a:gd name="adj1" fmla="val 50000"/>
              <a:gd name="adj2" fmla="val 49972"/>
            </a:avLst>
          </a:prstGeom>
          <a:noFill/>
          <a:ln w="381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ltLang="en-US" sz="2000" dirty="0">
                <a:solidFill>
                  <a:srgbClr val="00131E"/>
                </a:solidFill>
              </a:rPr>
              <a:t>Refer </a:t>
            </a:r>
            <a:r>
              <a:rPr lang="en-US" altLang="en-US" sz="2000" dirty="0" smtClean="0">
                <a:solidFill>
                  <a:srgbClr val="00131E"/>
                </a:solidFill>
              </a:rPr>
              <a:t>when test is down</a:t>
            </a:r>
            <a:endParaRPr lang="en-US" altLang="en-US" sz="2000" dirty="0">
              <a:solidFill>
                <a:srgbClr val="00131E"/>
              </a:solidFill>
            </a:endParaRPr>
          </a:p>
        </p:txBody>
      </p:sp>
      <p:sp>
        <p:nvSpPr>
          <p:cNvPr id="19" name="Right Arrow 7"/>
          <p:cNvSpPr>
            <a:spLocks noChangeArrowheads="1"/>
          </p:cNvSpPr>
          <p:nvPr/>
        </p:nvSpPr>
        <p:spPr bwMode="auto">
          <a:xfrm rot="5400000">
            <a:off x="1375224" y="4353473"/>
            <a:ext cx="2005013" cy="1406188"/>
          </a:xfrm>
          <a:prstGeom prst="rightArrow">
            <a:avLst>
              <a:gd name="adj1" fmla="val 50000"/>
              <a:gd name="adj2" fmla="val 49972"/>
            </a:avLst>
          </a:prstGeom>
          <a:noFill/>
          <a:ln w="381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ltLang="en-US" sz="2000" dirty="0">
                <a:solidFill>
                  <a:srgbClr val="00131E"/>
                </a:solidFill>
              </a:rPr>
              <a:t>Refer for </a:t>
            </a:r>
            <a:r>
              <a:rPr lang="en-US" altLang="en-US" sz="2000" dirty="0" smtClean="0">
                <a:solidFill>
                  <a:srgbClr val="00131E"/>
                </a:solidFill>
              </a:rPr>
              <a:t>Consultation</a:t>
            </a:r>
            <a:endParaRPr lang="en-US" altLang="en-US" sz="2000" dirty="0">
              <a:solidFill>
                <a:srgbClr val="00131E"/>
              </a:solidFill>
            </a:endParaRPr>
          </a:p>
        </p:txBody>
      </p:sp>
      <p:sp>
        <p:nvSpPr>
          <p:cNvPr id="20" name="Right Arrow 7"/>
          <p:cNvSpPr>
            <a:spLocks noChangeArrowheads="1"/>
          </p:cNvSpPr>
          <p:nvPr/>
        </p:nvSpPr>
        <p:spPr bwMode="auto">
          <a:xfrm>
            <a:off x="5534104" y="3644118"/>
            <a:ext cx="2976850" cy="1406188"/>
          </a:xfrm>
          <a:prstGeom prst="rightArrow">
            <a:avLst>
              <a:gd name="adj1" fmla="val 50000"/>
              <a:gd name="adj2" fmla="val 49972"/>
            </a:avLst>
          </a:prstGeom>
          <a:noFill/>
          <a:ln w="38100" algn="ctr">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ltLang="en-US" sz="2000" dirty="0">
                <a:solidFill>
                  <a:srgbClr val="00131E"/>
                </a:solidFill>
              </a:rPr>
              <a:t>Refer for </a:t>
            </a:r>
            <a:endParaRPr lang="en-US" altLang="en-US" sz="2000" dirty="0" smtClean="0">
              <a:solidFill>
                <a:srgbClr val="00131E"/>
              </a:solidFill>
            </a:endParaRPr>
          </a:p>
          <a:p>
            <a:pPr eaLnBrk="1" hangingPunct="1"/>
            <a:r>
              <a:rPr lang="en-US" altLang="en-US" sz="2000" dirty="0" smtClean="0">
                <a:solidFill>
                  <a:srgbClr val="00131E"/>
                </a:solidFill>
              </a:rPr>
              <a:t>Correlation Study</a:t>
            </a:r>
            <a:endParaRPr lang="en-US" altLang="en-US" sz="2000" dirty="0">
              <a:solidFill>
                <a:srgbClr val="00131E"/>
              </a:solidFill>
            </a:endParaRPr>
          </a:p>
        </p:txBody>
      </p:sp>
      <p:sp>
        <p:nvSpPr>
          <p:cNvPr id="7" name="Left Arrow 6"/>
          <p:cNvSpPr/>
          <p:nvPr/>
        </p:nvSpPr>
        <p:spPr bwMode="gray">
          <a:xfrm>
            <a:off x="633046" y="1684508"/>
            <a:ext cx="1744684" cy="1283910"/>
          </a:xfrm>
          <a:prstGeom prst="leftArrow">
            <a:avLst/>
          </a:prstGeom>
          <a:noFill/>
          <a:ln w="38100">
            <a:solidFill>
              <a:srgbClr val="FF0000"/>
            </a:solidFill>
          </a:ln>
          <a:effectLst/>
        </p:spPr>
        <p:style>
          <a:lnRef idx="2">
            <a:scrgbClr r="0" g="0" b="0"/>
          </a:lnRef>
          <a:fillRef idx="1">
            <a:scrgbClr r="0" g="0" b="0"/>
          </a:fillRef>
          <a:effectRef idx="0">
            <a:scrgbClr r="0" g="0" b="0"/>
          </a:effectRef>
          <a:fontRef idx="minor">
            <a:schemeClr val="lt1"/>
          </a:fontRef>
        </p:style>
        <p:txBody>
          <a:bodyPr rtlCol="0" anchor="ctr"/>
          <a:lstStyle/>
          <a:p>
            <a:pPr>
              <a:lnSpc>
                <a:spcPct val="90000"/>
              </a:lnSpc>
              <a:spcBef>
                <a:spcPct val="20000"/>
              </a:spcBef>
            </a:pPr>
            <a:r>
              <a:rPr lang="en-US" sz="2800" dirty="0" smtClean="0">
                <a:solidFill>
                  <a:srgbClr val="00131E"/>
                </a:solidFill>
              </a:rPr>
              <a:t>    TSO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744" y="2511781"/>
            <a:ext cx="1447287" cy="115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4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324600" y="6553200"/>
            <a:ext cx="2557463" cy="122238"/>
          </a:xfrm>
          <a:prstGeom prst="rect">
            <a:avLst/>
          </a:prstGeom>
        </p:spPr>
        <p:txBody>
          <a:bodyPr/>
          <a:lstStyle/>
          <a:p>
            <a:r>
              <a:rPr lang="en-US" altLang="en-US"/>
              <a:t>Confidential – Do not Copy or Distribute |       </a:t>
            </a:r>
          </a:p>
        </p:txBody>
      </p:sp>
      <p:sp>
        <p:nvSpPr>
          <p:cNvPr id="5" name="Slide Number Placeholder 4"/>
          <p:cNvSpPr>
            <a:spLocks noGrp="1"/>
          </p:cNvSpPr>
          <p:nvPr>
            <p:ph type="sldNum" sz="quarter" idx="4294967295"/>
          </p:nvPr>
        </p:nvSpPr>
        <p:spPr>
          <a:xfrm>
            <a:off x="6477000" y="6477000"/>
            <a:ext cx="2133600" cy="381000"/>
          </a:xfrm>
          <a:prstGeom prst="rect">
            <a:avLst/>
          </a:prstGeom>
        </p:spPr>
        <p:txBody>
          <a:bodyPr/>
          <a:lstStyle/>
          <a:p>
            <a:fld id="{FB41638F-B09F-48A4-AA21-E1A30E0F6E02}" type="slidenum">
              <a:rPr lang="en-US" altLang="en-US"/>
              <a:pPr/>
              <a:t>14</a:t>
            </a:fld>
            <a:endParaRPr lang="en-US" altLang="en-US"/>
          </a:p>
        </p:txBody>
      </p:sp>
      <p:sp>
        <p:nvSpPr>
          <p:cNvPr id="684034" name="Rectangle 2"/>
          <p:cNvSpPr>
            <a:spLocks noGrp="1" noChangeArrowheads="1"/>
          </p:cNvSpPr>
          <p:nvPr>
            <p:ph type="body" idx="1"/>
          </p:nvPr>
        </p:nvSpPr>
        <p:spPr>
          <a:xfrm>
            <a:off x="533400" y="1295400"/>
            <a:ext cx="8229600" cy="4648200"/>
          </a:xfrm>
        </p:spPr>
        <p:txBody>
          <a:bodyPr/>
          <a:lstStyle/>
          <a:p>
            <a:pPr>
              <a:buClrTx/>
            </a:pPr>
            <a:r>
              <a:rPr lang="en-US" altLang="en-US" sz="2000" dirty="0"/>
              <a:t>The following may result in corrective action up to and including termination: </a:t>
            </a:r>
          </a:p>
          <a:p>
            <a:pPr lvl="1"/>
            <a:r>
              <a:rPr lang="en-US" altLang="en-US" sz="2000" dirty="0"/>
              <a:t>Knowingly </a:t>
            </a:r>
            <a:r>
              <a:rPr lang="en-US" altLang="en-US" sz="2000" b="1" dirty="0"/>
              <a:t>referring</a:t>
            </a:r>
            <a:r>
              <a:rPr lang="en-US" altLang="en-US" sz="2000" dirty="0"/>
              <a:t> a PT sample to another laboratory </a:t>
            </a:r>
          </a:p>
          <a:p>
            <a:pPr lvl="1"/>
            <a:r>
              <a:rPr lang="en-US" altLang="en-US" sz="2000" dirty="0"/>
              <a:t>Knowingly </a:t>
            </a:r>
            <a:r>
              <a:rPr lang="en-US" altLang="en-US" sz="2000" b="1" dirty="0"/>
              <a:t>accepting </a:t>
            </a:r>
            <a:r>
              <a:rPr lang="en-US" altLang="en-US" sz="2000" dirty="0"/>
              <a:t>a PT sample from another laboratory </a:t>
            </a:r>
          </a:p>
          <a:p>
            <a:pPr lvl="1"/>
            <a:r>
              <a:rPr lang="en-US" altLang="en-US" sz="2000" dirty="0"/>
              <a:t>Knowingly </a:t>
            </a:r>
            <a:r>
              <a:rPr lang="en-US" altLang="en-US" sz="2000" b="1" dirty="0"/>
              <a:t>engaging in any inter- or intra-laboratory communications</a:t>
            </a:r>
            <a:r>
              <a:rPr lang="en-US" altLang="en-US" sz="2000" dirty="0"/>
              <a:t> about proficiency testing sample(s) before formal evaluation of results by the proficiency testing provider. </a:t>
            </a:r>
          </a:p>
          <a:p>
            <a:pPr lvl="1"/>
            <a:r>
              <a:rPr lang="en-US" altLang="en-US" sz="2000" dirty="0">
                <a:cs typeface="Times New Roman" pitchFamily="18" charset="0"/>
              </a:rPr>
              <a:t>Failure to fully cooperate and be truthful in any investigation regarding suspected non-compliance with this policy may result in corrective action up to and including termination.</a:t>
            </a:r>
          </a:p>
        </p:txBody>
      </p:sp>
      <p:sp>
        <p:nvSpPr>
          <p:cNvPr id="684035" name="Rectangle 3"/>
          <p:cNvSpPr>
            <a:spLocks noGrp="1" noChangeArrowheads="1"/>
          </p:cNvSpPr>
          <p:nvPr>
            <p:ph type="title"/>
          </p:nvPr>
        </p:nvSpPr>
        <p:spPr/>
        <p:txBody>
          <a:bodyPr/>
          <a:lstStyle/>
          <a:p>
            <a:r>
              <a:rPr lang="en-US" altLang="en-US" sz="2400"/>
              <a:t>Corrective Action for Non-compliance</a:t>
            </a:r>
          </a:p>
        </p:txBody>
      </p:sp>
    </p:spTree>
    <p:extLst>
      <p:ext uri="{BB962C8B-B14F-4D97-AF65-F5344CB8AC3E}">
        <p14:creationId xmlns:p14="http://schemas.microsoft.com/office/powerpoint/2010/main" val="415472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277837" y="3142615"/>
            <a:ext cx="627770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a:lnSpc>
                <a:spcPct val="93000"/>
              </a:lnSpc>
            </a:pPr>
            <a:r>
              <a:rPr lang="en-US" altLang="en-US" sz="3200" dirty="0">
                <a:solidFill>
                  <a:schemeClr val="accent1"/>
                </a:solidFill>
              </a:rPr>
              <a:t>Proficiency Testing </a:t>
            </a:r>
            <a:r>
              <a:rPr lang="en-US" altLang="en-US" sz="3200" dirty="0" smtClean="0">
                <a:solidFill>
                  <a:schemeClr val="accent1"/>
                </a:solidFill>
              </a:rPr>
              <a:t>Resources</a:t>
            </a:r>
            <a:endParaRPr lang="en-US" altLang="en-US" sz="3200" dirty="0">
              <a:solidFill>
                <a:schemeClr val="accent1"/>
              </a:solidFill>
            </a:endParaRPr>
          </a:p>
        </p:txBody>
      </p:sp>
    </p:spTree>
    <p:extLst>
      <p:ext uri="{BB962C8B-B14F-4D97-AF65-F5344CB8AC3E}">
        <p14:creationId xmlns:p14="http://schemas.microsoft.com/office/powerpoint/2010/main" val="169132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body" idx="1"/>
          </p:nvPr>
        </p:nvSpPr>
        <p:spPr>
          <a:xfrm>
            <a:off x="433326" y="1530309"/>
            <a:ext cx="8305800" cy="4495800"/>
          </a:xfrm>
        </p:spPr>
        <p:txBody>
          <a:bodyPr/>
          <a:lstStyle/>
          <a:p>
            <a:r>
              <a:rPr lang="en-US" altLang="en-US" sz="2200" dirty="0" smtClean="0">
                <a:solidFill>
                  <a:srgbClr val="00131E"/>
                </a:solidFill>
              </a:rPr>
              <a:t>Local QA Department</a:t>
            </a:r>
          </a:p>
          <a:p>
            <a:r>
              <a:rPr lang="en-US" altLang="en-US" sz="2200" dirty="0" smtClean="0">
                <a:solidFill>
                  <a:srgbClr val="00131E"/>
                </a:solidFill>
                <a:hlinkClick r:id="rId3"/>
              </a:rPr>
              <a:t>Medical Operations and Quality (MOQ)</a:t>
            </a:r>
          </a:p>
          <a:p>
            <a:pPr eaLnBrk="1" hangingPunct="1"/>
            <a:r>
              <a:rPr lang="en-US" altLang="en-US" sz="2200" dirty="0" smtClean="0">
                <a:solidFill>
                  <a:srgbClr val="00131E"/>
                </a:solidFill>
                <a:hlinkClick r:id="rId3"/>
              </a:rPr>
              <a:t>www.cms.hhs.gov/clia</a:t>
            </a:r>
            <a:r>
              <a:rPr lang="en-US" altLang="en-US" sz="2200" dirty="0" smtClean="0">
                <a:solidFill>
                  <a:srgbClr val="00131E"/>
                </a:solidFill>
              </a:rPr>
              <a:t>   493.801</a:t>
            </a:r>
          </a:p>
          <a:p>
            <a:r>
              <a:rPr lang="en-US" altLang="en-US" sz="2200" dirty="0" smtClean="0">
                <a:solidFill>
                  <a:srgbClr val="00131E"/>
                </a:solidFill>
              </a:rPr>
              <a:t>CLIA Brochure </a:t>
            </a:r>
            <a:r>
              <a:rPr lang="en-US" altLang="en-US" sz="2200" dirty="0">
                <a:solidFill>
                  <a:srgbClr val="00131E"/>
                </a:solidFill>
              </a:rPr>
              <a:t>#8: </a:t>
            </a:r>
            <a:r>
              <a:rPr lang="en-US" altLang="en-US" sz="2200" dirty="0">
                <a:solidFill>
                  <a:srgbClr val="00131E"/>
                </a:solidFill>
                <a:hlinkClick r:id="rId4"/>
              </a:rPr>
              <a:t>https://</a:t>
            </a:r>
            <a:r>
              <a:rPr lang="en-US" altLang="en-US" sz="2200" dirty="0" smtClean="0">
                <a:solidFill>
                  <a:srgbClr val="00131E"/>
                </a:solidFill>
                <a:hlinkClick r:id="rId4"/>
              </a:rPr>
              <a:t>www.cms.gov/Regulations-and-Guidance/Legislation/CLIA/downloads/cliabrochure8.pdf</a:t>
            </a:r>
            <a:endParaRPr lang="en-US" altLang="en-US" sz="2200" dirty="0" smtClean="0">
              <a:solidFill>
                <a:srgbClr val="00131E"/>
              </a:solidFill>
            </a:endParaRPr>
          </a:p>
          <a:p>
            <a:r>
              <a:rPr lang="en-US" sz="2400" u="sng" dirty="0">
                <a:solidFill>
                  <a:srgbClr val="00131E"/>
                </a:solidFill>
                <a:hlinkClick r:id="rId5"/>
              </a:rPr>
              <a:t>https://www.cms.gov/r</a:t>
            </a:r>
            <a:r>
              <a:rPr lang="en-US" sz="2400" u="sng" dirty="0">
                <a:hlinkClick r:id="rId5"/>
              </a:rPr>
              <a:t>egulations-and-guidance/legislation/clia/cytologyproficiencytesting.html</a:t>
            </a:r>
            <a:endParaRPr lang="en-US" sz="2400" dirty="0"/>
          </a:p>
          <a:p>
            <a:endParaRPr lang="en-US" altLang="en-US" sz="2400" dirty="0" smtClean="0"/>
          </a:p>
          <a:p>
            <a:pPr eaLnBrk="1" hangingPunct="1"/>
            <a:endParaRPr lang="en-US" altLang="en-US" sz="2400" dirty="0" smtClean="0"/>
          </a:p>
        </p:txBody>
      </p:sp>
      <p:sp>
        <p:nvSpPr>
          <p:cNvPr id="16389" name="Rectangle 3"/>
          <p:cNvSpPr>
            <a:spLocks noGrp="1" noChangeArrowheads="1"/>
          </p:cNvSpPr>
          <p:nvPr>
            <p:ph type="title"/>
          </p:nvPr>
        </p:nvSpPr>
        <p:spPr/>
        <p:txBody>
          <a:bodyPr/>
          <a:lstStyle/>
          <a:p>
            <a:r>
              <a:rPr lang="en-US" altLang="en-US" sz="2800" dirty="0"/>
              <a:t>Proficiency </a:t>
            </a:r>
            <a:r>
              <a:rPr lang="en-US" altLang="en-US" sz="2800" dirty="0" smtClean="0"/>
              <a:t>Testing: Resources</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772" y="1116280"/>
            <a:ext cx="2046166" cy="2113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277837" y="3142615"/>
            <a:ext cx="627770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a:lnSpc>
                <a:spcPct val="93000"/>
              </a:lnSpc>
            </a:pPr>
            <a:r>
              <a:rPr lang="en-US" altLang="en-US" sz="3200" dirty="0" smtClean="0">
                <a:solidFill>
                  <a:schemeClr val="accent1"/>
                </a:solidFill>
              </a:rPr>
              <a:t>Next Steps</a:t>
            </a:r>
            <a:endParaRPr lang="en-US" altLang="en-US" sz="3200" dirty="0">
              <a:solidFill>
                <a:schemeClr val="accent1"/>
              </a:solidFill>
            </a:endParaRPr>
          </a:p>
        </p:txBody>
      </p:sp>
    </p:spTree>
    <p:extLst>
      <p:ext uri="{BB962C8B-B14F-4D97-AF65-F5344CB8AC3E}">
        <p14:creationId xmlns:p14="http://schemas.microsoft.com/office/powerpoint/2010/main" val="176703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gray">
          <a:xfrm>
            <a:off x="2533650" y="4505325"/>
            <a:ext cx="4076700" cy="1114425"/>
          </a:xfrm>
          <a:prstGeom prst="wave">
            <a:avLst/>
          </a:prstGeom>
          <a:solidFill>
            <a:schemeClr val="accent5">
              <a:lumMod val="60000"/>
              <a:lumOff val="4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err="1" smtClean="0">
              <a:solidFill>
                <a:schemeClr val="bg1"/>
              </a:solidFill>
            </a:endParaRPr>
          </a:p>
        </p:txBody>
      </p:sp>
      <p:sp>
        <p:nvSpPr>
          <p:cNvPr id="83972" name="Rectangle 2"/>
          <p:cNvSpPr>
            <a:spLocks noGrp="1" noChangeArrowheads="1"/>
          </p:cNvSpPr>
          <p:nvPr>
            <p:ph type="body" idx="1"/>
          </p:nvPr>
        </p:nvSpPr>
        <p:spPr>
          <a:xfrm>
            <a:off x="457200" y="1600200"/>
            <a:ext cx="8305800" cy="4495800"/>
          </a:xfrm>
        </p:spPr>
        <p:txBody>
          <a:bodyPr/>
          <a:lstStyle/>
          <a:p>
            <a:pPr eaLnBrk="1" hangingPunct="1"/>
            <a:r>
              <a:rPr lang="en-US" altLang="en-US" sz="2200" dirty="0" smtClean="0">
                <a:solidFill>
                  <a:srgbClr val="FF0000"/>
                </a:solidFill>
              </a:rPr>
              <a:t>Testing personnel – Review audio presentation and take quiz in </a:t>
            </a:r>
            <a:r>
              <a:rPr lang="en-US" altLang="en-US" sz="2200" dirty="0" err="1" smtClean="0">
                <a:solidFill>
                  <a:srgbClr val="FF0000"/>
                </a:solidFill>
              </a:rPr>
              <a:t>MediaLab</a:t>
            </a:r>
            <a:endParaRPr lang="en-US" altLang="en-US" sz="2200" dirty="0" smtClean="0">
              <a:solidFill>
                <a:srgbClr val="FF0000"/>
              </a:solidFill>
            </a:endParaRPr>
          </a:p>
          <a:p>
            <a:pPr eaLnBrk="1" hangingPunct="1"/>
            <a:r>
              <a:rPr lang="en-US" altLang="en-US" sz="2200" dirty="0" smtClean="0">
                <a:solidFill>
                  <a:schemeClr val="tx1"/>
                </a:solidFill>
              </a:rPr>
              <a:t>Specimen Processing and Referral Testing: Take the quiz and Sign the Verification on the bottom of the training.</a:t>
            </a:r>
          </a:p>
          <a:p>
            <a:pPr eaLnBrk="1" hangingPunct="1"/>
            <a:r>
              <a:rPr lang="en-US" altLang="en-US" sz="2200" dirty="0" smtClean="0">
                <a:solidFill>
                  <a:schemeClr val="tx1"/>
                </a:solidFill>
              </a:rPr>
              <a:t>If you have any questions, please contact your Supervisor or your Quality Assurance Department</a:t>
            </a:r>
          </a:p>
          <a:p>
            <a:pPr marL="0" indent="0" eaLnBrk="1" hangingPunct="1">
              <a:buNone/>
            </a:pPr>
            <a:r>
              <a:rPr lang="en-US" altLang="en-US" sz="2400" b="1" dirty="0"/>
              <a:t>	</a:t>
            </a:r>
            <a:r>
              <a:rPr lang="en-US" altLang="en-US" sz="2400" dirty="0" smtClean="0"/>
              <a:t>	</a:t>
            </a:r>
          </a:p>
          <a:p>
            <a:pPr marL="0" indent="0" eaLnBrk="1" hangingPunct="1">
              <a:buNone/>
            </a:pPr>
            <a:r>
              <a:rPr lang="en-US" altLang="en-US" sz="2400" b="1" dirty="0">
                <a:solidFill>
                  <a:srgbClr val="4C7637"/>
                </a:solidFill>
              </a:rPr>
              <a:t>	</a:t>
            </a:r>
            <a:r>
              <a:rPr lang="en-US" altLang="en-US" sz="2400" b="1" dirty="0" smtClean="0">
                <a:solidFill>
                  <a:srgbClr val="4C7637"/>
                </a:solidFill>
              </a:rPr>
              <a:t>			</a:t>
            </a:r>
            <a:r>
              <a:rPr lang="en-US" altLang="en-US" sz="2200" b="1" dirty="0" smtClean="0">
                <a:solidFill>
                  <a:srgbClr val="4C7637"/>
                </a:solidFill>
              </a:rPr>
              <a:t>Thank you for your time!</a:t>
            </a:r>
          </a:p>
        </p:txBody>
      </p:sp>
      <p:sp>
        <p:nvSpPr>
          <p:cNvPr id="83973" name="Rectangle 3"/>
          <p:cNvSpPr>
            <a:spLocks noGrp="1" noChangeArrowheads="1"/>
          </p:cNvSpPr>
          <p:nvPr>
            <p:ph type="title"/>
          </p:nvPr>
        </p:nvSpPr>
        <p:spPr/>
        <p:txBody>
          <a:bodyPr/>
          <a:lstStyle/>
          <a:p>
            <a:pPr eaLnBrk="1" hangingPunct="1"/>
            <a:r>
              <a:rPr lang="en-US" altLang="en-US" sz="2400" dirty="0" smtClean="0">
                <a:solidFill>
                  <a:srgbClr val="4C7637"/>
                </a:solidFill>
              </a:rPr>
              <a:t>NEXT STEPS</a:t>
            </a:r>
            <a:r>
              <a:rPr lang="en-US" altLang="en-US" sz="24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533400" y="457200"/>
            <a:ext cx="8108950" cy="623455"/>
          </a:xfrm>
        </p:spPr>
        <p:txBody>
          <a:bodyPr/>
          <a:lstStyle/>
          <a:p>
            <a:pPr eaLnBrk="1" hangingPunct="1"/>
            <a:r>
              <a:rPr lang="en-US" altLang="en-US" sz="3200" dirty="0" smtClean="0"/>
              <a:t>Annual PT Training</a:t>
            </a:r>
          </a:p>
        </p:txBody>
      </p:sp>
      <p:sp>
        <p:nvSpPr>
          <p:cNvPr id="7173" name="Rectangle 3"/>
          <p:cNvSpPr>
            <a:spLocks noGrp="1" noChangeArrowheads="1"/>
          </p:cNvSpPr>
          <p:nvPr>
            <p:ph type="body" idx="1"/>
          </p:nvPr>
        </p:nvSpPr>
        <p:spPr/>
        <p:txBody>
          <a:bodyPr/>
          <a:lstStyle/>
          <a:p>
            <a:pPr marL="0" indent="0" eaLnBrk="1" hangingPunct="1">
              <a:buNone/>
            </a:pPr>
            <a:r>
              <a:rPr lang="en-US" altLang="en-US" sz="2400" dirty="0" smtClean="0">
                <a:solidFill>
                  <a:schemeClr val="tx1"/>
                </a:solidFill>
              </a:rPr>
              <a:t>Why?</a:t>
            </a:r>
          </a:p>
          <a:p>
            <a:pPr eaLnBrk="1" hangingPunct="1"/>
            <a:r>
              <a:rPr lang="en-US" altLang="en-US" sz="2400" dirty="0" smtClean="0">
                <a:solidFill>
                  <a:schemeClr val="tx1"/>
                </a:solidFill>
              </a:rPr>
              <a:t>Confusion still exists for some employees</a:t>
            </a:r>
          </a:p>
          <a:p>
            <a:r>
              <a:rPr lang="en-US" altLang="en-US" sz="2400" dirty="0" smtClean="0">
                <a:solidFill>
                  <a:schemeClr val="tx1"/>
                </a:solidFill>
              </a:rPr>
              <a:t>Accidental </a:t>
            </a:r>
            <a:r>
              <a:rPr lang="en-US" altLang="en-US" sz="2400" dirty="0">
                <a:solidFill>
                  <a:schemeClr val="tx1"/>
                </a:solidFill>
              </a:rPr>
              <a:t>referrals of samples to other laboratories </a:t>
            </a:r>
          </a:p>
          <a:p>
            <a:r>
              <a:rPr lang="en-US" altLang="en-US" sz="2400" dirty="0">
                <a:solidFill>
                  <a:schemeClr val="tx1"/>
                </a:solidFill>
              </a:rPr>
              <a:t>Inappropriate </a:t>
            </a:r>
            <a:r>
              <a:rPr lang="en-US" altLang="en-US" sz="2400" dirty="0" smtClean="0">
                <a:solidFill>
                  <a:schemeClr val="tx1"/>
                </a:solidFill>
              </a:rPr>
              <a:t>discussions/email </a:t>
            </a:r>
            <a:r>
              <a:rPr lang="en-US" altLang="en-US" sz="2400" dirty="0">
                <a:solidFill>
                  <a:schemeClr val="tx1"/>
                </a:solidFill>
              </a:rPr>
              <a:t>about </a:t>
            </a:r>
            <a:r>
              <a:rPr lang="en-US" altLang="en-US" sz="2400" dirty="0" smtClean="0">
                <a:solidFill>
                  <a:schemeClr val="tx1"/>
                </a:solidFill>
              </a:rPr>
              <a:t>PT during active test period</a:t>
            </a:r>
            <a:endParaRPr lang="en-US" altLang="en-US" sz="2400" dirty="0">
              <a:solidFill>
                <a:schemeClr val="tx1"/>
              </a:solidFill>
            </a:endParaRPr>
          </a:p>
          <a:p>
            <a:r>
              <a:rPr lang="en-US" altLang="en-US" sz="2400" dirty="0">
                <a:solidFill>
                  <a:schemeClr val="tx1"/>
                </a:solidFill>
              </a:rPr>
              <a:t>Slides / instrument print outs / submission forms sent outside of the performing laboratory for review</a:t>
            </a:r>
          </a:p>
          <a:p>
            <a:pPr eaLnBrk="1" hangingPunct="1"/>
            <a:endParaRPr lang="en-US" altLang="en-US" sz="2400" dirty="0" smtClean="0"/>
          </a:p>
          <a:p>
            <a:pPr eaLnBrk="1" hangingPunct="1"/>
            <a:endParaRPr lang="en-US" altLang="en-US" sz="2400" dirty="0" smtClean="0"/>
          </a:p>
          <a:p>
            <a:pPr eaLnBrk="1" hangingPunct="1"/>
            <a:endParaRPr lang="en-US"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additive="base">
                                        <p:cTn id="13"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3">
                                            <p:txEl>
                                              <p:pRg st="2" end="2"/>
                                            </p:txEl>
                                          </p:spTgt>
                                        </p:tgtEl>
                                        <p:attrNameLst>
                                          <p:attrName>style.visibility</p:attrName>
                                        </p:attrNameLst>
                                      </p:cBhvr>
                                      <p:to>
                                        <p:strVal val="visible"/>
                                      </p:to>
                                    </p:set>
                                    <p:anim calcmode="lin" valueType="num">
                                      <p:cBhvr additive="base">
                                        <p:cTn id="19"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3">
                                            <p:txEl>
                                              <p:pRg st="3" end="3"/>
                                            </p:txEl>
                                          </p:spTgt>
                                        </p:tgtEl>
                                        <p:attrNameLst>
                                          <p:attrName>style.visibility</p:attrName>
                                        </p:attrNameLst>
                                      </p:cBhvr>
                                      <p:to>
                                        <p:strVal val="visible"/>
                                      </p:to>
                                    </p:set>
                                    <p:anim calcmode="lin" valueType="num">
                                      <p:cBhvr additive="base">
                                        <p:cTn id="25"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3">
                                            <p:txEl>
                                              <p:pRg st="4" end="4"/>
                                            </p:txEl>
                                          </p:spTgt>
                                        </p:tgtEl>
                                        <p:attrNameLst>
                                          <p:attrName>style.visibility</p:attrName>
                                        </p:attrNameLst>
                                      </p:cBhvr>
                                      <p:to>
                                        <p:strVal val="visible"/>
                                      </p:to>
                                    </p:set>
                                    <p:anim calcmode="lin" valueType="num">
                                      <p:cBhvr additive="base">
                                        <p:cTn id="31"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533400" y="308317"/>
            <a:ext cx="8150225" cy="677863"/>
          </a:xfrm>
        </p:spPr>
        <p:txBody>
          <a:bodyPr/>
          <a:lstStyle/>
          <a:p>
            <a:pPr eaLnBrk="1" hangingPunct="1"/>
            <a:r>
              <a:rPr lang="en-US" altLang="en-US" sz="3200" dirty="0" smtClean="0"/>
              <a:t>Proficiency Testing Handling</a:t>
            </a:r>
          </a:p>
        </p:txBody>
      </p:sp>
      <p:sp>
        <p:nvSpPr>
          <p:cNvPr id="517123" name="Rectangle 3"/>
          <p:cNvSpPr>
            <a:spLocks noGrp="1" noChangeArrowheads="1"/>
          </p:cNvSpPr>
          <p:nvPr>
            <p:ph type="body" idx="1"/>
          </p:nvPr>
        </p:nvSpPr>
        <p:spPr>
          <a:xfrm>
            <a:off x="282760" y="1161903"/>
            <a:ext cx="8409243" cy="4557077"/>
          </a:xfrm>
        </p:spPr>
        <p:txBody>
          <a:bodyPr/>
          <a:lstStyle/>
          <a:p>
            <a:pPr eaLnBrk="1" hangingPunct="1">
              <a:spcBef>
                <a:spcPts val="0"/>
              </a:spcBef>
              <a:buFontTx/>
              <a:buNone/>
              <a:defRPr/>
            </a:pPr>
            <a:r>
              <a:rPr lang="en-US" sz="2000" dirty="0">
                <a:solidFill>
                  <a:schemeClr val="tx1"/>
                </a:solidFill>
              </a:rPr>
              <a:t>Who sets the requirements?</a:t>
            </a:r>
          </a:p>
          <a:p>
            <a:pPr marL="298450" lvl="1" indent="0">
              <a:buNone/>
              <a:defRPr/>
            </a:pPr>
            <a:r>
              <a:rPr lang="en-US" sz="2000" dirty="0" smtClean="0">
                <a:solidFill>
                  <a:schemeClr val="tx1"/>
                </a:solidFill>
              </a:rPr>
              <a:t>Federal </a:t>
            </a:r>
            <a:r>
              <a:rPr lang="en-US" sz="2000" dirty="0">
                <a:solidFill>
                  <a:schemeClr val="tx1"/>
                </a:solidFill>
              </a:rPr>
              <a:t>Government as cited in CLIA 493.801 </a:t>
            </a:r>
            <a:endParaRPr lang="en-US" sz="2000" dirty="0" smtClean="0">
              <a:solidFill>
                <a:schemeClr val="tx1"/>
              </a:solidFill>
            </a:endParaRPr>
          </a:p>
          <a:p>
            <a:pPr eaLnBrk="1" hangingPunct="1">
              <a:buFontTx/>
              <a:buNone/>
              <a:defRPr/>
            </a:pPr>
            <a:r>
              <a:rPr lang="en-US" sz="2000" dirty="0" smtClean="0">
                <a:solidFill>
                  <a:schemeClr val="tx1"/>
                </a:solidFill>
              </a:rPr>
              <a:t>What are the requirements?</a:t>
            </a:r>
          </a:p>
          <a:p>
            <a:pPr marL="298450" lvl="1" indent="0">
              <a:buNone/>
              <a:defRPr/>
            </a:pPr>
            <a:r>
              <a:rPr lang="en-US" sz="2000" b="1" dirty="0" smtClean="0">
                <a:solidFill>
                  <a:srgbClr val="C00000"/>
                </a:solidFill>
              </a:rPr>
              <a:t>DO NOT:</a:t>
            </a:r>
          </a:p>
          <a:p>
            <a:pPr lvl="2">
              <a:defRPr/>
            </a:pPr>
            <a:r>
              <a:rPr lang="en-US" sz="1800" dirty="0" smtClean="0">
                <a:solidFill>
                  <a:schemeClr val="tx1"/>
                </a:solidFill>
              </a:rPr>
              <a:t> Accept or Test PT material FROM another laboratory</a:t>
            </a:r>
          </a:p>
          <a:p>
            <a:pPr lvl="2">
              <a:defRPr/>
            </a:pPr>
            <a:r>
              <a:rPr lang="en-US" sz="1800" dirty="0" smtClean="0">
                <a:solidFill>
                  <a:schemeClr val="tx1"/>
                </a:solidFill>
              </a:rPr>
              <a:t>Refer any portion of a PT sample TO another laboratory</a:t>
            </a:r>
          </a:p>
          <a:p>
            <a:pPr lvl="2"/>
            <a:r>
              <a:rPr lang="en-US" sz="1800" dirty="0" smtClean="0">
                <a:solidFill>
                  <a:schemeClr val="tx1"/>
                </a:solidFill>
              </a:rPr>
              <a:t>Discuss/email </a:t>
            </a:r>
            <a:r>
              <a:rPr lang="en-US" sz="1800" dirty="0">
                <a:solidFill>
                  <a:schemeClr val="tx1"/>
                </a:solidFill>
              </a:rPr>
              <a:t>about PT results during active testing </a:t>
            </a:r>
            <a:endParaRPr lang="en-US" sz="1800" dirty="0" smtClean="0">
              <a:solidFill>
                <a:schemeClr val="tx1"/>
              </a:solidFill>
            </a:endParaRPr>
          </a:p>
          <a:p>
            <a:pPr lvl="1"/>
            <a:endParaRPr lang="en-US" sz="2000" b="1" dirty="0" smtClean="0">
              <a:solidFill>
                <a:schemeClr val="tx1"/>
              </a:solidFill>
            </a:endParaRPr>
          </a:p>
          <a:p>
            <a:pPr marL="298450" lvl="1" indent="0">
              <a:buNone/>
            </a:pPr>
            <a:r>
              <a:rPr lang="en-US" sz="2000" b="1" dirty="0" smtClean="0">
                <a:solidFill>
                  <a:schemeClr val="tx1"/>
                </a:solidFill>
              </a:rPr>
              <a:t>DO</a:t>
            </a:r>
            <a:r>
              <a:rPr lang="en-US" sz="2000" dirty="0" smtClean="0">
                <a:solidFill>
                  <a:schemeClr val="tx1"/>
                </a:solidFill>
              </a:rPr>
              <a:t> to </a:t>
            </a:r>
            <a:r>
              <a:rPr lang="en-US" sz="2000" dirty="0">
                <a:solidFill>
                  <a:schemeClr val="tx1"/>
                </a:solidFill>
              </a:rPr>
              <a:t>the extent possible, test PT samples the same as patient samples UNLESS a patient sample is referred</a:t>
            </a:r>
          </a:p>
          <a:p>
            <a:pPr marL="298450" lvl="1" indent="0">
              <a:buNone/>
            </a:pPr>
            <a:endParaRPr lang="en-US" sz="2000" dirty="0" smtClean="0">
              <a:solidFill>
                <a:schemeClr val="tx1"/>
              </a:solidFill>
            </a:endParaRPr>
          </a:p>
        </p:txBody>
      </p:sp>
    </p:spTree>
    <p:extLst>
      <p:ext uri="{BB962C8B-B14F-4D97-AF65-F5344CB8AC3E}">
        <p14:creationId xmlns:p14="http://schemas.microsoft.com/office/powerpoint/2010/main" val="22662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 calcmode="lin" valueType="num">
                                      <p:cBhvr additive="base">
                                        <p:cTn id="7" dur="500" fill="hold"/>
                                        <p:tgtEl>
                                          <p:spTgt spid="517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7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7123">
                                            <p:txEl>
                                              <p:pRg st="1" end="1"/>
                                            </p:txEl>
                                          </p:spTgt>
                                        </p:tgtEl>
                                        <p:attrNameLst>
                                          <p:attrName>style.visibility</p:attrName>
                                        </p:attrNameLst>
                                      </p:cBhvr>
                                      <p:to>
                                        <p:strVal val="visible"/>
                                      </p:to>
                                    </p:set>
                                    <p:anim calcmode="lin" valueType="num">
                                      <p:cBhvr additive="base">
                                        <p:cTn id="11" dur="500" fill="hold"/>
                                        <p:tgtEl>
                                          <p:spTgt spid="517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7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7123">
                                            <p:txEl>
                                              <p:pRg st="2" end="2"/>
                                            </p:txEl>
                                          </p:spTgt>
                                        </p:tgtEl>
                                        <p:attrNameLst>
                                          <p:attrName>style.visibility</p:attrName>
                                        </p:attrNameLst>
                                      </p:cBhvr>
                                      <p:to>
                                        <p:strVal val="visible"/>
                                      </p:to>
                                    </p:set>
                                    <p:anim calcmode="lin" valueType="num">
                                      <p:cBhvr additive="base">
                                        <p:cTn id="17" dur="500" fill="hold"/>
                                        <p:tgtEl>
                                          <p:spTgt spid="517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71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7123">
                                            <p:txEl>
                                              <p:pRg st="3" end="3"/>
                                            </p:txEl>
                                          </p:spTgt>
                                        </p:tgtEl>
                                        <p:attrNameLst>
                                          <p:attrName>style.visibility</p:attrName>
                                        </p:attrNameLst>
                                      </p:cBhvr>
                                      <p:to>
                                        <p:strVal val="visible"/>
                                      </p:to>
                                    </p:set>
                                    <p:anim calcmode="lin" valueType="num">
                                      <p:cBhvr additive="base">
                                        <p:cTn id="21" dur="500" fill="hold"/>
                                        <p:tgtEl>
                                          <p:spTgt spid="5171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71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7123">
                                            <p:txEl>
                                              <p:pRg st="4" end="4"/>
                                            </p:txEl>
                                          </p:spTgt>
                                        </p:tgtEl>
                                        <p:attrNameLst>
                                          <p:attrName>style.visibility</p:attrName>
                                        </p:attrNameLst>
                                      </p:cBhvr>
                                      <p:to>
                                        <p:strVal val="visible"/>
                                      </p:to>
                                    </p:set>
                                    <p:anim calcmode="lin" valueType="num">
                                      <p:cBhvr additive="base">
                                        <p:cTn id="25" dur="500" fill="hold"/>
                                        <p:tgtEl>
                                          <p:spTgt spid="517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71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7123">
                                            <p:txEl>
                                              <p:pRg st="5" end="5"/>
                                            </p:txEl>
                                          </p:spTgt>
                                        </p:tgtEl>
                                        <p:attrNameLst>
                                          <p:attrName>style.visibility</p:attrName>
                                        </p:attrNameLst>
                                      </p:cBhvr>
                                      <p:to>
                                        <p:strVal val="visible"/>
                                      </p:to>
                                    </p:set>
                                    <p:anim calcmode="lin" valueType="num">
                                      <p:cBhvr additive="base">
                                        <p:cTn id="29" dur="500" fill="hold"/>
                                        <p:tgtEl>
                                          <p:spTgt spid="51712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712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7123">
                                            <p:txEl>
                                              <p:pRg st="6" end="6"/>
                                            </p:txEl>
                                          </p:spTgt>
                                        </p:tgtEl>
                                        <p:attrNameLst>
                                          <p:attrName>style.visibility</p:attrName>
                                        </p:attrNameLst>
                                      </p:cBhvr>
                                      <p:to>
                                        <p:strVal val="visible"/>
                                      </p:to>
                                    </p:set>
                                    <p:anim calcmode="lin" valueType="num">
                                      <p:cBhvr additive="base">
                                        <p:cTn id="33" dur="500" fill="hold"/>
                                        <p:tgtEl>
                                          <p:spTgt spid="51712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712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7123">
                                            <p:txEl>
                                              <p:pRg st="8" end="8"/>
                                            </p:txEl>
                                          </p:spTgt>
                                        </p:tgtEl>
                                        <p:attrNameLst>
                                          <p:attrName>style.visibility</p:attrName>
                                        </p:attrNameLst>
                                      </p:cBhvr>
                                      <p:to>
                                        <p:strVal val="visible"/>
                                      </p:to>
                                    </p:set>
                                    <p:anim calcmode="lin" valueType="num">
                                      <p:cBhvr additive="base">
                                        <p:cTn id="37" dur="500" fill="hold"/>
                                        <p:tgtEl>
                                          <p:spTgt spid="51712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7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51" y="3311525"/>
            <a:ext cx="4629149" cy="1074992"/>
          </a:xfrm>
        </p:spPr>
        <p:txBody>
          <a:bodyPr/>
          <a:lstStyle/>
          <a:p>
            <a:r>
              <a:rPr lang="en-US" sz="4000" dirty="0" smtClean="0"/>
              <a:t>How Can PT Material Be Identified? </a:t>
            </a:r>
            <a:endParaRPr lang="en-US" sz="4000" dirty="0"/>
          </a:p>
        </p:txBody>
      </p:sp>
    </p:spTree>
    <p:extLst>
      <p:ext uri="{BB962C8B-B14F-4D97-AF65-F5344CB8AC3E}">
        <p14:creationId xmlns:p14="http://schemas.microsoft.com/office/powerpoint/2010/main" val="138533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dirty="0" smtClean="0"/>
              <a:t>Is </a:t>
            </a:r>
            <a:r>
              <a:rPr lang="en-US" altLang="en-US" sz="3200" dirty="0"/>
              <a:t>this PT material? </a:t>
            </a:r>
            <a:endParaRPr lang="en-US" altLang="en-US" sz="3200" dirty="0" smtClean="0"/>
          </a:p>
        </p:txBody>
      </p:sp>
      <p:sp>
        <p:nvSpPr>
          <p:cNvPr id="10243" name="Content Placeholder 2"/>
          <p:cNvSpPr>
            <a:spLocks noGrp="1"/>
          </p:cNvSpPr>
          <p:nvPr>
            <p:ph idx="1"/>
          </p:nvPr>
        </p:nvSpPr>
        <p:spPr>
          <a:xfrm>
            <a:off x="310895" y="1302580"/>
            <a:ext cx="8409243" cy="4557077"/>
          </a:xfrm>
        </p:spPr>
        <p:txBody>
          <a:bodyPr/>
          <a:lstStyle/>
          <a:p>
            <a:pPr marL="285750" lvl="1" indent="0">
              <a:buNone/>
            </a:pPr>
            <a:r>
              <a:rPr lang="en-US" altLang="en-US" sz="2600" dirty="0" smtClean="0">
                <a:solidFill>
                  <a:schemeClr val="tx1"/>
                </a:solidFill>
              </a:rPr>
              <a:t>Use the Suspect PT Poster</a:t>
            </a:r>
          </a:p>
          <a:p>
            <a:pPr marL="285750" lvl="1" indent="0">
              <a:buNone/>
            </a:pPr>
            <a:endParaRPr lang="en-US" altLang="en-US" sz="2600" dirty="0" smtClean="0">
              <a:solidFill>
                <a:schemeClr val="tx1"/>
              </a:solidFill>
            </a:endParaRPr>
          </a:p>
          <a:p>
            <a:pPr marL="285750" lvl="1" indent="0">
              <a:buNone/>
            </a:pPr>
            <a:endParaRPr lang="en-US" altLang="en-US" sz="2600" dirty="0" smtClean="0"/>
          </a:p>
        </p:txBody>
      </p:sp>
      <p:pic>
        <p:nvPicPr>
          <p:cNvPr id="7" name="Picture 6"/>
          <p:cNvPicPr/>
          <p:nvPr/>
        </p:nvPicPr>
        <p:blipFill>
          <a:blip r:embed="rId3"/>
          <a:stretch>
            <a:fillRect/>
          </a:stretch>
        </p:blipFill>
        <p:spPr>
          <a:xfrm>
            <a:off x="1924049" y="2409824"/>
            <a:ext cx="4629151" cy="3419475"/>
          </a:xfrm>
          <a:prstGeom prst="rect">
            <a:avLst/>
          </a:prstGeom>
        </p:spPr>
      </p:pic>
    </p:spTree>
    <p:extLst>
      <p:ext uri="{BB962C8B-B14F-4D97-AF65-F5344CB8AC3E}">
        <p14:creationId xmlns:p14="http://schemas.microsoft.com/office/powerpoint/2010/main" val="32726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493389" y="1147298"/>
            <a:ext cx="8229600" cy="4724400"/>
          </a:xfrm>
        </p:spPr>
        <p:txBody>
          <a:bodyPr/>
          <a:lstStyle/>
          <a:p>
            <a:pPr eaLnBrk="1" hangingPunct="1">
              <a:lnSpc>
                <a:spcPct val="80000"/>
              </a:lnSpc>
              <a:buClr>
                <a:schemeClr val="accent1"/>
              </a:buClr>
            </a:pPr>
            <a:r>
              <a:rPr lang="en-US" altLang="en-US" dirty="0" smtClean="0"/>
              <a:t>Any of the following are included in the patient identification:</a:t>
            </a:r>
          </a:p>
          <a:p>
            <a:pPr marL="298450" lvl="1" indent="0">
              <a:lnSpc>
                <a:spcPct val="80000"/>
              </a:lnSpc>
              <a:buClr>
                <a:schemeClr val="accent1"/>
              </a:buClr>
              <a:buNone/>
            </a:pPr>
            <a:r>
              <a:rPr lang="en-US" altLang="en-US" sz="1800" b="1" dirty="0" smtClean="0"/>
              <a:t>AAB, AAFP, ACCU, ACCUTEST, ACP, API, ASCP, ASIM, CAP, CTS, EXC, EXCEL, MLE, NYS, PROF, PROFICIENCY, SURVEY, PENN, or WSLH</a:t>
            </a:r>
          </a:p>
          <a:p>
            <a:pPr eaLnBrk="1" hangingPunct="1">
              <a:lnSpc>
                <a:spcPct val="80000"/>
              </a:lnSpc>
              <a:buClr>
                <a:schemeClr val="accent1"/>
              </a:buClr>
            </a:pPr>
            <a:r>
              <a:rPr lang="en-US" altLang="en-US" dirty="0" smtClean="0"/>
              <a:t>The sample or requisition has any of these words </a:t>
            </a:r>
            <a:r>
              <a:rPr lang="en-US" altLang="en-US" u="sng" dirty="0" smtClean="0"/>
              <a:t>and</a:t>
            </a:r>
            <a:r>
              <a:rPr lang="en-US" altLang="en-US" dirty="0" smtClean="0"/>
              <a:t> a 2 digit number</a:t>
            </a:r>
          </a:p>
          <a:p>
            <a:pPr marL="0" indent="0" eaLnBrk="1" hangingPunct="1">
              <a:lnSpc>
                <a:spcPct val="80000"/>
              </a:lnSpc>
              <a:buClr>
                <a:schemeClr val="accent1"/>
              </a:buClr>
              <a:buNone/>
            </a:pPr>
            <a:r>
              <a:rPr lang="en-US" altLang="en-US" dirty="0"/>
              <a:t>	</a:t>
            </a:r>
            <a:r>
              <a:rPr lang="en-US" altLang="en-US" dirty="0" smtClean="0"/>
              <a:t> Examples: CAP, K-O, SURVEY 08, Proficiency Sample - 09 or PENN-03</a:t>
            </a:r>
          </a:p>
          <a:p>
            <a:pPr eaLnBrk="1" hangingPunct="1">
              <a:lnSpc>
                <a:spcPct val="80000"/>
              </a:lnSpc>
              <a:buClr>
                <a:schemeClr val="accent1"/>
              </a:buClr>
            </a:pPr>
            <a:r>
              <a:rPr lang="en-US" altLang="en-US" dirty="0" smtClean="0"/>
              <a:t>The words “Proficiency” or “CAP” or “Survey” appear on the label or requisition, or identification is similar to that used for PT.</a:t>
            </a:r>
          </a:p>
          <a:p>
            <a:pPr eaLnBrk="1" hangingPunct="1">
              <a:lnSpc>
                <a:spcPct val="80000"/>
              </a:lnSpc>
              <a:buClr>
                <a:schemeClr val="accent1"/>
              </a:buClr>
            </a:pPr>
            <a:r>
              <a:rPr lang="en-US" altLang="en-US" dirty="0" smtClean="0"/>
              <a:t>The specimen appears to be a commercially prepared product or has the physical characteristics compatible with the consistency of an active PT survey sample </a:t>
            </a:r>
          </a:p>
          <a:p>
            <a:pPr eaLnBrk="1" hangingPunct="1">
              <a:lnSpc>
                <a:spcPct val="80000"/>
              </a:lnSpc>
              <a:buClr>
                <a:schemeClr val="accent1"/>
              </a:buClr>
            </a:pPr>
            <a:r>
              <a:rPr lang="en-US" altLang="en-US" dirty="0" smtClean="0"/>
              <a:t>A specimen has a similar name or sample type as a PT survey that you are in the process of testing </a:t>
            </a:r>
          </a:p>
          <a:p>
            <a:pPr eaLnBrk="1" hangingPunct="1">
              <a:lnSpc>
                <a:spcPct val="80000"/>
              </a:lnSpc>
              <a:buClr>
                <a:schemeClr val="accent1"/>
              </a:buClr>
              <a:buFontTx/>
              <a:buNone/>
            </a:pPr>
            <a:endParaRPr lang="en-US" altLang="en-US" dirty="0" smtClean="0"/>
          </a:p>
        </p:txBody>
      </p:sp>
      <p:sp>
        <p:nvSpPr>
          <p:cNvPr id="442372" name="Rectangle 4"/>
          <p:cNvSpPr>
            <a:spLocks noGrp="1" noChangeArrowheads="1"/>
          </p:cNvSpPr>
          <p:nvPr>
            <p:ph type="title"/>
          </p:nvPr>
        </p:nvSpPr>
        <p:spPr>
          <a:xfrm>
            <a:off x="310896" y="118754"/>
            <a:ext cx="8448929" cy="605641"/>
          </a:xfrm>
        </p:spPr>
        <p:txBody>
          <a:bodyPr/>
          <a:lstStyle/>
          <a:p>
            <a:pPr>
              <a:defRPr/>
            </a:pPr>
            <a:r>
              <a:rPr lang="en-US" sz="3200" dirty="0" smtClean="0"/>
              <a:t/>
            </a:r>
            <a:br>
              <a:rPr lang="en-US" sz="3200" dirty="0" smtClean="0"/>
            </a:br>
            <a:r>
              <a:rPr lang="en-US" sz="3200" dirty="0">
                <a:solidFill>
                  <a:srgbClr val="4C7637"/>
                </a:solidFill>
              </a:rPr>
              <a:t>Samples should be considered suspect PT if</a:t>
            </a:r>
            <a:r>
              <a:rPr lang="en-US" sz="3200" dirty="0" smtClean="0">
                <a:solidFill>
                  <a:srgbClr val="4C7637"/>
                </a:solidFill>
              </a:rPr>
              <a:t>:</a:t>
            </a:r>
            <a:endParaRPr lang="en-US" sz="3200" dirty="0" smtClean="0"/>
          </a:p>
        </p:txBody>
      </p:sp>
    </p:spTree>
    <p:extLst>
      <p:ext uri="{BB962C8B-B14F-4D97-AF65-F5344CB8AC3E}">
        <p14:creationId xmlns:p14="http://schemas.microsoft.com/office/powerpoint/2010/main" val="403270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How should PT in the testing department be handled? </a:t>
            </a:r>
            <a:endParaRPr lang="en-US" sz="4000" dirty="0"/>
          </a:p>
        </p:txBody>
      </p:sp>
    </p:spTree>
    <p:extLst>
      <p:ext uri="{BB962C8B-B14F-4D97-AF65-F5344CB8AC3E}">
        <p14:creationId xmlns:p14="http://schemas.microsoft.com/office/powerpoint/2010/main" val="904096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PT </a:t>
            </a:r>
            <a:r>
              <a:rPr lang="en-US" altLang="en-US" dirty="0" smtClean="0"/>
              <a:t>Handling for Testing Personnel</a:t>
            </a:r>
            <a:br>
              <a:rPr lang="en-US" altLang="en-US" dirty="0" smtClean="0"/>
            </a:br>
            <a:r>
              <a:rPr lang="en-US" altLang="en-US" dirty="0" smtClean="0"/>
              <a:t> </a:t>
            </a:r>
            <a:r>
              <a:rPr lang="en-US" altLang="en-US" dirty="0"/>
              <a:t>Every </a:t>
            </a:r>
            <a:r>
              <a:rPr lang="en-US" altLang="en-US" dirty="0" smtClean="0"/>
              <a:t>time I handle a PT sample I must:</a:t>
            </a:r>
          </a:p>
        </p:txBody>
      </p:sp>
      <p:sp>
        <p:nvSpPr>
          <p:cNvPr id="10243" name="Content Placeholder 2"/>
          <p:cNvSpPr>
            <a:spLocks noGrp="1"/>
          </p:cNvSpPr>
          <p:nvPr>
            <p:ph idx="1"/>
          </p:nvPr>
        </p:nvSpPr>
        <p:spPr>
          <a:xfrm>
            <a:off x="296827" y="1218174"/>
            <a:ext cx="8409243" cy="4557077"/>
          </a:xfrm>
        </p:spPr>
        <p:txBody>
          <a:bodyPr/>
          <a:lstStyle/>
          <a:p>
            <a:pPr marL="342900" indent="-342900">
              <a:buClrTx/>
              <a:buFontTx/>
              <a:buAutoNum type="arabicPeriod"/>
            </a:pPr>
            <a:r>
              <a:rPr lang="en-US" altLang="en-US" dirty="0" smtClean="0">
                <a:solidFill>
                  <a:schemeClr val="tx1"/>
                </a:solidFill>
              </a:rPr>
              <a:t>Treat PT the same as a patient sample</a:t>
            </a:r>
          </a:p>
          <a:p>
            <a:pPr marL="742950" lvl="2" indent="-342900"/>
            <a:r>
              <a:rPr lang="en-US" altLang="en-US" sz="1800" dirty="0">
                <a:solidFill>
                  <a:schemeClr val="tx1"/>
                </a:solidFill>
              </a:rPr>
              <a:t>Run </a:t>
            </a:r>
            <a:r>
              <a:rPr lang="en-US" altLang="en-US" sz="1800" dirty="0" smtClean="0">
                <a:solidFill>
                  <a:schemeClr val="tx1"/>
                </a:solidFill>
              </a:rPr>
              <a:t>with patient samples </a:t>
            </a:r>
            <a:endParaRPr lang="en-US" altLang="en-US" sz="1800" dirty="0">
              <a:solidFill>
                <a:schemeClr val="tx1"/>
              </a:solidFill>
            </a:endParaRPr>
          </a:p>
          <a:p>
            <a:pPr marL="742950" lvl="2" indent="-342900"/>
            <a:r>
              <a:rPr lang="en-US" altLang="en-US" sz="1800" dirty="0" smtClean="0">
                <a:solidFill>
                  <a:schemeClr val="tx1"/>
                </a:solidFill>
              </a:rPr>
              <a:t>Follow SOP for repeat testing and reporting</a:t>
            </a:r>
          </a:p>
          <a:p>
            <a:pPr marL="742950" lvl="2" indent="-342900"/>
            <a:r>
              <a:rPr lang="en-US" altLang="en-US" sz="1800" dirty="0" smtClean="0">
                <a:solidFill>
                  <a:schemeClr val="tx1"/>
                </a:solidFill>
              </a:rPr>
              <a:t>Follow SOP for consultations, as applicable</a:t>
            </a:r>
          </a:p>
          <a:p>
            <a:pPr marL="457200" indent="-457200">
              <a:buClrTx/>
              <a:buFont typeface="+mj-lt"/>
              <a:buAutoNum type="arabicPeriod"/>
            </a:pPr>
            <a:r>
              <a:rPr lang="en-US" altLang="en-US" dirty="0" smtClean="0">
                <a:solidFill>
                  <a:schemeClr val="tx1"/>
                </a:solidFill>
              </a:rPr>
              <a:t>Not refer the specimen to another laboratory for additional testing or confirmation, even if that is the standard process for patient testing </a:t>
            </a:r>
          </a:p>
          <a:p>
            <a:pPr marL="457200" indent="-457200">
              <a:buClrTx/>
              <a:buFont typeface="+mj-lt"/>
              <a:buAutoNum type="arabicPeriod"/>
            </a:pPr>
            <a:r>
              <a:rPr lang="en-US" altLang="en-US" dirty="0" smtClean="0">
                <a:solidFill>
                  <a:schemeClr val="tx1"/>
                </a:solidFill>
              </a:rPr>
              <a:t>Store PT samples appropriately when testing is complete</a:t>
            </a:r>
          </a:p>
          <a:p>
            <a:pPr marL="298450" lvl="1" indent="0">
              <a:buNone/>
            </a:pPr>
            <a:r>
              <a:rPr lang="en-US" altLang="en-US" sz="1800" dirty="0" smtClean="0">
                <a:solidFill>
                  <a:srgbClr val="FF0000"/>
                </a:solidFill>
              </a:rPr>
              <a:t>	NOTE</a:t>
            </a:r>
            <a:r>
              <a:rPr lang="en-US" altLang="en-US" sz="1800" dirty="0">
                <a:solidFill>
                  <a:srgbClr val="FF0000"/>
                </a:solidFill>
              </a:rPr>
              <a:t>: </a:t>
            </a:r>
            <a:r>
              <a:rPr lang="en-US" altLang="en-US" sz="1800" dirty="0" smtClean="0">
                <a:solidFill>
                  <a:srgbClr val="FF0000"/>
                </a:solidFill>
              </a:rPr>
              <a:t>To prevent </a:t>
            </a:r>
            <a:r>
              <a:rPr lang="en-US" altLang="en-US" sz="1800" dirty="0">
                <a:solidFill>
                  <a:srgbClr val="FF0000"/>
                </a:solidFill>
              </a:rPr>
              <a:t>inadvertent </a:t>
            </a:r>
            <a:r>
              <a:rPr lang="en-US" altLang="en-US" sz="1800" dirty="0" smtClean="0">
                <a:solidFill>
                  <a:srgbClr val="FF0000"/>
                </a:solidFill>
              </a:rPr>
              <a:t>referral, accidental release </a:t>
            </a:r>
            <a:r>
              <a:rPr lang="en-US" altLang="en-US" sz="1800" dirty="0">
                <a:solidFill>
                  <a:srgbClr val="FF0000"/>
                </a:solidFill>
              </a:rPr>
              <a:t>or inappropriate </a:t>
            </a:r>
            <a:r>
              <a:rPr lang="en-US" altLang="en-US" sz="1800" dirty="0" smtClean="0">
                <a:solidFill>
                  <a:srgbClr val="FF0000"/>
                </a:solidFill>
              </a:rPr>
              <a:t>  	use, sequester PT samples away </a:t>
            </a:r>
            <a:r>
              <a:rPr lang="en-US" altLang="en-US" sz="1800" dirty="0">
                <a:solidFill>
                  <a:srgbClr val="FF0000"/>
                </a:solidFill>
              </a:rPr>
              <a:t>from patient samples </a:t>
            </a:r>
            <a:endParaRPr lang="en-US" altLang="en-US" sz="1800" dirty="0" smtClean="0">
              <a:solidFill>
                <a:srgbClr val="FF0000"/>
              </a:solidFill>
            </a:endParaRPr>
          </a:p>
          <a:p>
            <a:pPr marL="469900" indent="-457200">
              <a:buClrTx/>
              <a:buFont typeface="+mj-lt"/>
              <a:buAutoNum type="arabicPeriod"/>
            </a:pPr>
            <a:r>
              <a:rPr lang="en-US" altLang="en-US" dirty="0" smtClean="0">
                <a:solidFill>
                  <a:schemeClr val="tx1"/>
                </a:solidFill>
              </a:rPr>
              <a:t>Notify my supervisor if I work at more than one lab </a:t>
            </a:r>
            <a:r>
              <a:rPr lang="en-US" altLang="en-US" u="sng" dirty="0" smtClean="0">
                <a:solidFill>
                  <a:schemeClr val="tx1"/>
                </a:solidFill>
              </a:rPr>
              <a:t>and</a:t>
            </a:r>
            <a:r>
              <a:rPr lang="en-US" altLang="en-US" dirty="0" smtClean="0">
                <a:solidFill>
                  <a:schemeClr val="tx1"/>
                </a:solidFill>
              </a:rPr>
              <a:t> I already performed testing for this PT event</a:t>
            </a:r>
          </a:p>
        </p:txBody>
      </p:sp>
    </p:spTree>
    <p:extLst>
      <p:ext uri="{BB962C8B-B14F-4D97-AF65-F5344CB8AC3E}">
        <p14:creationId xmlns:p14="http://schemas.microsoft.com/office/powerpoint/2010/main" val="391318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0896" y="285751"/>
            <a:ext cx="8448929" cy="552450"/>
          </a:xfrm>
        </p:spPr>
        <p:txBody>
          <a:bodyPr/>
          <a:lstStyle/>
          <a:p>
            <a:r>
              <a:rPr lang="en-US" altLang="en-US" dirty="0" smtClean="0"/>
              <a:t>PT Handling for Supervisors / Managers</a:t>
            </a:r>
            <a:endParaRPr lang="en-US" altLang="en-US" sz="2000" dirty="0" smtClean="0"/>
          </a:p>
        </p:txBody>
      </p:sp>
      <p:sp>
        <p:nvSpPr>
          <p:cNvPr id="10243" name="Content Placeholder 2"/>
          <p:cNvSpPr>
            <a:spLocks noGrp="1"/>
          </p:cNvSpPr>
          <p:nvPr>
            <p:ph idx="1"/>
          </p:nvPr>
        </p:nvSpPr>
        <p:spPr>
          <a:xfrm>
            <a:off x="339470" y="1190625"/>
            <a:ext cx="8409243" cy="4557077"/>
          </a:xfrm>
        </p:spPr>
        <p:txBody>
          <a:bodyPr/>
          <a:lstStyle/>
          <a:p>
            <a:pPr marL="342900" lvl="1" indent="-342900">
              <a:spcBef>
                <a:spcPts val="1200"/>
              </a:spcBef>
              <a:buSzPct val="100000"/>
              <a:buFontTx/>
              <a:buAutoNum type="arabicPeriod"/>
            </a:pPr>
            <a:r>
              <a:rPr lang="en-US" altLang="en-US" sz="2000" dirty="0" smtClean="0">
                <a:solidFill>
                  <a:schemeClr val="tx1"/>
                </a:solidFill>
              </a:rPr>
              <a:t>PT material is identified according to local practice </a:t>
            </a:r>
          </a:p>
          <a:p>
            <a:pPr marL="342900" lvl="1" indent="-342900">
              <a:spcBef>
                <a:spcPts val="1200"/>
              </a:spcBef>
              <a:buSzPct val="100000"/>
              <a:buFontTx/>
              <a:buAutoNum type="arabicPeriod"/>
            </a:pPr>
            <a:r>
              <a:rPr lang="en-US" altLang="en-US" sz="2000" dirty="0" smtClean="0">
                <a:solidFill>
                  <a:schemeClr val="tx1"/>
                </a:solidFill>
              </a:rPr>
              <a:t>Test orders are correct and samples are handled according to </a:t>
            </a:r>
            <a:r>
              <a:rPr lang="en-US" altLang="en-US" sz="2000" dirty="0">
                <a:solidFill>
                  <a:schemeClr val="tx1"/>
                </a:solidFill>
              </a:rPr>
              <a:t>the survey kit </a:t>
            </a:r>
            <a:r>
              <a:rPr lang="en-US" altLang="en-US" sz="2000" dirty="0" smtClean="0">
                <a:solidFill>
                  <a:schemeClr val="tx1"/>
                </a:solidFill>
              </a:rPr>
              <a:t>instructions</a:t>
            </a:r>
          </a:p>
          <a:p>
            <a:pPr marL="342900" lvl="1" indent="-342900">
              <a:spcBef>
                <a:spcPts val="1200"/>
              </a:spcBef>
              <a:buSzPct val="100000"/>
              <a:buFontTx/>
              <a:buAutoNum type="arabicPeriod"/>
            </a:pPr>
            <a:r>
              <a:rPr lang="en-US" altLang="en-US" sz="2000" dirty="0" smtClean="0">
                <a:solidFill>
                  <a:schemeClr val="tx1"/>
                </a:solidFill>
              </a:rPr>
              <a:t>Ensure PT is rotated among techs, performed on different shifts, and on different equipment, as applicable</a:t>
            </a:r>
          </a:p>
          <a:p>
            <a:pPr marL="342900" lvl="1" indent="-342900">
              <a:lnSpc>
                <a:spcPct val="100000"/>
              </a:lnSpc>
              <a:spcBef>
                <a:spcPts val="1200"/>
              </a:spcBef>
              <a:buSzPct val="100000"/>
              <a:buFontTx/>
              <a:buAutoNum type="arabicPeriod"/>
            </a:pPr>
            <a:r>
              <a:rPr lang="en-US" altLang="en-US" sz="2000" dirty="0" smtClean="0">
                <a:solidFill>
                  <a:schemeClr val="tx1"/>
                </a:solidFill>
              </a:rPr>
              <a:t>Verify PT material is treated like a patient samples</a:t>
            </a:r>
          </a:p>
          <a:p>
            <a:pPr marL="342900" lvl="1" indent="-342900">
              <a:lnSpc>
                <a:spcPct val="100000"/>
              </a:lnSpc>
              <a:spcBef>
                <a:spcPts val="1200"/>
              </a:spcBef>
              <a:buSzPct val="100000"/>
              <a:buFontTx/>
              <a:buAutoNum type="arabicPeriod"/>
            </a:pPr>
            <a:r>
              <a:rPr lang="en-US" altLang="en-US" sz="2000" dirty="0" smtClean="0">
                <a:solidFill>
                  <a:schemeClr val="tx1"/>
                </a:solidFill>
              </a:rPr>
              <a:t>Confirm that PT samples were not sent to another laboratory for testing.</a:t>
            </a:r>
          </a:p>
          <a:p>
            <a:pPr marL="342900" lvl="1" indent="-342900">
              <a:lnSpc>
                <a:spcPct val="100000"/>
              </a:lnSpc>
              <a:spcBef>
                <a:spcPts val="1200"/>
              </a:spcBef>
              <a:buSzPct val="100000"/>
              <a:buFontTx/>
              <a:buAutoNum type="arabicPeriod"/>
            </a:pPr>
            <a:r>
              <a:rPr lang="en-US" altLang="en-US" sz="2000" dirty="0" smtClean="0">
                <a:solidFill>
                  <a:schemeClr val="tx1"/>
                </a:solidFill>
              </a:rPr>
              <a:t>Ensure PT samples are stored appropriately</a:t>
            </a:r>
          </a:p>
          <a:p>
            <a:pPr marL="342900" lvl="1" indent="-342900">
              <a:lnSpc>
                <a:spcPct val="100000"/>
              </a:lnSpc>
              <a:spcBef>
                <a:spcPts val="1200"/>
              </a:spcBef>
              <a:buSzPct val="100000"/>
              <a:buFontTx/>
              <a:buAutoNum type="arabicPeriod"/>
            </a:pPr>
            <a:r>
              <a:rPr lang="en-US" altLang="en-US" sz="2000" dirty="0" smtClean="0">
                <a:solidFill>
                  <a:schemeClr val="tx1"/>
                </a:solidFill>
              </a:rPr>
              <a:t>Ensure that PT samples are not used for other purposes until survey results are evaluated by the provider</a:t>
            </a:r>
          </a:p>
          <a:p>
            <a:pPr marL="342900" indent="-342900">
              <a:buFontTx/>
              <a:buAutoNum type="arabicPeriod" startAt="2"/>
            </a:pPr>
            <a:endParaRPr lang="en-US" altLang="en-US" sz="1400" dirty="0" smtClean="0"/>
          </a:p>
        </p:txBody>
      </p:sp>
    </p:spTree>
    <p:extLst>
      <p:ext uri="{BB962C8B-B14F-4D97-AF65-F5344CB8AC3E}">
        <p14:creationId xmlns:p14="http://schemas.microsoft.com/office/powerpoint/2010/main" val="274729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Quest Alt Cover 1">
  <a:themeElements>
    <a:clrScheme name="Quest Alt Cover 1 1">
      <a:dk1>
        <a:srgbClr val="6F7073"/>
      </a:dk1>
      <a:lt1>
        <a:srgbClr val="EAEAEA"/>
      </a:lt1>
      <a:dk2>
        <a:srgbClr val="B51A8A"/>
      </a:dk2>
      <a:lt2>
        <a:srgbClr val="0073AE"/>
      </a:lt2>
      <a:accent1>
        <a:srgbClr val="54B948"/>
      </a:accent1>
      <a:accent2>
        <a:srgbClr val="FFD200"/>
      </a:accent2>
      <a:accent3>
        <a:srgbClr val="F3F3F3"/>
      </a:accent3>
      <a:accent4>
        <a:srgbClr val="5E5F61"/>
      </a:accent4>
      <a:accent5>
        <a:srgbClr val="B3D9B1"/>
      </a:accent5>
      <a:accent6>
        <a:srgbClr val="E7BE00"/>
      </a:accent6>
      <a:hlink>
        <a:srgbClr val="00AFDB"/>
      </a:hlink>
      <a:folHlink>
        <a:srgbClr val="C1D82F"/>
      </a:folHlink>
    </a:clrScheme>
    <a:fontScheme name="Quest Alt Cover 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Arial" charset="0"/>
            <a:cs typeface="Arial" charset="0"/>
          </a:defRPr>
        </a:defPPr>
      </a:lstStyle>
    </a:lnDef>
  </a:objectDefaults>
  <a:extraClrSchemeLst>
    <a:extraClrScheme>
      <a:clrScheme name="Quest Alt Cover 1 1">
        <a:dk1>
          <a:srgbClr val="6F7073"/>
        </a:dk1>
        <a:lt1>
          <a:srgbClr val="EAEAEA"/>
        </a:lt1>
        <a:dk2>
          <a:srgbClr val="B51A8A"/>
        </a:dk2>
        <a:lt2>
          <a:srgbClr val="0073AE"/>
        </a:lt2>
        <a:accent1>
          <a:srgbClr val="54B948"/>
        </a:accent1>
        <a:accent2>
          <a:srgbClr val="FFD200"/>
        </a:accent2>
        <a:accent3>
          <a:srgbClr val="F3F3F3"/>
        </a:accent3>
        <a:accent4>
          <a:srgbClr val="5E5F61"/>
        </a:accent4>
        <a:accent5>
          <a:srgbClr val="B3D9B1"/>
        </a:accent5>
        <a:accent6>
          <a:srgbClr val="E7BE00"/>
        </a:accent6>
        <a:hlink>
          <a:srgbClr val="00AFDB"/>
        </a:hlink>
        <a:folHlink>
          <a:srgbClr val="C1D82F"/>
        </a:folHlink>
      </a:clrScheme>
      <a:clrMap bg1="lt1" tx1="dk1" bg2="lt2" tx2="dk2" accent1="accent1" accent2="accent2" accent3="accent3" accent4="accent4" accent5="accent5" accent6="accent6" hlink="hlink" folHlink="folHlink"/>
    </a:extraClrScheme>
    <a:extraClrScheme>
      <a:clrScheme name="Quest Alt Cover 1 2">
        <a:dk1>
          <a:srgbClr val="4D4F53"/>
        </a:dk1>
        <a:lt1>
          <a:srgbClr val="D4D0C8"/>
        </a:lt1>
        <a:dk2>
          <a:srgbClr val="A31A7E"/>
        </a:dk2>
        <a:lt2>
          <a:srgbClr val="0066A1"/>
        </a:lt2>
        <a:accent1>
          <a:srgbClr val="54B948"/>
        </a:accent1>
        <a:accent2>
          <a:srgbClr val="FECB00"/>
        </a:accent2>
        <a:accent3>
          <a:srgbClr val="E6E4E0"/>
        </a:accent3>
        <a:accent4>
          <a:srgbClr val="404246"/>
        </a:accent4>
        <a:accent5>
          <a:srgbClr val="B3D9B1"/>
        </a:accent5>
        <a:accent6>
          <a:srgbClr val="E6B800"/>
        </a:accent6>
        <a:hlink>
          <a:srgbClr val="00ADD0"/>
        </a:hlink>
        <a:folHlink>
          <a:srgbClr val="C9D3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est Alt Cover 2">
  <a:themeElements>
    <a:clrScheme name="Quest Alt Cover 2 1">
      <a:dk1>
        <a:srgbClr val="6F7073"/>
      </a:dk1>
      <a:lt1>
        <a:srgbClr val="EAEAEA"/>
      </a:lt1>
      <a:dk2>
        <a:srgbClr val="B51A8A"/>
      </a:dk2>
      <a:lt2>
        <a:srgbClr val="0073AE"/>
      </a:lt2>
      <a:accent1>
        <a:srgbClr val="54B948"/>
      </a:accent1>
      <a:accent2>
        <a:srgbClr val="FFD200"/>
      </a:accent2>
      <a:accent3>
        <a:srgbClr val="F3F3F3"/>
      </a:accent3>
      <a:accent4>
        <a:srgbClr val="5E5F61"/>
      </a:accent4>
      <a:accent5>
        <a:srgbClr val="B3D9B1"/>
      </a:accent5>
      <a:accent6>
        <a:srgbClr val="E7BE00"/>
      </a:accent6>
      <a:hlink>
        <a:srgbClr val="00AFDB"/>
      </a:hlink>
      <a:folHlink>
        <a:srgbClr val="C1D82F"/>
      </a:folHlink>
    </a:clrScheme>
    <a:fontScheme name="Quest Alt Cover 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Arial" charset="0"/>
            <a:cs typeface="Arial" charset="0"/>
          </a:defRPr>
        </a:defPPr>
      </a:lstStyle>
    </a:lnDef>
  </a:objectDefaults>
  <a:extraClrSchemeLst>
    <a:extraClrScheme>
      <a:clrScheme name="Quest Alt Cover 2 1">
        <a:dk1>
          <a:srgbClr val="6F7073"/>
        </a:dk1>
        <a:lt1>
          <a:srgbClr val="EAEAEA"/>
        </a:lt1>
        <a:dk2>
          <a:srgbClr val="B51A8A"/>
        </a:dk2>
        <a:lt2>
          <a:srgbClr val="0073AE"/>
        </a:lt2>
        <a:accent1>
          <a:srgbClr val="54B948"/>
        </a:accent1>
        <a:accent2>
          <a:srgbClr val="FFD200"/>
        </a:accent2>
        <a:accent3>
          <a:srgbClr val="F3F3F3"/>
        </a:accent3>
        <a:accent4>
          <a:srgbClr val="5E5F61"/>
        </a:accent4>
        <a:accent5>
          <a:srgbClr val="B3D9B1"/>
        </a:accent5>
        <a:accent6>
          <a:srgbClr val="E7BE00"/>
        </a:accent6>
        <a:hlink>
          <a:srgbClr val="00AFDB"/>
        </a:hlink>
        <a:folHlink>
          <a:srgbClr val="C1D82F"/>
        </a:folHlink>
      </a:clrScheme>
      <a:clrMap bg1="lt1" tx1="dk1" bg2="lt2" tx2="dk2" accent1="accent1" accent2="accent2" accent3="accent3" accent4="accent4" accent5="accent5" accent6="accent6" hlink="hlink" folHlink="folHlink"/>
    </a:extraClrScheme>
    <a:extraClrScheme>
      <a:clrScheme name="Quest Alt Cover 2 2">
        <a:dk1>
          <a:srgbClr val="4D4F53"/>
        </a:dk1>
        <a:lt1>
          <a:srgbClr val="D4D0C8"/>
        </a:lt1>
        <a:dk2>
          <a:srgbClr val="A31A7E"/>
        </a:dk2>
        <a:lt2>
          <a:srgbClr val="0066A1"/>
        </a:lt2>
        <a:accent1>
          <a:srgbClr val="54B948"/>
        </a:accent1>
        <a:accent2>
          <a:srgbClr val="FECB00"/>
        </a:accent2>
        <a:accent3>
          <a:srgbClr val="E6E4E0"/>
        </a:accent3>
        <a:accent4>
          <a:srgbClr val="404246"/>
        </a:accent4>
        <a:accent5>
          <a:srgbClr val="B3D9B1"/>
        </a:accent5>
        <a:accent6>
          <a:srgbClr val="E6B800"/>
        </a:accent6>
        <a:hlink>
          <a:srgbClr val="00ADD0"/>
        </a:hlink>
        <a:folHlink>
          <a:srgbClr val="C9D3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rcleQ">
  <a:themeElements>
    <a:clrScheme name="Custom 1">
      <a:dk1>
        <a:srgbClr val="63666A"/>
      </a:dk1>
      <a:lt1>
        <a:srgbClr val="FFFFFF"/>
      </a:lt1>
      <a:dk2>
        <a:srgbClr val="00587C"/>
      </a:dk2>
      <a:lt2>
        <a:srgbClr val="FFFFFF"/>
      </a:lt2>
      <a:accent1>
        <a:srgbClr val="4C7637"/>
      </a:accent1>
      <a:accent2>
        <a:srgbClr val="5E8AB4"/>
      </a:accent2>
      <a:accent3>
        <a:srgbClr val="DAAA00"/>
      </a:accent3>
      <a:accent4>
        <a:srgbClr val="80276C"/>
      </a:accent4>
      <a:accent5>
        <a:srgbClr val="C6D52F"/>
      </a:accent5>
      <a:accent6>
        <a:srgbClr val="A7A8AA"/>
      </a:accent6>
      <a:hlink>
        <a:srgbClr val="000000"/>
      </a:hlink>
      <a:folHlink>
        <a:srgbClr val="8027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effectLst/>
      </a:spPr>
      <a:bodyPr rtlCol="0" anchor="ctr"/>
      <a:lstStyle>
        <a:defPPr algn="ctr">
          <a:lnSpc>
            <a:spcPct val="90000"/>
          </a:lnSpc>
          <a:spcBef>
            <a:spcPct val="20000"/>
          </a:spcBef>
          <a:defRPr sz="2000" b="1" dirty="0" err="1" smtClean="0">
            <a:solidFill>
              <a:schemeClr val="bg1"/>
            </a:solidFill>
          </a:defRPr>
        </a:defPPr>
      </a:lstStyle>
      <a:style>
        <a:lnRef idx="2">
          <a:scrgbClr r="0" g="0" b="0"/>
        </a:lnRef>
        <a:fillRef idx="1">
          <a:scrgbClr r="0" g="0" b="0"/>
        </a:fillRef>
        <a:effectRef idx="0">
          <a:scrgbClr r="0" g="0" b="0"/>
        </a:effectRef>
        <a:fontRef idx="minor">
          <a:schemeClr val="lt1"/>
        </a:fontRef>
      </a:style>
    </a:spDef>
    <a:lnDef>
      <a:spPr>
        <a:noFill/>
        <a:ln w="28575">
          <a:solidFill>
            <a:schemeClr val="accent1"/>
          </a:solidFill>
          <a:round/>
          <a:headEnd/>
          <a:tailEnd/>
        </a:ln>
        <a:effectLst/>
      </a:spPr>
      <a:bodyPr/>
      <a:lstStyle/>
    </a:lnDef>
    <a:tx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a:defRPr b="1" dirty="0" smtClean="0">
            <a:solidFill>
              <a:schemeClr val="bg1"/>
            </a:solidFill>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37395</TotalTime>
  <Words>1557</Words>
  <Application>Microsoft Office PowerPoint</Application>
  <PresentationFormat>On-screen Show (4:3)</PresentationFormat>
  <Paragraphs>160</Paragraphs>
  <Slides>18</Slides>
  <Notes>18</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Quest Alt Cover 1</vt:lpstr>
      <vt:lpstr>Quest Alt Cover 2</vt:lpstr>
      <vt:lpstr>CircleQ</vt:lpstr>
      <vt:lpstr>Custom Design</vt:lpstr>
      <vt:lpstr>1_Custom Design</vt:lpstr>
      <vt:lpstr>  Annual PT Training 2017 for Specimen Management and Referral Testing  Guidelines for Communication and Handling of Proficiency Material  </vt:lpstr>
      <vt:lpstr>Annual PT Training</vt:lpstr>
      <vt:lpstr>Proficiency Testing Handling</vt:lpstr>
      <vt:lpstr>How Can PT Material Be Identified? </vt:lpstr>
      <vt:lpstr>Is this PT material? </vt:lpstr>
      <vt:lpstr> Samples should be considered suspect PT if:</vt:lpstr>
      <vt:lpstr>How should PT in the testing department be handled? </vt:lpstr>
      <vt:lpstr>PT Handling for Testing Personnel  Every time I handle a PT sample I must:</vt:lpstr>
      <vt:lpstr>PT Handling for Supervisors / Managers</vt:lpstr>
      <vt:lpstr>PT PAPERWORK  and COMMUNICATION </vt:lpstr>
      <vt:lpstr>Responsibilities for Specimen Management Personnel</vt:lpstr>
      <vt:lpstr>Responsibilities for Referral Testing Personnel</vt:lpstr>
      <vt:lpstr>NEVER send PT samples outside of the 4 walls of the lab for ANY REASON!</vt:lpstr>
      <vt:lpstr>Corrective Action for Non-compliance</vt:lpstr>
      <vt:lpstr>PowerPoint Presentation</vt:lpstr>
      <vt:lpstr>Proficiency Testing: Resources</vt:lpstr>
      <vt:lpstr>PowerPoint Presentation</vt:lpstr>
      <vt:lpstr>NEXT STEPS….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Quest Diagnostics Incorporated</cp:lastModifiedBy>
  <cp:revision>547</cp:revision>
  <cp:lastPrinted>2017-10-02T22:22:19Z</cp:lastPrinted>
  <dcterms:created xsi:type="dcterms:W3CDTF">2010-12-29T19:04:05Z</dcterms:created>
  <dcterms:modified xsi:type="dcterms:W3CDTF">2017-10-06T14:28:31Z</dcterms:modified>
</cp:coreProperties>
</file>