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70" r:id="rId12"/>
    <p:sldId id="266" r:id="rId13"/>
    <p:sldId id="267" r:id="rId14"/>
    <p:sldId id="268"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94665" autoAdjust="0"/>
  </p:normalViewPr>
  <p:slideViewPr>
    <p:cSldViewPr>
      <p:cViewPr varScale="1">
        <p:scale>
          <a:sx n="82" d="100"/>
          <a:sy n="82" d="100"/>
        </p:scale>
        <p:origin x="-21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F4F34-EDE6-47D0-94F0-689B96A568FF}"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D4F7F3BA-89A8-44A2-B50F-56D6BF27FB4E}">
      <dgm:prSet phldrT="[Text]"/>
      <dgm:spPr/>
      <dgm:t>
        <a:bodyPr/>
        <a:lstStyle/>
        <a:p>
          <a:r>
            <a:rPr lang="en-US" dirty="0" smtClean="0"/>
            <a:t>Sample handling</a:t>
          </a:r>
          <a:endParaRPr lang="en-US" dirty="0"/>
        </a:p>
      </dgm:t>
    </dgm:pt>
    <dgm:pt modelId="{D8215065-8CB6-455E-9FFA-156E74DE3355}" type="parTrans" cxnId="{32C4D04B-8E25-44B8-9035-36C75603068A}">
      <dgm:prSet/>
      <dgm:spPr/>
      <dgm:t>
        <a:bodyPr/>
        <a:lstStyle/>
        <a:p>
          <a:endParaRPr lang="en-US"/>
        </a:p>
      </dgm:t>
    </dgm:pt>
    <dgm:pt modelId="{911A0555-9DB8-4C54-938D-4192F493BF9A}" type="sibTrans" cxnId="{32C4D04B-8E25-44B8-9035-36C75603068A}">
      <dgm:prSet/>
      <dgm:spPr/>
      <dgm:t>
        <a:bodyPr/>
        <a:lstStyle/>
        <a:p>
          <a:endParaRPr lang="en-US"/>
        </a:p>
      </dgm:t>
    </dgm:pt>
    <dgm:pt modelId="{C219D2B3-7915-404A-82B3-734A6C1533BA}">
      <dgm:prSet phldrT="[Text]"/>
      <dgm:spPr/>
      <dgm:t>
        <a:bodyPr/>
        <a:lstStyle/>
        <a:p>
          <a:r>
            <a:rPr lang="en-US" dirty="0" smtClean="0"/>
            <a:t>Sample collection</a:t>
          </a:r>
          <a:endParaRPr lang="en-US" dirty="0"/>
        </a:p>
      </dgm:t>
    </dgm:pt>
    <dgm:pt modelId="{D8370F22-CD66-48A4-B2B6-33C8E01DF83D}" type="parTrans" cxnId="{1467034A-90F3-4C5E-9764-A2C458C2B6F4}">
      <dgm:prSet/>
      <dgm:spPr/>
      <dgm:t>
        <a:bodyPr/>
        <a:lstStyle/>
        <a:p>
          <a:endParaRPr lang="en-US"/>
        </a:p>
      </dgm:t>
    </dgm:pt>
    <dgm:pt modelId="{8C1607F2-A693-4FDC-B171-232467389726}" type="sibTrans" cxnId="{1467034A-90F3-4C5E-9764-A2C458C2B6F4}">
      <dgm:prSet/>
      <dgm:spPr/>
      <dgm:t>
        <a:bodyPr/>
        <a:lstStyle/>
        <a:p>
          <a:endParaRPr lang="en-US"/>
        </a:p>
      </dgm:t>
    </dgm:pt>
    <dgm:pt modelId="{14BEA3CD-0F94-4430-A15C-D2880F79E69D}">
      <dgm:prSet phldrT="[Text]"/>
      <dgm:spPr/>
      <dgm:t>
        <a:bodyPr/>
        <a:lstStyle/>
        <a:p>
          <a:r>
            <a:rPr lang="en-US" dirty="0" smtClean="0"/>
            <a:t>Communication</a:t>
          </a:r>
          <a:endParaRPr lang="en-US" dirty="0"/>
        </a:p>
      </dgm:t>
    </dgm:pt>
    <dgm:pt modelId="{0D48A1BD-3E9C-401B-A60C-C18E3A2C7035}" type="parTrans" cxnId="{EDAF0820-5CDF-47C6-82E5-960D72564314}">
      <dgm:prSet/>
      <dgm:spPr/>
      <dgm:t>
        <a:bodyPr/>
        <a:lstStyle/>
        <a:p>
          <a:endParaRPr lang="en-US"/>
        </a:p>
      </dgm:t>
    </dgm:pt>
    <dgm:pt modelId="{E8ACB451-C124-45F5-AE96-9FC73106EF54}" type="sibTrans" cxnId="{EDAF0820-5CDF-47C6-82E5-960D72564314}">
      <dgm:prSet/>
      <dgm:spPr/>
      <dgm:t>
        <a:bodyPr/>
        <a:lstStyle/>
        <a:p>
          <a:endParaRPr lang="en-US"/>
        </a:p>
      </dgm:t>
    </dgm:pt>
    <dgm:pt modelId="{C5ED2170-EAB5-402E-985B-F4C0F8C49430}">
      <dgm:prSet phldrT="[Text]"/>
      <dgm:spPr/>
      <dgm:t>
        <a:bodyPr/>
        <a:lstStyle/>
        <a:p>
          <a:r>
            <a:rPr lang="en-US" dirty="0" smtClean="0"/>
            <a:t>Test Results</a:t>
          </a:r>
          <a:endParaRPr lang="en-US" dirty="0"/>
        </a:p>
      </dgm:t>
    </dgm:pt>
    <dgm:pt modelId="{C4EAA4EF-CFF8-418D-BB82-26456AA472E3}" type="parTrans" cxnId="{5BBC4029-467B-48B6-B249-1498839A566C}">
      <dgm:prSet/>
      <dgm:spPr/>
      <dgm:t>
        <a:bodyPr/>
        <a:lstStyle/>
        <a:p>
          <a:endParaRPr lang="en-US"/>
        </a:p>
      </dgm:t>
    </dgm:pt>
    <dgm:pt modelId="{DF940E2F-74E0-4CE7-BC33-C2A7F4CD45EC}" type="sibTrans" cxnId="{5BBC4029-467B-48B6-B249-1498839A566C}">
      <dgm:prSet/>
      <dgm:spPr/>
      <dgm:t>
        <a:bodyPr/>
        <a:lstStyle/>
        <a:p>
          <a:endParaRPr lang="en-US"/>
        </a:p>
      </dgm:t>
    </dgm:pt>
    <dgm:pt modelId="{03A8B5A5-C285-461A-8570-183CE2301210}" type="pres">
      <dgm:prSet presAssocID="{DB3F4F34-EDE6-47D0-94F0-689B96A568FF}" presName="Name0" presStyleCnt="0">
        <dgm:presLayoutVars>
          <dgm:chMax val="4"/>
          <dgm:resizeHandles val="exact"/>
        </dgm:presLayoutVars>
      </dgm:prSet>
      <dgm:spPr/>
    </dgm:pt>
    <dgm:pt modelId="{9F9DB5B5-0587-440A-9649-E6A05E014CCD}" type="pres">
      <dgm:prSet presAssocID="{DB3F4F34-EDE6-47D0-94F0-689B96A568FF}" presName="ellipse" presStyleLbl="trBgShp" presStyleIdx="0" presStyleCnt="1"/>
      <dgm:spPr/>
    </dgm:pt>
    <dgm:pt modelId="{AA6803D3-017D-46DC-B993-D745E6BF8232}" type="pres">
      <dgm:prSet presAssocID="{DB3F4F34-EDE6-47D0-94F0-689B96A568FF}" presName="arrow1" presStyleLbl="fgShp" presStyleIdx="0" presStyleCnt="1"/>
      <dgm:spPr/>
    </dgm:pt>
    <dgm:pt modelId="{4EDB9A39-89B6-43D2-BE47-64E0EE4C769C}" type="pres">
      <dgm:prSet presAssocID="{DB3F4F34-EDE6-47D0-94F0-689B96A568FF}" presName="rectangle" presStyleLbl="revTx" presStyleIdx="0" presStyleCnt="1">
        <dgm:presLayoutVars>
          <dgm:bulletEnabled val="1"/>
        </dgm:presLayoutVars>
      </dgm:prSet>
      <dgm:spPr/>
    </dgm:pt>
    <dgm:pt modelId="{F9AACC93-291F-48A4-B7D2-81C691212AE9}" type="pres">
      <dgm:prSet presAssocID="{C219D2B3-7915-404A-82B3-734A6C1533BA}" presName="item1" presStyleLbl="node1" presStyleIdx="0" presStyleCnt="3">
        <dgm:presLayoutVars>
          <dgm:bulletEnabled val="1"/>
        </dgm:presLayoutVars>
      </dgm:prSet>
      <dgm:spPr/>
      <dgm:t>
        <a:bodyPr/>
        <a:lstStyle/>
        <a:p>
          <a:endParaRPr lang="en-US"/>
        </a:p>
      </dgm:t>
    </dgm:pt>
    <dgm:pt modelId="{CE32B527-AD2E-4654-BE0D-6EAABAB0BBFB}" type="pres">
      <dgm:prSet presAssocID="{14BEA3CD-0F94-4430-A15C-D2880F79E69D}" presName="item2" presStyleLbl="node1" presStyleIdx="1" presStyleCnt="3">
        <dgm:presLayoutVars>
          <dgm:bulletEnabled val="1"/>
        </dgm:presLayoutVars>
      </dgm:prSet>
      <dgm:spPr/>
    </dgm:pt>
    <dgm:pt modelId="{015CEFB9-9846-4FC7-A7BA-606A4D4704FC}" type="pres">
      <dgm:prSet presAssocID="{C5ED2170-EAB5-402E-985B-F4C0F8C49430}" presName="item3" presStyleLbl="node1" presStyleIdx="2" presStyleCnt="3">
        <dgm:presLayoutVars>
          <dgm:bulletEnabled val="1"/>
        </dgm:presLayoutVars>
      </dgm:prSet>
      <dgm:spPr/>
    </dgm:pt>
    <dgm:pt modelId="{85FCED4D-095B-4C00-99A5-665843D822D8}" type="pres">
      <dgm:prSet presAssocID="{DB3F4F34-EDE6-47D0-94F0-689B96A568FF}" presName="funnel" presStyleLbl="trAlignAcc1" presStyleIdx="0" presStyleCnt="1" custLinFactNeighborX="-498" custLinFactNeighborY="9074"/>
      <dgm:spPr/>
    </dgm:pt>
  </dgm:ptLst>
  <dgm:cxnLst>
    <dgm:cxn modelId="{A973271E-38D6-4C04-A99E-F949A115B040}" type="presOf" srcId="{C219D2B3-7915-404A-82B3-734A6C1533BA}" destId="{CE32B527-AD2E-4654-BE0D-6EAABAB0BBFB}" srcOrd="0" destOrd="0" presId="urn:microsoft.com/office/officeart/2005/8/layout/funnel1"/>
    <dgm:cxn modelId="{EDAF0820-5CDF-47C6-82E5-960D72564314}" srcId="{DB3F4F34-EDE6-47D0-94F0-689B96A568FF}" destId="{14BEA3CD-0F94-4430-A15C-D2880F79E69D}" srcOrd="2" destOrd="0" parTransId="{0D48A1BD-3E9C-401B-A60C-C18E3A2C7035}" sibTransId="{E8ACB451-C124-45F5-AE96-9FC73106EF54}"/>
    <dgm:cxn modelId="{32C4D04B-8E25-44B8-9035-36C75603068A}" srcId="{DB3F4F34-EDE6-47D0-94F0-689B96A568FF}" destId="{D4F7F3BA-89A8-44A2-B50F-56D6BF27FB4E}" srcOrd="0" destOrd="0" parTransId="{D8215065-8CB6-455E-9FFA-156E74DE3355}" sibTransId="{911A0555-9DB8-4C54-938D-4192F493BF9A}"/>
    <dgm:cxn modelId="{5BBC4029-467B-48B6-B249-1498839A566C}" srcId="{DB3F4F34-EDE6-47D0-94F0-689B96A568FF}" destId="{C5ED2170-EAB5-402E-985B-F4C0F8C49430}" srcOrd="3" destOrd="0" parTransId="{C4EAA4EF-CFF8-418D-BB82-26456AA472E3}" sibTransId="{DF940E2F-74E0-4CE7-BC33-C2A7F4CD45EC}"/>
    <dgm:cxn modelId="{70B44F67-B548-46E8-BAB6-1FE466206DC8}" type="presOf" srcId="{DB3F4F34-EDE6-47D0-94F0-689B96A568FF}" destId="{03A8B5A5-C285-461A-8570-183CE2301210}" srcOrd="0" destOrd="0" presId="urn:microsoft.com/office/officeart/2005/8/layout/funnel1"/>
    <dgm:cxn modelId="{A0B95AB3-19E2-439B-907C-F834AA08304D}" type="presOf" srcId="{D4F7F3BA-89A8-44A2-B50F-56D6BF27FB4E}" destId="{015CEFB9-9846-4FC7-A7BA-606A4D4704FC}" srcOrd="0" destOrd="0" presId="urn:microsoft.com/office/officeart/2005/8/layout/funnel1"/>
    <dgm:cxn modelId="{1467034A-90F3-4C5E-9764-A2C458C2B6F4}" srcId="{DB3F4F34-EDE6-47D0-94F0-689B96A568FF}" destId="{C219D2B3-7915-404A-82B3-734A6C1533BA}" srcOrd="1" destOrd="0" parTransId="{D8370F22-CD66-48A4-B2B6-33C8E01DF83D}" sibTransId="{8C1607F2-A693-4FDC-B171-232467389726}"/>
    <dgm:cxn modelId="{D4106AE7-F578-4314-9E09-0309ED39C3E8}" type="presOf" srcId="{C5ED2170-EAB5-402E-985B-F4C0F8C49430}" destId="{4EDB9A39-89B6-43D2-BE47-64E0EE4C769C}" srcOrd="0" destOrd="0" presId="urn:microsoft.com/office/officeart/2005/8/layout/funnel1"/>
    <dgm:cxn modelId="{9F3E8D37-AB8C-48D0-8EC1-1D8335BF9B52}" type="presOf" srcId="{14BEA3CD-0F94-4430-A15C-D2880F79E69D}" destId="{F9AACC93-291F-48A4-B7D2-81C691212AE9}" srcOrd="0" destOrd="0" presId="urn:microsoft.com/office/officeart/2005/8/layout/funnel1"/>
    <dgm:cxn modelId="{BA2908CF-4BCD-4E4C-AC35-68296D08DDC6}" type="presParOf" srcId="{03A8B5A5-C285-461A-8570-183CE2301210}" destId="{9F9DB5B5-0587-440A-9649-E6A05E014CCD}" srcOrd="0" destOrd="0" presId="urn:microsoft.com/office/officeart/2005/8/layout/funnel1"/>
    <dgm:cxn modelId="{8525AC5A-281B-4E02-87E2-784488E61F62}" type="presParOf" srcId="{03A8B5A5-C285-461A-8570-183CE2301210}" destId="{AA6803D3-017D-46DC-B993-D745E6BF8232}" srcOrd="1" destOrd="0" presId="urn:microsoft.com/office/officeart/2005/8/layout/funnel1"/>
    <dgm:cxn modelId="{9DF4BFA9-7000-4409-95B8-6B2B0CD054E0}" type="presParOf" srcId="{03A8B5A5-C285-461A-8570-183CE2301210}" destId="{4EDB9A39-89B6-43D2-BE47-64E0EE4C769C}" srcOrd="2" destOrd="0" presId="urn:microsoft.com/office/officeart/2005/8/layout/funnel1"/>
    <dgm:cxn modelId="{2C2DF5CB-DF92-46E5-A0BF-C01BE549AB49}" type="presParOf" srcId="{03A8B5A5-C285-461A-8570-183CE2301210}" destId="{F9AACC93-291F-48A4-B7D2-81C691212AE9}" srcOrd="3" destOrd="0" presId="urn:microsoft.com/office/officeart/2005/8/layout/funnel1"/>
    <dgm:cxn modelId="{A23BAE96-4D91-40CE-B5EE-DAD74EEE1AAD}" type="presParOf" srcId="{03A8B5A5-C285-461A-8570-183CE2301210}" destId="{CE32B527-AD2E-4654-BE0D-6EAABAB0BBFB}" srcOrd="4" destOrd="0" presId="urn:microsoft.com/office/officeart/2005/8/layout/funnel1"/>
    <dgm:cxn modelId="{E1D7DF94-C583-4F56-A5F0-7A4A3549DA62}" type="presParOf" srcId="{03A8B5A5-C285-461A-8570-183CE2301210}" destId="{015CEFB9-9846-4FC7-A7BA-606A4D4704FC}" srcOrd="5" destOrd="0" presId="urn:microsoft.com/office/officeart/2005/8/layout/funnel1"/>
    <dgm:cxn modelId="{81920B0D-048A-40AD-9103-7E9A2F93BB26}" type="presParOf" srcId="{03A8B5A5-C285-461A-8570-183CE2301210}" destId="{85FCED4D-095B-4C00-99A5-665843D822D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EAFD8-6B04-45B8-A4F0-087F9AF2B60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950A221-E36F-4FA0-8817-1CE6642BEE75}">
      <dgm:prSet phldrT="[Text]"/>
      <dgm:spPr/>
      <dgm:t>
        <a:bodyPr/>
        <a:lstStyle/>
        <a:p>
          <a:r>
            <a:rPr lang="en-US" dirty="0" smtClean="0"/>
            <a:t>Quality test results</a:t>
          </a:r>
          <a:endParaRPr lang="en-US" dirty="0"/>
        </a:p>
      </dgm:t>
    </dgm:pt>
    <dgm:pt modelId="{A8423456-5961-4204-B745-31DBD0905844}" type="parTrans" cxnId="{846C28AE-0F29-4A94-B705-8AAFBF1D735C}">
      <dgm:prSet/>
      <dgm:spPr/>
      <dgm:t>
        <a:bodyPr/>
        <a:lstStyle/>
        <a:p>
          <a:endParaRPr lang="en-US"/>
        </a:p>
      </dgm:t>
    </dgm:pt>
    <dgm:pt modelId="{CF9DC6FA-6D50-4CE2-A840-09CEA5286A32}" type="sibTrans" cxnId="{846C28AE-0F29-4A94-B705-8AAFBF1D735C}">
      <dgm:prSet/>
      <dgm:spPr/>
      <dgm:t>
        <a:bodyPr/>
        <a:lstStyle/>
        <a:p>
          <a:endParaRPr lang="en-US"/>
        </a:p>
      </dgm:t>
    </dgm:pt>
    <dgm:pt modelId="{D059EE41-E08F-4AEF-B9AF-4C1B7E227018}">
      <dgm:prSet phldrT="[Text]"/>
      <dgm:spPr/>
      <dgm:t>
        <a:bodyPr/>
        <a:lstStyle/>
        <a:p>
          <a:r>
            <a:rPr lang="en-US" dirty="0" smtClean="0"/>
            <a:t>Pre-analytical</a:t>
          </a:r>
          <a:endParaRPr lang="en-US" dirty="0"/>
        </a:p>
      </dgm:t>
    </dgm:pt>
    <dgm:pt modelId="{8D495E52-0375-413C-ADA1-7807EFFA274E}" type="parTrans" cxnId="{2360053B-90AA-4B43-9D52-BC5108A9E301}">
      <dgm:prSet/>
      <dgm:spPr/>
      <dgm:t>
        <a:bodyPr/>
        <a:lstStyle/>
        <a:p>
          <a:endParaRPr lang="en-US"/>
        </a:p>
      </dgm:t>
    </dgm:pt>
    <dgm:pt modelId="{AE87E2D9-3F52-485A-8518-C8B5DBA6F9A9}" type="sibTrans" cxnId="{2360053B-90AA-4B43-9D52-BC5108A9E301}">
      <dgm:prSet/>
      <dgm:spPr/>
      <dgm:t>
        <a:bodyPr/>
        <a:lstStyle/>
        <a:p>
          <a:endParaRPr lang="en-US"/>
        </a:p>
      </dgm:t>
    </dgm:pt>
    <dgm:pt modelId="{C5994687-C74C-43F9-85EA-A17640C85581}">
      <dgm:prSet phldrT="[Text]"/>
      <dgm:spPr/>
      <dgm:t>
        <a:bodyPr/>
        <a:lstStyle/>
        <a:p>
          <a:r>
            <a:rPr lang="en-US" dirty="0" smtClean="0"/>
            <a:t>Analytical</a:t>
          </a:r>
          <a:endParaRPr lang="en-US" dirty="0"/>
        </a:p>
      </dgm:t>
    </dgm:pt>
    <dgm:pt modelId="{14E61CB8-0E6B-4E02-8A56-2345E97F3357}" type="parTrans" cxnId="{4DE54C07-0B45-45ED-882B-09EF42EAA03D}">
      <dgm:prSet/>
      <dgm:spPr/>
      <dgm:t>
        <a:bodyPr/>
        <a:lstStyle/>
        <a:p>
          <a:endParaRPr lang="en-US"/>
        </a:p>
      </dgm:t>
    </dgm:pt>
    <dgm:pt modelId="{31D2C1A2-E7CA-48C7-9D13-D5C2FCBD478B}" type="sibTrans" cxnId="{4DE54C07-0B45-45ED-882B-09EF42EAA03D}">
      <dgm:prSet/>
      <dgm:spPr/>
      <dgm:t>
        <a:bodyPr/>
        <a:lstStyle/>
        <a:p>
          <a:endParaRPr lang="en-US"/>
        </a:p>
      </dgm:t>
    </dgm:pt>
    <dgm:pt modelId="{C46DE507-D0B3-4396-93B7-B9D92989CEB2}">
      <dgm:prSet phldrT="[Text]"/>
      <dgm:spPr/>
      <dgm:t>
        <a:bodyPr/>
        <a:lstStyle/>
        <a:p>
          <a:r>
            <a:rPr lang="en-US" dirty="0" smtClean="0"/>
            <a:t>Post-analytical</a:t>
          </a:r>
          <a:endParaRPr lang="en-US" dirty="0"/>
        </a:p>
      </dgm:t>
    </dgm:pt>
    <dgm:pt modelId="{39A6921D-F973-4089-805E-5E73277BB522}" type="parTrans" cxnId="{57354F7C-DDFE-4705-803C-2AD00CBC1049}">
      <dgm:prSet/>
      <dgm:spPr/>
      <dgm:t>
        <a:bodyPr/>
        <a:lstStyle/>
        <a:p>
          <a:endParaRPr lang="en-US"/>
        </a:p>
      </dgm:t>
    </dgm:pt>
    <dgm:pt modelId="{B8E30AB1-385C-4370-ADA0-BCF3B5E29875}" type="sibTrans" cxnId="{57354F7C-DDFE-4705-803C-2AD00CBC1049}">
      <dgm:prSet/>
      <dgm:spPr/>
      <dgm:t>
        <a:bodyPr/>
        <a:lstStyle/>
        <a:p>
          <a:endParaRPr lang="en-US"/>
        </a:p>
      </dgm:t>
    </dgm:pt>
    <dgm:pt modelId="{AB0D5CD9-8D8E-47FF-AF79-8F74E02BC354}">
      <dgm:prSet phldrT="[Text]"/>
      <dgm:spPr/>
      <dgm:t>
        <a:bodyPr/>
        <a:lstStyle/>
        <a:p>
          <a:endParaRPr lang="en-US" dirty="0"/>
        </a:p>
      </dgm:t>
    </dgm:pt>
    <dgm:pt modelId="{94ED2DE2-163D-4AC5-A89A-A72B68E3C5B6}" type="parTrans" cxnId="{390E05AA-E900-4E85-924E-D3D5883CFEF9}">
      <dgm:prSet/>
      <dgm:spPr/>
      <dgm:t>
        <a:bodyPr/>
        <a:lstStyle/>
        <a:p>
          <a:endParaRPr lang="en-US"/>
        </a:p>
      </dgm:t>
    </dgm:pt>
    <dgm:pt modelId="{534467AD-3C86-4543-BDCC-7CEB8767286D}" type="sibTrans" cxnId="{390E05AA-E900-4E85-924E-D3D5883CFEF9}">
      <dgm:prSet/>
      <dgm:spPr/>
      <dgm:t>
        <a:bodyPr/>
        <a:lstStyle/>
        <a:p>
          <a:endParaRPr lang="en-US"/>
        </a:p>
      </dgm:t>
    </dgm:pt>
    <dgm:pt modelId="{7BDA6A20-A4BE-464C-9BD6-2595F2D4B3E7}" type="pres">
      <dgm:prSet presAssocID="{903EAFD8-6B04-45B8-A4F0-087F9AF2B60F}" presName="Name0" presStyleCnt="0">
        <dgm:presLayoutVars>
          <dgm:chMax val="1"/>
          <dgm:dir/>
          <dgm:animLvl val="ctr"/>
          <dgm:resizeHandles val="exact"/>
        </dgm:presLayoutVars>
      </dgm:prSet>
      <dgm:spPr/>
    </dgm:pt>
    <dgm:pt modelId="{BE9F7028-FE67-4E09-ACFB-3148C0BCFFD6}" type="pres">
      <dgm:prSet presAssocID="{C950A221-E36F-4FA0-8817-1CE6642BEE75}" presName="centerShape" presStyleLbl="node0" presStyleIdx="0" presStyleCnt="1"/>
      <dgm:spPr/>
      <dgm:t>
        <a:bodyPr/>
        <a:lstStyle/>
        <a:p>
          <a:endParaRPr lang="en-US"/>
        </a:p>
      </dgm:t>
    </dgm:pt>
    <dgm:pt modelId="{31A6F66E-7552-4392-BC3F-48E1B92B7423}" type="pres">
      <dgm:prSet presAssocID="{D059EE41-E08F-4AEF-B9AF-4C1B7E227018}" presName="node" presStyleLbl="node1" presStyleIdx="0" presStyleCnt="3">
        <dgm:presLayoutVars>
          <dgm:bulletEnabled val="1"/>
        </dgm:presLayoutVars>
      </dgm:prSet>
      <dgm:spPr/>
      <dgm:t>
        <a:bodyPr/>
        <a:lstStyle/>
        <a:p>
          <a:endParaRPr lang="en-US"/>
        </a:p>
      </dgm:t>
    </dgm:pt>
    <dgm:pt modelId="{5A8ED6A6-D4B9-4285-BC19-11CC8F3A462C}" type="pres">
      <dgm:prSet presAssocID="{D059EE41-E08F-4AEF-B9AF-4C1B7E227018}" presName="dummy" presStyleCnt="0"/>
      <dgm:spPr/>
    </dgm:pt>
    <dgm:pt modelId="{07CD6BBF-F2C3-4EE4-9F92-ABF979D4A2A2}" type="pres">
      <dgm:prSet presAssocID="{AE87E2D9-3F52-485A-8518-C8B5DBA6F9A9}" presName="sibTrans" presStyleLbl="sibTrans2D1" presStyleIdx="0" presStyleCnt="3"/>
      <dgm:spPr/>
    </dgm:pt>
    <dgm:pt modelId="{5F6AF99C-2CE2-414A-959A-3AD7571E37F3}" type="pres">
      <dgm:prSet presAssocID="{C5994687-C74C-43F9-85EA-A17640C85581}" presName="node" presStyleLbl="node1" presStyleIdx="1" presStyleCnt="3">
        <dgm:presLayoutVars>
          <dgm:bulletEnabled val="1"/>
        </dgm:presLayoutVars>
      </dgm:prSet>
      <dgm:spPr/>
      <dgm:t>
        <a:bodyPr/>
        <a:lstStyle/>
        <a:p>
          <a:endParaRPr lang="en-US"/>
        </a:p>
      </dgm:t>
    </dgm:pt>
    <dgm:pt modelId="{BE84CBD8-F693-49E0-9C0F-9E116F2CAD00}" type="pres">
      <dgm:prSet presAssocID="{C5994687-C74C-43F9-85EA-A17640C85581}" presName="dummy" presStyleCnt="0"/>
      <dgm:spPr/>
    </dgm:pt>
    <dgm:pt modelId="{BC0EC330-7751-46F3-9148-A4598D8BB73A}" type="pres">
      <dgm:prSet presAssocID="{31D2C1A2-E7CA-48C7-9D13-D5C2FCBD478B}" presName="sibTrans" presStyleLbl="sibTrans2D1" presStyleIdx="1" presStyleCnt="3"/>
      <dgm:spPr/>
    </dgm:pt>
    <dgm:pt modelId="{0C8C95CA-394B-4788-B446-59100079B524}" type="pres">
      <dgm:prSet presAssocID="{C46DE507-D0B3-4396-93B7-B9D92989CEB2}" presName="node" presStyleLbl="node1" presStyleIdx="2" presStyleCnt="3">
        <dgm:presLayoutVars>
          <dgm:bulletEnabled val="1"/>
        </dgm:presLayoutVars>
      </dgm:prSet>
      <dgm:spPr/>
      <dgm:t>
        <a:bodyPr/>
        <a:lstStyle/>
        <a:p>
          <a:endParaRPr lang="en-US"/>
        </a:p>
      </dgm:t>
    </dgm:pt>
    <dgm:pt modelId="{EE6052C0-9394-4B54-9AB4-6E2CB40028AE}" type="pres">
      <dgm:prSet presAssocID="{C46DE507-D0B3-4396-93B7-B9D92989CEB2}" presName="dummy" presStyleCnt="0"/>
      <dgm:spPr/>
    </dgm:pt>
    <dgm:pt modelId="{72A280C3-4AAE-4967-AED5-F49A59F93B07}" type="pres">
      <dgm:prSet presAssocID="{B8E30AB1-385C-4370-ADA0-BCF3B5E29875}" presName="sibTrans" presStyleLbl="sibTrans2D1" presStyleIdx="2" presStyleCnt="3"/>
      <dgm:spPr/>
    </dgm:pt>
  </dgm:ptLst>
  <dgm:cxnLst>
    <dgm:cxn modelId="{81E32AA6-4FA8-46C3-9801-821A6CFECC91}" type="presOf" srcId="{D059EE41-E08F-4AEF-B9AF-4C1B7E227018}" destId="{31A6F66E-7552-4392-BC3F-48E1B92B7423}" srcOrd="0" destOrd="0" presId="urn:microsoft.com/office/officeart/2005/8/layout/radial6"/>
    <dgm:cxn modelId="{F996D492-32D0-444C-B4E3-9022B5DC5CDE}" type="presOf" srcId="{C950A221-E36F-4FA0-8817-1CE6642BEE75}" destId="{BE9F7028-FE67-4E09-ACFB-3148C0BCFFD6}" srcOrd="0" destOrd="0" presId="urn:microsoft.com/office/officeart/2005/8/layout/radial6"/>
    <dgm:cxn modelId="{81BD253E-D493-4958-926A-F32BCEC505D7}" type="presOf" srcId="{C5994687-C74C-43F9-85EA-A17640C85581}" destId="{5F6AF99C-2CE2-414A-959A-3AD7571E37F3}" srcOrd="0" destOrd="0" presId="urn:microsoft.com/office/officeart/2005/8/layout/radial6"/>
    <dgm:cxn modelId="{D29AA6CF-37ED-4368-91A2-8323BD131707}" type="presOf" srcId="{903EAFD8-6B04-45B8-A4F0-087F9AF2B60F}" destId="{7BDA6A20-A4BE-464C-9BD6-2595F2D4B3E7}" srcOrd="0" destOrd="0" presId="urn:microsoft.com/office/officeart/2005/8/layout/radial6"/>
    <dgm:cxn modelId="{390E05AA-E900-4E85-924E-D3D5883CFEF9}" srcId="{903EAFD8-6B04-45B8-A4F0-087F9AF2B60F}" destId="{AB0D5CD9-8D8E-47FF-AF79-8F74E02BC354}" srcOrd="1" destOrd="0" parTransId="{94ED2DE2-163D-4AC5-A89A-A72B68E3C5B6}" sibTransId="{534467AD-3C86-4543-BDCC-7CEB8767286D}"/>
    <dgm:cxn modelId="{36887E49-E0E5-4E15-A51B-542EB5F84DD4}" type="presOf" srcId="{B8E30AB1-385C-4370-ADA0-BCF3B5E29875}" destId="{72A280C3-4AAE-4967-AED5-F49A59F93B07}" srcOrd="0" destOrd="0" presId="urn:microsoft.com/office/officeart/2005/8/layout/radial6"/>
    <dgm:cxn modelId="{2360053B-90AA-4B43-9D52-BC5108A9E301}" srcId="{C950A221-E36F-4FA0-8817-1CE6642BEE75}" destId="{D059EE41-E08F-4AEF-B9AF-4C1B7E227018}" srcOrd="0" destOrd="0" parTransId="{8D495E52-0375-413C-ADA1-7807EFFA274E}" sibTransId="{AE87E2D9-3F52-485A-8518-C8B5DBA6F9A9}"/>
    <dgm:cxn modelId="{B43A8CDE-C4B2-4A85-ACED-5858992CB741}" type="presOf" srcId="{AE87E2D9-3F52-485A-8518-C8B5DBA6F9A9}" destId="{07CD6BBF-F2C3-4EE4-9F92-ABF979D4A2A2}" srcOrd="0" destOrd="0" presId="urn:microsoft.com/office/officeart/2005/8/layout/radial6"/>
    <dgm:cxn modelId="{4DE54C07-0B45-45ED-882B-09EF42EAA03D}" srcId="{C950A221-E36F-4FA0-8817-1CE6642BEE75}" destId="{C5994687-C74C-43F9-85EA-A17640C85581}" srcOrd="1" destOrd="0" parTransId="{14E61CB8-0E6B-4E02-8A56-2345E97F3357}" sibTransId="{31D2C1A2-E7CA-48C7-9D13-D5C2FCBD478B}"/>
    <dgm:cxn modelId="{0DB8AB7D-B698-43AC-9138-BB4279E6C329}" type="presOf" srcId="{C46DE507-D0B3-4396-93B7-B9D92989CEB2}" destId="{0C8C95CA-394B-4788-B446-59100079B524}" srcOrd="0" destOrd="0" presId="urn:microsoft.com/office/officeart/2005/8/layout/radial6"/>
    <dgm:cxn modelId="{846C28AE-0F29-4A94-B705-8AAFBF1D735C}" srcId="{903EAFD8-6B04-45B8-A4F0-087F9AF2B60F}" destId="{C950A221-E36F-4FA0-8817-1CE6642BEE75}" srcOrd="0" destOrd="0" parTransId="{A8423456-5961-4204-B745-31DBD0905844}" sibTransId="{CF9DC6FA-6D50-4CE2-A840-09CEA5286A32}"/>
    <dgm:cxn modelId="{57354F7C-DDFE-4705-803C-2AD00CBC1049}" srcId="{C950A221-E36F-4FA0-8817-1CE6642BEE75}" destId="{C46DE507-D0B3-4396-93B7-B9D92989CEB2}" srcOrd="2" destOrd="0" parTransId="{39A6921D-F973-4089-805E-5E73277BB522}" sibTransId="{B8E30AB1-385C-4370-ADA0-BCF3B5E29875}"/>
    <dgm:cxn modelId="{EDDF6429-3C12-4945-8814-048382D088B0}" type="presOf" srcId="{31D2C1A2-E7CA-48C7-9D13-D5C2FCBD478B}" destId="{BC0EC330-7751-46F3-9148-A4598D8BB73A}" srcOrd="0" destOrd="0" presId="urn:microsoft.com/office/officeart/2005/8/layout/radial6"/>
    <dgm:cxn modelId="{43F149C1-FAD1-485A-A766-C176EB5D573C}" type="presParOf" srcId="{7BDA6A20-A4BE-464C-9BD6-2595F2D4B3E7}" destId="{BE9F7028-FE67-4E09-ACFB-3148C0BCFFD6}" srcOrd="0" destOrd="0" presId="urn:microsoft.com/office/officeart/2005/8/layout/radial6"/>
    <dgm:cxn modelId="{5738BF64-01A6-4D27-857A-3B977B4249E5}" type="presParOf" srcId="{7BDA6A20-A4BE-464C-9BD6-2595F2D4B3E7}" destId="{31A6F66E-7552-4392-BC3F-48E1B92B7423}" srcOrd="1" destOrd="0" presId="urn:microsoft.com/office/officeart/2005/8/layout/radial6"/>
    <dgm:cxn modelId="{785BB734-0C6B-44DD-A3F4-BA1450505071}" type="presParOf" srcId="{7BDA6A20-A4BE-464C-9BD6-2595F2D4B3E7}" destId="{5A8ED6A6-D4B9-4285-BC19-11CC8F3A462C}" srcOrd="2" destOrd="0" presId="urn:microsoft.com/office/officeart/2005/8/layout/radial6"/>
    <dgm:cxn modelId="{06831A88-3AA2-4892-AC33-126BAF18E747}" type="presParOf" srcId="{7BDA6A20-A4BE-464C-9BD6-2595F2D4B3E7}" destId="{07CD6BBF-F2C3-4EE4-9F92-ABF979D4A2A2}" srcOrd="3" destOrd="0" presId="urn:microsoft.com/office/officeart/2005/8/layout/radial6"/>
    <dgm:cxn modelId="{10C3DD85-0AA5-4E99-9643-498F63982C9B}" type="presParOf" srcId="{7BDA6A20-A4BE-464C-9BD6-2595F2D4B3E7}" destId="{5F6AF99C-2CE2-414A-959A-3AD7571E37F3}" srcOrd="4" destOrd="0" presId="urn:microsoft.com/office/officeart/2005/8/layout/radial6"/>
    <dgm:cxn modelId="{2F44BE5E-4F62-4416-AA6A-109F270351AB}" type="presParOf" srcId="{7BDA6A20-A4BE-464C-9BD6-2595F2D4B3E7}" destId="{BE84CBD8-F693-49E0-9C0F-9E116F2CAD00}" srcOrd="5" destOrd="0" presId="urn:microsoft.com/office/officeart/2005/8/layout/radial6"/>
    <dgm:cxn modelId="{0A84FE4B-C21C-4692-83E2-7ADDE53224CD}" type="presParOf" srcId="{7BDA6A20-A4BE-464C-9BD6-2595F2D4B3E7}" destId="{BC0EC330-7751-46F3-9148-A4598D8BB73A}" srcOrd="6" destOrd="0" presId="urn:microsoft.com/office/officeart/2005/8/layout/radial6"/>
    <dgm:cxn modelId="{16F30BD6-1056-4C2A-835F-6D6FE5AECA58}" type="presParOf" srcId="{7BDA6A20-A4BE-464C-9BD6-2595F2D4B3E7}" destId="{0C8C95CA-394B-4788-B446-59100079B524}" srcOrd="7" destOrd="0" presId="urn:microsoft.com/office/officeart/2005/8/layout/radial6"/>
    <dgm:cxn modelId="{573BA305-36A8-4466-A5A7-CB57ECC19E31}" type="presParOf" srcId="{7BDA6A20-A4BE-464C-9BD6-2595F2D4B3E7}" destId="{EE6052C0-9394-4B54-9AB4-6E2CB40028AE}" srcOrd="8" destOrd="0" presId="urn:microsoft.com/office/officeart/2005/8/layout/radial6"/>
    <dgm:cxn modelId="{AAC1C80D-0F94-4F00-8689-5E16E2BEE5F2}" type="presParOf" srcId="{7BDA6A20-A4BE-464C-9BD6-2595F2D4B3E7}" destId="{72A280C3-4AAE-4967-AED5-F49A59F93B07}"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A1DB88-CE29-4B61-A10A-CF6668D44035}"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F9E69804-202D-43B8-A96D-83DCD5B25041}">
      <dgm:prSet phldrT="[Text]"/>
      <dgm:spPr/>
      <dgm:t>
        <a:bodyPr/>
        <a:lstStyle/>
        <a:p>
          <a:r>
            <a:rPr lang="en-US" dirty="0" smtClean="0"/>
            <a:t>Laboratory</a:t>
          </a:r>
          <a:endParaRPr lang="en-US" dirty="0"/>
        </a:p>
      </dgm:t>
    </dgm:pt>
    <dgm:pt modelId="{68C6F487-951C-489E-8AF5-F1C9167A2517}" type="parTrans" cxnId="{FE253A57-CBFC-499E-8EBC-EA69B22E0CDD}">
      <dgm:prSet/>
      <dgm:spPr/>
      <dgm:t>
        <a:bodyPr/>
        <a:lstStyle/>
        <a:p>
          <a:endParaRPr lang="en-US"/>
        </a:p>
      </dgm:t>
    </dgm:pt>
    <dgm:pt modelId="{2857605D-6906-49EB-AAF0-87DBE41FADEE}" type="sibTrans" cxnId="{FE253A57-CBFC-499E-8EBC-EA69B22E0CDD}">
      <dgm:prSet/>
      <dgm:spPr/>
      <dgm:t>
        <a:bodyPr/>
        <a:lstStyle/>
        <a:p>
          <a:endParaRPr lang="en-US"/>
        </a:p>
      </dgm:t>
    </dgm:pt>
    <dgm:pt modelId="{70FFB514-31D5-4A6E-B9EA-08FE9701D601}">
      <dgm:prSet phldrT="[Text]"/>
      <dgm:spPr/>
      <dgm:t>
        <a:bodyPr/>
        <a:lstStyle/>
        <a:p>
          <a:r>
            <a:rPr lang="en-US" dirty="0" smtClean="0"/>
            <a:t>Caregiver</a:t>
          </a:r>
          <a:endParaRPr lang="en-US" dirty="0"/>
        </a:p>
      </dgm:t>
    </dgm:pt>
    <dgm:pt modelId="{7866BFAE-9DCB-4FD7-86A9-E178A29064F2}" type="parTrans" cxnId="{8C719117-B2E6-4B08-AC5E-4F3F3E76E0B0}">
      <dgm:prSet/>
      <dgm:spPr/>
      <dgm:t>
        <a:bodyPr/>
        <a:lstStyle/>
        <a:p>
          <a:endParaRPr lang="en-US"/>
        </a:p>
      </dgm:t>
    </dgm:pt>
    <dgm:pt modelId="{37A4CF99-591B-43AB-B90A-2C91371250B9}" type="sibTrans" cxnId="{8C719117-B2E6-4B08-AC5E-4F3F3E76E0B0}">
      <dgm:prSet/>
      <dgm:spPr/>
      <dgm:t>
        <a:bodyPr/>
        <a:lstStyle/>
        <a:p>
          <a:endParaRPr lang="en-US"/>
        </a:p>
      </dgm:t>
    </dgm:pt>
    <dgm:pt modelId="{9E8CA66D-1CCC-416C-B216-135932C42B57}" type="pres">
      <dgm:prSet presAssocID="{FEA1DB88-CE29-4B61-A10A-CF6668D44035}" presName="compositeShape" presStyleCnt="0">
        <dgm:presLayoutVars>
          <dgm:chMax val="2"/>
          <dgm:dir/>
          <dgm:resizeHandles val="exact"/>
        </dgm:presLayoutVars>
      </dgm:prSet>
      <dgm:spPr/>
    </dgm:pt>
    <dgm:pt modelId="{A1278028-7072-41AF-937A-64742D966C84}" type="pres">
      <dgm:prSet presAssocID="{FEA1DB88-CE29-4B61-A10A-CF6668D44035}" presName="divider" presStyleLbl="fgShp" presStyleIdx="0" presStyleCnt="1"/>
      <dgm:spPr/>
    </dgm:pt>
    <dgm:pt modelId="{E5E648F5-78E0-4167-B2DD-0D835BCB76E0}" type="pres">
      <dgm:prSet presAssocID="{F9E69804-202D-43B8-A96D-83DCD5B25041}" presName="downArrow" presStyleLbl="node1" presStyleIdx="0" presStyleCnt="2"/>
      <dgm:spPr>
        <a:solidFill>
          <a:schemeClr val="accent6">
            <a:lumMod val="75000"/>
          </a:schemeClr>
        </a:solidFill>
      </dgm:spPr>
    </dgm:pt>
    <dgm:pt modelId="{AE14F39A-57E6-41BA-80A9-3F72AA38B890}" type="pres">
      <dgm:prSet presAssocID="{F9E69804-202D-43B8-A96D-83DCD5B25041}" presName="downArrowText" presStyleLbl="revTx" presStyleIdx="0" presStyleCnt="2">
        <dgm:presLayoutVars>
          <dgm:bulletEnabled val="1"/>
        </dgm:presLayoutVars>
      </dgm:prSet>
      <dgm:spPr/>
    </dgm:pt>
    <dgm:pt modelId="{FA0D48BD-7536-49ED-90EF-18762AACF0A3}" type="pres">
      <dgm:prSet presAssocID="{70FFB514-31D5-4A6E-B9EA-08FE9701D601}" presName="upArrow" presStyleLbl="node1" presStyleIdx="1" presStyleCnt="2"/>
      <dgm:spPr>
        <a:solidFill>
          <a:schemeClr val="accent6">
            <a:lumMod val="75000"/>
          </a:schemeClr>
        </a:solidFill>
      </dgm:spPr>
    </dgm:pt>
    <dgm:pt modelId="{E6090EE0-7053-4603-9357-F58436E3AC17}" type="pres">
      <dgm:prSet presAssocID="{70FFB514-31D5-4A6E-B9EA-08FE9701D601}" presName="upArrowText" presStyleLbl="revTx" presStyleIdx="1" presStyleCnt="2">
        <dgm:presLayoutVars>
          <dgm:bulletEnabled val="1"/>
        </dgm:presLayoutVars>
      </dgm:prSet>
      <dgm:spPr/>
    </dgm:pt>
  </dgm:ptLst>
  <dgm:cxnLst>
    <dgm:cxn modelId="{3AB6DFF7-0BBD-4E98-878F-AF5E08F80304}" type="presOf" srcId="{F9E69804-202D-43B8-A96D-83DCD5B25041}" destId="{AE14F39A-57E6-41BA-80A9-3F72AA38B890}" srcOrd="0" destOrd="0" presId="urn:microsoft.com/office/officeart/2005/8/layout/arrow3"/>
    <dgm:cxn modelId="{3756B8E4-A4E9-4CA4-B66F-BF64A5490C02}" type="presOf" srcId="{FEA1DB88-CE29-4B61-A10A-CF6668D44035}" destId="{9E8CA66D-1CCC-416C-B216-135932C42B57}" srcOrd="0" destOrd="0" presId="urn:microsoft.com/office/officeart/2005/8/layout/arrow3"/>
    <dgm:cxn modelId="{FE253A57-CBFC-499E-8EBC-EA69B22E0CDD}" srcId="{FEA1DB88-CE29-4B61-A10A-CF6668D44035}" destId="{F9E69804-202D-43B8-A96D-83DCD5B25041}" srcOrd="0" destOrd="0" parTransId="{68C6F487-951C-489E-8AF5-F1C9167A2517}" sibTransId="{2857605D-6906-49EB-AAF0-87DBE41FADEE}"/>
    <dgm:cxn modelId="{8C719117-B2E6-4B08-AC5E-4F3F3E76E0B0}" srcId="{FEA1DB88-CE29-4B61-A10A-CF6668D44035}" destId="{70FFB514-31D5-4A6E-B9EA-08FE9701D601}" srcOrd="1" destOrd="0" parTransId="{7866BFAE-9DCB-4FD7-86A9-E178A29064F2}" sibTransId="{37A4CF99-591B-43AB-B90A-2C91371250B9}"/>
    <dgm:cxn modelId="{81CD664A-A6DE-41A3-AB72-7334C792DBC1}" type="presOf" srcId="{70FFB514-31D5-4A6E-B9EA-08FE9701D601}" destId="{E6090EE0-7053-4603-9357-F58436E3AC17}" srcOrd="0" destOrd="0" presId="urn:microsoft.com/office/officeart/2005/8/layout/arrow3"/>
    <dgm:cxn modelId="{8082AA2B-7335-47A9-9A48-FCC55455F2B3}" type="presParOf" srcId="{9E8CA66D-1CCC-416C-B216-135932C42B57}" destId="{A1278028-7072-41AF-937A-64742D966C84}" srcOrd="0" destOrd="0" presId="urn:microsoft.com/office/officeart/2005/8/layout/arrow3"/>
    <dgm:cxn modelId="{768847F0-3069-4EA4-8EE4-8FDD8251ACEA}" type="presParOf" srcId="{9E8CA66D-1CCC-416C-B216-135932C42B57}" destId="{E5E648F5-78E0-4167-B2DD-0D835BCB76E0}" srcOrd="1" destOrd="0" presId="urn:microsoft.com/office/officeart/2005/8/layout/arrow3"/>
    <dgm:cxn modelId="{405F20A1-8A4E-4420-80E4-07DAF313E6D8}" type="presParOf" srcId="{9E8CA66D-1CCC-416C-B216-135932C42B57}" destId="{AE14F39A-57E6-41BA-80A9-3F72AA38B890}" srcOrd="2" destOrd="0" presId="urn:microsoft.com/office/officeart/2005/8/layout/arrow3"/>
    <dgm:cxn modelId="{671E8789-106A-4481-964C-135417E4F2C6}" type="presParOf" srcId="{9E8CA66D-1CCC-416C-B216-135932C42B57}" destId="{FA0D48BD-7536-49ED-90EF-18762AACF0A3}" srcOrd="3" destOrd="0" presId="urn:microsoft.com/office/officeart/2005/8/layout/arrow3"/>
    <dgm:cxn modelId="{9F9C67BA-A159-4140-9AD1-C0F8611E4820}" type="presParOf" srcId="{9E8CA66D-1CCC-416C-B216-135932C42B57}" destId="{E6090EE0-7053-4603-9357-F58436E3AC1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DDD040-5877-41D7-8A5E-ACA1E873D16A}"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0CA7C96-A47D-4F3D-A6DF-A25E35647FD7}">
      <dgm:prSet phldrT="[Text]"/>
      <dgm:spPr/>
      <dgm:t>
        <a:bodyPr/>
        <a:lstStyle/>
        <a:p>
          <a:r>
            <a:rPr lang="en-US" dirty="0" smtClean="0"/>
            <a:t>Glucose level</a:t>
          </a:r>
          <a:endParaRPr lang="en-US" dirty="0"/>
        </a:p>
      </dgm:t>
    </dgm:pt>
    <dgm:pt modelId="{E1927D67-2D61-40FB-8DFB-8E9ACB54F394}" type="parTrans" cxnId="{4DC37424-BFD7-4334-A4B1-78D2586E908B}">
      <dgm:prSet/>
      <dgm:spPr/>
      <dgm:t>
        <a:bodyPr/>
        <a:lstStyle/>
        <a:p>
          <a:endParaRPr lang="en-US"/>
        </a:p>
      </dgm:t>
    </dgm:pt>
    <dgm:pt modelId="{DB229FC6-700D-4761-96E5-A791D5EC4843}" type="sibTrans" cxnId="{4DC37424-BFD7-4334-A4B1-78D2586E908B}">
      <dgm:prSet/>
      <dgm:spPr/>
      <dgm:t>
        <a:bodyPr/>
        <a:lstStyle/>
        <a:p>
          <a:endParaRPr lang="en-US"/>
        </a:p>
      </dgm:t>
    </dgm:pt>
    <dgm:pt modelId="{EBF826FD-0B1E-4E7F-936F-F813461F7D79}">
      <dgm:prSet phldrT="[Text]"/>
      <dgm:spPr/>
      <dgm:t>
        <a:bodyPr/>
        <a:lstStyle/>
        <a:p>
          <a:r>
            <a:rPr lang="en-US" dirty="0" smtClean="0"/>
            <a:t>Separation time</a:t>
          </a:r>
          <a:endParaRPr lang="en-US" dirty="0"/>
        </a:p>
      </dgm:t>
    </dgm:pt>
    <dgm:pt modelId="{CAA10424-7177-4423-9632-C4106E4C2FD4}" type="parTrans" cxnId="{B2DDEC30-801A-4589-9F11-69F96CCD8773}">
      <dgm:prSet/>
      <dgm:spPr/>
      <dgm:t>
        <a:bodyPr/>
        <a:lstStyle/>
        <a:p>
          <a:endParaRPr lang="en-US"/>
        </a:p>
      </dgm:t>
    </dgm:pt>
    <dgm:pt modelId="{C048E9A2-7D11-4C62-B6F7-109BD757B46B}" type="sibTrans" cxnId="{B2DDEC30-801A-4589-9F11-69F96CCD8773}">
      <dgm:prSet/>
      <dgm:spPr/>
      <dgm:t>
        <a:bodyPr/>
        <a:lstStyle/>
        <a:p>
          <a:endParaRPr lang="en-US"/>
        </a:p>
      </dgm:t>
    </dgm:pt>
    <dgm:pt modelId="{14B3AC91-BDE5-44C3-A8BE-FD56330FA6D8}" type="pres">
      <dgm:prSet presAssocID="{06DDD040-5877-41D7-8A5E-ACA1E873D16A}" presName="compositeShape" presStyleCnt="0">
        <dgm:presLayoutVars>
          <dgm:chMax val="2"/>
          <dgm:dir/>
          <dgm:resizeHandles val="exact"/>
        </dgm:presLayoutVars>
      </dgm:prSet>
      <dgm:spPr/>
    </dgm:pt>
    <dgm:pt modelId="{48BD38EF-3EAD-4D70-A81B-68FF5512C14C}" type="pres">
      <dgm:prSet presAssocID="{06DDD040-5877-41D7-8A5E-ACA1E873D16A}" presName="ribbon" presStyleLbl="node1" presStyleIdx="0" presStyleCnt="1"/>
      <dgm:spPr/>
    </dgm:pt>
    <dgm:pt modelId="{52AEDAD0-AA71-40D1-87D1-E280F8E20DF6}" type="pres">
      <dgm:prSet presAssocID="{06DDD040-5877-41D7-8A5E-ACA1E873D16A}" presName="leftArrowText" presStyleLbl="node1" presStyleIdx="0" presStyleCnt="1">
        <dgm:presLayoutVars>
          <dgm:chMax val="0"/>
          <dgm:bulletEnabled val="1"/>
        </dgm:presLayoutVars>
      </dgm:prSet>
      <dgm:spPr/>
    </dgm:pt>
    <dgm:pt modelId="{A8ED8D3A-BB2C-4648-9356-E6DBB4D0F673}" type="pres">
      <dgm:prSet presAssocID="{06DDD040-5877-41D7-8A5E-ACA1E873D16A}" presName="rightArrowText" presStyleLbl="node1" presStyleIdx="0" presStyleCnt="1">
        <dgm:presLayoutVars>
          <dgm:chMax val="0"/>
          <dgm:bulletEnabled val="1"/>
        </dgm:presLayoutVars>
      </dgm:prSet>
      <dgm:spPr/>
    </dgm:pt>
  </dgm:ptLst>
  <dgm:cxnLst>
    <dgm:cxn modelId="{4DC37424-BFD7-4334-A4B1-78D2586E908B}" srcId="{06DDD040-5877-41D7-8A5E-ACA1E873D16A}" destId="{90CA7C96-A47D-4F3D-A6DF-A25E35647FD7}" srcOrd="0" destOrd="0" parTransId="{E1927D67-2D61-40FB-8DFB-8E9ACB54F394}" sibTransId="{DB229FC6-700D-4761-96E5-A791D5EC4843}"/>
    <dgm:cxn modelId="{B2DDEC30-801A-4589-9F11-69F96CCD8773}" srcId="{06DDD040-5877-41D7-8A5E-ACA1E873D16A}" destId="{EBF826FD-0B1E-4E7F-936F-F813461F7D79}" srcOrd="1" destOrd="0" parTransId="{CAA10424-7177-4423-9632-C4106E4C2FD4}" sibTransId="{C048E9A2-7D11-4C62-B6F7-109BD757B46B}"/>
    <dgm:cxn modelId="{A6AD1C48-C7E6-4270-BA95-AF748A4E191C}" type="presOf" srcId="{90CA7C96-A47D-4F3D-A6DF-A25E35647FD7}" destId="{52AEDAD0-AA71-40D1-87D1-E280F8E20DF6}" srcOrd="0" destOrd="0" presId="urn:microsoft.com/office/officeart/2005/8/layout/arrow6"/>
    <dgm:cxn modelId="{F9264E36-EDAE-4B89-9A78-D0F19C411478}" type="presOf" srcId="{06DDD040-5877-41D7-8A5E-ACA1E873D16A}" destId="{14B3AC91-BDE5-44C3-A8BE-FD56330FA6D8}" srcOrd="0" destOrd="0" presId="urn:microsoft.com/office/officeart/2005/8/layout/arrow6"/>
    <dgm:cxn modelId="{2AEFA4ED-672D-4CAD-8C89-4829DDC06EF1}" type="presOf" srcId="{EBF826FD-0B1E-4E7F-936F-F813461F7D79}" destId="{A8ED8D3A-BB2C-4648-9356-E6DBB4D0F673}" srcOrd="0" destOrd="0" presId="urn:microsoft.com/office/officeart/2005/8/layout/arrow6"/>
    <dgm:cxn modelId="{5830947B-C968-4B70-8A42-D38BDF0EE999}" type="presParOf" srcId="{14B3AC91-BDE5-44C3-A8BE-FD56330FA6D8}" destId="{48BD38EF-3EAD-4D70-A81B-68FF5512C14C}" srcOrd="0" destOrd="0" presId="urn:microsoft.com/office/officeart/2005/8/layout/arrow6"/>
    <dgm:cxn modelId="{6364DD82-DA8E-4264-9C2E-833F851FB8E7}" type="presParOf" srcId="{14B3AC91-BDE5-44C3-A8BE-FD56330FA6D8}" destId="{52AEDAD0-AA71-40D1-87D1-E280F8E20DF6}" srcOrd="1" destOrd="0" presId="urn:microsoft.com/office/officeart/2005/8/layout/arrow6"/>
    <dgm:cxn modelId="{ED22CD61-6228-4173-9F8F-94CDB3460A48}" type="presParOf" srcId="{14B3AC91-BDE5-44C3-A8BE-FD56330FA6D8}" destId="{A8ED8D3A-BB2C-4648-9356-E6DBB4D0F673}"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DB5B5-0587-440A-9649-E6A05E014CCD}">
      <dsp:nvSpPr>
        <dsp:cNvPr id="0" name=""/>
        <dsp:cNvSpPr/>
      </dsp:nvSpPr>
      <dsp:spPr>
        <a:xfrm>
          <a:off x="1723024" y="133111"/>
          <a:ext cx="2641758" cy="9174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803D3-017D-46DC-B993-D745E6BF8232}">
      <dsp:nvSpPr>
        <dsp:cNvPr id="0" name=""/>
        <dsp:cNvSpPr/>
      </dsp:nvSpPr>
      <dsp:spPr>
        <a:xfrm>
          <a:off x="2792015" y="2379630"/>
          <a:ext cx="511968" cy="327660"/>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DB9A39-89B6-43D2-BE47-64E0EE4C769C}">
      <dsp:nvSpPr>
        <dsp:cNvPr id="0" name=""/>
        <dsp:cNvSpPr/>
      </dsp:nvSpPr>
      <dsp:spPr>
        <a:xfrm>
          <a:off x="1819275" y="2641758"/>
          <a:ext cx="2457450" cy="61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Test Results</a:t>
          </a:r>
          <a:endParaRPr lang="en-US" sz="2100" kern="1200" dirty="0"/>
        </a:p>
      </dsp:txBody>
      <dsp:txXfrm>
        <a:off x="1819275" y="2641758"/>
        <a:ext cx="2457450" cy="614362"/>
      </dsp:txXfrm>
    </dsp:sp>
    <dsp:sp modelId="{F9AACC93-291F-48A4-B7D2-81C691212AE9}">
      <dsp:nvSpPr>
        <dsp:cNvPr id="0" name=""/>
        <dsp:cNvSpPr/>
      </dsp:nvSpPr>
      <dsp:spPr>
        <a:xfrm>
          <a:off x="2683478" y="1121416"/>
          <a:ext cx="921543" cy="9215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Communication</a:t>
          </a:r>
          <a:endParaRPr lang="en-US" sz="700" kern="1200" dirty="0"/>
        </a:p>
      </dsp:txBody>
      <dsp:txXfrm>
        <a:off x="2818435" y="1256373"/>
        <a:ext cx="651629" cy="651629"/>
      </dsp:txXfrm>
    </dsp:sp>
    <dsp:sp modelId="{CE32B527-AD2E-4654-BE0D-6EAABAB0BBFB}">
      <dsp:nvSpPr>
        <dsp:cNvPr id="0" name=""/>
        <dsp:cNvSpPr/>
      </dsp:nvSpPr>
      <dsp:spPr>
        <a:xfrm>
          <a:off x="2024062" y="430053"/>
          <a:ext cx="921543" cy="92154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Sample collection</a:t>
          </a:r>
          <a:endParaRPr lang="en-US" sz="700" kern="1200" dirty="0"/>
        </a:p>
      </dsp:txBody>
      <dsp:txXfrm>
        <a:off x="2159019" y="565010"/>
        <a:ext cx="651629" cy="651629"/>
      </dsp:txXfrm>
    </dsp:sp>
    <dsp:sp modelId="{015CEFB9-9846-4FC7-A7BA-606A4D4704FC}">
      <dsp:nvSpPr>
        <dsp:cNvPr id="0" name=""/>
        <dsp:cNvSpPr/>
      </dsp:nvSpPr>
      <dsp:spPr>
        <a:xfrm>
          <a:off x="2966085" y="207244"/>
          <a:ext cx="921543" cy="9215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Sample handling</a:t>
          </a:r>
          <a:endParaRPr lang="en-US" sz="700" kern="1200" dirty="0"/>
        </a:p>
      </dsp:txBody>
      <dsp:txXfrm>
        <a:off x="3101042" y="342201"/>
        <a:ext cx="651629" cy="651629"/>
      </dsp:txXfrm>
    </dsp:sp>
    <dsp:sp modelId="{85FCED4D-095B-4C00-99A5-665843D822D8}">
      <dsp:nvSpPr>
        <dsp:cNvPr id="0" name=""/>
        <dsp:cNvSpPr/>
      </dsp:nvSpPr>
      <dsp:spPr>
        <a:xfrm>
          <a:off x="1600209" y="228601"/>
          <a:ext cx="2867025" cy="22936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280C3-4AAE-4967-AED5-F49A59F93B07}">
      <dsp:nvSpPr>
        <dsp:cNvPr id="0" name=""/>
        <dsp:cNvSpPr/>
      </dsp:nvSpPr>
      <dsp:spPr>
        <a:xfrm>
          <a:off x="1092692" y="408505"/>
          <a:ext cx="2717458" cy="2717458"/>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0EC330-7751-46F3-9148-A4598D8BB73A}">
      <dsp:nvSpPr>
        <dsp:cNvPr id="0" name=""/>
        <dsp:cNvSpPr/>
      </dsp:nvSpPr>
      <dsp:spPr>
        <a:xfrm>
          <a:off x="1092692" y="408505"/>
          <a:ext cx="2717458" cy="2717458"/>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D6BBF-F2C3-4EE4-9F92-ABF979D4A2A2}">
      <dsp:nvSpPr>
        <dsp:cNvPr id="0" name=""/>
        <dsp:cNvSpPr/>
      </dsp:nvSpPr>
      <dsp:spPr>
        <a:xfrm>
          <a:off x="1092692" y="408505"/>
          <a:ext cx="2717458" cy="2717458"/>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F7028-FE67-4E09-ACFB-3148C0BCFFD6}">
      <dsp:nvSpPr>
        <dsp:cNvPr id="0" name=""/>
        <dsp:cNvSpPr/>
      </dsp:nvSpPr>
      <dsp:spPr>
        <a:xfrm>
          <a:off x="1825399" y="1141212"/>
          <a:ext cx="1252044" cy="12520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Quality test results</a:t>
          </a:r>
          <a:endParaRPr lang="en-US" sz="1900" kern="1200" dirty="0"/>
        </a:p>
      </dsp:txBody>
      <dsp:txXfrm>
        <a:off x="2008757" y="1324570"/>
        <a:ext cx="885328" cy="885328"/>
      </dsp:txXfrm>
    </dsp:sp>
    <dsp:sp modelId="{31A6F66E-7552-4392-BC3F-48E1B92B7423}">
      <dsp:nvSpPr>
        <dsp:cNvPr id="0" name=""/>
        <dsp:cNvSpPr/>
      </dsp:nvSpPr>
      <dsp:spPr>
        <a:xfrm>
          <a:off x="2013205" y="1841"/>
          <a:ext cx="876431" cy="876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Pre-analytical</a:t>
          </a:r>
          <a:endParaRPr lang="en-US" sz="1100" kern="1200" dirty="0"/>
        </a:p>
      </dsp:txBody>
      <dsp:txXfrm>
        <a:off x="2141555" y="130191"/>
        <a:ext cx="619731" cy="619731"/>
      </dsp:txXfrm>
    </dsp:sp>
    <dsp:sp modelId="{5F6AF99C-2CE2-414A-959A-3AD7571E37F3}">
      <dsp:nvSpPr>
        <dsp:cNvPr id="0" name=""/>
        <dsp:cNvSpPr/>
      </dsp:nvSpPr>
      <dsp:spPr>
        <a:xfrm>
          <a:off x="3162575" y="1992607"/>
          <a:ext cx="876431" cy="876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Analytical</a:t>
          </a:r>
          <a:endParaRPr lang="en-US" sz="1100" kern="1200" dirty="0"/>
        </a:p>
      </dsp:txBody>
      <dsp:txXfrm>
        <a:off x="3290925" y="2120957"/>
        <a:ext cx="619731" cy="619731"/>
      </dsp:txXfrm>
    </dsp:sp>
    <dsp:sp modelId="{0C8C95CA-394B-4788-B446-59100079B524}">
      <dsp:nvSpPr>
        <dsp:cNvPr id="0" name=""/>
        <dsp:cNvSpPr/>
      </dsp:nvSpPr>
      <dsp:spPr>
        <a:xfrm>
          <a:off x="863836" y="1992607"/>
          <a:ext cx="876431" cy="876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Post-analytical</a:t>
          </a:r>
          <a:endParaRPr lang="en-US" sz="1100" kern="1200" dirty="0"/>
        </a:p>
      </dsp:txBody>
      <dsp:txXfrm>
        <a:off x="992186" y="2120957"/>
        <a:ext cx="619731" cy="619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8028-7072-41AF-937A-64742D966C84}">
      <dsp:nvSpPr>
        <dsp:cNvPr id="0" name=""/>
        <dsp:cNvSpPr/>
      </dsp:nvSpPr>
      <dsp:spPr>
        <a:xfrm rot="21300000">
          <a:off x="13094" y="1649470"/>
          <a:ext cx="4241010" cy="48565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648F5-78E0-4167-B2DD-0D835BCB76E0}">
      <dsp:nvSpPr>
        <dsp:cNvPr id="0" name=""/>
        <dsp:cNvSpPr/>
      </dsp:nvSpPr>
      <dsp:spPr>
        <a:xfrm>
          <a:off x="512064" y="189230"/>
          <a:ext cx="1280160" cy="1513840"/>
        </a:xfrm>
        <a:prstGeom prst="downArrow">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4F39A-57E6-41BA-80A9-3F72AA38B890}">
      <dsp:nvSpPr>
        <dsp:cNvPr id="0" name=""/>
        <dsp:cNvSpPr/>
      </dsp:nvSpPr>
      <dsp:spPr>
        <a:xfrm>
          <a:off x="2261616" y="0"/>
          <a:ext cx="1365504" cy="158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Laboratory</a:t>
          </a:r>
          <a:endParaRPr lang="en-US" sz="1900" kern="1200" dirty="0"/>
        </a:p>
      </dsp:txBody>
      <dsp:txXfrm>
        <a:off x="2261616" y="0"/>
        <a:ext cx="1365504" cy="1589532"/>
      </dsp:txXfrm>
    </dsp:sp>
    <dsp:sp modelId="{FA0D48BD-7536-49ED-90EF-18762AACF0A3}">
      <dsp:nvSpPr>
        <dsp:cNvPr id="0" name=""/>
        <dsp:cNvSpPr/>
      </dsp:nvSpPr>
      <dsp:spPr>
        <a:xfrm>
          <a:off x="2474976" y="2081530"/>
          <a:ext cx="1280160" cy="1513840"/>
        </a:xfrm>
        <a:prstGeom prst="upArrow">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90EE0-7053-4603-9357-F58436E3AC17}">
      <dsp:nvSpPr>
        <dsp:cNvPr id="0" name=""/>
        <dsp:cNvSpPr/>
      </dsp:nvSpPr>
      <dsp:spPr>
        <a:xfrm>
          <a:off x="640080" y="2195068"/>
          <a:ext cx="1365504" cy="158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Caregiver</a:t>
          </a:r>
          <a:endParaRPr lang="en-US" sz="1900" kern="1200" dirty="0"/>
        </a:p>
      </dsp:txBody>
      <dsp:txXfrm>
        <a:off x="640080" y="2195068"/>
        <a:ext cx="1365504" cy="1589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D38EF-3EAD-4D70-A81B-68FF5512C14C}">
      <dsp:nvSpPr>
        <dsp:cNvPr id="0" name=""/>
        <dsp:cNvSpPr/>
      </dsp:nvSpPr>
      <dsp:spPr>
        <a:xfrm>
          <a:off x="0" y="1071880"/>
          <a:ext cx="4800600" cy="192024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EDAD0-AA71-40D1-87D1-E280F8E20DF6}">
      <dsp:nvSpPr>
        <dsp:cNvPr id="0" name=""/>
        <dsp:cNvSpPr/>
      </dsp:nvSpPr>
      <dsp:spPr>
        <a:xfrm>
          <a:off x="576072" y="1407922"/>
          <a:ext cx="1584198" cy="9409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en-US" sz="2600" kern="1200" dirty="0" smtClean="0"/>
            <a:t>Glucose level</a:t>
          </a:r>
          <a:endParaRPr lang="en-US" sz="2600" kern="1200" dirty="0"/>
        </a:p>
      </dsp:txBody>
      <dsp:txXfrm>
        <a:off x="576072" y="1407922"/>
        <a:ext cx="1584198" cy="940917"/>
      </dsp:txXfrm>
    </dsp:sp>
    <dsp:sp modelId="{A8ED8D3A-BB2C-4648-9356-E6DBB4D0F673}">
      <dsp:nvSpPr>
        <dsp:cNvPr id="0" name=""/>
        <dsp:cNvSpPr/>
      </dsp:nvSpPr>
      <dsp:spPr>
        <a:xfrm>
          <a:off x="2400300" y="1715160"/>
          <a:ext cx="1872234" cy="94091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lvl="0" algn="ctr" defTabSz="1155700">
            <a:lnSpc>
              <a:spcPct val="90000"/>
            </a:lnSpc>
            <a:spcBef>
              <a:spcPct val="0"/>
            </a:spcBef>
            <a:spcAft>
              <a:spcPct val="35000"/>
            </a:spcAft>
          </a:pPr>
          <a:r>
            <a:rPr lang="en-US" sz="2600" kern="1200" dirty="0" smtClean="0"/>
            <a:t>Separation time</a:t>
          </a:r>
          <a:endParaRPr lang="en-US" sz="2600" kern="1200" dirty="0"/>
        </a:p>
      </dsp:txBody>
      <dsp:txXfrm>
        <a:off x="2400300" y="1715160"/>
        <a:ext cx="1872234" cy="94091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6E2E88-76EB-4B7B-955C-555A1966330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1981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E2E88-76EB-4B7B-955C-555A1966330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346688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E2E88-76EB-4B7B-955C-555A1966330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141726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E2E88-76EB-4B7B-955C-555A1966330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355000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E2E88-76EB-4B7B-955C-555A19663307}" type="datetimeFigureOut">
              <a:rPr lang="en-US" smtClean="0"/>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174698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E2E88-76EB-4B7B-955C-555A19663307}"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274342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E2E88-76EB-4B7B-955C-555A19663307}" type="datetimeFigureOut">
              <a:rPr lang="en-US" smtClean="0"/>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79761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E2E88-76EB-4B7B-955C-555A19663307}" type="datetimeFigureOut">
              <a:rPr lang="en-US" smtClean="0"/>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230706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E2E88-76EB-4B7B-955C-555A19663307}" type="datetimeFigureOut">
              <a:rPr lang="en-US" smtClean="0"/>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206727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E2E88-76EB-4B7B-955C-555A19663307}"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395543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E2E88-76EB-4B7B-955C-555A19663307}" type="datetimeFigureOut">
              <a:rPr lang="en-US" smtClean="0"/>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FD431-087F-49FE-AF08-78DFE8FA64C8}" type="slidenum">
              <a:rPr lang="en-US" smtClean="0"/>
              <a:t>‹#›</a:t>
            </a:fld>
            <a:endParaRPr lang="en-US"/>
          </a:p>
        </p:txBody>
      </p:sp>
    </p:spTree>
    <p:extLst>
      <p:ext uri="{BB962C8B-B14F-4D97-AF65-F5344CB8AC3E}">
        <p14:creationId xmlns:p14="http://schemas.microsoft.com/office/powerpoint/2010/main" val="405627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E2E88-76EB-4B7B-955C-555A19663307}" type="datetimeFigureOut">
              <a:rPr lang="en-US" smtClean="0"/>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FD431-087F-49FE-AF08-78DFE8FA64C8}" type="slidenum">
              <a:rPr lang="en-US" smtClean="0"/>
              <a:t>‹#›</a:t>
            </a:fld>
            <a:endParaRPr lang="en-US"/>
          </a:p>
        </p:txBody>
      </p:sp>
    </p:spTree>
    <p:extLst>
      <p:ext uri="{BB962C8B-B14F-4D97-AF65-F5344CB8AC3E}">
        <p14:creationId xmlns:p14="http://schemas.microsoft.com/office/powerpoint/2010/main" val="184952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1066800"/>
            <a:ext cx="7772400" cy="1470025"/>
          </a:xfrm>
        </p:spPr>
        <p:txBody>
          <a:bodyPr/>
          <a:lstStyle/>
          <a:p>
            <a:r>
              <a:rPr lang="en-US" dirty="0" smtClean="0"/>
              <a:t>Extra-Analytical Errors and </a:t>
            </a:r>
            <a:br>
              <a:rPr lang="en-US" dirty="0" smtClean="0"/>
            </a:br>
            <a:r>
              <a:rPr lang="en-US" sz="3600" dirty="0" smtClean="0"/>
              <a:t>Improbable Results</a:t>
            </a:r>
            <a:endParaRPr lang="en-US" dirty="0"/>
          </a:p>
        </p:txBody>
      </p:sp>
      <p:graphicFrame>
        <p:nvGraphicFramePr>
          <p:cNvPr id="4" name="Diagram 3"/>
          <p:cNvGraphicFramePr/>
          <p:nvPr>
            <p:extLst>
              <p:ext uri="{D42A27DB-BD31-4B8C-83A1-F6EECF244321}">
                <p14:modId xmlns:p14="http://schemas.microsoft.com/office/powerpoint/2010/main" val="3320579494"/>
              </p:ext>
            </p:extLst>
          </p:nvPr>
        </p:nvGraphicFramePr>
        <p:xfrm>
          <a:off x="1524000" y="3352800"/>
          <a:ext cx="6096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892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 y="762000"/>
            <a:ext cx="2133600" cy="3293209"/>
          </a:xfrm>
          <a:prstGeom prst="rect">
            <a:avLst/>
          </a:prstGeom>
          <a:noFill/>
        </p:spPr>
        <p:txBody>
          <a:bodyPr wrap="square" rtlCol="0">
            <a:spAutoFit/>
          </a:bodyPr>
          <a:lstStyle/>
          <a:p>
            <a:r>
              <a:rPr lang="en-US" sz="1400" b="1" dirty="0" smtClean="0"/>
              <a:t>Glucose</a:t>
            </a:r>
            <a:r>
              <a:rPr lang="en-US" sz="1400" dirty="0" smtClean="0"/>
              <a:t> levels decrease as the length of time before serum/plasma separation increases. </a:t>
            </a:r>
          </a:p>
          <a:p>
            <a:endParaRPr lang="en-US" sz="1400" dirty="0"/>
          </a:p>
          <a:p>
            <a:r>
              <a:rPr lang="en-US" sz="1400" dirty="0" smtClean="0"/>
              <a:t>An extremely low glucose in the absence of patient symptoms should trigger an investigation into sample handling and time of transport, particularly if the sample was collected at a facility outside of the hospital environment.</a:t>
            </a:r>
          </a:p>
          <a:p>
            <a:endParaRPr lang="en-US" sz="1200" dirty="0"/>
          </a:p>
        </p:txBody>
      </p:sp>
      <p:graphicFrame>
        <p:nvGraphicFramePr>
          <p:cNvPr id="3" name="Diagram 2"/>
          <p:cNvGraphicFramePr/>
          <p:nvPr>
            <p:extLst>
              <p:ext uri="{D42A27DB-BD31-4B8C-83A1-F6EECF244321}">
                <p14:modId xmlns:p14="http://schemas.microsoft.com/office/powerpoint/2010/main" val="2571607581"/>
              </p:ext>
            </p:extLst>
          </p:nvPr>
        </p:nvGraphicFramePr>
        <p:xfrm>
          <a:off x="3657600" y="1003300"/>
          <a:ext cx="480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ntrumbull\AppData\Local\Microsoft\Windows\Temporary Internet Files\Content.IE5\LU4QRQ28\MC90043932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160" y="4055208"/>
            <a:ext cx="2453640" cy="234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0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2514600" cy="2677656"/>
          </a:xfrm>
          <a:prstGeom prst="rect">
            <a:avLst/>
          </a:prstGeom>
          <a:noFill/>
        </p:spPr>
        <p:txBody>
          <a:bodyPr wrap="square" rtlCol="0">
            <a:spAutoFit/>
          </a:bodyPr>
          <a:lstStyle/>
          <a:p>
            <a:r>
              <a:rPr lang="en-US" sz="1200" dirty="0" smtClean="0"/>
              <a:t>The storage temperature of a specimen influences the results of coagulation tests such as PT and PTT.  </a:t>
            </a:r>
            <a:endParaRPr lang="en-US" sz="1200" dirty="0"/>
          </a:p>
          <a:p>
            <a:endParaRPr lang="en-US" sz="1200" dirty="0" smtClean="0"/>
          </a:p>
          <a:p>
            <a:r>
              <a:rPr lang="en-US" sz="1200" dirty="0" smtClean="0"/>
              <a:t>Storage of plasma in contact with cells beyond 7 hours shortens the PT.  When a blood collection tube is kept well stoppered and stored at room temperature, the PT is stable for up to 48 hours.</a:t>
            </a:r>
          </a:p>
          <a:p>
            <a:endParaRPr lang="en-US" sz="1200" dirty="0"/>
          </a:p>
          <a:p>
            <a:r>
              <a:rPr lang="en-US" sz="1200" dirty="0" smtClean="0"/>
              <a:t>The PTT should be performed preferably within 2-4 hours of collection.</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727276"/>
            <a:ext cx="4616174" cy="5588000"/>
          </a:xfrm>
          <a:prstGeom prst="rect">
            <a:avLst/>
          </a:prstGeom>
        </p:spPr>
      </p:pic>
    </p:spTree>
    <p:extLst>
      <p:ext uri="{BB962C8B-B14F-4D97-AF65-F5344CB8AC3E}">
        <p14:creationId xmlns:p14="http://schemas.microsoft.com/office/powerpoint/2010/main" val="406417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447800"/>
            <a:ext cx="2514600" cy="4154984"/>
          </a:xfrm>
          <a:prstGeom prst="rect">
            <a:avLst/>
          </a:prstGeom>
          <a:noFill/>
        </p:spPr>
        <p:txBody>
          <a:bodyPr wrap="square" rtlCol="0">
            <a:spAutoFit/>
          </a:bodyPr>
          <a:lstStyle/>
          <a:p>
            <a:r>
              <a:rPr lang="en-US" sz="1200" dirty="0" smtClean="0"/>
              <a:t>Correct order of draw will minimize anticoagulant additive carryover.  </a:t>
            </a:r>
          </a:p>
          <a:p>
            <a:endParaRPr lang="en-US" sz="1200" dirty="0"/>
          </a:p>
          <a:p>
            <a:r>
              <a:rPr lang="en-US" sz="1200" dirty="0" smtClean="0"/>
              <a:t>An example of improper order of draw that can lead to an incorrect chemistry result is drawing an EDTA tube prior to a heparin tube used for testing.</a:t>
            </a:r>
          </a:p>
          <a:p>
            <a:endParaRPr lang="en-US" sz="1200" dirty="0"/>
          </a:p>
          <a:p>
            <a:r>
              <a:rPr lang="en-US" sz="1200" dirty="0" smtClean="0"/>
              <a:t>The potential cross contamination of EDTA on the needle from the lavender tube to the chemistry tube can lead to an elevated potassium result.</a:t>
            </a:r>
          </a:p>
          <a:p>
            <a:endParaRPr lang="en-US" sz="1200" dirty="0"/>
          </a:p>
          <a:p>
            <a:r>
              <a:rPr lang="en-US" sz="1200" dirty="0" smtClean="0"/>
              <a:t>Contamination with EDTA may also cause decreases in calcium, magnesium and iron.  </a:t>
            </a:r>
            <a:endParaRPr lang="en-US" sz="1200" dirty="0"/>
          </a:p>
          <a:p>
            <a:endParaRPr lang="en-US" sz="1200" dirty="0" smtClean="0"/>
          </a:p>
          <a:p>
            <a:r>
              <a:rPr lang="en-US" sz="1200" i="1" dirty="0" smtClean="0"/>
              <a:t>A pattern of extreme hyperkalemia with hypocalcaemia should trigger suspicion of EDTA contamination.</a:t>
            </a:r>
            <a:endParaRPr lang="en-US" sz="12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828800"/>
            <a:ext cx="3810000" cy="2794000"/>
          </a:xfrm>
          <a:prstGeom prst="rect">
            <a:avLst/>
          </a:prstGeom>
        </p:spPr>
      </p:pic>
    </p:spTree>
    <p:extLst>
      <p:ext uri="{BB962C8B-B14F-4D97-AF65-F5344CB8AC3E}">
        <p14:creationId xmlns:p14="http://schemas.microsoft.com/office/powerpoint/2010/main" val="215532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1219200"/>
            <a:ext cx="3124200" cy="1569660"/>
          </a:xfrm>
          <a:prstGeom prst="rect">
            <a:avLst/>
          </a:prstGeom>
          <a:noFill/>
        </p:spPr>
        <p:txBody>
          <a:bodyPr wrap="square" rtlCol="0">
            <a:spAutoFit/>
          </a:bodyPr>
          <a:lstStyle/>
          <a:p>
            <a:r>
              <a:rPr lang="en-US" sz="1200" dirty="0" smtClean="0"/>
              <a:t>One of the most common interferences to accurate measurement of analytes is hemolysis.</a:t>
            </a:r>
          </a:p>
          <a:p>
            <a:endParaRPr lang="en-US" sz="1200" dirty="0"/>
          </a:p>
          <a:p>
            <a:r>
              <a:rPr lang="en-US" sz="1200" dirty="0" smtClean="0"/>
              <a:t>Hemolysis can occur by cell rupture when collected through small bore needles, vigorous shaking of collection tubes, or prolonged contact of serum or plasma with cells.</a:t>
            </a:r>
            <a:endParaRPr lang="en-US" sz="1200" dirty="0"/>
          </a:p>
        </p:txBody>
      </p:sp>
      <p:pic>
        <p:nvPicPr>
          <p:cNvPr id="4098" name="Picture 2" descr="C:\Users\ntrumbull\AppData\Local\Microsoft\Windows\Temporary Internet Files\Content.IE5\9126U0W5\MC9004388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35196" y="1142940"/>
            <a:ext cx="2965782" cy="22860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ntrumbull\AppData\Local\Microsoft\Windows\Temporary Internet Files\Content.IE5\D3GMSODP\MC9003659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255108"/>
            <a:ext cx="1830019" cy="164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0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67400" y="1295400"/>
            <a:ext cx="2362200" cy="2862322"/>
          </a:xfrm>
          <a:prstGeom prst="rect">
            <a:avLst/>
          </a:prstGeom>
          <a:noFill/>
        </p:spPr>
        <p:txBody>
          <a:bodyPr wrap="square" rtlCol="0">
            <a:spAutoFit/>
          </a:bodyPr>
          <a:lstStyle/>
          <a:p>
            <a:r>
              <a:rPr lang="en-US" sz="1200" dirty="0" smtClean="0"/>
              <a:t>In general, slight hemolysis has  a negligible effect on many routine chemistry procedures.  </a:t>
            </a:r>
            <a:r>
              <a:rPr lang="en-US" sz="1200" i="1" dirty="0" smtClean="0"/>
              <a:t>Severe</a:t>
            </a:r>
            <a:r>
              <a:rPr lang="en-US" sz="1200" dirty="0" smtClean="0"/>
              <a:t> </a:t>
            </a:r>
            <a:r>
              <a:rPr lang="en-US" sz="1200" i="1" dirty="0" smtClean="0"/>
              <a:t>hemolysis </a:t>
            </a:r>
            <a:r>
              <a:rPr lang="en-US" sz="1200" dirty="0" smtClean="0"/>
              <a:t>has a substantial effect on constituents that are at a  much higher concentration within the RBC than in plasma (LDH, K, AST and ALT). </a:t>
            </a:r>
          </a:p>
          <a:p>
            <a:endParaRPr lang="en-US" sz="1200" dirty="0"/>
          </a:p>
          <a:p>
            <a:r>
              <a:rPr lang="en-US" sz="1200" dirty="0" smtClean="0"/>
              <a:t>The concentration of potassium inside the RBC is approximately 23 times as much as that found in plasma.  The results of these tests would be invalidated when the specimen is hemolyzed severely.</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609600"/>
            <a:ext cx="4826000" cy="5842000"/>
          </a:xfrm>
          <a:prstGeom prst="rect">
            <a:avLst/>
          </a:prstGeom>
        </p:spPr>
      </p:pic>
    </p:spTree>
    <p:extLst>
      <p:ext uri="{BB962C8B-B14F-4D97-AF65-F5344CB8AC3E}">
        <p14:creationId xmlns:p14="http://schemas.microsoft.com/office/powerpoint/2010/main" val="205520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1371600"/>
            <a:ext cx="2819400" cy="3416320"/>
          </a:xfrm>
          <a:prstGeom prst="rect">
            <a:avLst/>
          </a:prstGeom>
          <a:noFill/>
        </p:spPr>
        <p:txBody>
          <a:bodyPr wrap="square" rtlCol="0">
            <a:spAutoFit/>
          </a:bodyPr>
          <a:lstStyle/>
          <a:p>
            <a:r>
              <a:rPr lang="en-US" sz="1200" dirty="0" smtClean="0"/>
              <a:t>Blood collection from indwelling lines by non-lab staff requires technique to avoid hemolysis, fluid contamination, or dilution of samples.</a:t>
            </a:r>
          </a:p>
          <a:p>
            <a:endParaRPr lang="en-US" sz="1200" dirty="0"/>
          </a:p>
          <a:p>
            <a:r>
              <a:rPr lang="en-US" sz="1200" dirty="0" smtClean="0"/>
              <a:t>IV contamination can occur by drawing from the line without flushing with an appropriate discard volume, or from venipuncture above the IV site. For example, chloride, potassium and glucose are commonly administered by IV and could appear dramatically elevated if IV fluid is introduced.</a:t>
            </a:r>
          </a:p>
          <a:p>
            <a:endParaRPr lang="en-US" sz="1200" dirty="0"/>
          </a:p>
          <a:p>
            <a:r>
              <a:rPr lang="en-US" sz="1200" dirty="0" smtClean="0"/>
              <a:t>If a sample has been diluted with a large volume of IV fluid, overall changes in results may occur and many analytes may decrease simultaneously.</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02080"/>
            <a:ext cx="3810000" cy="2794000"/>
          </a:xfrm>
          <a:prstGeom prst="rect">
            <a:avLst/>
          </a:prstGeom>
        </p:spPr>
      </p:pic>
    </p:spTree>
    <p:extLst>
      <p:ext uri="{BB962C8B-B14F-4D97-AF65-F5344CB8AC3E}">
        <p14:creationId xmlns:p14="http://schemas.microsoft.com/office/powerpoint/2010/main" val="178929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00" y="1219200"/>
            <a:ext cx="2286000" cy="3754874"/>
          </a:xfrm>
          <a:prstGeom prst="rect">
            <a:avLst/>
          </a:prstGeom>
          <a:noFill/>
        </p:spPr>
        <p:txBody>
          <a:bodyPr wrap="square" rtlCol="0">
            <a:spAutoFit/>
          </a:bodyPr>
          <a:lstStyle/>
          <a:p>
            <a:r>
              <a:rPr lang="en-US" sz="1400" dirty="0" smtClean="0"/>
              <a:t>Testing results must be checked to sure that they are physiologically plausible and that the results make sense when compared with other results from the same sample.</a:t>
            </a:r>
          </a:p>
          <a:p>
            <a:endParaRPr lang="en-US" sz="1400" dirty="0"/>
          </a:p>
          <a:p>
            <a:r>
              <a:rPr lang="en-US" sz="1400" dirty="0" smtClean="0"/>
              <a:t>Tools like delta checking and automated checks for results that are implausible;  </a:t>
            </a:r>
            <a:r>
              <a:rPr lang="en-US" sz="1400" b="1" dirty="0" smtClean="0"/>
              <a:t>along with </a:t>
            </a:r>
            <a:r>
              <a:rPr lang="en-US" sz="1400" dirty="0" smtClean="0"/>
              <a:t>increased</a:t>
            </a:r>
            <a:r>
              <a:rPr lang="en-US" sz="1400" b="1" dirty="0" smtClean="0"/>
              <a:t> </a:t>
            </a:r>
            <a:r>
              <a:rPr lang="en-US" sz="1400" dirty="0" smtClean="0"/>
              <a:t>communication to phlebotomist or caregiver are used to perform result verification and ensure an error free test result.</a:t>
            </a:r>
            <a:endParaRPr lang="en-US" sz="1400" dirty="0"/>
          </a:p>
        </p:txBody>
      </p:sp>
      <p:pic>
        <p:nvPicPr>
          <p:cNvPr id="5122" name="Picture 2" descr="C:\Users\ntrumbull\AppData\Local\Microsoft\Windows\Temporary Internet Files\Content.IE5\24B0REG6\MP9003988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648836"/>
            <a:ext cx="3937781" cy="332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1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6400" y="1676400"/>
            <a:ext cx="3124200" cy="2492990"/>
          </a:xfrm>
          <a:prstGeom prst="rect">
            <a:avLst/>
          </a:prstGeom>
          <a:noFill/>
        </p:spPr>
        <p:txBody>
          <a:bodyPr wrap="square" rtlCol="0">
            <a:spAutoFit/>
          </a:bodyPr>
          <a:lstStyle/>
          <a:p>
            <a:r>
              <a:rPr lang="en-US" sz="1200" dirty="0" smtClean="0"/>
              <a:t>The mission of the Alliance Laboratory is to report a result, which can be used by the clinician to assist in the diagnosis,  help determine treatment , or monitor ongoing therapy.</a:t>
            </a:r>
          </a:p>
          <a:p>
            <a:endParaRPr lang="en-US" sz="1200" dirty="0"/>
          </a:p>
          <a:p>
            <a:r>
              <a:rPr lang="en-US" sz="1200" dirty="0" smtClean="0"/>
              <a:t>The process normally is divided into three phases: pre-analytical, analytical, and post-analytical.  The analytical phase (while not immune from error) has a high degree of accuracy due to advanced technology in analyzers, QC programs, and electronic transmission of results</a:t>
            </a:r>
            <a:r>
              <a:rPr lang="en-US" sz="1100" dirty="0" smtClean="0"/>
              <a:t>.</a:t>
            </a:r>
            <a:endParaRPr lang="en-US" sz="1100" dirty="0"/>
          </a:p>
        </p:txBody>
      </p:sp>
      <p:graphicFrame>
        <p:nvGraphicFramePr>
          <p:cNvPr id="2" name="Diagram 1"/>
          <p:cNvGraphicFramePr/>
          <p:nvPr>
            <p:extLst>
              <p:ext uri="{D42A27DB-BD31-4B8C-83A1-F6EECF244321}">
                <p14:modId xmlns:p14="http://schemas.microsoft.com/office/powerpoint/2010/main" val="2214497551"/>
              </p:ext>
            </p:extLst>
          </p:nvPr>
        </p:nvGraphicFramePr>
        <p:xfrm>
          <a:off x="381000" y="1981200"/>
          <a:ext cx="4902843"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71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0" y="1600200"/>
            <a:ext cx="2819400" cy="3046988"/>
          </a:xfrm>
          <a:prstGeom prst="rect">
            <a:avLst/>
          </a:prstGeom>
          <a:noFill/>
        </p:spPr>
        <p:txBody>
          <a:bodyPr wrap="square" rtlCol="0">
            <a:spAutoFit/>
          </a:bodyPr>
          <a:lstStyle/>
          <a:p>
            <a:r>
              <a:rPr lang="en-US" sz="1200" dirty="0" smtClean="0"/>
              <a:t>Post-analytical errors usually involve a disconnect between the lab and the rest of the healthcare system.  These can be</a:t>
            </a:r>
            <a:r>
              <a:rPr lang="en-US" sz="1200" dirty="0" smtClean="0"/>
              <a:t>:</a:t>
            </a:r>
          </a:p>
          <a:p>
            <a:endParaRPr lang="en-US" sz="1200" dirty="0" smtClean="0"/>
          </a:p>
          <a:p>
            <a:pPr marL="171450" indent="-171450">
              <a:buFont typeface="Arial" charset="0"/>
              <a:buChar char="•"/>
            </a:pPr>
            <a:r>
              <a:rPr lang="en-US" sz="1200" dirty="0" smtClean="0"/>
              <a:t>Caregivers handing off patients to colleagues</a:t>
            </a:r>
          </a:p>
          <a:p>
            <a:pPr marL="171450" indent="-171450">
              <a:buFont typeface="Arial" charset="0"/>
              <a:buChar char="•"/>
            </a:pPr>
            <a:r>
              <a:rPr lang="en-US" sz="1200" dirty="0" smtClean="0"/>
              <a:t>Incomplete closure of information loops to physicians</a:t>
            </a:r>
          </a:p>
          <a:p>
            <a:pPr marL="171450" indent="-171450">
              <a:buFont typeface="Arial" charset="0"/>
              <a:buChar char="•"/>
            </a:pPr>
            <a:r>
              <a:rPr lang="en-US" sz="1200" dirty="0" smtClean="0"/>
              <a:t>Critical test results not communicated and documented</a:t>
            </a:r>
          </a:p>
          <a:p>
            <a:pPr marL="171450" indent="-171450">
              <a:buFont typeface="Arial" charset="0"/>
              <a:buChar char="•"/>
            </a:pPr>
            <a:r>
              <a:rPr lang="en-US" sz="1200" dirty="0" smtClean="0"/>
              <a:t>Failures in communication to outside care </a:t>
            </a:r>
            <a:r>
              <a:rPr lang="en-US" sz="1200" dirty="0" smtClean="0"/>
              <a:t>settings</a:t>
            </a:r>
          </a:p>
          <a:p>
            <a:pPr marL="171450" indent="-171450">
              <a:buFont typeface="Arial" charset="0"/>
              <a:buChar char="•"/>
            </a:pPr>
            <a:endParaRPr lang="en-US" sz="1200" dirty="0"/>
          </a:p>
          <a:p>
            <a:r>
              <a:rPr lang="en-US" sz="1200" dirty="0" smtClean="0"/>
              <a:t>Quality in the post –analytical phase helps ensure </a:t>
            </a:r>
            <a:r>
              <a:rPr lang="en-US" sz="1200" b="1" dirty="0" smtClean="0"/>
              <a:t>clear, reliable</a:t>
            </a:r>
            <a:r>
              <a:rPr lang="en-US" sz="1200" dirty="0" smtClean="0"/>
              <a:t>, and </a:t>
            </a:r>
            <a:r>
              <a:rPr lang="en-US" sz="1200" b="1" dirty="0" smtClean="0"/>
              <a:t>timely</a:t>
            </a:r>
            <a:r>
              <a:rPr lang="en-US" sz="1200" dirty="0" smtClean="0"/>
              <a:t> result reporting.</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90599"/>
            <a:ext cx="4405817" cy="5333357"/>
          </a:xfrm>
          <a:prstGeom prst="rect">
            <a:avLst/>
          </a:prstGeom>
        </p:spPr>
      </p:pic>
    </p:spTree>
    <p:extLst>
      <p:ext uri="{BB962C8B-B14F-4D97-AF65-F5344CB8AC3E}">
        <p14:creationId xmlns:p14="http://schemas.microsoft.com/office/powerpoint/2010/main" val="195378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845789"/>
            <a:ext cx="3810000" cy="1384995"/>
          </a:xfrm>
          <a:prstGeom prst="rect">
            <a:avLst/>
          </a:prstGeom>
          <a:noFill/>
        </p:spPr>
        <p:txBody>
          <a:bodyPr wrap="square" rtlCol="0">
            <a:spAutoFit/>
          </a:bodyPr>
          <a:lstStyle/>
          <a:p>
            <a:r>
              <a:rPr lang="en-US" sz="1200" dirty="0" smtClean="0"/>
              <a:t>Accreditation agencies are increasingly requiring labs to go beyond analytical quality and take responsibility for the extra-analytical phases where most errors arise.</a:t>
            </a:r>
          </a:p>
          <a:p>
            <a:endParaRPr lang="en-US" sz="1200" dirty="0"/>
          </a:p>
          <a:p>
            <a:r>
              <a:rPr lang="en-US" sz="1200" dirty="0" smtClean="0"/>
              <a:t>This may cause some unease in labs when asked to consider activities outside their immediate control to benefit patient safety and quality improvement.</a:t>
            </a:r>
            <a:endParaRPr lang="en-US" sz="1200" dirty="0"/>
          </a:p>
        </p:txBody>
      </p:sp>
      <p:pic>
        <p:nvPicPr>
          <p:cNvPr id="1026" name="Picture 2" descr="C:\Users\ntrumbull\AppData\Local\Microsoft\Windows\Temporary Internet Files\Content.IE5\TC26DXH7\MC9004344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85800"/>
            <a:ext cx="185420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trumbull\AppData\Local\Microsoft\Windows\Temporary Internet Files\Content.IE5\KL3SZNOJ\MP9004423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2743200"/>
            <a:ext cx="5105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5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1210519"/>
            <a:ext cx="2895600" cy="2523768"/>
          </a:xfrm>
          <a:prstGeom prst="rect">
            <a:avLst/>
          </a:prstGeom>
          <a:noFill/>
        </p:spPr>
        <p:txBody>
          <a:bodyPr wrap="square" rtlCol="0">
            <a:spAutoFit/>
          </a:bodyPr>
          <a:lstStyle/>
          <a:p>
            <a:r>
              <a:rPr lang="en-US" sz="1200" dirty="0" smtClean="0"/>
              <a:t>Alliance Labs has a well documented process for communicating critical test results to caregivers with read back requirements. </a:t>
            </a:r>
          </a:p>
          <a:p>
            <a:endParaRPr lang="en-US" sz="1200" dirty="0" smtClean="0"/>
          </a:p>
          <a:p>
            <a:r>
              <a:rPr lang="en-US" sz="1200" dirty="0" smtClean="0"/>
              <a:t> These policies – </a:t>
            </a:r>
          </a:p>
          <a:p>
            <a:r>
              <a:rPr lang="en-US" sz="1200" b="1" dirty="0" smtClean="0"/>
              <a:t>ADM-1001 Critical Test Results </a:t>
            </a:r>
            <a:r>
              <a:rPr lang="en-US" sz="1200" dirty="0" smtClean="0"/>
              <a:t>and </a:t>
            </a:r>
          </a:p>
          <a:p>
            <a:r>
              <a:rPr lang="en-US" sz="1200" b="1" dirty="0" smtClean="0"/>
              <a:t>ADM-1019 Read Back of Verbal Orders and Critical Tests </a:t>
            </a:r>
            <a:r>
              <a:rPr lang="en-US" sz="1200" dirty="0" smtClean="0"/>
              <a:t>can be accessed through </a:t>
            </a:r>
            <a:r>
              <a:rPr lang="en-US" sz="1200" dirty="0" smtClean="0"/>
              <a:t>the Alliance Lab Site on Policy </a:t>
            </a:r>
            <a:r>
              <a:rPr lang="en-US" sz="1200" dirty="0" smtClean="0"/>
              <a:t>Tech from any CFHA network computer.</a:t>
            </a:r>
          </a:p>
          <a:p>
            <a:endParaRPr lang="en-US" sz="1200" dirty="0"/>
          </a:p>
          <a:p>
            <a:r>
              <a:rPr lang="en-US" sz="1200" dirty="0" smtClean="0"/>
              <a:t>Script?</a:t>
            </a:r>
            <a:endParaRPr lang="en-US" sz="1200" dirty="0"/>
          </a:p>
        </p:txBody>
      </p:sp>
      <p:graphicFrame>
        <p:nvGraphicFramePr>
          <p:cNvPr id="3" name="Diagram 2"/>
          <p:cNvGraphicFramePr/>
          <p:nvPr>
            <p:extLst>
              <p:ext uri="{D42A27DB-BD31-4B8C-83A1-F6EECF244321}">
                <p14:modId xmlns:p14="http://schemas.microsoft.com/office/powerpoint/2010/main" val="4121189938"/>
              </p:ext>
            </p:extLst>
          </p:nvPr>
        </p:nvGraphicFramePr>
        <p:xfrm>
          <a:off x="1143000" y="1676400"/>
          <a:ext cx="4267200" cy="37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12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1300753"/>
            <a:ext cx="2971800" cy="4524315"/>
          </a:xfrm>
          <a:prstGeom prst="rect">
            <a:avLst/>
          </a:prstGeom>
          <a:noFill/>
        </p:spPr>
        <p:txBody>
          <a:bodyPr wrap="square" rtlCol="0">
            <a:spAutoFit/>
          </a:bodyPr>
          <a:lstStyle/>
          <a:p>
            <a:r>
              <a:rPr lang="en-US" sz="1200" dirty="0" smtClean="0"/>
              <a:t>In the event of an extreme value (high or low) </a:t>
            </a:r>
            <a:r>
              <a:rPr lang="en-US" sz="1200" b="1" u="sng" dirty="0" smtClean="0"/>
              <a:t>OR</a:t>
            </a:r>
            <a:r>
              <a:rPr lang="en-US" sz="1200" dirty="0" smtClean="0"/>
              <a:t> improbable result based on the reference range of a healthy person, the laboratory has a responsibility and policy to question the caregiver concerning any collection issues and/or patient’s condition </a:t>
            </a:r>
            <a:r>
              <a:rPr lang="en-US" sz="1200" u="sng" dirty="0" smtClean="0"/>
              <a:t>before</a:t>
            </a:r>
            <a:r>
              <a:rPr lang="en-US" sz="1200" dirty="0" smtClean="0"/>
              <a:t> reporting the test results.</a:t>
            </a:r>
          </a:p>
          <a:p>
            <a:endParaRPr lang="en-US" sz="1200" dirty="0"/>
          </a:p>
          <a:p>
            <a:r>
              <a:rPr lang="en-US" sz="1200" b="1" dirty="0" smtClean="0"/>
              <a:t>Policy ADM-1028 Repeat Testing and Delta Checks</a:t>
            </a:r>
            <a:r>
              <a:rPr lang="en-US" sz="1200" dirty="0" smtClean="0"/>
              <a:t> </a:t>
            </a:r>
            <a:r>
              <a:rPr lang="en-US" sz="1200" dirty="0" smtClean="0"/>
              <a:t>contains </a:t>
            </a:r>
            <a:r>
              <a:rPr lang="en-US" sz="1200" dirty="0" smtClean="0"/>
              <a:t>a procedure for questionable results including</a:t>
            </a:r>
            <a:r>
              <a:rPr lang="en-US" sz="1200" dirty="0" smtClean="0"/>
              <a:t>:</a:t>
            </a:r>
          </a:p>
          <a:p>
            <a:endParaRPr lang="en-US" sz="1200" dirty="0" smtClean="0"/>
          </a:p>
          <a:p>
            <a:pPr marL="228600" indent="-228600">
              <a:buAutoNum type="arabicParenR"/>
            </a:pPr>
            <a:r>
              <a:rPr lang="en-US" sz="1200" u="sng" dirty="0" smtClean="0"/>
              <a:t>Question</a:t>
            </a:r>
            <a:r>
              <a:rPr lang="en-US" sz="1200" dirty="0" smtClean="0"/>
              <a:t> the phlebotomist or nurse who collected the specimen regarding integrity of the sample.</a:t>
            </a:r>
          </a:p>
          <a:p>
            <a:pPr marL="228600" indent="-228600">
              <a:buAutoNum type="arabicParenR"/>
            </a:pPr>
            <a:r>
              <a:rPr lang="en-US" sz="1200" u="sng" dirty="0" smtClean="0"/>
              <a:t>Question</a:t>
            </a:r>
            <a:r>
              <a:rPr lang="en-US" sz="1200" dirty="0" smtClean="0"/>
              <a:t> the nurse or physician as to the patient’s condition and how it correlates with the lab results.</a:t>
            </a:r>
          </a:p>
          <a:p>
            <a:pPr marL="228600" indent="-228600">
              <a:buAutoNum type="arabicParenR"/>
            </a:pPr>
            <a:r>
              <a:rPr lang="en-US" sz="1200" u="sng" dirty="0" smtClean="0"/>
              <a:t>Review</a:t>
            </a:r>
            <a:r>
              <a:rPr lang="en-US" sz="1200" dirty="0" smtClean="0"/>
              <a:t> the situation with another tech or supervisor.</a:t>
            </a:r>
          </a:p>
          <a:p>
            <a:pPr marL="228600" indent="-228600">
              <a:buAutoNum type="arabicParenR"/>
            </a:pPr>
            <a:r>
              <a:rPr lang="en-US" sz="1200" u="sng" dirty="0" smtClean="0"/>
              <a:t>Repeat</a:t>
            </a:r>
            <a:r>
              <a:rPr lang="en-US" sz="1200" dirty="0" smtClean="0"/>
              <a:t> the testing on another instrument after checking the integrity of the tube.</a:t>
            </a:r>
          </a:p>
          <a:p>
            <a:pPr marL="228600" indent="-228600">
              <a:buAutoNum type="arabicParenR"/>
            </a:pPr>
            <a:r>
              <a:rPr lang="en-US" sz="1200" u="sng" dirty="0" smtClean="0"/>
              <a:t>Collect</a:t>
            </a:r>
            <a:r>
              <a:rPr lang="en-US" sz="1200" dirty="0" smtClean="0"/>
              <a:t> another specimen.</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62000"/>
            <a:ext cx="4114800" cy="5101650"/>
          </a:xfrm>
          <a:prstGeom prst="rect">
            <a:avLst/>
          </a:prstGeom>
        </p:spPr>
      </p:pic>
    </p:spTree>
    <p:extLst>
      <p:ext uri="{BB962C8B-B14F-4D97-AF65-F5344CB8AC3E}">
        <p14:creationId xmlns:p14="http://schemas.microsoft.com/office/powerpoint/2010/main" val="96398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8800" y="1371600"/>
            <a:ext cx="2514600" cy="3416320"/>
          </a:xfrm>
          <a:prstGeom prst="rect">
            <a:avLst/>
          </a:prstGeom>
          <a:noFill/>
        </p:spPr>
        <p:txBody>
          <a:bodyPr wrap="square" rtlCol="0">
            <a:spAutoFit/>
          </a:bodyPr>
          <a:lstStyle/>
          <a:p>
            <a:r>
              <a:rPr lang="en-US" sz="1200" dirty="0" smtClean="0"/>
              <a:t>Not much data exists about improbable values and it is not possible to set a clear distinction between measured values compatible or non compatible with life due to methodological limitations. </a:t>
            </a:r>
          </a:p>
          <a:p>
            <a:endParaRPr lang="en-US" sz="1200" dirty="0"/>
          </a:p>
          <a:p>
            <a:r>
              <a:rPr lang="en-US" sz="1200" dirty="0" smtClean="0"/>
              <a:t>Patient results must be checked to be sure that they are physiologically possible and that the results make sense before sending out a test result with may be acted upon.</a:t>
            </a:r>
          </a:p>
          <a:p>
            <a:endParaRPr lang="en-US" sz="1200" dirty="0"/>
          </a:p>
          <a:p>
            <a:r>
              <a:rPr lang="en-US" sz="1200" b="1" dirty="0" smtClean="0"/>
              <a:t>Published data suggest 24-30% of lab errors have an effect on patient care while actual or potential harm occurs in 3-12%.</a:t>
            </a:r>
            <a:endParaRPr lang="en-US" sz="12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90600"/>
            <a:ext cx="4439282" cy="5373868"/>
          </a:xfrm>
          <a:prstGeom prst="rect">
            <a:avLst/>
          </a:prstGeom>
        </p:spPr>
      </p:pic>
    </p:spTree>
    <p:extLst>
      <p:ext uri="{BB962C8B-B14F-4D97-AF65-F5344CB8AC3E}">
        <p14:creationId xmlns:p14="http://schemas.microsoft.com/office/powerpoint/2010/main" val="255357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2286000" cy="4708981"/>
          </a:xfrm>
          <a:prstGeom prst="rect">
            <a:avLst/>
          </a:prstGeom>
          <a:noFill/>
        </p:spPr>
        <p:txBody>
          <a:bodyPr wrap="square" rtlCol="0">
            <a:spAutoFit/>
          </a:bodyPr>
          <a:lstStyle/>
          <a:p>
            <a:r>
              <a:rPr lang="en-US" sz="1200" dirty="0" smtClean="0"/>
              <a:t>Specimens should be processed, transported, and stored within a timeframe and under conditions that do not interfere with specimen quality.</a:t>
            </a:r>
          </a:p>
          <a:p>
            <a:endParaRPr lang="en-US" sz="1200" dirty="0" smtClean="0"/>
          </a:p>
          <a:p>
            <a:r>
              <a:rPr lang="en-US" sz="1200" dirty="0" smtClean="0"/>
              <a:t>A compromised specimen could include a sample transported at the incorrect temperature, delay in transport, or a sample contaminated with something that would interfere with specific tests.</a:t>
            </a:r>
          </a:p>
          <a:p>
            <a:endParaRPr lang="en-US" sz="1200" dirty="0"/>
          </a:p>
          <a:p>
            <a:r>
              <a:rPr lang="en-US" sz="1200" dirty="0" smtClean="0"/>
              <a:t>The process begins when the specimen is received into the lab.  The collection time and collector entry into the computer must reflect what has been written onto the label by the collector.</a:t>
            </a:r>
          </a:p>
          <a:p>
            <a:endParaRPr lang="en-US" sz="1200" dirty="0"/>
          </a:p>
          <a:p>
            <a:r>
              <a:rPr lang="en-US" sz="1200" dirty="0" smtClean="0"/>
              <a:t>The samples are evaluated for acceptable filling of tubes, sample size, and delays in transport.</a:t>
            </a:r>
            <a:endParaRPr lang="en-US" sz="1200" dirty="0"/>
          </a:p>
        </p:txBody>
      </p:sp>
      <p:sp>
        <p:nvSpPr>
          <p:cNvPr id="3" name="Title 2"/>
          <p:cNvSpPr>
            <a:spLocks noGrp="1"/>
          </p:cNvSpPr>
          <p:nvPr>
            <p:ph type="title"/>
          </p:nvPr>
        </p:nvSpPr>
        <p:spPr/>
        <p:txBody>
          <a:bodyPr>
            <a:normAutofit/>
          </a:bodyPr>
          <a:lstStyle/>
          <a:p>
            <a:r>
              <a:rPr lang="en-US" sz="2800" dirty="0" smtClean="0"/>
              <a:t>Pre-Analytical Factors</a:t>
            </a:r>
            <a:endParaRPr lang="en-US" sz="2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1463108"/>
            <a:ext cx="3738839" cy="4525963"/>
          </a:xfrm>
        </p:spPr>
      </p:pic>
    </p:spTree>
    <p:extLst>
      <p:ext uri="{BB962C8B-B14F-4D97-AF65-F5344CB8AC3E}">
        <p14:creationId xmlns:p14="http://schemas.microsoft.com/office/powerpoint/2010/main" val="420370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2057400" cy="2308324"/>
          </a:xfrm>
          <a:prstGeom prst="rect">
            <a:avLst/>
          </a:prstGeom>
          <a:noFill/>
        </p:spPr>
        <p:txBody>
          <a:bodyPr wrap="square" rtlCol="0">
            <a:spAutoFit/>
          </a:bodyPr>
          <a:lstStyle/>
          <a:p>
            <a:r>
              <a:rPr lang="en-US" sz="1200" dirty="0" smtClean="0"/>
              <a:t>Analytes subject to cellular metabolism (Na, K, </a:t>
            </a:r>
            <a:r>
              <a:rPr lang="en-US" sz="1200" dirty="0" err="1" smtClean="0"/>
              <a:t>Glu</a:t>
            </a:r>
            <a:r>
              <a:rPr lang="en-US" sz="1200" dirty="0" smtClean="0"/>
              <a:t>, </a:t>
            </a:r>
            <a:r>
              <a:rPr lang="en-US" sz="1200" dirty="0" err="1" smtClean="0"/>
              <a:t>etc</a:t>
            </a:r>
            <a:r>
              <a:rPr lang="en-US" sz="1200" dirty="0" smtClean="0"/>
              <a:t>) need prompt separation from cells.</a:t>
            </a:r>
          </a:p>
          <a:p>
            <a:endParaRPr lang="en-US" sz="1200" dirty="0"/>
          </a:p>
          <a:p>
            <a:r>
              <a:rPr lang="en-US" sz="1200" dirty="0" smtClean="0"/>
              <a:t>Ideally, when plasma or serum is needed, blood should be processed within 2 hours of collection to ensure separation in gel tubes or for pour off of serum into secondary tubes for storage.</a:t>
            </a:r>
            <a:endParaRPr lang="en-US" sz="1200" dirty="0"/>
          </a:p>
        </p:txBody>
      </p:sp>
      <p:pic>
        <p:nvPicPr>
          <p:cNvPr id="2050" name="Picture 2" descr="C:\Users\ntrumbull\AppData\Local\Microsoft\Windows\Temporary Internet Files\Content.IE5\PI2PSVC0\MC9004398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962400"/>
            <a:ext cx="192405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trumbull\AppData\Local\Microsoft\Windows\Temporary Internet Files\Content.IE5\KL3SZNOJ\MC9003841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328" y="2520543"/>
            <a:ext cx="1609344" cy="1816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093359">
            <a:off x="5497049" y="1472036"/>
            <a:ext cx="685800" cy="461665"/>
          </a:xfrm>
          <a:prstGeom prst="rect">
            <a:avLst/>
          </a:prstGeom>
          <a:noFill/>
        </p:spPr>
        <p:txBody>
          <a:bodyPr wrap="square" rtlCol="0">
            <a:spAutoFit/>
          </a:bodyPr>
          <a:lstStyle/>
          <a:p>
            <a:r>
              <a:rPr lang="en-US" sz="2400" b="1" dirty="0" smtClean="0"/>
              <a:t>K</a:t>
            </a:r>
            <a:endParaRPr lang="en-US" sz="2400" b="1" dirty="0"/>
          </a:p>
        </p:txBody>
      </p:sp>
      <p:sp>
        <p:nvSpPr>
          <p:cNvPr id="4" name="TextBox 3"/>
          <p:cNvSpPr txBox="1"/>
          <p:nvPr/>
        </p:nvSpPr>
        <p:spPr>
          <a:xfrm>
            <a:off x="6524625" y="1025544"/>
            <a:ext cx="685800" cy="461665"/>
          </a:xfrm>
          <a:prstGeom prst="rect">
            <a:avLst/>
          </a:prstGeom>
          <a:noFill/>
        </p:spPr>
        <p:txBody>
          <a:bodyPr wrap="square" rtlCol="0">
            <a:spAutoFit/>
          </a:bodyPr>
          <a:lstStyle/>
          <a:p>
            <a:r>
              <a:rPr lang="en-US" sz="2400" b="1" dirty="0" smtClean="0"/>
              <a:t>Na</a:t>
            </a:r>
            <a:endParaRPr lang="en-US" sz="2000" b="1" dirty="0"/>
          </a:p>
        </p:txBody>
      </p:sp>
      <p:sp>
        <p:nvSpPr>
          <p:cNvPr id="5" name="TextBox 4"/>
          <p:cNvSpPr txBox="1"/>
          <p:nvPr/>
        </p:nvSpPr>
        <p:spPr>
          <a:xfrm rot="1196589">
            <a:off x="6248400" y="2057400"/>
            <a:ext cx="1219200" cy="400110"/>
          </a:xfrm>
          <a:prstGeom prst="rect">
            <a:avLst/>
          </a:prstGeom>
          <a:noFill/>
        </p:spPr>
        <p:txBody>
          <a:bodyPr wrap="square" rtlCol="0">
            <a:spAutoFit/>
          </a:bodyPr>
          <a:lstStyle/>
          <a:p>
            <a:r>
              <a:rPr lang="en-US" sz="2000" b="1" dirty="0" smtClean="0"/>
              <a:t>Glucose</a:t>
            </a:r>
            <a:endParaRPr lang="en-US" sz="2000" b="1" dirty="0"/>
          </a:p>
        </p:txBody>
      </p:sp>
    </p:spTree>
    <p:extLst>
      <p:ext uri="{BB962C8B-B14F-4D97-AF65-F5344CB8AC3E}">
        <p14:creationId xmlns:p14="http://schemas.microsoft.com/office/powerpoint/2010/main" val="4126875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1143</Words>
  <Application>Microsoft Office PowerPoint</Application>
  <PresentationFormat>On-screen Show (4:3)</PresentationFormat>
  <Paragraphs>93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Extra-Analytical Errors and  Improbable Results</vt:lpstr>
      <vt:lpstr>PowerPoint Presentation</vt:lpstr>
      <vt:lpstr>PowerPoint Presentation</vt:lpstr>
      <vt:lpstr>PowerPoint Presentation</vt:lpstr>
      <vt:lpstr>PowerPoint Presentation</vt:lpstr>
      <vt:lpstr>PowerPoint Presentation</vt:lpstr>
      <vt:lpstr>PowerPoint Presentation</vt:lpstr>
      <vt:lpstr>Pre-Analytical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CFHA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Trumbull</dc:creator>
  <cp:lastModifiedBy>Nancy Trumbull</cp:lastModifiedBy>
  <cp:revision>37</cp:revision>
  <dcterms:created xsi:type="dcterms:W3CDTF">2014-04-23T17:31:18Z</dcterms:created>
  <dcterms:modified xsi:type="dcterms:W3CDTF">2014-04-24T19:25:41Z</dcterms:modified>
</cp:coreProperties>
</file>