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902DE-55B5-489A-9A01-48C18D55A0B7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A6610-C0E5-4BDE-98C7-A08B16C6F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3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0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7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2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3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3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4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3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9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0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8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2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2A60C-3F8A-43F1-920E-06DA45B63953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AC2B-D56E-41BB-88A4-CC3B4295F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7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0070C0"/>
                </a:solidFill>
              </a:rPr>
              <a:t>Tourniquet Safety</a:t>
            </a:r>
            <a:endParaRPr lang="en-US" sz="88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343400"/>
            <a:ext cx="5562600" cy="171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8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Tourniquet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Safety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636871"/>
            <a:ext cx="5111750" cy="312547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 - The tourniquet is used in the   </a:t>
            </a:r>
          </a:p>
          <a:p>
            <a:r>
              <a:rPr lang="en-US" dirty="0" smtClean="0"/>
              <a:t>   venipuncture procedure and is a  </a:t>
            </a:r>
          </a:p>
          <a:p>
            <a:r>
              <a:rPr lang="en-US" dirty="0"/>
              <a:t> </a:t>
            </a:r>
            <a:r>
              <a:rPr lang="en-US" dirty="0" smtClean="0"/>
              <a:t>  band that is tied above the </a:t>
            </a:r>
          </a:p>
          <a:p>
            <a:r>
              <a:rPr lang="en-US" dirty="0"/>
              <a:t> </a:t>
            </a:r>
            <a:r>
              <a:rPr lang="en-US" dirty="0" smtClean="0"/>
              <a:t>  venipuncture site. </a:t>
            </a:r>
          </a:p>
          <a:p>
            <a:endParaRPr lang="en-US" dirty="0" smtClean="0"/>
          </a:p>
          <a:p>
            <a:r>
              <a:rPr lang="en-US" dirty="0" smtClean="0"/>
              <a:t> - According to the NVML/SRMC policy </a:t>
            </a:r>
          </a:p>
          <a:p>
            <a:r>
              <a:rPr lang="en-US" dirty="0" smtClean="0"/>
              <a:t>   NVML.SRMC.PBT.001, “apply the </a:t>
            </a:r>
          </a:p>
          <a:p>
            <a:r>
              <a:rPr lang="en-US" dirty="0"/>
              <a:t> </a:t>
            </a:r>
            <a:r>
              <a:rPr lang="en-US" dirty="0" smtClean="0"/>
              <a:t>  tourniquet three to four inches </a:t>
            </a:r>
          </a:p>
          <a:p>
            <a:r>
              <a:rPr lang="en-US" dirty="0"/>
              <a:t> </a:t>
            </a:r>
            <a:r>
              <a:rPr lang="en-US" dirty="0" smtClean="0"/>
              <a:t>  above the site. The patient can be </a:t>
            </a:r>
          </a:p>
          <a:p>
            <a:r>
              <a:rPr lang="en-US" dirty="0"/>
              <a:t> </a:t>
            </a:r>
            <a:r>
              <a:rPr lang="en-US" dirty="0" smtClean="0"/>
              <a:t>  asked to make a fist, but do not allow </a:t>
            </a:r>
          </a:p>
          <a:p>
            <a:r>
              <a:rPr lang="en-US" dirty="0"/>
              <a:t> </a:t>
            </a:r>
            <a:r>
              <a:rPr lang="en-US" dirty="0" smtClean="0"/>
              <a:t>  the patient to pump the fist as this </a:t>
            </a:r>
          </a:p>
          <a:p>
            <a:r>
              <a:rPr lang="en-US" dirty="0"/>
              <a:t> </a:t>
            </a:r>
            <a:r>
              <a:rPr lang="en-US" dirty="0" smtClean="0"/>
              <a:t>  can cause changes in some </a:t>
            </a:r>
            <a:r>
              <a:rPr lang="en-US" dirty="0" err="1" smtClean="0"/>
              <a:t>analytes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71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86200"/>
            <a:ext cx="5486400" cy="914400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 </a:t>
            </a:r>
            <a:r>
              <a:rPr lang="en-US" b="0" dirty="0" smtClean="0"/>
              <a:t>-</a:t>
            </a:r>
            <a:r>
              <a:rPr lang="en-US" sz="1600" b="0" dirty="0" smtClean="0"/>
              <a:t> Apply the tourniquet to select a site and then remove the   </a:t>
            </a:r>
            <a:br>
              <a:rPr lang="en-US" sz="1600" b="0" dirty="0" smtClean="0"/>
            </a:br>
            <a:r>
              <a:rPr lang="en-US" sz="1600" b="0" dirty="0"/>
              <a:t> </a:t>
            </a:r>
            <a:r>
              <a:rPr lang="en-US" sz="1600" b="0" dirty="0" smtClean="0"/>
              <a:t>   tourniquet.  “Remove the tourniquet after no more than 1 minute </a:t>
            </a:r>
            <a:br>
              <a:rPr lang="en-US" sz="1600" b="0" dirty="0" smtClean="0"/>
            </a:br>
            <a:r>
              <a:rPr lang="en-US" sz="1600" b="0" dirty="0"/>
              <a:t> </a:t>
            </a:r>
            <a:r>
              <a:rPr lang="en-US" sz="1600" b="0" dirty="0" smtClean="0"/>
              <a:t>   and leave it off for at least two minutes before reapplying to avoid  </a:t>
            </a:r>
            <a:br>
              <a:rPr lang="en-US" sz="1600" b="0" dirty="0" smtClean="0"/>
            </a:br>
            <a:r>
              <a:rPr lang="en-US" sz="1600" b="0" dirty="0"/>
              <a:t> </a:t>
            </a:r>
            <a:r>
              <a:rPr lang="en-US" sz="1600" b="0" dirty="0" smtClean="0"/>
              <a:t>   </a:t>
            </a:r>
            <a:r>
              <a:rPr lang="en-US" sz="1600" b="0" dirty="0" err="1" smtClean="0"/>
              <a:t>hemoconcentration</a:t>
            </a:r>
            <a:r>
              <a:rPr lang="en-US" sz="1600" b="0" dirty="0" smtClean="0"/>
              <a:t>.”</a:t>
            </a:r>
            <a:endParaRPr lang="en-US" sz="1600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4800600"/>
            <a:ext cx="5486400" cy="804862"/>
          </a:xfrm>
        </p:spPr>
        <p:txBody>
          <a:bodyPr>
            <a:normAutofit fontScale="25000" lnSpcReduction="20000"/>
          </a:bodyPr>
          <a:lstStyle/>
          <a:p>
            <a:r>
              <a:rPr lang="en-US" sz="4300" dirty="0" smtClean="0"/>
              <a:t> - </a:t>
            </a:r>
            <a:r>
              <a:rPr lang="en-US" sz="5600" dirty="0" smtClean="0"/>
              <a:t>The tourniquet should then be removed when blood flow is </a:t>
            </a:r>
          </a:p>
          <a:p>
            <a:r>
              <a:rPr lang="en-US" sz="5600" dirty="0"/>
              <a:t> </a:t>
            </a:r>
            <a:r>
              <a:rPr lang="en-US" sz="5600" dirty="0" smtClean="0"/>
              <a:t>   established. The tourniquet must be released after no more that one </a:t>
            </a:r>
          </a:p>
          <a:p>
            <a:r>
              <a:rPr lang="en-US" sz="5600" dirty="0"/>
              <a:t> </a:t>
            </a:r>
            <a:r>
              <a:rPr lang="en-US" sz="5600" dirty="0" smtClean="0"/>
              <a:t>   minute</a:t>
            </a:r>
            <a:r>
              <a:rPr lang="en-US" sz="5600" dirty="0" smtClean="0"/>
              <a:t>.</a:t>
            </a:r>
          </a:p>
          <a:p>
            <a:r>
              <a:rPr lang="en-US" sz="5600" dirty="0"/>
              <a:t> </a:t>
            </a:r>
            <a:r>
              <a:rPr lang="en-US" sz="5600" dirty="0" smtClean="0"/>
              <a:t>- At the end of the draw perform an equipment check to ensure all   </a:t>
            </a:r>
          </a:p>
          <a:p>
            <a:r>
              <a:rPr lang="en-US" sz="5600" dirty="0"/>
              <a:t> </a:t>
            </a:r>
            <a:r>
              <a:rPr lang="en-US" sz="5600" dirty="0" smtClean="0"/>
              <a:t>  supplies are accounted for and then discard appropriately</a:t>
            </a:r>
          </a:p>
          <a:p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6" b="25016"/>
          <a:stretch>
            <a:fillRect/>
          </a:stretch>
        </p:blipFill>
        <p:spPr>
          <a:xfrm>
            <a:off x="2057400" y="533400"/>
            <a:ext cx="4876800" cy="3200400"/>
          </a:xfrm>
        </p:spPr>
      </p:pic>
    </p:spTree>
    <p:extLst>
      <p:ext uri="{BB962C8B-B14F-4D97-AF65-F5344CB8AC3E}">
        <p14:creationId xmlns:p14="http://schemas.microsoft.com/office/powerpoint/2010/main" val="287062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Hemoconcentration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Prolonged tourniquet application can cause </a:t>
            </a:r>
            <a:r>
              <a:rPr lang="en-US" dirty="0" err="1" smtClean="0"/>
              <a:t>hemoconcentration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Hemoconcentration</a:t>
            </a:r>
            <a:r>
              <a:rPr lang="en-US" dirty="0" smtClean="0"/>
              <a:t> is a decrease of the fluid content of the blood, with increased concentration of formed elements.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2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12065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25" y="278606"/>
            <a:ext cx="4826000" cy="5842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“Externally inducted </a:t>
            </a:r>
            <a:r>
              <a:rPr lang="en-US" sz="1600" dirty="0" err="1" smtClean="0"/>
              <a:t>hemoconcetration</a:t>
            </a:r>
            <a:r>
              <a:rPr lang="en-US" sz="1600" dirty="0" smtClean="0"/>
              <a:t> is that which a Phlebotomist can cause, and can have the same effect on test results. Applying the tourniquet </a:t>
            </a:r>
            <a:r>
              <a:rPr lang="en-US" sz="1600" b="1" dirty="0" smtClean="0"/>
              <a:t>too tightly </a:t>
            </a:r>
            <a:r>
              <a:rPr lang="en-US" sz="1600" dirty="0" smtClean="0"/>
              <a:t>or leaving it on for </a:t>
            </a:r>
            <a:r>
              <a:rPr lang="en-US" sz="1600" b="1" dirty="0" smtClean="0"/>
              <a:t>too long</a:t>
            </a:r>
            <a:r>
              <a:rPr lang="en-US" sz="1600" dirty="0" smtClean="0"/>
              <a:t> causes the blood to become </a:t>
            </a:r>
            <a:r>
              <a:rPr lang="en-US" sz="1600" dirty="0" err="1" smtClean="0"/>
              <a:t>hemoconcentrated</a:t>
            </a:r>
            <a:r>
              <a:rPr lang="en-US" sz="1600" dirty="0" smtClean="0"/>
              <a:t> below the constriction. Changes to the blood </a:t>
            </a:r>
            <a:r>
              <a:rPr lang="en-US" sz="1600" dirty="0" smtClean="0"/>
              <a:t>below </a:t>
            </a:r>
            <a:r>
              <a:rPr lang="en-US" sz="1600" dirty="0" smtClean="0"/>
              <a:t>the tourniquet occur within one minute. Therefore, if the Phlebotomist is having difficulty locating a vein, the tourniquet should be removed and the blood in the limb be allowed to return to its basal state for two minutes before continuing the collection.”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7573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Effects of </a:t>
            </a:r>
            <a:r>
              <a:rPr lang="en-US" dirty="0" err="1" smtClean="0">
                <a:solidFill>
                  <a:srgbClr val="0070C0"/>
                </a:solidFill>
              </a:rPr>
              <a:t>Hemoconcentration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</a:t>
            </a:r>
            <a:r>
              <a:rPr lang="en-US" dirty="0" err="1" smtClean="0"/>
              <a:t>analytes</a:t>
            </a:r>
            <a:r>
              <a:rPr lang="en-US" dirty="0" smtClean="0"/>
              <a:t> altered during </a:t>
            </a:r>
            <a:r>
              <a:rPr lang="en-US" dirty="0" err="1" smtClean="0"/>
              <a:t>hemoconcentration</a:t>
            </a:r>
            <a:r>
              <a:rPr lang="en-US" dirty="0" smtClean="0"/>
              <a:t> can lead to erroneous results that cause physicians to treat a condition the patient may or may not have.”</a:t>
            </a:r>
          </a:p>
          <a:p>
            <a:r>
              <a:rPr lang="en-US" dirty="0" smtClean="0"/>
              <a:t>“Should </a:t>
            </a:r>
            <a:r>
              <a:rPr lang="en-US" dirty="0" err="1" smtClean="0"/>
              <a:t>hemoconcentration</a:t>
            </a:r>
            <a:r>
              <a:rPr lang="en-US" dirty="0" smtClean="0"/>
              <a:t> cause an </a:t>
            </a:r>
            <a:r>
              <a:rPr lang="en-US" dirty="0" err="1" smtClean="0"/>
              <a:t>analyte</a:t>
            </a:r>
            <a:r>
              <a:rPr lang="en-US" dirty="0" smtClean="0"/>
              <a:t> that is abnormally low to be reported as normal, a potentially serious situation can go undiagnosed and untreated.”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470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References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2200" dirty="0"/>
              <a:t>Dorland's Medical Dictionary for Health Consumers. © 2007 by Saunders, an imprint of Elsevier, Inc.</a:t>
            </a:r>
          </a:p>
          <a:p>
            <a:r>
              <a:rPr lang="en-US" sz="2200" dirty="0"/>
              <a:t> </a:t>
            </a:r>
          </a:p>
          <a:p>
            <a:pPr lvl="0"/>
            <a:r>
              <a:rPr lang="en-US" sz="2200" dirty="0" err="1"/>
              <a:t>MediaLab</a:t>
            </a:r>
            <a:r>
              <a:rPr lang="en-US" sz="2200" dirty="0"/>
              <a:t>, Inc. Online CE, compliance, and document control for clinical and histology laboratories. </a:t>
            </a:r>
          </a:p>
          <a:p>
            <a:r>
              <a:rPr lang="en-US" sz="2200" dirty="0"/>
              <a:t>Avoid Prolonged Tourniquet Time from </a:t>
            </a:r>
            <a:r>
              <a:rPr lang="en-US" sz="2200" dirty="0" err="1"/>
              <a:t>Rountin</a:t>
            </a:r>
            <a:r>
              <a:rPr lang="en-US" sz="2200" dirty="0"/>
              <a:t> Venipuncture, presented by </a:t>
            </a:r>
            <a:r>
              <a:rPr lang="en-US" sz="2200" dirty="0" err="1"/>
              <a:t>MediaLab</a:t>
            </a:r>
            <a:endParaRPr lang="en-US" sz="2200" dirty="0"/>
          </a:p>
          <a:p>
            <a:r>
              <a:rPr lang="en-US" sz="2200" dirty="0"/>
              <a:t> </a:t>
            </a:r>
          </a:p>
          <a:p>
            <a:pPr lvl="0"/>
            <a:r>
              <a:rPr lang="en-US" sz="2200" dirty="0" err="1"/>
              <a:t>MediaLab</a:t>
            </a:r>
            <a:r>
              <a:rPr lang="en-US" sz="2200" dirty="0"/>
              <a:t> Inc. Online CE, compliance, and document control for clinical and histology laboratories. </a:t>
            </a:r>
          </a:p>
          <a:p>
            <a:r>
              <a:rPr lang="en-US" sz="2200" dirty="0"/>
              <a:t>Tourniquets, Alcohol, and </a:t>
            </a:r>
            <a:r>
              <a:rPr lang="en-US" sz="2200" dirty="0" err="1"/>
              <a:t>Guaze</a:t>
            </a:r>
            <a:r>
              <a:rPr lang="en-US" sz="2200" dirty="0"/>
              <a:t> from Routine </a:t>
            </a:r>
            <a:r>
              <a:rPr lang="en-US" sz="2200" dirty="0" err="1"/>
              <a:t>Veneipuncture</a:t>
            </a:r>
            <a:r>
              <a:rPr lang="en-US" sz="2200" dirty="0"/>
              <a:t>, presented by </a:t>
            </a:r>
            <a:r>
              <a:rPr lang="en-US" sz="2200" dirty="0" err="1"/>
              <a:t>MediaLab</a:t>
            </a:r>
            <a:r>
              <a:rPr lang="en-US" sz="2200" dirty="0"/>
              <a:t>.</a:t>
            </a:r>
          </a:p>
          <a:p>
            <a:pPr lvl="0"/>
            <a:r>
              <a:rPr lang="en-US" sz="2200" dirty="0"/>
              <a:t>New Vision </a:t>
            </a:r>
            <a:r>
              <a:rPr lang="en-US" sz="2200" dirty="0" err="1"/>
              <a:t>Meical</a:t>
            </a:r>
            <a:r>
              <a:rPr lang="en-US" sz="2200" dirty="0"/>
              <a:t> Laboratories St. Rita’s Medical Center Procedure NVML.SRMC.PBT.001</a:t>
            </a:r>
            <a:r>
              <a:rPr lang="en-US" sz="2200" dirty="0" smtClean="0"/>
              <a:t>.</a:t>
            </a:r>
          </a:p>
          <a:p>
            <a:pPr lvl="0"/>
            <a:r>
              <a:rPr lang="en-US" sz="2400" dirty="0" smtClean="0"/>
              <a:t>Phlebotomy Today STAT! May 2008. Center for Phlebotomy Education, Inc.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972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347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Tourniquet Safety</vt:lpstr>
      <vt:lpstr>Tourniquet Safety</vt:lpstr>
      <vt:lpstr> - Apply the tourniquet to select a site and then remove the        tourniquet.  “Remove the tourniquet after no more than 1 minute      and leave it off for at least two minutes before reapplying to avoid       hemoconcentration.”</vt:lpstr>
      <vt:lpstr>Hemoconcentration</vt:lpstr>
      <vt:lpstr>PowerPoint Presentation</vt:lpstr>
      <vt:lpstr>Effects of Hemoconcentration</vt:lpstr>
      <vt:lpstr>References</vt:lpstr>
    </vt:vector>
  </TitlesOfParts>
  <Company>Catholic Health Partners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Tourniquet Safety</dc:title>
  <dc:creator>bric001</dc:creator>
  <cp:lastModifiedBy>bric001</cp:lastModifiedBy>
  <cp:revision>15</cp:revision>
  <dcterms:created xsi:type="dcterms:W3CDTF">2013-02-20T14:22:34Z</dcterms:created>
  <dcterms:modified xsi:type="dcterms:W3CDTF">2013-03-11T15:15:25Z</dcterms:modified>
</cp:coreProperties>
</file>