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8" r:id="rId3"/>
    <p:sldId id="257" r:id="rId4"/>
    <p:sldId id="259" r:id="rId5"/>
    <p:sldId id="260" r:id="rId6"/>
    <p:sldId id="261" r:id="rId7"/>
    <p:sldId id="262" r:id="rId8"/>
    <p:sldId id="263" r:id="rId9"/>
    <p:sldId id="265" r:id="rId10"/>
    <p:sldId id="264" r:id="rId11"/>
    <p:sldId id="266" r:id="rId12"/>
    <p:sldId id="267" r:id="rId13"/>
    <p:sldId id="268" r:id="rId14"/>
    <p:sldId id="269" r:id="rId15"/>
    <p:sldId id="270" r:id="rId16"/>
    <p:sldId id="272" r:id="rId17"/>
    <p:sldId id="290" r:id="rId18"/>
    <p:sldId id="293" r:id="rId19"/>
    <p:sldId id="292" r:id="rId20"/>
    <p:sldId id="291" r:id="rId21"/>
    <p:sldId id="271" r:id="rId22"/>
    <p:sldId id="273" r:id="rId23"/>
    <p:sldId id="274" r:id="rId24"/>
    <p:sldId id="275" r:id="rId25"/>
    <p:sldId id="276" r:id="rId26"/>
    <p:sldId id="277" r:id="rId27"/>
    <p:sldId id="278" r:id="rId28"/>
    <p:sldId id="279" r:id="rId29"/>
    <p:sldId id="280" r:id="rId30"/>
    <p:sldId id="281" r:id="rId31"/>
    <p:sldId id="282" r:id="rId32"/>
    <p:sldId id="283" r:id="rId33"/>
    <p:sldId id="285" r:id="rId34"/>
    <p:sldId id="286" r:id="rId35"/>
    <p:sldId id="287" r:id="rId36"/>
    <p:sldId id="288" r:id="rId37"/>
    <p:sldId id="289" r:id="rId38"/>
    <p:sldId id="295" r:id="rId39"/>
    <p:sldId id="296" r:id="rId40"/>
    <p:sldId id="294" r:id="rId41"/>
    <p:sldId id="297" r:id="rId42"/>
    <p:sldId id="298" r:id="rId43"/>
    <p:sldId id="299" r:id="rId44"/>
    <p:sldId id="300" r:id="rId45"/>
    <p:sldId id="304" r:id="rId46"/>
    <p:sldId id="302" r:id="rId47"/>
    <p:sldId id="303"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07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261F20-A43C-4F48-B95F-117A26B903C8}" type="datetimeFigureOut">
              <a:rPr lang="en-US" smtClean="0"/>
              <a:t>8/12/2014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9B8190-8CDA-4A14-8F4C-BD1B54B74DAF}" type="slidenum">
              <a:rPr lang="en-US" smtClean="0"/>
              <a:t>‹#›</a:t>
            </a:fld>
            <a:endParaRPr lang="en-US"/>
          </a:p>
        </p:txBody>
      </p:sp>
    </p:spTree>
    <p:extLst>
      <p:ext uri="{BB962C8B-B14F-4D97-AF65-F5344CB8AC3E}">
        <p14:creationId xmlns:p14="http://schemas.microsoft.com/office/powerpoint/2010/main" val="3715942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9B8190-8CDA-4A14-8F4C-BD1B54B74DAF}" type="slidenum">
              <a:rPr lang="en-US" smtClean="0"/>
              <a:t>1</a:t>
            </a:fld>
            <a:endParaRPr lang="en-US"/>
          </a:p>
        </p:txBody>
      </p:sp>
    </p:spTree>
    <p:extLst>
      <p:ext uri="{BB962C8B-B14F-4D97-AF65-F5344CB8AC3E}">
        <p14:creationId xmlns:p14="http://schemas.microsoft.com/office/powerpoint/2010/main" val="2712697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9B8190-8CDA-4A14-8F4C-BD1B54B74DAF}" type="slidenum">
              <a:rPr lang="en-US" smtClean="0"/>
              <a:t>8</a:t>
            </a:fld>
            <a:endParaRPr lang="en-US"/>
          </a:p>
        </p:txBody>
      </p:sp>
    </p:spTree>
    <p:extLst>
      <p:ext uri="{BB962C8B-B14F-4D97-AF65-F5344CB8AC3E}">
        <p14:creationId xmlns:p14="http://schemas.microsoft.com/office/powerpoint/2010/main" val="1543270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85E319-5A9B-4DB3-BE0D-57E05DA57852}" type="datetime1">
              <a:rPr lang="en-US" smtClean="0"/>
              <a:t>8/12/2014</a:t>
            </a:fld>
            <a:endParaRPr lang="en-US"/>
          </a:p>
        </p:txBody>
      </p:sp>
      <p:sp>
        <p:nvSpPr>
          <p:cNvPr id="5" name="Footer Placeholder 4"/>
          <p:cNvSpPr>
            <a:spLocks noGrp="1"/>
          </p:cNvSpPr>
          <p:nvPr>
            <p:ph type="ftr" sz="quarter" idx="11"/>
          </p:nvPr>
        </p:nvSpPr>
        <p:spPr/>
        <p:txBody>
          <a:bodyPr/>
          <a:lstStyle/>
          <a:p>
            <a:r>
              <a:rPr lang="en-US" smtClean="0"/>
              <a:t>Sam Schroeder MT</a:t>
            </a:r>
            <a:endParaRPr lang="en-US"/>
          </a:p>
        </p:txBody>
      </p:sp>
      <p:sp>
        <p:nvSpPr>
          <p:cNvPr id="6" name="Slide Number Placeholder 5"/>
          <p:cNvSpPr>
            <a:spLocks noGrp="1"/>
          </p:cNvSpPr>
          <p:nvPr>
            <p:ph type="sldNum" sz="quarter" idx="12"/>
          </p:nvPr>
        </p:nvSpPr>
        <p:spPr/>
        <p:txBody>
          <a:bodyPr/>
          <a:lstStyle/>
          <a:p>
            <a:fld id="{9E8E5E66-A2B9-44ED-9B1B-70FEE7ECA237}" type="slidenum">
              <a:rPr lang="en-US" smtClean="0"/>
              <a:t>‹#›</a:t>
            </a:fld>
            <a:endParaRPr lang="en-US"/>
          </a:p>
        </p:txBody>
      </p:sp>
    </p:spTree>
    <p:extLst>
      <p:ext uri="{BB962C8B-B14F-4D97-AF65-F5344CB8AC3E}">
        <p14:creationId xmlns:p14="http://schemas.microsoft.com/office/powerpoint/2010/main" val="3867949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975C0F-F477-4E90-8F1F-64F920C72CF0}" type="datetime1">
              <a:rPr lang="en-US" smtClean="0"/>
              <a:t>8/12/2014</a:t>
            </a:fld>
            <a:endParaRPr lang="en-US"/>
          </a:p>
        </p:txBody>
      </p:sp>
      <p:sp>
        <p:nvSpPr>
          <p:cNvPr id="5" name="Footer Placeholder 4"/>
          <p:cNvSpPr>
            <a:spLocks noGrp="1"/>
          </p:cNvSpPr>
          <p:nvPr>
            <p:ph type="ftr" sz="quarter" idx="11"/>
          </p:nvPr>
        </p:nvSpPr>
        <p:spPr/>
        <p:txBody>
          <a:bodyPr/>
          <a:lstStyle/>
          <a:p>
            <a:r>
              <a:rPr lang="en-US" smtClean="0"/>
              <a:t>Sam Schroeder MT</a:t>
            </a:r>
            <a:endParaRPr lang="en-US"/>
          </a:p>
        </p:txBody>
      </p:sp>
      <p:sp>
        <p:nvSpPr>
          <p:cNvPr id="6" name="Slide Number Placeholder 5"/>
          <p:cNvSpPr>
            <a:spLocks noGrp="1"/>
          </p:cNvSpPr>
          <p:nvPr>
            <p:ph type="sldNum" sz="quarter" idx="12"/>
          </p:nvPr>
        </p:nvSpPr>
        <p:spPr/>
        <p:txBody>
          <a:bodyPr/>
          <a:lstStyle/>
          <a:p>
            <a:fld id="{9E8E5E66-A2B9-44ED-9B1B-70FEE7ECA237}" type="slidenum">
              <a:rPr lang="en-US" smtClean="0"/>
              <a:t>‹#›</a:t>
            </a:fld>
            <a:endParaRPr lang="en-US"/>
          </a:p>
        </p:txBody>
      </p:sp>
    </p:spTree>
    <p:extLst>
      <p:ext uri="{BB962C8B-B14F-4D97-AF65-F5344CB8AC3E}">
        <p14:creationId xmlns:p14="http://schemas.microsoft.com/office/powerpoint/2010/main" val="2862980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4E418F-3030-4FE4-9F54-4D4460580651}" type="datetime1">
              <a:rPr lang="en-US" smtClean="0"/>
              <a:t>8/12/2014</a:t>
            </a:fld>
            <a:endParaRPr lang="en-US"/>
          </a:p>
        </p:txBody>
      </p:sp>
      <p:sp>
        <p:nvSpPr>
          <p:cNvPr id="5" name="Footer Placeholder 4"/>
          <p:cNvSpPr>
            <a:spLocks noGrp="1"/>
          </p:cNvSpPr>
          <p:nvPr>
            <p:ph type="ftr" sz="quarter" idx="11"/>
          </p:nvPr>
        </p:nvSpPr>
        <p:spPr/>
        <p:txBody>
          <a:bodyPr/>
          <a:lstStyle/>
          <a:p>
            <a:r>
              <a:rPr lang="en-US" smtClean="0"/>
              <a:t>Sam Schroeder MT</a:t>
            </a:r>
            <a:endParaRPr lang="en-US"/>
          </a:p>
        </p:txBody>
      </p:sp>
      <p:sp>
        <p:nvSpPr>
          <p:cNvPr id="6" name="Slide Number Placeholder 5"/>
          <p:cNvSpPr>
            <a:spLocks noGrp="1"/>
          </p:cNvSpPr>
          <p:nvPr>
            <p:ph type="sldNum" sz="quarter" idx="12"/>
          </p:nvPr>
        </p:nvSpPr>
        <p:spPr/>
        <p:txBody>
          <a:bodyPr/>
          <a:lstStyle/>
          <a:p>
            <a:fld id="{9E8E5E66-A2B9-44ED-9B1B-70FEE7ECA237}" type="slidenum">
              <a:rPr lang="en-US" smtClean="0"/>
              <a:t>‹#›</a:t>
            </a:fld>
            <a:endParaRPr lang="en-US"/>
          </a:p>
        </p:txBody>
      </p:sp>
    </p:spTree>
    <p:extLst>
      <p:ext uri="{BB962C8B-B14F-4D97-AF65-F5344CB8AC3E}">
        <p14:creationId xmlns:p14="http://schemas.microsoft.com/office/powerpoint/2010/main" val="3213526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72B594-E721-4AEB-81B9-AD1A61C57E35}" type="datetime1">
              <a:rPr lang="en-US" smtClean="0"/>
              <a:t>8/12/2014</a:t>
            </a:fld>
            <a:endParaRPr lang="en-US"/>
          </a:p>
        </p:txBody>
      </p:sp>
      <p:sp>
        <p:nvSpPr>
          <p:cNvPr id="5" name="Footer Placeholder 4"/>
          <p:cNvSpPr>
            <a:spLocks noGrp="1"/>
          </p:cNvSpPr>
          <p:nvPr>
            <p:ph type="ftr" sz="quarter" idx="11"/>
          </p:nvPr>
        </p:nvSpPr>
        <p:spPr/>
        <p:txBody>
          <a:bodyPr/>
          <a:lstStyle/>
          <a:p>
            <a:r>
              <a:rPr lang="en-US" smtClean="0"/>
              <a:t>Sam Schroeder MT</a:t>
            </a:r>
            <a:endParaRPr lang="en-US"/>
          </a:p>
        </p:txBody>
      </p:sp>
      <p:sp>
        <p:nvSpPr>
          <p:cNvPr id="6" name="Slide Number Placeholder 5"/>
          <p:cNvSpPr>
            <a:spLocks noGrp="1"/>
          </p:cNvSpPr>
          <p:nvPr>
            <p:ph type="sldNum" sz="quarter" idx="12"/>
          </p:nvPr>
        </p:nvSpPr>
        <p:spPr/>
        <p:txBody>
          <a:bodyPr/>
          <a:lstStyle/>
          <a:p>
            <a:fld id="{9E8E5E66-A2B9-44ED-9B1B-70FEE7ECA237}" type="slidenum">
              <a:rPr lang="en-US" smtClean="0"/>
              <a:t>‹#›</a:t>
            </a:fld>
            <a:endParaRPr lang="en-US"/>
          </a:p>
        </p:txBody>
      </p:sp>
    </p:spTree>
    <p:extLst>
      <p:ext uri="{BB962C8B-B14F-4D97-AF65-F5344CB8AC3E}">
        <p14:creationId xmlns:p14="http://schemas.microsoft.com/office/powerpoint/2010/main" val="3231950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EC1172-06FE-45E1-84A6-557D4C4DCD6D}" type="datetime1">
              <a:rPr lang="en-US" smtClean="0"/>
              <a:t>8/12/2014</a:t>
            </a:fld>
            <a:endParaRPr lang="en-US"/>
          </a:p>
        </p:txBody>
      </p:sp>
      <p:sp>
        <p:nvSpPr>
          <p:cNvPr id="5" name="Footer Placeholder 4"/>
          <p:cNvSpPr>
            <a:spLocks noGrp="1"/>
          </p:cNvSpPr>
          <p:nvPr>
            <p:ph type="ftr" sz="quarter" idx="11"/>
          </p:nvPr>
        </p:nvSpPr>
        <p:spPr/>
        <p:txBody>
          <a:bodyPr/>
          <a:lstStyle/>
          <a:p>
            <a:r>
              <a:rPr lang="en-US" smtClean="0"/>
              <a:t>Sam Schroeder MT</a:t>
            </a:r>
            <a:endParaRPr lang="en-US"/>
          </a:p>
        </p:txBody>
      </p:sp>
      <p:sp>
        <p:nvSpPr>
          <p:cNvPr id="6" name="Slide Number Placeholder 5"/>
          <p:cNvSpPr>
            <a:spLocks noGrp="1"/>
          </p:cNvSpPr>
          <p:nvPr>
            <p:ph type="sldNum" sz="quarter" idx="12"/>
          </p:nvPr>
        </p:nvSpPr>
        <p:spPr/>
        <p:txBody>
          <a:bodyPr/>
          <a:lstStyle/>
          <a:p>
            <a:fld id="{9E8E5E66-A2B9-44ED-9B1B-70FEE7ECA237}" type="slidenum">
              <a:rPr lang="en-US" smtClean="0"/>
              <a:t>‹#›</a:t>
            </a:fld>
            <a:endParaRPr lang="en-US"/>
          </a:p>
        </p:txBody>
      </p:sp>
    </p:spTree>
    <p:extLst>
      <p:ext uri="{BB962C8B-B14F-4D97-AF65-F5344CB8AC3E}">
        <p14:creationId xmlns:p14="http://schemas.microsoft.com/office/powerpoint/2010/main" val="2910758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636D30-C6FE-4BA5-973D-B791822F3CD1}" type="datetime1">
              <a:rPr lang="en-US" smtClean="0"/>
              <a:t>8/12/2014</a:t>
            </a:fld>
            <a:endParaRPr lang="en-US"/>
          </a:p>
        </p:txBody>
      </p:sp>
      <p:sp>
        <p:nvSpPr>
          <p:cNvPr id="6" name="Footer Placeholder 5"/>
          <p:cNvSpPr>
            <a:spLocks noGrp="1"/>
          </p:cNvSpPr>
          <p:nvPr>
            <p:ph type="ftr" sz="quarter" idx="11"/>
          </p:nvPr>
        </p:nvSpPr>
        <p:spPr/>
        <p:txBody>
          <a:bodyPr/>
          <a:lstStyle/>
          <a:p>
            <a:r>
              <a:rPr lang="en-US" smtClean="0"/>
              <a:t>Sam Schroeder MT</a:t>
            </a:r>
            <a:endParaRPr lang="en-US"/>
          </a:p>
        </p:txBody>
      </p:sp>
      <p:sp>
        <p:nvSpPr>
          <p:cNvPr id="7" name="Slide Number Placeholder 6"/>
          <p:cNvSpPr>
            <a:spLocks noGrp="1"/>
          </p:cNvSpPr>
          <p:nvPr>
            <p:ph type="sldNum" sz="quarter" idx="12"/>
          </p:nvPr>
        </p:nvSpPr>
        <p:spPr/>
        <p:txBody>
          <a:bodyPr/>
          <a:lstStyle/>
          <a:p>
            <a:fld id="{9E8E5E66-A2B9-44ED-9B1B-70FEE7ECA237}" type="slidenum">
              <a:rPr lang="en-US" smtClean="0"/>
              <a:t>‹#›</a:t>
            </a:fld>
            <a:endParaRPr lang="en-US"/>
          </a:p>
        </p:txBody>
      </p:sp>
    </p:spTree>
    <p:extLst>
      <p:ext uri="{BB962C8B-B14F-4D97-AF65-F5344CB8AC3E}">
        <p14:creationId xmlns:p14="http://schemas.microsoft.com/office/powerpoint/2010/main" val="935216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80A050-6B66-4055-8F2E-DC993CEA5C97}" type="datetime1">
              <a:rPr lang="en-US" smtClean="0"/>
              <a:t>8/12/2014</a:t>
            </a:fld>
            <a:endParaRPr lang="en-US"/>
          </a:p>
        </p:txBody>
      </p:sp>
      <p:sp>
        <p:nvSpPr>
          <p:cNvPr id="8" name="Footer Placeholder 7"/>
          <p:cNvSpPr>
            <a:spLocks noGrp="1"/>
          </p:cNvSpPr>
          <p:nvPr>
            <p:ph type="ftr" sz="quarter" idx="11"/>
          </p:nvPr>
        </p:nvSpPr>
        <p:spPr/>
        <p:txBody>
          <a:bodyPr/>
          <a:lstStyle/>
          <a:p>
            <a:r>
              <a:rPr lang="en-US" smtClean="0"/>
              <a:t>Sam Schroeder MT</a:t>
            </a:r>
            <a:endParaRPr lang="en-US"/>
          </a:p>
        </p:txBody>
      </p:sp>
      <p:sp>
        <p:nvSpPr>
          <p:cNvPr id="9" name="Slide Number Placeholder 8"/>
          <p:cNvSpPr>
            <a:spLocks noGrp="1"/>
          </p:cNvSpPr>
          <p:nvPr>
            <p:ph type="sldNum" sz="quarter" idx="12"/>
          </p:nvPr>
        </p:nvSpPr>
        <p:spPr/>
        <p:txBody>
          <a:bodyPr/>
          <a:lstStyle/>
          <a:p>
            <a:fld id="{9E8E5E66-A2B9-44ED-9B1B-70FEE7ECA237}" type="slidenum">
              <a:rPr lang="en-US" smtClean="0"/>
              <a:t>‹#›</a:t>
            </a:fld>
            <a:endParaRPr lang="en-US"/>
          </a:p>
        </p:txBody>
      </p:sp>
    </p:spTree>
    <p:extLst>
      <p:ext uri="{BB962C8B-B14F-4D97-AF65-F5344CB8AC3E}">
        <p14:creationId xmlns:p14="http://schemas.microsoft.com/office/powerpoint/2010/main" val="3893740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D43F9B-CCC7-4925-99B3-6861128C0338}" type="datetime1">
              <a:rPr lang="en-US" smtClean="0"/>
              <a:t>8/12/2014</a:t>
            </a:fld>
            <a:endParaRPr lang="en-US"/>
          </a:p>
        </p:txBody>
      </p:sp>
      <p:sp>
        <p:nvSpPr>
          <p:cNvPr id="4" name="Footer Placeholder 3"/>
          <p:cNvSpPr>
            <a:spLocks noGrp="1"/>
          </p:cNvSpPr>
          <p:nvPr>
            <p:ph type="ftr" sz="quarter" idx="11"/>
          </p:nvPr>
        </p:nvSpPr>
        <p:spPr/>
        <p:txBody>
          <a:bodyPr/>
          <a:lstStyle/>
          <a:p>
            <a:r>
              <a:rPr lang="en-US" smtClean="0"/>
              <a:t>Sam Schroeder MT</a:t>
            </a:r>
            <a:endParaRPr lang="en-US"/>
          </a:p>
        </p:txBody>
      </p:sp>
      <p:sp>
        <p:nvSpPr>
          <p:cNvPr id="5" name="Slide Number Placeholder 4"/>
          <p:cNvSpPr>
            <a:spLocks noGrp="1"/>
          </p:cNvSpPr>
          <p:nvPr>
            <p:ph type="sldNum" sz="quarter" idx="12"/>
          </p:nvPr>
        </p:nvSpPr>
        <p:spPr/>
        <p:txBody>
          <a:bodyPr/>
          <a:lstStyle/>
          <a:p>
            <a:fld id="{9E8E5E66-A2B9-44ED-9B1B-70FEE7ECA237}" type="slidenum">
              <a:rPr lang="en-US" smtClean="0"/>
              <a:t>‹#›</a:t>
            </a:fld>
            <a:endParaRPr lang="en-US"/>
          </a:p>
        </p:txBody>
      </p:sp>
    </p:spTree>
    <p:extLst>
      <p:ext uri="{BB962C8B-B14F-4D97-AF65-F5344CB8AC3E}">
        <p14:creationId xmlns:p14="http://schemas.microsoft.com/office/powerpoint/2010/main" val="1751912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5B9655-DAE0-4AD9-A386-35D5A87D9323}" type="datetime1">
              <a:rPr lang="en-US" smtClean="0"/>
              <a:t>8/12/2014</a:t>
            </a:fld>
            <a:endParaRPr lang="en-US"/>
          </a:p>
        </p:txBody>
      </p:sp>
      <p:sp>
        <p:nvSpPr>
          <p:cNvPr id="3" name="Footer Placeholder 2"/>
          <p:cNvSpPr>
            <a:spLocks noGrp="1"/>
          </p:cNvSpPr>
          <p:nvPr>
            <p:ph type="ftr" sz="quarter" idx="11"/>
          </p:nvPr>
        </p:nvSpPr>
        <p:spPr/>
        <p:txBody>
          <a:bodyPr/>
          <a:lstStyle/>
          <a:p>
            <a:r>
              <a:rPr lang="en-US" smtClean="0"/>
              <a:t>Sam Schroeder MT</a:t>
            </a:r>
            <a:endParaRPr lang="en-US"/>
          </a:p>
        </p:txBody>
      </p:sp>
      <p:sp>
        <p:nvSpPr>
          <p:cNvPr id="4" name="Slide Number Placeholder 3"/>
          <p:cNvSpPr>
            <a:spLocks noGrp="1"/>
          </p:cNvSpPr>
          <p:nvPr>
            <p:ph type="sldNum" sz="quarter" idx="12"/>
          </p:nvPr>
        </p:nvSpPr>
        <p:spPr/>
        <p:txBody>
          <a:bodyPr/>
          <a:lstStyle/>
          <a:p>
            <a:fld id="{9E8E5E66-A2B9-44ED-9B1B-70FEE7ECA237}" type="slidenum">
              <a:rPr lang="en-US" smtClean="0"/>
              <a:t>‹#›</a:t>
            </a:fld>
            <a:endParaRPr lang="en-US"/>
          </a:p>
        </p:txBody>
      </p:sp>
    </p:spTree>
    <p:extLst>
      <p:ext uri="{BB962C8B-B14F-4D97-AF65-F5344CB8AC3E}">
        <p14:creationId xmlns:p14="http://schemas.microsoft.com/office/powerpoint/2010/main" val="3260760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062E2E-52C8-49C7-88BF-92A833BD7E95}" type="datetime1">
              <a:rPr lang="en-US" smtClean="0"/>
              <a:t>8/12/2014</a:t>
            </a:fld>
            <a:endParaRPr lang="en-US"/>
          </a:p>
        </p:txBody>
      </p:sp>
      <p:sp>
        <p:nvSpPr>
          <p:cNvPr id="6" name="Footer Placeholder 5"/>
          <p:cNvSpPr>
            <a:spLocks noGrp="1"/>
          </p:cNvSpPr>
          <p:nvPr>
            <p:ph type="ftr" sz="quarter" idx="11"/>
          </p:nvPr>
        </p:nvSpPr>
        <p:spPr/>
        <p:txBody>
          <a:bodyPr/>
          <a:lstStyle/>
          <a:p>
            <a:r>
              <a:rPr lang="en-US" smtClean="0"/>
              <a:t>Sam Schroeder MT</a:t>
            </a:r>
            <a:endParaRPr lang="en-US"/>
          </a:p>
        </p:txBody>
      </p:sp>
      <p:sp>
        <p:nvSpPr>
          <p:cNvPr id="7" name="Slide Number Placeholder 6"/>
          <p:cNvSpPr>
            <a:spLocks noGrp="1"/>
          </p:cNvSpPr>
          <p:nvPr>
            <p:ph type="sldNum" sz="quarter" idx="12"/>
          </p:nvPr>
        </p:nvSpPr>
        <p:spPr/>
        <p:txBody>
          <a:bodyPr/>
          <a:lstStyle/>
          <a:p>
            <a:fld id="{9E8E5E66-A2B9-44ED-9B1B-70FEE7ECA237}" type="slidenum">
              <a:rPr lang="en-US" smtClean="0"/>
              <a:t>‹#›</a:t>
            </a:fld>
            <a:endParaRPr lang="en-US"/>
          </a:p>
        </p:txBody>
      </p:sp>
    </p:spTree>
    <p:extLst>
      <p:ext uri="{BB962C8B-B14F-4D97-AF65-F5344CB8AC3E}">
        <p14:creationId xmlns:p14="http://schemas.microsoft.com/office/powerpoint/2010/main" val="1894946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567255-FC8B-4483-B9BC-A2881713416D}" type="datetime1">
              <a:rPr lang="en-US" smtClean="0"/>
              <a:t>8/12/2014</a:t>
            </a:fld>
            <a:endParaRPr lang="en-US"/>
          </a:p>
        </p:txBody>
      </p:sp>
      <p:sp>
        <p:nvSpPr>
          <p:cNvPr id="6" name="Footer Placeholder 5"/>
          <p:cNvSpPr>
            <a:spLocks noGrp="1"/>
          </p:cNvSpPr>
          <p:nvPr>
            <p:ph type="ftr" sz="quarter" idx="11"/>
          </p:nvPr>
        </p:nvSpPr>
        <p:spPr/>
        <p:txBody>
          <a:bodyPr/>
          <a:lstStyle/>
          <a:p>
            <a:r>
              <a:rPr lang="en-US" smtClean="0"/>
              <a:t>Sam Schroeder MT</a:t>
            </a:r>
            <a:endParaRPr lang="en-US"/>
          </a:p>
        </p:txBody>
      </p:sp>
      <p:sp>
        <p:nvSpPr>
          <p:cNvPr id="7" name="Slide Number Placeholder 6"/>
          <p:cNvSpPr>
            <a:spLocks noGrp="1"/>
          </p:cNvSpPr>
          <p:nvPr>
            <p:ph type="sldNum" sz="quarter" idx="12"/>
          </p:nvPr>
        </p:nvSpPr>
        <p:spPr/>
        <p:txBody>
          <a:bodyPr/>
          <a:lstStyle/>
          <a:p>
            <a:fld id="{9E8E5E66-A2B9-44ED-9B1B-70FEE7ECA237}" type="slidenum">
              <a:rPr lang="en-US" smtClean="0"/>
              <a:t>‹#›</a:t>
            </a:fld>
            <a:endParaRPr lang="en-US"/>
          </a:p>
        </p:txBody>
      </p:sp>
    </p:spTree>
    <p:extLst>
      <p:ext uri="{BB962C8B-B14F-4D97-AF65-F5344CB8AC3E}">
        <p14:creationId xmlns:p14="http://schemas.microsoft.com/office/powerpoint/2010/main" val="2258433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C27EA7-C5AB-400B-A2EB-6AD033694313}" type="datetime1">
              <a:rPr lang="en-US" smtClean="0"/>
              <a:t>8/12/2014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Sam Schroeder MT</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8E5E66-A2B9-44ED-9B1B-70FEE7ECA237}" type="slidenum">
              <a:rPr lang="en-US" smtClean="0"/>
              <a:t>‹#›</a:t>
            </a:fld>
            <a:endParaRPr lang="en-US"/>
          </a:p>
        </p:txBody>
      </p:sp>
    </p:spTree>
    <p:extLst>
      <p:ext uri="{BB962C8B-B14F-4D97-AF65-F5344CB8AC3E}">
        <p14:creationId xmlns:p14="http://schemas.microsoft.com/office/powerpoint/2010/main" val="2627702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5.emf"/><Relationship Id="rId5" Type="http://schemas.openxmlformats.org/officeDocument/2006/relationships/oleObject" Target="../embeddings/oleObject2.bin"/><Relationship Id="rId4" Type="http://schemas.openxmlformats.org/officeDocument/2006/relationships/image" Target="../media/image14.emf"/></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Blood Bank How </a:t>
            </a:r>
            <a:r>
              <a:rPr lang="en-US" dirty="0" err="1" smtClean="0"/>
              <a:t>To’s</a:t>
            </a:r>
            <a:r>
              <a:rPr lang="en-US" dirty="0" smtClean="0"/>
              <a:t> and Helpful Trick Review</a:t>
            </a:r>
            <a:endParaRPr lang="en-US" dirty="0"/>
          </a:p>
        </p:txBody>
      </p:sp>
    </p:spTree>
    <p:extLst>
      <p:ext uri="{BB962C8B-B14F-4D97-AF65-F5344CB8AC3E}">
        <p14:creationId xmlns:p14="http://schemas.microsoft.com/office/powerpoint/2010/main" val="41141022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of Thawing FFP </a:t>
            </a:r>
            <a:br>
              <a:rPr lang="en-US" dirty="0"/>
            </a:br>
            <a:endParaRPr lang="en-US" dirty="0"/>
          </a:p>
        </p:txBody>
      </p:sp>
      <p:pic>
        <p:nvPicPr>
          <p:cNvPr id="4" name="Content Placeholder 3"/>
          <p:cNvPicPr>
            <a:picLocks noGrp="1"/>
          </p:cNvPicPr>
          <p:nvPr>
            <p:ph idx="1"/>
          </p:nvPr>
        </p:nvPicPr>
        <p:blipFill>
          <a:blip r:embed="rId2" cstate="print"/>
          <a:stretch>
            <a:fillRect/>
          </a:stretch>
        </p:blipFill>
        <p:spPr>
          <a:xfrm>
            <a:off x="800364" y="1600200"/>
            <a:ext cx="7543271" cy="4525963"/>
          </a:xfrm>
          <a:prstGeom prst="rect">
            <a:avLst/>
          </a:prstGeom>
        </p:spPr>
      </p:pic>
    </p:spTree>
    <p:extLst>
      <p:ext uri="{BB962C8B-B14F-4D97-AF65-F5344CB8AC3E}">
        <p14:creationId xmlns:p14="http://schemas.microsoft.com/office/powerpoint/2010/main" val="9510149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Thawing FFP</a:t>
            </a:r>
            <a:endParaRPr lang="en-US" dirty="0"/>
          </a:p>
        </p:txBody>
      </p:sp>
      <p:pic>
        <p:nvPicPr>
          <p:cNvPr id="4" name="Content Placeholder 3"/>
          <p:cNvPicPr>
            <a:picLocks noGrp="1"/>
          </p:cNvPicPr>
          <p:nvPr>
            <p:ph idx="1"/>
          </p:nvPr>
        </p:nvPicPr>
        <p:blipFill>
          <a:blip r:embed="rId2" cstate="print"/>
          <a:stretch>
            <a:fillRect/>
          </a:stretch>
        </p:blipFill>
        <p:spPr>
          <a:xfrm>
            <a:off x="800364" y="1600200"/>
            <a:ext cx="7543271" cy="4525963"/>
          </a:xfrm>
          <a:prstGeom prst="rect">
            <a:avLst/>
          </a:prstGeom>
        </p:spPr>
      </p:pic>
    </p:spTree>
    <p:extLst>
      <p:ext uri="{BB962C8B-B14F-4D97-AF65-F5344CB8AC3E}">
        <p14:creationId xmlns:p14="http://schemas.microsoft.com/office/powerpoint/2010/main" val="5733122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Thawing FFP</a:t>
            </a:r>
            <a:endParaRPr lang="en-US" dirty="0"/>
          </a:p>
        </p:txBody>
      </p:sp>
      <p:pic>
        <p:nvPicPr>
          <p:cNvPr id="5" name="Content Placeholder 4"/>
          <p:cNvPicPr>
            <a:picLocks noGrp="1"/>
          </p:cNvPicPr>
          <p:nvPr>
            <p:ph idx="1"/>
          </p:nvPr>
        </p:nvPicPr>
        <p:blipFill>
          <a:blip r:embed="rId2" cstate="print"/>
          <a:stretch>
            <a:fillRect/>
          </a:stretch>
        </p:blipFill>
        <p:spPr>
          <a:xfrm>
            <a:off x="800364" y="1600200"/>
            <a:ext cx="7543271" cy="4525963"/>
          </a:xfrm>
          <a:prstGeom prst="rect">
            <a:avLst/>
          </a:prstGeom>
        </p:spPr>
      </p:pic>
    </p:spTree>
    <p:extLst>
      <p:ext uri="{BB962C8B-B14F-4D97-AF65-F5344CB8AC3E}">
        <p14:creationId xmlns:p14="http://schemas.microsoft.com/office/powerpoint/2010/main" val="719187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Thawing FFP</a:t>
            </a:r>
            <a:endParaRPr lang="en-US" dirty="0"/>
          </a:p>
        </p:txBody>
      </p:sp>
      <p:pic>
        <p:nvPicPr>
          <p:cNvPr id="4" name="Content Placeholder 3"/>
          <p:cNvPicPr>
            <a:picLocks noGrp="1"/>
          </p:cNvPicPr>
          <p:nvPr>
            <p:ph idx="1"/>
          </p:nvPr>
        </p:nvPicPr>
        <p:blipFill>
          <a:blip r:embed="rId2" cstate="print"/>
          <a:stretch>
            <a:fillRect/>
          </a:stretch>
        </p:blipFill>
        <p:spPr>
          <a:xfrm>
            <a:off x="800364" y="1600200"/>
            <a:ext cx="7543271" cy="4525963"/>
          </a:xfrm>
          <a:prstGeom prst="rect">
            <a:avLst/>
          </a:prstGeom>
        </p:spPr>
      </p:pic>
    </p:spTree>
    <p:extLst>
      <p:ext uri="{BB962C8B-B14F-4D97-AF65-F5344CB8AC3E}">
        <p14:creationId xmlns:p14="http://schemas.microsoft.com/office/powerpoint/2010/main" val="34639107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Thawing FFP</a:t>
            </a:r>
            <a:endParaRPr lang="en-US" dirty="0"/>
          </a:p>
        </p:txBody>
      </p:sp>
      <p:sp>
        <p:nvSpPr>
          <p:cNvPr id="3" name="Content Placeholder 2"/>
          <p:cNvSpPr>
            <a:spLocks noGrp="1"/>
          </p:cNvSpPr>
          <p:nvPr>
            <p:ph idx="1"/>
          </p:nvPr>
        </p:nvSpPr>
        <p:spPr/>
        <p:txBody>
          <a:bodyPr/>
          <a:lstStyle/>
          <a:p>
            <a:r>
              <a:rPr lang="en-US" dirty="0"/>
              <a:t>You will print a full face (4X4) label to the LBB printer. This should be placed over the current label. The system will not allow you to issue a frozen product only a thawed product.</a:t>
            </a:r>
          </a:p>
          <a:p>
            <a:endParaRPr lang="en-US" dirty="0"/>
          </a:p>
        </p:txBody>
      </p:sp>
    </p:spTree>
    <p:extLst>
      <p:ext uri="{BB962C8B-B14F-4D97-AF65-F5344CB8AC3E}">
        <p14:creationId xmlns:p14="http://schemas.microsoft.com/office/powerpoint/2010/main" val="31013185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Thawing FFP</a:t>
            </a:r>
            <a:endParaRPr lang="en-US" dirty="0"/>
          </a:p>
        </p:txBody>
      </p:sp>
      <p:pic>
        <p:nvPicPr>
          <p:cNvPr id="5" name="Content Placeholder 4"/>
          <p:cNvPicPr>
            <a:picLocks noGrp="1"/>
          </p:cNvPicPr>
          <p:nvPr>
            <p:ph idx="1"/>
          </p:nvPr>
        </p:nvPicPr>
        <p:blipFill>
          <a:blip r:embed="rId2" cstate="print"/>
          <a:stretch>
            <a:fillRect/>
          </a:stretch>
        </p:blipFill>
        <p:spPr>
          <a:xfrm>
            <a:off x="800364" y="1600200"/>
            <a:ext cx="7543271" cy="4525963"/>
          </a:xfrm>
          <a:prstGeom prst="rect">
            <a:avLst/>
          </a:prstGeom>
        </p:spPr>
      </p:pic>
    </p:spTree>
    <p:extLst>
      <p:ext uri="{BB962C8B-B14F-4D97-AF65-F5344CB8AC3E}">
        <p14:creationId xmlns:p14="http://schemas.microsoft.com/office/powerpoint/2010/main" val="17849152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Thawing FFP</a:t>
            </a:r>
            <a:endParaRPr lang="en-US" dirty="0"/>
          </a:p>
        </p:txBody>
      </p:sp>
      <p:pic>
        <p:nvPicPr>
          <p:cNvPr id="4" name="Content Placeholder 3"/>
          <p:cNvPicPr>
            <a:picLocks noGrp="1"/>
          </p:cNvPicPr>
          <p:nvPr>
            <p:ph idx="1"/>
          </p:nvPr>
        </p:nvPicPr>
        <p:blipFill>
          <a:blip r:embed="rId2" cstate="print"/>
          <a:stretch>
            <a:fillRect/>
          </a:stretch>
        </p:blipFill>
        <p:spPr>
          <a:xfrm>
            <a:off x="800364" y="1600200"/>
            <a:ext cx="7543271" cy="4525963"/>
          </a:xfrm>
          <a:prstGeom prst="rect">
            <a:avLst/>
          </a:prstGeom>
        </p:spPr>
      </p:pic>
    </p:spTree>
    <p:extLst>
      <p:ext uri="{BB962C8B-B14F-4D97-AF65-F5344CB8AC3E}">
        <p14:creationId xmlns:p14="http://schemas.microsoft.com/office/powerpoint/2010/main" val="10056387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Differences in Irradiated</a:t>
            </a:r>
            <a:endParaRPr lang="en-US" dirty="0"/>
          </a:p>
        </p:txBody>
      </p:sp>
      <p:sp>
        <p:nvSpPr>
          <p:cNvPr id="3" name="Content Placeholder 2"/>
          <p:cNvSpPr>
            <a:spLocks noGrp="1"/>
          </p:cNvSpPr>
          <p:nvPr>
            <p:ph idx="1"/>
          </p:nvPr>
        </p:nvSpPr>
        <p:spPr/>
        <p:txBody>
          <a:bodyPr/>
          <a:lstStyle/>
          <a:p>
            <a:r>
              <a:rPr lang="en-US" dirty="0" smtClean="0"/>
              <a:t> You do NOT need to add irradiated as an instruction to a unit as we did previous.  </a:t>
            </a:r>
          </a:p>
          <a:p>
            <a:r>
              <a:rPr lang="en-US" b="1" dirty="0" smtClean="0"/>
              <a:t>If a patient is requested as Irradiated</a:t>
            </a:r>
            <a:r>
              <a:rPr lang="en-US" dirty="0" smtClean="0"/>
              <a:t>, change the LRC to a URC.  (this is the screen where you can select how many units you would like) Likewise change platelets from a LPH to a ILP.</a:t>
            </a:r>
          </a:p>
          <a:p>
            <a:r>
              <a:rPr lang="en-US" dirty="0" smtClean="0"/>
              <a:t>Screenshot following</a:t>
            </a:r>
            <a:endParaRPr lang="en-US" dirty="0"/>
          </a:p>
        </p:txBody>
      </p:sp>
    </p:spTree>
    <p:extLst>
      <p:ext uri="{BB962C8B-B14F-4D97-AF65-F5344CB8AC3E}">
        <p14:creationId xmlns:p14="http://schemas.microsoft.com/office/powerpoint/2010/main" val="32261040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0"/>
            <a:ext cx="12285980" cy="7678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a:off x="990600" y="2133600"/>
            <a:ext cx="1752600" cy="6096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869315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Add the following message to remind other techs to change the product</a:t>
            </a:r>
          </a:p>
          <a:p>
            <a:endParaRPr lang="en-US" dirty="0"/>
          </a:p>
          <a:p>
            <a:r>
              <a:rPr lang="en-US" dirty="0" smtClean="0"/>
              <a:t>Screenshot following</a:t>
            </a:r>
            <a:endParaRPr lang="en-US" dirty="0"/>
          </a:p>
        </p:txBody>
      </p:sp>
    </p:spTree>
    <p:extLst>
      <p:ext uri="{BB962C8B-B14F-4D97-AF65-F5344CB8AC3E}">
        <p14:creationId xmlns:p14="http://schemas.microsoft.com/office/powerpoint/2010/main" val="38652302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i="1" dirty="0"/>
              <a:t>To irradiate or Thaw a product you will need to go to Inventory, Edit</a:t>
            </a:r>
            <a:r>
              <a:rPr lang="en-US" i="1" dirty="0" smtClean="0"/>
              <a:t>, Create product </a:t>
            </a:r>
            <a:r>
              <a:rPr lang="en-US" i="1" dirty="0"/>
              <a:t>and select change product. You may also do this when </a:t>
            </a:r>
            <a:r>
              <a:rPr lang="en-US" i="1" dirty="0" err="1"/>
              <a:t>aliquoting</a:t>
            </a:r>
            <a:r>
              <a:rPr lang="en-US" i="1" dirty="0"/>
              <a:t> blood for baby’s using divide instead of change.</a:t>
            </a:r>
            <a:r>
              <a:rPr lang="en-US" dirty="0"/>
              <a:t> If it is already selected for a patient you will need to go to Inventory, Product Orders Service, Create Product, Change etc.</a:t>
            </a:r>
          </a:p>
        </p:txBody>
      </p:sp>
      <p:sp>
        <p:nvSpPr>
          <p:cNvPr id="4" name="Title 1"/>
          <p:cNvSpPr>
            <a:spLocks noGrp="1"/>
          </p:cNvSpPr>
          <p:nvPr>
            <p:ph type="title"/>
          </p:nvPr>
        </p:nvSpPr>
        <p:spPr>
          <a:xfrm>
            <a:off x="457200" y="274638"/>
            <a:ext cx="8229600" cy="1143000"/>
          </a:xfrm>
        </p:spPr>
        <p:txBody>
          <a:bodyPr/>
          <a:lstStyle/>
          <a:p>
            <a:r>
              <a:rPr lang="en-US" dirty="0" smtClean="0"/>
              <a:t>How to Thaw/Irradiate</a:t>
            </a:r>
            <a:endParaRPr lang="en-US" dirty="0"/>
          </a:p>
        </p:txBody>
      </p:sp>
    </p:spTree>
    <p:extLst>
      <p:ext uri="{BB962C8B-B14F-4D97-AF65-F5344CB8AC3E}">
        <p14:creationId xmlns:p14="http://schemas.microsoft.com/office/powerpoint/2010/main" val="32282327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533400"/>
            <a:ext cx="16459198"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a:off x="1676400" y="2133600"/>
            <a:ext cx="2209800" cy="609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0854621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AM I DOING THIS?!</a:t>
            </a:r>
            <a:endParaRPr lang="en-US" dirty="0"/>
          </a:p>
        </p:txBody>
      </p:sp>
      <p:sp>
        <p:nvSpPr>
          <p:cNvPr id="3" name="Content Placeholder 2"/>
          <p:cNvSpPr>
            <a:spLocks noGrp="1"/>
          </p:cNvSpPr>
          <p:nvPr>
            <p:ph idx="1"/>
          </p:nvPr>
        </p:nvSpPr>
        <p:spPr/>
        <p:txBody>
          <a:bodyPr>
            <a:normAutofit fontScale="77500" lnSpcReduction="20000"/>
          </a:bodyPr>
          <a:lstStyle/>
          <a:p>
            <a:r>
              <a:rPr lang="en-US" dirty="0"/>
              <a:t>Label verification is a requirement by CAP and AABB and it will pop up this box once you enter on above screen. You will have TWO tries to scan the printed label. This is to ensure the label printed properly with the proper information. </a:t>
            </a:r>
            <a:r>
              <a:rPr lang="en-US" b="1" dirty="0"/>
              <a:t>Saves us having to have another tech present to check each one.</a:t>
            </a:r>
          </a:p>
          <a:p>
            <a:r>
              <a:rPr lang="en-US" dirty="0"/>
              <a:t>You must scan this label as you can hand enter but you must know the ISBT code for each item. Like A </a:t>
            </a:r>
            <a:r>
              <a:rPr lang="en-US" dirty="0" err="1"/>
              <a:t>pos</a:t>
            </a:r>
            <a:r>
              <a:rPr lang="en-US" dirty="0"/>
              <a:t> would be 6200 etc. If you exceed the two tries you will go to </a:t>
            </a:r>
            <a:r>
              <a:rPr lang="en-US" dirty="0" err="1"/>
              <a:t>Inventory.edit.label</a:t>
            </a:r>
            <a:r>
              <a:rPr lang="en-US" dirty="0"/>
              <a:t> and it will allow you to reprint and try again. Products will not issue unless this has been completed. </a:t>
            </a:r>
            <a:r>
              <a:rPr lang="en-US" i="1" dirty="0"/>
              <a:t>Emergency issue is the only way it will allow you to bypass and it should only be used in those cases</a:t>
            </a:r>
            <a:r>
              <a:rPr lang="en-US" dirty="0"/>
              <a:t>.</a:t>
            </a:r>
          </a:p>
          <a:p>
            <a:endParaRPr lang="en-US" dirty="0"/>
          </a:p>
        </p:txBody>
      </p:sp>
    </p:spTree>
    <p:extLst>
      <p:ext uri="{BB962C8B-B14F-4D97-AF65-F5344CB8AC3E}">
        <p14:creationId xmlns:p14="http://schemas.microsoft.com/office/powerpoint/2010/main" val="28900322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Tips</a:t>
            </a:r>
            <a:endParaRPr lang="en-US" dirty="0"/>
          </a:p>
        </p:txBody>
      </p:sp>
      <p:sp>
        <p:nvSpPr>
          <p:cNvPr id="3" name="Content Placeholder 2"/>
          <p:cNvSpPr>
            <a:spLocks noGrp="1"/>
          </p:cNvSpPr>
          <p:nvPr>
            <p:ph idx="1"/>
          </p:nvPr>
        </p:nvSpPr>
        <p:spPr/>
        <p:txBody>
          <a:bodyPr>
            <a:normAutofit fontScale="85000" lnSpcReduction="10000"/>
          </a:bodyPr>
          <a:lstStyle/>
          <a:p>
            <a:r>
              <a:rPr lang="en-US" dirty="0"/>
              <a:t> </a:t>
            </a:r>
            <a:r>
              <a:rPr lang="en-US" b="1" i="1" u="sng" dirty="0"/>
              <a:t>Inventory</a:t>
            </a:r>
          </a:p>
          <a:p>
            <a:pPr lvl="0"/>
            <a:r>
              <a:rPr lang="en-US" dirty="0"/>
              <a:t>When entering units into inventory </a:t>
            </a:r>
            <a:r>
              <a:rPr lang="en-US" b="1" dirty="0"/>
              <a:t>batch you can choose ARC at both source and collection</a:t>
            </a:r>
          </a:p>
          <a:p>
            <a:r>
              <a:rPr lang="en-US" dirty="0"/>
              <a:t>ISBT will read barcode from whatever facility when you scan it in.</a:t>
            </a:r>
          </a:p>
          <a:p>
            <a:pPr lvl="0"/>
            <a:r>
              <a:rPr lang="en-US" dirty="0"/>
              <a:t>Turn off cap lock before scanning</a:t>
            </a:r>
          </a:p>
          <a:p>
            <a:pPr lvl="0"/>
            <a:r>
              <a:rPr lang="en-US" dirty="0"/>
              <a:t>Remember to enter OK at the condition before continuing to enter units</a:t>
            </a:r>
          </a:p>
          <a:p>
            <a:pPr lvl="0"/>
            <a:r>
              <a:rPr lang="en-US" dirty="0"/>
              <a:t>Scan units and enter volume at the end of each line then TAB before entering the next unit or F12 to exit.</a:t>
            </a:r>
          </a:p>
        </p:txBody>
      </p:sp>
    </p:spTree>
    <p:extLst>
      <p:ext uri="{BB962C8B-B14F-4D97-AF65-F5344CB8AC3E}">
        <p14:creationId xmlns:p14="http://schemas.microsoft.com/office/powerpoint/2010/main" val="42300593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QC</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401396731"/>
              </p:ext>
            </p:extLst>
          </p:nvPr>
        </p:nvGraphicFramePr>
        <p:xfrm>
          <a:off x="1371600" y="195099"/>
          <a:ext cx="1905000" cy="6662901"/>
        </p:xfrm>
        <a:graphic>
          <a:graphicData uri="http://schemas.openxmlformats.org/presentationml/2006/ole">
            <mc:AlternateContent xmlns:mc="http://schemas.openxmlformats.org/markup-compatibility/2006">
              <mc:Choice xmlns:v="urn:schemas-microsoft-com:vml" Requires="v">
                <p:oleObj spid="_x0000_s1044" name="Visio" r:id="rId3" imgW="2734666" imgH="9587345" progId="Visio.Drawing.11">
                  <p:embed/>
                </p:oleObj>
              </mc:Choice>
              <mc:Fallback>
                <p:oleObj name="Visio" r:id="rId3" imgW="2734666" imgH="9587345"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95099"/>
                        <a:ext cx="1905000" cy="6662901"/>
                      </a:xfrm>
                      <a:prstGeom prst="rect">
                        <a:avLst/>
                      </a:prstGeom>
                      <a:noFill/>
                    </p:spPr>
                  </p:pic>
                </p:oleObj>
              </mc:Fallback>
            </mc:AlternateContent>
          </a:graphicData>
        </a:graphic>
      </p:graphicFrame>
      <p:sp>
        <p:nvSpPr>
          <p:cNvPr id="6"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698903065"/>
              </p:ext>
            </p:extLst>
          </p:nvPr>
        </p:nvGraphicFramePr>
        <p:xfrm>
          <a:off x="5486400" y="11723"/>
          <a:ext cx="3304785" cy="6846277"/>
        </p:xfrm>
        <a:graphic>
          <a:graphicData uri="http://schemas.openxmlformats.org/presentationml/2006/ole">
            <mc:AlternateContent xmlns:mc="http://schemas.openxmlformats.org/markup-compatibility/2006">
              <mc:Choice xmlns:v="urn:schemas-microsoft-com:vml" Requires="v">
                <p:oleObj spid="_x0000_s1045" name="Visio" r:id="rId5" imgW="3453587" imgH="7162800" progId="Visio.Drawing.11">
                  <p:embed/>
                </p:oleObj>
              </mc:Choice>
              <mc:Fallback>
                <p:oleObj name="Visio" r:id="rId5" imgW="3453587" imgH="7162800" progId="Visio.Drawing.11">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11723"/>
                        <a:ext cx="3304785" cy="6846277"/>
                      </a:xfrm>
                      <a:prstGeom prst="rect">
                        <a:avLst/>
                      </a:prstGeom>
                      <a:noFill/>
                    </p:spPr>
                  </p:pic>
                </p:oleObj>
              </mc:Fallback>
            </mc:AlternateContent>
          </a:graphicData>
        </a:graphic>
      </p:graphicFrame>
      <p:cxnSp>
        <p:nvCxnSpPr>
          <p:cNvPr id="9" name="Straight Arrow Connector 8"/>
          <p:cNvCxnSpPr/>
          <p:nvPr/>
        </p:nvCxnSpPr>
        <p:spPr>
          <a:xfrm flipV="1">
            <a:off x="3505200" y="2514600"/>
            <a:ext cx="1447800" cy="3200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8321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a:solidFill>
                  <a:srgbClr val="000000"/>
                </a:solidFill>
              </a:rPr>
              <a:t>Updated 12/13/13</a:t>
            </a:r>
          </a:p>
        </p:txBody>
      </p:sp>
      <p:sp>
        <p:nvSpPr>
          <p:cNvPr id="29699"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1C56F58-F1D0-45AA-B945-86E63A1F7E3C}" type="slidenum">
              <a:rPr lang="en-US" altLang="en-US" sz="1400">
                <a:solidFill>
                  <a:srgbClr val="000000"/>
                </a:solidFill>
              </a:rPr>
              <a:pPr eaLnBrk="1" hangingPunct="1"/>
              <a:t>24</a:t>
            </a:fld>
            <a:endParaRPr lang="en-US" altLang="en-US" sz="1400">
              <a:solidFill>
                <a:srgbClr val="000000"/>
              </a:solidFill>
            </a:endParaRPr>
          </a:p>
        </p:txBody>
      </p:sp>
      <p:sp>
        <p:nvSpPr>
          <p:cNvPr id="29700" name="Rectangle 2"/>
          <p:cNvSpPr>
            <a:spLocks noGrp="1" noChangeArrowheads="1"/>
          </p:cNvSpPr>
          <p:nvPr>
            <p:ph type="title"/>
          </p:nvPr>
        </p:nvSpPr>
        <p:spPr/>
        <p:txBody>
          <a:bodyPr/>
          <a:lstStyle/>
          <a:p>
            <a:pPr eaLnBrk="1" hangingPunct="1"/>
            <a:r>
              <a:rPr lang="en-US" altLang="en-US" dirty="0" smtClean="0"/>
              <a:t>Antigen Typing QC</a:t>
            </a:r>
          </a:p>
        </p:txBody>
      </p:sp>
      <p:sp>
        <p:nvSpPr>
          <p:cNvPr id="29701" name="Rectangle 3"/>
          <p:cNvSpPr>
            <a:spLocks noGrp="1" noChangeArrowheads="1"/>
          </p:cNvSpPr>
          <p:nvPr>
            <p:ph type="body" idx="1"/>
          </p:nvPr>
        </p:nvSpPr>
        <p:spPr>
          <a:xfrm>
            <a:off x="609600" y="1219200"/>
            <a:ext cx="7772400" cy="4419600"/>
          </a:xfrm>
        </p:spPr>
        <p:txBody>
          <a:bodyPr/>
          <a:lstStyle/>
          <a:p>
            <a:pPr eaLnBrk="1" hangingPunct="1"/>
            <a:r>
              <a:rPr lang="en-US" altLang="en-US" dirty="0" smtClean="0"/>
              <a:t>Prompted when resulting</a:t>
            </a:r>
          </a:p>
          <a:p>
            <a:pPr lvl="1" eaLnBrk="1" hangingPunct="1"/>
            <a:r>
              <a:rPr lang="en-US" altLang="en-US" dirty="0" smtClean="0"/>
              <a:t>Added to current rack</a:t>
            </a:r>
          </a:p>
          <a:p>
            <a:pPr lvl="1" eaLnBrk="1" hangingPunct="1"/>
            <a:r>
              <a:rPr lang="en-US" altLang="en-US" dirty="0" smtClean="0"/>
              <a:t>May want antigen typing rack</a:t>
            </a:r>
          </a:p>
          <a:p>
            <a:pPr eaLnBrk="1" hangingPunct="1"/>
            <a:r>
              <a:rPr lang="en-US" altLang="en-US" dirty="0" smtClean="0"/>
              <a:t>Enter lot number of antisera</a:t>
            </a:r>
          </a:p>
          <a:p>
            <a:pPr eaLnBrk="1" hangingPunct="1"/>
            <a:r>
              <a:rPr lang="en-US" altLang="en-US" dirty="0" smtClean="0"/>
              <a:t>Enter lot number and reagent type</a:t>
            </a:r>
          </a:p>
          <a:p>
            <a:pPr lvl="1" eaLnBrk="1" hangingPunct="1"/>
            <a:r>
              <a:rPr lang="en-US" altLang="en-US" dirty="0" smtClean="0"/>
              <a:t>Negative control</a:t>
            </a:r>
          </a:p>
          <a:p>
            <a:pPr lvl="1" eaLnBrk="1" hangingPunct="1"/>
            <a:r>
              <a:rPr lang="en-US" altLang="en-US" dirty="0" smtClean="0"/>
              <a:t>Positive control</a:t>
            </a:r>
          </a:p>
          <a:p>
            <a:pPr eaLnBrk="1" hangingPunct="1"/>
            <a:endParaRPr lang="en-US" altLang="en-US" dirty="0" smtClean="0"/>
          </a:p>
        </p:txBody>
      </p:sp>
      <p:pic>
        <p:nvPicPr>
          <p:cNvPr id="2970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13" y="5053013"/>
            <a:ext cx="7210425" cy="166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53000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Rectangle 6"/>
          <p:cNvSpPr>
            <a:spLocks noChangeArrowheads="1"/>
          </p:cNvSpPr>
          <p:nvPr/>
        </p:nvSpPr>
        <p:spPr bwMode="auto">
          <a:xfrm>
            <a:off x="152400" y="152400"/>
            <a:ext cx="883920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altLang="en-US" sz="1400" b="1">
                <a:solidFill>
                  <a:srgbClr val="000000"/>
                </a:solidFill>
              </a:rPr>
              <a:t>3. Result the “C” Antigen test</a:t>
            </a:r>
            <a:r>
              <a:rPr lang="en-US" altLang="en-US" sz="1400">
                <a:solidFill>
                  <a:srgbClr val="000000"/>
                </a:solidFill>
              </a:rPr>
              <a:t>.  </a:t>
            </a:r>
            <a:r>
              <a:rPr lang="en-US" altLang="en-US" sz="1200">
                <a:solidFill>
                  <a:srgbClr val="000000"/>
                </a:solidFill>
              </a:rPr>
              <a:t>In this example, we result the test in the 3-INVENTORY &gt; Orders &gt; Results option.</a:t>
            </a:r>
          </a:p>
          <a:p>
            <a:pPr eaLnBrk="0" fontAlgn="base" hangingPunct="0">
              <a:spcBef>
                <a:spcPct val="0"/>
              </a:spcBef>
              <a:spcAft>
                <a:spcPct val="0"/>
              </a:spcAft>
            </a:pPr>
            <a:endParaRPr lang="en-US" altLang="en-US" sz="1200">
              <a:solidFill>
                <a:srgbClr val="000000"/>
              </a:solidFill>
            </a:endParaRPr>
          </a:p>
          <a:p>
            <a:pPr eaLnBrk="0" fontAlgn="base" hangingPunct="0">
              <a:spcBef>
                <a:spcPct val="0"/>
              </a:spcBef>
              <a:spcAft>
                <a:spcPct val="0"/>
              </a:spcAft>
            </a:pPr>
            <a:r>
              <a:rPr lang="en-US" altLang="en-US" sz="1200" b="1">
                <a:solidFill>
                  <a:srgbClr val="000000"/>
                </a:solidFill>
              </a:rPr>
              <a:t>a.  Access 3-INVENTORY &gt; Orders &gt; Results and enter in the unit number.</a:t>
            </a:r>
          </a:p>
        </p:txBody>
      </p:sp>
      <p:sp>
        <p:nvSpPr>
          <p:cNvPr id="35847" name="Text Box 7"/>
          <p:cNvSpPr txBox="1">
            <a:spLocks noChangeArrowheads="1"/>
          </p:cNvSpPr>
          <p:nvPr/>
        </p:nvSpPr>
        <p:spPr bwMode="auto">
          <a:xfrm>
            <a:off x="152400" y="3657600"/>
            <a:ext cx="7924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1200" b="1" dirty="0">
                <a:solidFill>
                  <a:srgbClr val="000000"/>
                </a:solidFill>
              </a:rPr>
              <a:t>b. Click on the “Tests: C: Antigen” and then the Rack #.</a:t>
            </a:r>
          </a:p>
          <a:p>
            <a:pPr eaLnBrk="0" fontAlgn="base" hangingPunct="0">
              <a:spcBef>
                <a:spcPct val="50000"/>
              </a:spcBef>
              <a:spcAft>
                <a:spcPct val="0"/>
              </a:spcAft>
            </a:pPr>
            <a:r>
              <a:rPr lang="en-US" altLang="en-US" sz="1200" b="1" i="1" u="sng" dirty="0">
                <a:solidFill>
                  <a:srgbClr val="000000"/>
                </a:solidFill>
              </a:rPr>
              <a:t>Result: </a:t>
            </a:r>
            <a:r>
              <a:rPr lang="en-US" altLang="en-US" sz="1200" b="1" i="1" dirty="0">
                <a:solidFill>
                  <a:srgbClr val="000000"/>
                </a:solidFill>
              </a:rPr>
              <a:t>the “Results of test C Antigen” window displays</a:t>
            </a:r>
            <a:r>
              <a:rPr lang="en-US" altLang="en-US" sz="1200" i="1" dirty="0">
                <a:solidFill>
                  <a:srgbClr val="000000"/>
                </a:solidFill>
              </a:rPr>
              <a:t>.</a:t>
            </a:r>
          </a:p>
        </p:txBody>
      </p:sp>
      <p:pic>
        <p:nvPicPr>
          <p:cNvPr id="35852"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14400"/>
            <a:ext cx="6477000" cy="2611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53"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213225"/>
            <a:ext cx="7567613" cy="264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2037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ext Box 4"/>
          <p:cNvSpPr txBox="1">
            <a:spLocks noChangeArrowheads="1"/>
          </p:cNvSpPr>
          <p:nvPr/>
        </p:nvSpPr>
        <p:spPr bwMode="auto">
          <a:xfrm>
            <a:off x="304800" y="381000"/>
            <a:ext cx="853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endParaRPr lang="en-US" altLang="en-US">
              <a:solidFill>
                <a:srgbClr val="000000"/>
              </a:solidFill>
            </a:endParaRPr>
          </a:p>
        </p:txBody>
      </p:sp>
      <p:sp>
        <p:nvSpPr>
          <p:cNvPr id="34821" name="Text Box 5"/>
          <p:cNvSpPr txBox="1">
            <a:spLocks noChangeArrowheads="1"/>
          </p:cNvSpPr>
          <p:nvPr/>
        </p:nvSpPr>
        <p:spPr bwMode="auto">
          <a:xfrm>
            <a:off x="304800" y="152400"/>
            <a:ext cx="86106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1400" dirty="0">
                <a:solidFill>
                  <a:srgbClr val="000000"/>
                </a:solidFill>
              </a:rPr>
              <a:t>c. Enter valid results and then click/ press F12-Accept</a:t>
            </a:r>
            <a:r>
              <a:rPr lang="en-US" altLang="en-US" sz="1400" dirty="0" smtClean="0">
                <a:solidFill>
                  <a:srgbClr val="000000"/>
                </a:solidFill>
              </a:rPr>
              <a:t>.</a:t>
            </a:r>
            <a:endParaRPr lang="en-US" altLang="en-US" sz="1400" dirty="0">
              <a:solidFill>
                <a:srgbClr val="000000"/>
              </a:solidFill>
            </a:endParaRPr>
          </a:p>
        </p:txBody>
      </p:sp>
      <p:pic>
        <p:nvPicPr>
          <p:cNvPr id="3482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8763000" cy="300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99253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Text Box 4"/>
          <p:cNvSpPr txBox="1">
            <a:spLocks noChangeArrowheads="1"/>
          </p:cNvSpPr>
          <p:nvPr/>
        </p:nvSpPr>
        <p:spPr bwMode="auto">
          <a:xfrm>
            <a:off x="152400" y="228600"/>
            <a:ext cx="86868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1400">
                <a:solidFill>
                  <a:srgbClr val="000000"/>
                </a:solidFill>
              </a:rPr>
              <a:t>d. Access the “Lot#” field and enter the Lot# of the reagent.  Use the drop down arrow to choose Lot number.  </a:t>
            </a:r>
          </a:p>
        </p:txBody>
      </p:sp>
      <p:pic>
        <p:nvPicPr>
          <p:cNvPr id="4608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3775"/>
            <a:ext cx="8763000" cy="3040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48058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228600" y="152400"/>
            <a:ext cx="83820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spcBef>
                <a:spcPct val="0"/>
              </a:spcBef>
              <a:defRPr>
                <a:solidFill>
                  <a:schemeClr val="tx1"/>
                </a:solidFill>
                <a:latin typeface="Arial" charset="0"/>
              </a:defRPr>
            </a:lvl1pPr>
            <a:lvl2pPr marL="800100" indent="-342900" algn="l">
              <a:spcBef>
                <a:spcPct val="0"/>
              </a:spcBef>
              <a:defRPr>
                <a:solidFill>
                  <a:schemeClr val="tx1"/>
                </a:solidFill>
                <a:latin typeface="Arial" charset="0"/>
              </a:defRPr>
            </a:lvl2pPr>
            <a:lvl3pPr marL="1257300" indent="-342900" algn="l">
              <a:spcBef>
                <a:spcPct val="0"/>
              </a:spcBef>
              <a:defRPr>
                <a:solidFill>
                  <a:schemeClr val="tx1"/>
                </a:solidFill>
                <a:latin typeface="Arial" charset="0"/>
              </a:defRPr>
            </a:lvl3pPr>
            <a:lvl4pPr marL="1714500" indent="-342900" algn="l">
              <a:spcBef>
                <a:spcPct val="0"/>
              </a:spcBef>
              <a:defRPr>
                <a:solidFill>
                  <a:schemeClr val="tx1"/>
                </a:solidFill>
                <a:latin typeface="Arial" charset="0"/>
              </a:defRPr>
            </a:lvl4pPr>
            <a:lvl5pPr marL="2171700" indent="-342900" algn="l">
              <a:spcBef>
                <a:spcPct val="0"/>
              </a:spcBef>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gn="ctr" eaLnBrk="0" fontAlgn="base" hangingPunct="0">
              <a:spcBef>
                <a:spcPct val="50000"/>
              </a:spcBef>
              <a:spcAft>
                <a:spcPct val="0"/>
              </a:spcAft>
            </a:pPr>
            <a:r>
              <a:rPr lang="en-US" altLang="en-US" sz="1400" b="1" i="1" dirty="0">
                <a:solidFill>
                  <a:srgbClr val="000000"/>
                </a:solidFill>
              </a:rPr>
              <a:t>Enter in the Positive Control results</a:t>
            </a:r>
          </a:p>
          <a:p>
            <a:pPr eaLnBrk="0" fontAlgn="base" hangingPunct="0">
              <a:spcBef>
                <a:spcPct val="50000"/>
              </a:spcBef>
              <a:spcAft>
                <a:spcPct val="0"/>
              </a:spcAft>
            </a:pPr>
            <a:r>
              <a:rPr lang="en-US" altLang="en-US" sz="1400" dirty="0" err="1">
                <a:solidFill>
                  <a:srgbClr val="000000"/>
                </a:solidFill>
              </a:rPr>
              <a:t>i</a:t>
            </a:r>
            <a:r>
              <a:rPr lang="en-US" altLang="en-US" sz="1400" dirty="0">
                <a:solidFill>
                  <a:srgbClr val="000000"/>
                </a:solidFill>
              </a:rPr>
              <a:t>. In the “Control Cells” column, place the cursor in the “POSITIVE” row and choose the reagent type in the “Type” field by using the drop down arrow.</a:t>
            </a:r>
          </a:p>
          <a:p>
            <a:pPr eaLnBrk="0" fontAlgn="base" hangingPunct="0">
              <a:spcBef>
                <a:spcPct val="50000"/>
              </a:spcBef>
              <a:spcAft>
                <a:spcPct val="0"/>
              </a:spcAft>
            </a:pPr>
            <a:r>
              <a:rPr lang="en-US" altLang="en-US" sz="1400" dirty="0">
                <a:solidFill>
                  <a:srgbClr val="000000"/>
                </a:solidFill>
              </a:rPr>
              <a:t>j. Enter the lot number of the positive control cells reagent in the “Lot#” field by using the drop down arrow.</a:t>
            </a:r>
          </a:p>
          <a:p>
            <a:pPr eaLnBrk="0" fontAlgn="base" hangingPunct="0">
              <a:spcBef>
                <a:spcPct val="50000"/>
              </a:spcBef>
              <a:spcAft>
                <a:spcPct val="0"/>
              </a:spcAft>
            </a:pPr>
            <a:r>
              <a:rPr lang="en-US" altLang="en-US" sz="1400" dirty="0">
                <a:solidFill>
                  <a:srgbClr val="000000"/>
                </a:solidFill>
              </a:rPr>
              <a:t>k. Enter the result in the “Result” field and the Appearance in the “App” field by using the drop down arrows.</a:t>
            </a:r>
          </a:p>
          <a:p>
            <a:pPr eaLnBrk="0" fontAlgn="base" hangingPunct="0">
              <a:spcBef>
                <a:spcPct val="50000"/>
              </a:spcBef>
              <a:spcAft>
                <a:spcPct val="0"/>
              </a:spcAft>
            </a:pPr>
            <a:r>
              <a:rPr lang="en-US" altLang="en-US" sz="1400" dirty="0">
                <a:solidFill>
                  <a:srgbClr val="000000"/>
                </a:solidFill>
              </a:rPr>
              <a:t>l. Enter the QC Interpretation in the “</a:t>
            </a:r>
            <a:r>
              <a:rPr lang="en-US" altLang="en-US" sz="1400" dirty="0" err="1">
                <a:solidFill>
                  <a:srgbClr val="000000"/>
                </a:solidFill>
              </a:rPr>
              <a:t>QcInt</a:t>
            </a:r>
            <a:r>
              <a:rPr lang="en-US" altLang="en-US" sz="1400" dirty="0">
                <a:solidFill>
                  <a:srgbClr val="000000"/>
                </a:solidFill>
              </a:rPr>
              <a:t>” field. </a:t>
            </a:r>
          </a:p>
        </p:txBody>
      </p:sp>
      <p:pic>
        <p:nvPicPr>
          <p:cNvPr id="3277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352800"/>
            <a:ext cx="6134100" cy="3394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41984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3"/>
          <p:cNvSpPr txBox="1">
            <a:spLocks noChangeArrowheads="1"/>
          </p:cNvSpPr>
          <p:nvPr/>
        </p:nvSpPr>
        <p:spPr bwMode="auto">
          <a:xfrm>
            <a:off x="228600" y="228600"/>
            <a:ext cx="83820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spcBef>
                <a:spcPct val="0"/>
              </a:spcBef>
              <a:defRPr>
                <a:solidFill>
                  <a:schemeClr val="tx1"/>
                </a:solidFill>
                <a:latin typeface="Arial" charset="0"/>
              </a:defRPr>
            </a:lvl1pPr>
            <a:lvl2pPr marL="800100" indent="-342900" algn="l">
              <a:spcBef>
                <a:spcPct val="0"/>
              </a:spcBef>
              <a:defRPr>
                <a:solidFill>
                  <a:schemeClr val="tx1"/>
                </a:solidFill>
                <a:latin typeface="Arial" charset="0"/>
              </a:defRPr>
            </a:lvl2pPr>
            <a:lvl3pPr marL="1257300" indent="-342900" algn="l">
              <a:spcBef>
                <a:spcPct val="0"/>
              </a:spcBef>
              <a:defRPr>
                <a:solidFill>
                  <a:schemeClr val="tx1"/>
                </a:solidFill>
                <a:latin typeface="Arial" charset="0"/>
              </a:defRPr>
            </a:lvl3pPr>
            <a:lvl4pPr marL="1714500" indent="-342900" algn="l">
              <a:spcBef>
                <a:spcPct val="0"/>
              </a:spcBef>
              <a:defRPr>
                <a:solidFill>
                  <a:schemeClr val="tx1"/>
                </a:solidFill>
                <a:latin typeface="Arial" charset="0"/>
              </a:defRPr>
            </a:lvl4pPr>
            <a:lvl5pPr marL="2171700" indent="-342900" algn="l">
              <a:spcBef>
                <a:spcPct val="0"/>
              </a:spcBef>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gn="ctr" eaLnBrk="0" fontAlgn="base" hangingPunct="0">
              <a:spcBef>
                <a:spcPct val="50000"/>
              </a:spcBef>
              <a:spcAft>
                <a:spcPct val="0"/>
              </a:spcAft>
            </a:pPr>
            <a:r>
              <a:rPr lang="en-US" altLang="en-US" sz="1400" b="1" i="1" dirty="0">
                <a:solidFill>
                  <a:srgbClr val="000000"/>
                </a:solidFill>
              </a:rPr>
              <a:t>Enter in the Negative Control results</a:t>
            </a:r>
          </a:p>
          <a:p>
            <a:pPr eaLnBrk="0" fontAlgn="base" hangingPunct="0">
              <a:spcBef>
                <a:spcPct val="50000"/>
              </a:spcBef>
              <a:spcAft>
                <a:spcPct val="0"/>
              </a:spcAft>
            </a:pPr>
            <a:r>
              <a:rPr lang="en-US" altLang="en-US" sz="1400" dirty="0">
                <a:solidFill>
                  <a:srgbClr val="000000"/>
                </a:solidFill>
              </a:rPr>
              <a:t>e. In the “Control Cells” column, place the cursor in the “NEGATIVE” row and choose the reagent type in the “Type” field by using the drop down arrow.</a:t>
            </a:r>
          </a:p>
          <a:p>
            <a:pPr eaLnBrk="0" fontAlgn="base" hangingPunct="0">
              <a:spcBef>
                <a:spcPct val="50000"/>
              </a:spcBef>
              <a:spcAft>
                <a:spcPct val="0"/>
              </a:spcAft>
            </a:pPr>
            <a:r>
              <a:rPr lang="en-US" altLang="en-US" sz="1400" dirty="0">
                <a:solidFill>
                  <a:srgbClr val="000000"/>
                </a:solidFill>
              </a:rPr>
              <a:t>f. Enter the lot number of the negative control cells reagent in the “Lot#” field by using the drop down arrow.</a:t>
            </a:r>
          </a:p>
          <a:p>
            <a:pPr eaLnBrk="0" fontAlgn="base" hangingPunct="0">
              <a:spcBef>
                <a:spcPct val="50000"/>
              </a:spcBef>
              <a:spcAft>
                <a:spcPct val="0"/>
              </a:spcAft>
            </a:pPr>
            <a:r>
              <a:rPr lang="en-US" altLang="en-US" sz="1400" dirty="0">
                <a:solidFill>
                  <a:srgbClr val="000000"/>
                </a:solidFill>
              </a:rPr>
              <a:t>g. Enter the result in the “Result” field and the Appearance in the “App” field by using the drop down arrows.</a:t>
            </a:r>
          </a:p>
          <a:p>
            <a:pPr eaLnBrk="0" fontAlgn="base" hangingPunct="0">
              <a:spcBef>
                <a:spcPct val="50000"/>
              </a:spcBef>
              <a:spcAft>
                <a:spcPct val="0"/>
              </a:spcAft>
            </a:pPr>
            <a:r>
              <a:rPr lang="en-US" altLang="en-US" sz="1400" dirty="0">
                <a:solidFill>
                  <a:srgbClr val="000000"/>
                </a:solidFill>
              </a:rPr>
              <a:t>h. Enter the QC Interpretation in the “</a:t>
            </a:r>
            <a:r>
              <a:rPr lang="en-US" altLang="en-US" sz="1400" dirty="0" err="1">
                <a:solidFill>
                  <a:srgbClr val="000000"/>
                </a:solidFill>
              </a:rPr>
              <a:t>QcInt</a:t>
            </a:r>
            <a:r>
              <a:rPr lang="en-US" altLang="en-US" sz="1400" dirty="0">
                <a:solidFill>
                  <a:srgbClr val="000000"/>
                </a:solidFill>
              </a:rPr>
              <a:t>” field.  </a:t>
            </a:r>
          </a:p>
        </p:txBody>
      </p:sp>
      <p:pic>
        <p:nvPicPr>
          <p:cNvPr id="337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454400"/>
            <a:ext cx="6553200" cy="340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0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191000"/>
            <a:ext cx="1238250" cy="923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801" name="Line 9"/>
          <p:cNvSpPr>
            <a:spLocks noChangeShapeType="1"/>
          </p:cNvSpPr>
          <p:nvPr/>
        </p:nvSpPr>
        <p:spPr bwMode="auto">
          <a:xfrm flipV="1">
            <a:off x="6019800" y="4419600"/>
            <a:ext cx="381000" cy="53340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endParaRPr lang="en-US" sz="1400">
              <a:solidFill>
                <a:srgbClr val="000000"/>
              </a:solidFill>
            </a:endParaRPr>
          </a:p>
        </p:txBody>
      </p:sp>
    </p:spTree>
    <p:extLst>
      <p:ext uri="{BB962C8B-B14F-4D97-AF65-F5344CB8AC3E}">
        <p14:creationId xmlns:p14="http://schemas.microsoft.com/office/powerpoint/2010/main" val="309496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Thaw/Irradiate</a:t>
            </a:r>
            <a:endParaRPr lang="en-US" dirty="0"/>
          </a:p>
        </p:txBody>
      </p:sp>
      <p:pic>
        <p:nvPicPr>
          <p:cNvPr id="4" name="Content Placeholder 3"/>
          <p:cNvPicPr>
            <a:picLocks noGrp="1"/>
          </p:cNvPicPr>
          <p:nvPr>
            <p:ph idx="1"/>
          </p:nvPr>
        </p:nvPicPr>
        <p:blipFill>
          <a:blip r:embed="rId2" cstate="print"/>
          <a:stretch>
            <a:fillRect/>
          </a:stretch>
        </p:blipFill>
        <p:spPr>
          <a:xfrm>
            <a:off x="0" y="1524000"/>
            <a:ext cx="9164515" cy="5351585"/>
          </a:xfrm>
          <a:prstGeom prst="rect">
            <a:avLst/>
          </a:prstGeom>
        </p:spPr>
      </p:pic>
    </p:spTree>
    <p:extLst>
      <p:ext uri="{BB962C8B-B14F-4D97-AF65-F5344CB8AC3E}">
        <p14:creationId xmlns:p14="http://schemas.microsoft.com/office/powerpoint/2010/main" val="20395844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3"/>
          <p:cNvSpPr txBox="1">
            <a:spLocks noChangeArrowheads="1"/>
          </p:cNvSpPr>
          <p:nvPr/>
        </p:nvSpPr>
        <p:spPr bwMode="auto">
          <a:xfrm>
            <a:off x="152400" y="457200"/>
            <a:ext cx="853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1400">
                <a:solidFill>
                  <a:srgbClr val="000000"/>
                </a:solidFill>
              </a:rPr>
              <a:t>m. Click </a:t>
            </a:r>
            <a:r>
              <a:rPr lang="en-US" altLang="en-US" sz="1400" b="1">
                <a:solidFill>
                  <a:srgbClr val="000000"/>
                </a:solidFill>
              </a:rPr>
              <a:t>F12-Accept</a:t>
            </a:r>
            <a:r>
              <a:rPr lang="en-US" altLang="en-US" sz="1400">
                <a:solidFill>
                  <a:srgbClr val="000000"/>
                </a:solidFill>
              </a:rPr>
              <a:t> and then click </a:t>
            </a:r>
            <a:r>
              <a:rPr lang="en-US" altLang="en-US" sz="1400" b="1">
                <a:solidFill>
                  <a:srgbClr val="000000"/>
                </a:solidFill>
              </a:rPr>
              <a:t>“Yes”</a:t>
            </a:r>
            <a:r>
              <a:rPr lang="en-US" altLang="en-US" sz="1400">
                <a:solidFill>
                  <a:srgbClr val="000000"/>
                </a:solidFill>
              </a:rPr>
              <a:t> to the prompt “Save data for QC results for antigen ID test?”</a:t>
            </a:r>
          </a:p>
        </p:txBody>
      </p:sp>
      <p:pic>
        <p:nvPicPr>
          <p:cNvPr id="3175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900113"/>
            <a:ext cx="8648700" cy="505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flipH="1">
            <a:off x="2362200" y="1447800"/>
            <a:ext cx="381000" cy="1143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 name="Straight Arrow Connector 6"/>
          <p:cNvCxnSpPr/>
          <p:nvPr/>
        </p:nvCxnSpPr>
        <p:spPr>
          <a:xfrm flipH="1">
            <a:off x="3429000" y="1447800"/>
            <a:ext cx="381000" cy="1143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a:xfrm flipH="1">
            <a:off x="5638800" y="1371600"/>
            <a:ext cx="381000" cy="1143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flipH="1">
            <a:off x="6858000" y="1482969"/>
            <a:ext cx="381000" cy="1143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3404050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Text Box 5"/>
          <p:cNvSpPr txBox="1">
            <a:spLocks noChangeArrowheads="1"/>
          </p:cNvSpPr>
          <p:nvPr/>
        </p:nvSpPr>
        <p:spPr bwMode="auto">
          <a:xfrm>
            <a:off x="381000" y="685800"/>
            <a:ext cx="838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1400">
                <a:solidFill>
                  <a:srgbClr val="000000"/>
                </a:solidFill>
              </a:rPr>
              <a:t>n. Click  F12- Accept and then “Yes” to Save changes.</a:t>
            </a:r>
          </a:p>
        </p:txBody>
      </p:sp>
      <p:pic>
        <p:nvPicPr>
          <p:cNvPr id="4711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95400"/>
            <a:ext cx="7696200" cy="5364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flipH="1">
            <a:off x="5791200" y="5029200"/>
            <a:ext cx="381000" cy="1143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1510581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 I need to Write them in the book?</a:t>
            </a:r>
            <a:endParaRPr lang="en-US" dirty="0"/>
          </a:p>
        </p:txBody>
      </p:sp>
      <p:sp>
        <p:nvSpPr>
          <p:cNvPr id="3" name="Content Placeholder 2"/>
          <p:cNvSpPr>
            <a:spLocks noGrp="1"/>
          </p:cNvSpPr>
          <p:nvPr>
            <p:ph idx="1"/>
          </p:nvPr>
        </p:nvSpPr>
        <p:spPr/>
        <p:txBody>
          <a:bodyPr/>
          <a:lstStyle/>
          <a:p>
            <a:r>
              <a:rPr lang="en-US" dirty="0" smtClean="0"/>
              <a:t>We will begin to move away from the book. If you successfully entered qc, there is no longer a need.  You can check the rack to see what qc has been done for the day</a:t>
            </a:r>
            <a:endParaRPr lang="en-US" dirty="0"/>
          </a:p>
        </p:txBody>
      </p:sp>
    </p:spTree>
    <p:extLst>
      <p:ext uri="{BB962C8B-B14F-4D97-AF65-F5344CB8AC3E}">
        <p14:creationId xmlns:p14="http://schemas.microsoft.com/office/powerpoint/2010/main" val="27959042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400" y="228600"/>
            <a:ext cx="3505200" cy="6477000"/>
          </a:xfrm>
        </p:spPr>
        <p:txBody>
          <a:bodyPr>
            <a:normAutofit fontScale="92500" lnSpcReduction="20000"/>
          </a:bodyPr>
          <a:lstStyle/>
          <a:p>
            <a:pPr>
              <a:spcBef>
                <a:spcPts val="0"/>
              </a:spcBef>
              <a:tabLst>
                <a:tab pos="685800" algn="l"/>
              </a:tabLst>
            </a:pPr>
            <a:r>
              <a:rPr lang="en-US" b="1" dirty="0" smtClean="0">
                <a:effectLst/>
                <a:latin typeface="Arial"/>
              </a:rPr>
              <a:t>Open Single Reagents</a:t>
            </a:r>
            <a:endParaRPr lang="en-US" sz="2000" b="1" dirty="0" smtClean="0">
              <a:effectLst/>
              <a:latin typeface="Arial"/>
            </a:endParaRPr>
          </a:p>
          <a:p>
            <a:pPr>
              <a:spcBef>
                <a:spcPts val="0"/>
              </a:spcBef>
            </a:pPr>
            <a:r>
              <a:rPr lang="en-US" b="1" dirty="0" smtClean="0">
                <a:effectLst/>
                <a:latin typeface="Arial"/>
                <a:ea typeface="Times New Roman"/>
              </a:rPr>
              <a:t> </a:t>
            </a:r>
            <a:endParaRPr lang="en-US" sz="2000" dirty="0" smtClean="0">
              <a:effectLst/>
              <a:latin typeface="Times New Roman"/>
              <a:ea typeface="Times New Roman"/>
            </a:endParaRPr>
          </a:p>
          <a:p>
            <a:pPr marL="342900" marR="0" lvl="0" indent="-342900">
              <a:spcBef>
                <a:spcPts val="0"/>
              </a:spcBef>
              <a:spcAft>
                <a:spcPts val="0"/>
              </a:spcAft>
              <a:buSzPts val="1000"/>
              <a:buFont typeface="Arial"/>
              <a:buAutoNum type="arabicPeriod"/>
              <a:tabLst>
                <a:tab pos="914400" algn="l"/>
              </a:tabLst>
            </a:pPr>
            <a:r>
              <a:rPr lang="en-US" dirty="0" smtClean="0">
                <a:effectLst/>
                <a:latin typeface="Arial"/>
                <a:ea typeface="Times New Roman"/>
                <a:cs typeface="Times New Roman"/>
              </a:rPr>
              <a:t>Click Results Icon </a:t>
            </a:r>
            <a:r>
              <a:rPr lang="en-US" b="1" dirty="0" smtClean="0">
                <a:effectLst/>
                <a:latin typeface="Arial"/>
                <a:ea typeface="Times New Roman"/>
                <a:cs typeface="Times New Roman"/>
              </a:rPr>
              <a:t> </a:t>
            </a:r>
            <a:r>
              <a:rPr lang="en-US" dirty="0" smtClean="0">
                <a:effectLst/>
                <a:latin typeface="Arial"/>
                <a:ea typeface="Times New Roman"/>
                <a:cs typeface="Times New Roman"/>
              </a:rPr>
              <a:t>from the Main Menu.</a:t>
            </a:r>
            <a:endParaRPr lang="en-US" sz="2000" dirty="0" smtClean="0">
              <a:effectLst/>
              <a:latin typeface="Times New Roman"/>
              <a:ea typeface="Times New Roman"/>
              <a:cs typeface="Times New Roman"/>
            </a:endParaRPr>
          </a:p>
          <a:p>
            <a:pPr marL="342900" marR="0" lvl="0" indent="-342900">
              <a:spcBef>
                <a:spcPts val="0"/>
              </a:spcBef>
              <a:spcAft>
                <a:spcPts val="0"/>
              </a:spcAft>
              <a:buSzPts val="1000"/>
              <a:buFont typeface="Arial"/>
              <a:buAutoNum type="arabicPeriod"/>
              <a:tabLst>
                <a:tab pos="914400" algn="l"/>
              </a:tabLst>
            </a:pPr>
            <a:r>
              <a:rPr lang="en-US" dirty="0" smtClean="0">
                <a:effectLst/>
                <a:latin typeface="Arial"/>
                <a:ea typeface="Times New Roman"/>
                <a:cs typeface="Times New Roman"/>
              </a:rPr>
              <a:t>Click: Quality Control&gt; Reagents&gt; Open.</a:t>
            </a:r>
            <a:endParaRPr lang="en-US" sz="2000" dirty="0" smtClean="0">
              <a:effectLst/>
              <a:latin typeface="Times New Roman"/>
              <a:ea typeface="Times New Roman"/>
              <a:cs typeface="Times New Roman"/>
            </a:endParaRPr>
          </a:p>
          <a:p>
            <a:pPr marL="342900" marR="0" lvl="0" indent="-342900">
              <a:spcBef>
                <a:spcPts val="0"/>
              </a:spcBef>
              <a:spcAft>
                <a:spcPts val="0"/>
              </a:spcAft>
              <a:buSzPts val="1000"/>
              <a:buFont typeface="Arial"/>
              <a:buAutoNum type="arabicPeriod"/>
              <a:tabLst>
                <a:tab pos="914400" algn="l"/>
              </a:tabLst>
            </a:pPr>
            <a:r>
              <a:rPr lang="en-US" dirty="0" smtClean="0">
                <a:effectLst/>
                <a:latin typeface="Arial"/>
                <a:ea typeface="Times New Roman"/>
                <a:cs typeface="Times New Roman"/>
              </a:rPr>
              <a:t>At the Type field, click the drop down arrow and select the reagent to be registered.</a:t>
            </a:r>
            <a:endParaRPr lang="en-US" sz="2000" dirty="0" smtClean="0">
              <a:effectLst/>
              <a:latin typeface="Times New Roman"/>
              <a:ea typeface="Times New Roman"/>
              <a:cs typeface="Times New Roman"/>
            </a:endParaRPr>
          </a:p>
          <a:p>
            <a:pPr marL="342900" marR="0" lvl="0" indent="-342900">
              <a:spcBef>
                <a:spcPts val="0"/>
              </a:spcBef>
              <a:spcAft>
                <a:spcPts val="0"/>
              </a:spcAft>
              <a:buSzPts val="1000"/>
              <a:buFont typeface="Arial"/>
              <a:buAutoNum type="arabicPeriod"/>
              <a:tabLst>
                <a:tab pos="914400" algn="l"/>
              </a:tabLst>
            </a:pPr>
            <a:r>
              <a:rPr lang="en-US" dirty="0" smtClean="0">
                <a:effectLst/>
                <a:latin typeface="Arial"/>
                <a:ea typeface="Times New Roman"/>
                <a:cs typeface="Times New Roman"/>
              </a:rPr>
              <a:t>Enter the lot number of the reagent and Click: F12-Accept.</a:t>
            </a:r>
            <a:endParaRPr lang="en-US" sz="2000" dirty="0" smtClean="0">
              <a:effectLst/>
              <a:latin typeface="Times New Roman"/>
              <a:ea typeface="Times New Roman"/>
              <a:cs typeface="Times New Roman"/>
            </a:endParaRPr>
          </a:p>
          <a:p>
            <a:pPr marL="342900" marR="0" lvl="0" indent="-342900">
              <a:spcBef>
                <a:spcPts val="0"/>
              </a:spcBef>
              <a:spcAft>
                <a:spcPts val="0"/>
              </a:spcAft>
              <a:buSzPts val="1000"/>
              <a:buFont typeface="Arial"/>
              <a:buAutoNum type="arabicPeriod"/>
              <a:tabLst>
                <a:tab pos="914400" algn="l"/>
              </a:tabLst>
            </a:pPr>
            <a:r>
              <a:rPr lang="en-US" dirty="0" smtClean="0">
                <a:effectLst/>
                <a:latin typeface="Arial"/>
                <a:ea typeface="Times New Roman"/>
                <a:cs typeface="Times New Roman"/>
              </a:rPr>
              <a:t>Edit the open date and time, if desired.  Click: F12-Accept.</a:t>
            </a:r>
            <a:endParaRPr lang="en-US" sz="2000" dirty="0" smtClean="0">
              <a:effectLst/>
              <a:latin typeface="Times New Roman"/>
              <a:ea typeface="Times New Roman"/>
              <a:cs typeface="Times New Roman"/>
            </a:endParaRPr>
          </a:p>
          <a:p>
            <a:pPr marL="342900" marR="0" lvl="0" indent="-342900">
              <a:spcBef>
                <a:spcPts val="0"/>
              </a:spcBef>
              <a:spcAft>
                <a:spcPts val="0"/>
              </a:spcAft>
              <a:buSzPts val="1000"/>
              <a:buFont typeface="Arial"/>
              <a:buAutoNum type="arabicPeriod"/>
              <a:tabLst>
                <a:tab pos="914400" algn="l"/>
              </a:tabLst>
            </a:pPr>
            <a:r>
              <a:rPr lang="en-US" dirty="0" smtClean="0">
                <a:effectLst/>
                <a:latin typeface="Arial"/>
                <a:ea typeface="Times New Roman"/>
                <a:cs typeface="Times New Roman"/>
              </a:rPr>
              <a:t>System displays: </a:t>
            </a:r>
            <a:r>
              <a:rPr lang="en-US" i="1" dirty="0" smtClean="0">
                <a:effectLst/>
                <a:latin typeface="Arial"/>
                <a:ea typeface="Times New Roman"/>
                <a:cs typeface="Times New Roman"/>
              </a:rPr>
              <a:t>“Save data for opened reagent?”</a:t>
            </a:r>
            <a:r>
              <a:rPr lang="en-US" dirty="0" smtClean="0">
                <a:effectLst/>
                <a:latin typeface="Arial"/>
                <a:ea typeface="Times New Roman"/>
                <a:cs typeface="Times New Roman"/>
              </a:rPr>
              <a:t>  Click: Yes.</a:t>
            </a:r>
            <a:endParaRPr lang="en-US" sz="2000" dirty="0" smtClean="0">
              <a:effectLst/>
              <a:latin typeface="Times New Roman"/>
              <a:ea typeface="Times New Roman"/>
              <a:cs typeface="Times New Roman"/>
            </a:endParaRPr>
          </a:p>
          <a:p>
            <a:pPr marL="342900" marR="0" lvl="0" indent="-342900">
              <a:spcBef>
                <a:spcPts val="0"/>
              </a:spcBef>
              <a:spcAft>
                <a:spcPts val="0"/>
              </a:spcAft>
              <a:buSzPts val="1000"/>
              <a:buFont typeface="Arial"/>
              <a:buAutoNum type="arabicPeriod"/>
              <a:tabLst>
                <a:tab pos="914400" algn="l"/>
              </a:tabLst>
            </a:pPr>
            <a:r>
              <a:rPr lang="en-US" dirty="0" smtClean="0">
                <a:effectLst/>
                <a:latin typeface="Arial"/>
                <a:ea typeface="Times New Roman"/>
                <a:cs typeface="Times New Roman"/>
              </a:rPr>
              <a:t>Click: Quit to exit to the QC Menu</a:t>
            </a:r>
            <a:endParaRPr lang="en-US" sz="2000" dirty="0" smtClean="0">
              <a:effectLst/>
              <a:latin typeface="Times New Roman"/>
              <a:ea typeface="Times New Roman"/>
              <a:cs typeface="Times New Roman"/>
            </a:endParaRPr>
          </a:p>
          <a:p>
            <a:pPr marL="342900" marR="0" lvl="0" indent="-342900">
              <a:spcBef>
                <a:spcPts val="0"/>
              </a:spcBef>
              <a:spcAft>
                <a:spcPts val="0"/>
              </a:spcAft>
              <a:buSzPts val="1000"/>
              <a:buFont typeface="Arial"/>
              <a:buAutoNum type="arabicPeriod"/>
              <a:tabLst>
                <a:tab pos="914400" algn="l"/>
              </a:tabLst>
            </a:pPr>
            <a:r>
              <a:rPr lang="en-US" dirty="0" smtClean="0">
                <a:effectLst/>
                <a:latin typeface="Arial"/>
                <a:ea typeface="Times New Roman"/>
                <a:cs typeface="Times New Roman"/>
              </a:rPr>
              <a:t>Click: Quit to exit to the Main Menu.</a:t>
            </a:r>
            <a:endParaRPr lang="en-US" sz="2000" dirty="0" smtClean="0">
              <a:effectLst/>
              <a:latin typeface="Times New Roman"/>
              <a:ea typeface="Times New Roman"/>
              <a:cs typeface="Times New Roman"/>
            </a:endParaRPr>
          </a:p>
          <a:p>
            <a:pPr marL="457200" marR="0" indent="228600">
              <a:spcBef>
                <a:spcPts val="0"/>
              </a:spcBef>
              <a:spcAft>
                <a:spcPts val="0"/>
              </a:spcAft>
            </a:pPr>
            <a:r>
              <a:rPr lang="en-US" b="1" dirty="0" smtClean="0">
                <a:effectLst/>
                <a:latin typeface="Arial"/>
              </a:rPr>
              <a:t> </a:t>
            </a:r>
            <a:endParaRPr lang="en-US" sz="2000" b="1" dirty="0" smtClean="0">
              <a:effectLst/>
              <a:latin typeface="Arial"/>
            </a:endParaRPr>
          </a:p>
          <a:p>
            <a:pPr marL="457200" marR="0" indent="228600">
              <a:spcBef>
                <a:spcPts val="0"/>
              </a:spcBef>
              <a:spcAft>
                <a:spcPts val="0"/>
              </a:spcAft>
            </a:pPr>
            <a:r>
              <a:rPr lang="en-US" b="1" dirty="0" smtClean="0">
                <a:effectLst/>
                <a:latin typeface="Arial"/>
              </a:rPr>
              <a:t> </a:t>
            </a:r>
            <a:endParaRPr lang="en-US" sz="2000" b="1" dirty="0" smtClean="0">
              <a:effectLst/>
              <a:latin typeface="Arial"/>
            </a:endParaRPr>
          </a:p>
          <a:p>
            <a:pPr marL="457200" marR="0" indent="228600">
              <a:spcBef>
                <a:spcPts val="0"/>
              </a:spcBef>
              <a:spcAft>
                <a:spcPts val="0"/>
              </a:spcAft>
            </a:pPr>
            <a:r>
              <a:rPr lang="en-US" b="1" dirty="0" smtClean="0">
                <a:effectLst/>
                <a:latin typeface="Arial"/>
              </a:rPr>
              <a:t>Opening Reagent Kits</a:t>
            </a:r>
          </a:p>
          <a:p>
            <a:pPr marL="457200" marR="0" indent="228600">
              <a:spcBef>
                <a:spcPts val="0"/>
              </a:spcBef>
              <a:spcAft>
                <a:spcPts val="0"/>
              </a:spcAft>
            </a:pPr>
            <a:endParaRPr lang="en-US" sz="2000" b="1" dirty="0" smtClean="0">
              <a:effectLst/>
              <a:latin typeface="Arial"/>
            </a:endParaRPr>
          </a:p>
          <a:p>
            <a:pPr marL="342900" marR="0" lvl="0" indent="-342900">
              <a:spcBef>
                <a:spcPts val="0"/>
              </a:spcBef>
              <a:spcAft>
                <a:spcPts val="0"/>
              </a:spcAft>
              <a:buSzPts val="1000"/>
              <a:buFont typeface="Arial"/>
              <a:buAutoNum type="arabicPeriod"/>
              <a:tabLst>
                <a:tab pos="914400" algn="l"/>
              </a:tabLst>
            </a:pPr>
            <a:r>
              <a:rPr lang="en-US" dirty="0" smtClean="0">
                <a:effectLst/>
                <a:latin typeface="Arial"/>
                <a:ea typeface="Times New Roman"/>
                <a:cs typeface="Times New Roman"/>
              </a:rPr>
              <a:t>Click Results Icon </a:t>
            </a:r>
            <a:r>
              <a:rPr lang="en-US" b="1" dirty="0" smtClean="0">
                <a:effectLst/>
                <a:latin typeface="Arial"/>
                <a:ea typeface="Times New Roman"/>
                <a:cs typeface="Times New Roman"/>
              </a:rPr>
              <a:t> </a:t>
            </a:r>
            <a:r>
              <a:rPr lang="en-US" dirty="0" smtClean="0">
                <a:effectLst/>
                <a:latin typeface="Arial"/>
                <a:ea typeface="Times New Roman"/>
                <a:cs typeface="Times New Roman"/>
              </a:rPr>
              <a:t>from the Main Menu.</a:t>
            </a:r>
            <a:endParaRPr lang="en-US" sz="2000" dirty="0" smtClean="0">
              <a:effectLst/>
              <a:latin typeface="Times New Roman"/>
              <a:ea typeface="Times New Roman"/>
              <a:cs typeface="Times New Roman"/>
            </a:endParaRPr>
          </a:p>
          <a:p>
            <a:pPr marL="342900" marR="0" lvl="0" indent="-342900">
              <a:spcBef>
                <a:spcPts val="0"/>
              </a:spcBef>
              <a:spcAft>
                <a:spcPts val="0"/>
              </a:spcAft>
              <a:buSzPts val="1000"/>
              <a:buFont typeface="Arial"/>
              <a:buAutoNum type="arabicPeriod"/>
              <a:tabLst>
                <a:tab pos="914400" algn="l"/>
              </a:tabLst>
            </a:pPr>
            <a:r>
              <a:rPr lang="en-US" dirty="0" smtClean="0">
                <a:effectLst/>
                <a:latin typeface="Arial"/>
                <a:ea typeface="Times New Roman"/>
                <a:cs typeface="Times New Roman"/>
              </a:rPr>
              <a:t>Click: Quality Control&gt; Reagents&gt; Open.</a:t>
            </a:r>
            <a:endParaRPr lang="en-US" sz="2000" dirty="0" smtClean="0">
              <a:effectLst/>
              <a:latin typeface="Times New Roman"/>
              <a:ea typeface="Times New Roman"/>
              <a:cs typeface="Times New Roman"/>
            </a:endParaRPr>
          </a:p>
          <a:p>
            <a:pPr marL="342900" marR="0" lvl="0" indent="-342900">
              <a:spcBef>
                <a:spcPts val="0"/>
              </a:spcBef>
              <a:spcAft>
                <a:spcPts val="0"/>
              </a:spcAft>
              <a:buSzPts val="1000"/>
              <a:buFont typeface="Arial"/>
              <a:buAutoNum type="arabicPeriod"/>
              <a:tabLst>
                <a:tab pos="914400" algn="l"/>
              </a:tabLst>
            </a:pPr>
            <a:r>
              <a:rPr lang="en-US" dirty="0" smtClean="0">
                <a:effectLst/>
                <a:latin typeface="Arial"/>
                <a:ea typeface="Times New Roman"/>
                <a:cs typeface="Times New Roman"/>
              </a:rPr>
              <a:t>At the Type Field, click the drop down arrow and select one of the vials in the kit that is to be opened.</a:t>
            </a:r>
            <a:endParaRPr lang="en-US" sz="2000" dirty="0" smtClean="0">
              <a:effectLst/>
              <a:latin typeface="Times New Roman"/>
              <a:ea typeface="Times New Roman"/>
              <a:cs typeface="Times New Roman"/>
            </a:endParaRPr>
          </a:p>
          <a:p>
            <a:pPr marL="342900" marR="0" lvl="0" indent="-342900">
              <a:spcBef>
                <a:spcPts val="0"/>
              </a:spcBef>
              <a:spcAft>
                <a:spcPts val="0"/>
              </a:spcAft>
              <a:buSzPts val="1000"/>
              <a:buFont typeface="Arial"/>
              <a:buAutoNum type="arabicPeriod"/>
              <a:tabLst>
                <a:tab pos="914400" algn="l"/>
              </a:tabLst>
            </a:pPr>
            <a:r>
              <a:rPr lang="en-US" dirty="0" smtClean="0">
                <a:effectLst/>
                <a:latin typeface="Arial"/>
                <a:ea typeface="Times New Roman"/>
                <a:cs typeface="Times New Roman"/>
              </a:rPr>
              <a:t>Enter the lot number of the kit.  Click F12-Accept.</a:t>
            </a:r>
            <a:endParaRPr lang="en-US" sz="2000" dirty="0" smtClean="0">
              <a:effectLst/>
              <a:latin typeface="Times New Roman"/>
              <a:ea typeface="Times New Roman"/>
              <a:cs typeface="Times New Roman"/>
            </a:endParaRPr>
          </a:p>
          <a:p>
            <a:pPr marL="342900" marR="0" lvl="0" indent="-342900">
              <a:spcBef>
                <a:spcPts val="0"/>
              </a:spcBef>
              <a:spcAft>
                <a:spcPts val="0"/>
              </a:spcAft>
              <a:buSzPts val="1000"/>
              <a:buFont typeface="Arial"/>
              <a:buAutoNum type="arabicPeriod"/>
              <a:tabLst>
                <a:tab pos="914400" algn="l"/>
              </a:tabLst>
            </a:pPr>
            <a:r>
              <a:rPr lang="en-US" dirty="0" smtClean="0">
                <a:effectLst/>
                <a:latin typeface="Arial"/>
                <a:ea typeface="Times New Roman"/>
                <a:cs typeface="Times New Roman"/>
              </a:rPr>
              <a:t>Edit the open date and time, if desired.  Click: F12-Accept.</a:t>
            </a:r>
            <a:endParaRPr lang="en-US" sz="2000" dirty="0" smtClean="0">
              <a:effectLst/>
              <a:latin typeface="Times New Roman"/>
              <a:ea typeface="Times New Roman"/>
              <a:cs typeface="Times New Roman"/>
            </a:endParaRPr>
          </a:p>
          <a:p>
            <a:pPr marL="342900" marR="0" lvl="0" indent="-342900">
              <a:spcBef>
                <a:spcPts val="0"/>
              </a:spcBef>
              <a:spcAft>
                <a:spcPts val="0"/>
              </a:spcAft>
              <a:buSzPts val="1000"/>
              <a:buFont typeface="Arial"/>
              <a:buAutoNum type="arabicPeriod"/>
              <a:tabLst>
                <a:tab pos="914400" algn="l"/>
              </a:tabLst>
            </a:pPr>
            <a:r>
              <a:rPr lang="en-US" dirty="0" smtClean="0">
                <a:effectLst/>
                <a:latin typeface="Arial"/>
                <a:ea typeface="Times New Roman"/>
                <a:cs typeface="Times New Roman"/>
              </a:rPr>
              <a:t>The system will display all reagents in the kit.  Edit the open date and time, if desired.  Click: F12-Accept.</a:t>
            </a:r>
            <a:endParaRPr lang="en-US" sz="2000" dirty="0" smtClean="0">
              <a:effectLst/>
              <a:latin typeface="Times New Roman"/>
              <a:ea typeface="Times New Roman"/>
              <a:cs typeface="Times New Roman"/>
            </a:endParaRPr>
          </a:p>
          <a:p>
            <a:pPr marL="342900" marR="0" lvl="0" indent="-342900">
              <a:spcBef>
                <a:spcPts val="0"/>
              </a:spcBef>
              <a:spcAft>
                <a:spcPts val="0"/>
              </a:spcAft>
              <a:buSzPts val="1000"/>
              <a:buFont typeface="Arial"/>
              <a:buAutoNum type="arabicPeriod"/>
              <a:tabLst>
                <a:tab pos="914400" algn="l"/>
              </a:tabLst>
            </a:pPr>
            <a:r>
              <a:rPr lang="en-US" dirty="0" smtClean="0">
                <a:effectLst/>
                <a:latin typeface="Arial"/>
                <a:ea typeface="Times New Roman"/>
                <a:cs typeface="Times New Roman"/>
              </a:rPr>
              <a:t>System displays: </a:t>
            </a:r>
            <a:r>
              <a:rPr lang="en-US" i="1" dirty="0" smtClean="0">
                <a:effectLst/>
                <a:latin typeface="Arial"/>
                <a:ea typeface="Times New Roman"/>
                <a:cs typeface="Times New Roman"/>
              </a:rPr>
              <a:t>“Save data for opened reagent?”</a:t>
            </a:r>
            <a:r>
              <a:rPr lang="en-US" dirty="0" smtClean="0">
                <a:effectLst/>
                <a:latin typeface="Arial"/>
                <a:ea typeface="Times New Roman"/>
                <a:cs typeface="Times New Roman"/>
              </a:rPr>
              <a:t>  Click Yes.</a:t>
            </a:r>
            <a:endParaRPr lang="en-US" sz="2000" dirty="0" smtClean="0">
              <a:effectLst/>
              <a:latin typeface="Times New Roman"/>
              <a:ea typeface="Times New Roman"/>
              <a:cs typeface="Times New Roman"/>
            </a:endParaRPr>
          </a:p>
          <a:p>
            <a:pPr marL="342900" marR="0" lvl="0" indent="-342900">
              <a:spcBef>
                <a:spcPts val="0"/>
              </a:spcBef>
              <a:spcAft>
                <a:spcPts val="0"/>
              </a:spcAft>
              <a:buSzPts val="1000"/>
              <a:buFont typeface="Arial"/>
              <a:buAutoNum type="arabicPeriod"/>
              <a:tabLst>
                <a:tab pos="914400" algn="l"/>
              </a:tabLst>
            </a:pPr>
            <a:r>
              <a:rPr lang="en-US" dirty="0" smtClean="0">
                <a:effectLst/>
                <a:latin typeface="Arial"/>
                <a:ea typeface="Times New Roman"/>
              </a:rPr>
              <a:t/>
            </a:r>
            <a:br>
              <a:rPr lang="en-US" dirty="0" smtClean="0">
                <a:effectLst/>
                <a:latin typeface="Arial"/>
                <a:ea typeface="Times New Roman"/>
              </a:rPr>
            </a:br>
            <a:r>
              <a:rPr lang="en-US" dirty="0" smtClean="0">
                <a:effectLst/>
                <a:latin typeface="Arial"/>
                <a:ea typeface="Times New Roman"/>
                <a:cs typeface="Times New Roman"/>
              </a:rPr>
              <a:t>Click: Quit to exit to the Main Menu.</a:t>
            </a:r>
            <a:endParaRPr lang="en-US" sz="2000" dirty="0">
              <a:effectLst/>
              <a:latin typeface="Times New Roman"/>
              <a:ea typeface="Times New Roman"/>
              <a:cs typeface="Times New Roman"/>
            </a:endParaRPr>
          </a:p>
        </p:txBody>
      </p:sp>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75050" y="1332669"/>
            <a:ext cx="5111750" cy="3733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41975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a:solidFill>
                  <a:srgbClr val="000000"/>
                </a:solidFill>
              </a:rPr>
              <a:t>Updated 12/13/13</a:t>
            </a:r>
          </a:p>
        </p:txBody>
      </p:sp>
      <p:sp>
        <p:nvSpPr>
          <p:cNvPr id="19459"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F7935D2-7396-4F47-8EF3-587E96CDAC4D}" type="slidenum">
              <a:rPr lang="en-US" altLang="en-US" sz="1400">
                <a:solidFill>
                  <a:srgbClr val="000000"/>
                </a:solidFill>
              </a:rPr>
              <a:pPr eaLnBrk="1" hangingPunct="1"/>
              <a:t>34</a:t>
            </a:fld>
            <a:endParaRPr lang="en-US" altLang="en-US" sz="1400">
              <a:solidFill>
                <a:srgbClr val="000000"/>
              </a:solidFill>
            </a:endParaRPr>
          </a:p>
        </p:txBody>
      </p:sp>
      <p:sp>
        <p:nvSpPr>
          <p:cNvPr id="19460" name="Rectangle 2"/>
          <p:cNvSpPr>
            <a:spLocks noGrp="1" noChangeArrowheads="1"/>
          </p:cNvSpPr>
          <p:nvPr>
            <p:ph type="title"/>
          </p:nvPr>
        </p:nvSpPr>
        <p:spPr/>
        <p:txBody>
          <a:bodyPr/>
          <a:lstStyle/>
          <a:p>
            <a:pPr eaLnBrk="1" hangingPunct="1"/>
            <a:r>
              <a:rPr lang="en-US" altLang="en-US" smtClean="0"/>
              <a:t>Register Reagents</a:t>
            </a:r>
          </a:p>
        </p:txBody>
      </p:sp>
      <p:sp>
        <p:nvSpPr>
          <p:cNvPr id="19461" name="Rectangle 3"/>
          <p:cNvSpPr>
            <a:spLocks noGrp="1" noChangeArrowheads="1"/>
          </p:cNvSpPr>
          <p:nvPr>
            <p:ph type="body" idx="1"/>
          </p:nvPr>
        </p:nvSpPr>
        <p:spPr>
          <a:xfrm>
            <a:off x="609600" y="1524000"/>
            <a:ext cx="7772400" cy="2754313"/>
          </a:xfrm>
        </p:spPr>
        <p:txBody>
          <a:bodyPr/>
          <a:lstStyle/>
          <a:p>
            <a:pPr eaLnBrk="1" hangingPunct="1"/>
            <a:r>
              <a:rPr lang="en-US" altLang="en-US" smtClean="0"/>
              <a:t>Access:  4-Results&gt;Quality Control&gt; 	Reagents&gt;Registration</a:t>
            </a:r>
          </a:p>
          <a:p>
            <a:pPr eaLnBrk="1" hangingPunct="1"/>
            <a:r>
              <a:rPr lang="en-US" altLang="en-US" smtClean="0"/>
              <a:t>Register all lot numbers</a:t>
            </a:r>
          </a:p>
          <a:p>
            <a:pPr lvl="1" eaLnBrk="1" hangingPunct="1"/>
            <a:r>
              <a:rPr lang="en-US" altLang="en-US" smtClean="0"/>
              <a:t>Reagents</a:t>
            </a:r>
          </a:p>
          <a:p>
            <a:pPr lvl="1" eaLnBrk="1" hangingPunct="1"/>
            <a:r>
              <a:rPr lang="en-US" altLang="en-US" smtClean="0"/>
              <a:t>Reagent kits</a:t>
            </a:r>
          </a:p>
        </p:txBody>
      </p:sp>
      <p:pic>
        <p:nvPicPr>
          <p:cNvPr id="1946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238" y="4452938"/>
            <a:ext cx="7373937" cy="212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73395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a:solidFill>
                  <a:srgbClr val="000000"/>
                </a:solidFill>
              </a:rPr>
              <a:t>Updated 12/13/13</a:t>
            </a:r>
          </a:p>
        </p:txBody>
      </p:sp>
      <p:sp>
        <p:nvSpPr>
          <p:cNvPr id="20483"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B9EBF6B-E79B-4AD8-8EDB-D51612BACD45}" type="slidenum">
              <a:rPr lang="en-US" altLang="en-US" sz="1400">
                <a:solidFill>
                  <a:srgbClr val="000000"/>
                </a:solidFill>
              </a:rPr>
              <a:pPr eaLnBrk="1" hangingPunct="1"/>
              <a:t>35</a:t>
            </a:fld>
            <a:endParaRPr lang="en-US" altLang="en-US" sz="1400">
              <a:solidFill>
                <a:srgbClr val="000000"/>
              </a:solidFill>
            </a:endParaRPr>
          </a:p>
        </p:txBody>
      </p:sp>
      <p:sp>
        <p:nvSpPr>
          <p:cNvPr id="20484" name="Rectangle 2"/>
          <p:cNvSpPr>
            <a:spLocks noGrp="1" noChangeArrowheads="1"/>
          </p:cNvSpPr>
          <p:nvPr>
            <p:ph type="title"/>
          </p:nvPr>
        </p:nvSpPr>
        <p:spPr/>
        <p:txBody>
          <a:bodyPr/>
          <a:lstStyle/>
          <a:p>
            <a:pPr eaLnBrk="1" hangingPunct="1"/>
            <a:r>
              <a:rPr lang="en-US" altLang="en-US" smtClean="0"/>
              <a:t>Registering Kits</a:t>
            </a:r>
          </a:p>
        </p:txBody>
      </p:sp>
      <p:sp>
        <p:nvSpPr>
          <p:cNvPr id="20485" name="Rectangle 3"/>
          <p:cNvSpPr>
            <a:spLocks noGrp="1" noChangeArrowheads="1"/>
          </p:cNvSpPr>
          <p:nvPr>
            <p:ph type="body" idx="1"/>
          </p:nvPr>
        </p:nvSpPr>
        <p:spPr>
          <a:xfrm>
            <a:off x="609600" y="1295400"/>
            <a:ext cx="7772400" cy="4343400"/>
          </a:xfrm>
        </p:spPr>
        <p:txBody>
          <a:bodyPr/>
          <a:lstStyle/>
          <a:p>
            <a:pPr eaLnBrk="1" hangingPunct="1"/>
            <a:r>
              <a:rPr lang="en-US" altLang="en-US" smtClean="0"/>
              <a:t>Registering a reagent kit</a:t>
            </a:r>
          </a:p>
          <a:p>
            <a:pPr lvl="1" eaLnBrk="1" hangingPunct="1"/>
            <a:r>
              <a:rPr lang="en-US" altLang="en-US" smtClean="0"/>
              <a:t>Add all lot numbers in kit</a:t>
            </a:r>
          </a:p>
          <a:p>
            <a:pPr lvl="1" eaLnBrk="1" hangingPunct="1"/>
            <a:r>
              <a:rPr lang="en-US" altLang="en-US" smtClean="0"/>
              <a:t>Include reagent type</a:t>
            </a:r>
          </a:p>
        </p:txBody>
      </p:sp>
      <p:pic>
        <p:nvPicPr>
          <p:cNvPr id="2048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988" y="2935288"/>
            <a:ext cx="6802437" cy="370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87986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a:solidFill>
                  <a:srgbClr val="000000"/>
                </a:solidFill>
              </a:rPr>
              <a:t>Updated 12/13/13</a:t>
            </a:r>
          </a:p>
        </p:txBody>
      </p:sp>
      <p:sp>
        <p:nvSpPr>
          <p:cNvPr id="21507"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1E10820-695A-4253-A20C-933AC32B9DAE}" type="slidenum">
              <a:rPr lang="en-US" altLang="en-US" sz="1400">
                <a:solidFill>
                  <a:srgbClr val="000000"/>
                </a:solidFill>
              </a:rPr>
              <a:pPr eaLnBrk="1" hangingPunct="1"/>
              <a:t>36</a:t>
            </a:fld>
            <a:endParaRPr lang="en-US" altLang="en-US" sz="1400">
              <a:solidFill>
                <a:srgbClr val="000000"/>
              </a:solidFill>
            </a:endParaRPr>
          </a:p>
        </p:txBody>
      </p:sp>
      <p:sp>
        <p:nvSpPr>
          <p:cNvPr id="21508" name="Rectangle 2"/>
          <p:cNvSpPr>
            <a:spLocks noGrp="1" noChangeArrowheads="1"/>
          </p:cNvSpPr>
          <p:nvPr>
            <p:ph type="title"/>
          </p:nvPr>
        </p:nvSpPr>
        <p:spPr/>
        <p:txBody>
          <a:bodyPr/>
          <a:lstStyle/>
          <a:p>
            <a:pPr eaLnBrk="1" hangingPunct="1"/>
            <a:r>
              <a:rPr lang="en-US" altLang="en-US" smtClean="0"/>
              <a:t>Open Reagents</a:t>
            </a:r>
          </a:p>
        </p:txBody>
      </p:sp>
      <p:sp>
        <p:nvSpPr>
          <p:cNvPr id="21509" name="Rectangle 3"/>
          <p:cNvSpPr>
            <a:spLocks noGrp="1" noChangeArrowheads="1"/>
          </p:cNvSpPr>
          <p:nvPr>
            <p:ph type="body" idx="1"/>
          </p:nvPr>
        </p:nvSpPr>
        <p:spPr>
          <a:xfrm>
            <a:off x="609600" y="1524000"/>
            <a:ext cx="7772400" cy="2814638"/>
          </a:xfrm>
        </p:spPr>
        <p:txBody>
          <a:bodyPr>
            <a:normAutofit fontScale="92500" lnSpcReduction="20000"/>
          </a:bodyPr>
          <a:lstStyle/>
          <a:p>
            <a:pPr eaLnBrk="1" hangingPunct="1">
              <a:lnSpc>
                <a:spcPct val="90000"/>
              </a:lnSpc>
            </a:pPr>
            <a:r>
              <a:rPr lang="en-US" altLang="en-US" smtClean="0"/>
              <a:t>Access:  4-Results&gt;Quality Control&gt; 	Reagents&gt;Open</a:t>
            </a:r>
          </a:p>
          <a:p>
            <a:pPr eaLnBrk="1" hangingPunct="1">
              <a:lnSpc>
                <a:spcPct val="90000"/>
              </a:lnSpc>
            </a:pPr>
            <a:r>
              <a:rPr lang="en-US" altLang="en-US" smtClean="0"/>
              <a:t>Open all lot numbers before use</a:t>
            </a:r>
          </a:p>
          <a:p>
            <a:pPr lvl="1" eaLnBrk="1" hangingPunct="1">
              <a:lnSpc>
                <a:spcPct val="90000"/>
              </a:lnSpc>
            </a:pPr>
            <a:r>
              <a:rPr lang="en-US" altLang="en-US" smtClean="0"/>
              <a:t>Reagents and Reagent kits</a:t>
            </a:r>
          </a:p>
          <a:p>
            <a:pPr eaLnBrk="1" hangingPunct="1">
              <a:lnSpc>
                <a:spcPct val="90000"/>
              </a:lnSpc>
            </a:pPr>
            <a:r>
              <a:rPr lang="en-US" altLang="en-US" smtClean="0"/>
              <a:t>Search by lot number</a:t>
            </a:r>
          </a:p>
          <a:p>
            <a:pPr lvl="1" eaLnBrk="1" hangingPunct="1">
              <a:lnSpc>
                <a:spcPct val="90000"/>
              </a:lnSpc>
            </a:pPr>
            <a:r>
              <a:rPr lang="en-US" altLang="en-US" smtClean="0"/>
              <a:t>Click F12  to pull up all unopened reagents</a:t>
            </a:r>
          </a:p>
          <a:p>
            <a:pPr eaLnBrk="1" hangingPunct="1">
              <a:lnSpc>
                <a:spcPct val="90000"/>
              </a:lnSpc>
            </a:pPr>
            <a:r>
              <a:rPr lang="en-US" altLang="en-US" smtClean="0"/>
              <a:t>Modify Rack – system will auto open</a:t>
            </a:r>
          </a:p>
        </p:txBody>
      </p:sp>
    </p:spTree>
    <p:extLst>
      <p:ext uri="{BB962C8B-B14F-4D97-AF65-F5344CB8AC3E}">
        <p14:creationId xmlns:p14="http://schemas.microsoft.com/office/powerpoint/2010/main" val="39100853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a:solidFill>
                  <a:srgbClr val="000000"/>
                </a:solidFill>
              </a:rPr>
              <a:t>Updated 12/13/13</a:t>
            </a:r>
          </a:p>
        </p:txBody>
      </p:sp>
      <p:sp>
        <p:nvSpPr>
          <p:cNvPr id="23555"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01DB895-E792-4EDF-8F3B-01D6D611B6AB}" type="slidenum">
              <a:rPr lang="en-US" altLang="en-US" sz="1400">
                <a:solidFill>
                  <a:srgbClr val="000000"/>
                </a:solidFill>
              </a:rPr>
              <a:pPr eaLnBrk="1" hangingPunct="1"/>
              <a:t>37</a:t>
            </a:fld>
            <a:endParaRPr lang="en-US" altLang="en-US" sz="1400">
              <a:solidFill>
                <a:srgbClr val="000000"/>
              </a:solidFill>
            </a:endParaRPr>
          </a:p>
        </p:txBody>
      </p:sp>
      <p:sp>
        <p:nvSpPr>
          <p:cNvPr id="23556" name="Rectangle 2"/>
          <p:cNvSpPr>
            <a:spLocks noGrp="1" noChangeArrowheads="1"/>
          </p:cNvSpPr>
          <p:nvPr>
            <p:ph type="title"/>
          </p:nvPr>
        </p:nvSpPr>
        <p:spPr/>
        <p:txBody>
          <a:bodyPr/>
          <a:lstStyle/>
          <a:p>
            <a:pPr eaLnBrk="1" hangingPunct="1"/>
            <a:r>
              <a:rPr lang="en-US" altLang="en-US" smtClean="0"/>
              <a:t>Enter Results</a:t>
            </a:r>
          </a:p>
        </p:txBody>
      </p:sp>
      <p:sp>
        <p:nvSpPr>
          <p:cNvPr id="23557" name="Rectangle 3"/>
          <p:cNvSpPr>
            <a:spLocks noGrp="1" noChangeArrowheads="1"/>
          </p:cNvSpPr>
          <p:nvPr>
            <p:ph type="body" idx="1"/>
          </p:nvPr>
        </p:nvSpPr>
        <p:spPr>
          <a:xfrm>
            <a:off x="609600" y="1524000"/>
            <a:ext cx="7772400" cy="1725613"/>
          </a:xfrm>
        </p:spPr>
        <p:txBody>
          <a:bodyPr>
            <a:normAutofit fontScale="85000" lnSpcReduction="10000"/>
          </a:bodyPr>
          <a:lstStyle/>
          <a:p>
            <a:pPr eaLnBrk="1" hangingPunct="1"/>
            <a:r>
              <a:rPr lang="en-US" altLang="en-US" smtClean="0"/>
              <a:t>Access:  4-Results&gt;Quality Control&gt; 	Results&gt;Edit</a:t>
            </a:r>
          </a:p>
          <a:p>
            <a:pPr eaLnBrk="1" hangingPunct="1"/>
            <a:r>
              <a:rPr lang="en-US" altLang="en-US" smtClean="0"/>
              <a:t>Select rack </a:t>
            </a:r>
          </a:p>
          <a:p>
            <a:pPr eaLnBrk="1" hangingPunct="1"/>
            <a:r>
              <a:rPr lang="en-US" altLang="en-US" smtClean="0"/>
              <a:t>Enter results</a:t>
            </a:r>
          </a:p>
        </p:txBody>
      </p:sp>
    </p:spTree>
    <p:extLst>
      <p:ext uri="{BB962C8B-B14F-4D97-AF65-F5344CB8AC3E}">
        <p14:creationId xmlns:p14="http://schemas.microsoft.com/office/powerpoint/2010/main" val="16274705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Just one of those quirky things….	</a:t>
            </a:r>
            <a:endParaRPr lang="en-US" i="1" dirty="0"/>
          </a:p>
        </p:txBody>
      </p:sp>
      <p:sp>
        <p:nvSpPr>
          <p:cNvPr id="3" name="Content Placeholder 2"/>
          <p:cNvSpPr>
            <a:spLocks noGrp="1"/>
          </p:cNvSpPr>
          <p:nvPr>
            <p:ph idx="1"/>
          </p:nvPr>
        </p:nvSpPr>
        <p:spPr/>
        <p:txBody>
          <a:bodyPr>
            <a:normAutofit fontScale="85000" lnSpcReduction="10000"/>
          </a:bodyPr>
          <a:lstStyle/>
          <a:p>
            <a:r>
              <a:rPr lang="en-US" b="1" u="sng" dirty="0" smtClean="0"/>
              <a:t>IMPORTANT!</a:t>
            </a:r>
          </a:p>
          <a:p>
            <a:endParaRPr lang="en-US" dirty="0"/>
          </a:p>
          <a:p>
            <a:r>
              <a:rPr lang="en-US" dirty="0" smtClean="0"/>
              <a:t>Any time you try to add an instruction to a unit, the unit will ask you to change the product. THERE IS NO NEED TO CHANGE THE PRODUCT. Just hit the ‘x’</a:t>
            </a:r>
          </a:p>
          <a:p>
            <a:endParaRPr lang="en-US" dirty="0"/>
          </a:p>
          <a:p>
            <a:r>
              <a:rPr lang="en-US" dirty="0" smtClean="0"/>
              <a:t>Soft is looking into this but may be unable to remove</a:t>
            </a:r>
          </a:p>
          <a:p>
            <a:endParaRPr lang="en-US" dirty="0"/>
          </a:p>
          <a:p>
            <a:r>
              <a:rPr lang="en-US" dirty="0" smtClean="0"/>
              <a:t>You no longer have to add ‘irradiated’ as an instruction.</a:t>
            </a:r>
            <a:endParaRPr lang="en-US" dirty="0"/>
          </a:p>
        </p:txBody>
      </p:sp>
    </p:spTree>
    <p:extLst>
      <p:ext uri="{BB962C8B-B14F-4D97-AF65-F5344CB8AC3E}">
        <p14:creationId xmlns:p14="http://schemas.microsoft.com/office/powerpoint/2010/main" val="33085332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OI Issues</a:t>
            </a:r>
            <a:endParaRPr lang="en-US" dirty="0"/>
          </a:p>
        </p:txBody>
      </p:sp>
      <p:sp>
        <p:nvSpPr>
          <p:cNvPr id="3" name="Content Placeholder 2"/>
          <p:cNvSpPr>
            <a:spLocks noGrp="1"/>
          </p:cNvSpPr>
          <p:nvPr>
            <p:ph idx="1"/>
          </p:nvPr>
        </p:nvSpPr>
        <p:spPr/>
        <p:txBody>
          <a:bodyPr/>
          <a:lstStyle/>
          <a:p>
            <a:r>
              <a:rPr lang="en-US" dirty="0" smtClean="0"/>
              <a:t>Please make a note, If you ever have OI patients for a GT+S or LRC with no previous blood type,  always make sure at least a AB2 is ordered.</a:t>
            </a:r>
          </a:p>
          <a:p>
            <a:r>
              <a:rPr lang="en-US" dirty="0" smtClean="0"/>
              <a:t>This helps as a preventative step to in best patient care</a:t>
            </a:r>
            <a:endParaRPr lang="en-US" dirty="0"/>
          </a:p>
        </p:txBody>
      </p:sp>
    </p:spTree>
    <p:extLst>
      <p:ext uri="{BB962C8B-B14F-4D97-AF65-F5344CB8AC3E}">
        <p14:creationId xmlns:p14="http://schemas.microsoft.com/office/powerpoint/2010/main" val="2819961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a:t>You will need to enter the product you are wanting to change either by hand using lists in blood bank </a:t>
            </a:r>
            <a:r>
              <a:rPr lang="en-US" b="1" dirty="0"/>
              <a:t>or scan in the </a:t>
            </a:r>
            <a:r>
              <a:rPr lang="en-US" b="1" dirty="0" smtClean="0"/>
              <a:t>product </a:t>
            </a:r>
            <a:r>
              <a:rPr lang="en-US" b="1" dirty="0"/>
              <a:t>code</a:t>
            </a:r>
            <a:r>
              <a:rPr lang="en-US" dirty="0"/>
              <a:t>. If you hand enter with ISBT this means you may have to look this up on the spreadsheet in blood bank. The E code with four numbers after is the product and spreadsheet will show the name as we use it in bank. So 24F =</a:t>
            </a:r>
            <a:r>
              <a:rPr lang="en-US" b="1" dirty="0"/>
              <a:t>E2619 </a:t>
            </a:r>
            <a:r>
              <a:rPr lang="en-US" dirty="0"/>
              <a:t>the change code will be in the drop down although the thaw codes and IRR codes are also available on the spreadsheet in blood bank.</a:t>
            </a:r>
          </a:p>
          <a:p>
            <a:endParaRPr lang="en-US" dirty="0"/>
          </a:p>
        </p:txBody>
      </p:sp>
      <p:sp>
        <p:nvSpPr>
          <p:cNvPr id="4" name="Title 1"/>
          <p:cNvSpPr>
            <a:spLocks noGrp="1"/>
          </p:cNvSpPr>
          <p:nvPr>
            <p:ph type="title"/>
          </p:nvPr>
        </p:nvSpPr>
        <p:spPr/>
        <p:txBody>
          <a:bodyPr/>
          <a:lstStyle/>
          <a:p>
            <a:r>
              <a:rPr lang="en-US" dirty="0" smtClean="0"/>
              <a:t>How to Thaw/Irradiate</a:t>
            </a:r>
            <a:endParaRPr lang="en-US" dirty="0"/>
          </a:p>
        </p:txBody>
      </p:sp>
    </p:spTree>
    <p:extLst>
      <p:ext uri="{BB962C8B-B14F-4D97-AF65-F5344CB8AC3E}">
        <p14:creationId xmlns:p14="http://schemas.microsoft.com/office/powerpoint/2010/main" val="21635161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62200"/>
            <a:ext cx="8229600" cy="1143000"/>
          </a:xfrm>
        </p:spPr>
        <p:txBody>
          <a:bodyPr>
            <a:normAutofit fontScale="90000"/>
          </a:bodyPr>
          <a:lstStyle/>
          <a:p>
            <a:r>
              <a:rPr lang="en-US" dirty="0" smtClean="0"/>
              <a:t>FINISH</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Thank you!</a:t>
            </a:r>
            <a:endParaRPr lang="en-US" dirty="0"/>
          </a:p>
        </p:txBody>
      </p:sp>
    </p:spTree>
    <p:extLst>
      <p:ext uri="{BB962C8B-B14F-4D97-AF65-F5344CB8AC3E}">
        <p14:creationId xmlns:p14="http://schemas.microsoft.com/office/powerpoint/2010/main" val="6970844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Part 2</a:t>
            </a:r>
            <a:endParaRPr lang="en-US" dirty="0"/>
          </a:p>
        </p:txBody>
      </p:sp>
    </p:spTree>
    <p:extLst>
      <p:ext uri="{BB962C8B-B14F-4D97-AF65-F5344CB8AC3E}">
        <p14:creationId xmlns:p14="http://schemas.microsoft.com/office/powerpoint/2010/main" val="31020121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304800" y="0"/>
            <a:ext cx="9601200" cy="6858000"/>
          </a:xfrm>
          <a:prstGeom prst="rect">
            <a:avLst/>
          </a:prstGeom>
        </p:spPr>
      </p:pic>
      <p:sp>
        <p:nvSpPr>
          <p:cNvPr id="5" name="TextBox 4"/>
          <p:cNvSpPr txBox="1"/>
          <p:nvPr/>
        </p:nvSpPr>
        <p:spPr>
          <a:xfrm>
            <a:off x="1219200" y="381000"/>
            <a:ext cx="7162800" cy="4708981"/>
          </a:xfrm>
          <a:prstGeom prst="rect">
            <a:avLst/>
          </a:prstGeom>
          <a:noFill/>
        </p:spPr>
        <p:txBody>
          <a:bodyPr wrap="square" rtlCol="0">
            <a:spAutoFit/>
          </a:bodyPr>
          <a:lstStyle/>
          <a:p>
            <a:pPr algn="ctr"/>
            <a:r>
              <a:rPr lang="en-US" sz="6000" dirty="0" smtClean="0">
                <a:solidFill>
                  <a:srgbClr val="FFFF00"/>
                </a:solidFill>
              </a:rPr>
              <a:t>Emergency Blood – Labeling Packaging and Sending of Emergency Issued  Blood</a:t>
            </a:r>
            <a:endParaRPr lang="en-US" sz="6000" dirty="0">
              <a:solidFill>
                <a:srgbClr val="FFFF00"/>
              </a:solidFill>
            </a:endParaRPr>
          </a:p>
        </p:txBody>
      </p:sp>
    </p:spTree>
    <p:extLst>
      <p:ext uri="{BB962C8B-B14F-4D97-AF65-F5344CB8AC3E}">
        <p14:creationId xmlns:p14="http://schemas.microsoft.com/office/powerpoint/2010/main" val="18330527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304800" y="0"/>
            <a:ext cx="9601200" cy="6858000"/>
          </a:xfrm>
          <a:prstGeom prst="rect">
            <a:avLst/>
          </a:prstGeom>
        </p:spPr>
      </p:pic>
      <p:sp>
        <p:nvSpPr>
          <p:cNvPr id="5" name="TextBox 4"/>
          <p:cNvSpPr txBox="1"/>
          <p:nvPr/>
        </p:nvSpPr>
        <p:spPr>
          <a:xfrm>
            <a:off x="1219200" y="381000"/>
            <a:ext cx="7162800" cy="4708981"/>
          </a:xfrm>
          <a:prstGeom prst="rect">
            <a:avLst/>
          </a:prstGeom>
          <a:noFill/>
        </p:spPr>
        <p:txBody>
          <a:bodyPr wrap="square" rtlCol="0">
            <a:spAutoFit/>
          </a:bodyPr>
          <a:lstStyle/>
          <a:p>
            <a:pPr algn="ctr"/>
            <a:r>
              <a:rPr lang="en-US" sz="6000" dirty="0" smtClean="0">
                <a:solidFill>
                  <a:srgbClr val="FFFF00"/>
                </a:solidFill>
              </a:rPr>
              <a:t>Emergency Blood – Labeling Packaging and Sending of Emergency Issued  Blood</a:t>
            </a:r>
            <a:endParaRPr lang="en-US" sz="6000" dirty="0">
              <a:solidFill>
                <a:srgbClr val="FFFF00"/>
              </a:solidFill>
            </a:endParaRPr>
          </a:p>
        </p:txBody>
      </p:sp>
    </p:spTree>
    <p:extLst>
      <p:ext uri="{BB962C8B-B14F-4D97-AF65-F5344CB8AC3E}">
        <p14:creationId xmlns:p14="http://schemas.microsoft.com/office/powerpoint/2010/main" val="39452026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304800" y="0"/>
            <a:ext cx="9601200" cy="6858000"/>
          </a:xfrm>
          <a:prstGeom prst="rect">
            <a:avLst/>
          </a:prstGeom>
        </p:spPr>
      </p:pic>
      <p:sp>
        <p:nvSpPr>
          <p:cNvPr id="5" name="TextBox 4"/>
          <p:cNvSpPr txBox="1"/>
          <p:nvPr/>
        </p:nvSpPr>
        <p:spPr>
          <a:xfrm>
            <a:off x="914400" y="2287754"/>
            <a:ext cx="7162800" cy="1938992"/>
          </a:xfrm>
          <a:prstGeom prst="rect">
            <a:avLst/>
          </a:prstGeom>
          <a:noFill/>
        </p:spPr>
        <p:txBody>
          <a:bodyPr wrap="square" rtlCol="0">
            <a:spAutoFit/>
          </a:bodyPr>
          <a:lstStyle/>
          <a:p>
            <a:pPr algn="ctr"/>
            <a:r>
              <a:rPr lang="en-US" sz="6000" dirty="0" smtClean="0">
                <a:solidFill>
                  <a:srgbClr val="FFFF00"/>
                </a:solidFill>
              </a:rPr>
              <a:t>Please review the following flow chart.</a:t>
            </a:r>
            <a:endParaRPr lang="en-US" sz="6000" dirty="0">
              <a:solidFill>
                <a:srgbClr val="FFFF00"/>
              </a:solidFill>
            </a:endParaRPr>
          </a:p>
        </p:txBody>
      </p:sp>
    </p:spTree>
    <p:extLst>
      <p:ext uri="{BB962C8B-B14F-4D97-AF65-F5344CB8AC3E}">
        <p14:creationId xmlns:p14="http://schemas.microsoft.com/office/powerpoint/2010/main" val="19494369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7220" t="13460" r="48709" b="-1786"/>
          <a:stretch/>
        </p:blipFill>
        <p:spPr bwMode="auto">
          <a:xfrm>
            <a:off x="1766046" y="573741"/>
            <a:ext cx="5307107" cy="6647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41916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Written Procedure</a:t>
            </a:r>
            <a:endParaRPr lang="en-US" dirty="0"/>
          </a:p>
        </p:txBody>
      </p:sp>
      <p:sp>
        <p:nvSpPr>
          <p:cNvPr id="3" name="Content Placeholder 2"/>
          <p:cNvSpPr>
            <a:spLocks noGrp="1"/>
          </p:cNvSpPr>
          <p:nvPr>
            <p:ph idx="1"/>
          </p:nvPr>
        </p:nvSpPr>
        <p:spPr/>
        <p:txBody>
          <a:bodyPr>
            <a:normAutofit fontScale="40000" lnSpcReduction="20000"/>
          </a:bodyPr>
          <a:lstStyle/>
          <a:p>
            <a:r>
              <a:rPr lang="en-US" u="sng" dirty="0"/>
              <a:t>Standard of Practice for Emergency Blood</a:t>
            </a:r>
            <a:endParaRPr lang="en-US" dirty="0"/>
          </a:p>
          <a:p>
            <a:r>
              <a:rPr lang="en-US" dirty="0"/>
              <a:t> </a:t>
            </a:r>
          </a:p>
          <a:p>
            <a:r>
              <a:rPr lang="en-US" dirty="0"/>
              <a:t> </a:t>
            </a:r>
          </a:p>
          <a:p>
            <a:r>
              <a:rPr lang="en-US" u="sng" dirty="0"/>
              <a:t>A. Labeling</a:t>
            </a:r>
            <a:endParaRPr lang="en-US" dirty="0"/>
          </a:p>
          <a:p>
            <a:r>
              <a:rPr lang="en-US" dirty="0"/>
              <a:t>	1. Select 2 Longer Dated Units</a:t>
            </a:r>
          </a:p>
          <a:p>
            <a:r>
              <a:rPr lang="en-US" dirty="0"/>
              <a:t>	2. Apply a yellow “Not </a:t>
            </a:r>
            <a:r>
              <a:rPr lang="en-US" dirty="0" err="1"/>
              <a:t>Crossmatched</a:t>
            </a:r>
            <a:r>
              <a:rPr lang="en-US" dirty="0"/>
              <a:t>” Sticker to each of the units</a:t>
            </a:r>
          </a:p>
          <a:p>
            <a:r>
              <a:rPr lang="en-US" dirty="0"/>
              <a:t>3. Fill out “Emergency Request for Blood” form for </a:t>
            </a:r>
            <a:r>
              <a:rPr lang="en-US" b="1" dirty="0" smtClean="0"/>
              <a:t>each </a:t>
            </a:r>
            <a:r>
              <a:rPr lang="en-US" b="1" dirty="0"/>
              <a:t>units </a:t>
            </a:r>
            <a:r>
              <a:rPr lang="en-US" dirty="0"/>
              <a:t>and </a:t>
            </a:r>
            <a:r>
              <a:rPr lang="en-US" b="1" dirty="0"/>
              <a:t>sign it</a:t>
            </a:r>
            <a:r>
              <a:rPr lang="en-US" dirty="0"/>
              <a:t> where is says “Lab Personnel Issuing the Blood” </a:t>
            </a:r>
          </a:p>
          <a:p>
            <a:r>
              <a:rPr lang="en-US" dirty="0"/>
              <a:t>	a. Only one form is needed for 2 Units of Blood</a:t>
            </a:r>
          </a:p>
          <a:p>
            <a:r>
              <a:rPr lang="en-US" dirty="0"/>
              <a:t>4. Fill out a “Transfusion Record Downtime Form” for </a:t>
            </a:r>
            <a:r>
              <a:rPr lang="en-US" b="1" dirty="0"/>
              <a:t>each unit</a:t>
            </a:r>
            <a:r>
              <a:rPr lang="en-US" dirty="0"/>
              <a:t> and </a:t>
            </a:r>
            <a:r>
              <a:rPr lang="en-US" b="1" dirty="0"/>
              <a:t>sign it</a:t>
            </a:r>
            <a:r>
              <a:rPr lang="en-US" dirty="0"/>
              <a:t> on the line for ‘</a:t>
            </a:r>
            <a:r>
              <a:rPr lang="en-US" i="1" dirty="0"/>
              <a:t>TECH’</a:t>
            </a:r>
            <a:r>
              <a:rPr lang="en-US" dirty="0"/>
              <a:t>. </a:t>
            </a:r>
          </a:p>
          <a:p>
            <a:r>
              <a:rPr lang="en-US" dirty="0"/>
              <a:t> </a:t>
            </a:r>
          </a:p>
          <a:p>
            <a:r>
              <a:rPr lang="en-US" dirty="0"/>
              <a:t>B</a:t>
            </a:r>
            <a:r>
              <a:rPr lang="en-US" u="sng" dirty="0"/>
              <a:t>. Packaging</a:t>
            </a:r>
            <a:endParaRPr lang="en-US" dirty="0"/>
          </a:p>
          <a:p>
            <a:r>
              <a:rPr lang="en-US" dirty="0"/>
              <a:t>1. Apply a purple </a:t>
            </a:r>
            <a:r>
              <a:rPr lang="en-US" dirty="0" err="1"/>
              <a:t>SafeTview</a:t>
            </a:r>
            <a:r>
              <a:rPr lang="en-US" dirty="0"/>
              <a:t> (6 Degree C) Device.  Double bag both units separately along with </a:t>
            </a:r>
          </a:p>
          <a:p>
            <a:r>
              <a:rPr lang="en-US" dirty="0"/>
              <a:t>paperwork for the particular unit.  Put units in bags with information visible through the clear biohazard bag.  Place the paperwork on the outside sleeve of the outside bag.</a:t>
            </a:r>
          </a:p>
          <a:p>
            <a:r>
              <a:rPr lang="en-US" dirty="0"/>
              <a:t>2. Set in the corner of the Jewett.  Tags for these units get hung on the “trauma” hook of the shelf.</a:t>
            </a:r>
          </a:p>
          <a:p>
            <a:r>
              <a:rPr lang="en-US" dirty="0"/>
              <a:t> </a:t>
            </a:r>
          </a:p>
          <a:p>
            <a:r>
              <a:rPr lang="en-US" dirty="0"/>
              <a:t>C</a:t>
            </a:r>
            <a:r>
              <a:rPr lang="en-US" u="sng" dirty="0"/>
              <a:t>. Checks/Sending</a:t>
            </a:r>
            <a:endParaRPr lang="en-US" dirty="0"/>
          </a:p>
          <a:p>
            <a:r>
              <a:rPr lang="en-US" dirty="0"/>
              <a:t>	1. Perform cross check of the unit to the paperwork. Ensure it is signed.</a:t>
            </a:r>
          </a:p>
          <a:p>
            <a:r>
              <a:rPr lang="en-US" dirty="0"/>
              <a:t>2. Send packaged blood through the Direct Tube system in a yellow blood bank tube.</a:t>
            </a:r>
          </a:p>
          <a:p>
            <a:r>
              <a:rPr lang="en-US" dirty="0"/>
              <a:t> </a:t>
            </a:r>
          </a:p>
          <a:p>
            <a:endParaRPr lang="en-US" dirty="0"/>
          </a:p>
        </p:txBody>
      </p:sp>
    </p:spTree>
    <p:extLst>
      <p:ext uri="{BB962C8B-B14F-4D97-AF65-F5344CB8AC3E}">
        <p14:creationId xmlns:p14="http://schemas.microsoft.com/office/powerpoint/2010/main" val="19828808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304800" y="0"/>
            <a:ext cx="9601200" cy="6858000"/>
          </a:xfrm>
          <a:prstGeom prst="rect">
            <a:avLst/>
          </a:prstGeom>
        </p:spPr>
      </p:pic>
      <p:sp>
        <p:nvSpPr>
          <p:cNvPr id="5" name="TextBox 4"/>
          <p:cNvSpPr txBox="1"/>
          <p:nvPr/>
        </p:nvSpPr>
        <p:spPr>
          <a:xfrm>
            <a:off x="1066800" y="2921168"/>
            <a:ext cx="7162800" cy="1015663"/>
          </a:xfrm>
          <a:prstGeom prst="rect">
            <a:avLst/>
          </a:prstGeom>
          <a:noFill/>
        </p:spPr>
        <p:txBody>
          <a:bodyPr wrap="square" rtlCol="0">
            <a:spAutoFit/>
          </a:bodyPr>
          <a:lstStyle/>
          <a:p>
            <a:pPr algn="ctr"/>
            <a:r>
              <a:rPr lang="en-US" sz="6000" dirty="0" smtClean="0">
                <a:solidFill>
                  <a:srgbClr val="FFFF00"/>
                </a:solidFill>
              </a:rPr>
              <a:t>Thank You.</a:t>
            </a:r>
            <a:endParaRPr lang="en-US" sz="6000" dirty="0">
              <a:solidFill>
                <a:srgbClr val="FFFF00"/>
              </a:solidFill>
            </a:endParaRPr>
          </a:p>
        </p:txBody>
      </p:sp>
    </p:spTree>
    <p:extLst>
      <p:ext uri="{BB962C8B-B14F-4D97-AF65-F5344CB8AC3E}">
        <p14:creationId xmlns:p14="http://schemas.microsoft.com/office/powerpoint/2010/main" val="1785575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Thaw/Irradiate</a:t>
            </a:r>
            <a:endParaRPr lang="en-US" dirty="0"/>
          </a:p>
        </p:txBody>
      </p:sp>
      <p:pic>
        <p:nvPicPr>
          <p:cNvPr id="4" name="Content Placeholder 3"/>
          <p:cNvPicPr>
            <a:picLocks noGrp="1"/>
          </p:cNvPicPr>
          <p:nvPr>
            <p:ph idx="1"/>
          </p:nvPr>
        </p:nvPicPr>
        <p:blipFill>
          <a:blip r:embed="rId2" cstate="print"/>
          <a:srcRect/>
          <a:stretch>
            <a:fillRect/>
          </a:stretch>
        </p:blipFill>
        <p:spPr bwMode="auto">
          <a:xfrm>
            <a:off x="800364" y="1600200"/>
            <a:ext cx="7543271" cy="4525963"/>
          </a:xfrm>
          <a:prstGeom prst="rect">
            <a:avLst/>
          </a:prstGeom>
          <a:noFill/>
          <a:ln w="9525">
            <a:noFill/>
            <a:miter lim="800000"/>
            <a:headEnd/>
            <a:tailEnd/>
          </a:ln>
        </p:spPr>
      </p:pic>
      <p:sp>
        <p:nvSpPr>
          <p:cNvPr id="5" name="TextBox 4"/>
          <p:cNvSpPr txBox="1"/>
          <p:nvPr/>
        </p:nvSpPr>
        <p:spPr>
          <a:xfrm>
            <a:off x="1524000" y="6324600"/>
            <a:ext cx="4572000" cy="381000"/>
          </a:xfrm>
          <a:prstGeom prst="rect">
            <a:avLst/>
          </a:prstGeom>
          <a:noFill/>
        </p:spPr>
        <p:txBody>
          <a:bodyPr wrap="square" rtlCol="0">
            <a:spAutoFit/>
          </a:bodyPr>
          <a:lstStyle/>
          <a:p>
            <a:r>
              <a:rPr lang="en-US" dirty="0" smtClean="0"/>
              <a:t>You can scan product code here! Then Tab over</a:t>
            </a:r>
            <a:endParaRPr lang="en-US" dirty="0"/>
          </a:p>
        </p:txBody>
      </p:sp>
    </p:spTree>
    <p:extLst>
      <p:ext uri="{BB962C8B-B14F-4D97-AF65-F5344CB8AC3E}">
        <p14:creationId xmlns:p14="http://schemas.microsoft.com/office/powerpoint/2010/main" val="40489937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Thaw/Irradiate</a:t>
            </a:r>
            <a:endParaRPr lang="en-US" dirty="0"/>
          </a:p>
        </p:txBody>
      </p:sp>
      <p:pic>
        <p:nvPicPr>
          <p:cNvPr id="4" name="Content Placeholder 3"/>
          <p:cNvPicPr>
            <a:picLocks noGrp="1"/>
          </p:cNvPicPr>
          <p:nvPr>
            <p:ph idx="1"/>
          </p:nvPr>
        </p:nvPicPr>
        <p:blipFill>
          <a:blip r:embed="rId2" cstate="print"/>
          <a:srcRect/>
          <a:stretch>
            <a:fillRect/>
          </a:stretch>
        </p:blipFill>
        <p:spPr bwMode="auto">
          <a:xfrm>
            <a:off x="800364" y="1600200"/>
            <a:ext cx="7543271" cy="4525963"/>
          </a:xfrm>
          <a:prstGeom prst="rect">
            <a:avLst/>
          </a:prstGeom>
          <a:noFill/>
          <a:ln w="9525">
            <a:noFill/>
            <a:miter lim="800000"/>
            <a:headEnd/>
            <a:tailEnd/>
          </a:ln>
        </p:spPr>
      </p:pic>
    </p:spTree>
    <p:extLst>
      <p:ext uri="{BB962C8B-B14F-4D97-AF65-F5344CB8AC3E}">
        <p14:creationId xmlns:p14="http://schemas.microsoft.com/office/powerpoint/2010/main" val="11356757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Thaw/Irradiate</a:t>
            </a:r>
            <a:endParaRPr lang="en-US" dirty="0"/>
          </a:p>
        </p:txBody>
      </p:sp>
      <p:pic>
        <p:nvPicPr>
          <p:cNvPr id="5" name="Content Placeholder 4"/>
          <p:cNvPicPr>
            <a:picLocks noGrp="1"/>
          </p:cNvPicPr>
          <p:nvPr>
            <p:ph idx="1"/>
          </p:nvPr>
        </p:nvPicPr>
        <p:blipFill>
          <a:blip r:embed="rId2" cstate="print"/>
          <a:srcRect/>
          <a:stretch>
            <a:fillRect/>
          </a:stretch>
        </p:blipFill>
        <p:spPr bwMode="auto">
          <a:xfrm>
            <a:off x="800364" y="1600200"/>
            <a:ext cx="7543271" cy="4525963"/>
          </a:xfrm>
          <a:prstGeom prst="rect">
            <a:avLst/>
          </a:prstGeom>
          <a:noFill/>
          <a:ln w="9525">
            <a:noFill/>
            <a:miter lim="800000"/>
            <a:headEnd/>
            <a:tailEnd/>
          </a:ln>
        </p:spPr>
      </p:pic>
      <p:sp>
        <p:nvSpPr>
          <p:cNvPr id="6" name="TextBox 5"/>
          <p:cNvSpPr txBox="1"/>
          <p:nvPr/>
        </p:nvSpPr>
        <p:spPr>
          <a:xfrm>
            <a:off x="685800" y="6400800"/>
            <a:ext cx="2819400" cy="381000"/>
          </a:xfrm>
          <a:prstGeom prst="rect">
            <a:avLst/>
          </a:prstGeom>
          <a:noFill/>
        </p:spPr>
        <p:txBody>
          <a:bodyPr wrap="square" rtlCol="0">
            <a:spAutoFit/>
          </a:bodyPr>
          <a:lstStyle/>
          <a:p>
            <a:r>
              <a:rPr lang="en-US" dirty="0" smtClean="0"/>
              <a:t>SRMC code appears</a:t>
            </a:r>
            <a:endParaRPr lang="en-US" dirty="0"/>
          </a:p>
        </p:txBody>
      </p:sp>
    </p:spTree>
    <p:extLst>
      <p:ext uri="{BB962C8B-B14F-4D97-AF65-F5344CB8AC3E}">
        <p14:creationId xmlns:p14="http://schemas.microsoft.com/office/powerpoint/2010/main" val="14301100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Thaw/Irradiate</a:t>
            </a:r>
            <a:endParaRPr lang="en-US" dirty="0"/>
          </a:p>
        </p:txBody>
      </p:sp>
      <p:pic>
        <p:nvPicPr>
          <p:cNvPr id="5" name="Content Placeholder 4"/>
          <p:cNvPicPr>
            <a:picLocks noGrp="1"/>
          </p:cNvPicPr>
          <p:nvPr>
            <p:ph idx="1"/>
          </p:nvPr>
        </p:nvPicPr>
        <p:blipFill>
          <a:blip r:embed="rId3" cstate="print"/>
          <a:srcRect/>
          <a:stretch>
            <a:fillRect/>
          </a:stretch>
        </p:blipFill>
        <p:spPr bwMode="auto">
          <a:xfrm>
            <a:off x="800364" y="1600200"/>
            <a:ext cx="7581636" cy="4648200"/>
          </a:xfrm>
          <a:prstGeom prst="rect">
            <a:avLst/>
          </a:prstGeom>
          <a:noFill/>
          <a:ln w="9525">
            <a:noFill/>
            <a:miter lim="800000"/>
            <a:headEnd/>
            <a:tailEnd/>
          </a:ln>
        </p:spPr>
      </p:pic>
      <p:sp>
        <p:nvSpPr>
          <p:cNvPr id="6" name="TextBox 5"/>
          <p:cNvSpPr txBox="1"/>
          <p:nvPr/>
        </p:nvSpPr>
        <p:spPr>
          <a:xfrm>
            <a:off x="533400" y="6211669"/>
            <a:ext cx="7315200" cy="646331"/>
          </a:xfrm>
          <a:prstGeom prst="rect">
            <a:avLst/>
          </a:prstGeom>
          <a:noFill/>
        </p:spPr>
        <p:txBody>
          <a:bodyPr wrap="square" rtlCol="0">
            <a:spAutoFit/>
          </a:bodyPr>
          <a:lstStyle/>
          <a:p>
            <a:r>
              <a:rPr lang="en-US" dirty="0"/>
              <a:t>Only </a:t>
            </a:r>
            <a:r>
              <a:rPr lang="en-US" dirty="0" smtClean="0"/>
              <a:t>one </a:t>
            </a:r>
            <a:r>
              <a:rPr lang="en-US" dirty="0"/>
              <a:t>choice should appear in the drop down for IRR or Thawing or dividing</a:t>
            </a:r>
          </a:p>
        </p:txBody>
      </p:sp>
    </p:spTree>
    <p:extLst>
      <p:ext uri="{BB962C8B-B14F-4D97-AF65-F5344CB8AC3E}">
        <p14:creationId xmlns:p14="http://schemas.microsoft.com/office/powerpoint/2010/main" val="10103670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of Thawing FFP </a:t>
            </a:r>
            <a:br>
              <a:rPr lang="en-US" dirty="0"/>
            </a:br>
            <a:endParaRPr lang="en-US" dirty="0"/>
          </a:p>
        </p:txBody>
      </p:sp>
      <p:pic>
        <p:nvPicPr>
          <p:cNvPr id="5" name="Content Placeholder 4"/>
          <p:cNvPicPr>
            <a:picLocks noGrp="1"/>
          </p:cNvPicPr>
          <p:nvPr>
            <p:ph idx="1"/>
          </p:nvPr>
        </p:nvPicPr>
        <p:blipFill>
          <a:blip r:embed="rId2" cstate="print"/>
          <a:stretch>
            <a:fillRect/>
          </a:stretch>
        </p:blipFill>
        <p:spPr>
          <a:xfrm>
            <a:off x="800364" y="1600200"/>
            <a:ext cx="7543271" cy="4525963"/>
          </a:xfrm>
          <a:prstGeom prst="rect">
            <a:avLst/>
          </a:prstGeom>
        </p:spPr>
      </p:pic>
    </p:spTree>
    <p:extLst>
      <p:ext uri="{BB962C8B-B14F-4D97-AF65-F5344CB8AC3E}">
        <p14:creationId xmlns:p14="http://schemas.microsoft.com/office/powerpoint/2010/main" val="15833783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TC101859868[[fn=Thermal]]</Template>
  <TotalTime>102</TotalTime>
  <Words>1255</Words>
  <Application>Microsoft Office PowerPoint</Application>
  <PresentationFormat>On-screen Show (4:3)</PresentationFormat>
  <Paragraphs>160</Paragraphs>
  <Slides>47</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49" baseType="lpstr">
      <vt:lpstr>Office Theme</vt:lpstr>
      <vt:lpstr>Visio</vt:lpstr>
      <vt:lpstr>Blood Bank How To’s and Helpful Trick Review</vt:lpstr>
      <vt:lpstr>How to Thaw/Irradiate</vt:lpstr>
      <vt:lpstr>How to Thaw/Irradiate</vt:lpstr>
      <vt:lpstr>How to Thaw/Irradiate</vt:lpstr>
      <vt:lpstr>How to Thaw/Irradiate</vt:lpstr>
      <vt:lpstr>How to Thaw/Irradiate</vt:lpstr>
      <vt:lpstr>How to Thaw/Irradiate</vt:lpstr>
      <vt:lpstr>How to Thaw/Irradiate</vt:lpstr>
      <vt:lpstr>Example of Thawing FFP  </vt:lpstr>
      <vt:lpstr>Example of Thawing FFP  </vt:lpstr>
      <vt:lpstr>Example of Thawing FFP</vt:lpstr>
      <vt:lpstr>Example of Thawing FFP</vt:lpstr>
      <vt:lpstr>Example of Thawing FFP</vt:lpstr>
      <vt:lpstr>Example of Thawing FFP</vt:lpstr>
      <vt:lpstr>Example of Thawing FFP</vt:lpstr>
      <vt:lpstr>Example of Thawing FFP</vt:lpstr>
      <vt:lpstr>Differences in Irradiated</vt:lpstr>
      <vt:lpstr>PowerPoint Presentation</vt:lpstr>
      <vt:lpstr>PowerPoint Presentation</vt:lpstr>
      <vt:lpstr>PowerPoint Presentation</vt:lpstr>
      <vt:lpstr>WHY AM I DOING THIS?!</vt:lpstr>
      <vt:lpstr>More Tips</vt:lpstr>
      <vt:lpstr>QC</vt:lpstr>
      <vt:lpstr>Antigen Typing QC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 I need to Write them in the book?</vt:lpstr>
      <vt:lpstr>PowerPoint Presentation</vt:lpstr>
      <vt:lpstr>Register Reagents</vt:lpstr>
      <vt:lpstr>Registering Kits</vt:lpstr>
      <vt:lpstr>Open Reagents</vt:lpstr>
      <vt:lpstr>Enter Results</vt:lpstr>
      <vt:lpstr>Just one of those quirky things…. </vt:lpstr>
      <vt:lpstr>OI Issues</vt:lpstr>
      <vt:lpstr>FINISH        Thank you!</vt:lpstr>
      <vt:lpstr>Part 2</vt:lpstr>
      <vt:lpstr>PowerPoint Presentation</vt:lpstr>
      <vt:lpstr>PowerPoint Presentation</vt:lpstr>
      <vt:lpstr>PowerPoint Presentation</vt:lpstr>
      <vt:lpstr>PowerPoint Presentation</vt:lpstr>
      <vt:lpstr>Written Procedure</vt:lpstr>
      <vt:lpstr>PowerPoint Presentation</vt:lpstr>
    </vt:vector>
  </TitlesOfParts>
  <Company>Catholic Health Partners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 Bank How To’s and Helpful Trick Review</dc:title>
  <dc:creator>Schroeder, Samuel A</dc:creator>
  <cp:lastModifiedBy>Schroeder, Samuel A</cp:lastModifiedBy>
  <cp:revision>13</cp:revision>
  <dcterms:created xsi:type="dcterms:W3CDTF">2014-07-31T17:35:02Z</dcterms:created>
  <dcterms:modified xsi:type="dcterms:W3CDTF">2014-08-12T14:03:55Z</dcterms:modified>
</cp:coreProperties>
</file>