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81F4-707F-B449-C1FB-04CCA473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CA3FF-0D9B-BF9F-E4F9-8B9798FE2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041B9-193C-F07B-41FE-7B2146F8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2E4D-FBFB-1C6E-7DC4-E3D9BC15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EFF-E486-6C3B-7712-3DDFF987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92B5-3C83-D165-3126-E718283F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FE92E-48C5-1D14-8E28-888DCB7D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9490B-A641-C2C1-E91E-4AD7847E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C9A5-2CE8-5261-B964-B6985181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81A4-2C1A-1AB9-8812-69D3CB75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ED9CAB-D29F-C33B-C6D3-45AA748E7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41996-6AF6-6C92-2024-0A3D8BD93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08071-AFA3-2A9D-2F71-2ACA6144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1775-9331-42AB-7D1C-D195ABD6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9AEB-BC98-6AB1-57D0-7081F982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B1F3-A6C6-DDDC-6CFE-4F728590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6E85-5236-A1F4-FD3E-5EC3B1CF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7F50-196A-7B14-F885-D3409952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1CA01-260A-22F2-7DFE-BBEE2BCE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22CD2-AE36-FE3A-2C3E-A6512846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D869-4B77-8370-F219-69DFC608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690B7-9947-35BE-510B-768AE2EC4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7566-6E27-7708-4821-26DDE5A2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64F2-51DA-1373-1D15-FB888C6A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1CD4E-4CCB-C0D5-4063-8537EB6B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DDE6-D9D1-B8FB-2C52-72EE1F7E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FC7A-4E81-9741-8258-4FE106E82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7A9DA-D056-D440-87FF-B633CD8C6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91C96-7B16-0364-C774-794C40A2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7C92-53A8-19CF-9F98-466A092C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1A6DD-E907-9780-16D5-1AF918B7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C333-10F6-5E5F-1B89-2A0C71CE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D9CE3-E7B7-9706-BF8C-B3510869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325D0-DD00-EA67-8027-EA6A3ED0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3940B-962B-59DF-6EB4-D272FF5DC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0A3F3-4AFC-45E4-02D8-F1DF63612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F471D-37D0-A7EC-55D0-D014995B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234FC-CA54-72C1-F028-401AC121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F5D9E-0AEB-011A-03F2-46544CD9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5E5D-03F6-4D10-4AF1-32EE17E2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E14EB-6AC8-56AE-3D59-2A43D8F1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01C72-8BB1-8B79-5E70-C6D5D0BD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09090-10FF-298D-A8EB-FD746AD8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0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EA5EC-C6AB-916D-3D92-39E8084D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29EDC-D6B5-0426-6572-03370233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83A69-C937-1C0A-4BA1-4B737CDD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F530-14F4-F0BE-89C6-FE6E3D5F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0E84B-2824-4B77-3C31-2150AF5F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056ED-86C0-4C76-AEFF-A705F96AC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B1AA-90DC-B837-92C7-6A6A8BB6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078A2-94FA-31B6-512B-E9F6A7BD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4CCA8-FEAA-C661-8697-4F78FCB2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7764-2ED0-B652-5D82-9605AE42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AAAB8-FBC1-B8A3-8235-7E4F27000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3DC33-1D07-6BD9-7F9C-55427F4EF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E2B2-4AD0-4E43-123C-EEB5C751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01F5A-7F82-65B6-C667-FAD054DF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492F2-5CBA-9939-4017-6E360FD0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5ED1B-7904-5B97-B6D4-D27BE611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9ECC-FB72-047E-9666-589412C4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DD7A7-15BD-6798-5AFC-706E296DD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969C-E941-4932-B2B2-29BEF2BBFF4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B79CE-518E-8407-45AE-60C50E53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D338-414E-FA92-9675-2172835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79F4-3D48-414A-8A74-F3483526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0032d2de-ce06-48e4-9c40-05e1ad2b263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0F6A-D6F3-4F93-A228-01262FF24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4124"/>
          </a:xfrm>
        </p:spPr>
        <p:txBody>
          <a:bodyPr/>
          <a:lstStyle/>
          <a:p>
            <a:r>
              <a:rPr lang="en-US" dirty="0"/>
              <a:t>What to do in the case of a </a:t>
            </a:r>
            <a:r>
              <a:rPr lang="en-US" b="1" dirty="0">
                <a:highlight>
                  <a:srgbClr val="FF00FF"/>
                </a:highlight>
              </a:rPr>
              <a:t>CODE PINK.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353CC-22F4-44B9-80F8-0103F16AADC5}"/>
              </a:ext>
            </a:extLst>
          </p:cNvPr>
          <p:cNvSpPr/>
          <p:nvPr/>
        </p:nvSpPr>
        <p:spPr>
          <a:xfrm>
            <a:off x="-1" y="6115616"/>
            <a:ext cx="1397257" cy="742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D3C6B-A436-4419-BF92-48187719DCDB}"/>
              </a:ext>
            </a:extLst>
          </p:cNvPr>
          <p:cNvSpPr/>
          <p:nvPr/>
        </p:nvSpPr>
        <p:spPr>
          <a:xfrm>
            <a:off x="1406307" y="6115616"/>
            <a:ext cx="1382160" cy="742384"/>
          </a:xfrm>
          <a:prstGeom prst="rect">
            <a:avLst/>
          </a:prstGeom>
          <a:solidFill>
            <a:srgbClr val="FCA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AD4AE-2FF6-4A8A-920D-D0508EE57BFE}"/>
              </a:ext>
            </a:extLst>
          </p:cNvPr>
          <p:cNvSpPr/>
          <p:nvPr/>
        </p:nvSpPr>
        <p:spPr>
          <a:xfrm>
            <a:off x="2779418" y="6115616"/>
            <a:ext cx="1382161" cy="742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5EE93-CB00-4FC4-AEC0-B689126FE954}"/>
              </a:ext>
            </a:extLst>
          </p:cNvPr>
          <p:cNvSpPr/>
          <p:nvPr/>
        </p:nvSpPr>
        <p:spPr>
          <a:xfrm>
            <a:off x="5543740" y="6115616"/>
            <a:ext cx="1382161" cy="742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1952-9301-4172-BF9C-B08936FCBC06}"/>
              </a:ext>
            </a:extLst>
          </p:cNvPr>
          <p:cNvSpPr/>
          <p:nvPr/>
        </p:nvSpPr>
        <p:spPr>
          <a:xfrm>
            <a:off x="4161579" y="6115616"/>
            <a:ext cx="1373111" cy="7423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4BACB-A53F-4537-8B48-0011406E0641}"/>
              </a:ext>
            </a:extLst>
          </p:cNvPr>
          <p:cNvSpPr/>
          <p:nvPr/>
        </p:nvSpPr>
        <p:spPr>
          <a:xfrm>
            <a:off x="6925901" y="6115616"/>
            <a:ext cx="1382161" cy="742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0A89E5-9FD6-464E-B6E2-7FAACB8AF507}"/>
              </a:ext>
            </a:extLst>
          </p:cNvPr>
          <p:cNvSpPr/>
          <p:nvPr/>
        </p:nvSpPr>
        <p:spPr>
          <a:xfrm>
            <a:off x="9602708" y="6115616"/>
            <a:ext cx="1294646" cy="742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8E74-96D8-428B-B247-AB36A7E41566}"/>
              </a:ext>
            </a:extLst>
          </p:cNvPr>
          <p:cNvSpPr/>
          <p:nvPr/>
        </p:nvSpPr>
        <p:spPr>
          <a:xfrm>
            <a:off x="8308062" y="6115616"/>
            <a:ext cx="1294646" cy="742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1E758-1C22-4237-ACF9-B25DB3BD76FD}"/>
              </a:ext>
            </a:extLst>
          </p:cNvPr>
          <p:cNvSpPr/>
          <p:nvPr/>
        </p:nvSpPr>
        <p:spPr>
          <a:xfrm>
            <a:off x="10897354" y="6115616"/>
            <a:ext cx="1294646" cy="7423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4E6635F-08CE-4A49-9A1B-FAEACE4FF5B2}"/>
              </a:ext>
            </a:extLst>
          </p:cNvPr>
          <p:cNvSpPr/>
          <p:nvPr/>
        </p:nvSpPr>
        <p:spPr>
          <a:xfrm>
            <a:off x="11291582" y="0"/>
            <a:ext cx="900418" cy="5788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302175-F0E0-47D0-8975-7A3B8E74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6" y="220548"/>
            <a:ext cx="8099956" cy="5951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qualifies as a </a:t>
            </a:r>
            <a:r>
              <a:rPr lang="en-US" b="1" dirty="0">
                <a:solidFill>
                  <a:srgbClr val="FCAAE7"/>
                </a:solidFill>
              </a:rPr>
              <a:t>Code Pink?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353CC-22F4-44B9-80F8-0103F16AADC5}"/>
              </a:ext>
            </a:extLst>
          </p:cNvPr>
          <p:cNvSpPr/>
          <p:nvPr/>
        </p:nvSpPr>
        <p:spPr>
          <a:xfrm>
            <a:off x="-1" y="6115616"/>
            <a:ext cx="1397257" cy="742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D3C6B-A436-4419-BF92-48187719DCDB}"/>
              </a:ext>
            </a:extLst>
          </p:cNvPr>
          <p:cNvSpPr/>
          <p:nvPr/>
        </p:nvSpPr>
        <p:spPr>
          <a:xfrm>
            <a:off x="1406307" y="6115616"/>
            <a:ext cx="1382160" cy="742384"/>
          </a:xfrm>
          <a:prstGeom prst="rect">
            <a:avLst/>
          </a:prstGeom>
          <a:solidFill>
            <a:srgbClr val="FCA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AD4AE-2FF6-4A8A-920D-D0508EE57BFE}"/>
              </a:ext>
            </a:extLst>
          </p:cNvPr>
          <p:cNvSpPr/>
          <p:nvPr/>
        </p:nvSpPr>
        <p:spPr>
          <a:xfrm>
            <a:off x="2779418" y="6115616"/>
            <a:ext cx="1382161" cy="742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5EE93-CB00-4FC4-AEC0-B689126FE954}"/>
              </a:ext>
            </a:extLst>
          </p:cNvPr>
          <p:cNvSpPr/>
          <p:nvPr/>
        </p:nvSpPr>
        <p:spPr>
          <a:xfrm>
            <a:off x="5543740" y="6115616"/>
            <a:ext cx="1382161" cy="742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1952-9301-4172-BF9C-B08936FCBC06}"/>
              </a:ext>
            </a:extLst>
          </p:cNvPr>
          <p:cNvSpPr/>
          <p:nvPr/>
        </p:nvSpPr>
        <p:spPr>
          <a:xfrm>
            <a:off x="4161579" y="6115616"/>
            <a:ext cx="1373111" cy="7423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4BACB-A53F-4537-8B48-0011406E0641}"/>
              </a:ext>
            </a:extLst>
          </p:cNvPr>
          <p:cNvSpPr/>
          <p:nvPr/>
        </p:nvSpPr>
        <p:spPr>
          <a:xfrm>
            <a:off x="6925901" y="6115616"/>
            <a:ext cx="1382161" cy="742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0A89E5-9FD6-464E-B6E2-7FAACB8AF507}"/>
              </a:ext>
            </a:extLst>
          </p:cNvPr>
          <p:cNvSpPr/>
          <p:nvPr/>
        </p:nvSpPr>
        <p:spPr>
          <a:xfrm>
            <a:off x="9602708" y="6115616"/>
            <a:ext cx="1294646" cy="742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8E74-96D8-428B-B247-AB36A7E41566}"/>
              </a:ext>
            </a:extLst>
          </p:cNvPr>
          <p:cNvSpPr/>
          <p:nvPr/>
        </p:nvSpPr>
        <p:spPr>
          <a:xfrm>
            <a:off x="8308062" y="6115616"/>
            <a:ext cx="1294646" cy="742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1E758-1C22-4237-ACF9-B25DB3BD76FD}"/>
              </a:ext>
            </a:extLst>
          </p:cNvPr>
          <p:cNvSpPr/>
          <p:nvPr/>
        </p:nvSpPr>
        <p:spPr>
          <a:xfrm>
            <a:off x="10897354" y="6115616"/>
            <a:ext cx="1294646" cy="742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Go Forward or Next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FDB00C-017D-4005-9742-3E5ACE654B93}"/>
              </a:ext>
            </a:extLst>
          </p:cNvPr>
          <p:cNvSpPr/>
          <p:nvPr/>
        </p:nvSpPr>
        <p:spPr>
          <a:xfrm>
            <a:off x="11291582" y="0"/>
            <a:ext cx="900418" cy="5788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Go Back or Previous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7013A7-6CD8-48A3-9CD7-852F2BD34DA3}"/>
              </a:ext>
            </a:extLst>
          </p:cNvPr>
          <p:cNvSpPr/>
          <p:nvPr/>
        </p:nvSpPr>
        <p:spPr>
          <a:xfrm>
            <a:off x="10391164" y="0"/>
            <a:ext cx="900418" cy="5788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attachments.office.net/owa/abgehle%40JTDMH.org/service.svc/s/GetAttachmentThumbnail?id=AAMkADhlNzdlNDY5LTc1YTgtNGRkYS1hZTgxLWM0YzZhNzFmOTIxNwBGAAAAAAC1uU%2FgF2W%2FSbVyTLWUzO7EBwAVGcZy9payS4xlG1YmCaX%2BAAAAAAEMAACgB6gvshdtRL8gweRIuLb%2BAAAiP8FPAAABEgAQABuK1ZhKQaRMuff73pN2BS0%3D&amp;thumbnailType=2&amp;token=eyJhbGciOiJSUzI1NiIsImtpZCI6IkQ4OThGN0RDMjk2ODQ1MDk1RUUwREZGQ0MzODBBOTM5NjUwNDNFNjQiLCJ0eXAiOiJKV1QiLCJ4NXQiOiIySmozM0Nsb1JRbGU0Tl84dzRDcE9XVUVQbVEifQ.eyJvcmlnaW4iOiJodHRwczovL291dGxvb2sub2ZmaWNlLmNvbSIsInVjIjoiMGEwZTFjMDFjMDhmNDg0OGIzMTM3YWY2NjFiZTdkNWYiLCJzaWduaW5fc3RhdGUiOiJbXCJrbXNpXCJdIiwidmVyIjoiRXhjaGFuZ2UuQ2FsbGJhY2suVjEiLCJhcHBjdHhzZW5kZXIiOiJPd2FEb3dubG9hZEBlMjM1MDM2Mi0wNDMzLTRkYTUtOTE3YS0zNmExMjllZDdhM2MiLCJpc3NyaW5nIjoiV1ciLCJhcHBjdHgiOiJ7XCJtc2V4Y2hwcm90XCI6XCJvd2FcIixcInB1aWRcIjpcIjExNTM4MDExMjIzODg3NjE1OTZcIixcInNjb3BlXCI6XCJPd2FEb3dubG9hZFwiLFwib2lkXCI6XCI0YjVjNDlkNy0xZmJjLTRhMjItODU2Ny1jNDZiYjI4YzEwYzVcIixcInByaW1hcnlzaWRcIjpcIlMtMS01LTIxLTMzNTk0NzE1MTctMzY4MTY5NjAyLTUzNTkxNTE4OS0xMzkxNjU1OVwifSIsIm5iZiI6MTY2MzA4MjQ1MywiZXhwIjoxNjYzMDgzMDUzLCJpc3MiOiIwMDAwMDAwMi0wMDAwLTBmZjEtY2UwMC0wMDAwMDAwMDAwMDBAZTIzNTAzNjItMDQzMy00ZGE1LTkxN2EtMzZhMTI5ZWQ3YTNjIiwiYXVkIjoiMDAwMDAwMDItMDAwMC0wZmYxLWNlMDAtMDAwMDAwMDAwMDAwL2F0dGFjaG1lbnRzLm9mZmljZS5uZXRAZTIzNTAzNjItMDQzMy00ZGE1LTkxN2EtMzZhMTI5ZWQ3YTNjIiwiaGFwcCI6Im93YSJ9.MgCMA9AUfF1ZYGOO8UgfSEL8ND_7q_rIo84mXQWGGbczoJ82cFcQI747UH83prsUSRim7UWoA8Mnm3PLa0DwZZqyfpv_DsRkZ6FNLZmT5hwg5C7NZtG2N1ofS6eqc78El3BRxZJLD74mb_Jjd6dEVK733fDhveQZFtGaojqSosaa4dbntUVsJzAUmYewrtbQM1HUMlr96eg0uG0T3YY4SL1vOGVu2-194dZkeWXs3oHVZm4q-9C8YCWyesfpuewDxYD3YKBfYPCo0ipEieMBLcWgyIzkdIjzTd1wVYlHTsXx4m7XM_-mXgWudK6BkLvuxFeRROuguuuNEG0D_CYViw&amp;X-OWA-CANARY=2dfcq30TbkWMCaPjGoGvk9B8ApybldoYZrgc_CSOE-vFkwjHZoVGOmRjOXFW9DF5SRzwWYa36Ok.&amp;owa=outlook.office.com&amp;scriptVer=20220826004.06&amp;animation=true">
            <a:extLst>
              <a:ext uri="{FF2B5EF4-FFF2-40B4-BE49-F238E27FC236}">
                <a16:creationId xmlns:a16="http://schemas.microsoft.com/office/drawing/2014/main" id="{417EA7F8-58B4-4DCC-8933-4792AE23D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93908"/>
            <a:ext cx="1987492" cy="19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2F18E-F736-4A11-39CB-91EFF16F6C7E}"/>
              </a:ext>
            </a:extLst>
          </p:cNvPr>
          <p:cNvSpPr txBox="1"/>
          <p:nvPr/>
        </p:nvSpPr>
        <p:spPr>
          <a:xfrm>
            <a:off x="1461082" y="942718"/>
            <a:ext cx="9269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Any time a child* is unresponsive, without a pulse and/or is not breathing, call a </a:t>
            </a:r>
            <a:r>
              <a:rPr lang="en-US" sz="3200" dirty="0">
                <a:solidFill>
                  <a:srgbClr val="FCAAE7"/>
                </a:solidFill>
              </a:rPr>
              <a:t>CODE PINK</a:t>
            </a:r>
            <a:r>
              <a:rPr lang="en-US" sz="3200" dirty="0"/>
              <a:t>.  If unsure what to do with an unresponsive child, call a </a:t>
            </a:r>
            <a:r>
              <a:rPr lang="en-US" sz="3200" dirty="0">
                <a:solidFill>
                  <a:srgbClr val="FCAAE7"/>
                </a:solidFill>
              </a:rPr>
              <a:t>CODE PINK</a:t>
            </a:r>
            <a:r>
              <a:rPr lang="en-US" sz="3200" dirty="0"/>
              <a:t>! Remember, we would rather over respond with too much equipment than under respond with not enough.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F5D25-56D8-D0E9-AC46-A5C4D6FD49D5}"/>
              </a:ext>
            </a:extLst>
          </p:cNvPr>
          <p:cNvSpPr txBox="1"/>
          <p:nvPr/>
        </p:nvSpPr>
        <p:spPr>
          <a:xfrm>
            <a:off x="1382785" y="4144720"/>
            <a:ext cx="9008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event of </a:t>
            </a:r>
            <a:r>
              <a:rPr lang="en-US" sz="2800" dirty="0">
                <a:solidFill>
                  <a:srgbClr val="FCAAE7"/>
                </a:solidFill>
              </a:rPr>
              <a:t>CODE PINK </a:t>
            </a:r>
            <a:r>
              <a:rPr lang="en-US" sz="2800" dirty="0"/>
              <a:t>that is outside of ER or ASU/Surgery, the Nursing Supervisor or ACT Responder is to bring the Broselow Cart. It may come from 2</a:t>
            </a:r>
            <a:r>
              <a:rPr lang="en-US" sz="2800" baseline="30000" dirty="0"/>
              <a:t>nd</a:t>
            </a:r>
            <a:r>
              <a:rPr lang="en-US" sz="2800" dirty="0"/>
              <a:t> Floor or ASU. </a:t>
            </a:r>
          </a:p>
        </p:txBody>
      </p:sp>
    </p:spTree>
    <p:extLst>
      <p:ext uri="{BB962C8B-B14F-4D97-AF65-F5344CB8AC3E}">
        <p14:creationId xmlns:p14="http://schemas.microsoft.com/office/powerpoint/2010/main" val="17894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302175-F0E0-47D0-8975-7A3B8E74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6" y="220548"/>
            <a:ext cx="8099956" cy="5951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 I call a </a:t>
            </a:r>
            <a:r>
              <a:rPr lang="en-US" b="1" dirty="0">
                <a:solidFill>
                  <a:srgbClr val="FCAAE7"/>
                </a:solidFill>
              </a:rPr>
              <a:t>Code Pink?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353CC-22F4-44B9-80F8-0103F16AADC5}"/>
              </a:ext>
            </a:extLst>
          </p:cNvPr>
          <p:cNvSpPr/>
          <p:nvPr/>
        </p:nvSpPr>
        <p:spPr>
          <a:xfrm>
            <a:off x="-1" y="6115616"/>
            <a:ext cx="1397257" cy="742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D3C6B-A436-4419-BF92-48187719DCDB}"/>
              </a:ext>
            </a:extLst>
          </p:cNvPr>
          <p:cNvSpPr/>
          <p:nvPr/>
        </p:nvSpPr>
        <p:spPr>
          <a:xfrm>
            <a:off x="1406307" y="6115616"/>
            <a:ext cx="1382160" cy="742384"/>
          </a:xfrm>
          <a:prstGeom prst="rect">
            <a:avLst/>
          </a:prstGeom>
          <a:solidFill>
            <a:srgbClr val="FCA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AD4AE-2FF6-4A8A-920D-D0508EE57BFE}"/>
              </a:ext>
            </a:extLst>
          </p:cNvPr>
          <p:cNvSpPr/>
          <p:nvPr/>
        </p:nvSpPr>
        <p:spPr>
          <a:xfrm>
            <a:off x="2779418" y="6115616"/>
            <a:ext cx="1382161" cy="742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5EE93-CB00-4FC4-AEC0-B689126FE954}"/>
              </a:ext>
            </a:extLst>
          </p:cNvPr>
          <p:cNvSpPr/>
          <p:nvPr/>
        </p:nvSpPr>
        <p:spPr>
          <a:xfrm>
            <a:off x="5543740" y="6115616"/>
            <a:ext cx="1382161" cy="742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1952-9301-4172-BF9C-B08936FCBC06}"/>
              </a:ext>
            </a:extLst>
          </p:cNvPr>
          <p:cNvSpPr/>
          <p:nvPr/>
        </p:nvSpPr>
        <p:spPr>
          <a:xfrm>
            <a:off x="4161579" y="6115616"/>
            <a:ext cx="1373111" cy="7423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4BACB-A53F-4537-8B48-0011406E0641}"/>
              </a:ext>
            </a:extLst>
          </p:cNvPr>
          <p:cNvSpPr/>
          <p:nvPr/>
        </p:nvSpPr>
        <p:spPr>
          <a:xfrm>
            <a:off x="6925901" y="6115616"/>
            <a:ext cx="1382161" cy="742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0A89E5-9FD6-464E-B6E2-7FAACB8AF507}"/>
              </a:ext>
            </a:extLst>
          </p:cNvPr>
          <p:cNvSpPr/>
          <p:nvPr/>
        </p:nvSpPr>
        <p:spPr>
          <a:xfrm>
            <a:off x="9602708" y="6115616"/>
            <a:ext cx="1294646" cy="742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8E74-96D8-428B-B247-AB36A7E41566}"/>
              </a:ext>
            </a:extLst>
          </p:cNvPr>
          <p:cNvSpPr/>
          <p:nvPr/>
        </p:nvSpPr>
        <p:spPr>
          <a:xfrm>
            <a:off x="8308062" y="6115616"/>
            <a:ext cx="1294646" cy="742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1E758-1C22-4237-ACF9-B25DB3BD76FD}"/>
              </a:ext>
            </a:extLst>
          </p:cNvPr>
          <p:cNvSpPr/>
          <p:nvPr/>
        </p:nvSpPr>
        <p:spPr>
          <a:xfrm>
            <a:off x="10897354" y="6115616"/>
            <a:ext cx="1294646" cy="742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Go Forward or Next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FDB00C-017D-4005-9742-3E5ACE654B93}"/>
              </a:ext>
            </a:extLst>
          </p:cNvPr>
          <p:cNvSpPr/>
          <p:nvPr/>
        </p:nvSpPr>
        <p:spPr>
          <a:xfrm>
            <a:off x="11291582" y="0"/>
            <a:ext cx="900418" cy="5788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Go Back or Previous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7013A7-6CD8-48A3-9CD7-852F2BD34DA3}"/>
              </a:ext>
            </a:extLst>
          </p:cNvPr>
          <p:cNvSpPr/>
          <p:nvPr/>
        </p:nvSpPr>
        <p:spPr>
          <a:xfrm>
            <a:off x="10391164" y="0"/>
            <a:ext cx="900418" cy="5788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attachments.office.net/owa/abgehle%40JTDMH.org/service.svc/s/GetAttachmentThumbnail?id=AAMkADhlNzdlNDY5LTc1YTgtNGRkYS1hZTgxLWM0YzZhNzFmOTIxNwBGAAAAAAC1uU%2FgF2W%2FSbVyTLWUzO7EBwAVGcZy9payS4xlG1YmCaX%2BAAAAAAEMAACgB6gvshdtRL8gweRIuLb%2BAAAiP8FPAAABEgAQABuK1ZhKQaRMuff73pN2BS0%3D&amp;thumbnailType=2&amp;token=eyJhbGciOiJSUzI1NiIsImtpZCI6IkQ4OThGN0RDMjk2ODQ1MDk1RUUwREZGQ0MzODBBOTM5NjUwNDNFNjQiLCJ0eXAiOiJKV1QiLCJ4NXQiOiIySmozM0Nsb1JRbGU0Tl84dzRDcE9XVUVQbVEifQ.eyJvcmlnaW4iOiJodHRwczovL291dGxvb2sub2ZmaWNlLmNvbSIsInVjIjoiMGEwZTFjMDFjMDhmNDg0OGIzMTM3YWY2NjFiZTdkNWYiLCJzaWduaW5fc3RhdGUiOiJbXCJrbXNpXCJdIiwidmVyIjoiRXhjaGFuZ2UuQ2FsbGJhY2suVjEiLCJhcHBjdHhzZW5kZXIiOiJPd2FEb3dubG9hZEBlMjM1MDM2Mi0wNDMzLTRkYTUtOTE3YS0zNmExMjllZDdhM2MiLCJpc3NyaW5nIjoiV1ciLCJhcHBjdHgiOiJ7XCJtc2V4Y2hwcm90XCI6XCJvd2FcIixcInB1aWRcIjpcIjExNTM4MDExMjIzODg3NjE1OTZcIixcInNjb3BlXCI6XCJPd2FEb3dubG9hZFwiLFwib2lkXCI6XCI0YjVjNDlkNy0xZmJjLTRhMjItODU2Ny1jNDZiYjI4YzEwYzVcIixcInByaW1hcnlzaWRcIjpcIlMtMS01LTIxLTMzNTk0NzE1MTctMzY4MTY5NjAyLTUzNTkxNTE4OS0xMzkxNjU1OVwifSIsIm5iZiI6MTY2MzA4MjQ1MywiZXhwIjoxNjYzMDgzMDUzLCJpc3MiOiIwMDAwMDAwMi0wMDAwLTBmZjEtY2UwMC0wMDAwMDAwMDAwMDBAZTIzNTAzNjItMDQzMy00ZGE1LTkxN2EtMzZhMTI5ZWQ3YTNjIiwiYXVkIjoiMDAwMDAwMDItMDAwMC0wZmYxLWNlMDAtMDAwMDAwMDAwMDAwL2F0dGFjaG1lbnRzLm9mZmljZS5uZXRAZTIzNTAzNjItMDQzMy00ZGE1LTkxN2EtMzZhMTI5ZWQ3YTNjIiwiaGFwcCI6Im93YSJ9.MgCMA9AUfF1ZYGOO8UgfSEL8ND_7q_rIo84mXQWGGbczoJ82cFcQI747UH83prsUSRim7UWoA8Mnm3PLa0DwZZqyfpv_DsRkZ6FNLZmT5hwg5C7NZtG2N1ofS6eqc78El3BRxZJLD74mb_Jjd6dEVK733fDhveQZFtGaojqSosaa4dbntUVsJzAUmYewrtbQM1HUMlr96eg0uG0T3YY4SL1vOGVu2-194dZkeWXs3oHVZm4q-9C8YCWyesfpuewDxYD3YKBfYPCo0ipEieMBLcWgyIzkdIjzTd1wVYlHTsXx4m7XM_-mXgWudK6BkLvuxFeRROuguuuNEG0D_CYViw&amp;X-OWA-CANARY=2dfcq30TbkWMCaPjGoGvk9B8ApybldoYZrgc_CSOE-vFkwjHZoVGOmRjOXFW9DF5SRzwWYa36Ok.&amp;owa=outlook.office.com&amp;scriptVer=20220826004.06&amp;animation=true">
            <a:extLst>
              <a:ext uri="{FF2B5EF4-FFF2-40B4-BE49-F238E27FC236}">
                <a16:creationId xmlns:a16="http://schemas.microsoft.com/office/drawing/2014/main" id="{417EA7F8-58B4-4DCC-8933-4792AE23D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93908"/>
            <a:ext cx="1987492" cy="19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2F18E-F736-4A11-39CB-91EFF16F6C7E}"/>
              </a:ext>
            </a:extLst>
          </p:cNvPr>
          <p:cNvSpPr txBox="1"/>
          <p:nvPr/>
        </p:nvSpPr>
        <p:spPr>
          <a:xfrm>
            <a:off x="208106" y="943213"/>
            <a:ext cx="358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Safety Flip Chart: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C9F5F-A1B7-E636-2F84-0F1CA819832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06521"/>
            <a:ext cx="59436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1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302175-F0E0-47D0-8975-7A3B8E74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6" y="67749"/>
            <a:ext cx="8099956" cy="5951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CAAE7"/>
                </a:solidFill>
              </a:rPr>
              <a:t>Code Pink </a:t>
            </a:r>
            <a:r>
              <a:rPr lang="en-US" b="1" dirty="0"/>
              <a:t>Responders &amp; Roles</a:t>
            </a:r>
            <a:endParaRPr lang="en-US" b="1" dirty="0">
              <a:solidFill>
                <a:srgbClr val="FCAAE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353CC-22F4-44B9-80F8-0103F16AADC5}"/>
              </a:ext>
            </a:extLst>
          </p:cNvPr>
          <p:cNvSpPr/>
          <p:nvPr/>
        </p:nvSpPr>
        <p:spPr>
          <a:xfrm>
            <a:off x="-1" y="6115616"/>
            <a:ext cx="1397257" cy="742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D3C6B-A436-4419-BF92-48187719DCDB}"/>
              </a:ext>
            </a:extLst>
          </p:cNvPr>
          <p:cNvSpPr/>
          <p:nvPr/>
        </p:nvSpPr>
        <p:spPr>
          <a:xfrm>
            <a:off x="1406307" y="6115616"/>
            <a:ext cx="1382160" cy="742384"/>
          </a:xfrm>
          <a:prstGeom prst="rect">
            <a:avLst/>
          </a:prstGeom>
          <a:solidFill>
            <a:srgbClr val="FCA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AD4AE-2FF6-4A8A-920D-D0508EE57BFE}"/>
              </a:ext>
            </a:extLst>
          </p:cNvPr>
          <p:cNvSpPr/>
          <p:nvPr/>
        </p:nvSpPr>
        <p:spPr>
          <a:xfrm>
            <a:off x="2779418" y="6115616"/>
            <a:ext cx="1382161" cy="742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5EE93-CB00-4FC4-AEC0-B689126FE954}"/>
              </a:ext>
            </a:extLst>
          </p:cNvPr>
          <p:cNvSpPr/>
          <p:nvPr/>
        </p:nvSpPr>
        <p:spPr>
          <a:xfrm>
            <a:off x="5543740" y="6115616"/>
            <a:ext cx="1382161" cy="742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1952-9301-4172-BF9C-B08936FCBC06}"/>
              </a:ext>
            </a:extLst>
          </p:cNvPr>
          <p:cNvSpPr/>
          <p:nvPr/>
        </p:nvSpPr>
        <p:spPr>
          <a:xfrm>
            <a:off x="4161579" y="6115616"/>
            <a:ext cx="1373111" cy="7423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4BACB-A53F-4537-8B48-0011406E0641}"/>
              </a:ext>
            </a:extLst>
          </p:cNvPr>
          <p:cNvSpPr/>
          <p:nvPr/>
        </p:nvSpPr>
        <p:spPr>
          <a:xfrm>
            <a:off x="6925901" y="6115616"/>
            <a:ext cx="1382161" cy="742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0A89E5-9FD6-464E-B6E2-7FAACB8AF507}"/>
              </a:ext>
            </a:extLst>
          </p:cNvPr>
          <p:cNvSpPr/>
          <p:nvPr/>
        </p:nvSpPr>
        <p:spPr>
          <a:xfrm>
            <a:off x="9602708" y="6115616"/>
            <a:ext cx="1294646" cy="742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8E74-96D8-428B-B247-AB36A7E41566}"/>
              </a:ext>
            </a:extLst>
          </p:cNvPr>
          <p:cNvSpPr/>
          <p:nvPr/>
        </p:nvSpPr>
        <p:spPr>
          <a:xfrm>
            <a:off x="8308062" y="6115616"/>
            <a:ext cx="1294646" cy="742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1E758-1C22-4237-ACF9-B25DB3BD76FD}"/>
              </a:ext>
            </a:extLst>
          </p:cNvPr>
          <p:cNvSpPr/>
          <p:nvPr/>
        </p:nvSpPr>
        <p:spPr>
          <a:xfrm>
            <a:off x="10897354" y="6115616"/>
            <a:ext cx="1294646" cy="742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Go Forward or Next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FDB00C-017D-4005-9742-3E5ACE654B93}"/>
              </a:ext>
            </a:extLst>
          </p:cNvPr>
          <p:cNvSpPr/>
          <p:nvPr/>
        </p:nvSpPr>
        <p:spPr>
          <a:xfrm>
            <a:off x="11291582" y="0"/>
            <a:ext cx="900418" cy="5788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Go Back or Previous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7013A7-6CD8-48A3-9CD7-852F2BD34DA3}"/>
              </a:ext>
            </a:extLst>
          </p:cNvPr>
          <p:cNvSpPr/>
          <p:nvPr/>
        </p:nvSpPr>
        <p:spPr>
          <a:xfrm>
            <a:off x="10391164" y="0"/>
            <a:ext cx="900418" cy="5788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attachments.office.net/owa/abgehle%40JTDMH.org/service.svc/s/GetAttachmentThumbnail?id=AAMkADhlNzdlNDY5LTc1YTgtNGRkYS1hZTgxLWM0YzZhNzFmOTIxNwBGAAAAAAC1uU%2FgF2W%2FSbVyTLWUzO7EBwAVGcZy9payS4xlG1YmCaX%2BAAAAAAEMAACgB6gvshdtRL8gweRIuLb%2BAAAiP8FPAAABEgAQABuK1ZhKQaRMuff73pN2BS0%3D&amp;thumbnailType=2&amp;token=eyJhbGciOiJSUzI1NiIsImtpZCI6IkQ4OThGN0RDMjk2ODQ1MDk1RUUwREZGQ0MzODBBOTM5NjUwNDNFNjQiLCJ0eXAiOiJKV1QiLCJ4NXQiOiIySmozM0Nsb1JRbGU0Tl84dzRDcE9XVUVQbVEifQ.eyJvcmlnaW4iOiJodHRwczovL291dGxvb2sub2ZmaWNlLmNvbSIsInVjIjoiMGEwZTFjMDFjMDhmNDg0OGIzMTM3YWY2NjFiZTdkNWYiLCJzaWduaW5fc3RhdGUiOiJbXCJrbXNpXCJdIiwidmVyIjoiRXhjaGFuZ2UuQ2FsbGJhY2suVjEiLCJhcHBjdHhzZW5kZXIiOiJPd2FEb3dubG9hZEBlMjM1MDM2Mi0wNDMzLTRkYTUtOTE3YS0zNmExMjllZDdhM2MiLCJpc3NyaW5nIjoiV1ciLCJhcHBjdHgiOiJ7XCJtc2V4Y2hwcm90XCI6XCJvd2FcIixcInB1aWRcIjpcIjExNTM4MDExMjIzODg3NjE1OTZcIixcInNjb3BlXCI6XCJPd2FEb3dubG9hZFwiLFwib2lkXCI6XCI0YjVjNDlkNy0xZmJjLTRhMjItODU2Ny1jNDZiYjI4YzEwYzVcIixcInByaW1hcnlzaWRcIjpcIlMtMS01LTIxLTMzNTk0NzE1MTctMzY4MTY5NjAyLTUzNTkxNTE4OS0xMzkxNjU1OVwifSIsIm5iZiI6MTY2MzA4MjQ1MywiZXhwIjoxNjYzMDgzMDUzLCJpc3MiOiIwMDAwMDAwMi0wMDAwLTBmZjEtY2UwMC0wMDAwMDAwMDAwMDBAZTIzNTAzNjItMDQzMy00ZGE1LTkxN2EtMzZhMTI5ZWQ3YTNjIiwiYXVkIjoiMDAwMDAwMDItMDAwMC0wZmYxLWNlMDAtMDAwMDAwMDAwMDAwL2F0dGFjaG1lbnRzLm9mZmljZS5uZXRAZTIzNTAzNjItMDQzMy00ZGE1LTkxN2EtMzZhMTI5ZWQ3YTNjIiwiaGFwcCI6Im93YSJ9.MgCMA9AUfF1ZYGOO8UgfSEL8ND_7q_rIo84mXQWGGbczoJ82cFcQI747UH83prsUSRim7UWoA8Mnm3PLa0DwZZqyfpv_DsRkZ6FNLZmT5hwg5C7NZtG2N1ofS6eqc78El3BRxZJLD74mb_Jjd6dEVK733fDhveQZFtGaojqSosaa4dbntUVsJzAUmYewrtbQM1HUMlr96eg0uG0T3YY4SL1vOGVu2-194dZkeWXs3oHVZm4q-9C8YCWyesfpuewDxYD3YKBfYPCo0ipEieMBLcWgyIzkdIjzTd1wVYlHTsXx4m7XM_-mXgWudK6BkLvuxFeRROuguuuNEG0D_CYViw&amp;X-OWA-CANARY=2dfcq30TbkWMCaPjGoGvk9B8ApybldoYZrgc_CSOE-vFkwjHZoVGOmRjOXFW9DF5SRzwWYa36Ok.&amp;owa=outlook.office.com&amp;scriptVer=20220826004.06&amp;animation=true">
            <a:extLst>
              <a:ext uri="{FF2B5EF4-FFF2-40B4-BE49-F238E27FC236}">
                <a16:creationId xmlns:a16="http://schemas.microsoft.com/office/drawing/2014/main" id="{417EA7F8-58B4-4DCC-8933-4792AE23D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93908"/>
            <a:ext cx="1987492" cy="19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E40DBB1-3658-63CA-B32A-F5BC30BC16FC}"/>
              </a:ext>
            </a:extLst>
          </p:cNvPr>
          <p:cNvGraphicFramePr>
            <a:graphicFrameLocks noGrp="1"/>
          </p:cNvGraphicFramePr>
          <p:nvPr/>
        </p:nvGraphicFramePr>
        <p:xfrm>
          <a:off x="208106" y="775618"/>
          <a:ext cx="11333527" cy="4856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1964">
                  <a:extLst>
                    <a:ext uri="{9D8B030D-6E8A-4147-A177-3AD203B41FA5}">
                      <a16:colId xmlns:a16="http://schemas.microsoft.com/office/drawing/2014/main" val="2609352500"/>
                    </a:ext>
                  </a:extLst>
                </a:gridCol>
                <a:gridCol w="9781563">
                  <a:extLst>
                    <a:ext uri="{9D8B030D-6E8A-4147-A177-3AD203B41FA5}">
                      <a16:colId xmlns:a16="http://schemas.microsoft.com/office/drawing/2014/main" val="1011488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  <a:r>
                        <a:rPr lang="en-US" b="0" baseline="30000" dirty="0"/>
                        <a:t>st</a:t>
                      </a:r>
                      <a:r>
                        <a:rPr lang="en-US" b="0" dirty="0"/>
                        <a:t> Responder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-Assess patient’s LOC and his CABs: circulation, airway, breathing</a:t>
                      </a:r>
                    </a:p>
                    <a:p>
                      <a:r>
                        <a:rPr lang="en-US" b="0" dirty="0"/>
                        <a:t>-Note time</a:t>
                      </a:r>
                    </a:p>
                    <a:p>
                      <a:r>
                        <a:rPr lang="en-US" b="0" dirty="0"/>
                        <a:t>-Call for help</a:t>
                      </a:r>
                    </a:p>
                    <a:p>
                      <a:r>
                        <a:rPr lang="en-US" b="0" dirty="0"/>
                        <a:t>-</a:t>
                      </a:r>
                      <a:r>
                        <a:rPr lang="en-US" b="1" dirty="0"/>
                        <a:t>INITIATE CPR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9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Responder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-Dial 2222 to signal operator or communicate clearly to someone to do so</a:t>
                      </a:r>
                    </a:p>
                    <a:p>
                      <a:r>
                        <a:rPr lang="en-US" dirty="0"/>
                        <a:t>-Assist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person with CPR</a:t>
                      </a:r>
                    </a:p>
                    <a:p>
                      <a:r>
                        <a:rPr lang="en-US" dirty="0"/>
                        <a:t>-Bring crash cart or delegate other personnel on floor to bring crash cart unless brought from another designated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Switchboard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-Page “CODE PINK-{location}” over speaking 3 times at 10 second intervals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 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-Bring RSI Kit, IO kit, and </a:t>
                      </a:r>
                      <a:r>
                        <a:rPr lang="en-US" dirty="0" err="1"/>
                        <a:t>Glidescope</a:t>
                      </a:r>
                      <a:r>
                        <a:rPr lang="en-US" dirty="0"/>
                        <a:t> to all CODE PINK 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3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PALS Nurse/ICU, ER, or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-Acts as Lead nurse role and identifies roles of the Code Response Team</a:t>
                      </a:r>
                    </a:p>
                    <a:p>
                      <a:r>
                        <a:rPr lang="en-US" dirty="0"/>
                        <a:t>-Unlocks crash cart, places on crash cart monitor in Lead II</a:t>
                      </a:r>
                    </a:p>
                    <a:p>
                      <a:r>
                        <a:rPr lang="en-US" dirty="0"/>
                        <a:t>-Ensures correct lead placement, monitor function, runs rhythm strips</a:t>
                      </a:r>
                    </a:p>
                    <a:p>
                      <a:r>
                        <a:rPr lang="en-US" dirty="0"/>
                        <a:t>-Follows American Heart Association Guidelines for Resuscitation</a:t>
                      </a:r>
                    </a:p>
                    <a:p>
                      <a:r>
                        <a:rPr lang="en-US" dirty="0"/>
                        <a:t>-Relays appropriate information to code team using “AMPLE” model</a:t>
                      </a:r>
                    </a:p>
                    <a:p>
                      <a:r>
                        <a:rPr lang="en-US" dirty="0"/>
                        <a:t>-Oversees patient transfer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1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3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302175-F0E0-47D0-8975-7A3B8E74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6" y="67749"/>
            <a:ext cx="8099956" cy="5951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CAAE7"/>
                </a:solidFill>
              </a:rPr>
              <a:t>Code Pink </a:t>
            </a:r>
            <a:r>
              <a:rPr lang="en-US" b="1" dirty="0"/>
              <a:t>Responders &amp; Roles</a:t>
            </a:r>
            <a:endParaRPr lang="en-US" b="1" dirty="0">
              <a:solidFill>
                <a:srgbClr val="FCAAE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353CC-22F4-44B9-80F8-0103F16AADC5}"/>
              </a:ext>
            </a:extLst>
          </p:cNvPr>
          <p:cNvSpPr/>
          <p:nvPr/>
        </p:nvSpPr>
        <p:spPr>
          <a:xfrm>
            <a:off x="-1" y="6115616"/>
            <a:ext cx="1397257" cy="742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D3C6B-A436-4419-BF92-48187719DCDB}"/>
              </a:ext>
            </a:extLst>
          </p:cNvPr>
          <p:cNvSpPr/>
          <p:nvPr/>
        </p:nvSpPr>
        <p:spPr>
          <a:xfrm>
            <a:off x="1406307" y="6115616"/>
            <a:ext cx="1382160" cy="742384"/>
          </a:xfrm>
          <a:prstGeom prst="rect">
            <a:avLst/>
          </a:prstGeom>
          <a:solidFill>
            <a:srgbClr val="FCA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AD4AE-2FF6-4A8A-920D-D0508EE57BFE}"/>
              </a:ext>
            </a:extLst>
          </p:cNvPr>
          <p:cNvSpPr/>
          <p:nvPr/>
        </p:nvSpPr>
        <p:spPr>
          <a:xfrm>
            <a:off x="2779418" y="6115616"/>
            <a:ext cx="1382161" cy="742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5EE93-CB00-4FC4-AEC0-B689126FE954}"/>
              </a:ext>
            </a:extLst>
          </p:cNvPr>
          <p:cNvSpPr/>
          <p:nvPr/>
        </p:nvSpPr>
        <p:spPr>
          <a:xfrm>
            <a:off x="5543740" y="6115616"/>
            <a:ext cx="1382161" cy="742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1952-9301-4172-BF9C-B08936FCBC06}"/>
              </a:ext>
            </a:extLst>
          </p:cNvPr>
          <p:cNvSpPr/>
          <p:nvPr/>
        </p:nvSpPr>
        <p:spPr>
          <a:xfrm>
            <a:off x="4161579" y="6115616"/>
            <a:ext cx="1373111" cy="7423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4BACB-A53F-4537-8B48-0011406E0641}"/>
              </a:ext>
            </a:extLst>
          </p:cNvPr>
          <p:cNvSpPr/>
          <p:nvPr/>
        </p:nvSpPr>
        <p:spPr>
          <a:xfrm>
            <a:off x="6925901" y="6115616"/>
            <a:ext cx="1382161" cy="742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0A89E5-9FD6-464E-B6E2-7FAACB8AF507}"/>
              </a:ext>
            </a:extLst>
          </p:cNvPr>
          <p:cNvSpPr/>
          <p:nvPr/>
        </p:nvSpPr>
        <p:spPr>
          <a:xfrm>
            <a:off x="9602708" y="6115616"/>
            <a:ext cx="1294646" cy="742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8E74-96D8-428B-B247-AB36A7E41566}"/>
              </a:ext>
            </a:extLst>
          </p:cNvPr>
          <p:cNvSpPr/>
          <p:nvPr/>
        </p:nvSpPr>
        <p:spPr>
          <a:xfrm>
            <a:off x="8308062" y="6115616"/>
            <a:ext cx="1294646" cy="742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1E758-1C22-4237-ACF9-B25DB3BD76FD}"/>
              </a:ext>
            </a:extLst>
          </p:cNvPr>
          <p:cNvSpPr/>
          <p:nvPr/>
        </p:nvSpPr>
        <p:spPr>
          <a:xfrm>
            <a:off x="10897354" y="6115616"/>
            <a:ext cx="1294646" cy="742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Go Forward or Next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FDB00C-017D-4005-9742-3E5ACE654B93}"/>
              </a:ext>
            </a:extLst>
          </p:cNvPr>
          <p:cNvSpPr/>
          <p:nvPr/>
        </p:nvSpPr>
        <p:spPr>
          <a:xfrm>
            <a:off x="11291582" y="0"/>
            <a:ext cx="900418" cy="5788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Go Back or Previous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7013A7-6CD8-48A3-9CD7-852F2BD34DA3}"/>
              </a:ext>
            </a:extLst>
          </p:cNvPr>
          <p:cNvSpPr/>
          <p:nvPr/>
        </p:nvSpPr>
        <p:spPr>
          <a:xfrm>
            <a:off x="10391164" y="0"/>
            <a:ext cx="900418" cy="5788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attachments.office.net/owa/abgehle%40JTDMH.org/service.svc/s/GetAttachmentThumbnail?id=AAMkADhlNzdlNDY5LTc1YTgtNGRkYS1hZTgxLWM0YzZhNzFmOTIxNwBGAAAAAAC1uU%2FgF2W%2FSbVyTLWUzO7EBwAVGcZy9payS4xlG1YmCaX%2BAAAAAAEMAACgB6gvshdtRL8gweRIuLb%2BAAAiP8FPAAABEgAQABuK1ZhKQaRMuff73pN2BS0%3D&amp;thumbnailType=2&amp;token=eyJhbGciOiJSUzI1NiIsImtpZCI6IkQ4OThGN0RDMjk2ODQ1MDk1RUUwREZGQ0MzODBBOTM5NjUwNDNFNjQiLCJ0eXAiOiJKV1QiLCJ4NXQiOiIySmozM0Nsb1JRbGU0Tl84dzRDcE9XVUVQbVEifQ.eyJvcmlnaW4iOiJodHRwczovL291dGxvb2sub2ZmaWNlLmNvbSIsInVjIjoiMGEwZTFjMDFjMDhmNDg0OGIzMTM3YWY2NjFiZTdkNWYiLCJzaWduaW5fc3RhdGUiOiJbXCJrbXNpXCJdIiwidmVyIjoiRXhjaGFuZ2UuQ2FsbGJhY2suVjEiLCJhcHBjdHhzZW5kZXIiOiJPd2FEb3dubG9hZEBlMjM1MDM2Mi0wNDMzLTRkYTUtOTE3YS0zNmExMjllZDdhM2MiLCJpc3NyaW5nIjoiV1ciLCJhcHBjdHgiOiJ7XCJtc2V4Y2hwcm90XCI6XCJvd2FcIixcInB1aWRcIjpcIjExNTM4MDExMjIzODg3NjE1OTZcIixcInNjb3BlXCI6XCJPd2FEb3dubG9hZFwiLFwib2lkXCI6XCI0YjVjNDlkNy0xZmJjLTRhMjItODU2Ny1jNDZiYjI4YzEwYzVcIixcInByaW1hcnlzaWRcIjpcIlMtMS01LTIxLTMzNTk0NzE1MTctMzY4MTY5NjAyLTUzNTkxNTE4OS0xMzkxNjU1OVwifSIsIm5iZiI6MTY2MzA4MjQ1MywiZXhwIjoxNjYzMDgzMDUzLCJpc3MiOiIwMDAwMDAwMi0wMDAwLTBmZjEtY2UwMC0wMDAwMDAwMDAwMDBAZTIzNTAzNjItMDQzMy00ZGE1LTkxN2EtMzZhMTI5ZWQ3YTNjIiwiYXVkIjoiMDAwMDAwMDItMDAwMC0wZmYxLWNlMDAtMDAwMDAwMDAwMDAwL2F0dGFjaG1lbnRzLm9mZmljZS5uZXRAZTIzNTAzNjItMDQzMy00ZGE1LTkxN2EtMzZhMTI5ZWQ3YTNjIiwiaGFwcCI6Im93YSJ9.MgCMA9AUfF1ZYGOO8UgfSEL8ND_7q_rIo84mXQWGGbczoJ82cFcQI747UH83prsUSRim7UWoA8Mnm3PLa0DwZZqyfpv_DsRkZ6FNLZmT5hwg5C7NZtG2N1ofS6eqc78El3BRxZJLD74mb_Jjd6dEVK733fDhveQZFtGaojqSosaa4dbntUVsJzAUmYewrtbQM1HUMlr96eg0uG0T3YY4SL1vOGVu2-194dZkeWXs3oHVZm4q-9C8YCWyesfpuewDxYD3YKBfYPCo0ipEieMBLcWgyIzkdIjzTd1wVYlHTsXx4m7XM_-mXgWudK6BkLvuxFeRROuguuuNEG0D_CYViw&amp;X-OWA-CANARY=2dfcq30TbkWMCaPjGoGvk9B8ApybldoYZrgc_CSOE-vFkwjHZoVGOmRjOXFW9DF5SRzwWYa36Ok.&amp;owa=outlook.office.com&amp;scriptVer=20220826004.06&amp;animation=true">
            <a:extLst>
              <a:ext uri="{FF2B5EF4-FFF2-40B4-BE49-F238E27FC236}">
                <a16:creationId xmlns:a16="http://schemas.microsoft.com/office/drawing/2014/main" id="{417EA7F8-58B4-4DCC-8933-4792AE23D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93908"/>
            <a:ext cx="1987492" cy="19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E40DBB1-3658-63CA-B32A-F5BC30BC16FC}"/>
              </a:ext>
            </a:extLst>
          </p:cNvPr>
          <p:cNvGraphicFramePr>
            <a:graphicFrameLocks noGrp="1"/>
          </p:cNvGraphicFramePr>
          <p:nvPr/>
        </p:nvGraphicFramePr>
        <p:xfrm>
          <a:off x="208106" y="775618"/>
          <a:ext cx="11333527" cy="52183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6195">
                  <a:extLst>
                    <a:ext uri="{9D8B030D-6E8A-4147-A177-3AD203B41FA5}">
                      <a16:colId xmlns:a16="http://schemas.microsoft.com/office/drawing/2014/main" val="2609352500"/>
                    </a:ext>
                  </a:extLst>
                </a:gridCol>
                <a:gridCol w="9637332">
                  <a:extLst>
                    <a:ext uri="{9D8B030D-6E8A-4147-A177-3AD203B41FA5}">
                      <a16:colId xmlns:a16="http://schemas.microsoft.com/office/drawing/2014/main" val="1011488729"/>
                    </a:ext>
                  </a:extLst>
                </a:gridCol>
              </a:tblGrid>
              <a:tr h="2017916">
                <a:tc>
                  <a:txBody>
                    <a:bodyPr/>
                    <a:lstStyle/>
                    <a:p>
                      <a:r>
                        <a:rPr lang="en-US" b="0" dirty="0"/>
                        <a:t>Nursing Supervisor/</a:t>
                      </a:r>
                    </a:p>
                    <a:p>
                      <a:r>
                        <a:rPr lang="en-US" b="0" dirty="0"/>
                        <a:t>ACT Responder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  <a:r>
                        <a:rPr lang="en-US" b="1" dirty="0"/>
                        <a:t>Will bring the BROSELOW CART, with exception to ED and ASU. Should come from 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floor or ASU. </a:t>
                      </a:r>
                    </a:p>
                    <a:p>
                      <a:r>
                        <a:rPr lang="en-US" b="0" dirty="0"/>
                        <a:t>-Documents on appropriate code sheet according to JTDMH recommendations, using room clock as time reference           -Ensures roles of the code response team are identified</a:t>
                      </a:r>
                    </a:p>
                    <a:p>
                      <a:r>
                        <a:rPr lang="en-US" b="0" dirty="0"/>
                        <a:t>-Call for assistance as needed from other physicians, pharmacists, electrocardiograph, or lab technicians, and supplies</a:t>
                      </a:r>
                    </a:p>
                    <a:p>
                      <a:r>
                        <a:rPr lang="en-US" b="0" dirty="0"/>
                        <a:t>-If most of the nursing staff is tied up with the code, he/she will need to delegate essential care to others who can answer call lights, give medications, and provide family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93823"/>
                  </a:ext>
                </a:extLst>
              </a:tr>
              <a:tr h="620785">
                <a:tc>
                  <a:txBody>
                    <a:bodyPr/>
                    <a:lstStyle/>
                    <a:p>
                      <a:r>
                        <a:rPr lang="en-US" dirty="0"/>
                        <a:t>Nursing Assistants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-Retrieves needed supplies as directed. Sets up suction. </a:t>
                      </a:r>
                    </a:p>
                    <a:p>
                      <a:r>
                        <a:rPr lang="en-US" dirty="0"/>
                        <a:t>-May assist with CPR if BLS trained         -Help move furniture out of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92334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r>
                        <a:rPr lang="en-US" dirty="0"/>
                        <a:t>Lab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-Should respond to all code situations and perform venipuncture for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1113"/>
                  </a:ext>
                </a:extLst>
              </a:tr>
              <a:tr h="594394">
                <a:tc>
                  <a:txBody>
                    <a:bodyPr/>
                    <a:lstStyle/>
                    <a:p>
                      <a:r>
                        <a:rPr lang="en-US" dirty="0"/>
                        <a:t>Physicians/</a:t>
                      </a:r>
                    </a:p>
                    <a:p>
                      <a:r>
                        <a:rPr lang="en-US" sz="1400" dirty="0"/>
                        <a:t>Advanced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-ED physician and any other available providers in the area are expected to respond to all CODES. </a:t>
                      </a:r>
                    </a:p>
                    <a:p>
                      <a:r>
                        <a:rPr lang="en-US" dirty="0"/>
                        <a:t>-The provider directs the CODE</a:t>
                      </a:r>
                    </a:p>
                    <a:p>
                      <a:r>
                        <a:rPr lang="en-US" dirty="0"/>
                        <a:t>-First physician there becomes charge unless he/she relinquishes it to another physician.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144626"/>
                  </a:ext>
                </a:extLst>
              </a:tr>
              <a:tr h="594394">
                <a:tc>
                  <a:txBody>
                    <a:bodyPr/>
                    <a:lstStyle/>
                    <a:p>
                      <a:r>
                        <a:rPr lang="en-US" sz="1800" dirty="0"/>
                        <a:t>Respiratory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-Assumes care of airway and manual ventilation</a:t>
                      </a:r>
                    </a:p>
                    <a:p>
                      <a:r>
                        <a:rPr lang="en-US" dirty="0"/>
                        <a:t>-RT to initiate and maintain ETCO2 monitoring device when crash cart arrives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84713"/>
                  </a:ext>
                </a:extLst>
              </a:tr>
              <a:tr h="594394">
                <a:tc>
                  <a:txBody>
                    <a:bodyPr/>
                    <a:lstStyle/>
                    <a:p>
                      <a:r>
                        <a:rPr lang="en-US" sz="1800" dirty="0"/>
                        <a:t>Patient 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-Called when available to relay information to the family and assist with their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76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89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549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What to do in the case of a CODE PINK.</vt:lpstr>
      <vt:lpstr>What qualifies as a Code Pink?</vt:lpstr>
      <vt:lpstr>How do I call a Code Pink?</vt:lpstr>
      <vt:lpstr>Code Pink Responders &amp; Roles</vt:lpstr>
      <vt:lpstr>Code Pink Responders &amp; Roles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in the case of a CODE PINK.</dc:title>
  <dc:creator>Gehle, Abigail</dc:creator>
  <cp:lastModifiedBy>Geis, Thomas</cp:lastModifiedBy>
  <cp:revision>2</cp:revision>
  <dcterms:created xsi:type="dcterms:W3CDTF">2023-03-16T20:18:34Z</dcterms:created>
  <dcterms:modified xsi:type="dcterms:W3CDTF">2023-03-17T10:46:29Z</dcterms:modified>
</cp:coreProperties>
</file>