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sldIdLst>
    <p:sldId id="256" r:id="rId2"/>
    <p:sldId id="261" r:id="rId3"/>
    <p:sldId id="258" r:id="rId4"/>
    <p:sldId id="259" r:id="rId5"/>
    <p:sldId id="260" r:id="rId6"/>
    <p:sldId id="263" r:id="rId7"/>
    <p:sldId id="262" r:id="rId8"/>
    <p:sldId id="264" r:id="rId9"/>
    <p:sldId id="269" r:id="rId10"/>
    <p:sldId id="266" r:id="rId11"/>
    <p:sldId id="267" r:id="rId12"/>
    <p:sldId id="271" r:id="rId13"/>
    <p:sldId id="272" r:id="rId14"/>
    <p:sldId id="274"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11A9A9-7DB9-4933-8AF2-E6462D2D5A8C}" type="datetimeFigureOut">
              <a:rPr lang="en-US" smtClean="0"/>
              <a:t>9/5/2012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975366-15E7-47A5-AAB1-C5AB5053A94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2B8A7A8-E758-462A-A3E3-FBE4666462CE}" type="datetimeFigureOut">
              <a:rPr lang="en-US" smtClean="0"/>
              <a:pPr/>
              <a:t>9/5/2012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167D019-394B-4155-BEA3-F723178BF77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B8A7A8-E758-462A-A3E3-FBE4666462CE}"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7D019-394B-4155-BEA3-F723178BF7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2B8A7A8-E758-462A-A3E3-FBE4666462CE}" type="datetimeFigureOut">
              <a:rPr lang="en-US" smtClean="0"/>
              <a:pPr/>
              <a:t>9/5/2012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167D019-394B-4155-BEA3-F723178BF77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2B8A7A8-E758-462A-A3E3-FBE4666462CE}"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167D019-394B-4155-BEA3-F723178BF773}"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2B8A7A8-E758-462A-A3E3-FBE4666462CE}" type="datetimeFigureOut">
              <a:rPr lang="en-US" smtClean="0"/>
              <a:pPr/>
              <a:t>9/5/2012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167D019-394B-4155-BEA3-F723178BF773}"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2B8A7A8-E758-462A-A3E3-FBE4666462CE}" type="datetimeFigureOut">
              <a:rPr lang="en-US" smtClean="0"/>
              <a:pPr/>
              <a:t>9/5/2012</a:t>
            </a:fld>
            <a:endParaRPr lang="en-US"/>
          </a:p>
        </p:txBody>
      </p:sp>
      <p:sp>
        <p:nvSpPr>
          <p:cNvPr id="10" name="Slide Number Placeholder 9"/>
          <p:cNvSpPr>
            <a:spLocks noGrp="1"/>
          </p:cNvSpPr>
          <p:nvPr>
            <p:ph type="sldNum" sz="quarter" idx="16"/>
          </p:nvPr>
        </p:nvSpPr>
        <p:spPr/>
        <p:txBody>
          <a:bodyPr rtlCol="0"/>
          <a:lstStyle/>
          <a:p>
            <a:fld id="{4167D019-394B-4155-BEA3-F723178BF773}"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2B8A7A8-E758-462A-A3E3-FBE4666462CE}" type="datetimeFigureOut">
              <a:rPr lang="en-US" smtClean="0"/>
              <a:pPr/>
              <a:t>9/5/2012</a:t>
            </a:fld>
            <a:endParaRPr lang="en-US"/>
          </a:p>
        </p:txBody>
      </p:sp>
      <p:sp>
        <p:nvSpPr>
          <p:cNvPr id="12" name="Slide Number Placeholder 11"/>
          <p:cNvSpPr>
            <a:spLocks noGrp="1"/>
          </p:cNvSpPr>
          <p:nvPr>
            <p:ph type="sldNum" sz="quarter" idx="16"/>
          </p:nvPr>
        </p:nvSpPr>
        <p:spPr/>
        <p:txBody>
          <a:bodyPr rtlCol="0"/>
          <a:lstStyle/>
          <a:p>
            <a:fld id="{4167D019-394B-4155-BEA3-F723178BF773}"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2B8A7A8-E758-462A-A3E3-FBE4666462CE}" type="datetimeFigureOut">
              <a:rPr lang="en-US" smtClean="0"/>
              <a:pPr/>
              <a:t>9/5/2012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167D019-394B-4155-BEA3-F723178BF7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8A7A8-E758-462A-A3E3-FBE4666462CE}" type="datetimeFigureOut">
              <a:rPr lang="en-US" smtClean="0"/>
              <a:pPr/>
              <a:t>9/5/2012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167D019-394B-4155-BEA3-F723178BF7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2B8A7A8-E758-462A-A3E3-FBE4666462CE}"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167D019-394B-4155-BEA3-F723178BF773}"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2B8A7A8-E758-462A-A3E3-FBE4666462CE}" type="datetimeFigureOut">
              <a:rPr lang="en-US" smtClean="0"/>
              <a:pPr/>
              <a:t>9/5/2012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167D019-394B-4155-BEA3-F723178BF773}"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2B8A7A8-E758-462A-A3E3-FBE4666462CE}" type="datetimeFigureOut">
              <a:rPr lang="en-US" smtClean="0"/>
              <a:pPr/>
              <a:t>9/5/2012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167D019-394B-4155-BEA3-F723178BF7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Documents%20and%20Settings\nort001.MDCO\Desktop\ChloraPrep%20movies\WMV\ChloraPrep.wmv.WMV"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90600"/>
            <a:ext cx="8686800" cy="2590800"/>
          </a:xfrm>
        </p:spPr>
        <p:txBody>
          <a:bodyPr>
            <a:normAutofit/>
          </a:bodyPr>
          <a:lstStyle/>
          <a:p>
            <a:pPr algn="ctr"/>
            <a:r>
              <a:rPr lang="en-US" sz="5400" cap="small" dirty="0" smtClean="0">
                <a:latin typeface="Baskerville Old Face" pitchFamily="18" charset="0"/>
              </a:rPr>
              <a:t>Blood Culture Collection</a:t>
            </a:r>
            <a:endParaRPr lang="en-US" sz="5400" cap="small" dirty="0">
              <a:latin typeface="Baskerville Old Face" pitchFamily="18" charset="0"/>
            </a:endParaRPr>
          </a:p>
        </p:txBody>
      </p:sp>
      <p:sp>
        <p:nvSpPr>
          <p:cNvPr id="3" name="Subtitle 2"/>
          <p:cNvSpPr>
            <a:spLocks noGrp="1"/>
          </p:cNvSpPr>
          <p:nvPr>
            <p:ph type="subTitle" idx="1"/>
          </p:nvPr>
        </p:nvSpPr>
        <p:spPr>
          <a:xfrm>
            <a:off x="685800" y="5257800"/>
            <a:ext cx="8458200" cy="1371600"/>
          </a:xfrm>
        </p:spPr>
        <p:txBody>
          <a:bodyPr>
            <a:normAutofit fontScale="77500" lnSpcReduction="20000"/>
          </a:bodyPr>
          <a:lstStyle/>
          <a:p>
            <a:pPr algn="r"/>
            <a:endParaRPr lang="en-US" dirty="0" smtClean="0"/>
          </a:p>
          <a:p>
            <a:pPr algn="r"/>
            <a:endParaRPr lang="en-US" dirty="0" smtClean="0"/>
          </a:p>
          <a:p>
            <a:pPr algn="r"/>
            <a:endParaRPr lang="en-US" dirty="0" smtClean="0"/>
          </a:p>
          <a:p>
            <a:pPr algn="r"/>
            <a:r>
              <a:rPr lang="en-US" sz="2400" dirty="0" smtClean="0"/>
              <a:t>New Vision Medical Laboratory</a:t>
            </a:r>
            <a:endParaRPr lang="en-US" sz="24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Optimal Volume</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09600" y="1828800"/>
            <a:ext cx="1324937" cy="4114800"/>
          </a:xfrm>
          <a:prstGeom prst="rect">
            <a:avLst/>
          </a:prstGeom>
          <a:noFill/>
          <a:ln w="9525">
            <a:noFill/>
            <a:miter lim="800000"/>
            <a:headEnd/>
            <a:tailEnd/>
          </a:ln>
          <a:effectLst/>
        </p:spPr>
      </p:pic>
      <p:sp>
        <p:nvSpPr>
          <p:cNvPr id="7" name="Rounded Rectangular Callout 6"/>
          <p:cNvSpPr/>
          <p:nvPr/>
        </p:nvSpPr>
        <p:spPr>
          <a:xfrm>
            <a:off x="1905000" y="3733800"/>
            <a:ext cx="2057400" cy="1676400"/>
          </a:xfrm>
          <a:prstGeom prst="wedgeRoundRectCallout">
            <a:avLst>
              <a:gd name="adj1" fmla="val -82433"/>
              <a:gd name="adj2" fmla="val -3997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Use the measuring tool provided to aid in your collection.</a:t>
            </a:r>
            <a:endParaRPr lang="en-US" dirty="0"/>
          </a:p>
        </p:txBody>
      </p:sp>
      <p:graphicFrame>
        <p:nvGraphicFramePr>
          <p:cNvPr id="9" name="Table 8"/>
          <p:cNvGraphicFramePr>
            <a:graphicFrameLocks noGrp="1"/>
          </p:cNvGraphicFramePr>
          <p:nvPr/>
        </p:nvGraphicFramePr>
        <p:xfrm>
          <a:off x="4419600" y="2438400"/>
          <a:ext cx="4267200" cy="2971800"/>
        </p:xfrm>
        <a:graphic>
          <a:graphicData uri="http://schemas.openxmlformats.org/drawingml/2006/table">
            <a:tbl>
              <a:tblPr firstRow="1" bandRow="1">
                <a:tableStyleId>{21E4AEA4-8DFA-4A89-87EB-49C32662AFE0}</a:tableStyleId>
              </a:tblPr>
              <a:tblGrid>
                <a:gridCol w="1422400"/>
                <a:gridCol w="1422400"/>
                <a:gridCol w="1422400"/>
              </a:tblGrid>
              <a:tr h="622300">
                <a:tc>
                  <a:txBody>
                    <a:bodyPr/>
                    <a:lstStyle/>
                    <a:p>
                      <a:pPr algn="ctr"/>
                      <a:r>
                        <a:rPr lang="en-US" dirty="0" smtClean="0"/>
                        <a:t>Age</a:t>
                      </a:r>
                      <a:endParaRPr lang="en-US" dirty="0"/>
                    </a:p>
                  </a:txBody>
                  <a:tcPr/>
                </a:tc>
                <a:tc>
                  <a:txBody>
                    <a:bodyPr/>
                    <a:lstStyle/>
                    <a:p>
                      <a:pPr algn="ctr"/>
                      <a:r>
                        <a:rPr lang="en-US" dirty="0" smtClean="0"/>
                        <a:t>Volume</a:t>
                      </a:r>
                      <a:r>
                        <a:rPr lang="en-US" baseline="0" dirty="0" smtClean="0"/>
                        <a:t> Needed</a:t>
                      </a:r>
                      <a:endParaRPr lang="en-US" dirty="0"/>
                    </a:p>
                  </a:txBody>
                  <a:tcPr/>
                </a:tc>
                <a:tc>
                  <a:txBody>
                    <a:bodyPr/>
                    <a:lstStyle/>
                    <a:p>
                      <a:pPr algn="ctr"/>
                      <a:r>
                        <a:rPr lang="en-US" dirty="0" smtClean="0"/>
                        <a:t>Bottles</a:t>
                      </a:r>
                      <a:endParaRPr lang="en-US" dirty="0"/>
                    </a:p>
                  </a:txBody>
                  <a:tcPr/>
                </a:tc>
              </a:tr>
              <a:tr h="960120">
                <a:tc>
                  <a:txBody>
                    <a:bodyPr/>
                    <a:lstStyle/>
                    <a:p>
                      <a:pPr algn="ctr"/>
                      <a:r>
                        <a:rPr lang="en-US" dirty="0" smtClean="0"/>
                        <a:t>Adult (&gt;10)</a:t>
                      </a:r>
                      <a:endParaRPr lang="en-US" dirty="0"/>
                    </a:p>
                  </a:txBody>
                  <a:tcPr/>
                </a:tc>
                <a:tc>
                  <a:txBody>
                    <a:bodyPr/>
                    <a:lstStyle/>
                    <a:p>
                      <a:pPr algn="ctr"/>
                      <a:r>
                        <a:rPr lang="en-US" dirty="0" smtClean="0"/>
                        <a:t>20</a:t>
                      </a:r>
                      <a:r>
                        <a:rPr lang="en-US" baseline="0" dirty="0" smtClean="0"/>
                        <a:t> ml.</a:t>
                      </a:r>
                      <a:endParaRPr lang="en-US" dirty="0"/>
                    </a:p>
                  </a:txBody>
                  <a:tcPr/>
                </a:tc>
                <a:tc>
                  <a:txBody>
                    <a:bodyPr/>
                    <a:lstStyle/>
                    <a:p>
                      <a:pPr algn="ctr"/>
                      <a:r>
                        <a:rPr lang="en-US" dirty="0" smtClean="0"/>
                        <a:t>Aerobic &amp; Anaerobic (10</a:t>
                      </a:r>
                      <a:r>
                        <a:rPr lang="en-US" baseline="0" dirty="0" smtClean="0"/>
                        <a:t> ml each)</a:t>
                      </a:r>
                      <a:endParaRPr lang="en-US" dirty="0"/>
                    </a:p>
                  </a:txBody>
                  <a:tcPr/>
                </a:tc>
              </a:tr>
              <a:tr h="731520">
                <a:tc>
                  <a:txBody>
                    <a:bodyPr/>
                    <a:lstStyle/>
                    <a:p>
                      <a:pPr algn="ctr"/>
                      <a:r>
                        <a:rPr lang="en-US" dirty="0" smtClean="0"/>
                        <a:t>Child (&lt;10)</a:t>
                      </a:r>
                      <a:endParaRPr lang="en-US" dirty="0"/>
                    </a:p>
                  </a:txBody>
                  <a:tcPr/>
                </a:tc>
                <a:tc>
                  <a:txBody>
                    <a:bodyPr/>
                    <a:lstStyle/>
                    <a:p>
                      <a:pPr algn="ctr"/>
                      <a:r>
                        <a:rPr lang="en-US" dirty="0" smtClean="0"/>
                        <a:t>1 ml. per</a:t>
                      </a:r>
                      <a:r>
                        <a:rPr lang="en-US" baseline="0" dirty="0" smtClean="0"/>
                        <a:t> year of life</a:t>
                      </a:r>
                      <a:endParaRPr lang="en-US" dirty="0"/>
                    </a:p>
                  </a:txBody>
                  <a:tcPr/>
                </a:tc>
                <a:tc>
                  <a:txBody>
                    <a:bodyPr/>
                    <a:lstStyle/>
                    <a:p>
                      <a:pPr algn="ctr"/>
                      <a:r>
                        <a:rPr lang="en-US" dirty="0" smtClean="0"/>
                        <a:t>Aerobic Only</a:t>
                      </a:r>
                      <a:endParaRPr lang="en-US" dirty="0"/>
                    </a:p>
                  </a:txBody>
                  <a:tcPr/>
                </a:tc>
              </a:tr>
              <a:tr h="622300">
                <a:tc>
                  <a:txBody>
                    <a:bodyPr/>
                    <a:lstStyle/>
                    <a:p>
                      <a:pPr algn="ctr"/>
                      <a:r>
                        <a:rPr lang="en-US" dirty="0" smtClean="0"/>
                        <a:t>Newborn</a:t>
                      </a:r>
                      <a:endParaRPr lang="en-US" dirty="0"/>
                    </a:p>
                  </a:txBody>
                  <a:tcPr/>
                </a:tc>
                <a:tc>
                  <a:txBody>
                    <a:bodyPr/>
                    <a:lstStyle/>
                    <a:p>
                      <a:pPr algn="ctr"/>
                      <a:r>
                        <a:rPr lang="en-US" dirty="0" smtClean="0"/>
                        <a:t>1-4 ml</a:t>
                      </a:r>
                      <a:endParaRPr lang="en-US" dirty="0"/>
                    </a:p>
                  </a:txBody>
                  <a:tcPr/>
                </a:tc>
                <a:tc>
                  <a:txBody>
                    <a:bodyPr/>
                    <a:lstStyle/>
                    <a:p>
                      <a:pPr algn="ctr"/>
                      <a:r>
                        <a:rPr lang="en-US" dirty="0" smtClean="0"/>
                        <a:t>Pediatric Aerobic Only</a:t>
                      </a:r>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Minimum Sample Volumes </a:t>
            </a:r>
            <a:r>
              <a:rPr lang="en-US" sz="2000" dirty="0" smtClean="0"/>
              <a:t>(Use for Difficult Draws)</a:t>
            </a:r>
            <a:endParaRPr lang="en-US" sz="2000" dirty="0"/>
          </a:p>
        </p:txBody>
      </p:sp>
      <p:graphicFrame>
        <p:nvGraphicFramePr>
          <p:cNvPr id="3" name="Table 2"/>
          <p:cNvGraphicFramePr>
            <a:graphicFrameLocks noGrp="1"/>
          </p:cNvGraphicFramePr>
          <p:nvPr/>
        </p:nvGraphicFramePr>
        <p:xfrm>
          <a:off x="1447800" y="1981200"/>
          <a:ext cx="6096000" cy="3759200"/>
        </p:xfrm>
        <a:graphic>
          <a:graphicData uri="http://schemas.openxmlformats.org/drawingml/2006/table">
            <a:tbl>
              <a:tblPr firstRow="1" bandRow="1">
                <a:tableStyleId>{21E4AEA4-8DFA-4A89-87EB-49C32662AFE0}</a:tableStyleId>
              </a:tblPr>
              <a:tblGrid>
                <a:gridCol w="2032000"/>
                <a:gridCol w="2032000"/>
                <a:gridCol w="2032000"/>
              </a:tblGrid>
              <a:tr h="939800">
                <a:tc>
                  <a:txBody>
                    <a:bodyPr/>
                    <a:lstStyle/>
                    <a:p>
                      <a:pPr algn="ctr"/>
                      <a:r>
                        <a:rPr lang="en-US" dirty="0" smtClean="0"/>
                        <a:t>Age</a:t>
                      </a:r>
                      <a:endParaRPr lang="en-US" dirty="0"/>
                    </a:p>
                  </a:txBody>
                  <a:tcPr/>
                </a:tc>
                <a:tc>
                  <a:txBody>
                    <a:bodyPr/>
                    <a:lstStyle/>
                    <a:p>
                      <a:pPr algn="ctr"/>
                      <a:r>
                        <a:rPr lang="en-US" dirty="0" smtClean="0"/>
                        <a:t>Volume</a:t>
                      </a:r>
                      <a:endParaRPr lang="en-US" dirty="0"/>
                    </a:p>
                  </a:txBody>
                  <a:tcPr/>
                </a:tc>
                <a:tc>
                  <a:txBody>
                    <a:bodyPr/>
                    <a:lstStyle/>
                    <a:p>
                      <a:pPr algn="ctr"/>
                      <a:r>
                        <a:rPr lang="en-US" dirty="0" smtClean="0"/>
                        <a:t>Bottles</a:t>
                      </a:r>
                      <a:endParaRPr lang="en-US" dirty="0"/>
                    </a:p>
                  </a:txBody>
                  <a:tcPr/>
                </a:tc>
              </a:tr>
              <a:tr h="939800">
                <a:tc>
                  <a:txBody>
                    <a:bodyPr/>
                    <a:lstStyle/>
                    <a:p>
                      <a:pPr algn="ctr"/>
                      <a:r>
                        <a:rPr lang="en-US" dirty="0" smtClean="0"/>
                        <a:t>Adult (&gt; 10 Years)</a:t>
                      </a:r>
                      <a:endParaRPr lang="en-US" dirty="0"/>
                    </a:p>
                  </a:txBody>
                  <a:tcPr/>
                </a:tc>
                <a:tc>
                  <a:txBody>
                    <a:bodyPr/>
                    <a:lstStyle/>
                    <a:p>
                      <a:pPr algn="ctr"/>
                      <a:r>
                        <a:rPr lang="en-US" dirty="0" smtClean="0"/>
                        <a:t>1-10 ml</a:t>
                      </a:r>
                      <a:endParaRPr lang="en-US" dirty="0"/>
                    </a:p>
                  </a:txBody>
                  <a:tcPr/>
                </a:tc>
                <a:tc>
                  <a:txBody>
                    <a:bodyPr/>
                    <a:lstStyle/>
                    <a:p>
                      <a:pPr algn="ctr"/>
                      <a:r>
                        <a:rPr lang="en-US" dirty="0" smtClean="0"/>
                        <a:t>Aerobic Only</a:t>
                      </a:r>
                      <a:endParaRPr lang="en-US" dirty="0"/>
                    </a:p>
                  </a:txBody>
                  <a:tcPr/>
                </a:tc>
              </a:tr>
              <a:tr h="939800">
                <a:tc>
                  <a:txBody>
                    <a:bodyPr/>
                    <a:lstStyle/>
                    <a:p>
                      <a:pPr algn="ctr"/>
                      <a:r>
                        <a:rPr lang="en-US" dirty="0" smtClean="0"/>
                        <a:t>Child (&lt;10</a:t>
                      </a:r>
                      <a:r>
                        <a:rPr lang="en-US" baseline="0" dirty="0" smtClean="0"/>
                        <a:t> Years)</a:t>
                      </a:r>
                      <a:endParaRPr lang="en-US" dirty="0"/>
                    </a:p>
                  </a:txBody>
                  <a:tcPr/>
                </a:tc>
                <a:tc>
                  <a:txBody>
                    <a:bodyPr/>
                    <a:lstStyle/>
                    <a:p>
                      <a:pPr algn="ctr"/>
                      <a:r>
                        <a:rPr lang="en-US" dirty="0" smtClean="0"/>
                        <a:t>1 ml</a:t>
                      </a:r>
                      <a:endParaRPr lang="en-US" dirty="0"/>
                    </a:p>
                  </a:txBody>
                  <a:tcPr/>
                </a:tc>
                <a:tc>
                  <a:txBody>
                    <a:bodyPr/>
                    <a:lstStyle/>
                    <a:p>
                      <a:pPr algn="ctr"/>
                      <a:r>
                        <a:rPr lang="en-US" dirty="0" smtClean="0"/>
                        <a:t>Aerobic Only</a:t>
                      </a:r>
                      <a:endParaRPr lang="en-US" dirty="0"/>
                    </a:p>
                  </a:txBody>
                  <a:tcPr/>
                </a:tc>
              </a:tr>
              <a:tr h="939800">
                <a:tc>
                  <a:txBody>
                    <a:bodyPr/>
                    <a:lstStyle/>
                    <a:p>
                      <a:pPr algn="ctr"/>
                      <a:r>
                        <a:rPr lang="en-US" dirty="0" smtClean="0"/>
                        <a:t>Newborn</a:t>
                      </a:r>
                      <a:endParaRPr lang="en-US" dirty="0"/>
                    </a:p>
                  </a:txBody>
                  <a:tcPr/>
                </a:tc>
                <a:tc>
                  <a:txBody>
                    <a:bodyPr/>
                    <a:lstStyle/>
                    <a:p>
                      <a:pPr algn="ctr"/>
                      <a:r>
                        <a:rPr lang="en-US" dirty="0" smtClean="0"/>
                        <a:t>1 ml</a:t>
                      </a:r>
                      <a:endParaRPr lang="en-US" dirty="0"/>
                    </a:p>
                  </a:txBody>
                  <a:tcPr/>
                </a:tc>
                <a:tc>
                  <a:txBody>
                    <a:bodyPr/>
                    <a:lstStyle/>
                    <a:p>
                      <a:pPr algn="ctr"/>
                      <a:r>
                        <a:rPr lang="en-US" dirty="0" smtClean="0"/>
                        <a:t>Pediatric Aerobic</a:t>
                      </a:r>
                      <a:endParaRPr lang="en-US" dirty="0"/>
                    </a:p>
                  </a:txBody>
                  <a:tcPr/>
                </a:tc>
              </a:tr>
            </a:tbl>
          </a:graphicData>
        </a:graphic>
      </p:graphicFrame>
      <p:sp>
        <p:nvSpPr>
          <p:cNvPr id="4" name="TextBox 3"/>
          <p:cNvSpPr txBox="1"/>
          <p:nvPr/>
        </p:nvSpPr>
        <p:spPr>
          <a:xfrm>
            <a:off x="0" y="6019800"/>
            <a:ext cx="9144000" cy="646331"/>
          </a:xfrm>
          <a:prstGeom prst="rect">
            <a:avLst/>
          </a:prstGeom>
          <a:noFill/>
        </p:spPr>
        <p:txBody>
          <a:bodyPr wrap="square" rtlCol="0">
            <a:spAutoFit/>
          </a:bodyPr>
          <a:lstStyle/>
          <a:p>
            <a:pPr algn="ctr"/>
            <a:r>
              <a:rPr lang="en-US" dirty="0" smtClean="0">
                <a:latin typeface="Arial Narrow" pitchFamily="34" charset="0"/>
              </a:rPr>
              <a:t>***If the patient is a difficult draw it is more important to adequately fill </a:t>
            </a:r>
          </a:p>
          <a:p>
            <a:pPr algn="ctr"/>
            <a:r>
              <a:rPr lang="en-US" dirty="0" smtClean="0">
                <a:latin typeface="Arial Narrow" pitchFamily="34" charset="0"/>
              </a:rPr>
              <a:t>the Aerobic bottle rather than trying to collect both bottles.  </a:t>
            </a:r>
            <a:endParaRPr lang="en-US" dirty="0">
              <a:latin typeface="Arial Narrow" pitchFamily="34" charset="0"/>
            </a:endParaRPr>
          </a:p>
        </p:txBody>
      </p:sp>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371600" y="3429000"/>
            <a:ext cx="7123113" cy="2133600"/>
          </a:xfrm>
        </p:spPr>
        <p:txBody>
          <a:bodyPr>
            <a:normAutofit fontScale="92500"/>
          </a:bodyPr>
          <a:lstStyle/>
          <a:p>
            <a:pPr>
              <a:buFont typeface="Wingdings" pitchFamily="2" charset="2"/>
              <a:buChar char="q"/>
            </a:pPr>
            <a:r>
              <a:rPr lang="en-US" dirty="0" smtClean="0"/>
              <a:t>Write antibiotic (If any) on the voucher or bottle.</a:t>
            </a:r>
            <a:endParaRPr lang="en-US" dirty="0" smtClean="0"/>
          </a:p>
          <a:p>
            <a:pPr>
              <a:buFont typeface="Wingdings" pitchFamily="2" charset="2"/>
              <a:buChar char="q"/>
            </a:pPr>
            <a:endParaRPr lang="en-US" dirty="0" smtClean="0"/>
          </a:p>
          <a:p>
            <a:pPr>
              <a:buFont typeface="Wingdings" pitchFamily="2" charset="2"/>
              <a:buChar char="q"/>
            </a:pPr>
            <a:r>
              <a:rPr lang="en-US" dirty="0" smtClean="0"/>
              <a:t>Take the specimens and voucher to Specimen Processing for immediate processing.  </a:t>
            </a:r>
          </a:p>
          <a:p>
            <a:endParaRPr lang="en-US" dirty="0"/>
          </a:p>
        </p:txBody>
      </p:sp>
      <p:sp>
        <p:nvSpPr>
          <p:cNvPr id="2" name="Title 1"/>
          <p:cNvSpPr>
            <a:spLocks noGrp="1"/>
          </p:cNvSpPr>
          <p:nvPr>
            <p:ph type="title"/>
          </p:nvPr>
        </p:nvSpPr>
        <p:spPr/>
        <p:txBody>
          <a:bodyPr/>
          <a:lstStyle/>
          <a:p>
            <a:r>
              <a:rPr lang="en-US" dirty="0" smtClean="0"/>
              <a:t>Antibiotics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Collection Intervals</a:t>
            </a:r>
            <a:endParaRPr lang="en-US" dirty="0"/>
          </a:p>
        </p:txBody>
      </p:sp>
      <p:sp>
        <p:nvSpPr>
          <p:cNvPr id="5" name="Content Placeholder 4"/>
          <p:cNvSpPr>
            <a:spLocks noGrp="1"/>
          </p:cNvSpPr>
          <p:nvPr>
            <p:ph sz="quarter" idx="1"/>
          </p:nvPr>
        </p:nvSpPr>
        <p:spPr/>
        <p:txBody>
          <a:bodyPr>
            <a:normAutofit fontScale="92500" lnSpcReduction="20000"/>
          </a:bodyPr>
          <a:lstStyle/>
          <a:p>
            <a:r>
              <a:rPr lang="en-US" dirty="0" smtClean="0"/>
              <a:t>If the physician does not specify collection intervals, blood cultures should be drawn from alternate sites 5 minutes apart.</a:t>
            </a:r>
          </a:p>
          <a:p>
            <a:r>
              <a:rPr lang="en-US" dirty="0" smtClean="0"/>
              <a:t>When blood cultures are ordered times two 5-15 minutes apart, if the first venipuncture is unsuccessful, any subsequent successful venipuncture may be used to collect the entire volume of blood to be divided between the two cultures.  Documentation must accompany the specimen.  </a:t>
            </a:r>
          </a:p>
          <a:p>
            <a:r>
              <a:rPr lang="en-US" dirty="0" smtClean="0"/>
              <a:t>If a physician orders more than two sets of blood cultures in a 24 hour period a Pathologist must be notified for approval.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Cultures drawn off Lines</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lstStyle/>
          <a:p>
            <a:r>
              <a:rPr lang="en-US" dirty="0" smtClean="0"/>
              <a:t>This is Nurse collect only.</a:t>
            </a:r>
          </a:p>
          <a:p>
            <a:r>
              <a:rPr lang="en-US" dirty="0" smtClean="0"/>
              <a:t>The Nurse draws 10 ml of blood to be discarded before inoculating the blood culture bottle.  </a:t>
            </a:r>
          </a:p>
          <a:p>
            <a:r>
              <a:rPr lang="en-US" dirty="0" smtClean="0"/>
              <a:t>When blood is drawn off a line for Blood Cultures the specific port must be documented. (Example: Brown, Red, Green)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219200"/>
            <a:ext cx="8534400" cy="2667000"/>
          </a:xfrm>
        </p:spPr>
        <p:txBody>
          <a:bodyPr>
            <a:normAutofit/>
          </a:bodyPr>
          <a:lstStyle/>
          <a:p>
            <a:pPr algn="ctr"/>
            <a:r>
              <a:rPr lang="en-US" sz="5400" cap="small" dirty="0" smtClean="0">
                <a:latin typeface="Baskerville Old Face" pitchFamily="18" charset="0"/>
              </a:rPr>
              <a:t>Blood Culture Collection</a:t>
            </a:r>
            <a:endParaRPr lang="en-US" sz="5400" cap="small" dirty="0">
              <a:latin typeface="Baskerville Old Face" pitchFamily="18" charset="0"/>
            </a:endParaRPr>
          </a:p>
        </p:txBody>
      </p:sp>
      <p:sp>
        <p:nvSpPr>
          <p:cNvPr id="3" name="Subtitle 2"/>
          <p:cNvSpPr>
            <a:spLocks noGrp="1"/>
          </p:cNvSpPr>
          <p:nvPr>
            <p:ph type="subTitle" idx="1"/>
          </p:nvPr>
        </p:nvSpPr>
        <p:spPr/>
        <p:txBody>
          <a:bodyPr>
            <a:normAutofit/>
          </a:bodyPr>
          <a:lstStyle/>
          <a:p>
            <a:pPr algn="r"/>
            <a:r>
              <a:rPr lang="en-US" sz="1900" dirty="0" smtClean="0"/>
              <a:t>New Vision Medical Laboratory</a:t>
            </a:r>
            <a:endParaRPr lang="en-US" sz="19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Autofit/>
          </a:bodyPr>
          <a:lstStyle/>
          <a:p>
            <a:r>
              <a:rPr lang="en-US" sz="4400" cap="small" dirty="0" smtClean="0">
                <a:solidFill>
                  <a:schemeClr val="accent6">
                    <a:lumMod val="75000"/>
                  </a:schemeClr>
                </a:solidFill>
              </a:rPr>
              <a:t>Introduction</a:t>
            </a:r>
            <a:endParaRPr lang="en-US" sz="4400" cap="small" dirty="0">
              <a:solidFill>
                <a:schemeClr val="accent6">
                  <a:lumMod val="75000"/>
                </a:schemeClr>
              </a:solidFill>
            </a:endParaRPr>
          </a:p>
        </p:txBody>
      </p:sp>
      <p:sp>
        <p:nvSpPr>
          <p:cNvPr id="4" name="Text Placeholder 3"/>
          <p:cNvSpPr>
            <a:spLocks noGrp="1"/>
          </p:cNvSpPr>
          <p:nvPr>
            <p:ph type="body" sz="half" idx="4294967295"/>
          </p:nvPr>
        </p:nvSpPr>
        <p:spPr>
          <a:xfrm>
            <a:off x="609600" y="1752600"/>
            <a:ext cx="8229600" cy="4191000"/>
          </a:xfrm>
        </p:spPr>
        <p:txBody>
          <a:bodyPr>
            <a:normAutofit fontScale="92500" lnSpcReduction="10000"/>
          </a:bodyPr>
          <a:lstStyle/>
          <a:p>
            <a:endParaRPr lang="en-US" sz="1600" dirty="0" smtClean="0"/>
          </a:p>
          <a:p>
            <a:pPr>
              <a:buFont typeface="Wingdings" pitchFamily="2" charset="2"/>
              <a:buChar char="v"/>
            </a:pPr>
            <a:r>
              <a:rPr lang="en-US" sz="2400" dirty="0" smtClean="0"/>
              <a:t>Blood is collected and cultured so isolation and identification of microorganisms can take place.</a:t>
            </a:r>
          </a:p>
          <a:p>
            <a:endParaRPr lang="en-US" sz="2400" dirty="0" smtClean="0"/>
          </a:p>
          <a:p>
            <a:endParaRPr lang="en-US" sz="2400" dirty="0" smtClean="0"/>
          </a:p>
          <a:p>
            <a:pPr>
              <a:buFont typeface="Wingdings" pitchFamily="2" charset="2"/>
              <a:buChar char="v"/>
            </a:pPr>
            <a:r>
              <a:rPr lang="en-US" sz="2400" dirty="0" smtClean="0"/>
              <a:t>The Blood of a healthy individual is usually sterile.  However, microorganisms may be recovered.  </a:t>
            </a:r>
          </a:p>
          <a:p>
            <a:endParaRPr lang="en-US" sz="2400" dirty="0" smtClean="0"/>
          </a:p>
          <a:p>
            <a:endParaRPr lang="en-US" sz="2400" dirty="0" smtClean="0"/>
          </a:p>
          <a:p>
            <a:pPr>
              <a:buFont typeface="Wingdings" pitchFamily="2" charset="2"/>
              <a:buChar char="v"/>
            </a:pPr>
            <a:r>
              <a:rPr lang="en-US" sz="2400" dirty="0" smtClean="0"/>
              <a:t>The quality of the blood culture depends primarily upon the quality of the skin preparation</a:t>
            </a:r>
            <a:r>
              <a:rPr lang="en-US" sz="2400" b="1" dirty="0" smtClean="0"/>
              <a:t>.</a:t>
            </a:r>
            <a:endParaRPr lang="en-US" sz="2400" b="1" dirty="0"/>
          </a:p>
        </p:txBody>
      </p:sp>
      <p:pic>
        <p:nvPicPr>
          <p:cNvPr id="2052" name="Picture 4" descr="Blood-.jpg"/>
          <p:cNvPicPr>
            <a:picLocks noGrp="1" noChangeAspect="1" noChangeArrowheads="1"/>
          </p:cNvPicPr>
          <p:nvPr>
            <p:ph type="pic" idx="4294967295"/>
          </p:nvPr>
        </p:nvPicPr>
        <p:blipFill>
          <a:blip r:embed="rId2" cstate="print"/>
          <a:srcRect t="9835" b="9835"/>
          <a:stretch>
            <a:fillRect/>
          </a:stretch>
        </p:blipFill>
        <p:spPr bwMode="auto">
          <a:xfrm>
            <a:off x="7315200" y="228600"/>
            <a:ext cx="1644122" cy="990600"/>
          </a:xfrm>
          <a:prstGeom prst="rect">
            <a:avLst/>
          </a:prstGeom>
          <a:noFill/>
          <a:effectLst>
            <a:glow rad="228600">
              <a:schemeClr val="accent6">
                <a:satMod val="175000"/>
                <a:alpha val="40000"/>
              </a:schemeClr>
            </a:glow>
            <a:innerShdw blurRad="63500" dist="50800" dir="2700000">
              <a:prstClr val="black">
                <a:alpha val="50000"/>
              </a:prstClr>
            </a:innerShdw>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534400" cy="639762"/>
          </a:xfrm>
        </p:spPr>
        <p:txBody>
          <a:bodyPr>
            <a:normAutofit fontScale="90000"/>
          </a:bodyPr>
          <a:lstStyle/>
          <a:p>
            <a:r>
              <a:rPr lang="en-US" dirty="0" smtClean="0"/>
              <a:t>Importance of Proper Collection</a:t>
            </a:r>
            <a:endParaRPr lang="en-US" dirty="0"/>
          </a:p>
        </p:txBody>
      </p:sp>
      <p:sp>
        <p:nvSpPr>
          <p:cNvPr id="3" name="Content Placeholder 2"/>
          <p:cNvSpPr>
            <a:spLocks noGrp="1"/>
          </p:cNvSpPr>
          <p:nvPr>
            <p:ph sz="quarter" idx="1"/>
          </p:nvPr>
        </p:nvSpPr>
        <p:spPr>
          <a:xfrm>
            <a:off x="457200" y="1676400"/>
            <a:ext cx="8458200" cy="5181600"/>
          </a:xfrm>
        </p:spPr>
        <p:txBody>
          <a:bodyPr>
            <a:normAutofit/>
          </a:bodyPr>
          <a:lstStyle/>
          <a:p>
            <a:r>
              <a:rPr lang="en-US" sz="2200" dirty="0" smtClean="0"/>
              <a:t>The quality of the blood culture depends a lot on the phlebotomy technique.  </a:t>
            </a:r>
          </a:p>
          <a:p>
            <a:pPr>
              <a:buNone/>
            </a:pPr>
            <a:r>
              <a:rPr lang="en-US" sz="2200" dirty="0" smtClean="0"/>
              <a:t> </a:t>
            </a:r>
          </a:p>
          <a:p>
            <a:r>
              <a:rPr lang="en-US" sz="2200" dirty="0" smtClean="0"/>
              <a:t>ANY contaminant picked up from the skin or from the surface of the rubber stopper on the blood culture bottle can be introduced into the blood culture bottle and can produce a false result.  </a:t>
            </a:r>
          </a:p>
          <a:p>
            <a:pPr>
              <a:buNone/>
            </a:pPr>
            <a:endParaRPr lang="en-US" sz="2200" dirty="0" smtClean="0"/>
          </a:p>
          <a:p>
            <a:r>
              <a:rPr lang="en-US" sz="2200" dirty="0" smtClean="0"/>
              <a:t>This can lead to the patient being unnecessarily treated.  </a:t>
            </a:r>
          </a:p>
          <a:p>
            <a:pPr>
              <a:buNone/>
            </a:pPr>
            <a:endParaRPr lang="en-US" sz="2200" dirty="0" smtClean="0"/>
          </a:p>
          <a:p>
            <a:r>
              <a:rPr lang="en-US" sz="2200" dirty="0" smtClean="0"/>
              <a:t>Also, if a sterile technique is not used to draw, it is </a:t>
            </a:r>
            <a:r>
              <a:rPr lang="en-US" sz="2200" dirty="0" smtClean="0"/>
              <a:t>possible to </a:t>
            </a:r>
            <a:r>
              <a:rPr lang="en-US" sz="2200" dirty="0" smtClean="0"/>
              <a:t>introduce a bacteria into that patient’s bloodstream and cause a nosocomial infection (This is an infection acquired in the hospital).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r>
              <a:rPr lang="en-US" dirty="0" smtClean="0"/>
              <a:t>Steps</a:t>
            </a:r>
            <a:endParaRPr lang="en-US" dirty="0"/>
          </a:p>
        </p:txBody>
      </p:sp>
      <p:sp>
        <p:nvSpPr>
          <p:cNvPr id="3" name="Content Placeholder 2"/>
          <p:cNvSpPr>
            <a:spLocks noGrp="1"/>
          </p:cNvSpPr>
          <p:nvPr>
            <p:ph sz="quarter" idx="1"/>
          </p:nvPr>
        </p:nvSpPr>
        <p:spPr>
          <a:xfrm>
            <a:off x="457200" y="1600200"/>
            <a:ext cx="8382000" cy="4876800"/>
          </a:xfrm>
        </p:spPr>
        <p:txBody>
          <a:bodyPr>
            <a:normAutofit lnSpcReduction="10000"/>
          </a:bodyPr>
          <a:lstStyle/>
          <a:p>
            <a:r>
              <a:rPr lang="en-US" dirty="0" smtClean="0"/>
              <a:t>Properly identify your patient and explain the procedure. </a:t>
            </a:r>
          </a:p>
          <a:p>
            <a:endParaRPr lang="en-US" dirty="0" smtClean="0"/>
          </a:p>
          <a:p>
            <a:r>
              <a:rPr lang="en-US" dirty="0" smtClean="0"/>
              <a:t>Place gloves on hands.</a:t>
            </a:r>
          </a:p>
          <a:p>
            <a:endParaRPr lang="en-US" dirty="0" smtClean="0"/>
          </a:p>
          <a:p>
            <a:r>
              <a:rPr lang="en-US" dirty="0" smtClean="0"/>
              <a:t>Apply a new tourniquet.  </a:t>
            </a:r>
          </a:p>
          <a:p>
            <a:pPr>
              <a:buNone/>
            </a:pPr>
            <a:endParaRPr lang="en-US" dirty="0" smtClean="0"/>
          </a:p>
          <a:p>
            <a:r>
              <a:rPr lang="en-US" dirty="0" smtClean="0"/>
              <a:t>Select the venipuncture site.</a:t>
            </a:r>
          </a:p>
          <a:p>
            <a:pPr>
              <a:buNone/>
            </a:pPr>
            <a:endParaRPr lang="en-US" dirty="0" smtClean="0"/>
          </a:p>
          <a:p>
            <a:r>
              <a:rPr lang="en-US" dirty="0" smtClean="0"/>
              <a:t>Release tourniquet. </a:t>
            </a:r>
          </a:p>
          <a:p>
            <a:endParaRPr lang="en-US" dirty="0" smtClean="0"/>
          </a:p>
          <a:p>
            <a:endParaRPr lang="en-US" dirty="0" smtClean="0"/>
          </a:p>
        </p:txBody>
      </p:sp>
      <p:pic>
        <p:nvPicPr>
          <p:cNvPr id="1030" name="Picture 6" descr="http://photos1.fotosearch.com/bthumb/CSP/CSP072/k0723150.jpg"/>
          <p:cNvPicPr>
            <a:picLocks noChangeAspect="1" noChangeArrowheads="1"/>
          </p:cNvPicPr>
          <p:nvPr/>
        </p:nvPicPr>
        <p:blipFill>
          <a:blip r:embed="rId2" cstate="print"/>
          <a:srcRect/>
          <a:stretch>
            <a:fillRect/>
          </a:stretch>
        </p:blipFill>
        <p:spPr bwMode="auto">
          <a:xfrm>
            <a:off x="5410200" y="3048000"/>
            <a:ext cx="2762250" cy="2648510"/>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30"/>
                                        </p:tgtEl>
                                        <p:attrNameLst>
                                          <p:attrName>style.visibility</p:attrName>
                                        </p:attrNameLst>
                                      </p:cBhvr>
                                      <p:to>
                                        <p:strVal val="visible"/>
                                      </p:to>
                                    </p:set>
                                    <p:animEffect transition="in" filter="fade">
                                      <p:cBhvr>
                                        <p:cTn id="29" dur="20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a:ln/>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dirty="0" smtClean="0">
                <a:latin typeface="Baskerville Old Face" pitchFamily="18" charset="0"/>
              </a:rPr>
              <a:t>Correct  use of the ChloraPrep Applicator</a:t>
            </a:r>
            <a:endParaRPr lang="en-US" sz="3600" dirty="0">
              <a:latin typeface="Baskerville Old Face" pitchFamily="18" charset="0"/>
            </a:endParaRPr>
          </a:p>
        </p:txBody>
      </p:sp>
      <p:pic>
        <p:nvPicPr>
          <p:cNvPr id="16" name="ChloraPrep.wmv.WMV">
            <a:hlinkClick r:id="" action="ppaction://media"/>
          </p:cNvPr>
          <p:cNvPicPr>
            <a:picLocks noGrp="1" noRot="1" noChangeAspect="1"/>
          </p:cNvPicPr>
          <p:nvPr>
            <p:ph sz="quarter" idx="1"/>
            <a:videoFile r:link="rId1"/>
          </p:nvPr>
        </p:nvPicPr>
        <p:blipFill>
          <a:blip r:embed="rId3" cstate="print"/>
          <a:stretch>
            <a:fillRect/>
          </a:stretch>
        </p:blipFill>
        <p:spPr>
          <a:xfrm>
            <a:off x="1447800" y="2209800"/>
            <a:ext cx="6172354" cy="347186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7" name="TextBox 16"/>
          <p:cNvSpPr txBox="1"/>
          <p:nvPr/>
        </p:nvSpPr>
        <p:spPr>
          <a:xfrm>
            <a:off x="1371600" y="6096000"/>
            <a:ext cx="6172200" cy="369332"/>
          </a:xfrm>
          <a:prstGeom prst="rect">
            <a:avLst/>
          </a:prstGeom>
          <a:noFill/>
        </p:spPr>
        <p:txBody>
          <a:bodyPr wrap="square" rtlCol="0">
            <a:spAutoFit/>
          </a:bodyPr>
          <a:lstStyle/>
          <a:p>
            <a:pPr algn="ctr"/>
            <a:r>
              <a:rPr lang="en-US" dirty="0" smtClean="0">
                <a:solidFill>
                  <a:schemeClr val="bg1">
                    <a:lumMod val="65000"/>
                  </a:schemeClr>
                </a:solidFill>
              </a:rPr>
              <a:t>Click Above To Play Video</a:t>
            </a:r>
            <a:endParaRPr lang="en-US"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16"/>
                                        </p:tgtEl>
                                      </p:cBhvr>
                                    </p:cmd>
                                  </p:childTnLst>
                                </p:cTn>
                              </p:par>
                            </p:childTnLst>
                          </p:cTn>
                        </p:par>
                      </p:childTnLst>
                    </p:cTn>
                  </p:par>
                </p:childTnLst>
              </p:cTn>
              <p:nextCondLst>
                <p:cond evt="onClick" delay="0">
                  <p:tgtEl>
                    <p:spTgt spid="16"/>
                  </p:tgtEl>
                </p:cond>
              </p:nextCondLst>
            </p:seq>
            <p:video>
              <p:cMediaNode>
                <p:cTn id="7" fill="hold" display="0">
                  <p:stCondLst>
                    <p:cond delay="indefinite"/>
                  </p:stCondLst>
                  <p:endCondLst>
                    <p:cond evt="onNext" delay="0">
                      <p:tgtEl>
                        <p:sldTgt/>
                      </p:tgtEl>
                    </p:cond>
                    <p:cond evt="onPrev" delay="0">
                      <p:tgtEl>
                        <p:sldTgt/>
                      </p:tgtEl>
                    </p:cond>
                  </p:endCondLst>
                </p:cTn>
                <p:tgtEl>
                  <p:spTgt spid="16"/>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04800"/>
            <a:ext cx="9144000" cy="762000"/>
          </a:xfrm>
        </p:spPr>
        <p:txBody>
          <a:bodyPr/>
          <a:lstStyle/>
          <a:p>
            <a:pPr algn="ctr"/>
            <a:r>
              <a:rPr lang="en-US" dirty="0" smtClean="0"/>
              <a:t>If the patient is &lt;2 months of </a:t>
            </a:r>
            <a:r>
              <a:rPr lang="en-US" dirty="0" smtClean="0"/>
              <a:t>age </a:t>
            </a:r>
            <a:endParaRPr lang="en-US" dirty="0"/>
          </a:p>
        </p:txBody>
      </p:sp>
      <p:sp>
        <p:nvSpPr>
          <p:cNvPr id="5" name="Content Placeholder 4"/>
          <p:cNvSpPr>
            <a:spLocks noGrp="1"/>
          </p:cNvSpPr>
          <p:nvPr>
            <p:ph sz="quarter" idx="1"/>
          </p:nvPr>
        </p:nvSpPr>
        <p:spPr>
          <a:xfrm>
            <a:off x="609600" y="1676400"/>
            <a:ext cx="8534400" cy="4724400"/>
          </a:xfrm>
        </p:spPr>
        <p:txBody>
          <a:bodyPr>
            <a:normAutofit fontScale="92500" lnSpcReduction="10000"/>
          </a:bodyPr>
          <a:lstStyle/>
          <a:p>
            <a:r>
              <a:rPr lang="en-US" dirty="0" smtClean="0"/>
              <a:t>Cleanse the area first with 70% isopropyl alcohol rubbing in a circular motion.  </a:t>
            </a:r>
          </a:p>
          <a:p>
            <a:r>
              <a:rPr lang="en-US" dirty="0" smtClean="0"/>
              <a:t>Start in the center of the proposed venipuncture site and progress outward in ever enlarging circles.  Apply firm but even pressure.</a:t>
            </a:r>
          </a:p>
          <a:p>
            <a:r>
              <a:rPr lang="en-US" dirty="0" smtClean="0"/>
              <a:t>Then cleanse the area with Tincture of Iodine prep using the same technique.  </a:t>
            </a:r>
          </a:p>
          <a:p>
            <a:r>
              <a:rPr lang="en-US" dirty="0" smtClean="0"/>
              <a:t>Allow the Tincture of Iodine to remain on the area for 2 minutes.</a:t>
            </a:r>
          </a:p>
          <a:p>
            <a:r>
              <a:rPr lang="en-US" dirty="0" smtClean="0"/>
              <a:t>Remove iodine with 70% alcohol to prevent systemic absorption and/or localized skin reaction.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2000"/>
                                        <p:tgtEl>
                                          <p:spTgt spid="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fade">
                                      <p:cBhvr>
                                        <p:cTn id="18" dur="2000"/>
                                        <p:tgtEl>
                                          <p:spTgt spid="5">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2000"/>
                                        <p:tgtEl>
                                          <p:spTgt spid="5">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838200"/>
          </a:xfrm>
        </p:spPr>
        <p:style>
          <a:lnRef idx="1">
            <a:schemeClr val="accent6"/>
          </a:lnRef>
          <a:fillRef idx="1002">
            <a:schemeClr val="lt1"/>
          </a:fillRef>
          <a:effectRef idx="1">
            <a:schemeClr val="accent6"/>
          </a:effectRef>
          <a:fontRef idx="minor">
            <a:schemeClr val="dk1"/>
          </a:fontRef>
        </p:style>
        <p:txBody>
          <a:bodyPr>
            <a:normAutofit/>
          </a:bodyPr>
          <a:lstStyle/>
          <a:p>
            <a:pPr algn="ctr"/>
            <a:r>
              <a:rPr lang="en-US" sz="3600" dirty="0" smtClean="0"/>
              <a:t> </a:t>
            </a:r>
            <a:r>
              <a:rPr lang="en-US" sz="3600" dirty="0" smtClean="0"/>
              <a:t>   </a:t>
            </a:r>
            <a:r>
              <a:rPr lang="en-US" sz="3600" dirty="0" smtClean="0"/>
              <a:t>Cleansing </a:t>
            </a:r>
            <a:r>
              <a:rPr lang="en-US" sz="3600" dirty="0" smtClean="0"/>
              <a:t>Blood Culture Bottles</a:t>
            </a:r>
            <a:endParaRPr lang="en-US" sz="3600" dirty="0"/>
          </a:p>
        </p:txBody>
      </p:sp>
      <p:pic>
        <p:nvPicPr>
          <p:cNvPr id="7" name="Content Placeholder 6" descr="C:\Documents and Settings\nort001.MDCO\Local Settings\Temporary Internet Files\Content.Word\~5558240.jpg"/>
          <p:cNvPicPr>
            <a:picLocks noGrp="1"/>
          </p:cNvPicPr>
          <p:nvPr>
            <p:ph sz="quarter" idx="2"/>
          </p:nvPr>
        </p:nvPicPr>
        <p:blipFill>
          <a:blip r:embed="rId2" cstate="print"/>
          <a:stretch>
            <a:fillRect/>
          </a:stretch>
        </p:blipFill>
        <p:spPr bwMode="auto">
          <a:xfrm>
            <a:off x="1828800" y="3200400"/>
            <a:ext cx="1295400" cy="2286000"/>
          </a:xfrm>
          <a:prstGeom prst="rect">
            <a:avLst/>
          </a:prstGeom>
          <a:noFill/>
          <a:ln w="9525">
            <a:noFill/>
            <a:miter lim="800000"/>
            <a:headEnd/>
            <a:tailEnd/>
          </a:ln>
          <a:effectLst>
            <a:outerShdw blurRad="50800" dist="38100" dir="8100000" algn="tr" rotWithShape="0">
              <a:prstClr val="black">
                <a:alpha val="40000"/>
              </a:prstClr>
            </a:outerShdw>
          </a:effectLst>
        </p:spPr>
      </p:pic>
      <p:pic>
        <p:nvPicPr>
          <p:cNvPr id="8" name="Content Placeholder 7" descr="C:\Documents and Settings\nort001.MDCO\Local Settings\Temporary Internet Files\Content.Word\IMAG0079.jpg"/>
          <p:cNvPicPr>
            <a:picLocks noGrp="1"/>
          </p:cNvPicPr>
          <p:nvPr>
            <p:ph sz="quarter" idx="4"/>
          </p:nvPr>
        </p:nvPicPr>
        <p:blipFill>
          <a:blip r:embed="rId3" cstate="print"/>
          <a:stretch>
            <a:fillRect/>
          </a:stretch>
        </p:blipFill>
        <p:spPr bwMode="auto">
          <a:xfrm>
            <a:off x="5791200" y="3200400"/>
            <a:ext cx="1295400" cy="2286000"/>
          </a:xfrm>
          <a:prstGeom prst="rect">
            <a:avLst/>
          </a:prstGeom>
          <a:noFill/>
          <a:ln w="9525">
            <a:noFill/>
            <a:miter lim="800000"/>
            <a:headEnd/>
            <a:tailEnd/>
          </a:ln>
          <a:effectLst>
            <a:outerShdw blurRad="50800" dist="38100" algn="l" rotWithShape="0">
              <a:prstClr val="black">
                <a:alpha val="40000"/>
              </a:prstClr>
            </a:outerShdw>
          </a:effectLst>
        </p:spPr>
      </p:pic>
      <p:sp>
        <p:nvSpPr>
          <p:cNvPr id="5" name="Text Placeholder 4"/>
          <p:cNvSpPr>
            <a:spLocks noGrp="1"/>
          </p:cNvSpPr>
          <p:nvPr>
            <p:ph type="body" sz="quarter" idx="1"/>
          </p:nvPr>
        </p:nvSpPr>
        <p:spPr>
          <a:xfrm>
            <a:off x="685800" y="1752600"/>
            <a:ext cx="3657600" cy="914400"/>
          </a:xfrm>
        </p:spPr>
        <p:txBody>
          <a:bodyPr>
            <a:normAutofit/>
          </a:bodyPr>
          <a:lstStyle/>
          <a:p>
            <a:pPr algn="ctr"/>
            <a:r>
              <a:rPr lang="en-US" sz="1800" dirty="0" smtClean="0"/>
              <a:t>Flip the plastic tops off the blood culture bottles.</a:t>
            </a:r>
            <a:endParaRPr lang="en-US" sz="1800" dirty="0"/>
          </a:p>
        </p:txBody>
      </p:sp>
      <p:sp>
        <p:nvSpPr>
          <p:cNvPr id="6" name="Text Placeholder 5"/>
          <p:cNvSpPr>
            <a:spLocks noGrp="1"/>
          </p:cNvSpPr>
          <p:nvPr>
            <p:ph type="body" sz="quarter" idx="3"/>
          </p:nvPr>
        </p:nvSpPr>
        <p:spPr>
          <a:xfrm>
            <a:off x="4724400" y="1752600"/>
            <a:ext cx="3657600" cy="914400"/>
          </a:xfrm>
          <a:solidFill>
            <a:schemeClr val="accent2"/>
          </a:solidFill>
        </p:spPr>
        <p:txBody>
          <a:bodyPr>
            <a:normAutofit/>
          </a:bodyPr>
          <a:lstStyle/>
          <a:p>
            <a:pPr algn="ctr"/>
            <a:r>
              <a:rPr lang="en-US" sz="1800" dirty="0" smtClean="0"/>
              <a:t>Cleanse the bottle stoppers with 70% </a:t>
            </a:r>
            <a:r>
              <a:rPr lang="en-US" sz="1800" dirty="0" err="1" smtClean="0"/>
              <a:t>I</a:t>
            </a:r>
            <a:r>
              <a:rPr lang="en-US" sz="1800" dirty="0" err="1" smtClean="0"/>
              <a:t>soprophyl</a:t>
            </a:r>
            <a:r>
              <a:rPr lang="en-US" sz="1800" dirty="0" smtClean="0"/>
              <a:t> </a:t>
            </a:r>
            <a:r>
              <a:rPr lang="en-US" sz="1800" dirty="0" smtClean="0"/>
              <a:t>alcohol. </a:t>
            </a:r>
            <a:endParaRPr lang="en-US" sz="1800"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tx1"/>
                </a:solidFill>
              </a:rPr>
              <a:t>Perform the Procedure</a:t>
            </a:r>
            <a:endParaRPr lang="en-US" sz="3600" dirty="0">
              <a:solidFill>
                <a:schemeClr val="tx1"/>
              </a:solidFill>
            </a:endParaRPr>
          </a:p>
        </p:txBody>
      </p:sp>
      <p:sp>
        <p:nvSpPr>
          <p:cNvPr id="4" name="Text Placeholder 3"/>
          <p:cNvSpPr>
            <a:spLocks noGrp="1"/>
          </p:cNvSpPr>
          <p:nvPr>
            <p:ph type="body" idx="2"/>
          </p:nvPr>
        </p:nvSpPr>
        <p:spPr/>
        <p:txBody>
          <a:bodyPr>
            <a:normAutofit/>
          </a:bodyPr>
          <a:lstStyle/>
          <a:p>
            <a:pPr algn="ctr"/>
            <a:endParaRPr lang="en-US" sz="1600" dirty="0" smtClean="0"/>
          </a:p>
        </p:txBody>
      </p:sp>
      <p:sp>
        <p:nvSpPr>
          <p:cNvPr id="6" name="Content Placeholder 5"/>
          <p:cNvSpPr>
            <a:spLocks noGrp="1"/>
          </p:cNvSpPr>
          <p:nvPr>
            <p:ph sz="quarter" idx="1"/>
          </p:nvPr>
        </p:nvSpPr>
        <p:spPr/>
        <p:txBody>
          <a:bodyPr>
            <a:normAutofit fontScale="62500" lnSpcReduction="20000"/>
          </a:bodyPr>
          <a:lstStyle/>
          <a:p>
            <a:pPr>
              <a:buFont typeface="Wingdings" pitchFamily="2" charset="2"/>
              <a:buChar char="Ø"/>
            </a:pPr>
            <a:r>
              <a:rPr lang="en-US" sz="3200" dirty="0" smtClean="0"/>
              <a:t>Perform the venipuncture and fill blood cultures with the necessary volume of blood.</a:t>
            </a:r>
          </a:p>
          <a:p>
            <a:endParaRPr lang="en-US" sz="3200" dirty="0" smtClean="0"/>
          </a:p>
          <a:p>
            <a:pPr>
              <a:buFont typeface="Wingdings" pitchFamily="2" charset="2"/>
              <a:buChar char="Ø"/>
            </a:pPr>
            <a:r>
              <a:rPr lang="en-US" sz="3200" dirty="0" smtClean="0"/>
              <a:t>Note: If using a butterfly you may fill the bottles directly.  The blood culture bottles must be held </a:t>
            </a:r>
            <a:r>
              <a:rPr lang="en-US" sz="3200" u="sng" dirty="0" smtClean="0"/>
              <a:t>below</a:t>
            </a:r>
            <a:r>
              <a:rPr lang="en-US" sz="3200" dirty="0" smtClean="0"/>
              <a:t> the patient's arm with the bottle in an upright position.  </a:t>
            </a:r>
          </a:p>
          <a:p>
            <a:endParaRPr lang="en-US" sz="3200" dirty="0" smtClean="0"/>
          </a:p>
          <a:p>
            <a:pPr>
              <a:buFont typeface="Wingdings" pitchFamily="2" charset="2"/>
              <a:buChar char="Ø"/>
            </a:pPr>
            <a:r>
              <a:rPr lang="en-US" sz="3200" dirty="0" smtClean="0"/>
              <a:t>Do not allow the liquid media to touch the stopper</a:t>
            </a:r>
            <a:r>
              <a:rPr lang="en-US" sz="3200" dirty="0" smtClean="0"/>
              <a:t>.</a:t>
            </a:r>
          </a:p>
          <a:p>
            <a:pPr>
              <a:buFont typeface="Wingdings" pitchFamily="2" charset="2"/>
              <a:buChar char="Ø"/>
            </a:pPr>
            <a:endParaRPr lang="en-US" sz="3200" dirty="0" smtClean="0"/>
          </a:p>
          <a:p>
            <a:pPr>
              <a:buFont typeface="Wingdings" pitchFamily="2" charset="2"/>
              <a:buChar char="Ø"/>
            </a:pPr>
            <a:r>
              <a:rPr lang="en-US" sz="3200" dirty="0" smtClean="0"/>
              <a:t>After collection invert the bottles gently to mix.</a:t>
            </a:r>
          </a:p>
          <a:p>
            <a:pPr>
              <a:buFont typeface="Wingdings" pitchFamily="2" charset="2"/>
              <a:buChar char="Ø"/>
            </a:pPr>
            <a:endParaRPr lang="en-US" sz="3200" dirty="0" smtClean="0"/>
          </a:p>
          <a:p>
            <a:pPr>
              <a:buFont typeface="Wingdings" pitchFamily="2" charset="2"/>
              <a:buChar char="Ø"/>
            </a:pPr>
            <a:r>
              <a:rPr lang="en-US" sz="3200" dirty="0" smtClean="0"/>
              <a:t>Label each bottle with the patient date and time            of collection and sequence of collection number.</a:t>
            </a:r>
            <a:endParaRPr lang="en-US" sz="3200" dirty="0" smtClean="0"/>
          </a:p>
          <a:p>
            <a:endParaRPr lang="en-US" dirty="0"/>
          </a:p>
        </p:txBody>
      </p:sp>
      <p:pic>
        <p:nvPicPr>
          <p:cNvPr id="5" name="Picture 4"/>
          <p:cNvPicPr/>
          <p:nvPr/>
        </p:nvPicPr>
        <p:blipFill>
          <a:blip r:embed="rId2" cstate="print"/>
          <a:srcRect/>
          <a:stretch>
            <a:fillRect/>
          </a:stretch>
        </p:blipFill>
        <p:spPr bwMode="auto">
          <a:xfrm>
            <a:off x="914400" y="2514600"/>
            <a:ext cx="1066800" cy="2743200"/>
          </a:xfrm>
          <a:prstGeom prst="rect">
            <a:avLst/>
          </a:prstGeom>
          <a:noFill/>
          <a:ln w="9525">
            <a:solidFill>
              <a:schemeClr val="tx2">
                <a:lumMod val="50000"/>
              </a:schemeClr>
            </a:solidFill>
            <a:miter lim="800000"/>
            <a:headEnd/>
            <a:tailEnd/>
          </a:ln>
          <a:effectLst>
            <a:outerShdw blurRad="50800" dist="38100" dir="2700000" algn="tl" rotWithShape="0">
              <a:prstClr val="black">
                <a:alpha val="40000"/>
              </a:prstClr>
            </a:outerShdw>
          </a:effectLst>
        </p:spPr>
      </p:pic>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0" y="3352800"/>
            <a:ext cx="9144000" cy="1673225"/>
          </a:xfrm>
        </p:spPr>
        <p:txBody>
          <a:bodyPr>
            <a:normAutofit/>
          </a:bodyPr>
          <a:lstStyle/>
          <a:p>
            <a:pPr algn="ctr"/>
            <a:r>
              <a:rPr lang="en-US" sz="3000" dirty="0" smtClean="0"/>
              <a:t>Adequate volume of blood is critical to the culture results.</a:t>
            </a:r>
            <a:endParaRPr lang="en-US" sz="3000" dirty="0"/>
          </a:p>
        </p:txBody>
      </p:sp>
      <p:sp>
        <p:nvSpPr>
          <p:cNvPr id="3" name="Title 2"/>
          <p:cNvSpPr>
            <a:spLocks noGrp="1"/>
          </p:cNvSpPr>
          <p:nvPr>
            <p:ph type="title"/>
          </p:nvPr>
        </p:nvSpPr>
        <p:spPr>
          <a:xfrm>
            <a:off x="1371600" y="533400"/>
            <a:ext cx="7620000" cy="2057400"/>
          </a:xfrm>
        </p:spPr>
        <p:txBody>
          <a:bodyPr>
            <a:noAutofit/>
          </a:bodyPr>
          <a:lstStyle/>
          <a:p>
            <a:r>
              <a:rPr lang="en-US" sz="7200" dirty="0" smtClean="0">
                <a:latin typeface="Baskerville Old Face" pitchFamily="18" charset="0"/>
              </a:rPr>
              <a:t/>
            </a:r>
            <a:br>
              <a:rPr lang="en-US" sz="7200" dirty="0" smtClean="0">
                <a:latin typeface="Baskerville Old Face" pitchFamily="18" charset="0"/>
              </a:rPr>
            </a:br>
            <a:r>
              <a:rPr lang="en-US" sz="7200" dirty="0" smtClean="0">
                <a:latin typeface="Baskerville Old Face" pitchFamily="18" charset="0"/>
              </a:rPr>
              <a:t>Volume</a:t>
            </a:r>
            <a:endParaRPr lang="en-US" sz="7200" dirty="0">
              <a:latin typeface="Baskerville Old Face" pitchFamily="18" charset="0"/>
            </a:endParaRPr>
          </a:p>
        </p:txBody>
      </p:sp>
    </p:spTree>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1449</TotalTime>
  <Words>700</Words>
  <Application>Microsoft Office PowerPoint</Application>
  <PresentationFormat>On-screen Show (4:3)</PresentationFormat>
  <Paragraphs>98</Paragraphs>
  <Slides>15</Slides>
  <Notes>0</Notes>
  <HiddenSlides>0</HiddenSlides>
  <MMClips>1</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Blood Culture Collection</vt:lpstr>
      <vt:lpstr>Introduction</vt:lpstr>
      <vt:lpstr>Importance of Proper Collection</vt:lpstr>
      <vt:lpstr>Steps</vt:lpstr>
      <vt:lpstr>Correct  use of the ChloraPrep Applicator</vt:lpstr>
      <vt:lpstr>If the patient is &lt;2 months of age </vt:lpstr>
      <vt:lpstr>    Cleansing Blood Culture Bottles</vt:lpstr>
      <vt:lpstr>Perform the Procedure</vt:lpstr>
      <vt:lpstr> Volume</vt:lpstr>
      <vt:lpstr>Optimal Volume</vt:lpstr>
      <vt:lpstr>Minimum Sample Volumes (Use for Difficult Draws)</vt:lpstr>
      <vt:lpstr>Antibiotics</vt:lpstr>
      <vt:lpstr>Collection Intervals</vt:lpstr>
      <vt:lpstr>Blood Cultures drawn off Lines</vt:lpstr>
      <vt:lpstr>Blood Culture Collection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Culture Collection</dc:title>
  <dc:creator>nort001</dc:creator>
  <cp:lastModifiedBy>nort001</cp:lastModifiedBy>
  <cp:revision>140</cp:revision>
  <dcterms:created xsi:type="dcterms:W3CDTF">2012-08-17T15:26:00Z</dcterms:created>
  <dcterms:modified xsi:type="dcterms:W3CDTF">2012-09-05T18:32:02Z</dcterms:modified>
</cp:coreProperties>
</file>