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4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CD1B7F-DD96-483E-AF52-789850570CD6}" type="doc">
      <dgm:prSet loTypeId="urn:microsoft.com/office/officeart/2005/8/layout/cycle2" loCatId="cycle" qsTypeId="urn:microsoft.com/office/officeart/2005/8/quickstyle/3d1" qsCatId="3D" csTypeId="urn:microsoft.com/office/officeart/2005/8/colors/accent1_2" csCatId="accent1" phldr="1"/>
      <dgm:spPr/>
      <dgm:t>
        <a:bodyPr/>
        <a:lstStyle/>
        <a:p>
          <a:endParaRPr lang="en-US"/>
        </a:p>
      </dgm:t>
    </dgm:pt>
    <dgm:pt modelId="{D7A468FA-D55B-4C22-8222-C058794A8278}">
      <dgm:prSet/>
      <dgm:spPr/>
      <dgm:t>
        <a:bodyPr/>
        <a:lstStyle/>
        <a:p>
          <a:pPr rtl="0"/>
          <a:r>
            <a:rPr lang="en-US" b="1" dirty="0" smtClean="0">
              <a:solidFill>
                <a:schemeClr val="tx1"/>
              </a:solidFill>
            </a:rPr>
            <a:t>Misidentified the Patient</a:t>
          </a:r>
          <a:endParaRPr lang="en-US" b="1" dirty="0">
            <a:solidFill>
              <a:schemeClr val="tx1"/>
            </a:solidFill>
          </a:endParaRPr>
        </a:p>
      </dgm:t>
    </dgm:pt>
    <dgm:pt modelId="{CCA2BE5F-4348-404F-9412-4FB0E06B3B91}" type="parTrans" cxnId="{ACAF927F-BB3A-4CEF-9241-CE043FFD1705}">
      <dgm:prSet/>
      <dgm:spPr/>
      <dgm:t>
        <a:bodyPr/>
        <a:lstStyle/>
        <a:p>
          <a:endParaRPr lang="en-US" b="1">
            <a:solidFill>
              <a:schemeClr val="tx1"/>
            </a:solidFill>
          </a:endParaRPr>
        </a:p>
      </dgm:t>
    </dgm:pt>
    <dgm:pt modelId="{1DE3AE42-577F-475D-83FB-7DA800C23059}" type="sibTrans" cxnId="{ACAF927F-BB3A-4CEF-9241-CE043FFD1705}">
      <dgm:prSet/>
      <dgm:spPr/>
      <dgm:t>
        <a:bodyPr/>
        <a:lstStyle/>
        <a:p>
          <a:endParaRPr lang="en-US" b="1">
            <a:solidFill>
              <a:schemeClr val="tx1"/>
            </a:solidFill>
          </a:endParaRPr>
        </a:p>
      </dgm:t>
    </dgm:pt>
    <dgm:pt modelId="{FBCC1403-4E4F-43EC-BF9A-9BFFA2AE5089}">
      <dgm:prSet/>
      <dgm:spPr/>
      <dgm:t>
        <a:bodyPr/>
        <a:lstStyle/>
        <a:p>
          <a:pPr rtl="0"/>
          <a:r>
            <a:rPr lang="en-US" b="1" dirty="0" smtClean="0">
              <a:solidFill>
                <a:schemeClr val="tx1"/>
              </a:solidFill>
            </a:rPr>
            <a:t>Mislabeled Specimens</a:t>
          </a:r>
          <a:endParaRPr lang="en-US" b="1" dirty="0">
            <a:solidFill>
              <a:schemeClr val="tx1"/>
            </a:solidFill>
          </a:endParaRPr>
        </a:p>
      </dgm:t>
    </dgm:pt>
    <dgm:pt modelId="{E6418ADD-C046-4144-B1FF-3394835B7C4F}" type="parTrans" cxnId="{7C5B6E4B-D527-495A-9557-1F626EDE4D9D}">
      <dgm:prSet/>
      <dgm:spPr/>
      <dgm:t>
        <a:bodyPr/>
        <a:lstStyle/>
        <a:p>
          <a:endParaRPr lang="en-US" b="1">
            <a:solidFill>
              <a:schemeClr val="tx1"/>
            </a:solidFill>
          </a:endParaRPr>
        </a:p>
      </dgm:t>
    </dgm:pt>
    <dgm:pt modelId="{7D832A5A-17FE-4683-9483-EB0FF9B7CE60}" type="sibTrans" cxnId="{7C5B6E4B-D527-495A-9557-1F626EDE4D9D}">
      <dgm:prSet/>
      <dgm:spPr/>
      <dgm:t>
        <a:bodyPr/>
        <a:lstStyle/>
        <a:p>
          <a:endParaRPr lang="en-US" b="1">
            <a:solidFill>
              <a:schemeClr val="tx1"/>
            </a:solidFill>
          </a:endParaRPr>
        </a:p>
      </dgm:t>
    </dgm:pt>
    <dgm:pt modelId="{B4E7907C-D719-4E37-B5E0-C2ABAA51BADD}">
      <dgm:prSet/>
      <dgm:spPr/>
      <dgm:t>
        <a:bodyPr/>
        <a:lstStyle/>
        <a:p>
          <a:pPr rtl="0"/>
          <a:r>
            <a:rPr lang="en-US" b="1" dirty="0" smtClean="0">
              <a:solidFill>
                <a:schemeClr val="tx1"/>
              </a:solidFill>
            </a:rPr>
            <a:t>Poured Blood from a Lavender to a Chemistry Tube</a:t>
          </a:r>
          <a:endParaRPr lang="en-US" b="1" dirty="0">
            <a:solidFill>
              <a:schemeClr val="tx1"/>
            </a:solidFill>
          </a:endParaRPr>
        </a:p>
      </dgm:t>
    </dgm:pt>
    <dgm:pt modelId="{1838A374-6A00-4C18-93FF-E5B8D287D479}" type="parTrans" cxnId="{92FBEDA0-2913-40CA-AB71-75B9AEFAA6EA}">
      <dgm:prSet/>
      <dgm:spPr/>
      <dgm:t>
        <a:bodyPr/>
        <a:lstStyle/>
        <a:p>
          <a:endParaRPr lang="en-US" b="1">
            <a:solidFill>
              <a:schemeClr val="tx1"/>
            </a:solidFill>
          </a:endParaRPr>
        </a:p>
      </dgm:t>
    </dgm:pt>
    <dgm:pt modelId="{52A74518-E8C5-4741-938E-3C4869DA9F32}" type="sibTrans" cxnId="{92FBEDA0-2913-40CA-AB71-75B9AEFAA6EA}">
      <dgm:prSet/>
      <dgm:spPr/>
      <dgm:t>
        <a:bodyPr/>
        <a:lstStyle/>
        <a:p>
          <a:endParaRPr lang="en-US" b="1">
            <a:solidFill>
              <a:schemeClr val="tx1"/>
            </a:solidFill>
          </a:endParaRPr>
        </a:p>
      </dgm:t>
    </dgm:pt>
    <dgm:pt modelId="{C71367F6-CA86-4E04-8C59-3C5C31B7328C}">
      <dgm:prSet/>
      <dgm:spPr/>
      <dgm:t>
        <a:bodyPr/>
        <a:lstStyle/>
        <a:p>
          <a:pPr rtl="0"/>
          <a:r>
            <a:rPr lang="en-US" b="1" dirty="0" smtClean="0">
              <a:solidFill>
                <a:schemeClr val="tx1"/>
              </a:solidFill>
            </a:rPr>
            <a:t>Leaving the Tourniquet on </a:t>
          </a:r>
          <a:r>
            <a:rPr lang="en-US" b="1" dirty="0" smtClean="0">
              <a:solidFill>
                <a:schemeClr val="tx1"/>
              </a:solidFill>
            </a:rPr>
            <a:t>too </a:t>
          </a:r>
          <a:r>
            <a:rPr lang="en-US" b="1" dirty="0" smtClean="0">
              <a:solidFill>
                <a:schemeClr val="tx1"/>
              </a:solidFill>
            </a:rPr>
            <a:t>Long</a:t>
          </a:r>
          <a:endParaRPr lang="en-US" b="1" dirty="0">
            <a:solidFill>
              <a:schemeClr val="tx1"/>
            </a:solidFill>
          </a:endParaRPr>
        </a:p>
      </dgm:t>
    </dgm:pt>
    <dgm:pt modelId="{CE18F329-7396-4869-8DC9-CF71BBD5856F}" type="parTrans" cxnId="{61F64EDC-6FE7-4C14-8E17-EFAF8BF41493}">
      <dgm:prSet/>
      <dgm:spPr/>
      <dgm:t>
        <a:bodyPr/>
        <a:lstStyle/>
        <a:p>
          <a:endParaRPr lang="en-US" b="1">
            <a:solidFill>
              <a:schemeClr val="tx1"/>
            </a:solidFill>
          </a:endParaRPr>
        </a:p>
      </dgm:t>
    </dgm:pt>
    <dgm:pt modelId="{7A651E2B-6FD5-4A80-9FA6-63D166FBF32C}" type="sibTrans" cxnId="{61F64EDC-6FE7-4C14-8E17-EFAF8BF41493}">
      <dgm:prSet/>
      <dgm:spPr/>
      <dgm:t>
        <a:bodyPr/>
        <a:lstStyle/>
        <a:p>
          <a:endParaRPr lang="en-US" b="1">
            <a:solidFill>
              <a:schemeClr val="tx1"/>
            </a:solidFill>
          </a:endParaRPr>
        </a:p>
      </dgm:t>
    </dgm:pt>
    <dgm:pt modelId="{87B1D6CB-CCB7-468E-8663-F82E83D13FDB}">
      <dgm:prSet/>
      <dgm:spPr/>
      <dgm:t>
        <a:bodyPr/>
        <a:lstStyle/>
        <a:p>
          <a:pPr rtl="0"/>
          <a:r>
            <a:rPr lang="en-US" b="1" dirty="0" smtClean="0">
              <a:solidFill>
                <a:schemeClr val="tx1"/>
              </a:solidFill>
            </a:rPr>
            <a:t>Drawing Above an IV Without Waiting </a:t>
          </a:r>
          <a:endParaRPr lang="en-US" b="1" dirty="0">
            <a:solidFill>
              <a:schemeClr val="tx1"/>
            </a:solidFill>
          </a:endParaRPr>
        </a:p>
      </dgm:t>
    </dgm:pt>
    <dgm:pt modelId="{B08E5A73-1281-4553-85D1-ECC33030FAD2}" type="parTrans" cxnId="{F3B635D0-8BD3-4959-BF11-D7D9FF1E3295}">
      <dgm:prSet/>
      <dgm:spPr/>
      <dgm:t>
        <a:bodyPr/>
        <a:lstStyle/>
        <a:p>
          <a:endParaRPr lang="en-US" b="1">
            <a:solidFill>
              <a:schemeClr val="tx1"/>
            </a:solidFill>
          </a:endParaRPr>
        </a:p>
      </dgm:t>
    </dgm:pt>
    <dgm:pt modelId="{1ECF12FD-5016-49BB-B489-C25EC35D969D}" type="sibTrans" cxnId="{F3B635D0-8BD3-4959-BF11-D7D9FF1E3295}">
      <dgm:prSet/>
      <dgm:spPr/>
      <dgm:t>
        <a:bodyPr/>
        <a:lstStyle/>
        <a:p>
          <a:endParaRPr lang="en-US" b="1">
            <a:solidFill>
              <a:schemeClr val="tx1"/>
            </a:solidFill>
          </a:endParaRPr>
        </a:p>
      </dgm:t>
    </dgm:pt>
    <dgm:pt modelId="{B5A6E96E-1388-424B-B937-63BB8E6E4977}" type="pres">
      <dgm:prSet presAssocID="{A7CD1B7F-DD96-483E-AF52-789850570CD6}" presName="cycle" presStyleCnt="0">
        <dgm:presLayoutVars>
          <dgm:dir/>
          <dgm:resizeHandles val="exact"/>
        </dgm:presLayoutVars>
      </dgm:prSet>
      <dgm:spPr/>
      <dgm:t>
        <a:bodyPr/>
        <a:lstStyle/>
        <a:p>
          <a:endParaRPr lang="en-US"/>
        </a:p>
      </dgm:t>
    </dgm:pt>
    <dgm:pt modelId="{A814F723-CD33-4BCD-9A36-2644E807F3B4}" type="pres">
      <dgm:prSet presAssocID="{D7A468FA-D55B-4C22-8222-C058794A8278}" presName="node" presStyleLbl="node1" presStyleIdx="0" presStyleCnt="5">
        <dgm:presLayoutVars>
          <dgm:bulletEnabled val="1"/>
        </dgm:presLayoutVars>
      </dgm:prSet>
      <dgm:spPr/>
      <dgm:t>
        <a:bodyPr/>
        <a:lstStyle/>
        <a:p>
          <a:endParaRPr lang="en-US"/>
        </a:p>
      </dgm:t>
    </dgm:pt>
    <dgm:pt modelId="{F4227F22-2BD5-4E3A-A8DA-E7AD8A159113}" type="pres">
      <dgm:prSet presAssocID="{1DE3AE42-577F-475D-83FB-7DA800C23059}" presName="sibTrans" presStyleLbl="sibTrans2D1" presStyleIdx="0" presStyleCnt="5"/>
      <dgm:spPr/>
      <dgm:t>
        <a:bodyPr/>
        <a:lstStyle/>
        <a:p>
          <a:endParaRPr lang="en-US"/>
        </a:p>
      </dgm:t>
    </dgm:pt>
    <dgm:pt modelId="{FB4FA1EF-9DAC-4DEC-B04C-027BF7443783}" type="pres">
      <dgm:prSet presAssocID="{1DE3AE42-577F-475D-83FB-7DA800C23059}" presName="connectorText" presStyleLbl="sibTrans2D1" presStyleIdx="0" presStyleCnt="5"/>
      <dgm:spPr/>
      <dgm:t>
        <a:bodyPr/>
        <a:lstStyle/>
        <a:p>
          <a:endParaRPr lang="en-US"/>
        </a:p>
      </dgm:t>
    </dgm:pt>
    <dgm:pt modelId="{F161D750-ED32-4FBA-9EE9-FF47DED7EE9F}" type="pres">
      <dgm:prSet presAssocID="{FBCC1403-4E4F-43EC-BF9A-9BFFA2AE5089}" presName="node" presStyleLbl="node1" presStyleIdx="1" presStyleCnt="5">
        <dgm:presLayoutVars>
          <dgm:bulletEnabled val="1"/>
        </dgm:presLayoutVars>
      </dgm:prSet>
      <dgm:spPr/>
      <dgm:t>
        <a:bodyPr/>
        <a:lstStyle/>
        <a:p>
          <a:endParaRPr lang="en-US"/>
        </a:p>
      </dgm:t>
    </dgm:pt>
    <dgm:pt modelId="{B7EB16C0-1FB2-40E4-9BA2-E4BF0E3193CC}" type="pres">
      <dgm:prSet presAssocID="{7D832A5A-17FE-4683-9483-EB0FF9B7CE60}" presName="sibTrans" presStyleLbl="sibTrans2D1" presStyleIdx="1" presStyleCnt="5"/>
      <dgm:spPr/>
      <dgm:t>
        <a:bodyPr/>
        <a:lstStyle/>
        <a:p>
          <a:endParaRPr lang="en-US"/>
        </a:p>
      </dgm:t>
    </dgm:pt>
    <dgm:pt modelId="{1D5547F2-5489-4108-AD58-E0BCC62E70CF}" type="pres">
      <dgm:prSet presAssocID="{7D832A5A-17FE-4683-9483-EB0FF9B7CE60}" presName="connectorText" presStyleLbl="sibTrans2D1" presStyleIdx="1" presStyleCnt="5"/>
      <dgm:spPr/>
      <dgm:t>
        <a:bodyPr/>
        <a:lstStyle/>
        <a:p>
          <a:endParaRPr lang="en-US"/>
        </a:p>
      </dgm:t>
    </dgm:pt>
    <dgm:pt modelId="{25015B84-D660-4AA6-B731-D3260049DD2B}" type="pres">
      <dgm:prSet presAssocID="{B4E7907C-D719-4E37-B5E0-C2ABAA51BADD}" presName="node" presStyleLbl="node1" presStyleIdx="2" presStyleCnt="5">
        <dgm:presLayoutVars>
          <dgm:bulletEnabled val="1"/>
        </dgm:presLayoutVars>
      </dgm:prSet>
      <dgm:spPr/>
      <dgm:t>
        <a:bodyPr/>
        <a:lstStyle/>
        <a:p>
          <a:endParaRPr lang="en-US"/>
        </a:p>
      </dgm:t>
    </dgm:pt>
    <dgm:pt modelId="{6647E85E-78CC-4F79-A207-659393080FA1}" type="pres">
      <dgm:prSet presAssocID="{52A74518-E8C5-4741-938E-3C4869DA9F32}" presName="sibTrans" presStyleLbl="sibTrans2D1" presStyleIdx="2" presStyleCnt="5"/>
      <dgm:spPr/>
      <dgm:t>
        <a:bodyPr/>
        <a:lstStyle/>
        <a:p>
          <a:endParaRPr lang="en-US"/>
        </a:p>
      </dgm:t>
    </dgm:pt>
    <dgm:pt modelId="{4EEB6566-B407-450C-BEDF-673201FAE473}" type="pres">
      <dgm:prSet presAssocID="{52A74518-E8C5-4741-938E-3C4869DA9F32}" presName="connectorText" presStyleLbl="sibTrans2D1" presStyleIdx="2" presStyleCnt="5"/>
      <dgm:spPr/>
      <dgm:t>
        <a:bodyPr/>
        <a:lstStyle/>
        <a:p>
          <a:endParaRPr lang="en-US"/>
        </a:p>
      </dgm:t>
    </dgm:pt>
    <dgm:pt modelId="{0040C062-74F6-47F3-8950-7DB46A412B48}" type="pres">
      <dgm:prSet presAssocID="{C71367F6-CA86-4E04-8C59-3C5C31B7328C}" presName="node" presStyleLbl="node1" presStyleIdx="3" presStyleCnt="5">
        <dgm:presLayoutVars>
          <dgm:bulletEnabled val="1"/>
        </dgm:presLayoutVars>
      </dgm:prSet>
      <dgm:spPr/>
      <dgm:t>
        <a:bodyPr/>
        <a:lstStyle/>
        <a:p>
          <a:endParaRPr lang="en-US"/>
        </a:p>
      </dgm:t>
    </dgm:pt>
    <dgm:pt modelId="{0227A60A-9747-4C1E-AF9A-8001CFD20068}" type="pres">
      <dgm:prSet presAssocID="{7A651E2B-6FD5-4A80-9FA6-63D166FBF32C}" presName="sibTrans" presStyleLbl="sibTrans2D1" presStyleIdx="3" presStyleCnt="5"/>
      <dgm:spPr/>
      <dgm:t>
        <a:bodyPr/>
        <a:lstStyle/>
        <a:p>
          <a:endParaRPr lang="en-US"/>
        </a:p>
      </dgm:t>
    </dgm:pt>
    <dgm:pt modelId="{549E7A93-11A4-4A17-AF74-14619F092412}" type="pres">
      <dgm:prSet presAssocID="{7A651E2B-6FD5-4A80-9FA6-63D166FBF32C}" presName="connectorText" presStyleLbl="sibTrans2D1" presStyleIdx="3" presStyleCnt="5"/>
      <dgm:spPr/>
      <dgm:t>
        <a:bodyPr/>
        <a:lstStyle/>
        <a:p>
          <a:endParaRPr lang="en-US"/>
        </a:p>
      </dgm:t>
    </dgm:pt>
    <dgm:pt modelId="{DF59DC17-5FE8-40A9-938B-3F7015A77F45}" type="pres">
      <dgm:prSet presAssocID="{87B1D6CB-CCB7-468E-8663-F82E83D13FDB}" presName="node" presStyleLbl="node1" presStyleIdx="4" presStyleCnt="5">
        <dgm:presLayoutVars>
          <dgm:bulletEnabled val="1"/>
        </dgm:presLayoutVars>
      </dgm:prSet>
      <dgm:spPr/>
      <dgm:t>
        <a:bodyPr/>
        <a:lstStyle/>
        <a:p>
          <a:endParaRPr lang="en-US"/>
        </a:p>
      </dgm:t>
    </dgm:pt>
    <dgm:pt modelId="{BF3E662A-344B-424E-B052-F4F1B5BEB0D6}" type="pres">
      <dgm:prSet presAssocID="{1ECF12FD-5016-49BB-B489-C25EC35D969D}" presName="sibTrans" presStyleLbl="sibTrans2D1" presStyleIdx="4" presStyleCnt="5"/>
      <dgm:spPr/>
      <dgm:t>
        <a:bodyPr/>
        <a:lstStyle/>
        <a:p>
          <a:endParaRPr lang="en-US"/>
        </a:p>
      </dgm:t>
    </dgm:pt>
    <dgm:pt modelId="{F190D6E6-C5C8-4FB9-B31D-04D34C06B64F}" type="pres">
      <dgm:prSet presAssocID="{1ECF12FD-5016-49BB-B489-C25EC35D969D}" presName="connectorText" presStyleLbl="sibTrans2D1" presStyleIdx="4" presStyleCnt="5"/>
      <dgm:spPr/>
      <dgm:t>
        <a:bodyPr/>
        <a:lstStyle/>
        <a:p>
          <a:endParaRPr lang="en-US"/>
        </a:p>
      </dgm:t>
    </dgm:pt>
  </dgm:ptLst>
  <dgm:cxnLst>
    <dgm:cxn modelId="{C4149042-D831-451B-9D2D-071B651EFBC4}" type="presOf" srcId="{C71367F6-CA86-4E04-8C59-3C5C31B7328C}" destId="{0040C062-74F6-47F3-8950-7DB46A412B48}" srcOrd="0" destOrd="0" presId="urn:microsoft.com/office/officeart/2005/8/layout/cycle2"/>
    <dgm:cxn modelId="{7C5B6E4B-D527-495A-9557-1F626EDE4D9D}" srcId="{A7CD1B7F-DD96-483E-AF52-789850570CD6}" destId="{FBCC1403-4E4F-43EC-BF9A-9BFFA2AE5089}" srcOrd="1" destOrd="0" parTransId="{E6418ADD-C046-4144-B1FF-3394835B7C4F}" sibTransId="{7D832A5A-17FE-4683-9483-EB0FF9B7CE60}"/>
    <dgm:cxn modelId="{B08CF64E-5CD7-4E72-9640-9EB0271D084D}" type="presOf" srcId="{7D832A5A-17FE-4683-9483-EB0FF9B7CE60}" destId="{1D5547F2-5489-4108-AD58-E0BCC62E70CF}" srcOrd="1" destOrd="0" presId="urn:microsoft.com/office/officeart/2005/8/layout/cycle2"/>
    <dgm:cxn modelId="{BC3C08B5-1365-468D-9095-45E249971489}" type="presOf" srcId="{52A74518-E8C5-4741-938E-3C4869DA9F32}" destId="{4EEB6566-B407-450C-BEDF-673201FAE473}" srcOrd="1" destOrd="0" presId="urn:microsoft.com/office/officeart/2005/8/layout/cycle2"/>
    <dgm:cxn modelId="{72F7C157-6233-4E93-B86B-9A49C52F02FB}" type="presOf" srcId="{7A651E2B-6FD5-4A80-9FA6-63D166FBF32C}" destId="{549E7A93-11A4-4A17-AF74-14619F092412}" srcOrd="1" destOrd="0" presId="urn:microsoft.com/office/officeart/2005/8/layout/cycle2"/>
    <dgm:cxn modelId="{89F51B41-5E03-4EA3-AB4B-F35870510E8F}" type="presOf" srcId="{1ECF12FD-5016-49BB-B489-C25EC35D969D}" destId="{F190D6E6-C5C8-4FB9-B31D-04D34C06B64F}" srcOrd="1" destOrd="0" presId="urn:microsoft.com/office/officeart/2005/8/layout/cycle2"/>
    <dgm:cxn modelId="{8577B38D-5FBF-4220-9AAB-7F5F0A1277EB}" type="presOf" srcId="{1DE3AE42-577F-475D-83FB-7DA800C23059}" destId="{FB4FA1EF-9DAC-4DEC-B04C-027BF7443783}" srcOrd="1" destOrd="0" presId="urn:microsoft.com/office/officeart/2005/8/layout/cycle2"/>
    <dgm:cxn modelId="{61F64EDC-6FE7-4C14-8E17-EFAF8BF41493}" srcId="{A7CD1B7F-DD96-483E-AF52-789850570CD6}" destId="{C71367F6-CA86-4E04-8C59-3C5C31B7328C}" srcOrd="3" destOrd="0" parTransId="{CE18F329-7396-4869-8DC9-CF71BBD5856F}" sibTransId="{7A651E2B-6FD5-4A80-9FA6-63D166FBF32C}"/>
    <dgm:cxn modelId="{D22A5580-C713-4562-A42D-2C56C07CCC8E}" type="presOf" srcId="{7D832A5A-17FE-4683-9483-EB0FF9B7CE60}" destId="{B7EB16C0-1FB2-40E4-9BA2-E4BF0E3193CC}" srcOrd="0" destOrd="0" presId="urn:microsoft.com/office/officeart/2005/8/layout/cycle2"/>
    <dgm:cxn modelId="{2BF9CA76-0739-409A-971F-2C496450B269}" type="presOf" srcId="{A7CD1B7F-DD96-483E-AF52-789850570CD6}" destId="{B5A6E96E-1388-424B-B937-63BB8E6E4977}" srcOrd="0" destOrd="0" presId="urn:microsoft.com/office/officeart/2005/8/layout/cycle2"/>
    <dgm:cxn modelId="{406F2BA9-B78B-48A2-A148-9C89DA0D3D03}" type="presOf" srcId="{FBCC1403-4E4F-43EC-BF9A-9BFFA2AE5089}" destId="{F161D750-ED32-4FBA-9EE9-FF47DED7EE9F}" srcOrd="0" destOrd="0" presId="urn:microsoft.com/office/officeart/2005/8/layout/cycle2"/>
    <dgm:cxn modelId="{F8F9A17F-CF34-4C89-9DAA-8026AADCC0E8}" type="presOf" srcId="{87B1D6CB-CCB7-468E-8663-F82E83D13FDB}" destId="{DF59DC17-5FE8-40A9-938B-3F7015A77F45}" srcOrd="0" destOrd="0" presId="urn:microsoft.com/office/officeart/2005/8/layout/cycle2"/>
    <dgm:cxn modelId="{55064925-ED29-4942-A343-D74ACA65C2A9}" type="presOf" srcId="{B4E7907C-D719-4E37-B5E0-C2ABAA51BADD}" destId="{25015B84-D660-4AA6-B731-D3260049DD2B}" srcOrd="0" destOrd="0" presId="urn:microsoft.com/office/officeart/2005/8/layout/cycle2"/>
    <dgm:cxn modelId="{CBD9C4D7-178F-45B9-AE52-6DE45CE83E25}" type="presOf" srcId="{1DE3AE42-577F-475D-83FB-7DA800C23059}" destId="{F4227F22-2BD5-4E3A-A8DA-E7AD8A159113}" srcOrd="0" destOrd="0" presId="urn:microsoft.com/office/officeart/2005/8/layout/cycle2"/>
    <dgm:cxn modelId="{36D025D5-7333-4E00-B669-CA441E5A6199}" type="presOf" srcId="{D7A468FA-D55B-4C22-8222-C058794A8278}" destId="{A814F723-CD33-4BCD-9A36-2644E807F3B4}" srcOrd="0" destOrd="0" presId="urn:microsoft.com/office/officeart/2005/8/layout/cycle2"/>
    <dgm:cxn modelId="{ACAF927F-BB3A-4CEF-9241-CE043FFD1705}" srcId="{A7CD1B7F-DD96-483E-AF52-789850570CD6}" destId="{D7A468FA-D55B-4C22-8222-C058794A8278}" srcOrd="0" destOrd="0" parTransId="{CCA2BE5F-4348-404F-9412-4FB0E06B3B91}" sibTransId="{1DE3AE42-577F-475D-83FB-7DA800C23059}"/>
    <dgm:cxn modelId="{FF020A23-3810-4756-8798-410B76B6E278}" type="presOf" srcId="{1ECF12FD-5016-49BB-B489-C25EC35D969D}" destId="{BF3E662A-344B-424E-B052-F4F1B5BEB0D6}" srcOrd="0" destOrd="0" presId="urn:microsoft.com/office/officeart/2005/8/layout/cycle2"/>
    <dgm:cxn modelId="{F3B635D0-8BD3-4959-BF11-D7D9FF1E3295}" srcId="{A7CD1B7F-DD96-483E-AF52-789850570CD6}" destId="{87B1D6CB-CCB7-468E-8663-F82E83D13FDB}" srcOrd="4" destOrd="0" parTransId="{B08E5A73-1281-4553-85D1-ECC33030FAD2}" sibTransId="{1ECF12FD-5016-49BB-B489-C25EC35D969D}"/>
    <dgm:cxn modelId="{51219E04-C5DE-4111-828F-42C379CCEE85}" type="presOf" srcId="{7A651E2B-6FD5-4A80-9FA6-63D166FBF32C}" destId="{0227A60A-9747-4C1E-AF9A-8001CFD20068}" srcOrd="0" destOrd="0" presId="urn:microsoft.com/office/officeart/2005/8/layout/cycle2"/>
    <dgm:cxn modelId="{37E9F5DA-5489-4D65-942D-3F807C2AE83F}" type="presOf" srcId="{52A74518-E8C5-4741-938E-3C4869DA9F32}" destId="{6647E85E-78CC-4F79-A207-659393080FA1}" srcOrd="0" destOrd="0" presId="urn:microsoft.com/office/officeart/2005/8/layout/cycle2"/>
    <dgm:cxn modelId="{92FBEDA0-2913-40CA-AB71-75B9AEFAA6EA}" srcId="{A7CD1B7F-DD96-483E-AF52-789850570CD6}" destId="{B4E7907C-D719-4E37-B5E0-C2ABAA51BADD}" srcOrd="2" destOrd="0" parTransId="{1838A374-6A00-4C18-93FF-E5B8D287D479}" sibTransId="{52A74518-E8C5-4741-938E-3C4869DA9F32}"/>
    <dgm:cxn modelId="{00D81D6E-4D9F-481A-B671-9E3164FFEE62}" type="presParOf" srcId="{B5A6E96E-1388-424B-B937-63BB8E6E4977}" destId="{A814F723-CD33-4BCD-9A36-2644E807F3B4}" srcOrd="0" destOrd="0" presId="urn:microsoft.com/office/officeart/2005/8/layout/cycle2"/>
    <dgm:cxn modelId="{7158F71A-86A2-4E18-BB2F-F87E7A64952F}" type="presParOf" srcId="{B5A6E96E-1388-424B-B937-63BB8E6E4977}" destId="{F4227F22-2BD5-4E3A-A8DA-E7AD8A159113}" srcOrd="1" destOrd="0" presId="urn:microsoft.com/office/officeart/2005/8/layout/cycle2"/>
    <dgm:cxn modelId="{3591AF84-A4F0-41D5-AC5E-B456BA4E1165}" type="presParOf" srcId="{F4227F22-2BD5-4E3A-A8DA-E7AD8A159113}" destId="{FB4FA1EF-9DAC-4DEC-B04C-027BF7443783}" srcOrd="0" destOrd="0" presId="urn:microsoft.com/office/officeart/2005/8/layout/cycle2"/>
    <dgm:cxn modelId="{FD29689D-DB39-4598-831B-A422A34B17BF}" type="presParOf" srcId="{B5A6E96E-1388-424B-B937-63BB8E6E4977}" destId="{F161D750-ED32-4FBA-9EE9-FF47DED7EE9F}" srcOrd="2" destOrd="0" presId="urn:microsoft.com/office/officeart/2005/8/layout/cycle2"/>
    <dgm:cxn modelId="{8E62185B-333E-4C18-99CF-371E6E3F9B8C}" type="presParOf" srcId="{B5A6E96E-1388-424B-B937-63BB8E6E4977}" destId="{B7EB16C0-1FB2-40E4-9BA2-E4BF0E3193CC}" srcOrd="3" destOrd="0" presId="urn:microsoft.com/office/officeart/2005/8/layout/cycle2"/>
    <dgm:cxn modelId="{78C69935-CE12-43A2-811D-6CB6FCAA9911}" type="presParOf" srcId="{B7EB16C0-1FB2-40E4-9BA2-E4BF0E3193CC}" destId="{1D5547F2-5489-4108-AD58-E0BCC62E70CF}" srcOrd="0" destOrd="0" presId="urn:microsoft.com/office/officeart/2005/8/layout/cycle2"/>
    <dgm:cxn modelId="{934C673D-182D-4CDB-B191-732E83546986}" type="presParOf" srcId="{B5A6E96E-1388-424B-B937-63BB8E6E4977}" destId="{25015B84-D660-4AA6-B731-D3260049DD2B}" srcOrd="4" destOrd="0" presId="urn:microsoft.com/office/officeart/2005/8/layout/cycle2"/>
    <dgm:cxn modelId="{45C6E27D-FEF5-448F-B02C-BD865D5B442F}" type="presParOf" srcId="{B5A6E96E-1388-424B-B937-63BB8E6E4977}" destId="{6647E85E-78CC-4F79-A207-659393080FA1}" srcOrd="5" destOrd="0" presId="urn:microsoft.com/office/officeart/2005/8/layout/cycle2"/>
    <dgm:cxn modelId="{17BD5D43-53DE-4440-B63C-5BFF5AB1E457}" type="presParOf" srcId="{6647E85E-78CC-4F79-A207-659393080FA1}" destId="{4EEB6566-B407-450C-BEDF-673201FAE473}" srcOrd="0" destOrd="0" presId="urn:microsoft.com/office/officeart/2005/8/layout/cycle2"/>
    <dgm:cxn modelId="{DF1F2914-66D8-4E11-A8CC-D58E931B93C6}" type="presParOf" srcId="{B5A6E96E-1388-424B-B937-63BB8E6E4977}" destId="{0040C062-74F6-47F3-8950-7DB46A412B48}" srcOrd="6" destOrd="0" presId="urn:microsoft.com/office/officeart/2005/8/layout/cycle2"/>
    <dgm:cxn modelId="{A3517A15-77AF-48DC-85DA-4B05ACC5BCAD}" type="presParOf" srcId="{B5A6E96E-1388-424B-B937-63BB8E6E4977}" destId="{0227A60A-9747-4C1E-AF9A-8001CFD20068}" srcOrd="7" destOrd="0" presId="urn:microsoft.com/office/officeart/2005/8/layout/cycle2"/>
    <dgm:cxn modelId="{C0BF59F2-AC6D-4F92-9F9A-7D9FAB85D099}" type="presParOf" srcId="{0227A60A-9747-4C1E-AF9A-8001CFD20068}" destId="{549E7A93-11A4-4A17-AF74-14619F092412}" srcOrd="0" destOrd="0" presId="urn:microsoft.com/office/officeart/2005/8/layout/cycle2"/>
    <dgm:cxn modelId="{BA3AA1D1-2F98-45C8-B9C5-44E72319C012}" type="presParOf" srcId="{B5A6E96E-1388-424B-B937-63BB8E6E4977}" destId="{DF59DC17-5FE8-40A9-938B-3F7015A77F45}" srcOrd="8" destOrd="0" presId="urn:microsoft.com/office/officeart/2005/8/layout/cycle2"/>
    <dgm:cxn modelId="{8FAE3A9F-9422-48F6-9F73-DE708A7DD6CC}" type="presParOf" srcId="{B5A6E96E-1388-424B-B937-63BB8E6E4977}" destId="{BF3E662A-344B-424E-B052-F4F1B5BEB0D6}" srcOrd="9" destOrd="0" presId="urn:microsoft.com/office/officeart/2005/8/layout/cycle2"/>
    <dgm:cxn modelId="{F356E6D4-D1D2-4E2A-BCDA-0BCC98D692BD}" type="presParOf" srcId="{BF3E662A-344B-424E-B052-F4F1B5BEB0D6}" destId="{F190D6E6-C5C8-4FB9-B31D-04D34C06B64F}"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9A1ED7-AF22-4F9F-9B2C-185FA05AA303}" type="doc">
      <dgm:prSet loTypeId="urn:microsoft.com/office/officeart/2005/8/layout/lProcess3" loCatId="process" qsTypeId="urn:microsoft.com/office/officeart/2005/8/quickstyle/3d1" qsCatId="3D" csTypeId="urn:microsoft.com/office/officeart/2005/8/colors/accent1_2" csCatId="accent1" phldr="1"/>
      <dgm:spPr/>
      <dgm:t>
        <a:bodyPr/>
        <a:lstStyle/>
        <a:p>
          <a:endParaRPr lang="en-US"/>
        </a:p>
      </dgm:t>
    </dgm:pt>
    <dgm:pt modelId="{EE0E77F7-DF6E-4530-B512-D3F9676E2CEC}">
      <dgm:prSet custT="1"/>
      <dgm:spPr/>
      <dgm:t>
        <a:bodyPr/>
        <a:lstStyle/>
        <a:p>
          <a:pPr rtl="0"/>
          <a:r>
            <a:rPr lang="en-US" sz="1400" b="1" dirty="0" smtClean="0"/>
            <a:t>Misidentified the Patient</a:t>
          </a:r>
          <a:endParaRPr lang="en-US" sz="1400" dirty="0"/>
        </a:p>
      </dgm:t>
    </dgm:pt>
    <dgm:pt modelId="{981A0A2D-A099-457F-8397-E6C1B1AC6E0B}" type="parTrans" cxnId="{09C7E278-4001-4719-B96D-3DF7DC5AF276}">
      <dgm:prSet/>
      <dgm:spPr/>
      <dgm:t>
        <a:bodyPr/>
        <a:lstStyle/>
        <a:p>
          <a:endParaRPr lang="en-US"/>
        </a:p>
      </dgm:t>
    </dgm:pt>
    <dgm:pt modelId="{4408E67C-BC39-4679-8BC0-0B664EE15597}" type="sibTrans" cxnId="{09C7E278-4001-4719-B96D-3DF7DC5AF276}">
      <dgm:prSet/>
      <dgm:spPr/>
      <dgm:t>
        <a:bodyPr/>
        <a:lstStyle/>
        <a:p>
          <a:endParaRPr lang="en-US"/>
        </a:p>
      </dgm:t>
    </dgm:pt>
    <dgm:pt modelId="{8DF056CE-674E-450A-A786-A3EEF20EF274}">
      <dgm:prSet custT="1"/>
      <dgm:spPr/>
      <dgm:t>
        <a:bodyPr/>
        <a:lstStyle/>
        <a:p>
          <a:pPr rtl="0"/>
          <a:r>
            <a:rPr lang="en-US" sz="1400" b="1" dirty="0" smtClean="0"/>
            <a:t>Mislabeled Specimens</a:t>
          </a:r>
          <a:endParaRPr lang="en-US" sz="1400" dirty="0"/>
        </a:p>
      </dgm:t>
    </dgm:pt>
    <dgm:pt modelId="{D2A470FF-AE63-4B9E-A0F6-A0BBAC77BB08}" type="parTrans" cxnId="{C477288F-E584-4B0E-BD4A-5B8BA96ACDC1}">
      <dgm:prSet/>
      <dgm:spPr/>
      <dgm:t>
        <a:bodyPr/>
        <a:lstStyle/>
        <a:p>
          <a:endParaRPr lang="en-US"/>
        </a:p>
      </dgm:t>
    </dgm:pt>
    <dgm:pt modelId="{88AAF9D7-A61A-4940-B8BA-383A0BA5FC94}" type="sibTrans" cxnId="{C477288F-E584-4B0E-BD4A-5B8BA96ACDC1}">
      <dgm:prSet/>
      <dgm:spPr/>
      <dgm:t>
        <a:bodyPr/>
        <a:lstStyle/>
        <a:p>
          <a:endParaRPr lang="en-US"/>
        </a:p>
      </dgm:t>
    </dgm:pt>
    <dgm:pt modelId="{347104B5-6629-40A5-BF1E-02DEFA409164}">
      <dgm:prSet custT="1"/>
      <dgm:spPr/>
      <dgm:t>
        <a:bodyPr/>
        <a:lstStyle/>
        <a:p>
          <a:pPr rtl="0"/>
          <a:r>
            <a:rPr lang="en-US" sz="1400" b="1" dirty="0" smtClean="0"/>
            <a:t>Poured Blood from a Lavender to Chemistry Tube</a:t>
          </a:r>
          <a:endParaRPr lang="en-US" sz="1400" dirty="0"/>
        </a:p>
      </dgm:t>
    </dgm:pt>
    <dgm:pt modelId="{5E288A3B-A264-4403-A706-631CBB823E05}" type="parTrans" cxnId="{873A1324-873A-461A-9E05-23743A1EC2FD}">
      <dgm:prSet/>
      <dgm:spPr/>
      <dgm:t>
        <a:bodyPr/>
        <a:lstStyle/>
        <a:p>
          <a:endParaRPr lang="en-US"/>
        </a:p>
      </dgm:t>
    </dgm:pt>
    <dgm:pt modelId="{5A58C393-917B-4E8F-A844-60283ED1D3E2}" type="sibTrans" cxnId="{873A1324-873A-461A-9E05-23743A1EC2FD}">
      <dgm:prSet/>
      <dgm:spPr/>
      <dgm:t>
        <a:bodyPr/>
        <a:lstStyle/>
        <a:p>
          <a:endParaRPr lang="en-US"/>
        </a:p>
      </dgm:t>
    </dgm:pt>
    <dgm:pt modelId="{E88A04CE-D7CF-4874-826F-CC8155EFCE42}">
      <dgm:prSet custT="1"/>
      <dgm:spPr/>
      <dgm:t>
        <a:bodyPr/>
        <a:lstStyle/>
        <a:p>
          <a:pPr rtl="0"/>
          <a:r>
            <a:rPr lang="en-US" sz="1400" b="1" dirty="0" smtClean="0"/>
            <a:t>Leaving the Tourniquet on </a:t>
          </a:r>
          <a:r>
            <a:rPr lang="en-US" sz="1400" b="1" dirty="0" smtClean="0"/>
            <a:t>too </a:t>
          </a:r>
          <a:r>
            <a:rPr lang="en-US" sz="1400" b="1" dirty="0" smtClean="0"/>
            <a:t>Long</a:t>
          </a:r>
          <a:endParaRPr lang="en-US" sz="1400" dirty="0"/>
        </a:p>
      </dgm:t>
    </dgm:pt>
    <dgm:pt modelId="{6799AC2A-BF78-4AD6-B599-5B11C4D1FA8B}" type="parTrans" cxnId="{320D370E-31B9-4C88-8F23-058719ADBC51}">
      <dgm:prSet/>
      <dgm:spPr/>
      <dgm:t>
        <a:bodyPr/>
        <a:lstStyle/>
        <a:p>
          <a:endParaRPr lang="en-US"/>
        </a:p>
      </dgm:t>
    </dgm:pt>
    <dgm:pt modelId="{49661DB6-2B5F-44F2-B2F6-40A7B9FCA3BF}" type="sibTrans" cxnId="{320D370E-31B9-4C88-8F23-058719ADBC51}">
      <dgm:prSet/>
      <dgm:spPr/>
      <dgm:t>
        <a:bodyPr/>
        <a:lstStyle/>
        <a:p>
          <a:endParaRPr lang="en-US"/>
        </a:p>
      </dgm:t>
    </dgm:pt>
    <dgm:pt modelId="{6F3B88E6-4B59-4ABB-B5F4-31DB12E93DAF}">
      <dgm:prSet custT="1"/>
      <dgm:spPr/>
      <dgm:t>
        <a:bodyPr/>
        <a:lstStyle/>
        <a:p>
          <a:pPr rtl="0"/>
          <a:r>
            <a:rPr lang="en-US" sz="1400" b="1" dirty="0" smtClean="0"/>
            <a:t>Drawing Above an IV Without Waiting </a:t>
          </a:r>
          <a:endParaRPr lang="en-US" sz="1400" dirty="0"/>
        </a:p>
      </dgm:t>
    </dgm:pt>
    <dgm:pt modelId="{AAE049FF-55B5-4962-A05D-3D1403891C21}" type="parTrans" cxnId="{5F92C144-DC44-467B-9980-DA9023CF810D}">
      <dgm:prSet/>
      <dgm:spPr/>
      <dgm:t>
        <a:bodyPr/>
        <a:lstStyle/>
        <a:p>
          <a:endParaRPr lang="en-US"/>
        </a:p>
      </dgm:t>
    </dgm:pt>
    <dgm:pt modelId="{043E1307-AD5C-48AD-8BB1-10D693A8B2EF}" type="sibTrans" cxnId="{5F92C144-DC44-467B-9980-DA9023CF810D}">
      <dgm:prSet/>
      <dgm:spPr/>
      <dgm:t>
        <a:bodyPr/>
        <a:lstStyle/>
        <a:p>
          <a:endParaRPr lang="en-US"/>
        </a:p>
      </dgm:t>
    </dgm:pt>
    <dgm:pt modelId="{4093B15F-1E05-4181-839B-C6E39771D031}">
      <dgm:prSet custT="1"/>
      <dgm:spPr/>
      <dgm:t>
        <a:bodyPr/>
        <a:lstStyle/>
        <a:p>
          <a:pPr rtl="0"/>
          <a:r>
            <a:rPr lang="en-US" sz="1400" dirty="0" smtClean="0"/>
            <a:t>Identify changes in the patient’s condition even before symptoms occur.</a:t>
          </a:r>
          <a:endParaRPr lang="en-US" sz="1400" dirty="0"/>
        </a:p>
      </dgm:t>
    </dgm:pt>
    <dgm:pt modelId="{00DD1782-8BE0-4FAB-9B30-3976A5296270}" type="parTrans" cxnId="{E633FC17-0940-4543-8421-D4B4515371E5}">
      <dgm:prSet/>
      <dgm:spPr/>
      <dgm:t>
        <a:bodyPr/>
        <a:lstStyle/>
        <a:p>
          <a:endParaRPr lang="en-US"/>
        </a:p>
      </dgm:t>
    </dgm:pt>
    <dgm:pt modelId="{C085B51B-EE90-4484-AF86-6AD0BDA85919}" type="sibTrans" cxnId="{E633FC17-0940-4543-8421-D4B4515371E5}">
      <dgm:prSet/>
      <dgm:spPr/>
      <dgm:t>
        <a:bodyPr/>
        <a:lstStyle/>
        <a:p>
          <a:endParaRPr lang="en-US"/>
        </a:p>
      </dgm:t>
    </dgm:pt>
    <dgm:pt modelId="{B08B696A-FF8A-4DBB-9C52-EA62D89EC9AD}">
      <dgm:prSet custT="1"/>
      <dgm:spPr/>
      <dgm:t>
        <a:bodyPr/>
        <a:lstStyle/>
        <a:p>
          <a:pPr rtl="0"/>
          <a:r>
            <a:rPr lang="en-US" sz="1400" dirty="0" smtClean="0"/>
            <a:t>Diagnose a disease before the patient has symptoms.</a:t>
          </a:r>
          <a:endParaRPr lang="en-US" sz="1400" dirty="0"/>
        </a:p>
      </dgm:t>
    </dgm:pt>
    <dgm:pt modelId="{5438B5CC-44F9-4120-948F-FC98A4A8C2AA}" type="parTrans" cxnId="{60B0438D-C568-46D9-9835-0F9E099A8A8E}">
      <dgm:prSet/>
      <dgm:spPr/>
      <dgm:t>
        <a:bodyPr/>
        <a:lstStyle/>
        <a:p>
          <a:endParaRPr lang="en-US"/>
        </a:p>
      </dgm:t>
    </dgm:pt>
    <dgm:pt modelId="{2D05CF5C-B2AE-4E1A-8A40-5DDA956B16F3}" type="sibTrans" cxnId="{60B0438D-C568-46D9-9835-0F9E099A8A8E}">
      <dgm:prSet/>
      <dgm:spPr/>
      <dgm:t>
        <a:bodyPr/>
        <a:lstStyle/>
        <a:p>
          <a:endParaRPr lang="en-US"/>
        </a:p>
      </dgm:t>
    </dgm:pt>
    <dgm:pt modelId="{2BB70780-2D9F-4982-B849-3795034E86E8}">
      <dgm:prSet custT="1"/>
      <dgm:spPr/>
      <dgm:t>
        <a:bodyPr/>
        <a:lstStyle/>
        <a:p>
          <a:pPr rtl="0"/>
          <a:r>
            <a:rPr lang="en-US" sz="1400" dirty="0" smtClean="0"/>
            <a:t>Plan a patient’s treatment for a disease.</a:t>
          </a:r>
          <a:endParaRPr lang="en-US" sz="1400" dirty="0"/>
        </a:p>
      </dgm:t>
    </dgm:pt>
    <dgm:pt modelId="{E8C1E09D-AD69-4535-8BEA-C1611F1CECC2}" type="parTrans" cxnId="{87555A07-65F3-4455-BF8F-C315DE38D3D0}">
      <dgm:prSet/>
      <dgm:spPr/>
      <dgm:t>
        <a:bodyPr/>
        <a:lstStyle/>
        <a:p>
          <a:endParaRPr lang="en-US"/>
        </a:p>
      </dgm:t>
    </dgm:pt>
    <dgm:pt modelId="{AFE00554-056E-4CFB-BC87-648B82B5A060}" type="sibTrans" cxnId="{87555A07-65F3-4455-BF8F-C315DE38D3D0}">
      <dgm:prSet/>
      <dgm:spPr/>
      <dgm:t>
        <a:bodyPr/>
        <a:lstStyle/>
        <a:p>
          <a:endParaRPr lang="en-US"/>
        </a:p>
      </dgm:t>
    </dgm:pt>
    <dgm:pt modelId="{FCE09A8E-5A6F-430F-9A17-1A3A6589989A}">
      <dgm:prSet custT="1"/>
      <dgm:spPr/>
      <dgm:t>
        <a:bodyPr/>
        <a:lstStyle/>
        <a:p>
          <a:pPr rtl="0"/>
          <a:r>
            <a:rPr lang="en-US" sz="1400" dirty="0" smtClean="0"/>
            <a:t>Evaluate a patient’s response to a treatment.</a:t>
          </a:r>
          <a:endParaRPr lang="en-US" sz="1400" dirty="0"/>
        </a:p>
      </dgm:t>
    </dgm:pt>
    <dgm:pt modelId="{5F2901C1-503A-4CED-A5AA-68FC347228DF}" type="parTrans" cxnId="{FA5E56BE-2CDD-42C1-99FD-0E3F3EC283B8}">
      <dgm:prSet/>
      <dgm:spPr/>
      <dgm:t>
        <a:bodyPr/>
        <a:lstStyle/>
        <a:p>
          <a:endParaRPr lang="en-US"/>
        </a:p>
      </dgm:t>
    </dgm:pt>
    <dgm:pt modelId="{D24AAB12-B238-4B95-B4B9-8BF94CEB14E7}" type="sibTrans" cxnId="{FA5E56BE-2CDD-42C1-99FD-0E3F3EC283B8}">
      <dgm:prSet/>
      <dgm:spPr/>
      <dgm:t>
        <a:bodyPr/>
        <a:lstStyle/>
        <a:p>
          <a:endParaRPr lang="en-US"/>
        </a:p>
      </dgm:t>
    </dgm:pt>
    <dgm:pt modelId="{D4BA699F-E874-411A-8B22-C35DE9D00BFA}">
      <dgm:prSet custT="1"/>
      <dgm:spPr/>
      <dgm:t>
        <a:bodyPr/>
        <a:lstStyle/>
        <a:p>
          <a:pPr rtl="0"/>
          <a:r>
            <a:rPr lang="en-US" sz="1400" dirty="0" smtClean="0"/>
            <a:t>Monitor the course of a disease.</a:t>
          </a:r>
          <a:endParaRPr lang="en-US" sz="1400" dirty="0"/>
        </a:p>
      </dgm:t>
    </dgm:pt>
    <dgm:pt modelId="{9688CB2E-077E-4CC7-A953-27AEF3134755}" type="parTrans" cxnId="{5DD1DF3D-034D-42AF-8C4B-56603B136616}">
      <dgm:prSet/>
      <dgm:spPr/>
      <dgm:t>
        <a:bodyPr/>
        <a:lstStyle/>
        <a:p>
          <a:endParaRPr lang="en-US"/>
        </a:p>
      </dgm:t>
    </dgm:pt>
    <dgm:pt modelId="{46D22210-8087-4220-9857-B8E3ECA17EC8}" type="sibTrans" cxnId="{5DD1DF3D-034D-42AF-8C4B-56603B136616}">
      <dgm:prSet/>
      <dgm:spPr/>
      <dgm:t>
        <a:bodyPr/>
        <a:lstStyle/>
        <a:p>
          <a:endParaRPr lang="en-US"/>
        </a:p>
      </dgm:t>
    </dgm:pt>
    <dgm:pt modelId="{72294CD3-79D1-4266-ADFB-5D3EA46E0A77}" type="pres">
      <dgm:prSet presAssocID="{DD9A1ED7-AF22-4F9F-9B2C-185FA05AA303}" presName="Name0" presStyleCnt="0">
        <dgm:presLayoutVars>
          <dgm:chPref val="3"/>
          <dgm:dir/>
          <dgm:animLvl val="lvl"/>
          <dgm:resizeHandles/>
        </dgm:presLayoutVars>
      </dgm:prSet>
      <dgm:spPr/>
      <dgm:t>
        <a:bodyPr/>
        <a:lstStyle/>
        <a:p>
          <a:endParaRPr lang="en-US"/>
        </a:p>
      </dgm:t>
    </dgm:pt>
    <dgm:pt modelId="{0F8E3029-B44E-44BC-83BB-A87FCD734D71}" type="pres">
      <dgm:prSet presAssocID="{EE0E77F7-DF6E-4530-B512-D3F9676E2CEC}" presName="horFlow" presStyleCnt="0"/>
      <dgm:spPr/>
    </dgm:pt>
    <dgm:pt modelId="{8B813B6B-7D61-4C82-8026-EEDF3F09F27B}" type="pres">
      <dgm:prSet presAssocID="{EE0E77F7-DF6E-4530-B512-D3F9676E2CEC}" presName="bigChev" presStyleLbl="node1" presStyleIdx="0" presStyleCnt="5" custScaleX="156825"/>
      <dgm:spPr/>
      <dgm:t>
        <a:bodyPr/>
        <a:lstStyle/>
        <a:p>
          <a:endParaRPr lang="en-US"/>
        </a:p>
      </dgm:t>
    </dgm:pt>
    <dgm:pt modelId="{E6B81E5F-E466-48CC-859B-5F09E278E923}" type="pres">
      <dgm:prSet presAssocID="{00DD1782-8BE0-4FAB-9B30-3976A5296270}" presName="parTrans" presStyleCnt="0"/>
      <dgm:spPr/>
    </dgm:pt>
    <dgm:pt modelId="{E83F43B2-BD87-48E6-AB1D-02170677017A}" type="pres">
      <dgm:prSet presAssocID="{4093B15F-1E05-4181-839B-C6E39771D031}" presName="node" presStyleLbl="alignAccFollowNode1" presStyleIdx="0" presStyleCnt="5" custScaleX="385845">
        <dgm:presLayoutVars>
          <dgm:bulletEnabled val="1"/>
        </dgm:presLayoutVars>
      </dgm:prSet>
      <dgm:spPr/>
      <dgm:t>
        <a:bodyPr/>
        <a:lstStyle/>
        <a:p>
          <a:endParaRPr lang="en-US"/>
        </a:p>
      </dgm:t>
    </dgm:pt>
    <dgm:pt modelId="{85A8C4C2-D1BB-4DE5-A741-F7A76A8AFAD1}" type="pres">
      <dgm:prSet presAssocID="{EE0E77F7-DF6E-4530-B512-D3F9676E2CEC}" presName="vSp" presStyleCnt="0"/>
      <dgm:spPr/>
    </dgm:pt>
    <dgm:pt modelId="{C2958372-6D25-48C6-ADC9-3BC54088C3ED}" type="pres">
      <dgm:prSet presAssocID="{8DF056CE-674E-450A-A786-A3EEF20EF274}" presName="horFlow" presStyleCnt="0"/>
      <dgm:spPr/>
    </dgm:pt>
    <dgm:pt modelId="{2DB2B90F-3F12-426D-9956-F27A3A6C05E2}" type="pres">
      <dgm:prSet presAssocID="{8DF056CE-674E-450A-A786-A3EEF20EF274}" presName="bigChev" presStyleLbl="node1" presStyleIdx="1" presStyleCnt="5" custScaleX="147354"/>
      <dgm:spPr/>
      <dgm:t>
        <a:bodyPr/>
        <a:lstStyle/>
        <a:p>
          <a:endParaRPr lang="en-US"/>
        </a:p>
      </dgm:t>
    </dgm:pt>
    <dgm:pt modelId="{5413FFC1-2B0C-4571-9BF7-2D7F1C8A000D}" type="pres">
      <dgm:prSet presAssocID="{5438B5CC-44F9-4120-948F-FC98A4A8C2AA}" presName="parTrans" presStyleCnt="0"/>
      <dgm:spPr/>
    </dgm:pt>
    <dgm:pt modelId="{AFB4FD8C-75FE-4FFA-9CC6-07308A19B8F4}" type="pres">
      <dgm:prSet presAssocID="{B08B696A-FF8A-4DBB-9C52-EA62D89EC9AD}" presName="node" presStyleLbl="alignAccFollowNode1" presStyleIdx="1" presStyleCnt="5" custScaleX="397832">
        <dgm:presLayoutVars>
          <dgm:bulletEnabled val="1"/>
        </dgm:presLayoutVars>
      </dgm:prSet>
      <dgm:spPr/>
      <dgm:t>
        <a:bodyPr/>
        <a:lstStyle/>
        <a:p>
          <a:endParaRPr lang="en-US"/>
        </a:p>
      </dgm:t>
    </dgm:pt>
    <dgm:pt modelId="{57C71750-552F-4F55-87DA-EC7A1A23764A}" type="pres">
      <dgm:prSet presAssocID="{8DF056CE-674E-450A-A786-A3EEF20EF274}" presName="vSp" presStyleCnt="0"/>
      <dgm:spPr/>
    </dgm:pt>
    <dgm:pt modelId="{383477D0-C1C9-408D-B534-4B0EB80E38D6}" type="pres">
      <dgm:prSet presAssocID="{347104B5-6629-40A5-BF1E-02DEFA409164}" presName="horFlow" presStyleCnt="0"/>
      <dgm:spPr/>
    </dgm:pt>
    <dgm:pt modelId="{673D91D2-E20E-4DD6-A6A6-37996D1B6F7B}" type="pres">
      <dgm:prSet presAssocID="{347104B5-6629-40A5-BF1E-02DEFA409164}" presName="bigChev" presStyleLbl="node1" presStyleIdx="2" presStyleCnt="5" custScaleX="146723"/>
      <dgm:spPr/>
      <dgm:t>
        <a:bodyPr/>
        <a:lstStyle/>
        <a:p>
          <a:endParaRPr lang="en-US"/>
        </a:p>
      </dgm:t>
    </dgm:pt>
    <dgm:pt modelId="{4453F73F-ECC9-4B67-8B99-E7153170542F}" type="pres">
      <dgm:prSet presAssocID="{E8C1E09D-AD69-4535-8BEA-C1611F1CECC2}" presName="parTrans" presStyleCnt="0"/>
      <dgm:spPr/>
    </dgm:pt>
    <dgm:pt modelId="{5C42A6BD-34C2-4D9C-9296-FEF8F71CBB27}" type="pres">
      <dgm:prSet presAssocID="{2BB70780-2D9F-4982-B849-3795034E86E8}" presName="node" presStyleLbl="alignAccFollowNode1" presStyleIdx="2" presStyleCnt="5" custScaleX="399929">
        <dgm:presLayoutVars>
          <dgm:bulletEnabled val="1"/>
        </dgm:presLayoutVars>
      </dgm:prSet>
      <dgm:spPr/>
      <dgm:t>
        <a:bodyPr/>
        <a:lstStyle/>
        <a:p>
          <a:endParaRPr lang="en-US"/>
        </a:p>
      </dgm:t>
    </dgm:pt>
    <dgm:pt modelId="{6C41515E-D693-4BD6-BA7A-CBC0E88D2E42}" type="pres">
      <dgm:prSet presAssocID="{347104B5-6629-40A5-BF1E-02DEFA409164}" presName="vSp" presStyleCnt="0"/>
      <dgm:spPr/>
    </dgm:pt>
    <dgm:pt modelId="{942380E9-3818-427A-A8C0-4B1BA9F7BF0E}" type="pres">
      <dgm:prSet presAssocID="{E88A04CE-D7CF-4874-826F-CC8155EFCE42}" presName="horFlow" presStyleCnt="0"/>
      <dgm:spPr/>
    </dgm:pt>
    <dgm:pt modelId="{DDF007CB-F155-441C-89AD-7D63717071FD}" type="pres">
      <dgm:prSet presAssocID="{E88A04CE-D7CF-4874-826F-CC8155EFCE42}" presName="bigChev" presStyleLbl="node1" presStyleIdx="3" presStyleCnt="5" custScaleX="147355"/>
      <dgm:spPr/>
      <dgm:t>
        <a:bodyPr/>
        <a:lstStyle/>
        <a:p>
          <a:endParaRPr lang="en-US"/>
        </a:p>
      </dgm:t>
    </dgm:pt>
    <dgm:pt modelId="{29E6A020-5C35-42CD-8357-9B64A30B03F9}" type="pres">
      <dgm:prSet presAssocID="{5F2901C1-503A-4CED-A5AA-68FC347228DF}" presName="parTrans" presStyleCnt="0"/>
      <dgm:spPr/>
    </dgm:pt>
    <dgm:pt modelId="{C0ED4F63-9F88-4DA2-81A5-603CF7AE84D5}" type="pres">
      <dgm:prSet presAssocID="{FCE09A8E-5A6F-430F-9A17-1A3A6589989A}" presName="node" presStyleLbl="alignAccFollowNode1" presStyleIdx="3" presStyleCnt="5" custScaleX="396681">
        <dgm:presLayoutVars>
          <dgm:bulletEnabled val="1"/>
        </dgm:presLayoutVars>
      </dgm:prSet>
      <dgm:spPr/>
      <dgm:t>
        <a:bodyPr/>
        <a:lstStyle/>
        <a:p>
          <a:endParaRPr lang="en-US"/>
        </a:p>
      </dgm:t>
    </dgm:pt>
    <dgm:pt modelId="{C4D86D66-C94C-4392-AA76-76FC0DBB9A1F}" type="pres">
      <dgm:prSet presAssocID="{E88A04CE-D7CF-4874-826F-CC8155EFCE42}" presName="vSp" presStyleCnt="0"/>
      <dgm:spPr/>
    </dgm:pt>
    <dgm:pt modelId="{A088E565-27CC-4A9A-8B33-1CBA00DB53C8}" type="pres">
      <dgm:prSet presAssocID="{6F3B88E6-4B59-4ABB-B5F4-31DB12E93DAF}" presName="horFlow" presStyleCnt="0"/>
      <dgm:spPr/>
    </dgm:pt>
    <dgm:pt modelId="{88E592B9-4694-48AD-A22E-C8FFD76E7F90}" type="pres">
      <dgm:prSet presAssocID="{6F3B88E6-4B59-4ABB-B5F4-31DB12E93DAF}" presName="bigChev" presStyleLbl="node1" presStyleIdx="4" presStyleCnt="5" custScaleX="147355"/>
      <dgm:spPr/>
      <dgm:t>
        <a:bodyPr/>
        <a:lstStyle/>
        <a:p>
          <a:endParaRPr lang="en-US"/>
        </a:p>
      </dgm:t>
    </dgm:pt>
    <dgm:pt modelId="{3BED1CED-1C73-4180-B329-C58752655171}" type="pres">
      <dgm:prSet presAssocID="{9688CB2E-077E-4CC7-A953-27AEF3134755}" presName="parTrans" presStyleCnt="0"/>
      <dgm:spPr/>
    </dgm:pt>
    <dgm:pt modelId="{C3555FF7-0861-420B-9222-B7A473575321}" type="pres">
      <dgm:prSet presAssocID="{D4BA699F-E874-411A-8B22-C35DE9D00BFA}" presName="node" presStyleLbl="alignAccFollowNode1" presStyleIdx="4" presStyleCnt="5" custScaleX="397256">
        <dgm:presLayoutVars>
          <dgm:bulletEnabled val="1"/>
        </dgm:presLayoutVars>
      </dgm:prSet>
      <dgm:spPr/>
      <dgm:t>
        <a:bodyPr/>
        <a:lstStyle/>
        <a:p>
          <a:endParaRPr lang="en-US"/>
        </a:p>
      </dgm:t>
    </dgm:pt>
  </dgm:ptLst>
  <dgm:cxnLst>
    <dgm:cxn modelId="{E633FC17-0940-4543-8421-D4B4515371E5}" srcId="{EE0E77F7-DF6E-4530-B512-D3F9676E2CEC}" destId="{4093B15F-1E05-4181-839B-C6E39771D031}" srcOrd="0" destOrd="0" parTransId="{00DD1782-8BE0-4FAB-9B30-3976A5296270}" sibTransId="{C085B51B-EE90-4484-AF86-6AD0BDA85919}"/>
    <dgm:cxn modelId="{C477288F-E584-4B0E-BD4A-5B8BA96ACDC1}" srcId="{DD9A1ED7-AF22-4F9F-9B2C-185FA05AA303}" destId="{8DF056CE-674E-450A-A786-A3EEF20EF274}" srcOrd="1" destOrd="0" parTransId="{D2A470FF-AE63-4B9E-A0F6-A0BBAC77BB08}" sibTransId="{88AAF9D7-A61A-4940-B8BA-383A0BA5FC94}"/>
    <dgm:cxn modelId="{C67A5BD8-02B6-4C69-BD0C-06DB42609929}" type="presOf" srcId="{D4BA699F-E874-411A-8B22-C35DE9D00BFA}" destId="{C3555FF7-0861-420B-9222-B7A473575321}" srcOrd="0" destOrd="0" presId="urn:microsoft.com/office/officeart/2005/8/layout/lProcess3"/>
    <dgm:cxn modelId="{463B2240-4B9F-4B27-8F1F-A1E182F62ED3}" type="presOf" srcId="{EE0E77F7-DF6E-4530-B512-D3F9676E2CEC}" destId="{8B813B6B-7D61-4C82-8026-EEDF3F09F27B}" srcOrd="0" destOrd="0" presId="urn:microsoft.com/office/officeart/2005/8/layout/lProcess3"/>
    <dgm:cxn modelId="{09C7E278-4001-4719-B96D-3DF7DC5AF276}" srcId="{DD9A1ED7-AF22-4F9F-9B2C-185FA05AA303}" destId="{EE0E77F7-DF6E-4530-B512-D3F9676E2CEC}" srcOrd="0" destOrd="0" parTransId="{981A0A2D-A099-457F-8397-E6C1B1AC6E0B}" sibTransId="{4408E67C-BC39-4679-8BC0-0B664EE15597}"/>
    <dgm:cxn modelId="{60B0438D-C568-46D9-9835-0F9E099A8A8E}" srcId="{8DF056CE-674E-450A-A786-A3EEF20EF274}" destId="{B08B696A-FF8A-4DBB-9C52-EA62D89EC9AD}" srcOrd="0" destOrd="0" parTransId="{5438B5CC-44F9-4120-948F-FC98A4A8C2AA}" sibTransId="{2D05CF5C-B2AE-4E1A-8A40-5DDA956B16F3}"/>
    <dgm:cxn modelId="{873A1324-873A-461A-9E05-23743A1EC2FD}" srcId="{DD9A1ED7-AF22-4F9F-9B2C-185FA05AA303}" destId="{347104B5-6629-40A5-BF1E-02DEFA409164}" srcOrd="2" destOrd="0" parTransId="{5E288A3B-A264-4403-A706-631CBB823E05}" sibTransId="{5A58C393-917B-4E8F-A844-60283ED1D3E2}"/>
    <dgm:cxn modelId="{1170C9A6-2C88-4DE9-B689-A178D48D4757}" type="presOf" srcId="{4093B15F-1E05-4181-839B-C6E39771D031}" destId="{E83F43B2-BD87-48E6-AB1D-02170677017A}" srcOrd="0" destOrd="0" presId="urn:microsoft.com/office/officeart/2005/8/layout/lProcess3"/>
    <dgm:cxn modelId="{56000315-36AA-4281-8156-1112B034B543}" type="presOf" srcId="{FCE09A8E-5A6F-430F-9A17-1A3A6589989A}" destId="{C0ED4F63-9F88-4DA2-81A5-603CF7AE84D5}" srcOrd="0" destOrd="0" presId="urn:microsoft.com/office/officeart/2005/8/layout/lProcess3"/>
    <dgm:cxn modelId="{076B72FE-45AF-4503-B57E-3F80AAE7CB23}" type="presOf" srcId="{E88A04CE-D7CF-4874-826F-CC8155EFCE42}" destId="{DDF007CB-F155-441C-89AD-7D63717071FD}" srcOrd="0" destOrd="0" presId="urn:microsoft.com/office/officeart/2005/8/layout/lProcess3"/>
    <dgm:cxn modelId="{E1B272A0-0D0A-45EE-9630-81EF45C9FA67}" type="presOf" srcId="{DD9A1ED7-AF22-4F9F-9B2C-185FA05AA303}" destId="{72294CD3-79D1-4266-ADFB-5D3EA46E0A77}" srcOrd="0" destOrd="0" presId="urn:microsoft.com/office/officeart/2005/8/layout/lProcess3"/>
    <dgm:cxn modelId="{F7E0C5A0-4D0F-4C1D-8171-B078C1EF7E93}" type="presOf" srcId="{2BB70780-2D9F-4982-B849-3795034E86E8}" destId="{5C42A6BD-34C2-4D9C-9296-FEF8F71CBB27}" srcOrd="0" destOrd="0" presId="urn:microsoft.com/office/officeart/2005/8/layout/lProcess3"/>
    <dgm:cxn modelId="{295DFBA3-2503-465A-8688-B0D164015009}" type="presOf" srcId="{347104B5-6629-40A5-BF1E-02DEFA409164}" destId="{673D91D2-E20E-4DD6-A6A6-37996D1B6F7B}" srcOrd="0" destOrd="0" presId="urn:microsoft.com/office/officeart/2005/8/layout/lProcess3"/>
    <dgm:cxn modelId="{320D370E-31B9-4C88-8F23-058719ADBC51}" srcId="{DD9A1ED7-AF22-4F9F-9B2C-185FA05AA303}" destId="{E88A04CE-D7CF-4874-826F-CC8155EFCE42}" srcOrd="3" destOrd="0" parTransId="{6799AC2A-BF78-4AD6-B599-5B11C4D1FA8B}" sibTransId="{49661DB6-2B5F-44F2-B2F6-40A7B9FCA3BF}"/>
    <dgm:cxn modelId="{094FB6B7-0A24-4574-B449-19249E657103}" type="presOf" srcId="{B08B696A-FF8A-4DBB-9C52-EA62D89EC9AD}" destId="{AFB4FD8C-75FE-4FFA-9CC6-07308A19B8F4}" srcOrd="0" destOrd="0" presId="urn:microsoft.com/office/officeart/2005/8/layout/lProcess3"/>
    <dgm:cxn modelId="{5DD1DF3D-034D-42AF-8C4B-56603B136616}" srcId="{6F3B88E6-4B59-4ABB-B5F4-31DB12E93DAF}" destId="{D4BA699F-E874-411A-8B22-C35DE9D00BFA}" srcOrd="0" destOrd="0" parTransId="{9688CB2E-077E-4CC7-A953-27AEF3134755}" sibTransId="{46D22210-8087-4220-9857-B8E3ECA17EC8}"/>
    <dgm:cxn modelId="{5F92C144-DC44-467B-9980-DA9023CF810D}" srcId="{DD9A1ED7-AF22-4F9F-9B2C-185FA05AA303}" destId="{6F3B88E6-4B59-4ABB-B5F4-31DB12E93DAF}" srcOrd="4" destOrd="0" parTransId="{AAE049FF-55B5-4962-A05D-3D1403891C21}" sibTransId="{043E1307-AD5C-48AD-8BB1-10D693A8B2EF}"/>
    <dgm:cxn modelId="{F496A8F3-A9EE-4B9B-8E85-0C1510F128BA}" type="presOf" srcId="{6F3B88E6-4B59-4ABB-B5F4-31DB12E93DAF}" destId="{88E592B9-4694-48AD-A22E-C8FFD76E7F90}" srcOrd="0" destOrd="0" presId="urn:microsoft.com/office/officeart/2005/8/layout/lProcess3"/>
    <dgm:cxn modelId="{FA5E56BE-2CDD-42C1-99FD-0E3F3EC283B8}" srcId="{E88A04CE-D7CF-4874-826F-CC8155EFCE42}" destId="{FCE09A8E-5A6F-430F-9A17-1A3A6589989A}" srcOrd="0" destOrd="0" parTransId="{5F2901C1-503A-4CED-A5AA-68FC347228DF}" sibTransId="{D24AAB12-B238-4B95-B4B9-8BF94CEB14E7}"/>
    <dgm:cxn modelId="{1DBAFED8-580A-422D-87E5-1E3AC728395B}" type="presOf" srcId="{8DF056CE-674E-450A-A786-A3EEF20EF274}" destId="{2DB2B90F-3F12-426D-9956-F27A3A6C05E2}" srcOrd="0" destOrd="0" presId="urn:microsoft.com/office/officeart/2005/8/layout/lProcess3"/>
    <dgm:cxn modelId="{87555A07-65F3-4455-BF8F-C315DE38D3D0}" srcId="{347104B5-6629-40A5-BF1E-02DEFA409164}" destId="{2BB70780-2D9F-4982-B849-3795034E86E8}" srcOrd="0" destOrd="0" parTransId="{E8C1E09D-AD69-4535-8BEA-C1611F1CECC2}" sibTransId="{AFE00554-056E-4CFB-BC87-648B82B5A060}"/>
    <dgm:cxn modelId="{BC5336F6-6F4A-47F6-A0D4-1324D91F1A91}" type="presParOf" srcId="{72294CD3-79D1-4266-ADFB-5D3EA46E0A77}" destId="{0F8E3029-B44E-44BC-83BB-A87FCD734D71}" srcOrd="0" destOrd="0" presId="urn:microsoft.com/office/officeart/2005/8/layout/lProcess3"/>
    <dgm:cxn modelId="{B89E5EBE-2CDD-40A0-AC4B-D6B3A52B8491}" type="presParOf" srcId="{0F8E3029-B44E-44BC-83BB-A87FCD734D71}" destId="{8B813B6B-7D61-4C82-8026-EEDF3F09F27B}" srcOrd="0" destOrd="0" presId="urn:microsoft.com/office/officeart/2005/8/layout/lProcess3"/>
    <dgm:cxn modelId="{58DA0631-0B85-4649-874D-BDC91B2BDB8A}" type="presParOf" srcId="{0F8E3029-B44E-44BC-83BB-A87FCD734D71}" destId="{E6B81E5F-E466-48CC-859B-5F09E278E923}" srcOrd="1" destOrd="0" presId="urn:microsoft.com/office/officeart/2005/8/layout/lProcess3"/>
    <dgm:cxn modelId="{0DD888A3-CDAF-4F1C-904E-252A0AF63734}" type="presParOf" srcId="{0F8E3029-B44E-44BC-83BB-A87FCD734D71}" destId="{E83F43B2-BD87-48E6-AB1D-02170677017A}" srcOrd="2" destOrd="0" presId="urn:microsoft.com/office/officeart/2005/8/layout/lProcess3"/>
    <dgm:cxn modelId="{F036B0A6-C603-4942-B70D-983E5D054807}" type="presParOf" srcId="{72294CD3-79D1-4266-ADFB-5D3EA46E0A77}" destId="{85A8C4C2-D1BB-4DE5-A741-F7A76A8AFAD1}" srcOrd="1" destOrd="0" presId="urn:microsoft.com/office/officeart/2005/8/layout/lProcess3"/>
    <dgm:cxn modelId="{DE366B32-E968-4605-9CE7-E0FE75EEC5B5}" type="presParOf" srcId="{72294CD3-79D1-4266-ADFB-5D3EA46E0A77}" destId="{C2958372-6D25-48C6-ADC9-3BC54088C3ED}" srcOrd="2" destOrd="0" presId="urn:microsoft.com/office/officeart/2005/8/layout/lProcess3"/>
    <dgm:cxn modelId="{B2694674-44DB-4B95-B449-3ECC9E6C07EC}" type="presParOf" srcId="{C2958372-6D25-48C6-ADC9-3BC54088C3ED}" destId="{2DB2B90F-3F12-426D-9956-F27A3A6C05E2}" srcOrd="0" destOrd="0" presId="urn:microsoft.com/office/officeart/2005/8/layout/lProcess3"/>
    <dgm:cxn modelId="{F4C1BC1A-5566-4072-B68F-E0327676ADE8}" type="presParOf" srcId="{C2958372-6D25-48C6-ADC9-3BC54088C3ED}" destId="{5413FFC1-2B0C-4571-9BF7-2D7F1C8A000D}" srcOrd="1" destOrd="0" presId="urn:microsoft.com/office/officeart/2005/8/layout/lProcess3"/>
    <dgm:cxn modelId="{8BDDB6B6-9C2C-4D50-8730-27143A01EE8B}" type="presParOf" srcId="{C2958372-6D25-48C6-ADC9-3BC54088C3ED}" destId="{AFB4FD8C-75FE-4FFA-9CC6-07308A19B8F4}" srcOrd="2" destOrd="0" presId="urn:microsoft.com/office/officeart/2005/8/layout/lProcess3"/>
    <dgm:cxn modelId="{AC3360EF-9DAC-4672-906B-D975DE5F59E1}" type="presParOf" srcId="{72294CD3-79D1-4266-ADFB-5D3EA46E0A77}" destId="{57C71750-552F-4F55-87DA-EC7A1A23764A}" srcOrd="3" destOrd="0" presId="urn:microsoft.com/office/officeart/2005/8/layout/lProcess3"/>
    <dgm:cxn modelId="{3D86A866-539F-461D-87D1-D8460E1AE429}" type="presParOf" srcId="{72294CD3-79D1-4266-ADFB-5D3EA46E0A77}" destId="{383477D0-C1C9-408D-B534-4B0EB80E38D6}" srcOrd="4" destOrd="0" presId="urn:microsoft.com/office/officeart/2005/8/layout/lProcess3"/>
    <dgm:cxn modelId="{63A5F8D5-9574-42F3-9018-B94153541BA5}" type="presParOf" srcId="{383477D0-C1C9-408D-B534-4B0EB80E38D6}" destId="{673D91D2-E20E-4DD6-A6A6-37996D1B6F7B}" srcOrd="0" destOrd="0" presId="urn:microsoft.com/office/officeart/2005/8/layout/lProcess3"/>
    <dgm:cxn modelId="{448F3237-070D-4FA4-8F90-76A0C53E152F}" type="presParOf" srcId="{383477D0-C1C9-408D-B534-4B0EB80E38D6}" destId="{4453F73F-ECC9-4B67-8B99-E7153170542F}" srcOrd="1" destOrd="0" presId="urn:microsoft.com/office/officeart/2005/8/layout/lProcess3"/>
    <dgm:cxn modelId="{A4D4FB82-46A8-40E8-B033-D07597B94948}" type="presParOf" srcId="{383477D0-C1C9-408D-B534-4B0EB80E38D6}" destId="{5C42A6BD-34C2-4D9C-9296-FEF8F71CBB27}" srcOrd="2" destOrd="0" presId="urn:microsoft.com/office/officeart/2005/8/layout/lProcess3"/>
    <dgm:cxn modelId="{FDE79349-FD79-41B2-8FAA-FCEDFE29D8E3}" type="presParOf" srcId="{72294CD3-79D1-4266-ADFB-5D3EA46E0A77}" destId="{6C41515E-D693-4BD6-BA7A-CBC0E88D2E42}" srcOrd="5" destOrd="0" presId="urn:microsoft.com/office/officeart/2005/8/layout/lProcess3"/>
    <dgm:cxn modelId="{B723CF34-DB40-4369-841F-D2DE8AD921B7}" type="presParOf" srcId="{72294CD3-79D1-4266-ADFB-5D3EA46E0A77}" destId="{942380E9-3818-427A-A8C0-4B1BA9F7BF0E}" srcOrd="6" destOrd="0" presId="urn:microsoft.com/office/officeart/2005/8/layout/lProcess3"/>
    <dgm:cxn modelId="{BAFE4618-01EC-4535-819A-3379F722B63D}" type="presParOf" srcId="{942380E9-3818-427A-A8C0-4B1BA9F7BF0E}" destId="{DDF007CB-F155-441C-89AD-7D63717071FD}" srcOrd="0" destOrd="0" presId="urn:microsoft.com/office/officeart/2005/8/layout/lProcess3"/>
    <dgm:cxn modelId="{DAEC8CA2-4B7B-4CD9-807F-F3E0A3D11208}" type="presParOf" srcId="{942380E9-3818-427A-A8C0-4B1BA9F7BF0E}" destId="{29E6A020-5C35-42CD-8357-9B64A30B03F9}" srcOrd="1" destOrd="0" presId="urn:microsoft.com/office/officeart/2005/8/layout/lProcess3"/>
    <dgm:cxn modelId="{44F76AF6-7F0C-4696-BB14-F9DED700D92A}" type="presParOf" srcId="{942380E9-3818-427A-A8C0-4B1BA9F7BF0E}" destId="{C0ED4F63-9F88-4DA2-81A5-603CF7AE84D5}" srcOrd="2" destOrd="0" presId="urn:microsoft.com/office/officeart/2005/8/layout/lProcess3"/>
    <dgm:cxn modelId="{43A86150-8C2C-4C48-B32A-634D347D4F11}" type="presParOf" srcId="{72294CD3-79D1-4266-ADFB-5D3EA46E0A77}" destId="{C4D86D66-C94C-4392-AA76-76FC0DBB9A1F}" srcOrd="7" destOrd="0" presId="urn:microsoft.com/office/officeart/2005/8/layout/lProcess3"/>
    <dgm:cxn modelId="{FB4D9210-0C91-4E7D-AEA5-64EC39E43F67}" type="presParOf" srcId="{72294CD3-79D1-4266-ADFB-5D3EA46E0A77}" destId="{A088E565-27CC-4A9A-8B33-1CBA00DB53C8}" srcOrd="8" destOrd="0" presId="urn:microsoft.com/office/officeart/2005/8/layout/lProcess3"/>
    <dgm:cxn modelId="{94317DAB-77C4-49CB-BA9A-69F4D8104D95}" type="presParOf" srcId="{A088E565-27CC-4A9A-8B33-1CBA00DB53C8}" destId="{88E592B9-4694-48AD-A22E-C8FFD76E7F90}" srcOrd="0" destOrd="0" presId="urn:microsoft.com/office/officeart/2005/8/layout/lProcess3"/>
    <dgm:cxn modelId="{C2022FB2-D746-49FB-B7A6-6D44AA832230}" type="presParOf" srcId="{A088E565-27CC-4A9A-8B33-1CBA00DB53C8}" destId="{3BED1CED-1C73-4180-B329-C58752655171}" srcOrd="1" destOrd="0" presId="urn:microsoft.com/office/officeart/2005/8/layout/lProcess3"/>
    <dgm:cxn modelId="{B7F00732-11C2-452B-BA2A-034F7DC09462}" type="presParOf" srcId="{A088E565-27CC-4A9A-8B33-1CBA00DB53C8}" destId="{C3555FF7-0861-420B-9222-B7A473575321}" srcOrd="2"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9A1ED7-AF22-4F9F-9B2C-185FA05AA303}" type="doc">
      <dgm:prSet loTypeId="urn:microsoft.com/office/officeart/2005/8/layout/lProcess3" loCatId="process" qsTypeId="urn:microsoft.com/office/officeart/2005/8/quickstyle/3d1" qsCatId="3D" csTypeId="urn:microsoft.com/office/officeart/2005/8/colors/accent1_2" csCatId="accent1" phldr="1"/>
      <dgm:spPr/>
      <dgm:t>
        <a:bodyPr/>
        <a:lstStyle/>
        <a:p>
          <a:endParaRPr lang="en-US"/>
        </a:p>
      </dgm:t>
    </dgm:pt>
    <dgm:pt modelId="{EE0E77F7-DF6E-4530-B512-D3F9676E2CEC}">
      <dgm:prSet/>
      <dgm:spPr/>
      <dgm:t>
        <a:bodyPr/>
        <a:lstStyle/>
        <a:p>
          <a:pPr rtl="0"/>
          <a:r>
            <a:rPr lang="en-US" b="1" dirty="0" smtClean="0"/>
            <a:t>Misidentified the Patient</a:t>
          </a:r>
          <a:endParaRPr lang="en-US" dirty="0"/>
        </a:p>
      </dgm:t>
    </dgm:pt>
    <dgm:pt modelId="{981A0A2D-A099-457F-8397-E6C1B1AC6E0B}" type="parTrans" cxnId="{09C7E278-4001-4719-B96D-3DF7DC5AF276}">
      <dgm:prSet/>
      <dgm:spPr/>
      <dgm:t>
        <a:bodyPr/>
        <a:lstStyle/>
        <a:p>
          <a:endParaRPr lang="en-US"/>
        </a:p>
      </dgm:t>
    </dgm:pt>
    <dgm:pt modelId="{4408E67C-BC39-4679-8BC0-0B664EE15597}" type="sibTrans" cxnId="{09C7E278-4001-4719-B96D-3DF7DC5AF276}">
      <dgm:prSet/>
      <dgm:spPr/>
      <dgm:t>
        <a:bodyPr/>
        <a:lstStyle/>
        <a:p>
          <a:endParaRPr lang="en-US"/>
        </a:p>
      </dgm:t>
    </dgm:pt>
    <dgm:pt modelId="{4093B15F-1E05-4181-839B-C6E39771D031}">
      <dgm:prSet/>
      <dgm:spPr/>
      <dgm:t>
        <a:bodyPr/>
        <a:lstStyle/>
        <a:p>
          <a:pPr rtl="0"/>
          <a:r>
            <a:rPr lang="en-US" dirty="0" smtClean="0"/>
            <a:t>Identify changes in the patient’s condition even before symptoms occur.</a:t>
          </a:r>
          <a:endParaRPr lang="en-US" dirty="0"/>
        </a:p>
      </dgm:t>
    </dgm:pt>
    <dgm:pt modelId="{00DD1782-8BE0-4FAB-9B30-3976A5296270}" type="parTrans" cxnId="{E633FC17-0940-4543-8421-D4B4515371E5}">
      <dgm:prSet/>
      <dgm:spPr/>
      <dgm:t>
        <a:bodyPr/>
        <a:lstStyle/>
        <a:p>
          <a:endParaRPr lang="en-US"/>
        </a:p>
      </dgm:t>
    </dgm:pt>
    <dgm:pt modelId="{C085B51B-EE90-4484-AF86-6AD0BDA85919}" type="sibTrans" cxnId="{E633FC17-0940-4543-8421-D4B4515371E5}">
      <dgm:prSet/>
      <dgm:spPr/>
      <dgm:t>
        <a:bodyPr/>
        <a:lstStyle/>
        <a:p>
          <a:endParaRPr lang="en-US"/>
        </a:p>
      </dgm:t>
    </dgm:pt>
    <dgm:pt modelId="{72294CD3-79D1-4266-ADFB-5D3EA46E0A77}" type="pres">
      <dgm:prSet presAssocID="{DD9A1ED7-AF22-4F9F-9B2C-185FA05AA303}" presName="Name0" presStyleCnt="0">
        <dgm:presLayoutVars>
          <dgm:chPref val="3"/>
          <dgm:dir/>
          <dgm:animLvl val="lvl"/>
          <dgm:resizeHandles/>
        </dgm:presLayoutVars>
      </dgm:prSet>
      <dgm:spPr/>
      <dgm:t>
        <a:bodyPr/>
        <a:lstStyle/>
        <a:p>
          <a:endParaRPr lang="en-US"/>
        </a:p>
      </dgm:t>
    </dgm:pt>
    <dgm:pt modelId="{0F8E3029-B44E-44BC-83BB-A87FCD734D71}" type="pres">
      <dgm:prSet presAssocID="{EE0E77F7-DF6E-4530-B512-D3F9676E2CEC}" presName="horFlow" presStyleCnt="0"/>
      <dgm:spPr/>
    </dgm:pt>
    <dgm:pt modelId="{8B813B6B-7D61-4C82-8026-EEDF3F09F27B}" type="pres">
      <dgm:prSet presAssocID="{EE0E77F7-DF6E-4530-B512-D3F9676E2CEC}" presName="bigChev" presStyleLbl="node1" presStyleIdx="0" presStyleCnt="1" custScaleX="156825"/>
      <dgm:spPr/>
      <dgm:t>
        <a:bodyPr/>
        <a:lstStyle/>
        <a:p>
          <a:endParaRPr lang="en-US"/>
        </a:p>
      </dgm:t>
    </dgm:pt>
    <dgm:pt modelId="{E6B81E5F-E466-48CC-859B-5F09E278E923}" type="pres">
      <dgm:prSet presAssocID="{00DD1782-8BE0-4FAB-9B30-3976A5296270}" presName="parTrans" presStyleCnt="0"/>
      <dgm:spPr/>
    </dgm:pt>
    <dgm:pt modelId="{E83F43B2-BD87-48E6-AB1D-02170677017A}" type="pres">
      <dgm:prSet presAssocID="{4093B15F-1E05-4181-839B-C6E39771D031}" presName="node" presStyleLbl="alignAccFollowNode1" presStyleIdx="0" presStyleCnt="1" custScaleX="385845">
        <dgm:presLayoutVars>
          <dgm:bulletEnabled val="1"/>
        </dgm:presLayoutVars>
      </dgm:prSet>
      <dgm:spPr/>
      <dgm:t>
        <a:bodyPr/>
        <a:lstStyle/>
        <a:p>
          <a:endParaRPr lang="en-US"/>
        </a:p>
      </dgm:t>
    </dgm:pt>
  </dgm:ptLst>
  <dgm:cxnLst>
    <dgm:cxn modelId="{09C7E278-4001-4719-B96D-3DF7DC5AF276}" srcId="{DD9A1ED7-AF22-4F9F-9B2C-185FA05AA303}" destId="{EE0E77F7-DF6E-4530-B512-D3F9676E2CEC}" srcOrd="0" destOrd="0" parTransId="{981A0A2D-A099-457F-8397-E6C1B1AC6E0B}" sibTransId="{4408E67C-BC39-4679-8BC0-0B664EE15597}"/>
    <dgm:cxn modelId="{3E3649D7-8732-48D6-B3C5-2B9F787E03AA}" type="presOf" srcId="{EE0E77F7-DF6E-4530-B512-D3F9676E2CEC}" destId="{8B813B6B-7D61-4C82-8026-EEDF3F09F27B}" srcOrd="0" destOrd="0" presId="urn:microsoft.com/office/officeart/2005/8/layout/lProcess3"/>
    <dgm:cxn modelId="{AA4FAC15-8902-496F-8B94-27733F5AE65E}" type="presOf" srcId="{4093B15F-1E05-4181-839B-C6E39771D031}" destId="{E83F43B2-BD87-48E6-AB1D-02170677017A}" srcOrd="0" destOrd="0" presId="urn:microsoft.com/office/officeart/2005/8/layout/lProcess3"/>
    <dgm:cxn modelId="{E633FC17-0940-4543-8421-D4B4515371E5}" srcId="{EE0E77F7-DF6E-4530-B512-D3F9676E2CEC}" destId="{4093B15F-1E05-4181-839B-C6E39771D031}" srcOrd="0" destOrd="0" parTransId="{00DD1782-8BE0-4FAB-9B30-3976A5296270}" sibTransId="{C085B51B-EE90-4484-AF86-6AD0BDA85919}"/>
    <dgm:cxn modelId="{98B42F43-A038-4BE9-ACE8-16ABBA9CCF6E}" type="presOf" srcId="{DD9A1ED7-AF22-4F9F-9B2C-185FA05AA303}" destId="{72294CD3-79D1-4266-ADFB-5D3EA46E0A77}" srcOrd="0" destOrd="0" presId="urn:microsoft.com/office/officeart/2005/8/layout/lProcess3"/>
    <dgm:cxn modelId="{F543E8DD-B1EC-4FD9-B184-8268FD45407D}" type="presParOf" srcId="{72294CD3-79D1-4266-ADFB-5D3EA46E0A77}" destId="{0F8E3029-B44E-44BC-83BB-A87FCD734D71}" srcOrd="0" destOrd="0" presId="urn:microsoft.com/office/officeart/2005/8/layout/lProcess3"/>
    <dgm:cxn modelId="{F33F4D9D-94FA-4C3A-B1FF-81FC59FA28B9}" type="presParOf" srcId="{0F8E3029-B44E-44BC-83BB-A87FCD734D71}" destId="{8B813B6B-7D61-4C82-8026-EEDF3F09F27B}" srcOrd="0" destOrd="0" presId="urn:microsoft.com/office/officeart/2005/8/layout/lProcess3"/>
    <dgm:cxn modelId="{7C175D1A-37A0-40C5-99AE-A5FC73062B2E}" type="presParOf" srcId="{0F8E3029-B44E-44BC-83BB-A87FCD734D71}" destId="{E6B81E5F-E466-48CC-859B-5F09E278E923}" srcOrd="1" destOrd="0" presId="urn:microsoft.com/office/officeart/2005/8/layout/lProcess3"/>
    <dgm:cxn modelId="{B62D40DE-42BD-41D3-8A12-04B3FCF93208}" type="presParOf" srcId="{0F8E3029-B44E-44BC-83BB-A87FCD734D71}" destId="{E83F43B2-BD87-48E6-AB1D-02170677017A}" srcOrd="2"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9A1ED7-AF22-4F9F-9B2C-185FA05AA303}" type="doc">
      <dgm:prSet loTypeId="urn:microsoft.com/office/officeart/2005/8/layout/lProcess3" loCatId="process" qsTypeId="urn:microsoft.com/office/officeart/2005/8/quickstyle/3d1" qsCatId="3D" csTypeId="urn:microsoft.com/office/officeart/2005/8/colors/accent1_2" csCatId="accent1" phldr="1"/>
      <dgm:spPr/>
      <dgm:t>
        <a:bodyPr/>
        <a:lstStyle/>
        <a:p>
          <a:endParaRPr lang="en-US"/>
        </a:p>
      </dgm:t>
    </dgm:pt>
    <dgm:pt modelId="{8DF056CE-674E-450A-A786-A3EEF20EF274}">
      <dgm:prSet/>
      <dgm:spPr/>
      <dgm:t>
        <a:bodyPr/>
        <a:lstStyle/>
        <a:p>
          <a:pPr rtl="0"/>
          <a:r>
            <a:rPr lang="en-US" b="1" dirty="0" smtClean="0"/>
            <a:t>Mislabeled Specimens</a:t>
          </a:r>
          <a:endParaRPr lang="en-US" dirty="0"/>
        </a:p>
      </dgm:t>
    </dgm:pt>
    <dgm:pt modelId="{D2A470FF-AE63-4B9E-A0F6-A0BBAC77BB08}" type="parTrans" cxnId="{C477288F-E584-4B0E-BD4A-5B8BA96ACDC1}">
      <dgm:prSet/>
      <dgm:spPr/>
      <dgm:t>
        <a:bodyPr/>
        <a:lstStyle/>
        <a:p>
          <a:endParaRPr lang="en-US"/>
        </a:p>
      </dgm:t>
    </dgm:pt>
    <dgm:pt modelId="{88AAF9D7-A61A-4940-B8BA-383A0BA5FC94}" type="sibTrans" cxnId="{C477288F-E584-4B0E-BD4A-5B8BA96ACDC1}">
      <dgm:prSet/>
      <dgm:spPr/>
      <dgm:t>
        <a:bodyPr/>
        <a:lstStyle/>
        <a:p>
          <a:endParaRPr lang="en-US"/>
        </a:p>
      </dgm:t>
    </dgm:pt>
    <dgm:pt modelId="{B08B696A-FF8A-4DBB-9C52-EA62D89EC9AD}">
      <dgm:prSet/>
      <dgm:spPr/>
      <dgm:t>
        <a:bodyPr/>
        <a:lstStyle/>
        <a:p>
          <a:pPr rtl="0"/>
          <a:r>
            <a:rPr lang="en-US" dirty="0" smtClean="0"/>
            <a:t>Diagnose a condition before the patient has symptoms.</a:t>
          </a:r>
          <a:endParaRPr lang="en-US" dirty="0"/>
        </a:p>
      </dgm:t>
    </dgm:pt>
    <dgm:pt modelId="{5438B5CC-44F9-4120-948F-FC98A4A8C2AA}" type="parTrans" cxnId="{60B0438D-C568-46D9-9835-0F9E099A8A8E}">
      <dgm:prSet/>
      <dgm:spPr/>
      <dgm:t>
        <a:bodyPr/>
        <a:lstStyle/>
        <a:p>
          <a:endParaRPr lang="en-US"/>
        </a:p>
      </dgm:t>
    </dgm:pt>
    <dgm:pt modelId="{2D05CF5C-B2AE-4E1A-8A40-5DDA956B16F3}" type="sibTrans" cxnId="{60B0438D-C568-46D9-9835-0F9E099A8A8E}">
      <dgm:prSet/>
      <dgm:spPr/>
      <dgm:t>
        <a:bodyPr/>
        <a:lstStyle/>
        <a:p>
          <a:endParaRPr lang="en-US"/>
        </a:p>
      </dgm:t>
    </dgm:pt>
    <dgm:pt modelId="{72294CD3-79D1-4266-ADFB-5D3EA46E0A77}" type="pres">
      <dgm:prSet presAssocID="{DD9A1ED7-AF22-4F9F-9B2C-185FA05AA303}" presName="Name0" presStyleCnt="0">
        <dgm:presLayoutVars>
          <dgm:chPref val="3"/>
          <dgm:dir/>
          <dgm:animLvl val="lvl"/>
          <dgm:resizeHandles/>
        </dgm:presLayoutVars>
      </dgm:prSet>
      <dgm:spPr/>
      <dgm:t>
        <a:bodyPr/>
        <a:lstStyle/>
        <a:p>
          <a:endParaRPr lang="en-US"/>
        </a:p>
      </dgm:t>
    </dgm:pt>
    <dgm:pt modelId="{C2958372-6D25-48C6-ADC9-3BC54088C3ED}" type="pres">
      <dgm:prSet presAssocID="{8DF056CE-674E-450A-A786-A3EEF20EF274}" presName="horFlow" presStyleCnt="0"/>
      <dgm:spPr/>
    </dgm:pt>
    <dgm:pt modelId="{2DB2B90F-3F12-426D-9956-F27A3A6C05E2}" type="pres">
      <dgm:prSet presAssocID="{8DF056CE-674E-450A-A786-A3EEF20EF274}" presName="bigChev" presStyleLbl="node1" presStyleIdx="0" presStyleCnt="1" custScaleX="147354"/>
      <dgm:spPr/>
      <dgm:t>
        <a:bodyPr/>
        <a:lstStyle/>
        <a:p>
          <a:endParaRPr lang="en-US"/>
        </a:p>
      </dgm:t>
    </dgm:pt>
    <dgm:pt modelId="{5413FFC1-2B0C-4571-9BF7-2D7F1C8A000D}" type="pres">
      <dgm:prSet presAssocID="{5438B5CC-44F9-4120-948F-FC98A4A8C2AA}" presName="parTrans" presStyleCnt="0"/>
      <dgm:spPr/>
    </dgm:pt>
    <dgm:pt modelId="{AFB4FD8C-75FE-4FFA-9CC6-07308A19B8F4}" type="pres">
      <dgm:prSet presAssocID="{B08B696A-FF8A-4DBB-9C52-EA62D89EC9AD}" presName="node" presStyleLbl="alignAccFollowNode1" presStyleIdx="0" presStyleCnt="1" custScaleX="397832">
        <dgm:presLayoutVars>
          <dgm:bulletEnabled val="1"/>
        </dgm:presLayoutVars>
      </dgm:prSet>
      <dgm:spPr/>
      <dgm:t>
        <a:bodyPr/>
        <a:lstStyle/>
        <a:p>
          <a:endParaRPr lang="en-US"/>
        </a:p>
      </dgm:t>
    </dgm:pt>
  </dgm:ptLst>
  <dgm:cxnLst>
    <dgm:cxn modelId="{C477288F-E584-4B0E-BD4A-5B8BA96ACDC1}" srcId="{DD9A1ED7-AF22-4F9F-9B2C-185FA05AA303}" destId="{8DF056CE-674E-450A-A786-A3EEF20EF274}" srcOrd="0" destOrd="0" parTransId="{D2A470FF-AE63-4B9E-A0F6-A0BBAC77BB08}" sibTransId="{88AAF9D7-A61A-4940-B8BA-383A0BA5FC94}"/>
    <dgm:cxn modelId="{D2382C8D-3B5D-487C-9681-FC0384C16791}" type="presOf" srcId="{DD9A1ED7-AF22-4F9F-9B2C-185FA05AA303}" destId="{72294CD3-79D1-4266-ADFB-5D3EA46E0A77}" srcOrd="0" destOrd="0" presId="urn:microsoft.com/office/officeart/2005/8/layout/lProcess3"/>
    <dgm:cxn modelId="{60B0438D-C568-46D9-9835-0F9E099A8A8E}" srcId="{8DF056CE-674E-450A-A786-A3EEF20EF274}" destId="{B08B696A-FF8A-4DBB-9C52-EA62D89EC9AD}" srcOrd="0" destOrd="0" parTransId="{5438B5CC-44F9-4120-948F-FC98A4A8C2AA}" sibTransId="{2D05CF5C-B2AE-4E1A-8A40-5DDA956B16F3}"/>
    <dgm:cxn modelId="{B4D4098C-A099-49DB-98B0-9EE5273028EF}" type="presOf" srcId="{B08B696A-FF8A-4DBB-9C52-EA62D89EC9AD}" destId="{AFB4FD8C-75FE-4FFA-9CC6-07308A19B8F4}" srcOrd="0" destOrd="0" presId="urn:microsoft.com/office/officeart/2005/8/layout/lProcess3"/>
    <dgm:cxn modelId="{B16FCD9D-D2CB-430D-A75B-7910D65C1023}" type="presOf" srcId="{8DF056CE-674E-450A-A786-A3EEF20EF274}" destId="{2DB2B90F-3F12-426D-9956-F27A3A6C05E2}" srcOrd="0" destOrd="0" presId="urn:microsoft.com/office/officeart/2005/8/layout/lProcess3"/>
    <dgm:cxn modelId="{79C4CCB5-72E8-476B-9074-7782ED1BD649}" type="presParOf" srcId="{72294CD3-79D1-4266-ADFB-5D3EA46E0A77}" destId="{C2958372-6D25-48C6-ADC9-3BC54088C3ED}" srcOrd="0" destOrd="0" presId="urn:microsoft.com/office/officeart/2005/8/layout/lProcess3"/>
    <dgm:cxn modelId="{107AE9F4-DD69-4448-826B-6E582B979343}" type="presParOf" srcId="{C2958372-6D25-48C6-ADC9-3BC54088C3ED}" destId="{2DB2B90F-3F12-426D-9956-F27A3A6C05E2}" srcOrd="0" destOrd="0" presId="urn:microsoft.com/office/officeart/2005/8/layout/lProcess3"/>
    <dgm:cxn modelId="{13D4644B-257C-4AC0-AF08-920DC81B0E93}" type="presParOf" srcId="{C2958372-6D25-48C6-ADC9-3BC54088C3ED}" destId="{5413FFC1-2B0C-4571-9BF7-2D7F1C8A000D}" srcOrd="1" destOrd="0" presId="urn:microsoft.com/office/officeart/2005/8/layout/lProcess3"/>
    <dgm:cxn modelId="{4D991C24-140C-4D4F-88C9-013A40323CAB}" type="presParOf" srcId="{C2958372-6D25-48C6-ADC9-3BC54088C3ED}" destId="{AFB4FD8C-75FE-4FFA-9CC6-07308A19B8F4}" srcOrd="2"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9A1ED7-AF22-4F9F-9B2C-185FA05AA303}" type="doc">
      <dgm:prSet loTypeId="urn:microsoft.com/office/officeart/2005/8/layout/lProcess3" loCatId="process" qsTypeId="urn:microsoft.com/office/officeart/2005/8/quickstyle/3d1" qsCatId="3D" csTypeId="urn:microsoft.com/office/officeart/2005/8/colors/accent1_2" csCatId="accent1" phldr="1"/>
      <dgm:spPr/>
      <dgm:t>
        <a:bodyPr/>
        <a:lstStyle/>
        <a:p>
          <a:endParaRPr lang="en-US"/>
        </a:p>
      </dgm:t>
    </dgm:pt>
    <dgm:pt modelId="{347104B5-6629-40A5-BF1E-02DEFA409164}">
      <dgm:prSet/>
      <dgm:spPr/>
      <dgm:t>
        <a:bodyPr/>
        <a:lstStyle/>
        <a:p>
          <a:pPr rtl="0"/>
          <a:r>
            <a:rPr lang="en-US" b="1" dirty="0" smtClean="0"/>
            <a:t>Poured Blood from a Lavender to a Chemistry Tube.</a:t>
          </a:r>
          <a:endParaRPr lang="en-US" dirty="0"/>
        </a:p>
      </dgm:t>
    </dgm:pt>
    <dgm:pt modelId="{5E288A3B-A264-4403-A706-631CBB823E05}" type="parTrans" cxnId="{873A1324-873A-461A-9E05-23743A1EC2FD}">
      <dgm:prSet/>
      <dgm:spPr/>
      <dgm:t>
        <a:bodyPr/>
        <a:lstStyle/>
        <a:p>
          <a:endParaRPr lang="en-US"/>
        </a:p>
      </dgm:t>
    </dgm:pt>
    <dgm:pt modelId="{5A58C393-917B-4E8F-A844-60283ED1D3E2}" type="sibTrans" cxnId="{873A1324-873A-461A-9E05-23743A1EC2FD}">
      <dgm:prSet/>
      <dgm:spPr/>
      <dgm:t>
        <a:bodyPr/>
        <a:lstStyle/>
        <a:p>
          <a:endParaRPr lang="en-US"/>
        </a:p>
      </dgm:t>
    </dgm:pt>
    <dgm:pt modelId="{2BB70780-2D9F-4982-B849-3795034E86E8}">
      <dgm:prSet/>
      <dgm:spPr/>
      <dgm:t>
        <a:bodyPr/>
        <a:lstStyle/>
        <a:p>
          <a:pPr rtl="0"/>
          <a:r>
            <a:rPr lang="en-US" dirty="0" smtClean="0"/>
            <a:t>Plan a patient’s treatment for a </a:t>
          </a:r>
          <a:r>
            <a:rPr lang="en-US" smtClean="0"/>
            <a:t>disease.</a:t>
          </a:r>
          <a:endParaRPr lang="en-US" dirty="0"/>
        </a:p>
      </dgm:t>
    </dgm:pt>
    <dgm:pt modelId="{E8C1E09D-AD69-4535-8BEA-C1611F1CECC2}" type="parTrans" cxnId="{87555A07-65F3-4455-BF8F-C315DE38D3D0}">
      <dgm:prSet/>
      <dgm:spPr/>
      <dgm:t>
        <a:bodyPr/>
        <a:lstStyle/>
        <a:p>
          <a:endParaRPr lang="en-US"/>
        </a:p>
      </dgm:t>
    </dgm:pt>
    <dgm:pt modelId="{AFE00554-056E-4CFB-BC87-648B82B5A060}" type="sibTrans" cxnId="{87555A07-65F3-4455-BF8F-C315DE38D3D0}">
      <dgm:prSet/>
      <dgm:spPr/>
      <dgm:t>
        <a:bodyPr/>
        <a:lstStyle/>
        <a:p>
          <a:endParaRPr lang="en-US"/>
        </a:p>
      </dgm:t>
    </dgm:pt>
    <dgm:pt modelId="{72294CD3-79D1-4266-ADFB-5D3EA46E0A77}" type="pres">
      <dgm:prSet presAssocID="{DD9A1ED7-AF22-4F9F-9B2C-185FA05AA303}" presName="Name0" presStyleCnt="0">
        <dgm:presLayoutVars>
          <dgm:chPref val="3"/>
          <dgm:dir/>
          <dgm:animLvl val="lvl"/>
          <dgm:resizeHandles/>
        </dgm:presLayoutVars>
      </dgm:prSet>
      <dgm:spPr/>
      <dgm:t>
        <a:bodyPr/>
        <a:lstStyle/>
        <a:p>
          <a:endParaRPr lang="en-US"/>
        </a:p>
      </dgm:t>
    </dgm:pt>
    <dgm:pt modelId="{383477D0-C1C9-408D-B534-4B0EB80E38D6}" type="pres">
      <dgm:prSet presAssocID="{347104B5-6629-40A5-BF1E-02DEFA409164}" presName="horFlow" presStyleCnt="0"/>
      <dgm:spPr/>
    </dgm:pt>
    <dgm:pt modelId="{673D91D2-E20E-4DD6-A6A6-37996D1B6F7B}" type="pres">
      <dgm:prSet presAssocID="{347104B5-6629-40A5-BF1E-02DEFA409164}" presName="bigChev" presStyleLbl="node1" presStyleIdx="0" presStyleCnt="1" custScaleX="146723"/>
      <dgm:spPr/>
      <dgm:t>
        <a:bodyPr/>
        <a:lstStyle/>
        <a:p>
          <a:endParaRPr lang="en-US"/>
        </a:p>
      </dgm:t>
    </dgm:pt>
    <dgm:pt modelId="{4453F73F-ECC9-4B67-8B99-E7153170542F}" type="pres">
      <dgm:prSet presAssocID="{E8C1E09D-AD69-4535-8BEA-C1611F1CECC2}" presName="parTrans" presStyleCnt="0"/>
      <dgm:spPr/>
    </dgm:pt>
    <dgm:pt modelId="{5C42A6BD-34C2-4D9C-9296-FEF8F71CBB27}" type="pres">
      <dgm:prSet presAssocID="{2BB70780-2D9F-4982-B849-3795034E86E8}" presName="node" presStyleLbl="alignAccFollowNode1" presStyleIdx="0" presStyleCnt="1" custScaleX="399929">
        <dgm:presLayoutVars>
          <dgm:bulletEnabled val="1"/>
        </dgm:presLayoutVars>
      </dgm:prSet>
      <dgm:spPr/>
      <dgm:t>
        <a:bodyPr/>
        <a:lstStyle/>
        <a:p>
          <a:endParaRPr lang="en-US"/>
        </a:p>
      </dgm:t>
    </dgm:pt>
  </dgm:ptLst>
  <dgm:cxnLst>
    <dgm:cxn modelId="{87555A07-65F3-4455-BF8F-C315DE38D3D0}" srcId="{347104B5-6629-40A5-BF1E-02DEFA409164}" destId="{2BB70780-2D9F-4982-B849-3795034E86E8}" srcOrd="0" destOrd="0" parTransId="{E8C1E09D-AD69-4535-8BEA-C1611F1CECC2}" sibTransId="{AFE00554-056E-4CFB-BC87-648B82B5A060}"/>
    <dgm:cxn modelId="{1204219E-7D04-465B-BFA0-632EBC38C364}" type="presOf" srcId="{347104B5-6629-40A5-BF1E-02DEFA409164}" destId="{673D91D2-E20E-4DD6-A6A6-37996D1B6F7B}" srcOrd="0" destOrd="0" presId="urn:microsoft.com/office/officeart/2005/8/layout/lProcess3"/>
    <dgm:cxn modelId="{132D5B74-6170-45B9-9CF2-0F529DB53229}" type="presOf" srcId="{2BB70780-2D9F-4982-B849-3795034E86E8}" destId="{5C42A6BD-34C2-4D9C-9296-FEF8F71CBB27}" srcOrd="0" destOrd="0" presId="urn:microsoft.com/office/officeart/2005/8/layout/lProcess3"/>
    <dgm:cxn modelId="{5AC5AE2A-1C6B-4A7E-BEB8-93F337105A82}" type="presOf" srcId="{DD9A1ED7-AF22-4F9F-9B2C-185FA05AA303}" destId="{72294CD3-79D1-4266-ADFB-5D3EA46E0A77}" srcOrd="0" destOrd="0" presId="urn:microsoft.com/office/officeart/2005/8/layout/lProcess3"/>
    <dgm:cxn modelId="{873A1324-873A-461A-9E05-23743A1EC2FD}" srcId="{DD9A1ED7-AF22-4F9F-9B2C-185FA05AA303}" destId="{347104B5-6629-40A5-BF1E-02DEFA409164}" srcOrd="0" destOrd="0" parTransId="{5E288A3B-A264-4403-A706-631CBB823E05}" sibTransId="{5A58C393-917B-4E8F-A844-60283ED1D3E2}"/>
    <dgm:cxn modelId="{9450B62C-0768-453B-BCF5-86CAC9207B80}" type="presParOf" srcId="{72294CD3-79D1-4266-ADFB-5D3EA46E0A77}" destId="{383477D0-C1C9-408D-B534-4B0EB80E38D6}" srcOrd="0" destOrd="0" presId="urn:microsoft.com/office/officeart/2005/8/layout/lProcess3"/>
    <dgm:cxn modelId="{D0B5FBB3-BEBA-46DF-81FE-68DB1AB2FF02}" type="presParOf" srcId="{383477D0-C1C9-408D-B534-4B0EB80E38D6}" destId="{673D91D2-E20E-4DD6-A6A6-37996D1B6F7B}" srcOrd="0" destOrd="0" presId="urn:microsoft.com/office/officeart/2005/8/layout/lProcess3"/>
    <dgm:cxn modelId="{1B3BB3C4-8167-4BA4-A7F7-44D6FED6DC30}" type="presParOf" srcId="{383477D0-C1C9-408D-B534-4B0EB80E38D6}" destId="{4453F73F-ECC9-4B67-8B99-E7153170542F}" srcOrd="1" destOrd="0" presId="urn:microsoft.com/office/officeart/2005/8/layout/lProcess3"/>
    <dgm:cxn modelId="{C41E7EEE-D84C-4FB9-B81C-9596465CD604}" type="presParOf" srcId="{383477D0-C1C9-408D-B534-4B0EB80E38D6}" destId="{5C42A6BD-34C2-4D9C-9296-FEF8F71CBB27}" srcOrd="2"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9A1ED7-AF22-4F9F-9B2C-185FA05AA303}" type="doc">
      <dgm:prSet loTypeId="urn:microsoft.com/office/officeart/2005/8/layout/lProcess3" loCatId="process" qsTypeId="urn:microsoft.com/office/officeart/2005/8/quickstyle/3d1" qsCatId="3D" csTypeId="urn:microsoft.com/office/officeart/2005/8/colors/accent1_2" csCatId="accent1" phldr="1"/>
      <dgm:spPr/>
      <dgm:t>
        <a:bodyPr/>
        <a:lstStyle/>
        <a:p>
          <a:endParaRPr lang="en-US"/>
        </a:p>
      </dgm:t>
    </dgm:pt>
    <dgm:pt modelId="{E88A04CE-D7CF-4874-826F-CC8155EFCE42}">
      <dgm:prSet/>
      <dgm:spPr/>
      <dgm:t>
        <a:bodyPr/>
        <a:lstStyle/>
        <a:p>
          <a:pPr rtl="0"/>
          <a:r>
            <a:rPr lang="en-US" b="1" dirty="0" smtClean="0"/>
            <a:t>Leaving the Tourniquet on </a:t>
          </a:r>
          <a:r>
            <a:rPr lang="en-US" b="1" dirty="0" smtClean="0"/>
            <a:t>too </a:t>
          </a:r>
          <a:r>
            <a:rPr lang="en-US" b="1" dirty="0" smtClean="0"/>
            <a:t>Long</a:t>
          </a:r>
          <a:endParaRPr lang="en-US" dirty="0"/>
        </a:p>
      </dgm:t>
    </dgm:pt>
    <dgm:pt modelId="{6799AC2A-BF78-4AD6-B599-5B11C4D1FA8B}" type="parTrans" cxnId="{320D370E-31B9-4C88-8F23-058719ADBC51}">
      <dgm:prSet/>
      <dgm:spPr/>
      <dgm:t>
        <a:bodyPr/>
        <a:lstStyle/>
        <a:p>
          <a:endParaRPr lang="en-US"/>
        </a:p>
      </dgm:t>
    </dgm:pt>
    <dgm:pt modelId="{49661DB6-2B5F-44F2-B2F6-40A7B9FCA3BF}" type="sibTrans" cxnId="{320D370E-31B9-4C88-8F23-058719ADBC51}">
      <dgm:prSet/>
      <dgm:spPr/>
      <dgm:t>
        <a:bodyPr/>
        <a:lstStyle/>
        <a:p>
          <a:endParaRPr lang="en-US"/>
        </a:p>
      </dgm:t>
    </dgm:pt>
    <dgm:pt modelId="{FCE09A8E-5A6F-430F-9A17-1A3A6589989A}">
      <dgm:prSet/>
      <dgm:spPr/>
      <dgm:t>
        <a:bodyPr/>
        <a:lstStyle/>
        <a:p>
          <a:pPr rtl="0"/>
          <a:r>
            <a:rPr lang="en-US" dirty="0" smtClean="0"/>
            <a:t>Evaluate a patient’s response to a treatment.</a:t>
          </a:r>
          <a:endParaRPr lang="en-US" dirty="0"/>
        </a:p>
      </dgm:t>
    </dgm:pt>
    <dgm:pt modelId="{5F2901C1-503A-4CED-A5AA-68FC347228DF}" type="parTrans" cxnId="{FA5E56BE-2CDD-42C1-99FD-0E3F3EC283B8}">
      <dgm:prSet/>
      <dgm:spPr/>
      <dgm:t>
        <a:bodyPr/>
        <a:lstStyle/>
        <a:p>
          <a:endParaRPr lang="en-US"/>
        </a:p>
      </dgm:t>
    </dgm:pt>
    <dgm:pt modelId="{D24AAB12-B238-4B95-B4B9-8BF94CEB14E7}" type="sibTrans" cxnId="{FA5E56BE-2CDD-42C1-99FD-0E3F3EC283B8}">
      <dgm:prSet/>
      <dgm:spPr/>
      <dgm:t>
        <a:bodyPr/>
        <a:lstStyle/>
        <a:p>
          <a:endParaRPr lang="en-US"/>
        </a:p>
      </dgm:t>
    </dgm:pt>
    <dgm:pt modelId="{72294CD3-79D1-4266-ADFB-5D3EA46E0A77}" type="pres">
      <dgm:prSet presAssocID="{DD9A1ED7-AF22-4F9F-9B2C-185FA05AA303}" presName="Name0" presStyleCnt="0">
        <dgm:presLayoutVars>
          <dgm:chPref val="3"/>
          <dgm:dir/>
          <dgm:animLvl val="lvl"/>
          <dgm:resizeHandles/>
        </dgm:presLayoutVars>
      </dgm:prSet>
      <dgm:spPr/>
      <dgm:t>
        <a:bodyPr/>
        <a:lstStyle/>
        <a:p>
          <a:endParaRPr lang="en-US"/>
        </a:p>
      </dgm:t>
    </dgm:pt>
    <dgm:pt modelId="{942380E9-3818-427A-A8C0-4B1BA9F7BF0E}" type="pres">
      <dgm:prSet presAssocID="{E88A04CE-D7CF-4874-826F-CC8155EFCE42}" presName="horFlow" presStyleCnt="0"/>
      <dgm:spPr/>
    </dgm:pt>
    <dgm:pt modelId="{DDF007CB-F155-441C-89AD-7D63717071FD}" type="pres">
      <dgm:prSet presAssocID="{E88A04CE-D7CF-4874-826F-CC8155EFCE42}" presName="bigChev" presStyleLbl="node1" presStyleIdx="0" presStyleCnt="1" custScaleX="147355"/>
      <dgm:spPr/>
      <dgm:t>
        <a:bodyPr/>
        <a:lstStyle/>
        <a:p>
          <a:endParaRPr lang="en-US"/>
        </a:p>
      </dgm:t>
    </dgm:pt>
    <dgm:pt modelId="{29E6A020-5C35-42CD-8357-9B64A30B03F9}" type="pres">
      <dgm:prSet presAssocID="{5F2901C1-503A-4CED-A5AA-68FC347228DF}" presName="parTrans" presStyleCnt="0"/>
      <dgm:spPr/>
    </dgm:pt>
    <dgm:pt modelId="{C0ED4F63-9F88-4DA2-81A5-603CF7AE84D5}" type="pres">
      <dgm:prSet presAssocID="{FCE09A8E-5A6F-430F-9A17-1A3A6589989A}" presName="node" presStyleLbl="alignAccFollowNode1" presStyleIdx="0" presStyleCnt="1" custScaleX="396681">
        <dgm:presLayoutVars>
          <dgm:bulletEnabled val="1"/>
        </dgm:presLayoutVars>
      </dgm:prSet>
      <dgm:spPr/>
      <dgm:t>
        <a:bodyPr/>
        <a:lstStyle/>
        <a:p>
          <a:endParaRPr lang="en-US"/>
        </a:p>
      </dgm:t>
    </dgm:pt>
  </dgm:ptLst>
  <dgm:cxnLst>
    <dgm:cxn modelId="{BA400B97-3A74-479D-B1B1-B76C5E51D9DB}" type="presOf" srcId="{DD9A1ED7-AF22-4F9F-9B2C-185FA05AA303}" destId="{72294CD3-79D1-4266-ADFB-5D3EA46E0A77}" srcOrd="0" destOrd="0" presId="urn:microsoft.com/office/officeart/2005/8/layout/lProcess3"/>
    <dgm:cxn modelId="{320D370E-31B9-4C88-8F23-058719ADBC51}" srcId="{DD9A1ED7-AF22-4F9F-9B2C-185FA05AA303}" destId="{E88A04CE-D7CF-4874-826F-CC8155EFCE42}" srcOrd="0" destOrd="0" parTransId="{6799AC2A-BF78-4AD6-B599-5B11C4D1FA8B}" sibTransId="{49661DB6-2B5F-44F2-B2F6-40A7B9FCA3BF}"/>
    <dgm:cxn modelId="{FA5E56BE-2CDD-42C1-99FD-0E3F3EC283B8}" srcId="{E88A04CE-D7CF-4874-826F-CC8155EFCE42}" destId="{FCE09A8E-5A6F-430F-9A17-1A3A6589989A}" srcOrd="0" destOrd="0" parTransId="{5F2901C1-503A-4CED-A5AA-68FC347228DF}" sibTransId="{D24AAB12-B238-4B95-B4B9-8BF94CEB14E7}"/>
    <dgm:cxn modelId="{B01620A9-654E-4C89-BD73-0A9567630421}" type="presOf" srcId="{FCE09A8E-5A6F-430F-9A17-1A3A6589989A}" destId="{C0ED4F63-9F88-4DA2-81A5-603CF7AE84D5}" srcOrd="0" destOrd="0" presId="urn:microsoft.com/office/officeart/2005/8/layout/lProcess3"/>
    <dgm:cxn modelId="{273CCCA3-9E6E-441D-AF95-50211297CD8A}" type="presOf" srcId="{E88A04CE-D7CF-4874-826F-CC8155EFCE42}" destId="{DDF007CB-F155-441C-89AD-7D63717071FD}" srcOrd="0" destOrd="0" presId="urn:microsoft.com/office/officeart/2005/8/layout/lProcess3"/>
    <dgm:cxn modelId="{7FCF14D9-94A2-40F6-85CC-17C18A87ADF7}" type="presParOf" srcId="{72294CD3-79D1-4266-ADFB-5D3EA46E0A77}" destId="{942380E9-3818-427A-A8C0-4B1BA9F7BF0E}" srcOrd="0" destOrd="0" presId="urn:microsoft.com/office/officeart/2005/8/layout/lProcess3"/>
    <dgm:cxn modelId="{190B0477-AC66-4EF3-9EAD-7A27A0F4D883}" type="presParOf" srcId="{942380E9-3818-427A-A8C0-4B1BA9F7BF0E}" destId="{DDF007CB-F155-441C-89AD-7D63717071FD}" srcOrd="0" destOrd="0" presId="urn:microsoft.com/office/officeart/2005/8/layout/lProcess3"/>
    <dgm:cxn modelId="{6C6A716B-999B-4D41-96B9-AFFBA6B7BF44}" type="presParOf" srcId="{942380E9-3818-427A-A8C0-4B1BA9F7BF0E}" destId="{29E6A020-5C35-42CD-8357-9B64A30B03F9}" srcOrd="1" destOrd="0" presId="urn:microsoft.com/office/officeart/2005/8/layout/lProcess3"/>
    <dgm:cxn modelId="{AEE39C60-5BF2-4C69-A283-B01D7D82D895}" type="presParOf" srcId="{942380E9-3818-427A-A8C0-4B1BA9F7BF0E}" destId="{C0ED4F63-9F88-4DA2-81A5-603CF7AE84D5}" srcOrd="2"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D9A1ED7-AF22-4F9F-9B2C-185FA05AA303}" type="doc">
      <dgm:prSet loTypeId="urn:microsoft.com/office/officeart/2005/8/layout/lProcess3" loCatId="process" qsTypeId="urn:microsoft.com/office/officeart/2005/8/quickstyle/3d1" qsCatId="3D" csTypeId="urn:microsoft.com/office/officeart/2005/8/colors/accent1_2" csCatId="accent1" phldr="1"/>
      <dgm:spPr/>
      <dgm:t>
        <a:bodyPr/>
        <a:lstStyle/>
        <a:p>
          <a:endParaRPr lang="en-US"/>
        </a:p>
      </dgm:t>
    </dgm:pt>
    <dgm:pt modelId="{6F3B88E6-4B59-4ABB-B5F4-31DB12E93DAF}">
      <dgm:prSet/>
      <dgm:spPr/>
      <dgm:t>
        <a:bodyPr/>
        <a:lstStyle/>
        <a:p>
          <a:pPr rtl="0"/>
          <a:r>
            <a:rPr lang="en-US" b="1" dirty="0" smtClean="0"/>
            <a:t>Drawing Above an IV Without Waiting </a:t>
          </a:r>
          <a:endParaRPr lang="en-US" dirty="0"/>
        </a:p>
      </dgm:t>
    </dgm:pt>
    <dgm:pt modelId="{AAE049FF-55B5-4962-A05D-3D1403891C21}" type="parTrans" cxnId="{5F92C144-DC44-467B-9980-DA9023CF810D}">
      <dgm:prSet/>
      <dgm:spPr/>
      <dgm:t>
        <a:bodyPr/>
        <a:lstStyle/>
        <a:p>
          <a:endParaRPr lang="en-US"/>
        </a:p>
      </dgm:t>
    </dgm:pt>
    <dgm:pt modelId="{043E1307-AD5C-48AD-8BB1-10D693A8B2EF}" type="sibTrans" cxnId="{5F92C144-DC44-467B-9980-DA9023CF810D}">
      <dgm:prSet/>
      <dgm:spPr/>
      <dgm:t>
        <a:bodyPr/>
        <a:lstStyle/>
        <a:p>
          <a:endParaRPr lang="en-US"/>
        </a:p>
      </dgm:t>
    </dgm:pt>
    <dgm:pt modelId="{D4BA699F-E874-411A-8B22-C35DE9D00BFA}">
      <dgm:prSet/>
      <dgm:spPr/>
      <dgm:t>
        <a:bodyPr/>
        <a:lstStyle/>
        <a:p>
          <a:pPr rtl="0"/>
          <a:r>
            <a:rPr lang="en-US" dirty="0" smtClean="0"/>
            <a:t>Monitor the course of a disease.</a:t>
          </a:r>
          <a:endParaRPr lang="en-US" dirty="0"/>
        </a:p>
      </dgm:t>
    </dgm:pt>
    <dgm:pt modelId="{9688CB2E-077E-4CC7-A953-27AEF3134755}" type="parTrans" cxnId="{5DD1DF3D-034D-42AF-8C4B-56603B136616}">
      <dgm:prSet/>
      <dgm:spPr/>
      <dgm:t>
        <a:bodyPr/>
        <a:lstStyle/>
        <a:p>
          <a:endParaRPr lang="en-US"/>
        </a:p>
      </dgm:t>
    </dgm:pt>
    <dgm:pt modelId="{46D22210-8087-4220-9857-B8E3ECA17EC8}" type="sibTrans" cxnId="{5DD1DF3D-034D-42AF-8C4B-56603B136616}">
      <dgm:prSet/>
      <dgm:spPr/>
      <dgm:t>
        <a:bodyPr/>
        <a:lstStyle/>
        <a:p>
          <a:endParaRPr lang="en-US"/>
        </a:p>
      </dgm:t>
    </dgm:pt>
    <dgm:pt modelId="{72294CD3-79D1-4266-ADFB-5D3EA46E0A77}" type="pres">
      <dgm:prSet presAssocID="{DD9A1ED7-AF22-4F9F-9B2C-185FA05AA303}" presName="Name0" presStyleCnt="0">
        <dgm:presLayoutVars>
          <dgm:chPref val="3"/>
          <dgm:dir/>
          <dgm:animLvl val="lvl"/>
          <dgm:resizeHandles/>
        </dgm:presLayoutVars>
      </dgm:prSet>
      <dgm:spPr/>
      <dgm:t>
        <a:bodyPr/>
        <a:lstStyle/>
        <a:p>
          <a:endParaRPr lang="en-US"/>
        </a:p>
      </dgm:t>
    </dgm:pt>
    <dgm:pt modelId="{A088E565-27CC-4A9A-8B33-1CBA00DB53C8}" type="pres">
      <dgm:prSet presAssocID="{6F3B88E6-4B59-4ABB-B5F4-31DB12E93DAF}" presName="horFlow" presStyleCnt="0"/>
      <dgm:spPr/>
    </dgm:pt>
    <dgm:pt modelId="{88E592B9-4694-48AD-A22E-C8FFD76E7F90}" type="pres">
      <dgm:prSet presAssocID="{6F3B88E6-4B59-4ABB-B5F4-31DB12E93DAF}" presName="bigChev" presStyleLbl="node1" presStyleIdx="0" presStyleCnt="1" custScaleX="147355"/>
      <dgm:spPr/>
      <dgm:t>
        <a:bodyPr/>
        <a:lstStyle/>
        <a:p>
          <a:endParaRPr lang="en-US"/>
        </a:p>
      </dgm:t>
    </dgm:pt>
    <dgm:pt modelId="{3BED1CED-1C73-4180-B329-C58752655171}" type="pres">
      <dgm:prSet presAssocID="{9688CB2E-077E-4CC7-A953-27AEF3134755}" presName="parTrans" presStyleCnt="0"/>
      <dgm:spPr/>
    </dgm:pt>
    <dgm:pt modelId="{C3555FF7-0861-420B-9222-B7A473575321}" type="pres">
      <dgm:prSet presAssocID="{D4BA699F-E874-411A-8B22-C35DE9D00BFA}" presName="node" presStyleLbl="alignAccFollowNode1" presStyleIdx="0" presStyleCnt="1" custScaleX="397256">
        <dgm:presLayoutVars>
          <dgm:bulletEnabled val="1"/>
        </dgm:presLayoutVars>
      </dgm:prSet>
      <dgm:spPr/>
      <dgm:t>
        <a:bodyPr/>
        <a:lstStyle/>
        <a:p>
          <a:endParaRPr lang="en-US"/>
        </a:p>
      </dgm:t>
    </dgm:pt>
  </dgm:ptLst>
  <dgm:cxnLst>
    <dgm:cxn modelId="{DAF58DE4-451F-444C-A5F2-70668EA5EFCE}" type="presOf" srcId="{DD9A1ED7-AF22-4F9F-9B2C-185FA05AA303}" destId="{72294CD3-79D1-4266-ADFB-5D3EA46E0A77}" srcOrd="0" destOrd="0" presId="urn:microsoft.com/office/officeart/2005/8/layout/lProcess3"/>
    <dgm:cxn modelId="{2FA1527A-1627-4ABD-B376-A0A8B63CDFFA}" type="presOf" srcId="{D4BA699F-E874-411A-8B22-C35DE9D00BFA}" destId="{C3555FF7-0861-420B-9222-B7A473575321}" srcOrd="0" destOrd="0" presId="urn:microsoft.com/office/officeart/2005/8/layout/lProcess3"/>
    <dgm:cxn modelId="{87026065-64B3-414D-8EC5-6FF1A1B9B9B6}" type="presOf" srcId="{6F3B88E6-4B59-4ABB-B5F4-31DB12E93DAF}" destId="{88E592B9-4694-48AD-A22E-C8FFD76E7F90}" srcOrd="0" destOrd="0" presId="urn:microsoft.com/office/officeart/2005/8/layout/lProcess3"/>
    <dgm:cxn modelId="{5DD1DF3D-034D-42AF-8C4B-56603B136616}" srcId="{6F3B88E6-4B59-4ABB-B5F4-31DB12E93DAF}" destId="{D4BA699F-E874-411A-8B22-C35DE9D00BFA}" srcOrd="0" destOrd="0" parTransId="{9688CB2E-077E-4CC7-A953-27AEF3134755}" sibTransId="{46D22210-8087-4220-9857-B8E3ECA17EC8}"/>
    <dgm:cxn modelId="{5F92C144-DC44-467B-9980-DA9023CF810D}" srcId="{DD9A1ED7-AF22-4F9F-9B2C-185FA05AA303}" destId="{6F3B88E6-4B59-4ABB-B5F4-31DB12E93DAF}" srcOrd="0" destOrd="0" parTransId="{AAE049FF-55B5-4962-A05D-3D1403891C21}" sibTransId="{043E1307-AD5C-48AD-8BB1-10D693A8B2EF}"/>
    <dgm:cxn modelId="{02D74F14-DF04-406A-A407-E22DB4A63B4E}" type="presParOf" srcId="{72294CD3-79D1-4266-ADFB-5D3EA46E0A77}" destId="{A088E565-27CC-4A9A-8B33-1CBA00DB53C8}" srcOrd="0" destOrd="0" presId="urn:microsoft.com/office/officeart/2005/8/layout/lProcess3"/>
    <dgm:cxn modelId="{A2248D80-A4D3-43EC-A560-07FCEBAF726F}" type="presParOf" srcId="{A088E565-27CC-4A9A-8B33-1CBA00DB53C8}" destId="{88E592B9-4694-48AD-A22E-C8FFD76E7F90}" srcOrd="0" destOrd="0" presId="urn:microsoft.com/office/officeart/2005/8/layout/lProcess3"/>
    <dgm:cxn modelId="{1B81AC8E-C115-49F8-8BCB-213C83E2705D}" type="presParOf" srcId="{A088E565-27CC-4A9A-8B33-1CBA00DB53C8}" destId="{3BED1CED-1C73-4180-B329-C58752655171}" srcOrd="1" destOrd="0" presId="urn:microsoft.com/office/officeart/2005/8/layout/lProcess3"/>
    <dgm:cxn modelId="{DE6F0DF9-FF85-4465-8E65-8DE2BD5066DE}" type="presParOf" srcId="{A088E565-27CC-4A9A-8B33-1CBA00DB53C8}" destId="{C3555FF7-0861-420B-9222-B7A473575321}" srcOrd="2"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14F723-CD33-4BCD-9A36-2644E807F3B4}">
      <dsp:nvSpPr>
        <dsp:cNvPr id="0" name=""/>
        <dsp:cNvSpPr/>
      </dsp:nvSpPr>
      <dsp:spPr>
        <a:xfrm>
          <a:off x="3551225" y="850"/>
          <a:ext cx="1127149" cy="1127149"/>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US" sz="900" b="1" kern="1200" dirty="0" smtClean="0">
              <a:solidFill>
                <a:schemeClr val="tx1"/>
              </a:solidFill>
            </a:rPr>
            <a:t>Misidentified the Patient</a:t>
          </a:r>
          <a:endParaRPr lang="en-US" sz="900" b="1" kern="1200" dirty="0">
            <a:solidFill>
              <a:schemeClr val="tx1"/>
            </a:solidFill>
          </a:endParaRPr>
        </a:p>
      </dsp:txBody>
      <dsp:txXfrm>
        <a:off x="3551225" y="850"/>
        <a:ext cx="1127149" cy="1127149"/>
      </dsp:txXfrm>
    </dsp:sp>
    <dsp:sp modelId="{F4227F22-2BD5-4E3A-A8DA-E7AD8A159113}">
      <dsp:nvSpPr>
        <dsp:cNvPr id="0" name=""/>
        <dsp:cNvSpPr/>
      </dsp:nvSpPr>
      <dsp:spPr>
        <a:xfrm rot="2160000">
          <a:off x="4642790" y="866732"/>
          <a:ext cx="299794" cy="380413"/>
        </a:xfrm>
        <a:prstGeom prst="rightArrow">
          <a:avLst>
            <a:gd name="adj1" fmla="val 60000"/>
            <a:gd name="adj2" fmla="val 50000"/>
          </a:avLst>
        </a:prstGeom>
        <a:gradFill rotWithShape="0">
          <a:gsLst>
            <a:gs pos="0">
              <a:schemeClr val="accent1">
                <a:tint val="60000"/>
                <a:hueOff val="0"/>
                <a:satOff val="0"/>
                <a:lumOff val="0"/>
                <a:alphaOff val="0"/>
                <a:tint val="73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shade val="57000"/>
                <a:satMod val="120000"/>
              </a:schemeClr>
            </a:gs>
            <a:gs pos="80000">
              <a:schemeClr val="accent1">
                <a:tint val="60000"/>
                <a:hueOff val="0"/>
                <a:satOff val="0"/>
                <a:lumOff val="0"/>
                <a:alphaOff val="0"/>
                <a:shade val="56000"/>
                <a:satMod val="145000"/>
              </a:schemeClr>
            </a:gs>
            <a:gs pos="88000">
              <a:schemeClr val="accent1">
                <a:tint val="60000"/>
                <a:hueOff val="0"/>
                <a:satOff val="0"/>
                <a:lumOff val="0"/>
                <a:alphaOff val="0"/>
                <a:shade val="63000"/>
                <a:satMod val="160000"/>
              </a:schemeClr>
            </a:gs>
            <a:gs pos="100000">
              <a:schemeClr val="accent1">
                <a:tint val="60000"/>
                <a:hueOff val="0"/>
                <a:satOff val="0"/>
                <a:lumOff val="0"/>
                <a:alphaOff val="0"/>
                <a:tint val="99555"/>
                <a:satMod val="155000"/>
              </a:schemeClr>
            </a:gs>
          </a:gsLst>
          <a:lin ang="5400000" scaled="1"/>
        </a:gradFill>
        <a:ln>
          <a:noFill/>
        </a:ln>
        <a:effectLst>
          <a:glow rad="70000">
            <a:schemeClr val="accent1">
              <a:tint val="60000"/>
              <a:hueOff val="0"/>
              <a:satOff val="0"/>
              <a:lumOff val="0"/>
              <a:alphaOff val="0"/>
              <a:tint val="30000"/>
              <a:shade val="95000"/>
              <a:satMod val="300000"/>
              <a:alpha val="50000"/>
            </a:schemeClr>
          </a:glo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b="1" kern="1200">
            <a:solidFill>
              <a:schemeClr val="tx1"/>
            </a:solidFill>
          </a:endParaRPr>
        </a:p>
      </dsp:txBody>
      <dsp:txXfrm rot="2160000">
        <a:off x="4642790" y="866732"/>
        <a:ext cx="299794" cy="380413"/>
      </dsp:txXfrm>
    </dsp:sp>
    <dsp:sp modelId="{F161D750-ED32-4FBA-9EE9-FF47DED7EE9F}">
      <dsp:nvSpPr>
        <dsp:cNvPr id="0" name=""/>
        <dsp:cNvSpPr/>
      </dsp:nvSpPr>
      <dsp:spPr>
        <a:xfrm>
          <a:off x="4920728" y="995852"/>
          <a:ext cx="1127149" cy="1127149"/>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US" sz="900" b="1" kern="1200" dirty="0" smtClean="0">
              <a:solidFill>
                <a:schemeClr val="tx1"/>
              </a:solidFill>
            </a:rPr>
            <a:t>Mislabeled Specimens</a:t>
          </a:r>
          <a:endParaRPr lang="en-US" sz="900" b="1" kern="1200" dirty="0">
            <a:solidFill>
              <a:schemeClr val="tx1"/>
            </a:solidFill>
          </a:endParaRPr>
        </a:p>
      </dsp:txBody>
      <dsp:txXfrm>
        <a:off x="4920728" y="995852"/>
        <a:ext cx="1127149" cy="1127149"/>
      </dsp:txXfrm>
    </dsp:sp>
    <dsp:sp modelId="{B7EB16C0-1FB2-40E4-9BA2-E4BF0E3193CC}">
      <dsp:nvSpPr>
        <dsp:cNvPr id="0" name=""/>
        <dsp:cNvSpPr/>
      </dsp:nvSpPr>
      <dsp:spPr>
        <a:xfrm rot="6480000">
          <a:off x="5075476" y="2166125"/>
          <a:ext cx="299794" cy="380413"/>
        </a:xfrm>
        <a:prstGeom prst="rightArrow">
          <a:avLst>
            <a:gd name="adj1" fmla="val 60000"/>
            <a:gd name="adj2" fmla="val 50000"/>
          </a:avLst>
        </a:prstGeom>
        <a:gradFill rotWithShape="0">
          <a:gsLst>
            <a:gs pos="0">
              <a:schemeClr val="accent1">
                <a:tint val="60000"/>
                <a:hueOff val="0"/>
                <a:satOff val="0"/>
                <a:lumOff val="0"/>
                <a:alphaOff val="0"/>
                <a:tint val="73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shade val="57000"/>
                <a:satMod val="120000"/>
              </a:schemeClr>
            </a:gs>
            <a:gs pos="80000">
              <a:schemeClr val="accent1">
                <a:tint val="60000"/>
                <a:hueOff val="0"/>
                <a:satOff val="0"/>
                <a:lumOff val="0"/>
                <a:alphaOff val="0"/>
                <a:shade val="56000"/>
                <a:satMod val="145000"/>
              </a:schemeClr>
            </a:gs>
            <a:gs pos="88000">
              <a:schemeClr val="accent1">
                <a:tint val="60000"/>
                <a:hueOff val="0"/>
                <a:satOff val="0"/>
                <a:lumOff val="0"/>
                <a:alphaOff val="0"/>
                <a:shade val="63000"/>
                <a:satMod val="160000"/>
              </a:schemeClr>
            </a:gs>
            <a:gs pos="100000">
              <a:schemeClr val="accent1">
                <a:tint val="60000"/>
                <a:hueOff val="0"/>
                <a:satOff val="0"/>
                <a:lumOff val="0"/>
                <a:alphaOff val="0"/>
                <a:tint val="99555"/>
                <a:satMod val="155000"/>
              </a:schemeClr>
            </a:gs>
          </a:gsLst>
          <a:lin ang="5400000" scaled="1"/>
        </a:gradFill>
        <a:ln>
          <a:noFill/>
        </a:ln>
        <a:effectLst>
          <a:glow rad="70000">
            <a:schemeClr val="accent1">
              <a:tint val="60000"/>
              <a:hueOff val="0"/>
              <a:satOff val="0"/>
              <a:lumOff val="0"/>
              <a:alphaOff val="0"/>
              <a:tint val="30000"/>
              <a:shade val="95000"/>
              <a:satMod val="300000"/>
              <a:alpha val="50000"/>
            </a:schemeClr>
          </a:glo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b="1" kern="1200">
            <a:solidFill>
              <a:schemeClr val="tx1"/>
            </a:solidFill>
          </a:endParaRPr>
        </a:p>
      </dsp:txBody>
      <dsp:txXfrm rot="6480000">
        <a:off x="5075476" y="2166125"/>
        <a:ext cx="299794" cy="380413"/>
      </dsp:txXfrm>
    </dsp:sp>
    <dsp:sp modelId="{25015B84-D660-4AA6-B731-D3260049DD2B}">
      <dsp:nvSpPr>
        <dsp:cNvPr id="0" name=""/>
        <dsp:cNvSpPr/>
      </dsp:nvSpPr>
      <dsp:spPr>
        <a:xfrm>
          <a:off x="4397624" y="2605800"/>
          <a:ext cx="1127149" cy="1127149"/>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US" sz="900" b="1" kern="1200" dirty="0" smtClean="0">
              <a:solidFill>
                <a:schemeClr val="tx1"/>
              </a:solidFill>
            </a:rPr>
            <a:t>Poured Blood from a Lavender to a Chemistry Tube</a:t>
          </a:r>
          <a:endParaRPr lang="en-US" sz="900" b="1" kern="1200" dirty="0">
            <a:solidFill>
              <a:schemeClr val="tx1"/>
            </a:solidFill>
          </a:endParaRPr>
        </a:p>
      </dsp:txBody>
      <dsp:txXfrm>
        <a:off x="4397624" y="2605800"/>
        <a:ext cx="1127149" cy="1127149"/>
      </dsp:txXfrm>
    </dsp:sp>
    <dsp:sp modelId="{6647E85E-78CC-4F79-A207-659393080FA1}">
      <dsp:nvSpPr>
        <dsp:cNvPr id="0" name=""/>
        <dsp:cNvSpPr/>
      </dsp:nvSpPr>
      <dsp:spPr>
        <a:xfrm rot="10800000">
          <a:off x="3973387" y="2979168"/>
          <a:ext cx="299794" cy="380413"/>
        </a:xfrm>
        <a:prstGeom prst="rightArrow">
          <a:avLst>
            <a:gd name="adj1" fmla="val 60000"/>
            <a:gd name="adj2" fmla="val 50000"/>
          </a:avLst>
        </a:prstGeom>
        <a:gradFill rotWithShape="0">
          <a:gsLst>
            <a:gs pos="0">
              <a:schemeClr val="accent1">
                <a:tint val="60000"/>
                <a:hueOff val="0"/>
                <a:satOff val="0"/>
                <a:lumOff val="0"/>
                <a:alphaOff val="0"/>
                <a:tint val="73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shade val="57000"/>
                <a:satMod val="120000"/>
              </a:schemeClr>
            </a:gs>
            <a:gs pos="80000">
              <a:schemeClr val="accent1">
                <a:tint val="60000"/>
                <a:hueOff val="0"/>
                <a:satOff val="0"/>
                <a:lumOff val="0"/>
                <a:alphaOff val="0"/>
                <a:shade val="56000"/>
                <a:satMod val="145000"/>
              </a:schemeClr>
            </a:gs>
            <a:gs pos="88000">
              <a:schemeClr val="accent1">
                <a:tint val="60000"/>
                <a:hueOff val="0"/>
                <a:satOff val="0"/>
                <a:lumOff val="0"/>
                <a:alphaOff val="0"/>
                <a:shade val="63000"/>
                <a:satMod val="160000"/>
              </a:schemeClr>
            </a:gs>
            <a:gs pos="100000">
              <a:schemeClr val="accent1">
                <a:tint val="60000"/>
                <a:hueOff val="0"/>
                <a:satOff val="0"/>
                <a:lumOff val="0"/>
                <a:alphaOff val="0"/>
                <a:tint val="99555"/>
                <a:satMod val="155000"/>
              </a:schemeClr>
            </a:gs>
          </a:gsLst>
          <a:lin ang="5400000" scaled="1"/>
        </a:gradFill>
        <a:ln>
          <a:noFill/>
        </a:ln>
        <a:effectLst>
          <a:glow rad="70000">
            <a:schemeClr val="accent1">
              <a:tint val="60000"/>
              <a:hueOff val="0"/>
              <a:satOff val="0"/>
              <a:lumOff val="0"/>
              <a:alphaOff val="0"/>
              <a:tint val="30000"/>
              <a:shade val="95000"/>
              <a:satMod val="300000"/>
              <a:alpha val="50000"/>
            </a:schemeClr>
          </a:glo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b="1" kern="1200">
            <a:solidFill>
              <a:schemeClr val="tx1"/>
            </a:solidFill>
          </a:endParaRPr>
        </a:p>
      </dsp:txBody>
      <dsp:txXfrm rot="10800000">
        <a:off x="3973387" y="2979168"/>
        <a:ext cx="299794" cy="380413"/>
      </dsp:txXfrm>
    </dsp:sp>
    <dsp:sp modelId="{0040C062-74F6-47F3-8950-7DB46A412B48}">
      <dsp:nvSpPr>
        <dsp:cNvPr id="0" name=""/>
        <dsp:cNvSpPr/>
      </dsp:nvSpPr>
      <dsp:spPr>
        <a:xfrm>
          <a:off x="2704825" y="2605800"/>
          <a:ext cx="1127149" cy="1127149"/>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US" sz="900" b="1" kern="1200" dirty="0" smtClean="0">
              <a:solidFill>
                <a:schemeClr val="tx1"/>
              </a:solidFill>
            </a:rPr>
            <a:t>Leaving the Tourniquet on </a:t>
          </a:r>
          <a:r>
            <a:rPr lang="en-US" sz="900" b="1" kern="1200" dirty="0" smtClean="0">
              <a:solidFill>
                <a:schemeClr val="tx1"/>
              </a:solidFill>
            </a:rPr>
            <a:t>too </a:t>
          </a:r>
          <a:r>
            <a:rPr lang="en-US" sz="900" b="1" kern="1200" dirty="0" smtClean="0">
              <a:solidFill>
                <a:schemeClr val="tx1"/>
              </a:solidFill>
            </a:rPr>
            <a:t>Long</a:t>
          </a:r>
          <a:endParaRPr lang="en-US" sz="900" b="1" kern="1200" dirty="0">
            <a:solidFill>
              <a:schemeClr val="tx1"/>
            </a:solidFill>
          </a:endParaRPr>
        </a:p>
      </dsp:txBody>
      <dsp:txXfrm>
        <a:off x="2704825" y="2605800"/>
        <a:ext cx="1127149" cy="1127149"/>
      </dsp:txXfrm>
    </dsp:sp>
    <dsp:sp modelId="{0227A60A-9747-4C1E-AF9A-8001CFD20068}">
      <dsp:nvSpPr>
        <dsp:cNvPr id="0" name=""/>
        <dsp:cNvSpPr/>
      </dsp:nvSpPr>
      <dsp:spPr>
        <a:xfrm rot="15120000">
          <a:off x="2859573" y="2182264"/>
          <a:ext cx="299794" cy="380413"/>
        </a:xfrm>
        <a:prstGeom prst="rightArrow">
          <a:avLst>
            <a:gd name="adj1" fmla="val 60000"/>
            <a:gd name="adj2" fmla="val 50000"/>
          </a:avLst>
        </a:prstGeom>
        <a:gradFill rotWithShape="0">
          <a:gsLst>
            <a:gs pos="0">
              <a:schemeClr val="accent1">
                <a:tint val="60000"/>
                <a:hueOff val="0"/>
                <a:satOff val="0"/>
                <a:lumOff val="0"/>
                <a:alphaOff val="0"/>
                <a:tint val="73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shade val="57000"/>
                <a:satMod val="120000"/>
              </a:schemeClr>
            </a:gs>
            <a:gs pos="80000">
              <a:schemeClr val="accent1">
                <a:tint val="60000"/>
                <a:hueOff val="0"/>
                <a:satOff val="0"/>
                <a:lumOff val="0"/>
                <a:alphaOff val="0"/>
                <a:shade val="56000"/>
                <a:satMod val="145000"/>
              </a:schemeClr>
            </a:gs>
            <a:gs pos="88000">
              <a:schemeClr val="accent1">
                <a:tint val="60000"/>
                <a:hueOff val="0"/>
                <a:satOff val="0"/>
                <a:lumOff val="0"/>
                <a:alphaOff val="0"/>
                <a:shade val="63000"/>
                <a:satMod val="160000"/>
              </a:schemeClr>
            </a:gs>
            <a:gs pos="100000">
              <a:schemeClr val="accent1">
                <a:tint val="60000"/>
                <a:hueOff val="0"/>
                <a:satOff val="0"/>
                <a:lumOff val="0"/>
                <a:alphaOff val="0"/>
                <a:tint val="99555"/>
                <a:satMod val="155000"/>
              </a:schemeClr>
            </a:gs>
          </a:gsLst>
          <a:lin ang="5400000" scaled="1"/>
        </a:gradFill>
        <a:ln>
          <a:noFill/>
        </a:ln>
        <a:effectLst>
          <a:glow rad="70000">
            <a:schemeClr val="accent1">
              <a:tint val="60000"/>
              <a:hueOff val="0"/>
              <a:satOff val="0"/>
              <a:lumOff val="0"/>
              <a:alphaOff val="0"/>
              <a:tint val="30000"/>
              <a:shade val="95000"/>
              <a:satMod val="300000"/>
              <a:alpha val="50000"/>
            </a:schemeClr>
          </a:glo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b="1" kern="1200">
            <a:solidFill>
              <a:schemeClr val="tx1"/>
            </a:solidFill>
          </a:endParaRPr>
        </a:p>
      </dsp:txBody>
      <dsp:txXfrm rot="15120000">
        <a:off x="2859573" y="2182264"/>
        <a:ext cx="299794" cy="380413"/>
      </dsp:txXfrm>
    </dsp:sp>
    <dsp:sp modelId="{DF59DC17-5FE8-40A9-938B-3F7015A77F45}">
      <dsp:nvSpPr>
        <dsp:cNvPr id="0" name=""/>
        <dsp:cNvSpPr/>
      </dsp:nvSpPr>
      <dsp:spPr>
        <a:xfrm>
          <a:off x="2181721" y="995852"/>
          <a:ext cx="1127149" cy="1127149"/>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rtl="0">
            <a:lnSpc>
              <a:spcPct val="90000"/>
            </a:lnSpc>
            <a:spcBef>
              <a:spcPct val="0"/>
            </a:spcBef>
            <a:spcAft>
              <a:spcPct val="35000"/>
            </a:spcAft>
          </a:pPr>
          <a:r>
            <a:rPr lang="en-US" sz="900" b="1" kern="1200" dirty="0" smtClean="0">
              <a:solidFill>
                <a:schemeClr val="tx1"/>
              </a:solidFill>
            </a:rPr>
            <a:t>Drawing Above an IV Without Waiting </a:t>
          </a:r>
          <a:endParaRPr lang="en-US" sz="900" b="1" kern="1200" dirty="0">
            <a:solidFill>
              <a:schemeClr val="tx1"/>
            </a:solidFill>
          </a:endParaRPr>
        </a:p>
      </dsp:txBody>
      <dsp:txXfrm>
        <a:off x="2181721" y="995852"/>
        <a:ext cx="1127149" cy="1127149"/>
      </dsp:txXfrm>
    </dsp:sp>
    <dsp:sp modelId="{BF3E662A-344B-424E-B052-F4F1B5BEB0D6}">
      <dsp:nvSpPr>
        <dsp:cNvPr id="0" name=""/>
        <dsp:cNvSpPr/>
      </dsp:nvSpPr>
      <dsp:spPr>
        <a:xfrm rot="19440000">
          <a:off x="3273287" y="876706"/>
          <a:ext cx="299794" cy="380413"/>
        </a:xfrm>
        <a:prstGeom prst="rightArrow">
          <a:avLst>
            <a:gd name="adj1" fmla="val 60000"/>
            <a:gd name="adj2" fmla="val 50000"/>
          </a:avLst>
        </a:prstGeom>
        <a:gradFill rotWithShape="0">
          <a:gsLst>
            <a:gs pos="0">
              <a:schemeClr val="accent1">
                <a:tint val="60000"/>
                <a:hueOff val="0"/>
                <a:satOff val="0"/>
                <a:lumOff val="0"/>
                <a:alphaOff val="0"/>
                <a:tint val="73000"/>
                <a:satMod val="150000"/>
              </a:schemeClr>
            </a:gs>
            <a:gs pos="25000">
              <a:schemeClr val="accent1">
                <a:tint val="60000"/>
                <a:hueOff val="0"/>
                <a:satOff val="0"/>
                <a:lumOff val="0"/>
                <a:alphaOff val="0"/>
                <a:tint val="96000"/>
                <a:shade val="80000"/>
                <a:satMod val="105000"/>
              </a:schemeClr>
            </a:gs>
            <a:gs pos="38000">
              <a:schemeClr val="accent1">
                <a:tint val="60000"/>
                <a:hueOff val="0"/>
                <a:satOff val="0"/>
                <a:lumOff val="0"/>
                <a:alphaOff val="0"/>
                <a:tint val="96000"/>
                <a:shade val="59000"/>
                <a:satMod val="120000"/>
              </a:schemeClr>
            </a:gs>
            <a:gs pos="55000">
              <a:schemeClr val="accent1">
                <a:tint val="60000"/>
                <a:hueOff val="0"/>
                <a:satOff val="0"/>
                <a:lumOff val="0"/>
                <a:alphaOff val="0"/>
                <a:shade val="57000"/>
                <a:satMod val="120000"/>
              </a:schemeClr>
            </a:gs>
            <a:gs pos="80000">
              <a:schemeClr val="accent1">
                <a:tint val="60000"/>
                <a:hueOff val="0"/>
                <a:satOff val="0"/>
                <a:lumOff val="0"/>
                <a:alphaOff val="0"/>
                <a:shade val="56000"/>
                <a:satMod val="145000"/>
              </a:schemeClr>
            </a:gs>
            <a:gs pos="88000">
              <a:schemeClr val="accent1">
                <a:tint val="60000"/>
                <a:hueOff val="0"/>
                <a:satOff val="0"/>
                <a:lumOff val="0"/>
                <a:alphaOff val="0"/>
                <a:shade val="63000"/>
                <a:satMod val="160000"/>
              </a:schemeClr>
            </a:gs>
            <a:gs pos="100000">
              <a:schemeClr val="accent1">
                <a:tint val="60000"/>
                <a:hueOff val="0"/>
                <a:satOff val="0"/>
                <a:lumOff val="0"/>
                <a:alphaOff val="0"/>
                <a:tint val="99555"/>
                <a:satMod val="155000"/>
              </a:schemeClr>
            </a:gs>
          </a:gsLst>
          <a:lin ang="5400000" scaled="1"/>
        </a:gradFill>
        <a:ln>
          <a:noFill/>
        </a:ln>
        <a:effectLst>
          <a:glow rad="70000">
            <a:schemeClr val="accent1">
              <a:tint val="60000"/>
              <a:hueOff val="0"/>
              <a:satOff val="0"/>
              <a:lumOff val="0"/>
              <a:alphaOff val="0"/>
              <a:tint val="30000"/>
              <a:shade val="95000"/>
              <a:satMod val="300000"/>
              <a:alpha val="50000"/>
            </a:schemeClr>
          </a:glo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US" sz="700" b="1" kern="1200">
            <a:solidFill>
              <a:schemeClr val="tx1"/>
            </a:solidFill>
          </a:endParaRPr>
        </a:p>
      </dsp:txBody>
      <dsp:txXfrm rot="19440000">
        <a:off x="3273287" y="876706"/>
        <a:ext cx="299794" cy="38041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813B6B-7D61-4C82-8026-EEDF3F09F27B}">
      <dsp:nvSpPr>
        <dsp:cNvPr id="0" name=""/>
        <dsp:cNvSpPr/>
      </dsp:nvSpPr>
      <dsp:spPr>
        <a:xfrm>
          <a:off x="292030" y="1347"/>
          <a:ext cx="2523517" cy="643651"/>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dirty="0" smtClean="0"/>
            <a:t>Misidentified the Patient</a:t>
          </a:r>
          <a:endParaRPr lang="en-US" sz="1400" kern="1200" dirty="0"/>
        </a:p>
      </dsp:txBody>
      <dsp:txXfrm>
        <a:off x="292030" y="1347"/>
        <a:ext cx="2523517" cy="643651"/>
      </dsp:txXfrm>
    </dsp:sp>
    <dsp:sp modelId="{E83F43B2-BD87-48E6-AB1D-02170677017A}">
      <dsp:nvSpPr>
        <dsp:cNvPr id="0" name=""/>
        <dsp:cNvSpPr/>
      </dsp:nvSpPr>
      <dsp:spPr>
        <a:xfrm>
          <a:off x="2606361" y="56058"/>
          <a:ext cx="5153259" cy="534231"/>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dirty="0" smtClean="0"/>
            <a:t>Identify changes in the patient’s condition even before symptoms occur.</a:t>
          </a:r>
          <a:endParaRPr lang="en-US" sz="1400" kern="1200" dirty="0"/>
        </a:p>
      </dsp:txBody>
      <dsp:txXfrm>
        <a:off x="2606361" y="56058"/>
        <a:ext cx="5153259" cy="534231"/>
      </dsp:txXfrm>
    </dsp:sp>
    <dsp:sp modelId="{2DB2B90F-3F12-426D-9956-F27A3A6C05E2}">
      <dsp:nvSpPr>
        <dsp:cNvPr id="0" name=""/>
        <dsp:cNvSpPr/>
      </dsp:nvSpPr>
      <dsp:spPr>
        <a:xfrm>
          <a:off x="292030" y="735110"/>
          <a:ext cx="2371116" cy="643651"/>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dirty="0" smtClean="0"/>
            <a:t>Mislabeled Specimens</a:t>
          </a:r>
          <a:endParaRPr lang="en-US" sz="1400" kern="1200" dirty="0"/>
        </a:p>
      </dsp:txBody>
      <dsp:txXfrm>
        <a:off x="292030" y="735110"/>
        <a:ext cx="2371116" cy="643651"/>
      </dsp:txXfrm>
    </dsp:sp>
    <dsp:sp modelId="{AFB4FD8C-75FE-4FFA-9CC6-07308A19B8F4}">
      <dsp:nvSpPr>
        <dsp:cNvPr id="0" name=""/>
        <dsp:cNvSpPr/>
      </dsp:nvSpPr>
      <dsp:spPr>
        <a:xfrm>
          <a:off x="2453960" y="789821"/>
          <a:ext cx="5313355" cy="534231"/>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dirty="0" smtClean="0"/>
            <a:t>Diagnose a disease before the patient has symptoms.</a:t>
          </a:r>
          <a:endParaRPr lang="en-US" sz="1400" kern="1200" dirty="0"/>
        </a:p>
      </dsp:txBody>
      <dsp:txXfrm>
        <a:off x="2453960" y="789821"/>
        <a:ext cx="5313355" cy="534231"/>
      </dsp:txXfrm>
    </dsp:sp>
    <dsp:sp modelId="{673D91D2-E20E-4DD6-A6A6-37996D1B6F7B}">
      <dsp:nvSpPr>
        <dsp:cNvPr id="0" name=""/>
        <dsp:cNvSpPr/>
      </dsp:nvSpPr>
      <dsp:spPr>
        <a:xfrm>
          <a:off x="292030" y="1468874"/>
          <a:ext cx="2360963" cy="643651"/>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dirty="0" smtClean="0"/>
            <a:t>Poured Blood from a Lavender to Chemistry Tube</a:t>
          </a:r>
          <a:endParaRPr lang="en-US" sz="1400" kern="1200" dirty="0"/>
        </a:p>
      </dsp:txBody>
      <dsp:txXfrm>
        <a:off x="292030" y="1468874"/>
        <a:ext cx="2360963" cy="643651"/>
      </dsp:txXfrm>
    </dsp:sp>
    <dsp:sp modelId="{5C42A6BD-34C2-4D9C-9296-FEF8F71CBB27}">
      <dsp:nvSpPr>
        <dsp:cNvPr id="0" name=""/>
        <dsp:cNvSpPr/>
      </dsp:nvSpPr>
      <dsp:spPr>
        <a:xfrm>
          <a:off x="2443807" y="1523584"/>
          <a:ext cx="5341362" cy="534231"/>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dirty="0" smtClean="0"/>
            <a:t>Plan a patient’s treatment for a disease.</a:t>
          </a:r>
          <a:endParaRPr lang="en-US" sz="1400" kern="1200" dirty="0"/>
        </a:p>
      </dsp:txBody>
      <dsp:txXfrm>
        <a:off x="2443807" y="1523584"/>
        <a:ext cx="5341362" cy="534231"/>
      </dsp:txXfrm>
    </dsp:sp>
    <dsp:sp modelId="{DDF007CB-F155-441C-89AD-7D63717071FD}">
      <dsp:nvSpPr>
        <dsp:cNvPr id="0" name=""/>
        <dsp:cNvSpPr/>
      </dsp:nvSpPr>
      <dsp:spPr>
        <a:xfrm>
          <a:off x="292030" y="2202637"/>
          <a:ext cx="2371133" cy="643651"/>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dirty="0" smtClean="0"/>
            <a:t>Leaving the Tourniquet on </a:t>
          </a:r>
          <a:r>
            <a:rPr lang="en-US" sz="1400" b="1" kern="1200" dirty="0" smtClean="0"/>
            <a:t>too </a:t>
          </a:r>
          <a:r>
            <a:rPr lang="en-US" sz="1400" b="1" kern="1200" dirty="0" smtClean="0"/>
            <a:t>Long</a:t>
          </a:r>
          <a:endParaRPr lang="en-US" sz="1400" kern="1200" dirty="0"/>
        </a:p>
      </dsp:txBody>
      <dsp:txXfrm>
        <a:off x="292030" y="2202637"/>
        <a:ext cx="2371133" cy="643651"/>
      </dsp:txXfrm>
    </dsp:sp>
    <dsp:sp modelId="{C0ED4F63-9F88-4DA2-81A5-603CF7AE84D5}">
      <dsp:nvSpPr>
        <dsp:cNvPr id="0" name=""/>
        <dsp:cNvSpPr/>
      </dsp:nvSpPr>
      <dsp:spPr>
        <a:xfrm>
          <a:off x="2453976" y="2257347"/>
          <a:ext cx="5297982" cy="534231"/>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dirty="0" smtClean="0"/>
            <a:t>Evaluate a patient’s response to a treatment.</a:t>
          </a:r>
          <a:endParaRPr lang="en-US" sz="1400" kern="1200" dirty="0"/>
        </a:p>
      </dsp:txBody>
      <dsp:txXfrm>
        <a:off x="2453976" y="2257347"/>
        <a:ext cx="5297982" cy="534231"/>
      </dsp:txXfrm>
    </dsp:sp>
    <dsp:sp modelId="{88E592B9-4694-48AD-A22E-C8FFD76E7F90}">
      <dsp:nvSpPr>
        <dsp:cNvPr id="0" name=""/>
        <dsp:cNvSpPr/>
      </dsp:nvSpPr>
      <dsp:spPr>
        <a:xfrm>
          <a:off x="292030" y="2936400"/>
          <a:ext cx="2371133" cy="643651"/>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dirty="0" smtClean="0"/>
            <a:t>Drawing Above an IV Without Waiting </a:t>
          </a:r>
          <a:endParaRPr lang="en-US" sz="1400" kern="1200" dirty="0"/>
        </a:p>
      </dsp:txBody>
      <dsp:txXfrm>
        <a:off x="292030" y="2936400"/>
        <a:ext cx="2371133" cy="643651"/>
      </dsp:txXfrm>
    </dsp:sp>
    <dsp:sp modelId="{C3555FF7-0861-420B-9222-B7A473575321}">
      <dsp:nvSpPr>
        <dsp:cNvPr id="0" name=""/>
        <dsp:cNvSpPr/>
      </dsp:nvSpPr>
      <dsp:spPr>
        <a:xfrm>
          <a:off x="2453976" y="2991110"/>
          <a:ext cx="5305662" cy="534231"/>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kern="1200" dirty="0" smtClean="0"/>
            <a:t>Monitor the course of a disease.</a:t>
          </a:r>
          <a:endParaRPr lang="en-US" sz="1400" kern="1200" dirty="0"/>
        </a:p>
      </dsp:txBody>
      <dsp:txXfrm>
        <a:off x="2453976" y="2991110"/>
        <a:ext cx="5305662" cy="53423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813B6B-7D61-4C82-8026-EEDF3F09F27B}">
      <dsp:nvSpPr>
        <dsp:cNvPr id="0" name=""/>
        <dsp:cNvSpPr/>
      </dsp:nvSpPr>
      <dsp:spPr>
        <a:xfrm>
          <a:off x="2594" y="135597"/>
          <a:ext cx="2521767" cy="643205"/>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rtl="0">
            <a:lnSpc>
              <a:spcPct val="90000"/>
            </a:lnSpc>
            <a:spcBef>
              <a:spcPct val="0"/>
            </a:spcBef>
            <a:spcAft>
              <a:spcPct val="35000"/>
            </a:spcAft>
          </a:pPr>
          <a:r>
            <a:rPr lang="en-US" sz="2300" b="1" kern="1200" dirty="0" smtClean="0"/>
            <a:t>Misidentified the Patient</a:t>
          </a:r>
          <a:endParaRPr lang="en-US" sz="2300" kern="1200" dirty="0"/>
        </a:p>
      </dsp:txBody>
      <dsp:txXfrm>
        <a:off x="2594" y="135597"/>
        <a:ext cx="2521767" cy="643205"/>
      </dsp:txXfrm>
    </dsp:sp>
    <dsp:sp modelId="{E83F43B2-BD87-48E6-AB1D-02170677017A}">
      <dsp:nvSpPr>
        <dsp:cNvPr id="0" name=""/>
        <dsp:cNvSpPr/>
      </dsp:nvSpPr>
      <dsp:spPr>
        <a:xfrm>
          <a:off x="2315320" y="190269"/>
          <a:ext cx="5149684" cy="533860"/>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12065" rIns="0" bIns="12065" numCol="1" spcCol="1270" anchor="ctr" anchorCtr="0">
          <a:noAutofit/>
        </a:bodyPr>
        <a:lstStyle/>
        <a:p>
          <a:pPr lvl="0" algn="ctr" defTabSz="844550" rtl="0">
            <a:lnSpc>
              <a:spcPct val="90000"/>
            </a:lnSpc>
            <a:spcBef>
              <a:spcPct val="0"/>
            </a:spcBef>
            <a:spcAft>
              <a:spcPct val="35000"/>
            </a:spcAft>
          </a:pPr>
          <a:r>
            <a:rPr lang="en-US" sz="1900" kern="1200" dirty="0" smtClean="0"/>
            <a:t>Identify changes in the patient’s condition even before symptoms occur.</a:t>
          </a:r>
          <a:endParaRPr lang="en-US" sz="1900" kern="1200" dirty="0"/>
        </a:p>
      </dsp:txBody>
      <dsp:txXfrm>
        <a:off x="2315320" y="190269"/>
        <a:ext cx="5149684" cy="53386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DB2B90F-3F12-426D-9956-F27A3A6C05E2}">
      <dsp:nvSpPr>
        <dsp:cNvPr id="0" name=""/>
        <dsp:cNvSpPr/>
      </dsp:nvSpPr>
      <dsp:spPr>
        <a:xfrm>
          <a:off x="2984" y="250261"/>
          <a:ext cx="2366785" cy="642476"/>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9210" tIns="14605" rIns="0" bIns="14605" numCol="1" spcCol="1270" anchor="ctr" anchorCtr="0">
          <a:noAutofit/>
        </a:bodyPr>
        <a:lstStyle/>
        <a:p>
          <a:pPr lvl="0" algn="ctr" defTabSz="1022350" rtl="0">
            <a:lnSpc>
              <a:spcPct val="90000"/>
            </a:lnSpc>
            <a:spcBef>
              <a:spcPct val="0"/>
            </a:spcBef>
            <a:spcAft>
              <a:spcPct val="35000"/>
            </a:spcAft>
          </a:pPr>
          <a:r>
            <a:rPr lang="en-US" sz="2300" b="1" kern="1200" dirty="0" smtClean="0"/>
            <a:t>Mislabeled Specimens</a:t>
          </a:r>
          <a:endParaRPr lang="en-US" sz="2300" kern="1200" dirty="0"/>
        </a:p>
      </dsp:txBody>
      <dsp:txXfrm>
        <a:off x="2984" y="250261"/>
        <a:ext cx="2366785" cy="642476"/>
      </dsp:txXfrm>
    </dsp:sp>
    <dsp:sp modelId="{AFB4FD8C-75FE-4FFA-9CC6-07308A19B8F4}">
      <dsp:nvSpPr>
        <dsp:cNvPr id="0" name=""/>
        <dsp:cNvSpPr/>
      </dsp:nvSpPr>
      <dsp:spPr>
        <a:xfrm>
          <a:off x="2160965" y="304871"/>
          <a:ext cx="5303649" cy="533255"/>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12065" rIns="0" bIns="12065" numCol="1" spcCol="1270" anchor="ctr" anchorCtr="0">
          <a:noAutofit/>
        </a:bodyPr>
        <a:lstStyle/>
        <a:p>
          <a:pPr lvl="0" algn="ctr" defTabSz="844550" rtl="0">
            <a:lnSpc>
              <a:spcPct val="90000"/>
            </a:lnSpc>
            <a:spcBef>
              <a:spcPct val="0"/>
            </a:spcBef>
            <a:spcAft>
              <a:spcPct val="35000"/>
            </a:spcAft>
          </a:pPr>
          <a:r>
            <a:rPr lang="en-US" sz="1900" kern="1200" dirty="0" smtClean="0"/>
            <a:t>Diagnose a condition before the patient has symptoms.</a:t>
          </a:r>
          <a:endParaRPr lang="en-US" sz="1900" kern="1200" dirty="0"/>
        </a:p>
      </dsp:txBody>
      <dsp:txXfrm>
        <a:off x="2160965" y="304871"/>
        <a:ext cx="5303649" cy="53325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3D91D2-E20E-4DD6-A6A6-37996D1B6F7B}">
      <dsp:nvSpPr>
        <dsp:cNvPr id="0" name=""/>
        <dsp:cNvSpPr/>
      </dsp:nvSpPr>
      <dsp:spPr>
        <a:xfrm>
          <a:off x="2564" y="250991"/>
          <a:ext cx="2351300" cy="641017"/>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en-US" sz="1400" b="1" kern="1200" dirty="0" smtClean="0"/>
            <a:t>Poured Blood from a Lavender to a Chemistry Tube.</a:t>
          </a:r>
          <a:endParaRPr lang="en-US" sz="1400" kern="1200" dirty="0"/>
        </a:p>
      </dsp:txBody>
      <dsp:txXfrm>
        <a:off x="2564" y="250991"/>
        <a:ext cx="2351300" cy="641017"/>
      </dsp:txXfrm>
    </dsp:sp>
    <dsp:sp modelId="{5C42A6BD-34C2-4D9C-9296-FEF8F71CBB27}">
      <dsp:nvSpPr>
        <dsp:cNvPr id="0" name=""/>
        <dsp:cNvSpPr/>
      </dsp:nvSpPr>
      <dsp:spPr>
        <a:xfrm>
          <a:off x="2145534" y="305477"/>
          <a:ext cx="5319501" cy="532044"/>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3335" rIns="0" bIns="13335" numCol="1" spcCol="1270" anchor="ctr" anchorCtr="0">
          <a:noAutofit/>
        </a:bodyPr>
        <a:lstStyle/>
        <a:p>
          <a:pPr lvl="0" algn="ctr" defTabSz="933450" rtl="0">
            <a:lnSpc>
              <a:spcPct val="90000"/>
            </a:lnSpc>
            <a:spcBef>
              <a:spcPct val="0"/>
            </a:spcBef>
            <a:spcAft>
              <a:spcPct val="35000"/>
            </a:spcAft>
          </a:pPr>
          <a:r>
            <a:rPr lang="en-US" sz="2100" kern="1200" dirty="0" smtClean="0"/>
            <a:t>Plan a patient’s treatment for a </a:t>
          </a:r>
          <a:r>
            <a:rPr lang="en-US" sz="2100" kern="1200" smtClean="0"/>
            <a:t>disease.</a:t>
          </a:r>
          <a:endParaRPr lang="en-US" sz="2100" kern="1200" dirty="0"/>
        </a:p>
      </dsp:txBody>
      <dsp:txXfrm>
        <a:off x="2145534" y="305477"/>
        <a:ext cx="5319501" cy="532044"/>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DF007CB-F155-441C-89AD-7D63717071FD}">
      <dsp:nvSpPr>
        <dsp:cNvPr id="0" name=""/>
        <dsp:cNvSpPr/>
      </dsp:nvSpPr>
      <dsp:spPr>
        <a:xfrm>
          <a:off x="2196" y="135232"/>
          <a:ext cx="2372174" cy="643934"/>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rtl="0">
            <a:lnSpc>
              <a:spcPct val="90000"/>
            </a:lnSpc>
            <a:spcBef>
              <a:spcPct val="0"/>
            </a:spcBef>
            <a:spcAft>
              <a:spcPct val="35000"/>
            </a:spcAft>
          </a:pPr>
          <a:r>
            <a:rPr lang="en-US" sz="1500" b="1" kern="1200" dirty="0" smtClean="0"/>
            <a:t>Leaving the Tourniquet on </a:t>
          </a:r>
          <a:r>
            <a:rPr lang="en-US" sz="1500" b="1" kern="1200" dirty="0" smtClean="0"/>
            <a:t>too </a:t>
          </a:r>
          <a:r>
            <a:rPr lang="en-US" sz="1500" b="1" kern="1200" dirty="0" smtClean="0"/>
            <a:t>Long</a:t>
          </a:r>
          <a:endParaRPr lang="en-US" sz="1500" kern="1200" dirty="0"/>
        </a:p>
      </dsp:txBody>
      <dsp:txXfrm>
        <a:off x="2196" y="135232"/>
        <a:ext cx="2372174" cy="643934"/>
      </dsp:txXfrm>
    </dsp:sp>
    <dsp:sp modelId="{C0ED4F63-9F88-4DA2-81A5-603CF7AE84D5}">
      <dsp:nvSpPr>
        <dsp:cNvPr id="0" name=""/>
        <dsp:cNvSpPr/>
      </dsp:nvSpPr>
      <dsp:spPr>
        <a:xfrm>
          <a:off x="2165092" y="189967"/>
          <a:ext cx="5300310" cy="534465"/>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12065" rIns="0" bIns="12065" numCol="1" spcCol="1270" anchor="ctr" anchorCtr="0">
          <a:noAutofit/>
        </a:bodyPr>
        <a:lstStyle/>
        <a:p>
          <a:pPr lvl="0" algn="ctr" defTabSz="844550" rtl="0">
            <a:lnSpc>
              <a:spcPct val="90000"/>
            </a:lnSpc>
            <a:spcBef>
              <a:spcPct val="0"/>
            </a:spcBef>
            <a:spcAft>
              <a:spcPct val="35000"/>
            </a:spcAft>
          </a:pPr>
          <a:r>
            <a:rPr lang="en-US" sz="1900" kern="1200" dirty="0" smtClean="0"/>
            <a:t>Evaluate a patient’s response to a treatment.</a:t>
          </a:r>
          <a:endParaRPr lang="en-US" sz="1900" kern="1200" dirty="0"/>
        </a:p>
      </dsp:txBody>
      <dsp:txXfrm>
        <a:off x="2165092" y="189967"/>
        <a:ext cx="5300310" cy="53446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E592B9-4694-48AD-A22E-C8FFD76E7F90}">
      <dsp:nvSpPr>
        <dsp:cNvPr id="0" name=""/>
        <dsp:cNvSpPr/>
      </dsp:nvSpPr>
      <dsp:spPr>
        <a:xfrm>
          <a:off x="2585" y="135597"/>
          <a:ext cx="2369488" cy="643205"/>
        </a:xfrm>
        <a:prstGeom prst="chevron">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9525" rIns="0" bIns="9525" numCol="1" spcCol="1270" anchor="ctr" anchorCtr="0">
          <a:noAutofit/>
        </a:bodyPr>
        <a:lstStyle/>
        <a:p>
          <a:pPr lvl="0" algn="ctr" defTabSz="666750" rtl="0">
            <a:lnSpc>
              <a:spcPct val="90000"/>
            </a:lnSpc>
            <a:spcBef>
              <a:spcPct val="0"/>
            </a:spcBef>
            <a:spcAft>
              <a:spcPct val="35000"/>
            </a:spcAft>
          </a:pPr>
          <a:r>
            <a:rPr lang="en-US" sz="1500" b="1" kern="1200" dirty="0" smtClean="0"/>
            <a:t>Drawing Above an IV Without Waiting </a:t>
          </a:r>
          <a:endParaRPr lang="en-US" sz="1500" kern="1200" dirty="0"/>
        </a:p>
      </dsp:txBody>
      <dsp:txXfrm>
        <a:off x="2585" y="135597"/>
        <a:ext cx="2369488" cy="643205"/>
      </dsp:txXfrm>
    </dsp:sp>
    <dsp:sp modelId="{C3555FF7-0861-420B-9222-B7A473575321}">
      <dsp:nvSpPr>
        <dsp:cNvPr id="0" name=""/>
        <dsp:cNvSpPr/>
      </dsp:nvSpPr>
      <dsp:spPr>
        <a:xfrm>
          <a:off x="2163032" y="190269"/>
          <a:ext cx="5301981" cy="533860"/>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3020" tIns="16510" rIns="0" bIns="16510" numCol="1" spcCol="1270" anchor="ctr" anchorCtr="0">
          <a:noAutofit/>
        </a:bodyPr>
        <a:lstStyle/>
        <a:p>
          <a:pPr lvl="0" algn="ctr" defTabSz="1155700" rtl="0">
            <a:lnSpc>
              <a:spcPct val="90000"/>
            </a:lnSpc>
            <a:spcBef>
              <a:spcPct val="0"/>
            </a:spcBef>
            <a:spcAft>
              <a:spcPct val="35000"/>
            </a:spcAft>
          </a:pPr>
          <a:r>
            <a:rPr lang="en-US" sz="2600" kern="1200" dirty="0" smtClean="0"/>
            <a:t>Monitor the course of a disease.</a:t>
          </a:r>
          <a:endParaRPr lang="en-US" sz="2600" kern="1200" dirty="0"/>
        </a:p>
      </dsp:txBody>
      <dsp:txXfrm>
        <a:off x="2163032" y="190269"/>
        <a:ext cx="5301981" cy="53386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45D2F25-EFB5-4545-87F0-33FE4D8B6D7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5D2F25-EFB5-4545-87F0-33FE4D8B6D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5D2F25-EFB5-4545-87F0-33FE4D8B6D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5D2F25-EFB5-4545-87F0-33FE4D8B6D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5D2F25-EFB5-4545-87F0-33FE4D8B6D7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5D2F25-EFB5-4545-87F0-33FE4D8B6D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5D2F25-EFB5-4545-87F0-33FE4D8B6D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8" name="Slide Number Placeholder 7"/>
          <p:cNvSpPr>
            <a:spLocks noGrp="1"/>
          </p:cNvSpPr>
          <p:nvPr>
            <p:ph type="sldNum" sz="quarter" idx="11"/>
          </p:nvPr>
        </p:nvSpPr>
        <p:spPr/>
        <p:txBody>
          <a:bodyPr/>
          <a:lstStyle/>
          <a:p>
            <a:fld id="{345D2F25-EFB5-4545-87F0-33FE4D8B6D75}"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5D2F25-EFB5-4545-87F0-33FE4D8B6D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6BDC089-9EE8-48DD-8529-B03032EEA232}" type="datetimeFigureOut">
              <a:rPr lang="en-US" smtClean="0"/>
              <a:pPr/>
              <a:t>04/21/2014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345D2F25-EFB5-4545-87F0-33FE4D8B6D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6BDC089-9EE8-48DD-8529-B03032EEA232}" type="datetimeFigureOut">
              <a:rPr lang="en-US" smtClean="0"/>
              <a:pPr/>
              <a:t>04/21/2014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5D2F25-EFB5-4545-87F0-33FE4D8B6D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D6BDC089-9EE8-48DD-8529-B03032EEA232}" type="datetimeFigureOut">
              <a:rPr lang="en-US" smtClean="0"/>
              <a:pPr/>
              <a:t>04/21/2014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45D2F25-EFB5-4545-87F0-33FE4D8B6D7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n w="5000" cmpd="sng">
                  <a:solidFill>
                    <a:schemeClr val="bg1"/>
                  </a:solidFill>
                  <a:prstDash val="solid"/>
                </a:ln>
                <a:solidFill>
                  <a:schemeClr val="bg1"/>
                </a:solidFill>
              </a:rPr>
              <a:t>Poke, Poke, Pass with Accuracy and Compassion</a:t>
            </a:r>
            <a:endParaRPr lang="en-US" dirty="0">
              <a:ln w="5000" cmpd="sng">
                <a:solidFill>
                  <a:schemeClr val="bg1"/>
                </a:solidFill>
                <a:prstDash val="solid"/>
              </a:ln>
              <a:solidFill>
                <a:schemeClr val="bg1"/>
              </a:solidFill>
            </a:endParaRPr>
          </a:p>
        </p:txBody>
      </p:sp>
      <p:sp>
        <p:nvSpPr>
          <p:cNvPr id="4" name="TextBox 3"/>
          <p:cNvSpPr txBox="1"/>
          <p:nvPr/>
        </p:nvSpPr>
        <p:spPr>
          <a:xfrm>
            <a:off x="228600" y="228600"/>
            <a:ext cx="8001000" cy="400110"/>
          </a:xfrm>
          <a:prstGeom prst="rect">
            <a:avLst/>
          </a:prstGeom>
          <a:noFill/>
        </p:spPr>
        <p:txBody>
          <a:bodyPr wrap="square" rtlCol="0">
            <a:spAutoFit/>
          </a:bodyPr>
          <a:lstStyle/>
          <a:p>
            <a:r>
              <a:rPr lang="en-US" sz="2000" dirty="0" smtClean="0">
                <a:solidFill>
                  <a:schemeClr val="bg1"/>
                </a:solidFill>
              </a:rPr>
              <a:t>Saratoga Hospital Phlebotomy Department Mission Statement</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Accuracy </a:t>
            </a:r>
            <a:r>
              <a:rPr lang="en-US" sz="1000" dirty="0" smtClean="0">
                <a:solidFill>
                  <a:schemeClr val="bg1"/>
                </a:solidFill>
              </a:rPr>
              <a:t>Continued</a:t>
            </a:r>
            <a:endParaRPr lang="en-US" dirty="0"/>
          </a:p>
        </p:txBody>
      </p:sp>
      <p:graphicFrame>
        <p:nvGraphicFramePr>
          <p:cNvPr id="4" name="Content Placeholder 3"/>
          <p:cNvGraphicFramePr>
            <a:graphicFrameLocks noGrp="1"/>
          </p:cNvGraphicFramePr>
          <p:nvPr>
            <p:ph idx="1"/>
          </p:nvPr>
        </p:nvGraphicFramePr>
        <p:xfrm>
          <a:off x="457200" y="1600201"/>
          <a:ext cx="74676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2514600"/>
            <a:ext cx="8077200" cy="2277547"/>
          </a:xfrm>
          <a:prstGeom prst="rect">
            <a:avLst/>
          </a:prstGeom>
          <a:noFill/>
        </p:spPr>
        <p:txBody>
          <a:bodyPr wrap="square" rtlCol="0">
            <a:spAutoFit/>
          </a:bodyPr>
          <a:lstStyle/>
          <a:p>
            <a:pPr>
              <a:buFont typeface="Wingdings" pitchFamily="2" charset="2"/>
              <a:buChar char="§"/>
            </a:pPr>
            <a:r>
              <a:rPr lang="en-US" sz="1600" dirty="0" smtClean="0">
                <a:solidFill>
                  <a:schemeClr val="bg1"/>
                </a:solidFill>
              </a:rPr>
              <a:t> </a:t>
            </a:r>
            <a:r>
              <a:rPr lang="en-US" sz="1400" dirty="0" smtClean="0">
                <a:solidFill>
                  <a:schemeClr val="bg1"/>
                </a:solidFill>
              </a:rPr>
              <a:t>Patient A started hemorrhaging after delivering a baby.  The physician ordered a STAT CBC to monitor how much blood she had lost.  Because the patient was critical, the anesthesiologist insisted the blood be drawn right away, in the left arm, above the IV.</a:t>
            </a:r>
          </a:p>
          <a:p>
            <a:pPr>
              <a:buFont typeface="Wingdings" pitchFamily="2" charset="2"/>
              <a:buChar char="§"/>
            </a:pPr>
            <a:r>
              <a:rPr lang="en-US" sz="1400" dirty="0">
                <a:solidFill>
                  <a:schemeClr val="bg1"/>
                </a:solidFill>
              </a:rPr>
              <a:t> </a:t>
            </a:r>
            <a:r>
              <a:rPr lang="en-US" sz="1400" dirty="0" smtClean="0">
                <a:solidFill>
                  <a:schemeClr val="bg1"/>
                </a:solidFill>
              </a:rPr>
              <a:t>The Laboratory called a critical 2.5 Hemoglobin result to the OR.  The technologist indicated the specimen was compromised, because it was drawn above the IV.</a:t>
            </a:r>
          </a:p>
          <a:p>
            <a:pPr>
              <a:buFont typeface="Wingdings" pitchFamily="2" charset="2"/>
              <a:buChar char="§"/>
            </a:pPr>
            <a:r>
              <a:rPr lang="en-US" sz="1400" dirty="0">
                <a:solidFill>
                  <a:schemeClr val="bg1"/>
                </a:solidFill>
              </a:rPr>
              <a:t> </a:t>
            </a:r>
            <a:r>
              <a:rPr lang="en-US" sz="1400" dirty="0" smtClean="0">
                <a:solidFill>
                  <a:schemeClr val="bg1"/>
                </a:solidFill>
              </a:rPr>
              <a:t>The physician had no way to monitor the patient’s condition with an inaccurate Hemoglobin result.</a:t>
            </a:r>
          </a:p>
          <a:p>
            <a:endParaRPr lang="en-US" sz="1400" dirty="0" smtClean="0">
              <a:solidFill>
                <a:schemeClr val="bg1"/>
              </a:solidFill>
            </a:endParaRPr>
          </a:p>
          <a:p>
            <a:pPr>
              <a:buFont typeface="Wingdings" pitchFamily="2" charset="2"/>
              <a:buChar char="§"/>
            </a:pPr>
            <a:r>
              <a:rPr lang="en-US" sz="1400" dirty="0">
                <a:solidFill>
                  <a:schemeClr val="bg1"/>
                </a:solidFill>
              </a:rPr>
              <a:t> </a:t>
            </a:r>
            <a:r>
              <a:rPr lang="en-US" sz="1400" dirty="0" smtClean="0">
                <a:solidFill>
                  <a:schemeClr val="bg1"/>
                </a:solidFill>
              </a:rPr>
              <a:t>  In many cases, the </a:t>
            </a:r>
            <a:r>
              <a:rPr lang="en-US" sz="1400" dirty="0" smtClean="0">
                <a:solidFill>
                  <a:schemeClr val="bg1"/>
                </a:solidFill>
              </a:rPr>
              <a:t>ordering </a:t>
            </a:r>
            <a:r>
              <a:rPr lang="en-US" sz="1400" dirty="0" smtClean="0">
                <a:solidFill>
                  <a:schemeClr val="bg1"/>
                </a:solidFill>
              </a:rPr>
              <a:t>provider </a:t>
            </a:r>
            <a:r>
              <a:rPr lang="en-US" sz="1400" dirty="0" smtClean="0">
                <a:solidFill>
                  <a:schemeClr val="bg1"/>
                </a:solidFill>
              </a:rPr>
              <a:t>cannot </a:t>
            </a:r>
            <a:r>
              <a:rPr lang="en-US" sz="1400" dirty="0" smtClean="0">
                <a:solidFill>
                  <a:schemeClr val="bg1"/>
                </a:solidFill>
              </a:rPr>
              <a:t>monitor the course a patient’s condition has taken without laboratory results.  Anytime a specimen is collected above an IV, without shutting the IV off for 3 minutes, the specimen will produce inaccurate results. </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Compassion</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1800" dirty="0" smtClean="0">
                <a:solidFill>
                  <a:schemeClr val="bg1"/>
                </a:solidFill>
              </a:rPr>
              <a:t>Compassion is defined as the sympathetic consciousness of another’s distress, together with a desire to alleviate it.</a:t>
            </a:r>
          </a:p>
          <a:p>
            <a:r>
              <a:rPr lang="en-US" sz="1800" dirty="0" smtClean="0">
                <a:solidFill>
                  <a:schemeClr val="bg1"/>
                </a:solidFill>
              </a:rPr>
              <a:t>The Saratoga Hospital Phlebotomy Department is rated by patients in the Press </a:t>
            </a:r>
            <a:r>
              <a:rPr lang="en-US" sz="1800" dirty="0" err="1" smtClean="0">
                <a:solidFill>
                  <a:schemeClr val="bg1"/>
                </a:solidFill>
              </a:rPr>
              <a:t>Ganey</a:t>
            </a:r>
            <a:r>
              <a:rPr lang="en-US" sz="1800" dirty="0" smtClean="0">
                <a:solidFill>
                  <a:schemeClr val="bg1"/>
                </a:solidFill>
              </a:rPr>
              <a:t> surveys.</a:t>
            </a:r>
          </a:p>
          <a:p>
            <a:r>
              <a:rPr lang="en-US" sz="1800" dirty="0" smtClean="0">
                <a:solidFill>
                  <a:schemeClr val="bg1"/>
                </a:solidFill>
              </a:rPr>
              <a:t>Patients rate phlebotomists based on the following </a:t>
            </a:r>
            <a:r>
              <a:rPr lang="en-US" sz="1800" dirty="0" smtClean="0">
                <a:solidFill>
                  <a:schemeClr val="bg1"/>
                </a:solidFill>
              </a:rPr>
              <a:t>questions.</a:t>
            </a:r>
            <a:endParaRPr lang="en-US" sz="1800" dirty="0" smtClean="0">
              <a:solidFill>
                <a:schemeClr val="bg1"/>
              </a:solidFill>
            </a:endParaRPr>
          </a:p>
          <a:p>
            <a:pPr lvl="1"/>
            <a:r>
              <a:rPr lang="en-US" sz="1800" i="1" dirty="0" smtClean="0">
                <a:solidFill>
                  <a:schemeClr val="bg1"/>
                </a:solidFill>
              </a:rPr>
              <a:t>Courtesy of the person who took your blood.</a:t>
            </a:r>
          </a:p>
          <a:p>
            <a:pPr lvl="1"/>
            <a:r>
              <a:rPr lang="en-US" sz="1800" i="1" dirty="0" smtClean="0">
                <a:solidFill>
                  <a:schemeClr val="bg1"/>
                </a:solidFill>
              </a:rPr>
              <a:t>Concern  blood draw discomfort.</a:t>
            </a:r>
          </a:p>
          <a:p>
            <a:pPr lvl="1"/>
            <a:r>
              <a:rPr lang="en-US" sz="1800" i="1" dirty="0" smtClean="0">
                <a:solidFill>
                  <a:schemeClr val="bg1"/>
                </a:solidFill>
              </a:rPr>
              <a:t>Skill of person took blood.</a:t>
            </a:r>
          </a:p>
          <a:p>
            <a:pPr lvl="1">
              <a:buNone/>
            </a:pPr>
            <a:endParaRPr lang="en-US" sz="1400"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Compassion </a:t>
            </a:r>
            <a:r>
              <a:rPr lang="en-US" sz="1200" dirty="0" smtClean="0">
                <a:solidFill>
                  <a:schemeClr val="bg1"/>
                </a:solidFill>
              </a:rPr>
              <a:t>Continued</a:t>
            </a:r>
            <a:endParaRPr lang="en-US" dirty="0"/>
          </a:p>
        </p:txBody>
      </p:sp>
      <p:sp>
        <p:nvSpPr>
          <p:cNvPr id="3" name="Content Placeholder 2"/>
          <p:cNvSpPr>
            <a:spLocks noGrp="1"/>
          </p:cNvSpPr>
          <p:nvPr>
            <p:ph idx="1"/>
          </p:nvPr>
        </p:nvSpPr>
        <p:spPr/>
        <p:txBody>
          <a:bodyPr>
            <a:normAutofit/>
          </a:bodyPr>
          <a:lstStyle/>
          <a:p>
            <a:pPr>
              <a:buNone/>
            </a:pPr>
            <a:r>
              <a:rPr lang="en-US" sz="1800" dirty="0" smtClean="0">
                <a:solidFill>
                  <a:schemeClr val="bg1"/>
                </a:solidFill>
              </a:rPr>
              <a:t>Creating a positive experience for our patients is essential to our </a:t>
            </a:r>
          </a:p>
          <a:p>
            <a:pPr>
              <a:buNone/>
            </a:pPr>
            <a:r>
              <a:rPr lang="en-US" sz="1800" dirty="0" smtClean="0">
                <a:solidFill>
                  <a:schemeClr val="bg1"/>
                </a:solidFill>
              </a:rPr>
              <a:t>business.  Our competition is everywhere.  In order to make sure that </a:t>
            </a:r>
          </a:p>
          <a:p>
            <a:pPr>
              <a:buNone/>
            </a:pPr>
            <a:r>
              <a:rPr lang="en-US" sz="1800" dirty="0" smtClean="0">
                <a:solidFill>
                  <a:schemeClr val="bg1"/>
                </a:solidFill>
              </a:rPr>
              <a:t>we succeed as an organization, people need to want to seek our </a:t>
            </a:r>
          </a:p>
          <a:p>
            <a:pPr>
              <a:buNone/>
            </a:pPr>
            <a:r>
              <a:rPr lang="en-US" sz="1800" dirty="0" smtClean="0">
                <a:solidFill>
                  <a:schemeClr val="bg1"/>
                </a:solidFill>
              </a:rPr>
              <a:t>services.  Consider the following when creating a positive experience.</a:t>
            </a:r>
            <a:endParaRPr lang="en-US" sz="1800" smtClean="0">
              <a:solidFill>
                <a:schemeClr val="bg1"/>
              </a:solidFill>
            </a:endParaRPr>
          </a:p>
          <a:p>
            <a:pPr>
              <a:buNone/>
            </a:pPr>
            <a:endParaRPr lang="en-US" sz="1800" dirty="0" smtClean="0">
              <a:solidFill>
                <a:schemeClr val="bg1"/>
              </a:solidFill>
            </a:endParaRPr>
          </a:p>
          <a:p>
            <a:r>
              <a:rPr lang="en-US" sz="1800" b="1" dirty="0" smtClean="0">
                <a:solidFill>
                  <a:schemeClr val="bg1"/>
                </a:solidFill>
              </a:rPr>
              <a:t>Respect:</a:t>
            </a:r>
            <a:r>
              <a:rPr lang="en-US" sz="1800" dirty="0" smtClean="0">
                <a:solidFill>
                  <a:schemeClr val="bg1"/>
                </a:solidFill>
              </a:rPr>
              <a:t>  The highest point of anxiety for many outpatients  is often the wait time.  Make patients feel like their time is important.</a:t>
            </a:r>
          </a:p>
          <a:p>
            <a:pPr>
              <a:buNone/>
            </a:pPr>
            <a:r>
              <a:rPr lang="en-US" sz="1800" dirty="0" smtClean="0">
                <a:solidFill>
                  <a:schemeClr val="bg1"/>
                </a:solidFill>
              </a:rPr>
              <a:t>	</a:t>
            </a:r>
            <a:r>
              <a:rPr lang="en-US" sz="1800" i="1" dirty="0" smtClean="0">
                <a:solidFill>
                  <a:schemeClr val="bg1"/>
                </a:solidFill>
              </a:rPr>
              <a:t>Remember to notify patients when there is a delay in their care.</a:t>
            </a:r>
            <a:endParaRPr lang="en-US" sz="1800" dirty="0" smtClean="0">
              <a:solidFill>
                <a:schemeClr val="bg1"/>
              </a:solidFill>
            </a:endParaRPr>
          </a:p>
          <a:p>
            <a:r>
              <a:rPr lang="en-US" sz="1800" b="1" dirty="0" smtClean="0">
                <a:solidFill>
                  <a:schemeClr val="bg1"/>
                </a:solidFill>
              </a:rPr>
              <a:t>Attitude:</a:t>
            </a:r>
            <a:r>
              <a:rPr lang="en-US" sz="1800" dirty="0" smtClean="0">
                <a:solidFill>
                  <a:schemeClr val="bg1"/>
                </a:solidFill>
              </a:rPr>
              <a:t>   When a patient experiences a positive attitude, they feel cared for as an individual.</a:t>
            </a:r>
          </a:p>
          <a:p>
            <a:pPr>
              <a:buNone/>
            </a:pPr>
            <a:r>
              <a:rPr lang="en-US" sz="1800" dirty="0" smtClean="0">
                <a:solidFill>
                  <a:schemeClr val="bg1"/>
                </a:solidFill>
              </a:rPr>
              <a:t>	</a:t>
            </a:r>
            <a:r>
              <a:rPr lang="en-US" sz="1800" i="1" dirty="0" smtClean="0">
                <a:solidFill>
                  <a:schemeClr val="bg1"/>
                </a:solidFill>
              </a:rPr>
              <a:t>Consider how body language is interpreted by the patient.</a:t>
            </a:r>
            <a:endParaRPr lang="en-US" sz="1800" dirty="0" smtClean="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Compassion </a:t>
            </a:r>
            <a:r>
              <a:rPr lang="en-US" sz="1200" dirty="0" smtClean="0">
                <a:solidFill>
                  <a:schemeClr val="bg1"/>
                </a:solidFill>
              </a:rPr>
              <a:t>Continued</a:t>
            </a:r>
            <a:endParaRPr lang="en-US" dirty="0"/>
          </a:p>
        </p:txBody>
      </p:sp>
      <p:sp>
        <p:nvSpPr>
          <p:cNvPr id="3" name="Content Placeholder 2"/>
          <p:cNvSpPr>
            <a:spLocks noGrp="1"/>
          </p:cNvSpPr>
          <p:nvPr>
            <p:ph idx="1"/>
          </p:nvPr>
        </p:nvSpPr>
        <p:spPr/>
        <p:txBody>
          <a:bodyPr>
            <a:normAutofit/>
          </a:bodyPr>
          <a:lstStyle/>
          <a:p>
            <a:r>
              <a:rPr lang="en-US" sz="1800" b="1" dirty="0" smtClean="0">
                <a:solidFill>
                  <a:schemeClr val="bg1"/>
                </a:solidFill>
              </a:rPr>
              <a:t>Behavior:  </a:t>
            </a:r>
            <a:r>
              <a:rPr lang="en-US" sz="1800" dirty="0" smtClean="0">
                <a:solidFill>
                  <a:schemeClr val="bg1"/>
                </a:solidFill>
              </a:rPr>
              <a:t>Experiencing professional and considerate behavior means feeling valued and safe.</a:t>
            </a:r>
          </a:p>
          <a:p>
            <a:pPr>
              <a:buNone/>
            </a:pPr>
            <a:r>
              <a:rPr lang="en-US" sz="1800" dirty="0" smtClean="0">
                <a:solidFill>
                  <a:schemeClr val="bg1"/>
                </a:solidFill>
              </a:rPr>
              <a:t>	</a:t>
            </a:r>
            <a:r>
              <a:rPr lang="en-US" sz="1800" i="1" dirty="0" smtClean="0">
                <a:solidFill>
                  <a:schemeClr val="bg1"/>
                </a:solidFill>
              </a:rPr>
              <a:t>Always treat patients and staff in a polite, courteous and professional manner.   </a:t>
            </a:r>
            <a:endParaRPr lang="en-US" sz="1800" dirty="0" smtClean="0">
              <a:solidFill>
                <a:schemeClr val="bg1"/>
              </a:solidFill>
            </a:endParaRPr>
          </a:p>
          <a:p>
            <a:r>
              <a:rPr lang="en-US" sz="1800" b="1" dirty="0" smtClean="0">
                <a:solidFill>
                  <a:schemeClr val="bg1"/>
                </a:solidFill>
              </a:rPr>
              <a:t>Communication:  </a:t>
            </a:r>
            <a:r>
              <a:rPr lang="en-US" sz="1800" dirty="0" smtClean="0">
                <a:solidFill>
                  <a:schemeClr val="bg1"/>
                </a:solidFill>
              </a:rPr>
              <a:t>This is not a one way standard.  Patients need to be able to understand what is being </a:t>
            </a:r>
            <a:r>
              <a:rPr lang="en-US" sz="1800" dirty="0" smtClean="0">
                <a:solidFill>
                  <a:schemeClr val="bg1"/>
                </a:solidFill>
              </a:rPr>
              <a:t>communicate</a:t>
            </a:r>
            <a:r>
              <a:rPr lang="en-US" sz="1800" dirty="0" smtClean="0">
                <a:solidFill>
                  <a:srgbClr val="FF0000"/>
                </a:solidFill>
              </a:rPr>
              <a:t>d</a:t>
            </a:r>
            <a:r>
              <a:rPr lang="en-US" sz="1800" dirty="0" smtClean="0">
                <a:solidFill>
                  <a:schemeClr val="bg1"/>
                </a:solidFill>
              </a:rPr>
              <a:t>, </a:t>
            </a:r>
            <a:r>
              <a:rPr lang="en-US" sz="1800" dirty="0" smtClean="0">
                <a:solidFill>
                  <a:schemeClr val="bg1"/>
                </a:solidFill>
              </a:rPr>
              <a:t>as well as feeling that they are understood.</a:t>
            </a:r>
          </a:p>
          <a:p>
            <a:pPr>
              <a:buNone/>
            </a:pPr>
            <a:r>
              <a:rPr lang="en-US" sz="1800" dirty="0" smtClean="0">
                <a:solidFill>
                  <a:schemeClr val="bg1"/>
                </a:solidFill>
              </a:rPr>
              <a:t>	</a:t>
            </a:r>
            <a:r>
              <a:rPr lang="en-US" sz="1800" i="1" dirty="0" smtClean="0">
                <a:solidFill>
                  <a:schemeClr val="bg1"/>
                </a:solidFill>
              </a:rPr>
              <a:t>If a patient is asking to have their blood drawn in a particular site, do whatever can be done to use that site.  </a:t>
            </a:r>
            <a:endParaRPr lang="en-US" sz="1800" dirty="0" smtClean="0">
              <a:solidFill>
                <a:schemeClr val="bg1"/>
              </a:solidFill>
            </a:endParaRPr>
          </a:p>
          <a:p>
            <a:r>
              <a:rPr lang="en-US" sz="1800" b="1" dirty="0" smtClean="0">
                <a:solidFill>
                  <a:schemeClr val="bg1"/>
                </a:solidFill>
              </a:rPr>
              <a:t>Privacy and Dignity:  </a:t>
            </a:r>
            <a:r>
              <a:rPr lang="en-US" sz="1800" dirty="0" smtClean="0">
                <a:solidFill>
                  <a:schemeClr val="bg1"/>
                </a:solidFill>
              </a:rPr>
              <a:t>When a patient’s privacy and dignity are being  considered, they feel protected and treated with due respect.</a:t>
            </a:r>
          </a:p>
          <a:p>
            <a:pPr>
              <a:buNone/>
            </a:pPr>
            <a:r>
              <a:rPr lang="en-US" sz="1800" b="1" dirty="0" smtClean="0">
                <a:solidFill>
                  <a:schemeClr val="bg1"/>
                </a:solidFill>
              </a:rPr>
              <a:t>	</a:t>
            </a:r>
            <a:r>
              <a:rPr lang="en-US" sz="1800" i="1" dirty="0" smtClean="0">
                <a:solidFill>
                  <a:schemeClr val="bg1"/>
                </a:solidFill>
              </a:rPr>
              <a:t>Keep in mind the Main Lab Outpatient setting allows for no privacy. </a:t>
            </a:r>
          </a:p>
          <a:p>
            <a:pPr>
              <a:buNone/>
            </a:pPr>
            <a:endParaRPr lang="en-US" sz="1800" i="1" dirty="0" smtClean="0">
              <a:solidFill>
                <a:schemeClr val="bg1"/>
              </a:solidFill>
            </a:endParaRPr>
          </a:p>
          <a:p>
            <a:pPr>
              <a:buNone/>
            </a:pPr>
            <a:r>
              <a:rPr lang="en-US" sz="800" i="1" dirty="0" smtClean="0">
                <a:solidFill>
                  <a:schemeClr val="bg1"/>
                </a:solidFill>
              </a:rPr>
              <a:t>http://www.dhsspsni.gov.uk/improving_the_patient_and_client_experience.pdf </a:t>
            </a:r>
            <a:endParaRPr lang="en-US" sz="800" i="1"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Conclusion</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2400" dirty="0" smtClean="0">
                <a:solidFill>
                  <a:schemeClr val="bg1"/>
                </a:solidFill>
              </a:rPr>
              <a:t>Poke, Poke, Pass with Accuracy and Compassion </a:t>
            </a:r>
          </a:p>
          <a:p>
            <a:pPr>
              <a:buFont typeface="Wingdings" pitchFamily="2" charset="2"/>
              <a:buChar char="§"/>
            </a:pPr>
            <a:r>
              <a:rPr lang="en-US" sz="2400" dirty="0" smtClean="0">
                <a:solidFill>
                  <a:schemeClr val="bg1"/>
                </a:solidFill>
              </a:rPr>
              <a:t>Keep in mind our Mission Statement when performing your tasks.</a:t>
            </a:r>
          </a:p>
          <a:p>
            <a:pPr lvl="1">
              <a:buFont typeface="Wingdings" pitchFamily="2" charset="2"/>
              <a:buChar char="Ø"/>
            </a:pPr>
            <a:r>
              <a:rPr lang="en-US" sz="2000" dirty="0" smtClean="0">
                <a:solidFill>
                  <a:schemeClr val="bg1"/>
                </a:solidFill>
              </a:rPr>
              <a:t> Work as a team.</a:t>
            </a:r>
          </a:p>
          <a:p>
            <a:pPr lvl="1">
              <a:buFont typeface="Wingdings" pitchFamily="2" charset="2"/>
              <a:buChar char="Ø"/>
            </a:pPr>
            <a:r>
              <a:rPr lang="en-US" sz="2000" dirty="0" smtClean="0">
                <a:solidFill>
                  <a:schemeClr val="bg1"/>
                </a:solidFill>
              </a:rPr>
              <a:t> Collect a specimen that will produce accurate results.</a:t>
            </a:r>
          </a:p>
          <a:p>
            <a:pPr lvl="1">
              <a:buFont typeface="Wingdings" pitchFamily="2" charset="2"/>
              <a:buChar char="Ø"/>
            </a:pPr>
            <a:r>
              <a:rPr lang="en-US" sz="2000" dirty="0" smtClean="0">
                <a:solidFill>
                  <a:schemeClr val="bg1"/>
                </a:solidFill>
              </a:rPr>
              <a:t> Show consideration to staff as well as patients.</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Poke, Poke, Pass</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What does this mean?</a:t>
            </a:r>
          </a:p>
          <a:p>
            <a:pPr lvl="1"/>
            <a:r>
              <a:rPr lang="en-US" sz="1800" dirty="0" smtClean="0">
                <a:solidFill>
                  <a:schemeClr val="bg1"/>
                </a:solidFill>
              </a:rPr>
              <a:t>Do not try more that 2 times to draw a patient.</a:t>
            </a:r>
          </a:p>
          <a:p>
            <a:pPr lvl="1"/>
            <a:r>
              <a:rPr lang="en-US" sz="1800" dirty="0" smtClean="0">
                <a:solidFill>
                  <a:schemeClr val="bg1"/>
                </a:solidFill>
              </a:rPr>
              <a:t>Missing is part of the job.  You are expected to check for an alternative site before passing the draw off to a coworker.</a:t>
            </a:r>
          </a:p>
          <a:p>
            <a:pPr lvl="1"/>
            <a:r>
              <a:rPr lang="en-US" sz="1800" dirty="0" smtClean="0">
                <a:solidFill>
                  <a:schemeClr val="bg1"/>
                </a:solidFill>
              </a:rPr>
              <a:t>You work together as a team to obtain a patient specimen.</a:t>
            </a:r>
          </a:p>
          <a:p>
            <a:pPr lvl="1"/>
            <a:r>
              <a:rPr lang="en-US" sz="1800" dirty="0" smtClean="0">
                <a:solidFill>
                  <a:schemeClr val="bg1"/>
                </a:solidFill>
              </a:rPr>
              <a:t>You have a challenging job.  One that requires confidence and skill.</a:t>
            </a:r>
          </a:p>
          <a:p>
            <a:pPr lvl="1">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Accuracy</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sz="1900" dirty="0" smtClean="0">
                <a:solidFill>
                  <a:schemeClr val="bg1"/>
                </a:solidFill>
              </a:rPr>
              <a:t>To provide a specimen that will produce an accurate result.</a:t>
            </a:r>
          </a:p>
          <a:p>
            <a:r>
              <a:rPr lang="en-US" sz="1900" dirty="0" smtClean="0">
                <a:solidFill>
                  <a:schemeClr val="bg1"/>
                </a:solidFill>
              </a:rPr>
              <a:t>Providers use the results to do the following.</a:t>
            </a:r>
          </a:p>
          <a:p>
            <a:pPr lvl="1"/>
            <a:r>
              <a:rPr lang="en-US" sz="1900" i="1" dirty="0" smtClean="0">
                <a:solidFill>
                  <a:schemeClr val="bg1"/>
                </a:solidFill>
              </a:rPr>
              <a:t>Identify changes in the patient’s condition even before symptoms occur.</a:t>
            </a:r>
          </a:p>
          <a:p>
            <a:pPr lvl="1"/>
            <a:r>
              <a:rPr lang="en-US" sz="1900" i="1" dirty="0" smtClean="0">
                <a:solidFill>
                  <a:schemeClr val="bg1"/>
                </a:solidFill>
              </a:rPr>
              <a:t>Diagnose a disease before the patient has symptoms.</a:t>
            </a:r>
          </a:p>
          <a:p>
            <a:pPr lvl="1"/>
            <a:r>
              <a:rPr lang="en-US" sz="1900" i="1" dirty="0" smtClean="0">
                <a:solidFill>
                  <a:schemeClr val="bg1"/>
                </a:solidFill>
              </a:rPr>
              <a:t>Plan a patient’s treatment for a disease.</a:t>
            </a:r>
          </a:p>
          <a:p>
            <a:pPr lvl="1"/>
            <a:r>
              <a:rPr lang="en-US" sz="1900" i="1" dirty="0" smtClean="0">
                <a:solidFill>
                  <a:schemeClr val="bg1"/>
                </a:solidFill>
              </a:rPr>
              <a:t>Evaluate a patient’s response to a treatment.</a:t>
            </a:r>
          </a:p>
          <a:p>
            <a:pPr lvl="1"/>
            <a:r>
              <a:rPr lang="en-US" sz="1900" i="1" dirty="0" smtClean="0">
                <a:solidFill>
                  <a:schemeClr val="bg1"/>
                </a:solidFill>
              </a:rPr>
              <a:t>Monitor the course of a disease.</a:t>
            </a:r>
          </a:p>
          <a:p>
            <a:pPr lvl="1">
              <a:buNone/>
            </a:pPr>
            <a:r>
              <a:rPr lang="en-US" sz="900" dirty="0" smtClean="0">
                <a:solidFill>
                  <a:schemeClr val="bg1"/>
                </a:solidFill>
              </a:rPr>
              <a:t>http://www.mayo.edu/mshs/careers/phlebotomy-technician/phlebotomy-technician-certificate-program-minnesota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Accuracy</a:t>
            </a:r>
            <a:r>
              <a:rPr lang="en-US" dirty="0" smtClean="0"/>
              <a:t> </a:t>
            </a:r>
            <a:r>
              <a:rPr lang="en-US" sz="1400" dirty="0" smtClean="0">
                <a:solidFill>
                  <a:schemeClr val="bg1"/>
                </a:solidFill>
              </a:rPr>
              <a:t>continued</a:t>
            </a:r>
            <a:endParaRPr lang="en-US" dirty="0">
              <a:solidFill>
                <a:schemeClr val="bg1"/>
              </a:solidFill>
            </a:endParaRPr>
          </a:p>
        </p:txBody>
      </p:sp>
      <p:sp>
        <p:nvSpPr>
          <p:cNvPr id="3" name="Content Placeholder 2"/>
          <p:cNvSpPr>
            <a:spLocks noGrp="1"/>
          </p:cNvSpPr>
          <p:nvPr>
            <p:ph idx="1"/>
          </p:nvPr>
        </p:nvSpPr>
        <p:spPr>
          <a:xfrm>
            <a:off x="457200" y="1600201"/>
            <a:ext cx="8229600" cy="990600"/>
          </a:xfrm>
        </p:spPr>
        <p:txBody>
          <a:bodyPr>
            <a:normAutofit/>
          </a:bodyPr>
          <a:lstStyle/>
          <a:p>
            <a:r>
              <a:rPr lang="en-US" sz="2200" dirty="0" smtClean="0">
                <a:solidFill>
                  <a:schemeClr val="bg1"/>
                </a:solidFill>
              </a:rPr>
              <a:t>What are some of the poor decisions we have made that have produced inaccurate results.</a:t>
            </a:r>
          </a:p>
          <a:p>
            <a:pPr>
              <a:buNone/>
            </a:pPr>
            <a:endParaRPr lang="en-US" dirty="0" smtClean="0">
              <a:solidFill>
                <a:schemeClr val="bg1"/>
              </a:solidFill>
            </a:endParaRPr>
          </a:p>
          <a:p>
            <a:endParaRPr lang="en-US" dirty="0">
              <a:solidFill>
                <a:schemeClr val="bg1"/>
              </a:solidFill>
            </a:endParaRPr>
          </a:p>
        </p:txBody>
      </p:sp>
      <p:graphicFrame>
        <p:nvGraphicFramePr>
          <p:cNvPr id="8" name="Diagram 7"/>
          <p:cNvGraphicFramePr/>
          <p:nvPr/>
        </p:nvGraphicFramePr>
        <p:xfrm>
          <a:off x="533400" y="2667000"/>
          <a:ext cx="82296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Accuracy </a:t>
            </a:r>
            <a:r>
              <a:rPr lang="en-US" sz="1000" dirty="0" smtClean="0">
                <a:solidFill>
                  <a:schemeClr val="bg1"/>
                </a:solidFill>
              </a:rPr>
              <a:t>Continued</a:t>
            </a:r>
            <a:endParaRPr lang="en-US" dirty="0">
              <a:solidFill>
                <a:schemeClr val="bg1"/>
              </a:solidFill>
            </a:endParaRPr>
          </a:p>
        </p:txBody>
      </p:sp>
      <p:sp>
        <p:nvSpPr>
          <p:cNvPr id="3" name="Content Placeholder 2"/>
          <p:cNvSpPr>
            <a:spLocks noGrp="1"/>
          </p:cNvSpPr>
          <p:nvPr>
            <p:ph idx="1"/>
          </p:nvPr>
        </p:nvSpPr>
        <p:spPr>
          <a:xfrm>
            <a:off x="457200" y="1600201"/>
            <a:ext cx="7467600" cy="1066799"/>
          </a:xfrm>
        </p:spPr>
        <p:txBody>
          <a:bodyPr>
            <a:normAutofit fontScale="62500" lnSpcReduction="20000"/>
          </a:bodyPr>
          <a:lstStyle/>
          <a:p>
            <a:pPr>
              <a:buNone/>
            </a:pPr>
            <a:r>
              <a:rPr lang="en-US" dirty="0" smtClean="0">
                <a:solidFill>
                  <a:schemeClr val="bg1"/>
                </a:solidFill>
              </a:rPr>
              <a:t>W</a:t>
            </a:r>
            <a:r>
              <a:rPr lang="en-US" dirty="0" smtClean="0">
                <a:solidFill>
                  <a:schemeClr val="bg1"/>
                </a:solidFill>
              </a:rPr>
              <a:t>hen </a:t>
            </a:r>
            <a:r>
              <a:rPr lang="en-US" dirty="0" smtClean="0">
                <a:solidFill>
                  <a:schemeClr val="bg1"/>
                </a:solidFill>
              </a:rPr>
              <a:t>a </a:t>
            </a:r>
            <a:r>
              <a:rPr lang="en-US" dirty="0" smtClean="0">
                <a:solidFill>
                  <a:schemeClr val="bg1"/>
                </a:solidFill>
              </a:rPr>
              <a:t>provider </a:t>
            </a:r>
            <a:r>
              <a:rPr lang="en-US" dirty="0" smtClean="0">
                <a:solidFill>
                  <a:schemeClr val="bg1"/>
                </a:solidFill>
              </a:rPr>
              <a:t>uses </a:t>
            </a:r>
            <a:r>
              <a:rPr lang="en-US" dirty="0" smtClean="0">
                <a:solidFill>
                  <a:schemeClr val="bg1"/>
                </a:solidFill>
              </a:rPr>
              <a:t>results </a:t>
            </a:r>
            <a:r>
              <a:rPr lang="en-US" dirty="0" smtClean="0">
                <a:solidFill>
                  <a:schemeClr val="bg1"/>
                </a:solidFill>
              </a:rPr>
              <a:t>compromised </a:t>
            </a:r>
            <a:r>
              <a:rPr lang="en-US" dirty="0" smtClean="0">
                <a:solidFill>
                  <a:schemeClr val="bg1"/>
                </a:solidFill>
              </a:rPr>
              <a:t>due to a </a:t>
            </a:r>
            <a:r>
              <a:rPr lang="en-US" dirty="0" smtClean="0">
                <a:solidFill>
                  <a:schemeClr val="bg1"/>
                </a:solidFill>
              </a:rPr>
              <a:t>poor </a:t>
            </a:r>
            <a:r>
              <a:rPr lang="en-US" dirty="0" smtClean="0">
                <a:solidFill>
                  <a:schemeClr val="bg1"/>
                </a:solidFill>
              </a:rPr>
              <a:t>decision we </a:t>
            </a:r>
            <a:r>
              <a:rPr lang="en-US" dirty="0" smtClean="0">
                <a:solidFill>
                  <a:schemeClr val="bg1"/>
                </a:solidFill>
              </a:rPr>
              <a:t>have </a:t>
            </a:r>
            <a:r>
              <a:rPr lang="en-US" dirty="0" smtClean="0">
                <a:solidFill>
                  <a:schemeClr val="bg1"/>
                </a:solidFill>
              </a:rPr>
              <a:t>made, the  consequence is negative </a:t>
            </a:r>
            <a:r>
              <a:rPr lang="en-US" dirty="0" smtClean="0">
                <a:solidFill>
                  <a:schemeClr val="bg1"/>
                </a:solidFill>
              </a:rPr>
              <a:t>patient </a:t>
            </a:r>
            <a:r>
              <a:rPr lang="en-US" dirty="0" smtClean="0">
                <a:solidFill>
                  <a:schemeClr val="bg1"/>
                </a:solidFill>
              </a:rPr>
              <a:t>outcomes.</a:t>
            </a:r>
            <a:endParaRPr lang="en-US" dirty="0" smtClean="0">
              <a:solidFill>
                <a:schemeClr val="bg1"/>
              </a:solidFill>
            </a:endParaRPr>
          </a:p>
          <a:p>
            <a:pPr>
              <a:buNone/>
            </a:pPr>
            <a:r>
              <a:rPr lang="en-US" dirty="0" smtClean="0">
                <a:solidFill>
                  <a:schemeClr val="bg1"/>
                </a:solidFill>
              </a:rPr>
              <a:t> </a:t>
            </a:r>
            <a:endParaRPr lang="en-US" dirty="0">
              <a:solidFill>
                <a:schemeClr val="bg1"/>
              </a:solidFill>
            </a:endParaRPr>
          </a:p>
        </p:txBody>
      </p:sp>
      <p:graphicFrame>
        <p:nvGraphicFramePr>
          <p:cNvPr id="6" name="Diagram 5"/>
          <p:cNvGraphicFramePr/>
          <p:nvPr/>
        </p:nvGraphicFramePr>
        <p:xfrm>
          <a:off x="381000" y="2514600"/>
          <a:ext cx="8077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Accuracy </a:t>
            </a:r>
            <a:r>
              <a:rPr lang="en-US" sz="1000" dirty="0" smtClean="0">
                <a:solidFill>
                  <a:schemeClr val="bg1"/>
                </a:solidFill>
              </a:rPr>
              <a:t>Continued</a:t>
            </a:r>
            <a:endParaRPr lang="en-US" dirty="0"/>
          </a:p>
        </p:txBody>
      </p:sp>
      <p:graphicFrame>
        <p:nvGraphicFramePr>
          <p:cNvPr id="4" name="Content Placeholder 3"/>
          <p:cNvGraphicFramePr>
            <a:graphicFrameLocks noGrp="1"/>
          </p:cNvGraphicFramePr>
          <p:nvPr>
            <p:ph idx="1"/>
          </p:nvPr>
        </p:nvGraphicFramePr>
        <p:xfrm>
          <a:off x="457200" y="1600200"/>
          <a:ext cx="74676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2514600"/>
            <a:ext cx="8153400" cy="2585323"/>
          </a:xfrm>
          <a:prstGeom prst="rect">
            <a:avLst/>
          </a:prstGeom>
          <a:noFill/>
        </p:spPr>
        <p:txBody>
          <a:bodyPr wrap="square" rtlCol="0">
            <a:spAutoFit/>
          </a:bodyPr>
          <a:lstStyle/>
          <a:p>
            <a:pPr>
              <a:buFont typeface="Wingdings" pitchFamily="2" charset="2"/>
              <a:buChar char="§"/>
            </a:pPr>
            <a:r>
              <a:rPr lang="en-US" dirty="0">
                <a:solidFill>
                  <a:schemeClr val="bg1"/>
                </a:solidFill>
              </a:rPr>
              <a:t> </a:t>
            </a:r>
            <a:r>
              <a:rPr lang="en-US" sz="1400" dirty="0" smtClean="0">
                <a:solidFill>
                  <a:schemeClr val="bg1"/>
                </a:solidFill>
              </a:rPr>
              <a:t>On December 12</a:t>
            </a:r>
            <a:r>
              <a:rPr lang="en-US" sz="1400" baseline="30000" dirty="0" smtClean="0">
                <a:solidFill>
                  <a:schemeClr val="bg1"/>
                </a:solidFill>
              </a:rPr>
              <a:t>th</a:t>
            </a:r>
            <a:r>
              <a:rPr lang="en-US" sz="1400" dirty="0" smtClean="0">
                <a:solidFill>
                  <a:schemeClr val="bg1"/>
                </a:solidFill>
              </a:rPr>
              <a:t>, a nursing home received a Hemoglobin result of 6.5 g/</a:t>
            </a:r>
            <a:r>
              <a:rPr lang="en-US" sz="1400" dirty="0" err="1" smtClean="0">
                <a:solidFill>
                  <a:schemeClr val="bg1"/>
                </a:solidFill>
              </a:rPr>
              <a:t>dL</a:t>
            </a:r>
            <a:r>
              <a:rPr lang="en-US" sz="1400" dirty="0" smtClean="0">
                <a:solidFill>
                  <a:schemeClr val="bg1"/>
                </a:solidFill>
              </a:rPr>
              <a:t>.</a:t>
            </a:r>
          </a:p>
          <a:p>
            <a:pPr>
              <a:buFont typeface="Wingdings" pitchFamily="2" charset="2"/>
              <a:buChar char="§"/>
            </a:pPr>
            <a:r>
              <a:rPr lang="en-US" sz="1400" dirty="0" smtClean="0">
                <a:solidFill>
                  <a:schemeClr val="bg1"/>
                </a:solidFill>
              </a:rPr>
              <a:t> The nursing home transported Patient A to the Emergency Department (ED) for a possible transfusion.  </a:t>
            </a:r>
          </a:p>
          <a:p>
            <a:pPr>
              <a:buFont typeface="Wingdings" pitchFamily="2" charset="2"/>
              <a:buChar char="§"/>
            </a:pPr>
            <a:r>
              <a:rPr lang="en-US" sz="1400" dirty="0" smtClean="0">
                <a:solidFill>
                  <a:schemeClr val="bg1"/>
                </a:solidFill>
              </a:rPr>
              <a:t>  Laboratory results from specimens collected in the ED did not match the results collected from the patient in the nursing home.</a:t>
            </a:r>
          </a:p>
          <a:p>
            <a:pPr>
              <a:buFont typeface="Wingdings" pitchFamily="2" charset="2"/>
              <a:buChar char="§"/>
            </a:pPr>
            <a:r>
              <a:rPr lang="en-US" sz="1400" dirty="0">
                <a:solidFill>
                  <a:schemeClr val="bg1"/>
                </a:solidFill>
              </a:rPr>
              <a:t> </a:t>
            </a:r>
            <a:r>
              <a:rPr lang="en-US" sz="1400" dirty="0" smtClean="0">
                <a:solidFill>
                  <a:schemeClr val="bg1"/>
                </a:solidFill>
              </a:rPr>
              <a:t> It was determined through blood bank antigen testing, the patient collected at the nursing home was different than the patient in the ED.  There had been a patient identification error.</a:t>
            </a:r>
          </a:p>
          <a:p>
            <a:pPr>
              <a:buFont typeface="Wingdings" pitchFamily="2" charset="2"/>
              <a:buChar char="§"/>
            </a:pPr>
            <a:r>
              <a:rPr lang="en-US" sz="1400" dirty="0">
                <a:solidFill>
                  <a:schemeClr val="bg1"/>
                </a:solidFill>
              </a:rPr>
              <a:t> </a:t>
            </a:r>
            <a:r>
              <a:rPr lang="en-US" sz="1400" dirty="0" smtClean="0">
                <a:solidFill>
                  <a:schemeClr val="bg1"/>
                </a:solidFill>
              </a:rPr>
              <a:t> The Hemoglobin result indicated to the physician that there was a change in his patient’s condition.  Because the change was significant, the physician acted even before his patient developed symptoms.</a:t>
            </a:r>
          </a:p>
          <a:p>
            <a:pPr>
              <a:buFont typeface="Wingdings" pitchFamily="2" charset="2"/>
              <a:buChar char="§"/>
            </a:pP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Accuracy </a:t>
            </a:r>
            <a:r>
              <a:rPr lang="en-US" sz="1000" dirty="0" smtClean="0">
                <a:solidFill>
                  <a:schemeClr val="bg1"/>
                </a:solidFill>
              </a:rPr>
              <a:t>Continued</a:t>
            </a:r>
            <a:endParaRPr lang="en-US" dirty="0"/>
          </a:p>
        </p:txBody>
      </p:sp>
      <p:graphicFrame>
        <p:nvGraphicFramePr>
          <p:cNvPr id="4" name="Content Placeholder 3"/>
          <p:cNvGraphicFramePr>
            <a:graphicFrameLocks noGrp="1"/>
          </p:cNvGraphicFramePr>
          <p:nvPr>
            <p:ph idx="1"/>
          </p:nvPr>
        </p:nvGraphicFramePr>
        <p:xfrm>
          <a:off x="457200" y="1600201"/>
          <a:ext cx="7467600" cy="1142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2667000"/>
            <a:ext cx="8153400" cy="3108543"/>
          </a:xfrm>
          <a:prstGeom prst="rect">
            <a:avLst/>
          </a:prstGeom>
          <a:noFill/>
        </p:spPr>
        <p:txBody>
          <a:bodyPr wrap="square" rtlCol="0">
            <a:spAutoFit/>
          </a:bodyPr>
          <a:lstStyle/>
          <a:p>
            <a:pPr>
              <a:buFont typeface="Wingdings" pitchFamily="2" charset="2"/>
              <a:buChar char="§"/>
            </a:pPr>
            <a:r>
              <a:rPr lang="en-US" sz="1400" dirty="0" smtClean="0">
                <a:solidFill>
                  <a:schemeClr val="bg1"/>
                </a:solidFill>
              </a:rPr>
              <a:t>On 2/30/13 a phlebotomist ordered a requisition from the OBGYN office.  The order was for an AFP Maternal, </a:t>
            </a:r>
            <a:r>
              <a:rPr lang="en-US" sz="1400" dirty="0" err="1" smtClean="0">
                <a:solidFill>
                  <a:schemeClr val="bg1"/>
                </a:solidFill>
              </a:rPr>
              <a:t>hCG</a:t>
            </a:r>
            <a:r>
              <a:rPr lang="en-US" sz="1400" dirty="0" smtClean="0">
                <a:solidFill>
                  <a:schemeClr val="bg1"/>
                </a:solidFill>
              </a:rPr>
              <a:t> Quant and HIV.</a:t>
            </a:r>
          </a:p>
          <a:p>
            <a:pPr>
              <a:buFont typeface="Wingdings" pitchFamily="2" charset="2"/>
              <a:buChar char="§"/>
            </a:pPr>
            <a:r>
              <a:rPr lang="en-US" sz="1400" dirty="0" smtClean="0">
                <a:solidFill>
                  <a:schemeClr val="bg1"/>
                </a:solidFill>
              </a:rPr>
              <a:t> The OBGYN office received an </a:t>
            </a:r>
            <a:r>
              <a:rPr lang="en-US" sz="1400" dirty="0" err="1" smtClean="0">
                <a:solidFill>
                  <a:schemeClr val="bg1"/>
                </a:solidFill>
              </a:rPr>
              <a:t>hCG</a:t>
            </a:r>
            <a:r>
              <a:rPr lang="en-US" sz="1400" dirty="0" smtClean="0">
                <a:solidFill>
                  <a:schemeClr val="bg1"/>
                </a:solidFill>
              </a:rPr>
              <a:t> Quant result of 17,091 </a:t>
            </a:r>
            <a:r>
              <a:rPr lang="en-US" sz="1400" dirty="0" err="1" smtClean="0">
                <a:solidFill>
                  <a:schemeClr val="bg1"/>
                </a:solidFill>
              </a:rPr>
              <a:t>mIU</a:t>
            </a:r>
            <a:r>
              <a:rPr lang="en-US" sz="1400" dirty="0" smtClean="0">
                <a:solidFill>
                  <a:schemeClr val="bg1"/>
                </a:solidFill>
              </a:rPr>
              <a:t>/</a:t>
            </a:r>
            <a:r>
              <a:rPr lang="en-US" sz="1400" dirty="0" err="1" smtClean="0">
                <a:solidFill>
                  <a:schemeClr val="bg1"/>
                </a:solidFill>
              </a:rPr>
              <a:t>mL.</a:t>
            </a:r>
            <a:r>
              <a:rPr lang="en-US" sz="1400" dirty="0" smtClean="0">
                <a:solidFill>
                  <a:schemeClr val="bg1"/>
                </a:solidFill>
              </a:rPr>
              <a:t>  This was unexpected so the patient was brought into the office for an ultrasound.</a:t>
            </a:r>
          </a:p>
          <a:p>
            <a:pPr>
              <a:buFont typeface="Wingdings" pitchFamily="2" charset="2"/>
              <a:buChar char="§"/>
            </a:pPr>
            <a:r>
              <a:rPr lang="en-US" sz="1400" dirty="0" smtClean="0">
                <a:solidFill>
                  <a:schemeClr val="bg1"/>
                </a:solidFill>
              </a:rPr>
              <a:t> The ultrasound examination revealed no signs of pregnancy.</a:t>
            </a:r>
          </a:p>
          <a:p>
            <a:pPr>
              <a:buFont typeface="Wingdings" pitchFamily="2" charset="2"/>
              <a:buChar char="§"/>
            </a:pPr>
            <a:r>
              <a:rPr lang="en-US" sz="1400" dirty="0" smtClean="0">
                <a:solidFill>
                  <a:schemeClr val="bg1"/>
                </a:solidFill>
              </a:rPr>
              <a:t> The Saratoga Hospital Laboratory was called to investigate.  The specimens were pulled.  The original labels on the specimen were from a different patient.</a:t>
            </a:r>
          </a:p>
          <a:p>
            <a:pPr lvl="1"/>
            <a:endParaRPr lang="en-US" sz="1400" dirty="0" smtClean="0">
              <a:solidFill>
                <a:schemeClr val="bg1"/>
              </a:solidFill>
            </a:endParaRPr>
          </a:p>
          <a:p>
            <a:pPr>
              <a:buFont typeface="Wingdings" pitchFamily="2" charset="2"/>
              <a:buChar char="§"/>
            </a:pPr>
            <a:r>
              <a:rPr lang="en-US" sz="1400" dirty="0" smtClean="0">
                <a:solidFill>
                  <a:schemeClr val="bg1"/>
                </a:solidFill>
              </a:rPr>
              <a:t>The specimen bag contained a requisition with Patient A’s name and date of birth, while the specimens in the bag were labeled with a completely different name and date of birth.  </a:t>
            </a:r>
          </a:p>
          <a:p>
            <a:pPr>
              <a:buFont typeface="Wingdings" pitchFamily="2" charset="2"/>
              <a:buChar char="§"/>
            </a:pPr>
            <a:r>
              <a:rPr lang="en-US" sz="1400" dirty="0" smtClean="0">
                <a:solidFill>
                  <a:schemeClr val="bg1"/>
                </a:solidFill>
              </a:rPr>
              <a:t>The provider acted on these results, because pregnancy and other conditions are sometimes diagnosed before symptoms occur. </a:t>
            </a:r>
          </a:p>
          <a:p>
            <a:pPr lvl="1">
              <a:buFont typeface="Courier New" pitchFamily="49" charset="0"/>
              <a:buChar char="o"/>
            </a:pPr>
            <a:endParaRPr lang="en-US" sz="1400" dirty="0" smtClean="0">
              <a:solidFill>
                <a:schemeClr val="bg1"/>
              </a:solidFill>
            </a:endParaRPr>
          </a:p>
          <a:p>
            <a:pPr lvl="1">
              <a:buFont typeface="Courier New" pitchFamily="49" charset="0"/>
              <a:buChar char="o"/>
            </a:pPr>
            <a:endParaRPr lang="en-US" sz="1400" dirty="0" smtClean="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Accuracy </a:t>
            </a:r>
            <a:r>
              <a:rPr lang="en-US" sz="1000" dirty="0" smtClean="0">
                <a:solidFill>
                  <a:schemeClr val="bg1"/>
                </a:solidFill>
              </a:rPr>
              <a:t>Continued</a:t>
            </a:r>
            <a:endParaRPr lang="en-US" dirty="0"/>
          </a:p>
        </p:txBody>
      </p:sp>
      <p:graphicFrame>
        <p:nvGraphicFramePr>
          <p:cNvPr id="4" name="Content Placeholder 3"/>
          <p:cNvGraphicFramePr>
            <a:graphicFrameLocks noGrp="1"/>
          </p:cNvGraphicFramePr>
          <p:nvPr>
            <p:ph idx="1"/>
          </p:nvPr>
        </p:nvGraphicFramePr>
        <p:xfrm>
          <a:off x="381000" y="1447800"/>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457200" y="2438400"/>
            <a:ext cx="7924800" cy="3416320"/>
          </a:xfrm>
          <a:prstGeom prst="rect">
            <a:avLst/>
          </a:prstGeom>
          <a:noFill/>
        </p:spPr>
        <p:txBody>
          <a:bodyPr wrap="square" rtlCol="0">
            <a:spAutoFit/>
          </a:bodyPr>
          <a:lstStyle/>
          <a:p>
            <a:pPr>
              <a:buFont typeface="Wingdings" pitchFamily="2" charset="2"/>
              <a:buChar char="§"/>
            </a:pPr>
            <a:r>
              <a:rPr lang="en-US" sz="1600" dirty="0">
                <a:solidFill>
                  <a:schemeClr val="bg1"/>
                </a:solidFill>
              </a:rPr>
              <a:t> </a:t>
            </a:r>
            <a:r>
              <a:rPr lang="en-US" sz="1400" dirty="0" smtClean="0">
                <a:solidFill>
                  <a:schemeClr val="bg1"/>
                </a:solidFill>
              </a:rPr>
              <a:t>Patient A arrived in the Emergency Department (ED) as a code blue.  A newer phlebotomist was sent in to obtain specimens.  The phlebotomist was only able to obtain a small amount of blood in the Green Top tube. To avoid having the specimen rejected because it was QNS, the phlebotomist took some blood from one of the Lavender Top Tubes and poured it into the Green Top tube.</a:t>
            </a:r>
          </a:p>
          <a:p>
            <a:pPr>
              <a:buFont typeface="Wingdings" pitchFamily="2" charset="2"/>
              <a:buChar char="§"/>
            </a:pPr>
            <a:r>
              <a:rPr lang="en-US" sz="1400" dirty="0" smtClean="0">
                <a:solidFill>
                  <a:schemeClr val="bg1"/>
                </a:solidFill>
              </a:rPr>
              <a:t> The ED received a critical potassium result, 7.4 </a:t>
            </a:r>
            <a:r>
              <a:rPr lang="en-US" sz="1400" dirty="0" err="1" smtClean="0">
                <a:solidFill>
                  <a:schemeClr val="bg1"/>
                </a:solidFill>
              </a:rPr>
              <a:t>mmol</a:t>
            </a:r>
            <a:r>
              <a:rPr lang="en-US" sz="1400" dirty="0" smtClean="0">
                <a:solidFill>
                  <a:schemeClr val="bg1"/>
                </a:solidFill>
              </a:rPr>
              <a:t>/L on Patient A. </a:t>
            </a:r>
          </a:p>
          <a:p>
            <a:pPr>
              <a:buFont typeface="Wingdings" pitchFamily="2" charset="2"/>
              <a:buChar char="§"/>
            </a:pPr>
            <a:r>
              <a:rPr lang="en-US" sz="1400" dirty="0">
                <a:solidFill>
                  <a:schemeClr val="bg1"/>
                </a:solidFill>
              </a:rPr>
              <a:t> </a:t>
            </a:r>
            <a:r>
              <a:rPr lang="en-US" sz="1400" dirty="0" smtClean="0">
                <a:solidFill>
                  <a:schemeClr val="bg1"/>
                </a:solidFill>
              </a:rPr>
              <a:t>Based on the result the patient was diagnosed with severe </a:t>
            </a:r>
            <a:r>
              <a:rPr lang="en-US" sz="1400" dirty="0" err="1" smtClean="0">
                <a:solidFill>
                  <a:schemeClr val="bg1"/>
                </a:solidFill>
              </a:rPr>
              <a:t>Hyperkalemia</a:t>
            </a:r>
            <a:r>
              <a:rPr lang="en-US" sz="1400" dirty="0" smtClean="0">
                <a:solidFill>
                  <a:schemeClr val="bg1"/>
                </a:solidFill>
              </a:rPr>
              <a:t>, and acidosis.  The patient was treated with </a:t>
            </a:r>
            <a:r>
              <a:rPr lang="en-US" sz="1400" dirty="0" err="1">
                <a:solidFill>
                  <a:schemeClr val="bg1"/>
                </a:solidFill>
              </a:rPr>
              <a:t>N</a:t>
            </a:r>
            <a:r>
              <a:rPr lang="en-US" sz="1400" dirty="0" err="1" smtClean="0">
                <a:solidFill>
                  <a:schemeClr val="bg1"/>
                </a:solidFill>
              </a:rPr>
              <a:t>ebulized</a:t>
            </a:r>
            <a:r>
              <a:rPr lang="en-US" sz="1400" dirty="0" smtClean="0">
                <a:solidFill>
                  <a:schemeClr val="bg1"/>
                </a:solidFill>
              </a:rPr>
              <a:t> </a:t>
            </a:r>
            <a:r>
              <a:rPr lang="en-US" sz="1400" dirty="0" err="1" smtClean="0">
                <a:solidFill>
                  <a:schemeClr val="bg1"/>
                </a:solidFill>
              </a:rPr>
              <a:t>Albuterol</a:t>
            </a:r>
            <a:r>
              <a:rPr lang="en-US" sz="1400" dirty="0" smtClean="0">
                <a:solidFill>
                  <a:schemeClr val="bg1"/>
                </a:solidFill>
              </a:rPr>
              <a:t>.</a:t>
            </a:r>
          </a:p>
          <a:p>
            <a:pPr>
              <a:buFont typeface="Wingdings" pitchFamily="2" charset="2"/>
              <a:buChar char="§"/>
            </a:pPr>
            <a:r>
              <a:rPr lang="en-US" sz="1400" dirty="0" smtClean="0">
                <a:solidFill>
                  <a:schemeClr val="bg1"/>
                </a:solidFill>
              </a:rPr>
              <a:t>The patient’s muscles began to cramp, and their heartbeat became irregular.</a:t>
            </a:r>
          </a:p>
          <a:p>
            <a:pPr>
              <a:buFont typeface="Wingdings" pitchFamily="2" charset="2"/>
              <a:buChar char="§"/>
            </a:pPr>
            <a:r>
              <a:rPr lang="en-US" sz="1400" dirty="0" smtClean="0">
                <a:solidFill>
                  <a:schemeClr val="bg1"/>
                </a:solidFill>
              </a:rPr>
              <a:t> A repeat blood draw produced a potassium result of 2.2 </a:t>
            </a:r>
            <a:r>
              <a:rPr lang="en-US" sz="1400" dirty="0" err="1" smtClean="0">
                <a:solidFill>
                  <a:schemeClr val="bg1"/>
                </a:solidFill>
              </a:rPr>
              <a:t>mmol</a:t>
            </a:r>
            <a:r>
              <a:rPr lang="en-US" sz="1400" dirty="0" smtClean="0">
                <a:solidFill>
                  <a:schemeClr val="bg1"/>
                </a:solidFill>
              </a:rPr>
              <a:t>/L. </a:t>
            </a:r>
          </a:p>
          <a:p>
            <a:endParaRPr lang="en-US" sz="1400" dirty="0" smtClean="0">
              <a:solidFill>
                <a:schemeClr val="bg1"/>
              </a:solidFill>
            </a:endParaRPr>
          </a:p>
          <a:p>
            <a:pPr>
              <a:buFont typeface="Wingdings" pitchFamily="2" charset="2"/>
              <a:buChar char="§"/>
            </a:pPr>
            <a:r>
              <a:rPr lang="en-US" sz="1400" dirty="0" smtClean="0">
                <a:solidFill>
                  <a:schemeClr val="bg1"/>
                </a:solidFill>
              </a:rPr>
              <a:t> The original specimen produced a critically high potassium because of </a:t>
            </a:r>
            <a:r>
              <a:rPr lang="en-US" sz="1400" dirty="0" smtClean="0">
                <a:solidFill>
                  <a:schemeClr val="bg1"/>
                </a:solidFill>
              </a:rPr>
              <a:t>EDTA, the </a:t>
            </a:r>
            <a:r>
              <a:rPr lang="en-US" sz="1400" dirty="0" smtClean="0">
                <a:solidFill>
                  <a:schemeClr val="bg1"/>
                </a:solidFill>
              </a:rPr>
              <a:t>additive found in the Lavender Top </a:t>
            </a:r>
            <a:r>
              <a:rPr lang="en-US" sz="1400" dirty="0" smtClean="0">
                <a:solidFill>
                  <a:schemeClr val="bg1"/>
                </a:solidFill>
              </a:rPr>
              <a:t>Tube.</a:t>
            </a:r>
            <a:endParaRPr lang="en-US" sz="1400" dirty="0" smtClean="0">
              <a:solidFill>
                <a:schemeClr val="bg1"/>
              </a:solidFill>
            </a:endParaRPr>
          </a:p>
          <a:p>
            <a:pPr>
              <a:buFont typeface="Wingdings" pitchFamily="2" charset="2"/>
              <a:buChar char="§"/>
            </a:pPr>
            <a:r>
              <a:rPr lang="en-US" sz="1400" dirty="0">
                <a:solidFill>
                  <a:schemeClr val="bg1"/>
                </a:solidFill>
              </a:rPr>
              <a:t> </a:t>
            </a:r>
            <a:r>
              <a:rPr lang="en-US" sz="1400" dirty="0" smtClean="0">
                <a:solidFill>
                  <a:schemeClr val="bg1"/>
                </a:solidFill>
              </a:rPr>
              <a:t>The physician needed to act quickly to stabilize the patient.  He is trusting that the results are accurate, and he is going to base treatments on these results.</a:t>
            </a:r>
          </a:p>
          <a:p>
            <a:pPr lvl="1">
              <a:buFont typeface="Wingdings" pitchFamily="2" charset="2"/>
              <a:buChar char="§"/>
            </a:pPr>
            <a:endParaRPr lang="en-US"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Accuracy </a:t>
            </a:r>
            <a:r>
              <a:rPr lang="en-US" sz="1000" dirty="0" smtClean="0">
                <a:solidFill>
                  <a:schemeClr val="bg1"/>
                </a:solidFill>
              </a:rPr>
              <a:t>Continued</a:t>
            </a:r>
            <a:endParaRPr lang="en-US" dirty="0"/>
          </a:p>
        </p:txBody>
      </p:sp>
      <p:graphicFrame>
        <p:nvGraphicFramePr>
          <p:cNvPr id="4" name="Content Placeholder 3"/>
          <p:cNvGraphicFramePr>
            <a:graphicFrameLocks noGrp="1"/>
          </p:cNvGraphicFramePr>
          <p:nvPr>
            <p:ph idx="1"/>
          </p:nvPr>
        </p:nvGraphicFramePr>
        <p:xfrm>
          <a:off x="457200" y="1600201"/>
          <a:ext cx="74676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81000" y="2590800"/>
            <a:ext cx="7467600" cy="3416320"/>
          </a:xfrm>
          <a:prstGeom prst="rect">
            <a:avLst/>
          </a:prstGeom>
          <a:noFill/>
        </p:spPr>
        <p:txBody>
          <a:bodyPr wrap="square" rtlCol="0">
            <a:spAutoFit/>
          </a:bodyPr>
          <a:lstStyle/>
          <a:p>
            <a:pPr>
              <a:buFont typeface="Wingdings" pitchFamily="2" charset="2"/>
              <a:buChar char="§"/>
            </a:pPr>
            <a:r>
              <a:rPr lang="en-US" sz="1600" dirty="0" smtClean="0">
                <a:solidFill>
                  <a:schemeClr val="bg1"/>
                </a:solidFill>
              </a:rPr>
              <a:t> </a:t>
            </a:r>
            <a:r>
              <a:rPr lang="en-US" sz="1400" dirty="0" smtClean="0">
                <a:solidFill>
                  <a:schemeClr val="bg1"/>
                </a:solidFill>
              </a:rPr>
              <a:t>A phlebotomist responds to a STAT draw on A3.  The physician is looking to see how Patient A responded to a recent transfusion.  The patient is a very difficult stick.  After much searching, the phlebotomist is able to obtain a specimen.</a:t>
            </a:r>
          </a:p>
          <a:p>
            <a:pPr>
              <a:buFont typeface="Wingdings" pitchFamily="2" charset="2"/>
              <a:buChar char="§"/>
            </a:pPr>
            <a:r>
              <a:rPr lang="en-US" sz="1400" dirty="0">
                <a:solidFill>
                  <a:schemeClr val="bg1"/>
                </a:solidFill>
              </a:rPr>
              <a:t> </a:t>
            </a:r>
            <a:r>
              <a:rPr lang="en-US" sz="1400" dirty="0" smtClean="0">
                <a:solidFill>
                  <a:schemeClr val="bg1"/>
                </a:solidFill>
              </a:rPr>
              <a:t>Patient A’s Hemoglobin result was 8.0.  The physician determined the patient was out of danger, and no further transfusion was needed.</a:t>
            </a:r>
          </a:p>
          <a:p>
            <a:pPr>
              <a:buFont typeface="Wingdings" pitchFamily="2" charset="2"/>
              <a:buChar char="§"/>
            </a:pPr>
            <a:r>
              <a:rPr lang="en-US" sz="1400" dirty="0">
                <a:solidFill>
                  <a:schemeClr val="bg1"/>
                </a:solidFill>
              </a:rPr>
              <a:t> </a:t>
            </a:r>
            <a:r>
              <a:rPr lang="en-US" sz="1400" dirty="0" smtClean="0">
                <a:solidFill>
                  <a:schemeClr val="bg1"/>
                </a:solidFill>
              </a:rPr>
              <a:t>Over the course of the evening Patient A began having shortness of breath, and lack of energy.  The physician ordered another blood draw.</a:t>
            </a:r>
          </a:p>
          <a:p>
            <a:pPr>
              <a:buFont typeface="Wingdings" pitchFamily="2" charset="2"/>
              <a:buChar char="§"/>
            </a:pPr>
            <a:r>
              <a:rPr lang="en-US" sz="1400" dirty="0">
                <a:solidFill>
                  <a:schemeClr val="bg1"/>
                </a:solidFill>
              </a:rPr>
              <a:t> </a:t>
            </a:r>
            <a:r>
              <a:rPr lang="en-US" sz="1400" dirty="0" smtClean="0">
                <a:solidFill>
                  <a:schemeClr val="bg1"/>
                </a:solidFill>
              </a:rPr>
              <a:t>The lab called A3 with a critical hemoglobin result.  The patient received a transfusion.</a:t>
            </a:r>
          </a:p>
          <a:p>
            <a:endParaRPr lang="en-US" sz="1400" dirty="0" smtClean="0">
              <a:solidFill>
                <a:schemeClr val="bg1"/>
              </a:solidFill>
            </a:endParaRPr>
          </a:p>
          <a:p>
            <a:pPr>
              <a:buFont typeface="Wingdings" pitchFamily="2" charset="2"/>
              <a:buChar char="§"/>
            </a:pPr>
            <a:r>
              <a:rPr lang="en-US" sz="1400" dirty="0" smtClean="0">
                <a:solidFill>
                  <a:schemeClr val="bg1"/>
                </a:solidFill>
              </a:rPr>
              <a:t> During the initial draw, the phlebotomist left the tourniquet on the patient for 2 minutes searching for a vein.  This caused the specimen to be </a:t>
            </a:r>
            <a:r>
              <a:rPr lang="en-US" sz="1400" dirty="0" err="1" smtClean="0">
                <a:solidFill>
                  <a:schemeClr val="bg1"/>
                </a:solidFill>
              </a:rPr>
              <a:t>hemoconcentrated</a:t>
            </a:r>
            <a:r>
              <a:rPr lang="en-US" sz="1400" dirty="0" smtClean="0">
                <a:solidFill>
                  <a:schemeClr val="bg1"/>
                </a:solidFill>
              </a:rPr>
              <a:t>, producing a falsely elevated Hemoglobin result.</a:t>
            </a:r>
          </a:p>
          <a:p>
            <a:pPr>
              <a:buFont typeface="Wingdings" pitchFamily="2" charset="2"/>
              <a:buChar char="§"/>
            </a:pPr>
            <a:r>
              <a:rPr lang="en-US" sz="1400" dirty="0">
                <a:solidFill>
                  <a:schemeClr val="bg1"/>
                </a:solidFill>
              </a:rPr>
              <a:t> </a:t>
            </a:r>
            <a:r>
              <a:rPr lang="en-US" sz="1400" dirty="0" smtClean="0">
                <a:solidFill>
                  <a:schemeClr val="bg1"/>
                </a:solidFill>
              </a:rPr>
              <a:t>The physician evaluated the </a:t>
            </a:r>
            <a:r>
              <a:rPr lang="en-US" sz="1400" dirty="0" smtClean="0">
                <a:solidFill>
                  <a:schemeClr val="bg1"/>
                </a:solidFill>
              </a:rPr>
              <a:t>patient’s </a:t>
            </a:r>
            <a:r>
              <a:rPr lang="en-US" sz="1400" dirty="0" smtClean="0">
                <a:solidFill>
                  <a:schemeClr val="bg1"/>
                </a:solidFill>
              </a:rPr>
              <a:t>response to the transfusion on the compromised specimen.</a:t>
            </a:r>
          </a:p>
          <a:p>
            <a:pPr lvl="1">
              <a:buFont typeface="Courier New" pitchFamily="49" charset="0"/>
              <a:buChar char="o"/>
            </a:pPr>
            <a:endParaRPr lang="en-US" dirty="0"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Custom 1">
      <a:dk1>
        <a:sysClr val="windowText" lastClr="000000"/>
      </a:dk1>
      <a:lt1>
        <a:sysClr val="window" lastClr="FFFFFF"/>
      </a:lt1>
      <a:dk2>
        <a:srgbClr val="FFFFFF"/>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6010</TotalTime>
  <Words>1345</Words>
  <Application>Microsoft Office PowerPoint</Application>
  <PresentationFormat>On-screen Show (4:3)</PresentationFormat>
  <Paragraphs>116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Technic</vt:lpstr>
      <vt:lpstr>Poke, Poke, Pass with Accuracy and Compassion</vt:lpstr>
      <vt:lpstr>Poke, Poke, Pass</vt:lpstr>
      <vt:lpstr>Accuracy</vt:lpstr>
      <vt:lpstr>Accuracy continued</vt:lpstr>
      <vt:lpstr>Accuracy Continued</vt:lpstr>
      <vt:lpstr>Accuracy Continued</vt:lpstr>
      <vt:lpstr>Accuracy Continued</vt:lpstr>
      <vt:lpstr>Accuracy Continued</vt:lpstr>
      <vt:lpstr>Accuracy Continued</vt:lpstr>
      <vt:lpstr>Accuracy Continued</vt:lpstr>
      <vt:lpstr>Compassion</vt:lpstr>
      <vt:lpstr>Compassion Continued</vt:lpstr>
      <vt:lpstr>Compassion Continued</vt:lpstr>
      <vt:lpstr>Conclusion</vt:lpstr>
    </vt:vector>
  </TitlesOfParts>
  <Company>Saratoga Care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Poke, Poke, Pass with Accuracy and Compassion</dc:title>
  <dc:creator>TBaldwin8.17.11</dc:creator>
  <cp:lastModifiedBy>TBaldwin8.17.11</cp:lastModifiedBy>
  <cp:revision>439</cp:revision>
  <dcterms:created xsi:type="dcterms:W3CDTF">2014-04-14T18:12:30Z</dcterms:created>
  <dcterms:modified xsi:type="dcterms:W3CDTF">2014-04-21T13:55:02Z</dcterms:modified>
</cp:coreProperties>
</file>