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7" r:id="rId2"/>
    <p:sldMasterId id="2147483658" r:id="rId3"/>
    <p:sldMasterId id="2147483659" r:id="rId4"/>
    <p:sldMasterId id="2147483664" r:id="rId5"/>
    <p:sldMasterId id="2147483665" r:id="rId6"/>
    <p:sldMasterId id="2147483655" r:id="rId7"/>
    <p:sldMasterId id="2147483652" r:id="rId8"/>
    <p:sldMasterId id="2147483656" r:id="rId9"/>
    <p:sldMasterId id="2147483654" r:id="rId10"/>
    <p:sldMasterId id="2147483660" r:id="rId11"/>
    <p:sldMasterId id="2147483661" r:id="rId12"/>
    <p:sldMasterId id="2147483662" r:id="rId13"/>
    <p:sldMasterId id="2147483663" r:id="rId14"/>
    <p:sldMasterId id="2147483653" r:id="rId15"/>
    <p:sldMasterId id="2147483838" r:id="rId16"/>
  </p:sldMasterIdLst>
  <p:notesMasterIdLst>
    <p:notesMasterId r:id="rId56"/>
  </p:notesMasterIdLst>
  <p:handoutMasterIdLst>
    <p:handoutMasterId r:id="rId57"/>
  </p:handoutMasterIdLst>
  <p:sldIdLst>
    <p:sldId id="528" r:id="rId17"/>
    <p:sldId id="560" r:id="rId18"/>
    <p:sldId id="559" r:id="rId19"/>
    <p:sldId id="564" r:id="rId20"/>
    <p:sldId id="538" r:id="rId21"/>
    <p:sldId id="542" r:id="rId22"/>
    <p:sldId id="561" r:id="rId23"/>
    <p:sldId id="568" r:id="rId24"/>
    <p:sldId id="578" r:id="rId25"/>
    <p:sldId id="563" r:id="rId26"/>
    <p:sldId id="579" r:id="rId27"/>
    <p:sldId id="569" r:id="rId28"/>
    <p:sldId id="571" r:id="rId29"/>
    <p:sldId id="574" r:id="rId30"/>
    <p:sldId id="575" r:id="rId31"/>
    <p:sldId id="577" r:id="rId32"/>
    <p:sldId id="580" r:id="rId33"/>
    <p:sldId id="590" r:id="rId34"/>
    <p:sldId id="591" r:id="rId35"/>
    <p:sldId id="592" r:id="rId36"/>
    <p:sldId id="593" r:id="rId37"/>
    <p:sldId id="594" r:id="rId38"/>
    <p:sldId id="595" r:id="rId39"/>
    <p:sldId id="596" r:id="rId40"/>
    <p:sldId id="588" r:id="rId41"/>
    <p:sldId id="541" r:id="rId42"/>
    <p:sldId id="543" r:id="rId43"/>
    <p:sldId id="587" r:id="rId44"/>
    <p:sldId id="524" r:id="rId45"/>
    <p:sldId id="515" r:id="rId46"/>
    <p:sldId id="517" r:id="rId47"/>
    <p:sldId id="518" r:id="rId48"/>
    <p:sldId id="565" r:id="rId49"/>
    <p:sldId id="589" r:id="rId50"/>
    <p:sldId id="525" r:id="rId51"/>
    <p:sldId id="570" r:id="rId52"/>
    <p:sldId id="566" r:id="rId53"/>
    <p:sldId id="567" r:id="rId54"/>
    <p:sldId id="562" r:id="rId55"/>
  </p:sldIdLst>
  <p:sldSz cx="9144000" cy="6858000" type="screen4x3"/>
  <p:notesSz cx="9296400" cy="6858000"/>
  <p:defaultTextStyle>
    <a:defPPr>
      <a:defRPr lang="en-US"/>
    </a:defPPr>
    <a:lvl1pPr algn="l" rtl="0" fontAlgn="base">
      <a:spcBef>
        <a:spcPct val="0"/>
      </a:spcBef>
      <a:spcAft>
        <a:spcPct val="0"/>
      </a:spcAft>
      <a:defRPr sz="2400" kern="1200">
        <a:solidFill>
          <a:schemeClr val="bg1"/>
        </a:solidFill>
        <a:latin typeface="Arial" charset="0"/>
        <a:ea typeface="Geneva" pitchFamily="28" charset="-128"/>
        <a:cs typeface="+mn-cs"/>
      </a:defRPr>
    </a:lvl1pPr>
    <a:lvl2pPr marL="457200" algn="l" rtl="0" fontAlgn="base">
      <a:spcBef>
        <a:spcPct val="0"/>
      </a:spcBef>
      <a:spcAft>
        <a:spcPct val="0"/>
      </a:spcAft>
      <a:defRPr sz="2400" kern="1200">
        <a:solidFill>
          <a:schemeClr val="bg1"/>
        </a:solidFill>
        <a:latin typeface="Arial" charset="0"/>
        <a:ea typeface="Geneva" pitchFamily="28" charset="-128"/>
        <a:cs typeface="+mn-cs"/>
      </a:defRPr>
    </a:lvl2pPr>
    <a:lvl3pPr marL="914400" algn="l" rtl="0" fontAlgn="base">
      <a:spcBef>
        <a:spcPct val="0"/>
      </a:spcBef>
      <a:spcAft>
        <a:spcPct val="0"/>
      </a:spcAft>
      <a:defRPr sz="2400" kern="1200">
        <a:solidFill>
          <a:schemeClr val="bg1"/>
        </a:solidFill>
        <a:latin typeface="Arial" charset="0"/>
        <a:ea typeface="Geneva" pitchFamily="28" charset="-128"/>
        <a:cs typeface="+mn-cs"/>
      </a:defRPr>
    </a:lvl3pPr>
    <a:lvl4pPr marL="1371600" algn="l" rtl="0" fontAlgn="base">
      <a:spcBef>
        <a:spcPct val="0"/>
      </a:spcBef>
      <a:spcAft>
        <a:spcPct val="0"/>
      </a:spcAft>
      <a:defRPr sz="2400" kern="1200">
        <a:solidFill>
          <a:schemeClr val="bg1"/>
        </a:solidFill>
        <a:latin typeface="Arial" charset="0"/>
        <a:ea typeface="Geneva" pitchFamily="28" charset="-128"/>
        <a:cs typeface="+mn-cs"/>
      </a:defRPr>
    </a:lvl4pPr>
    <a:lvl5pPr marL="1828800" algn="l" rtl="0" fontAlgn="base">
      <a:spcBef>
        <a:spcPct val="0"/>
      </a:spcBef>
      <a:spcAft>
        <a:spcPct val="0"/>
      </a:spcAft>
      <a:defRPr sz="2400" kern="1200">
        <a:solidFill>
          <a:schemeClr val="bg1"/>
        </a:solidFill>
        <a:latin typeface="Arial" charset="0"/>
        <a:ea typeface="Geneva" pitchFamily="28" charset="-128"/>
        <a:cs typeface="+mn-cs"/>
      </a:defRPr>
    </a:lvl5pPr>
    <a:lvl6pPr marL="2286000" algn="l" defTabSz="914400" rtl="0" eaLnBrk="1" latinLnBrk="0" hangingPunct="1">
      <a:defRPr sz="2400" kern="1200">
        <a:solidFill>
          <a:schemeClr val="bg1"/>
        </a:solidFill>
        <a:latin typeface="Arial" charset="0"/>
        <a:ea typeface="Geneva" pitchFamily="28" charset="-128"/>
        <a:cs typeface="+mn-cs"/>
      </a:defRPr>
    </a:lvl6pPr>
    <a:lvl7pPr marL="2743200" algn="l" defTabSz="914400" rtl="0" eaLnBrk="1" latinLnBrk="0" hangingPunct="1">
      <a:defRPr sz="2400" kern="1200">
        <a:solidFill>
          <a:schemeClr val="bg1"/>
        </a:solidFill>
        <a:latin typeface="Arial" charset="0"/>
        <a:ea typeface="Geneva" pitchFamily="28" charset="-128"/>
        <a:cs typeface="+mn-cs"/>
      </a:defRPr>
    </a:lvl7pPr>
    <a:lvl8pPr marL="3200400" algn="l" defTabSz="914400" rtl="0" eaLnBrk="1" latinLnBrk="0" hangingPunct="1">
      <a:defRPr sz="2400" kern="1200">
        <a:solidFill>
          <a:schemeClr val="bg1"/>
        </a:solidFill>
        <a:latin typeface="Arial" charset="0"/>
        <a:ea typeface="Geneva" pitchFamily="28" charset="-128"/>
        <a:cs typeface="+mn-cs"/>
      </a:defRPr>
    </a:lvl8pPr>
    <a:lvl9pPr marL="3657600" algn="l" defTabSz="914400" rtl="0" eaLnBrk="1" latinLnBrk="0" hangingPunct="1">
      <a:defRPr sz="2400" kern="1200">
        <a:solidFill>
          <a:schemeClr val="bg1"/>
        </a:solidFill>
        <a:latin typeface="Arial" charset="0"/>
        <a:ea typeface="Geneva" pitchFamily="2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353"/>
    <a:srgbClr val="3BB0C2"/>
    <a:srgbClr val="DE6225"/>
    <a:srgbClr val="00682E"/>
    <a:srgbClr val="0041C4"/>
    <a:srgbClr val="84A927"/>
    <a:srgbClr val="0092AC"/>
    <a:srgbClr val="007B9B"/>
    <a:srgbClr val="ADC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1961" autoAdjust="0"/>
  </p:normalViewPr>
  <p:slideViewPr>
    <p:cSldViewPr>
      <p:cViewPr>
        <p:scale>
          <a:sx n="27" d="100"/>
          <a:sy n="27" d="100"/>
        </p:scale>
        <p:origin x="-566" y="-58"/>
      </p:cViewPr>
      <p:guideLst>
        <p:guide orient="horz" pos="2160"/>
        <p:guide pos="2880"/>
      </p:guideLst>
    </p:cSldViewPr>
  </p:slideViewPr>
  <p:outlineViewPr>
    <p:cViewPr>
      <p:scale>
        <a:sx n="33" d="100"/>
        <a:sy n="33" d="100"/>
      </p:scale>
      <p:origin x="0" y="19548"/>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0" d="100"/>
          <a:sy n="110" d="100"/>
        </p:scale>
        <p:origin x="-824" y="-87"/>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hildrens\files\lab\LabShared\Send%20outs\NEW%20TESTS\in%20progress\Misc%20Tally%20To%20Buil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hildrens\files\lab\LabShared\Send%20outs\NEW%20TESTS\Misc%20Tall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hildrens\files\users\aejups\UW%20HSV%20orders%20may%20through%20au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hildrens\files\users03\jdick2\Send%20Outs\Send-out%20Case%20Data%2005Apr201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hildrens\files\users03\jdick2\Send%20Outs\Send-out%20Case%20Data%2005Apr20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scatterChart>
        <c:scatterStyle val="lineMarker"/>
        <c:varyColors val="0"/>
        <c:ser>
          <c:idx val="0"/>
          <c:order val="0"/>
          <c:spPr>
            <a:ln w="66675">
              <a:noFill/>
            </a:ln>
          </c:spPr>
          <c:xVal>
            <c:strRef>
              <c:f>Sheet1!$A$1:$A$12</c:f>
              <c:strCache>
                <c:ptCount val="12"/>
                <c:pt idx="0">
                  <c:v>Sept</c:v>
                </c:pt>
                <c:pt idx="1">
                  <c:v>Oct</c:v>
                </c:pt>
                <c:pt idx="2">
                  <c:v>Nov</c:v>
                </c:pt>
                <c:pt idx="3">
                  <c:v>Dec</c:v>
                </c:pt>
                <c:pt idx="4">
                  <c:v>Jan</c:v>
                </c:pt>
                <c:pt idx="5">
                  <c:v>Feb</c:v>
                </c:pt>
                <c:pt idx="6">
                  <c:v>Mar</c:v>
                </c:pt>
                <c:pt idx="7">
                  <c:v>Apr</c:v>
                </c:pt>
                <c:pt idx="8">
                  <c:v>May</c:v>
                </c:pt>
                <c:pt idx="9">
                  <c:v>June</c:v>
                </c:pt>
                <c:pt idx="10">
                  <c:v>July</c:v>
                </c:pt>
                <c:pt idx="11">
                  <c:v>Aug</c:v>
                </c:pt>
              </c:strCache>
            </c:strRef>
          </c:xVal>
          <c:yVal>
            <c:numRef>
              <c:f>Sheet1!$B$1:$B$12</c:f>
              <c:numCache>
                <c:formatCode>General</c:formatCode>
                <c:ptCount val="12"/>
                <c:pt idx="0">
                  <c:v>626</c:v>
                </c:pt>
                <c:pt idx="1">
                  <c:v>618</c:v>
                </c:pt>
                <c:pt idx="2">
                  <c:v>615</c:v>
                </c:pt>
                <c:pt idx="3">
                  <c:v>596</c:v>
                </c:pt>
                <c:pt idx="4">
                  <c:v>613</c:v>
                </c:pt>
                <c:pt idx="5">
                  <c:v>606</c:v>
                </c:pt>
                <c:pt idx="6">
                  <c:v>591</c:v>
                </c:pt>
                <c:pt idx="7">
                  <c:v>570</c:v>
                </c:pt>
                <c:pt idx="8">
                  <c:v>543</c:v>
                </c:pt>
                <c:pt idx="9">
                  <c:v>523</c:v>
                </c:pt>
                <c:pt idx="10">
                  <c:v>511</c:v>
                </c:pt>
                <c:pt idx="11">
                  <c:v>501</c:v>
                </c:pt>
              </c:numCache>
            </c:numRef>
          </c:yVal>
          <c:smooth val="0"/>
        </c:ser>
        <c:dLbls>
          <c:showLegendKey val="0"/>
          <c:showVal val="0"/>
          <c:showCatName val="0"/>
          <c:showSerName val="0"/>
          <c:showPercent val="0"/>
          <c:showBubbleSize val="0"/>
        </c:dLbls>
        <c:axId val="41653888"/>
        <c:axId val="41654464"/>
      </c:scatterChart>
      <c:valAx>
        <c:axId val="41653888"/>
        <c:scaling>
          <c:orientation val="minMax"/>
          <c:min val="0"/>
        </c:scaling>
        <c:delete val="1"/>
        <c:axPos val="b"/>
        <c:majorTickMark val="out"/>
        <c:minorTickMark val="none"/>
        <c:tickLblPos val="none"/>
        <c:crossAx val="41654464"/>
        <c:crosses val="autoZero"/>
        <c:crossBetween val="midCat"/>
      </c:valAx>
      <c:valAx>
        <c:axId val="41654464"/>
        <c:scaling>
          <c:orientation val="minMax"/>
          <c:min val="400"/>
        </c:scaling>
        <c:delete val="0"/>
        <c:axPos val="l"/>
        <c:majorGridlines/>
        <c:numFmt formatCode="General" sourceLinked="1"/>
        <c:majorTickMark val="out"/>
        <c:minorTickMark val="none"/>
        <c:tickLblPos val="nextTo"/>
        <c:crossAx val="4165388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strRef>
              <c:f>Sheet2!$B$8:$B$56</c:f>
              <c:strCache>
                <c:ptCount val="49"/>
                <c:pt idx="0">
                  <c:v>Sep</c:v>
                </c:pt>
                <c:pt idx="1">
                  <c:v>Oct</c:v>
                </c:pt>
                <c:pt idx="2">
                  <c:v>Nov</c:v>
                </c:pt>
                <c:pt idx="3">
                  <c:v>Dec</c:v>
                </c:pt>
                <c:pt idx="4">
                  <c:v>Jan</c:v>
                </c:pt>
                <c:pt idx="5">
                  <c:v>Feb</c:v>
                </c:pt>
                <c:pt idx="6">
                  <c:v>Mar</c:v>
                </c:pt>
                <c:pt idx="7">
                  <c:v>Apr</c:v>
                </c:pt>
                <c:pt idx="8">
                  <c:v>May</c:v>
                </c:pt>
                <c:pt idx="9">
                  <c:v>Jun</c:v>
                </c:pt>
                <c:pt idx="10">
                  <c:v>Jul</c:v>
                </c:pt>
                <c:pt idx="11">
                  <c:v>Aug</c:v>
                </c:pt>
                <c:pt idx="12">
                  <c:v>Sep</c:v>
                </c:pt>
                <c:pt idx="13">
                  <c:v>Oct</c:v>
                </c:pt>
                <c:pt idx="14">
                  <c:v>Nov</c:v>
                </c:pt>
                <c:pt idx="15">
                  <c:v>Dec</c:v>
                </c:pt>
                <c:pt idx="16">
                  <c:v>Jan</c:v>
                </c:pt>
                <c:pt idx="17">
                  <c:v>Feb</c:v>
                </c:pt>
                <c:pt idx="18">
                  <c:v>Mar</c:v>
                </c:pt>
                <c:pt idx="19">
                  <c:v>Apr</c:v>
                </c:pt>
                <c:pt idx="20">
                  <c:v>May</c:v>
                </c:pt>
                <c:pt idx="21">
                  <c:v>Jun</c:v>
                </c:pt>
                <c:pt idx="22">
                  <c:v>Jul</c:v>
                </c:pt>
                <c:pt idx="23">
                  <c:v>Aug</c:v>
                </c:pt>
                <c:pt idx="24">
                  <c:v>Sep</c:v>
                </c:pt>
                <c:pt idx="25">
                  <c:v>Oct</c:v>
                </c:pt>
                <c:pt idx="26">
                  <c:v>Nov</c:v>
                </c:pt>
                <c:pt idx="27">
                  <c:v>Dec</c:v>
                </c:pt>
                <c:pt idx="28">
                  <c:v>Jan</c:v>
                </c:pt>
                <c:pt idx="29">
                  <c:v>Feb</c:v>
                </c:pt>
                <c:pt idx="30">
                  <c:v>Mar</c:v>
                </c:pt>
                <c:pt idx="31">
                  <c:v>Apr</c:v>
                </c:pt>
                <c:pt idx="32">
                  <c:v>May</c:v>
                </c:pt>
                <c:pt idx="33">
                  <c:v>Jun</c:v>
                </c:pt>
                <c:pt idx="34">
                  <c:v>Jul</c:v>
                </c:pt>
                <c:pt idx="35">
                  <c:v>Aug</c:v>
                </c:pt>
                <c:pt idx="36">
                  <c:v>Sep</c:v>
                </c:pt>
                <c:pt idx="37">
                  <c:v>Oct</c:v>
                </c:pt>
                <c:pt idx="38">
                  <c:v>Nov</c:v>
                </c:pt>
                <c:pt idx="39">
                  <c:v>Dec</c:v>
                </c:pt>
                <c:pt idx="40">
                  <c:v>Jan</c:v>
                </c:pt>
                <c:pt idx="41">
                  <c:v>Feb</c:v>
                </c:pt>
                <c:pt idx="42">
                  <c:v>Mar</c:v>
                </c:pt>
                <c:pt idx="43">
                  <c:v>Apr</c:v>
                </c:pt>
                <c:pt idx="44">
                  <c:v>May</c:v>
                </c:pt>
                <c:pt idx="45">
                  <c:v>Jun</c:v>
                </c:pt>
                <c:pt idx="46">
                  <c:v>Jul</c:v>
                </c:pt>
                <c:pt idx="47">
                  <c:v>Aug</c:v>
                </c:pt>
                <c:pt idx="48">
                  <c:v>Sep</c:v>
                </c:pt>
              </c:strCache>
            </c:strRef>
          </c:xVal>
          <c:yVal>
            <c:numRef>
              <c:f>Sheet2!$C$8:$C$56</c:f>
              <c:numCache>
                <c:formatCode>General</c:formatCode>
                <c:ptCount val="49"/>
                <c:pt idx="0">
                  <c:v>626</c:v>
                </c:pt>
                <c:pt idx="1">
                  <c:v>618</c:v>
                </c:pt>
                <c:pt idx="2">
                  <c:v>615</c:v>
                </c:pt>
                <c:pt idx="3">
                  <c:v>596</c:v>
                </c:pt>
                <c:pt idx="4">
                  <c:v>613</c:v>
                </c:pt>
                <c:pt idx="5">
                  <c:v>606</c:v>
                </c:pt>
                <c:pt idx="6">
                  <c:v>591</c:v>
                </c:pt>
                <c:pt idx="7">
                  <c:v>570</c:v>
                </c:pt>
                <c:pt idx="8">
                  <c:v>543</c:v>
                </c:pt>
                <c:pt idx="9">
                  <c:v>523</c:v>
                </c:pt>
                <c:pt idx="10">
                  <c:v>511</c:v>
                </c:pt>
                <c:pt idx="11">
                  <c:v>501</c:v>
                </c:pt>
                <c:pt idx="12">
                  <c:v>468</c:v>
                </c:pt>
                <c:pt idx="13">
                  <c:v>466</c:v>
                </c:pt>
                <c:pt idx="14">
                  <c:v>463</c:v>
                </c:pt>
                <c:pt idx="15">
                  <c:v>461</c:v>
                </c:pt>
                <c:pt idx="16">
                  <c:v>436</c:v>
                </c:pt>
                <c:pt idx="17">
                  <c:v>436</c:v>
                </c:pt>
                <c:pt idx="18">
                  <c:v>438</c:v>
                </c:pt>
                <c:pt idx="19">
                  <c:v>426</c:v>
                </c:pt>
                <c:pt idx="20">
                  <c:v>432</c:v>
                </c:pt>
                <c:pt idx="21">
                  <c:v>454</c:v>
                </c:pt>
                <c:pt idx="22">
                  <c:v>448</c:v>
                </c:pt>
                <c:pt idx="23">
                  <c:v>447</c:v>
                </c:pt>
                <c:pt idx="24">
                  <c:v>453</c:v>
                </c:pt>
                <c:pt idx="25">
                  <c:v>458</c:v>
                </c:pt>
                <c:pt idx="26">
                  <c:v>467</c:v>
                </c:pt>
                <c:pt idx="27">
                  <c:v>470</c:v>
                </c:pt>
                <c:pt idx="28">
                  <c:v>511</c:v>
                </c:pt>
                <c:pt idx="29">
                  <c:v>507</c:v>
                </c:pt>
                <c:pt idx="30">
                  <c:v>531</c:v>
                </c:pt>
                <c:pt idx="31">
                  <c:v>539</c:v>
                </c:pt>
                <c:pt idx="32">
                  <c:v>548</c:v>
                </c:pt>
                <c:pt idx="33">
                  <c:v>531</c:v>
                </c:pt>
                <c:pt idx="34">
                  <c:v>530</c:v>
                </c:pt>
                <c:pt idx="35">
                  <c:v>536</c:v>
                </c:pt>
                <c:pt idx="36">
                  <c:v>545</c:v>
                </c:pt>
                <c:pt idx="37">
                  <c:v>539</c:v>
                </c:pt>
                <c:pt idx="38">
                  <c:v>541</c:v>
                </c:pt>
                <c:pt idx="39">
                  <c:v>568</c:v>
                </c:pt>
                <c:pt idx="40">
                  <c:v>528</c:v>
                </c:pt>
                <c:pt idx="41">
                  <c:v>560</c:v>
                </c:pt>
                <c:pt idx="44">
                  <c:v>586</c:v>
                </c:pt>
                <c:pt idx="46">
                  <c:v>618</c:v>
                </c:pt>
              </c:numCache>
            </c:numRef>
          </c:yVal>
          <c:smooth val="0"/>
        </c:ser>
        <c:dLbls>
          <c:showLegendKey val="0"/>
          <c:showVal val="0"/>
          <c:showCatName val="0"/>
          <c:showSerName val="0"/>
          <c:showPercent val="0"/>
          <c:showBubbleSize val="0"/>
        </c:dLbls>
        <c:axId val="127468672"/>
        <c:axId val="127469248"/>
      </c:scatterChart>
      <c:valAx>
        <c:axId val="127468672"/>
        <c:scaling>
          <c:orientation val="minMax"/>
        </c:scaling>
        <c:delete val="0"/>
        <c:axPos val="b"/>
        <c:numFmt formatCode="General" sourceLinked="1"/>
        <c:majorTickMark val="out"/>
        <c:minorTickMark val="none"/>
        <c:tickLblPos val="nextTo"/>
        <c:crossAx val="127469248"/>
        <c:crosses val="autoZero"/>
        <c:crossBetween val="midCat"/>
      </c:valAx>
      <c:valAx>
        <c:axId val="127469248"/>
        <c:scaling>
          <c:orientation val="minMax"/>
          <c:min val="350"/>
        </c:scaling>
        <c:delete val="0"/>
        <c:axPos val="l"/>
        <c:majorGridlines/>
        <c:numFmt formatCode="General" sourceLinked="1"/>
        <c:majorTickMark val="out"/>
        <c:minorTickMark val="none"/>
        <c:tickLblPos val="nextTo"/>
        <c:crossAx val="12746867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May</c:v>
          </c:tx>
          <c:invertIfNegative val="0"/>
          <c:cat>
            <c:strRef>
              <c:f>Combined!$B$2:$Y$2</c:f>
              <c:strCache>
                <c:ptCount val="24"/>
                <c:pt idx="0">
                  <c:v>00:00-0:59</c:v>
                </c:pt>
                <c:pt idx="1">
                  <c:v>1:00-1:59</c:v>
                </c:pt>
                <c:pt idx="2">
                  <c:v>2:00-2:59</c:v>
                </c:pt>
                <c:pt idx="3">
                  <c:v>3:00-3:59</c:v>
                </c:pt>
                <c:pt idx="4">
                  <c:v>4:00-4:59</c:v>
                </c:pt>
                <c:pt idx="5">
                  <c:v>5:00-5:59</c:v>
                </c:pt>
                <c:pt idx="6">
                  <c:v>6:00-6:59</c:v>
                </c:pt>
                <c:pt idx="7">
                  <c:v>7:00-7:59</c:v>
                </c:pt>
                <c:pt idx="8">
                  <c:v>8:00-8:59</c:v>
                </c:pt>
                <c:pt idx="9">
                  <c:v>9:00-9:59</c:v>
                </c:pt>
                <c:pt idx="10">
                  <c:v>10:00-10:59</c:v>
                </c:pt>
                <c:pt idx="11">
                  <c:v>11:00-11:59</c:v>
                </c:pt>
                <c:pt idx="12">
                  <c:v>12:00-12:59</c:v>
                </c:pt>
                <c:pt idx="13">
                  <c:v>13:00-13:59</c:v>
                </c:pt>
                <c:pt idx="14">
                  <c:v>14:00-14:59</c:v>
                </c:pt>
                <c:pt idx="15">
                  <c:v>15:00-15:59</c:v>
                </c:pt>
                <c:pt idx="16">
                  <c:v>16:00-16:59</c:v>
                </c:pt>
                <c:pt idx="17">
                  <c:v>17:00-17:59</c:v>
                </c:pt>
                <c:pt idx="18">
                  <c:v>18:00-18:59</c:v>
                </c:pt>
                <c:pt idx="19">
                  <c:v>19:00-19:59</c:v>
                </c:pt>
                <c:pt idx="20">
                  <c:v>20:00-20:59</c:v>
                </c:pt>
                <c:pt idx="21">
                  <c:v>21:00-21:59</c:v>
                </c:pt>
                <c:pt idx="22">
                  <c:v>22:00-22:59</c:v>
                </c:pt>
                <c:pt idx="23">
                  <c:v>23:00-23:59</c:v>
                </c:pt>
              </c:strCache>
            </c:strRef>
          </c:cat>
          <c:val>
            <c:numRef>
              <c:f>Combined!$B$3:$Y$3</c:f>
              <c:numCache>
                <c:formatCode>General</c:formatCode>
                <c:ptCount val="24"/>
                <c:pt idx="0">
                  <c:v>22</c:v>
                </c:pt>
                <c:pt idx="1">
                  <c:v>7</c:v>
                </c:pt>
                <c:pt idx="2">
                  <c:v>7</c:v>
                </c:pt>
                <c:pt idx="3">
                  <c:v>3</c:v>
                </c:pt>
                <c:pt idx="4">
                  <c:v>0</c:v>
                </c:pt>
                <c:pt idx="5">
                  <c:v>4</c:v>
                </c:pt>
                <c:pt idx="6">
                  <c:v>3</c:v>
                </c:pt>
                <c:pt idx="7">
                  <c:v>3</c:v>
                </c:pt>
                <c:pt idx="8">
                  <c:v>0</c:v>
                </c:pt>
                <c:pt idx="9">
                  <c:v>25</c:v>
                </c:pt>
                <c:pt idx="10">
                  <c:v>3</c:v>
                </c:pt>
                <c:pt idx="11">
                  <c:v>6</c:v>
                </c:pt>
                <c:pt idx="12">
                  <c:v>6</c:v>
                </c:pt>
                <c:pt idx="13">
                  <c:v>6</c:v>
                </c:pt>
                <c:pt idx="14">
                  <c:v>6</c:v>
                </c:pt>
                <c:pt idx="15">
                  <c:v>7</c:v>
                </c:pt>
                <c:pt idx="16">
                  <c:v>18</c:v>
                </c:pt>
                <c:pt idx="17">
                  <c:v>3</c:v>
                </c:pt>
                <c:pt idx="18">
                  <c:v>0</c:v>
                </c:pt>
                <c:pt idx="19">
                  <c:v>3</c:v>
                </c:pt>
                <c:pt idx="20">
                  <c:v>17</c:v>
                </c:pt>
                <c:pt idx="21">
                  <c:v>3</c:v>
                </c:pt>
                <c:pt idx="22">
                  <c:v>0</c:v>
                </c:pt>
                <c:pt idx="23">
                  <c:v>8</c:v>
                </c:pt>
              </c:numCache>
            </c:numRef>
          </c:val>
        </c:ser>
        <c:ser>
          <c:idx val="1"/>
          <c:order val="1"/>
          <c:tx>
            <c:v>June</c:v>
          </c:tx>
          <c:invertIfNegative val="0"/>
          <c:cat>
            <c:strRef>
              <c:f>Combined!$B$2:$Y$2</c:f>
              <c:strCache>
                <c:ptCount val="24"/>
                <c:pt idx="0">
                  <c:v>00:00-0:59</c:v>
                </c:pt>
                <c:pt idx="1">
                  <c:v>1:00-1:59</c:v>
                </c:pt>
                <c:pt idx="2">
                  <c:v>2:00-2:59</c:v>
                </c:pt>
                <c:pt idx="3">
                  <c:v>3:00-3:59</c:v>
                </c:pt>
                <c:pt idx="4">
                  <c:v>4:00-4:59</c:v>
                </c:pt>
                <c:pt idx="5">
                  <c:v>5:00-5:59</c:v>
                </c:pt>
                <c:pt idx="6">
                  <c:v>6:00-6:59</c:v>
                </c:pt>
                <c:pt idx="7">
                  <c:v>7:00-7:59</c:v>
                </c:pt>
                <c:pt idx="8">
                  <c:v>8:00-8:59</c:v>
                </c:pt>
                <c:pt idx="9">
                  <c:v>9:00-9:59</c:v>
                </c:pt>
                <c:pt idx="10">
                  <c:v>10:00-10:59</c:v>
                </c:pt>
                <c:pt idx="11">
                  <c:v>11:00-11:59</c:v>
                </c:pt>
                <c:pt idx="12">
                  <c:v>12:00-12:59</c:v>
                </c:pt>
                <c:pt idx="13">
                  <c:v>13:00-13:59</c:v>
                </c:pt>
                <c:pt idx="14">
                  <c:v>14:00-14:59</c:v>
                </c:pt>
                <c:pt idx="15">
                  <c:v>15:00-15:59</c:v>
                </c:pt>
                <c:pt idx="16">
                  <c:v>16:00-16:59</c:v>
                </c:pt>
                <c:pt idx="17">
                  <c:v>17:00-17:59</c:v>
                </c:pt>
                <c:pt idx="18">
                  <c:v>18:00-18:59</c:v>
                </c:pt>
                <c:pt idx="19">
                  <c:v>19:00-19:59</c:v>
                </c:pt>
                <c:pt idx="20">
                  <c:v>20:00-20:59</c:v>
                </c:pt>
                <c:pt idx="21">
                  <c:v>21:00-21:59</c:v>
                </c:pt>
                <c:pt idx="22">
                  <c:v>22:00-22:59</c:v>
                </c:pt>
                <c:pt idx="23">
                  <c:v>23:00-23:59</c:v>
                </c:pt>
              </c:strCache>
            </c:strRef>
          </c:cat>
          <c:val>
            <c:numRef>
              <c:f>Combined!$B$4:$Y$4</c:f>
              <c:numCache>
                <c:formatCode>General</c:formatCode>
                <c:ptCount val="24"/>
                <c:pt idx="0">
                  <c:v>9</c:v>
                </c:pt>
                <c:pt idx="1">
                  <c:v>3</c:v>
                </c:pt>
                <c:pt idx="2">
                  <c:v>14</c:v>
                </c:pt>
                <c:pt idx="3">
                  <c:v>11</c:v>
                </c:pt>
                <c:pt idx="4">
                  <c:v>10</c:v>
                </c:pt>
                <c:pt idx="5">
                  <c:v>7</c:v>
                </c:pt>
                <c:pt idx="6">
                  <c:v>9</c:v>
                </c:pt>
                <c:pt idx="7">
                  <c:v>17</c:v>
                </c:pt>
                <c:pt idx="8">
                  <c:v>19</c:v>
                </c:pt>
                <c:pt idx="9">
                  <c:v>14</c:v>
                </c:pt>
                <c:pt idx="10">
                  <c:v>6</c:v>
                </c:pt>
                <c:pt idx="11">
                  <c:v>3</c:v>
                </c:pt>
                <c:pt idx="12">
                  <c:v>6</c:v>
                </c:pt>
                <c:pt idx="13">
                  <c:v>9</c:v>
                </c:pt>
                <c:pt idx="14">
                  <c:v>10</c:v>
                </c:pt>
                <c:pt idx="15">
                  <c:v>14</c:v>
                </c:pt>
                <c:pt idx="16">
                  <c:v>12</c:v>
                </c:pt>
                <c:pt idx="17">
                  <c:v>16</c:v>
                </c:pt>
                <c:pt idx="18">
                  <c:v>4</c:v>
                </c:pt>
                <c:pt idx="19">
                  <c:v>4</c:v>
                </c:pt>
                <c:pt idx="20">
                  <c:v>10</c:v>
                </c:pt>
                <c:pt idx="21">
                  <c:v>7</c:v>
                </c:pt>
                <c:pt idx="22">
                  <c:v>3</c:v>
                </c:pt>
                <c:pt idx="23">
                  <c:v>0</c:v>
                </c:pt>
              </c:numCache>
            </c:numRef>
          </c:val>
        </c:ser>
        <c:ser>
          <c:idx val="2"/>
          <c:order val="2"/>
          <c:tx>
            <c:v>July</c:v>
          </c:tx>
          <c:spPr>
            <a:solidFill>
              <a:schemeClr val="accent4"/>
            </a:solidFill>
          </c:spPr>
          <c:invertIfNegative val="0"/>
          <c:cat>
            <c:strRef>
              <c:f>Combined!$B$2:$Y$2</c:f>
              <c:strCache>
                <c:ptCount val="24"/>
                <c:pt idx="0">
                  <c:v>00:00-0:59</c:v>
                </c:pt>
                <c:pt idx="1">
                  <c:v>1:00-1:59</c:v>
                </c:pt>
                <c:pt idx="2">
                  <c:v>2:00-2:59</c:v>
                </c:pt>
                <c:pt idx="3">
                  <c:v>3:00-3:59</c:v>
                </c:pt>
                <c:pt idx="4">
                  <c:v>4:00-4:59</c:v>
                </c:pt>
                <c:pt idx="5">
                  <c:v>5:00-5:59</c:v>
                </c:pt>
                <c:pt idx="6">
                  <c:v>6:00-6:59</c:v>
                </c:pt>
                <c:pt idx="7">
                  <c:v>7:00-7:59</c:v>
                </c:pt>
                <c:pt idx="8">
                  <c:v>8:00-8:59</c:v>
                </c:pt>
                <c:pt idx="9">
                  <c:v>9:00-9:59</c:v>
                </c:pt>
                <c:pt idx="10">
                  <c:v>10:00-10:59</c:v>
                </c:pt>
                <c:pt idx="11">
                  <c:v>11:00-11:59</c:v>
                </c:pt>
                <c:pt idx="12">
                  <c:v>12:00-12:59</c:v>
                </c:pt>
                <c:pt idx="13">
                  <c:v>13:00-13:59</c:v>
                </c:pt>
                <c:pt idx="14">
                  <c:v>14:00-14:59</c:v>
                </c:pt>
                <c:pt idx="15">
                  <c:v>15:00-15:59</c:v>
                </c:pt>
                <c:pt idx="16">
                  <c:v>16:00-16:59</c:v>
                </c:pt>
                <c:pt idx="17">
                  <c:v>17:00-17:59</c:v>
                </c:pt>
                <c:pt idx="18">
                  <c:v>18:00-18:59</c:v>
                </c:pt>
                <c:pt idx="19">
                  <c:v>19:00-19:59</c:v>
                </c:pt>
                <c:pt idx="20">
                  <c:v>20:00-20:59</c:v>
                </c:pt>
                <c:pt idx="21">
                  <c:v>21:00-21:59</c:v>
                </c:pt>
                <c:pt idx="22">
                  <c:v>22:00-22:59</c:v>
                </c:pt>
                <c:pt idx="23">
                  <c:v>23:00-23:59</c:v>
                </c:pt>
              </c:strCache>
            </c:strRef>
          </c:cat>
          <c:val>
            <c:numRef>
              <c:f>Combined!$B$5:$Y$5</c:f>
              <c:numCache>
                <c:formatCode>General</c:formatCode>
                <c:ptCount val="24"/>
                <c:pt idx="0">
                  <c:v>3</c:v>
                </c:pt>
                <c:pt idx="1">
                  <c:v>16</c:v>
                </c:pt>
                <c:pt idx="2">
                  <c:v>3</c:v>
                </c:pt>
                <c:pt idx="3">
                  <c:v>14</c:v>
                </c:pt>
                <c:pt idx="4">
                  <c:v>7</c:v>
                </c:pt>
                <c:pt idx="5">
                  <c:v>0</c:v>
                </c:pt>
                <c:pt idx="6">
                  <c:v>11</c:v>
                </c:pt>
                <c:pt idx="7">
                  <c:v>3</c:v>
                </c:pt>
                <c:pt idx="8">
                  <c:v>9</c:v>
                </c:pt>
                <c:pt idx="9">
                  <c:v>9</c:v>
                </c:pt>
                <c:pt idx="10">
                  <c:v>3</c:v>
                </c:pt>
                <c:pt idx="11">
                  <c:v>19</c:v>
                </c:pt>
                <c:pt idx="12">
                  <c:v>38</c:v>
                </c:pt>
                <c:pt idx="13">
                  <c:v>3</c:v>
                </c:pt>
                <c:pt idx="14">
                  <c:v>20</c:v>
                </c:pt>
                <c:pt idx="15">
                  <c:v>28</c:v>
                </c:pt>
                <c:pt idx="16">
                  <c:v>3</c:v>
                </c:pt>
                <c:pt idx="17">
                  <c:v>23</c:v>
                </c:pt>
                <c:pt idx="18">
                  <c:v>14</c:v>
                </c:pt>
                <c:pt idx="19">
                  <c:v>10</c:v>
                </c:pt>
                <c:pt idx="20">
                  <c:v>6</c:v>
                </c:pt>
                <c:pt idx="21">
                  <c:v>10</c:v>
                </c:pt>
                <c:pt idx="22">
                  <c:v>12</c:v>
                </c:pt>
                <c:pt idx="23">
                  <c:v>7</c:v>
                </c:pt>
              </c:numCache>
            </c:numRef>
          </c:val>
        </c:ser>
        <c:dLbls>
          <c:showLegendKey val="0"/>
          <c:showVal val="0"/>
          <c:showCatName val="0"/>
          <c:showSerName val="0"/>
          <c:showPercent val="0"/>
          <c:showBubbleSize val="0"/>
        </c:dLbls>
        <c:gapWidth val="150"/>
        <c:axId val="127029760"/>
        <c:axId val="127473280"/>
      </c:barChart>
      <c:catAx>
        <c:axId val="127029760"/>
        <c:scaling>
          <c:orientation val="minMax"/>
        </c:scaling>
        <c:delete val="0"/>
        <c:axPos val="b"/>
        <c:title>
          <c:tx>
            <c:rich>
              <a:bodyPr/>
              <a:lstStyle/>
              <a:p>
                <a:pPr>
                  <a:defRPr/>
                </a:pPr>
                <a:r>
                  <a:rPr lang="en-US"/>
                  <a:t>Time of Day</a:t>
                </a:r>
              </a:p>
            </c:rich>
          </c:tx>
          <c:overlay val="0"/>
        </c:title>
        <c:majorTickMark val="out"/>
        <c:minorTickMark val="none"/>
        <c:tickLblPos val="nextTo"/>
        <c:crossAx val="127473280"/>
        <c:crosses val="autoZero"/>
        <c:auto val="1"/>
        <c:lblAlgn val="ctr"/>
        <c:lblOffset val="100"/>
        <c:noMultiLvlLbl val="0"/>
      </c:catAx>
      <c:valAx>
        <c:axId val="127473280"/>
        <c:scaling>
          <c:orientation val="minMax"/>
        </c:scaling>
        <c:delete val="0"/>
        <c:axPos val="l"/>
        <c:majorGridlines/>
        <c:title>
          <c:tx>
            <c:rich>
              <a:bodyPr rot="-5400000" vert="horz"/>
              <a:lstStyle/>
              <a:p>
                <a:pPr>
                  <a:defRPr/>
                </a:pPr>
                <a:r>
                  <a:rPr lang="en-US"/>
                  <a:t>Number</a:t>
                </a:r>
                <a:r>
                  <a:rPr lang="en-US" baseline="0"/>
                  <a:t> of specimen</a:t>
                </a:r>
                <a:endParaRPr lang="en-US"/>
              </a:p>
            </c:rich>
          </c:tx>
          <c:overlay val="0"/>
        </c:title>
        <c:numFmt formatCode="General" sourceLinked="1"/>
        <c:majorTickMark val="out"/>
        <c:minorTickMark val="none"/>
        <c:tickLblPos val="nextTo"/>
        <c:crossAx val="127029760"/>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Approved</c:v>
          </c:tx>
          <c:invertIfNegative val="0"/>
          <c:cat>
            <c:strRef>
              <c:f>Sheet2!$A$8:$A$17</c:f>
              <c:strCache>
                <c:ptCount val="10"/>
                <c:pt idx="0">
                  <c:v>June</c:v>
                </c:pt>
                <c:pt idx="1">
                  <c:v>July</c:v>
                </c:pt>
                <c:pt idx="2">
                  <c:v>August</c:v>
                </c:pt>
                <c:pt idx="3">
                  <c:v>September</c:v>
                </c:pt>
                <c:pt idx="4">
                  <c:v>October</c:v>
                </c:pt>
                <c:pt idx="5">
                  <c:v>November</c:v>
                </c:pt>
                <c:pt idx="6">
                  <c:v>December</c:v>
                </c:pt>
                <c:pt idx="7">
                  <c:v>January</c:v>
                </c:pt>
                <c:pt idx="8">
                  <c:v>February</c:v>
                </c:pt>
                <c:pt idx="9">
                  <c:v>March</c:v>
                </c:pt>
              </c:strCache>
            </c:strRef>
          </c:cat>
          <c:val>
            <c:numRef>
              <c:f>Sheet2!$B$8:$B$17</c:f>
              <c:numCache>
                <c:formatCode>General</c:formatCode>
                <c:ptCount val="10"/>
                <c:pt idx="0">
                  <c:v>32</c:v>
                </c:pt>
                <c:pt idx="1">
                  <c:v>24</c:v>
                </c:pt>
                <c:pt idx="2">
                  <c:v>20</c:v>
                </c:pt>
                <c:pt idx="3">
                  <c:v>9</c:v>
                </c:pt>
                <c:pt idx="4">
                  <c:v>9</c:v>
                </c:pt>
                <c:pt idx="5">
                  <c:v>10</c:v>
                </c:pt>
                <c:pt idx="6">
                  <c:v>10</c:v>
                </c:pt>
                <c:pt idx="7">
                  <c:v>5</c:v>
                </c:pt>
                <c:pt idx="8">
                  <c:v>3</c:v>
                </c:pt>
                <c:pt idx="9">
                  <c:v>7</c:v>
                </c:pt>
              </c:numCache>
            </c:numRef>
          </c:val>
        </c:ser>
        <c:ser>
          <c:idx val="1"/>
          <c:order val="1"/>
          <c:tx>
            <c:v>Cancelled</c:v>
          </c:tx>
          <c:invertIfNegative val="0"/>
          <c:cat>
            <c:strRef>
              <c:f>Sheet2!$A$8:$A$17</c:f>
              <c:strCache>
                <c:ptCount val="10"/>
                <c:pt idx="0">
                  <c:v>June</c:v>
                </c:pt>
                <c:pt idx="1">
                  <c:v>July</c:v>
                </c:pt>
                <c:pt idx="2">
                  <c:v>August</c:v>
                </c:pt>
                <c:pt idx="3">
                  <c:v>September</c:v>
                </c:pt>
                <c:pt idx="4">
                  <c:v>October</c:v>
                </c:pt>
                <c:pt idx="5">
                  <c:v>November</c:v>
                </c:pt>
                <c:pt idx="6">
                  <c:v>December</c:v>
                </c:pt>
                <c:pt idx="7">
                  <c:v>January</c:v>
                </c:pt>
                <c:pt idx="8">
                  <c:v>February</c:v>
                </c:pt>
                <c:pt idx="9">
                  <c:v>March</c:v>
                </c:pt>
              </c:strCache>
            </c:strRef>
          </c:cat>
          <c:val>
            <c:numRef>
              <c:f>Sheet2!$C$8:$C$17</c:f>
              <c:numCache>
                <c:formatCode>General</c:formatCode>
                <c:ptCount val="10"/>
                <c:pt idx="0">
                  <c:v>0</c:v>
                </c:pt>
                <c:pt idx="1">
                  <c:v>0</c:v>
                </c:pt>
                <c:pt idx="2">
                  <c:v>0</c:v>
                </c:pt>
                <c:pt idx="3">
                  <c:v>16</c:v>
                </c:pt>
                <c:pt idx="4">
                  <c:v>21</c:v>
                </c:pt>
                <c:pt idx="5">
                  <c:v>9</c:v>
                </c:pt>
                <c:pt idx="6">
                  <c:v>10</c:v>
                </c:pt>
                <c:pt idx="7">
                  <c:v>5</c:v>
                </c:pt>
                <c:pt idx="8">
                  <c:v>6</c:v>
                </c:pt>
                <c:pt idx="9">
                  <c:v>10</c:v>
                </c:pt>
              </c:numCache>
            </c:numRef>
          </c:val>
        </c:ser>
        <c:dLbls>
          <c:showLegendKey val="0"/>
          <c:showVal val="0"/>
          <c:showCatName val="0"/>
          <c:showSerName val="0"/>
          <c:showPercent val="0"/>
          <c:showBubbleSize val="0"/>
        </c:dLbls>
        <c:gapWidth val="150"/>
        <c:overlap val="100"/>
        <c:axId val="128675328"/>
        <c:axId val="33579584"/>
      </c:barChart>
      <c:catAx>
        <c:axId val="128675328"/>
        <c:scaling>
          <c:orientation val="minMax"/>
        </c:scaling>
        <c:delete val="0"/>
        <c:axPos val="b"/>
        <c:majorTickMark val="out"/>
        <c:minorTickMark val="none"/>
        <c:tickLblPos val="nextTo"/>
        <c:txPr>
          <a:bodyPr/>
          <a:lstStyle/>
          <a:p>
            <a:pPr>
              <a:defRPr sz="1200"/>
            </a:pPr>
            <a:endParaRPr lang="en-US"/>
          </a:p>
        </c:txPr>
        <c:crossAx val="33579584"/>
        <c:crosses val="autoZero"/>
        <c:auto val="1"/>
        <c:lblAlgn val="ctr"/>
        <c:lblOffset val="100"/>
        <c:noMultiLvlLbl val="0"/>
      </c:catAx>
      <c:valAx>
        <c:axId val="33579584"/>
        <c:scaling>
          <c:orientation val="minMax"/>
        </c:scaling>
        <c:delete val="0"/>
        <c:axPos val="l"/>
        <c:majorGridlines/>
        <c:title>
          <c:tx>
            <c:rich>
              <a:bodyPr rot="-5400000" vert="horz"/>
              <a:lstStyle/>
              <a:p>
                <a:pPr>
                  <a:defRPr sz="1200"/>
                </a:pPr>
                <a:r>
                  <a:rPr lang="en-US" sz="1200" dirty="0" smtClean="0"/>
                  <a:t>Number of Orders</a:t>
                </a:r>
              </a:p>
            </c:rich>
          </c:tx>
          <c:overlay val="0"/>
        </c:title>
        <c:numFmt formatCode="General" sourceLinked="1"/>
        <c:majorTickMark val="out"/>
        <c:minorTickMark val="none"/>
        <c:tickLblPos val="nextTo"/>
        <c:txPr>
          <a:bodyPr/>
          <a:lstStyle/>
          <a:p>
            <a:pPr>
              <a:defRPr sz="1200"/>
            </a:pPr>
            <a:endParaRPr lang="en-US"/>
          </a:p>
        </c:txPr>
        <c:crossAx val="128675328"/>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invertIfNegative val="0"/>
          <c:cat>
            <c:strRef>
              <c:f>Sheet1!$A$8:$A$18</c:f>
              <c:strCache>
                <c:ptCount val="11"/>
                <c:pt idx="0">
                  <c:v>August</c:v>
                </c:pt>
                <c:pt idx="1">
                  <c:v>September</c:v>
                </c:pt>
                <c:pt idx="2">
                  <c:v>October</c:v>
                </c:pt>
                <c:pt idx="3">
                  <c:v>November</c:v>
                </c:pt>
                <c:pt idx="4">
                  <c:v>February</c:v>
                </c:pt>
                <c:pt idx="5">
                  <c:v>March</c:v>
                </c:pt>
                <c:pt idx="6">
                  <c:v>April</c:v>
                </c:pt>
                <c:pt idx="7">
                  <c:v>May</c:v>
                </c:pt>
                <c:pt idx="8">
                  <c:v>June</c:v>
                </c:pt>
                <c:pt idx="9">
                  <c:v>July</c:v>
                </c:pt>
                <c:pt idx="10">
                  <c:v>October</c:v>
                </c:pt>
              </c:strCache>
            </c:strRef>
          </c:cat>
          <c:val>
            <c:numRef>
              <c:f>Sheet1!$B$8:$B$18</c:f>
              <c:numCache>
                <c:formatCode>General</c:formatCode>
                <c:ptCount val="11"/>
                <c:pt idx="0">
                  <c:v>7</c:v>
                </c:pt>
                <c:pt idx="1">
                  <c:v>6</c:v>
                </c:pt>
                <c:pt idx="2">
                  <c:v>17</c:v>
                </c:pt>
                <c:pt idx="3">
                  <c:v>16</c:v>
                </c:pt>
                <c:pt idx="4">
                  <c:v>22</c:v>
                </c:pt>
                <c:pt idx="5">
                  <c:v>17</c:v>
                </c:pt>
                <c:pt idx="6">
                  <c:v>21</c:v>
                </c:pt>
                <c:pt idx="7">
                  <c:v>15</c:v>
                </c:pt>
                <c:pt idx="8">
                  <c:v>18</c:v>
                </c:pt>
                <c:pt idx="9">
                  <c:v>22</c:v>
                </c:pt>
                <c:pt idx="10">
                  <c:v>7</c:v>
                </c:pt>
              </c:numCache>
            </c:numRef>
          </c:val>
        </c:ser>
        <c:ser>
          <c:idx val="1"/>
          <c:order val="1"/>
          <c:spPr>
            <a:solidFill>
              <a:srgbClr val="FFC000"/>
            </a:solidFill>
          </c:spPr>
          <c:invertIfNegative val="0"/>
          <c:cat>
            <c:strRef>
              <c:f>Sheet1!$A$8:$A$18</c:f>
              <c:strCache>
                <c:ptCount val="11"/>
                <c:pt idx="0">
                  <c:v>August</c:v>
                </c:pt>
                <c:pt idx="1">
                  <c:v>September</c:v>
                </c:pt>
                <c:pt idx="2">
                  <c:v>October</c:v>
                </c:pt>
                <c:pt idx="3">
                  <c:v>November</c:v>
                </c:pt>
                <c:pt idx="4">
                  <c:v>February</c:v>
                </c:pt>
                <c:pt idx="5">
                  <c:v>March</c:v>
                </c:pt>
                <c:pt idx="6">
                  <c:v>April</c:v>
                </c:pt>
                <c:pt idx="7">
                  <c:v>May</c:v>
                </c:pt>
                <c:pt idx="8">
                  <c:v>June</c:v>
                </c:pt>
                <c:pt idx="9">
                  <c:v>July</c:v>
                </c:pt>
                <c:pt idx="10">
                  <c:v>October</c:v>
                </c:pt>
              </c:strCache>
            </c:strRef>
          </c:cat>
          <c:val>
            <c:numRef>
              <c:f>Sheet1!$C$8:$C$18</c:f>
              <c:numCache>
                <c:formatCode>General</c:formatCode>
                <c:ptCount val="11"/>
                <c:pt idx="0">
                  <c:v>7</c:v>
                </c:pt>
                <c:pt idx="1">
                  <c:v>8</c:v>
                </c:pt>
                <c:pt idx="4">
                  <c:v>3</c:v>
                </c:pt>
                <c:pt idx="5">
                  <c:v>4</c:v>
                </c:pt>
                <c:pt idx="6">
                  <c:v>0</c:v>
                </c:pt>
                <c:pt idx="7">
                  <c:v>0</c:v>
                </c:pt>
                <c:pt idx="8">
                  <c:v>0</c:v>
                </c:pt>
                <c:pt idx="9">
                  <c:v>0</c:v>
                </c:pt>
                <c:pt idx="10">
                  <c:v>0</c:v>
                </c:pt>
              </c:numCache>
            </c:numRef>
          </c:val>
        </c:ser>
        <c:dLbls>
          <c:showLegendKey val="0"/>
          <c:showVal val="0"/>
          <c:showCatName val="0"/>
          <c:showSerName val="0"/>
          <c:showPercent val="0"/>
          <c:showBubbleSize val="0"/>
        </c:dLbls>
        <c:gapWidth val="75"/>
        <c:overlap val="100"/>
        <c:axId val="129310208"/>
        <c:axId val="33586496"/>
      </c:barChart>
      <c:catAx>
        <c:axId val="129310208"/>
        <c:scaling>
          <c:orientation val="minMax"/>
        </c:scaling>
        <c:delete val="0"/>
        <c:axPos val="b"/>
        <c:majorTickMark val="none"/>
        <c:minorTickMark val="none"/>
        <c:tickLblPos val="nextTo"/>
        <c:txPr>
          <a:bodyPr/>
          <a:lstStyle/>
          <a:p>
            <a:pPr>
              <a:defRPr sz="1600"/>
            </a:pPr>
            <a:endParaRPr lang="en-US"/>
          </a:p>
        </c:txPr>
        <c:crossAx val="33586496"/>
        <c:crosses val="autoZero"/>
        <c:auto val="1"/>
        <c:lblAlgn val="ctr"/>
        <c:lblOffset val="100"/>
        <c:noMultiLvlLbl val="0"/>
      </c:catAx>
      <c:valAx>
        <c:axId val="33586496"/>
        <c:scaling>
          <c:orientation val="minMax"/>
        </c:scaling>
        <c:delete val="0"/>
        <c:axPos val="l"/>
        <c:majorGridlines/>
        <c:numFmt formatCode="General" sourceLinked="1"/>
        <c:majorTickMark val="none"/>
        <c:minorTickMark val="none"/>
        <c:tickLblPos val="nextTo"/>
        <c:spPr>
          <a:ln w="9525">
            <a:noFill/>
          </a:ln>
        </c:spPr>
        <c:txPr>
          <a:bodyPr/>
          <a:lstStyle/>
          <a:p>
            <a:pPr>
              <a:defRPr sz="1600"/>
            </a:pPr>
            <a:endParaRPr lang="en-US"/>
          </a:p>
        </c:txPr>
        <c:crossAx val="129310208"/>
        <c:crosses val="autoZero"/>
        <c:crossBetween val="between"/>
      </c:valAx>
      <c:spPr>
        <a:ln>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1810C-05ED-45D7-B171-F96D2C0553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8A49CF2-BBBB-4080-B935-8BB828425F09}">
      <dgm:prSet phldrT="[Text]"/>
      <dgm:spPr/>
      <dgm:t>
        <a:bodyPr/>
        <a:lstStyle/>
        <a:p>
          <a:r>
            <a:rPr lang="en-US" dirty="0" smtClean="0"/>
            <a:t>Gentle</a:t>
          </a:r>
          <a:endParaRPr lang="en-US" dirty="0"/>
        </a:p>
      </dgm:t>
    </dgm:pt>
    <dgm:pt modelId="{0638EFF6-5A2F-4B61-B8E2-90308208854D}" type="parTrans" cxnId="{B24ED571-E5F9-4DCD-816A-2574D2408912}">
      <dgm:prSet/>
      <dgm:spPr/>
      <dgm:t>
        <a:bodyPr/>
        <a:lstStyle/>
        <a:p>
          <a:endParaRPr lang="en-US"/>
        </a:p>
      </dgm:t>
    </dgm:pt>
    <dgm:pt modelId="{765BE4E6-20A8-4403-8F16-9A8EA7454DEB}" type="sibTrans" cxnId="{B24ED571-E5F9-4DCD-816A-2574D2408912}">
      <dgm:prSet/>
      <dgm:spPr/>
      <dgm:t>
        <a:bodyPr/>
        <a:lstStyle/>
        <a:p>
          <a:endParaRPr lang="en-US"/>
        </a:p>
      </dgm:t>
    </dgm:pt>
    <dgm:pt modelId="{B53DE830-E11D-45F2-A4C4-CB9E9C7F5A8F}">
      <dgm:prSet phldrT="[Text]"/>
      <dgm:spPr/>
      <dgm:t>
        <a:bodyPr/>
        <a:lstStyle/>
        <a:p>
          <a:r>
            <a:rPr lang="en-US" dirty="0" smtClean="0"/>
            <a:t>Posting of guidelines on the requisition</a:t>
          </a:r>
          <a:endParaRPr lang="en-US" dirty="0"/>
        </a:p>
      </dgm:t>
    </dgm:pt>
    <dgm:pt modelId="{E3634261-A9AE-4E98-9128-1DCC3B4AF35C}" type="parTrans" cxnId="{14023D8E-4868-4060-9762-B85A93DC593E}">
      <dgm:prSet/>
      <dgm:spPr/>
      <dgm:t>
        <a:bodyPr/>
        <a:lstStyle/>
        <a:p>
          <a:endParaRPr lang="en-US"/>
        </a:p>
      </dgm:t>
    </dgm:pt>
    <dgm:pt modelId="{AD2DEA32-0E96-463A-99F1-9A22439ADDCB}" type="sibTrans" cxnId="{14023D8E-4868-4060-9762-B85A93DC593E}">
      <dgm:prSet/>
      <dgm:spPr/>
      <dgm:t>
        <a:bodyPr/>
        <a:lstStyle/>
        <a:p>
          <a:endParaRPr lang="en-US"/>
        </a:p>
      </dgm:t>
    </dgm:pt>
    <dgm:pt modelId="{38BB9AA3-EB9E-4EEC-A4CB-901F5435F242}">
      <dgm:prSet phldrT="[Text]"/>
      <dgm:spPr/>
      <dgm:t>
        <a:bodyPr/>
        <a:lstStyle/>
        <a:p>
          <a:r>
            <a:rPr lang="en-US" dirty="0" smtClean="0"/>
            <a:t>Computerized reminders regarding utilization guidelines</a:t>
          </a:r>
          <a:endParaRPr lang="en-US" dirty="0"/>
        </a:p>
      </dgm:t>
    </dgm:pt>
    <dgm:pt modelId="{E99BDBC4-27CF-4726-AB2D-D8D8C6B2E613}" type="parTrans" cxnId="{30E56FF3-F99B-4D57-9195-96AB0C722F3D}">
      <dgm:prSet/>
      <dgm:spPr/>
      <dgm:t>
        <a:bodyPr/>
        <a:lstStyle/>
        <a:p>
          <a:endParaRPr lang="en-US"/>
        </a:p>
      </dgm:t>
    </dgm:pt>
    <dgm:pt modelId="{D52B8C66-7A0E-43C0-90D1-FE314CD84E4A}" type="sibTrans" cxnId="{30E56FF3-F99B-4D57-9195-96AB0C722F3D}">
      <dgm:prSet/>
      <dgm:spPr/>
      <dgm:t>
        <a:bodyPr/>
        <a:lstStyle/>
        <a:p>
          <a:endParaRPr lang="en-US"/>
        </a:p>
      </dgm:t>
    </dgm:pt>
    <dgm:pt modelId="{65948911-F025-4A67-9BB7-376B262CF3F4}">
      <dgm:prSet phldrT="[Text]"/>
      <dgm:spPr/>
      <dgm:t>
        <a:bodyPr/>
        <a:lstStyle/>
        <a:p>
          <a:r>
            <a:rPr lang="en-US" dirty="0" smtClean="0"/>
            <a:t>Medium</a:t>
          </a:r>
          <a:endParaRPr lang="en-US" dirty="0"/>
        </a:p>
      </dgm:t>
    </dgm:pt>
    <dgm:pt modelId="{9733F363-7A76-4ED1-8477-980F262AC158}" type="parTrans" cxnId="{4E076318-415D-4A58-A668-273858B29245}">
      <dgm:prSet/>
      <dgm:spPr/>
      <dgm:t>
        <a:bodyPr/>
        <a:lstStyle/>
        <a:p>
          <a:endParaRPr lang="en-US"/>
        </a:p>
      </dgm:t>
    </dgm:pt>
    <dgm:pt modelId="{64EBEC3F-1483-4AA0-A3EE-AA06B9CAC4FD}" type="sibTrans" cxnId="{4E076318-415D-4A58-A668-273858B29245}">
      <dgm:prSet/>
      <dgm:spPr/>
      <dgm:t>
        <a:bodyPr/>
        <a:lstStyle/>
        <a:p>
          <a:endParaRPr lang="en-US"/>
        </a:p>
      </dgm:t>
    </dgm:pt>
    <dgm:pt modelId="{D99A7273-ABF3-42B0-8FC2-6766E0D4A987}">
      <dgm:prSet phldrT="[Text]"/>
      <dgm:spPr/>
      <dgm:t>
        <a:bodyPr/>
        <a:lstStyle/>
        <a:p>
          <a:r>
            <a:rPr lang="en-US" dirty="0" smtClean="0"/>
            <a:t>Utilization report cards</a:t>
          </a:r>
          <a:endParaRPr lang="en-US" dirty="0"/>
        </a:p>
      </dgm:t>
    </dgm:pt>
    <dgm:pt modelId="{066171AA-FFBB-4255-BF3E-82E833766170}" type="parTrans" cxnId="{B79ADE3A-F6FD-43BA-B94D-FFE35F5331D0}">
      <dgm:prSet/>
      <dgm:spPr/>
      <dgm:t>
        <a:bodyPr/>
        <a:lstStyle/>
        <a:p>
          <a:endParaRPr lang="en-US"/>
        </a:p>
      </dgm:t>
    </dgm:pt>
    <dgm:pt modelId="{863314B8-EE91-47FB-AA84-F8E5C5E26FD6}" type="sibTrans" cxnId="{B79ADE3A-F6FD-43BA-B94D-FFE35F5331D0}">
      <dgm:prSet/>
      <dgm:spPr/>
      <dgm:t>
        <a:bodyPr/>
        <a:lstStyle/>
        <a:p>
          <a:endParaRPr lang="en-US"/>
        </a:p>
      </dgm:t>
    </dgm:pt>
    <dgm:pt modelId="{82D37104-B069-4002-ADCE-F7EF1CA330B8}">
      <dgm:prSet phldrT="[Text]"/>
      <dgm:spPr/>
      <dgm:t>
        <a:bodyPr/>
        <a:lstStyle/>
        <a:p>
          <a:r>
            <a:rPr lang="en-US" dirty="0" smtClean="0"/>
            <a:t>Strong</a:t>
          </a:r>
          <a:endParaRPr lang="en-US" dirty="0"/>
        </a:p>
      </dgm:t>
    </dgm:pt>
    <dgm:pt modelId="{2EC1101C-EEE1-4FF7-B5EF-E5DA3878D921}" type="parTrans" cxnId="{582D27E7-DFDA-402A-861F-65C06F0CE080}">
      <dgm:prSet/>
      <dgm:spPr/>
      <dgm:t>
        <a:bodyPr/>
        <a:lstStyle/>
        <a:p>
          <a:endParaRPr lang="en-US"/>
        </a:p>
      </dgm:t>
    </dgm:pt>
    <dgm:pt modelId="{5F71DC9E-6052-46C2-BE78-187C53E8EE76}" type="sibTrans" cxnId="{582D27E7-DFDA-402A-861F-65C06F0CE080}">
      <dgm:prSet/>
      <dgm:spPr/>
      <dgm:t>
        <a:bodyPr/>
        <a:lstStyle/>
        <a:p>
          <a:endParaRPr lang="en-US"/>
        </a:p>
      </dgm:t>
    </dgm:pt>
    <dgm:pt modelId="{2D803D0F-A8D4-486F-BE5A-802900EBF374}">
      <dgm:prSet phldrT="[Text]"/>
      <dgm:spPr/>
      <dgm:t>
        <a:bodyPr/>
        <a:lstStyle/>
        <a:p>
          <a:r>
            <a:rPr lang="en-US" dirty="0" smtClean="0"/>
            <a:t>Privileging</a:t>
          </a:r>
          <a:endParaRPr lang="en-US" dirty="0"/>
        </a:p>
      </dgm:t>
    </dgm:pt>
    <dgm:pt modelId="{BD98D972-636D-4DC3-AD1A-FAEF7BB2A7CD}" type="parTrans" cxnId="{9602588A-CDDB-4A3C-9AA7-8FB0C87E2046}">
      <dgm:prSet/>
      <dgm:spPr/>
      <dgm:t>
        <a:bodyPr/>
        <a:lstStyle/>
        <a:p>
          <a:endParaRPr lang="en-US"/>
        </a:p>
      </dgm:t>
    </dgm:pt>
    <dgm:pt modelId="{E262747F-72F4-4950-A531-41184A6A2573}" type="sibTrans" cxnId="{9602588A-CDDB-4A3C-9AA7-8FB0C87E2046}">
      <dgm:prSet/>
      <dgm:spPr/>
      <dgm:t>
        <a:bodyPr/>
        <a:lstStyle/>
        <a:p>
          <a:endParaRPr lang="en-US"/>
        </a:p>
      </dgm:t>
    </dgm:pt>
    <dgm:pt modelId="{7D853360-382F-457C-82A0-4129C7DA3638}">
      <dgm:prSet/>
      <dgm:spPr/>
      <dgm:t>
        <a:bodyPr/>
        <a:lstStyle/>
        <a:p>
          <a:r>
            <a:rPr lang="en-US" dirty="0" smtClean="0"/>
            <a:t>Utilization report cards with peer or leadership review</a:t>
          </a:r>
          <a:endParaRPr lang="en-US" dirty="0"/>
        </a:p>
      </dgm:t>
    </dgm:pt>
    <dgm:pt modelId="{C716E832-E284-4AD8-9EF8-BECF95DBB3DA}" type="parTrans" cxnId="{97148BC3-F453-4A7C-ADC8-43CA2180B198}">
      <dgm:prSet/>
      <dgm:spPr/>
      <dgm:t>
        <a:bodyPr/>
        <a:lstStyle/>
        <a:p>
          <a:endParaRPr lang="en-US"/>
        </a:p>
      </dgm:t>
    </dgm:pt>
    <dgm:pt modelId="{12E7AA58-B341-4086-B5C4-B55D3B5A2D7A}" type="sibTrans" cxnId="{97148BC3-F453-4A7C-ADC8-43CA2180B198}">
      <dgm:prSet/>
      <dgm:spPr/>
      <dgm:t>
        <a:bodyPr/>
        <a:lstStyle/>
        <a:p>
          <a:endParaRPr lang="en-US"/>
        </a:p>
      </dgm:t>
    </dgm:pt>
    <dgm:pt modelId="{4A06404D-5288-40ED-9493-948D92B41402}">
      <dgm:prSet/>
      <dgm:spPr/>
      <dgm:t>
        <a:bodyPr/>
        <a:lstStyle/>
        <a:p>
          <a:r>
            <a:rPr lang="en-US" dirty="0" smtClean="0"/>
            <a:t>Requirement for high level approval (e.g. Pathologist) or consultation (e.g. genetic counselor)</a:t>
          </a:r>
          <a:endParaRPr lang="en-US" dirty="0"/>
        </a:p>
      </dgm:t>
    </dgm:pt>
    <dgm:pt modelId="{7A36F4D3-DCA6-4FC9-834A-CC0BFD3E93A0}" type="parTrans" cxnId="{29D163F9-FE14-43D7-90A5-60765FCA186A}">
      <dgm:prSet/>
      <dgm:spPr/>
      <dgm:t>
        <a:bodyPr/>
        <a:lstStyle/>
        <a:p>
          <a:endParaRPr lang="en-US"/>
        </a:p>
      </dgm:t>
    </dgm:pt>
    <dgm:pt modelId="{D8025BEB-5B5F-40E2-9D4B-6F0433454670}" type="sibTrans" cxnId="{29D163F9-FE14-43D7-90A5-60765FCA186A}">
      <dgm:prSet/>
      <dgm:spPr/>
      <dgm:t>
        <a:bodyPr/>
        <a:lstStyle/>
        <a:p>
          <a:endParaRPr lang="en-US"/>
        </a:p>
      </dgm:t>
    </dgm:pt>
    <dgm:pt modelId="{3B9B6B50-5CBF-49C8-AEC5-94B38C8C59F1}">
      <dgm:prSet/>
      <dgm:spPr/>
      <dgm:t>
        <a:bodyPr/>
        <a:lstStyle/>
        <a:p>
          <a:r>
            <a:rPr lang="en-US" dirty="0" smtClean="0"/>
            <a:t>Rules Requirement</a:t>
          </a:r>
          <a:endParaRPr lang="en-US" dirty="0"/>
        </a:p>
      </dgm:t>
    </dgm:pt>
    <dgm:pt modelId="{215246A9-204C-44ED-ADEA-0DD9A9E42CC7}" type="parTrans" cxnId="{C5B1A1AF-19AB-4FBE-8C7F-FCB59014680D}">
      <dgm:prSet/>
      <dgm:spPr/>
      <dgm:t>
        <a:bodyPr/>
        <a:lstStyle/>
        <a:p>
          <a:endParaRPr lang="en-US"/>
        </a:p>
      </dgm:t>
    </dgm:pt>
    <dgm:pt modelId="{0F88C8B9-2F9D-4D83-96A4-2C046428367B}" type="sibTrans" cxnId="{C5B1A1AF-19AB-4FBE-8C7F-FCB59014680D}">
      <dgm:prSet/>
      <dgm:spPr/>
      <dgm:t>
        <a:bodyPr/>
        <a:lstStyle/>
        <a:p>
          <a:endParaRPr lang="en-US"/>
        </a:p>
      </dgm:t>
    </dgm:pt>
    <dgm:pt modelId="{FE04A039-CB4D-49A1-853D-564B7CB3A0E1}">
      <dgm:prSet phldrT="[Text]"/>
      <dgm:spPr/>
      <dgm:t>
        <a:bodyPr/>
        <a:lstStyle/>
        <a:p>
          <a:r>
            <a:rPr lang="en-US" dirty="0" smtClean="0"/>
            <a:t>Changes to manual requisition or CPOE</a:t>
          </a:r>
          <a:endParaRPr lang="en-US" dirty="0"/>
        </a:p>
      </dgm:t>
    </dgm:pt>
    <dgm:pt modelId="{3C9AEB00-BE01-4D3E-89AD-857C8FDD2FAE}" type="parTrans" cxnId="{DE293F5E-872E-4E96-A575-356A4864ECA8}">
      <dgm:prSet/>
      <dgm:spPr/>
      <dgm:t>
        <a:bodyPr/>
        <a:lstStyle/>
        <a:p>
          <a:endParaRPr lang="en-US"/>
        </a:p>
      </dgm:t>
    </dgm:pt>
    <dgm:pt modelId="{0AC4D4D8-996D-4307-B09C-B0008DE66B35}" type="sibTrans" cxnId="{DE293F5E-872E-4E96-A575-356A4864ECA8}">
      <dgm:prSet/>
      <dgm:spPr/>
      <dgm:t>
        <a:bodyPr/>
        <a:lstStyle/>
        <a:p>
          <a:endParaRPr lang="en-US"/>
        </a:p>
      </dgm:t>
    </dgm:pt>
    <dgm:pt modelId="{3CC0F214-440C-40C3-84F4-ACD863E0E475}">
      <dgm:prSet phldrT="[Text]"/>
      <dgm:spPr/>
      <dgm:t>
        <a:bodyPr/>
        <a:lstStyle/>
        <a:p>
          <a:r>
            <a:rPr lang="en-US" dirty="0" smtClean="0"/>
            <a:t>Send-outs formulary</a:t>
          </a:r>
          <a:endParaRPr lang="en-US" dirty="0"/>
        </a:p>
      </dgm:t>
    </dgm:pt>
    <dgm:pt modelId="{A601EDC6-02C6-499A-998E-42AACE1C7326}" type="parTrans" cxnId="{733785D0-3040-4D92-B38B-10FED4DFB5DA}">
      <dgm:prSet/>
      <dgm:spPr/>
      <dgm:t>
        <a:bodyPr/>
        <a:lstStyle/>
        <a:p>
          <a:endParaRPr lang="en-US"/>
        </a:p>
      </dgm:t>
    </dgm:pt>
    <dgm:pt modelId="{5ABA1DA5-AF03-4C75-AC36-FFF17B9408BE}" type="sibTrans" cxnId="{733785D0-3040-4D92-B38B-10FED4DFB5DA}">
      <dgm:prSet/>
      <dgm:spPr/>
      <dgm:t>
        <a:bodyPr/>
        <a:lstStyle/>
        <a:p>
          <a:endParaRPr lang="en-US"/>
        </a:p>
      </dgm:t>
    </dgm:pt>
    <dgm:pt modelId="{B404ABF8-7E02-46CC-AEAF-767D774051A3}" type="pres">
      <dgm:prSet presAssocID="{CB71810C-05ED-45D7-B171-F96D2C055343}" presName="Name0" presStyleCnt="0">
        <dgm:presLayoutVars>
          <dgm:dir/>
          <dgm:animLvl val="lvl"/>
          <dgm:resizeHandles val="exact"/>
        </dgm:presLayoutVars>
      </dgm:prSet>
      <dgm:spPr/>
      <dgm:t>
        <a:bodyPr/>
        <a:lstStyle/>
        <a:p>
          <a:endParaRPr lang="en-US"/>
        </a:p>
      </dgm:t>
    </dgm:pt>
    <dgm:pt modelId="{E302166E-F9E9-4A35-81D7-7FF88D560DBC}" type="pres">
      <dgm:prSet presAssocID="{98A49CF2-BBBB-4080-B935-8BB828425F09}" presName="composite" presStyleCnt="0"/>
      <dgm:spPr/>
    </dgm:pt>
    <dgm:pt modelId="{B19F4A2B-F365-4B35-B35D-CFDDF47944EE}" type="pres">
      <dgm:prSet presAssocID="{98A49CF2-BBBB-4080-B935-8BB828425F09}" presName="parTx" presStyleLbl="alignNode1" presStyleIdx="0" presStyleCnt="3">
        <dgm:presLayoutVars>
          <dgm:chMax val="0"/>
          <dgm:chPref val="0"/>
          <dgm:bulletEnabled val="1"/>
        </dgm:presLayoutVars>
      </dgm:prSet>
      <dgm:spPr/>
      <dgm:t>
        <a:bodyPr/>
        <a:lstStyle/>
        <a:p>
          <a:endParaRPr lang="en-US"/>
        </a:p>
      </dgm:t>
    </dgm:pt>
    <dgm:pt modelId="{C1FBAB80-A351-46F6-BC6E-CD587A299218}" type="pres">
      <dgm:prSet presAssocID="{98A49CF2-BBBB-4080-B935-8BB828425F09}" presName="desTx" presStyleLbl="alignAccFollowNode1" presStyleIdx="0" presStyleCnt="3">
        <dgm:presLayoutVars>
          <dgm:bulletEnabled val="1"/>
        </dgm:presLayoutVars>
      </dgm:prSet>
      <dgm:spPr/>
      <dgm:t>
        <a:bodyPr/>
        <a:lstStyle/>
        <a:p>
          <a:endParaRPr lang="en-US"/>
        </a:p>
      </dgm:t>
    </dgm:pt>
    <dgm:pt modelId="{B5375B9E-D397-4FF3-90FB-332588E42F2F}" type="pres">
      <dgm:prSet presAssocID="{765BE4E6-20A8-4403-8F16-9A8EA7454DEB}" presName="space" presStyleCnt="0"/>
      <dgm:spPr/>
    </dgm:pt>
    <dgm:pt modelId="{2EE21813-9D35-4735-B674-6D7F6AE14DD1}" type="pres">
      <dgm:prSet presAssocID="{65948911-F025-4A67-9BB7-376B262CF3F4}" presName="composite" presStyleCnt="0"/>
      <dgm:spPr/>
    </dgm:pt>
    <dgm:pt modelId="{0F9FF123-C6CD-4ADC-980C-DF860FFA22F6}" type="pres">
      <dgm:prSet presAssocID="{65948911-F025-4A67-9BB7-376B262CF3F4}" presName="parTx" presStyleLbl="alignNode1" presStyleIdx="1" presStyleCnt="3">
        <dgm:presLayoutVars>
          <dgm:chMax val="0"/>
          <dgm:chPref val="0"/>
          <dgm:bulletEnabled val="1"/>
        </dgm:presLayoutVars>
      </dgm:prSet>
      <dgm:spPr/>
      <dgm:t>
        <a:bodyPr/>
        <a:lstStyle/>
        <a:p>
          <a:endParaRPr lang="en-US"/>
        </a:p>
      </dgm:t>
    </dgm:pt>
    <dgm:pt modelId="{2B623413-3865-481B-8901-8C9A7826B4CF}" type="pres">
      <dgm:prSet presAssocID="{65948911-F025-4A67-9BB7-376B262CF3F4}" presName="desTx" presStyleLbl="alignAccFollowNode1" presStyleIdx="1" presStyleCnt="3">
        <dgm:presLayoutVars>
          <dgm:bulletEnabled val="1"/>
        </dgm:presLayoutVars>
      </dgm:prSet>
      <dgm:spPr/>
      <dgm:t>
        <a:bodyPr/>
        <a:lstStyle/>
        <a:p>
          <a:endParaRPr lang="en-US"/>
        </a:p>
      </dgm:t>
    </dgm:pt>
    <dgm:pt modelId="{E5B9FBAD-1464-43A7-A68D-121BF7DC4DAB}" type="pres">
      <dgm:prSet presAssocID="{64EBEC3F-1483-4AA0-A3EE-AA06B9CAC4FD}" presName="space" presStyleCnt="0"/>
      <dgm:spPr/>
    </dgm:pt>
    <dgm:pt modelId="{777DF8AE-903A-4288-8DD5-A267C52BD79D}" type="pres">
      <dgm:prSet presAssocID="{82D37104-B069-4002-ADCE-F7EF1CA330B8}" presName="composite" presStyleCnt="0"/>
      <dgm:spPr/>
    </dgm:pt>
    <dgm:pt modelId="{01F61E28-176E-43A1-9869-F6826BAF4B67}" type="pres">
      <dgm:prSet presAssocID="{82D37104-B069-4002-ADCE-F7EF1CA330B8}" presName="parTx" presStyleLbl="alignNode1" presStyleIdx="2" presStyleCnt="3">
        <dgm:presLayoutVars>
          <dgm:chMax val="0"/>
          <dgm:chPref val="0"/>
          <dgm:bulletEnabled val="1"/>
        </dgm:presLayoutVars>
      </dgm:prSet>
      <dgm:spPr/>
      <dgm:t>
        <a:bodyPr/>
        <a:lstStyle/>
        <a:p>
          <a:endParaRPr lang="en-US"/>
        </a:p>
      </dgm:t>
    </dgm:pt>
    <dgm:pt modelId="{633808D5-B12B-42F0-B01C-F910F5B6F8A2}" type="pres">
      <dgm:prSet presAssocID="{82D37104-B069-4002-ADCE-F7EF1CA330B8}" presName="desTx" presStyleLbl="alignAccFollowNode1" presStyleIdx="2" presStyleCnt="3">
        <dgm:presLayoutVars>
          <dgm:bulletEnabled val="1"/>
        </dgm:presLayoutVars>
      </dgm:prSet>
      <dgm:spPr/>
      <dgm:t>
        <a:bodyPr/>
        <a:lstStyle/>
        <a:p>
          <a:endParaRPr lang="en-US"/>
        </a:p>
      </dgm:t>
    </dgm:pt>
  </dgm:ptLst>
  <dgm:cxnLst>
    <dgm:cxn modelId="{9C125C71-03AF-4A9F-AEB5-F207BF18BEF2}" type="presOf" srcId="{D99A7273-ABF3-42B0-8FC2-6766E0D4A987}" destId="{2B623413-3865-481B-8901-8C9A7826B4CF}" srcOrd="0" destOrd="0" presId="urn:microsoft.com/office/officeart/2005/8/layout/hList1"/>
    <dgm:cxn modelId="{29D163F9-FE14-43D7-90A5-60765FCA186A}" srcId="{82D37104-B069-4002-ADCE-F7EF1CA330B8}" destId="{4A06404D-5288-40ED-9493-948D92B41402}" srcOrd="3" destOrd="0" parTransId="{7A36F4D3-DCA6-4FC9-834A-CC0BFD3E93A0}" sibTransId="{D8025BEB-5B5F-40E2-9D4B-6F0433454670}"/>
    <dgm:cxn modelId="{4E076318-415D-4A58-A668-273858B29245}" srcId="{CB71810C-05ED-45D7-B171-F96D2C055343}" destId="{65948911-F025-4A67-9BB7-376B262CF3F4}" srcOrd="1" destOrd="0" parTransId="{9733F363-7A76-4ED1-8477-980F262AC158}" sibTransId="{64EBEC3F-1483-4AA0-A3EE-AA06B9CAC4FD}"/>
    <dgm:cxn modelId="{C37F0C31-D0E6-4EBE-90E3-2B0CB7D84EEE}" type="presOf" srcId="{CB71810C-05ED-45D7-B171-F96D2C055343}" destId="{B404ABF8-7E02-46CC-AEAF-767D774051A3}" srcOrd="0" destOrd="0" presId="urn:microsoft.com/office/officeart/2005/8/layout/hList1"/>
    <dgm:cxn modelId="{BD512166-85D7-4F68-923A-6A8FDE36D486}" type="presOf" srcId="{2D803D0F-A8D4-486F-BE5A-802900EBF374}" destId="{633808D5-B12B-42F0-B01C-F910F5B6F8A2}" srcOrd="0" destOrd="0" presId="urn:microsoft.com/office/officeart/2005/8/layout/hList1"/>
    <dgm:cxn modelId="{89C8CD49-0D29-41E5-9B1B-B7A755E99A68}" type="presOf" srcId="{7D853360-382F-457C-82A0-4129C7DA3638}" destId="{633808D5-B12B-42F0-B01C-F910F5B6F8A2}" srcOrd="0" destOrd="2" presId="urn:microsoft.com/office/officeart/2005/8/layout/hList1"/>
    <dgm:cxn modelId="{B79ADE3A-F6FD-43BA-B94D-FFE35F5331D0}" srcId="{65948911-F025-4A67-9BB7-376B262CF3F4}" destId="{D99A7273-ABF3-42B0-8FC2-6766E0D4A987}" srcOrd="0" destOrd="0" parTransId="{066171AA-FFBB-4255-BF3E-82E833766170}" sibTransId="{863314B8-EE91-47FB-AA84-F8E5C5E26FD6}"/>
    <dgm:cxn modelId="{DB99BA16-F377-4CE2-A070-AD4D512AB316}" type="presOf" srcId="{B53DE830-E11D-45F2-A4C4-CB9E9C7F5A8F}" destId="{C1FBAB80-A351-46F6-BC6E-CD587A299218}" srcOrd="0" destOrd="0" presId="urn:microsoft.com/office/officeart/2005/8/layout/hList1"/>
    <dgm:cxn modelId="{80B144D2-4EFE-4F77-9316-5DA372FF534D}" type="presOf" srcId="{3CC0F214-440C-40C3-84F4-ACD863E0E475}" destId="{633808D5-B12B-42F0-B01C-F910F5B6F8A2}" srcOrd="0" destOrd="1" presId="urn:microsoft.com/office/officeart/2005/8/layout/hList1"/>
    <dgm:cxn modelId="{733785D0-3040-4D92-B38B-10FED4DFB5DA}" srcId="{82D37104-B069-4002-ADCE-F7EF1CA330B8}" destId="{3CC0F214-440C-40C3-84F4-ACD863E0E475}" srcOrd="1" destOrd="0" parTransId="{A601EDC6-02C6-499A-998E-42AACE1C7326}" sibTransId="{5ABA1DA5-AF03-4C75-AC36-FFF17B9408BE}"/>
    <dgm:cxn modelId="{582D27E7-DFDA-402A-861F-65C06F0CE080}" srcId="{CB71810C-05ED-45D7-B171-F96D2C055343}" destId="{82D37104-B069-4002-ADCE-F7EF1CA330B8}" srcOrd="2" destOrd="0" parTransId="{2EC1101C-EEE1-4FF7-B5EF-E5DA3878D921}" sibTransId="{5F71DC9E-6052-46C2-BE78-187C53E8EE76}"/>
    <dgm:cxn modelId="{F8440569-D5E3-4CD3-9A50-14EDFB289559}" type="presOf" srcId="{98A49CF2-BBBB-4080-B935-8BB828425F09}" destId="{B19F4A2B-F365-4B35-B35D-CFDDF47944EE}" srcOrd="0" destOrd="0" presId="urn:microsoft.com/office/officeart/2005/8/layout/hList1"/>
    <dgm:cxn modelId="{9602588A-CDDB-4A3C-9AA7-8FB0C87E2046}" srcId="{82D37104-B069-4002-ADCE-F7EF1CA330B8}" destId="{2D803D0F-A8D4-486F-BE5A-802900EBF374}" srcOrd="0" destOrd="0" parTransId="{BD98D972-636D-4DC3-AD1A-FAEF7BB2A7CD}" sibTransId="{E262747F-72F4-4950-A531-41184A6A2573}"/>
    <dgm:cxn modelId="{C5B1A1AF-19AB-4FBE-8C7F-FCB59014680D}" srcId="{82D37104-B069-4002-ADCE-F7EF1CA330B8}" destId="{3B9B6B50-5CBF-49C8-AEC5-94B38C8C59F1}" srcOrd="4" destOrd="0" parTransId="{215246A9-204C-44ED-ADEA-0DD9A9E42CC7}" sibTransId="{0F88C8B9-2F9D-4D83-96A4-2C046428367B}"/>
    <dgm:cxn modelId="{B2686EDA-2F23-4CED-9B75-8761DE1FF13B}" type="presOf" srcId="{82D37104-B069-4002-ADCE-F7EF1CA330B8}" destId="{01F61E28-176E-43A1-9869-F6826BAF4B67}" srcOrd="0" destOrd="0" presId="urn:microsoft.com/office/officeart/2005/8/layout/hList1"/>
    <dgm:cxn modelId="{82247BE0-9122-41D9-A23A-ACAD345CBE3B}" type="presOf" srcId="{38BB9AA3-EB9E-4EEC-A4CB-901F5435F242}" destId="{C1FBAB80-A351-46F6-BC6E-CD587A299218}" srcOrd="0" destOrd="1" presId="urn:microsoft.com/office/officeart/2005/8/layout/hList1"/>
    <dgm:cxn modelId="{DE293F5E-872E-4E96-A575-356A4864ECA8}" srcId="{65948911-F025-4A67-9BB7-376B262CF3F4}" destId="{FE04A039-CB4D-49A1-853D-564B7CB3A0E1}" srcOrd="1" destOrd="0" parTransId="{3C9AEB00-BE01-4D3E-89AD-857C8FDD2FAE}" sibTransId="{0AC4D4D8-996D-4307-B09C-B0008DE66B35}"/>
    <dgm:cxn modelId="{D0B2B38C-F87D-4AF0-AEE2-005F340CD463}" type="presOf" srcId="{3B9B6B50-5CBF-49C8-AEC5-94B38C8C59F1}" destId="{633808D5-B12B-42F0-B01C-F910F5B6F8A2}" srcOrd="0" destOrd="4" presId="urn:microsoft.com/office/officeart/2005/8/layout/hList1"/>
    <dgm:cxn modelId="{A52FBE7F-EF61-45D6-9609-7080DD893C65}" type="presOf" srcId="{65948911-F025-4A67-9BB7-376B262CF3F4}" destId="{0F9FF123-C6CD-4ADC-980C-DF860FFA22F6}" srcOrd="0" destOrd="0" presId="urn:microsoft.com/office/officeart/2005/8/layout/hList1"/>
    <dgm:cxn modelId="{97148BC3-F453-4A7C-ADC8-43CA2180B198}" srcId="{82D37104-B069-4002-ADCE-F7EF1CA330B8}" destId="{7D853360-382F-457C-82A0-4129C7DA3638}" srcOrd="2" destOrd="0" parTransId="{C716E832-E284-4AD8-9EF8-BECF95DBB3DA}" sibTransId="{12E7AA58-B341-4086-B5C4-B55D3B5A2D7A}"/>
    <dgm:cxn modelId="{4D878B03-3848-4833-9D86-B4D1AE823A8D}" type="presOf" srcId="{FE04A039-CB4D-49A1-853D-564B7CB3A0E1}" destId="{2B623413-3865-481B-8901-8C9A7826B4CF}" srcOrd="0" destOrd="1" presId="urn:microsoft.com/office/officeart/2005/8/layout/hList1"/>
    <dgm:cxn modelId="{B24ED571-E5F9-4DCD-816A-2574D2408912}" srcId="{CB71810C-05ED-45D7-B171-F96D2C055343}" destId="{98A49CF2-BBBB-4080-B935-8BB828425F09}" srcOrd="0" destOrd="0" parTransId="{0638EFF6-5A2F-4B61-B8E2-90308208854D}" sibTransId="{765BE4E6-20A8-4403-8F16-9A8EA7454DEB}"/>
    <dgm:cxn modelId="{30E56FF3-F99B-4D57-9195-96AB0C722F3D}" srcId="{98A49CF2-BBBB-4080-B935-8BB828425F09}" destId="{38BB9AA3-EB9E-4EEC-A4CB-901F5435F242}" srcOrd="1" destOrd="0" parTransId="{E99BDBC4-27CF-4726-AB2D-D8D8C6B2E613}" sibTransId="{D52B8C66-7A0E-43C0-90D1-FE314CD84E4A}"/>
    <dgm:cxn modelId="{710424E1-1429-4DFE-9B13-990EECAFF57F}" type="presOf" srcId="{4A06404D-5288-40ED-9493-948D92B41402}" destId="{633808D5-B12B-42F0-B01C-F910F5B6F8A2}" srcOrd="0" destOrd="3" presId="urn:microsoft.com/office/officeart/2005/8/layout/hList1"/>
    <dgm:cxn modelId="{14023D8E-4868-4060-9762-B85A93DC593E}" srcId="{98A49CF2-BBBB-4080-B935-8BB828425F09}" destId="{B53DE830-E11D-45F2-A4C4-CB9E9C7F5A8F}" srcOrd="0" destOrd="0" parTransId="{E3634261-A9AE-4E98-9128-1DCC3B4AF35C}" sibTransId="{AD2DEA32-0E96-463A-99F1-9A22439ADDCB}"/>
    <dgm:cxn modelId="{E203A637-BB37-4E4B-81C4-8AEF7B274B41}" type="presParOf" srcId="{B404ABF8-7E02-46CC-AEAF-767D774051A3}" destId="{E302166E-F9E9-4A35-81D7-7FF88D560DBC}" srcOrd="0" destOrd="0" presId="urn:microsoft.com/office/officeart/2005/8/layout/hList1"/>
    <dgm:cxn modelId="{8815E753-59FC-479E-ABEA-C0610E6244C9}" type="presParOf" srcId="{E302166E-F9E9-4A35-81D7-7FF88D560DBC}" destId="{B19F4A2B-F365-4B35-B35D-CFDDF47944EE}" srcOrd="0" destOrd="0" presId="urn:microsoft.com/office/officeart/2005/8/layout/hList1"/>
    <dgm:cxn modelId="{CB3669F0-5382-4227-88B0-E202A16E1C1D}" type="presParOf" srcId="{E302166E-F9E9-4A35-81D7-7FF88D560DBC}" destId="{C1FBAB80-A351-46F6-BC6E-CD587A299218}" srcOrd="1" destOrd="0" presId="urn:microsoft.com/office/officeart/2005/8/layout/hList1"/>
    <dgm:cxn modelId="{E2BDAAD9-0A86-4989-A824-17D463D6C925}" type="presParOf" srcId="{B404ABF8-7E02-46CC-AEAF-767D774051A3}" destId="{B5375B9E-D397-4FF3-90FB-332588E42F2F}" srcOrd="1" destOrd="0" presId="urn:microsoft.com/office/officeart/2005/8/layout/hList1"/>
    <dgm:cxn modelId="{35D4156B-6623-41E1-8A6D-8390C4DF9923}" type="presParOf" srcId="{B404ABF8-7E02-46CC-AEAF-767D774051A3}" destId="{2EE21813-9D35-4735-B674-6D7F6AE14DD1}" srcOrd="2" destOrd="0" presId="urn:microsoft.com/office/officeart/2005/8/layout/hList1"/>
    <dgm:cxn modelId="{2D69253C-4765-4A08-8366-565AB92A7CE5}" type="presParOf" srcId="{2EE21813-9D35-4735-B674-6D7F6AE14DD1}" destId="{0F9FF123-C6CD-4ADC-980C-DF860FFA22F6}" srcOrd="0" destOrd="0" presId="urn:microsoft.com/office/officeart/2005/8/layout/hList1"/>
    <dgm:cxn modelId="{A3A6D9C3-48CB-4AA4-9B96-0E968D94D9FB}" type="presParOf" srcId="{2EE21813-9D35-4735-B674-6D7F6AE14DD1}" destId="{2B623413-3865-481B-8901-8C9A7826B4CF}" srcOrd="1" destOrd="0" presId="urn:microsoft.com/office/officeart/2005/8/layout/hList1"/>
    <dgm:cxn modelId="{9DF1B251-2D84-4585-9588-BBBFA49025E5}" type="presParOf" srcId="{B404ABF8-7E02-46CC-AEAF-767D774051A3}" destId="{E5B9FBAD-1464-43A7-A68D-121BF7DC4DAB}" srcOrd="3" destOrd="0" presId="urn:microsoft.com/office/officeart/2005/8/layout/hList1"/>
    <dgm:cxn modelId="{C84BA182-6FC3-4113-A899-7124DB104DB5}" type="presParOf" srcId="{B404ABF8-7E02-46CC-AEAF-767D774051A3}" destId="{777DF8AE-903A-4288-8DD5-A267C52BD79D}" srcOrd="4" destOrd="0" presId="urn:microsoft.com/office/officeart/2005/8/layout/hList1"/>
    <dgm:cxn modelId="{6383E757-329F-4C3A-8BA2-A1A571944C50}" type="presParOf" srcId="{777DF8AE-903A-4288-8DD5-A267C52BD79D}" destId="{01F61E28-176E-43A1-9869-F6826BAF4B67}" srcOrd="0" destOrd="0" presId="urn:microsoft.com/office/officeart/2005/8/layout/hList1"/>
    <dgm:cxn modelId="{DBDF2BB6-EA4D-402A-8790-E571F403B0F9}" type="presParOf" srcId="{777DF8AE-903A-4288-8DD5-A267C52BD79D}" destId="{633808D5-B12B-42F0-B01C-F910F5B6F8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6347" y="0"/>
            <a:ext cx="4028440" cy="342900"/>
          </a:xfrm>
          <a:prstGeom prst="rect">
            <a:avLst/>
          </a:prstGeom>
        </p:spPr>
        <p:txBody>
          <a:bodyPr vert="horz" lIns="91440" tIns="45720" rIns="91440" bIns="45720" rtlCol="0"/>
          <a:lstStyle>
            <a:lvl1pPr algn="r">
              <a:defRPr sz="1200"/>
            </a:lvl1pPr>
          </a:lstStyle>
          <a:p>
            <a:fld id="{D890AD13-8A60-CB49-A362-BAAE90B10D4C}" type="datetimeFigureOut">
              <a:rPr lang="en-US" smtClean="0"/>
              <a:pPr/>
              <a:t>12/14/2015</a:t>
            </a:fld>
            <a:endParaRPr lang="en-US" dirty="0"/>
          </a:p>
        </p:txBody>
      </p:sp>
      <p:sp>
        <p:nvSpPr>
          <p:cNvPr id="4" name="Footer Placeholder 3"/>
          <p:cNvSpPr>
            <a:spLocks noGrp="1"/>
          </p:cNvSpPr>
          <p:nvPr>
            <p:ph type="ftr" sz="quarter" idx="2"/>
          </p:nvPr>
        </p:nvSpPr>
        <p:spPr>
          <a:xfrm>
            <a:off x="0" y="6513513"/>
            <a:ext cx="402844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347" y="6513513"/>
            <a:ext cx="4028440" cy="342900"/>
          </a:xfrm>
          <a:prstGeom prst="rect">
            <a:avLst/>
          </a:prstGeom>
        </p:spPr>
        <p:txBody>
          <a:bodyPr vert="horz" lIns="91440" tIns="45720" rIns="91440" bIns="45720" rtlCol="0" anchor="b"/>
          <a:lstStyle>
            <a:lvl1pPr algn="r">
              <a:defRPr sz="1200"/>
            </a:lvl1pPr>
          </a:lstStyle>
          <a:p>
            <a:fld id="{C6FD8079-5DFA-A445-8D1A-D4B0581AB76D}" type="slidenum">
              <a:rPr lang="en-US" smtClean="0"/>
              <a:pPr/>
              <a:t>‹#›</a:t>
            </a:fld>
            <a:endParaRPr lang="en-US" dirty="0"/>
          </a:p>
        </p:txBody>
      </p:sp>
    </p:spTree>
    <p:extLst>
      <p:ext uri="{BB962C8B-B14F-4D97-AF65-F5344CB8AC3E}">
        <p14:creationId xmlns:p14="http://schemas.microsoft.com/office/powerpoint/2010/main" val="111048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dirty="0"/>
          </a:p>
        </p:txBody>
      </p:sp>
      <p:sp>
        <p:nvSpPr>
          <p:cNvPr id="5123" name="Rectangle 3"/>
          <p:cNvSpPr>
            <a:spLocks noGrp="1" noChangeArrowheads="1"/>
          </p:cNvSpPr>
          <p:nvPr>
            <p:ph type="dt" idx="1"/>
          </p:nvPr>
        </p:nvSpPr>
        <p:spPr bwMode="auto">
          <a:xfrm>
            <a:off x="5267960" y="0"/>
            <a:ext cx="402844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dirty="0"/>
          </a:p>
        </p:txBody>
      </p:sp>
      <p:sp>
        <p:nvSpPr>
          <p:cNvPr id="5124" name="Rectangle 4"/>
          <p:cNvSpPr>
            <a:spLocks noGrp="1" noRot="1" noChangeAspect="1" noChangeArrowheads="1" noTextEdit="1"/>
          </p:cNvSpPr>
          <p:nvPr>
            <p:ph type="sldImg" idx="2"/>
          </p:nvPr>
        </p:nvSpPr>
        <p:spPr bwMode="auto">
          <a:xfrm>
            <a:off x="2921000" y="533400"/>
            <a:ext cx="3454400" cy="25908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239520" y="3276600"/>
            <a:ext cx="681736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6477000"/>
            <a:ext cx="4028440"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dirty="0"/>
          </a:p>
        </p:txBody>
      </p:sp>
      <p:sp>
        <p:nvSpPr>
          <p:cNvPr id="5127" name="Rectangle 7"/>
          <p:cNvSpPr>
            <a:spLocks noGrp="1" noChangeArrowheads="1"/>
          </p:cNvSpPr>
          <p:nvPr>
            <p:ph type="sldNum" sz="quarter" idx="5"/>
          </p:nvPr>
        </p:nvSpPr>
        <p:spPr bwMode="auto">
          <a:xfrm>
            <a:off x="5267960" y="6477000"/>
            <a:ext cx="4028440"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36D6F415-41B5-4F0B-8C9F-0AC7C787548F}" type="slidenum">
              <a:rPr lang="en-US"/>
              <a:pPr/>
              <a:t>‹#›</a:t>
            </a:fld>
            <a:endParaRPr lang="en-US" dirty="0"/>
          </a:p>
        </p:txBody>
      </p:sp>
    </p:spTree>
    <p:extLst>
      <p:ext uri="{BB962C8B-B14F-4D97-AF65-F5344CB8AC3E}">
        <p14:creationId xmlns:p14="http://schemas.microsoft.com/office/powerpoint/2010/main" val="37985820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28" charset="-128"/>
        <a:cs typeface="+mn-cs"/>
      </a:defRPr>
    </a:lvl1pPr>
    <a:lvl2pPr marL="457200" algn="l" rtl="0" fontAlgn="base">
      <a:spcBef>
        <a:spcPct val="30000"/>
      </a:spcBef>
      <a:spcAft>
        <a:spcPct val="0"/>
      </a:spcAft>
      <a:defRPr sz="1200" kern="1200">
        <a:solidFill>
          <a:schemeClr val="tx1"/>
        </a:solidFill>
        <a:latin typeface="Arial" charset="0"/>
        <a:ea typeface="Geneva" pitchFamily="28" charset="-128"/>
        <a:cs typeface="+mn-cs"/>
      </a:defRPr>
    </a:lvl2pPr>
    <a:lvl3pPr marL="914400" algn="l" rtl="0" fontAlgn="base">
      <a:spcBef>
        <a:spcPct val="30000"/>
      </a:spcBef>
      <a:spcAft>
        <a:spcPct val="0"/>
      </a:spcAft>
      <a:defRPr sz="1200" kern="1200">
        <a:solidFill>
          <a:schemeClr val="tx1"/>
        </a:solidFill>
        <a:latin typeface="Arial" charset="0"/>
        <a:ea typeface="Geneva" pitchFamily="28" charset="-128"/>
        <a:cs typeface="+mn-cs"/>
      </a:defRPr>
    </a:lvl3pPr>
    <a:lvl4pPr marL="1371600" algn="l" rtl="0" fontAlgn="base">
      <a:spcBef>
        <a:spcPct val="30000"/>
      </a:spcBef>
      <a:spcAft>
        <a:spcPct val="0"/>
      </a:spcAft>
      <a:defRPr sz="1200" kern="1200">
        <a:solidFill>
          <a:schemeClr val="tx1"/>
        </a:solidFill>
        <a:latin typeface="Arial" charset="0"/>
        <a:ea typeface="Geneva" pitchFamily="28" charset="-128"/>
        <a:cs typeface="+mn-cs"/>
      </a:defRPr>
    </a:lvl4pPr>
    <a:lvl5pPr marL="1828800" algn="l" rtl="0" fontAlgn="base">
      <a:spcBef>
        <a:spcPct val="30000"/>
      </a:spcBef>
      <a:spcAft>
        <a:spcPct val="0"/>
      </a:spcAft>
      <a:defRPr sz="1200" kern="1200">
        <a:solidFill>
          <a:schemeClr val="tx1"/>
        </a:solidFill>
        <a:latin typeface="Arial" charset="0"/>
        <a:ea typeface="Geneva"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6D6F415-41B5-4F0B-8C9F-0AC7C787548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start off with a case.  A 12 y/o has recurrent</a:t>
            </a:r>
            <a:r>
              <a:rPr lang="en-US" baseline="0" dirty="0" smtClean="0"/>
              <a:t> episodes of hypoglycemia determined to be secondary to </a:t>
            </a:r>
            <a:r>
              <a:rPr lang="en-US" baseline="0" dirty="0" err="1" smtClean="0"/>
              <a:t>hyperinsulinism</a:t>
            </a:r>
            <a:r>
              <a:rPr lang="en-US" baseline="0" dirty="0" smtClean="0"/>
              <a:t> and experiences seizures associated with these episodes.</a:t>
            </a:r>
          </a:p>
          <a:p>
            <a:r>
              <a:rPr lang="en-US" baseline="0" dirty="0" smtClean="0"/>
              <a:t>He’s evaluated by Endocrinology, who recommends genetic testing to rule out a genetic cause, and a concurrent analysis of 8 genes, including GLUT-1 is requested</a:t>
            </a:r>
          </a:p>
          <a:p>
            <a:r>
              <a:rPr lang="en-US" baseline="0" dirty="0" smtClean="0"/>
              <a:t>The order is reviewed by a laboratory genetic counselor, who then catches a test order error.</a:t>
            </a:r>
          </a:p>
          <a:p>
            <a:r>
              <a:rPr lang="en-US" baseline="0" dirty="0" smtClean="0"/>
              <a:t>The provider ordered GLUT-1, a gene associated with De vivo disease, which is developmental disorder associated with infantile seizures, but intended to order GLUD-1 testing, which is associated with </a:t>
            </a:r>
            <a:r>
              <a:rPr lang="en-US" baseline="0" dirty="0" err="1" smtClean="0"/>
              <a:t>hyperinsulinemic</a:t>
            </a:r>
            <a:r>
              <a:rPr lang="en-US" baseline="0" dirty="0" smtClean="0"/>
              <a:t> hypoglycemia</a:t>
            </a:r>
          </a:p>
          <a:p>
            <a:r>
              <a:rPr lang="en-US" baseline="0" dirty="0" smtClean="0"/>
              <a:t>The testing turned out to be negative and the patient is still being worked up.  In the setting of ruling out the genetic cause for the patient’s symptoms, if the order had been completed as ordered, the clinician would not have actually ruled out such as cause for the disease.</a:t>
            </a:r>
            <a:endParaRPr lang="en-US" dirty="0"/>
          </a:p>
        </p:txBody>
      </p:sp>
      <p:sp>
        <p:nvSpPr>
          <p:cNvPr id="4" name="Slide Number Placeholder 3"/>
          <p:cNvSpPr>
            <a:spLocks noGrp="1"/>
          </p:cNvSpPr>
          <p:nvPr>
            <p:ph type="sldNum" sz="quarter" idx="10"/>
          </p:nvPr>
        </p:nvSpPr>
        <p:spPr/>
        <p:txBody>
          <a:bodyPr/>
          <a:lstStyle/>
          <a:p>
            <a:fld id="{CCB8A7CA-EF6D-814A-BB8B-3B1A54C2CBA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652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a:ln/>
        </p:spPr>
      </p:sp>
      <p:sp>
        <p:nvSpPr>
          <p:cNvPr id="188418" name="Notes Placeholder 2"/>
          <p:cNvSpPr>
            <a:spLocks noGrp="1"/>
          </p:cNvSpPr>
          <p:nvPr>
            <p:ph type="body" idx="1"/>
          </p:nvPr>
        </p:nvSpPr>
        <p:spPr>
          <a:noFill/>
          <a:ln/>
        </p:spPr>
        <p:txBody>
          <a:bodyPr/>
          <a:lstStyle/>
          <a:p>
            <a:pPr eaLnBrk="1" hangingPunct="1"/>
            <a:r>
              <a:rPr lang="en-US" dirty="0" smtClean="0">
                <a:ea typeface="Geneva"/>
              </a:rPr>
              <a:t>One significant harm to patients and their families, I’ll argue, is unnecessary financial liability. </a:t>
            </a:r>
          </a:p>
          <a:p>
            <a:pPr eaLnBrk="1" hangingPunct="1"/>
            <a:endParaRPr lang="en-US" dirty="0" smtClean="0">
              <a:ea typeface="Geneva"/>
            </a:endParaRPr>
          </a:p>
          <a:p>
            <a:pPr eaLnBrk="1" hangingPunct="1"/>
            <a:r>
              <a:rPr lang="en-US" dirty="0" smtClean="0">
                <a:ea typeface="Geneva"/>
              </a:rPr>
              <a:t>In many cases, the bills unexpected financial liability</a:t>
            </a:r>
          </a:p>
          <a:p>
            <a:pPr eaLnBrk="1" hangingPunct="1"/>
            <a:endParaRPr lang="en-US" dirty="0" smtClean="0">
              <a:ea typeface="Geneva"/>
            </a:endParaRPr>
          </a:p>
          <a:p>
            <a:pPr eaLnBrk="1" hangingPunct="1"/>
            <a:r>
              <a:rPr lang="en-US" dirty="0" smtClean="0">
                <a:ea typeface="Geneva"/>
              </a:rPr>
              <a:t>False + much &gt; then false -</a:t>
            </a:r>
          </a:p>
        </p:txBody>
      </p:sp>
      <p:sp>
        <p:nvSpPr>
          <p:cNvPr id="188419" name="Slide Number Placeholder 3"/>
          <p:cNvSpPr>
            <a:spLocks noGrp="1"/>
          </p:cNvSpPr>
          <p:nvPr>
            <p:ph type="sldNum" sz="quarter" idx="5"/>
          </p:nvPr>
        </p:nvSpPr>
        <p:spPr>
          <a:noFill/>
        </p:spPr>
        <p:txBody>
          <a:bodyPr/>
          <a:lstStyle/>
          <a:p>
            <a:fld id="{5511DFEF-B89A-40BB-9CAB-BD7B6C8F9AEA}" type="slidenum">
              <a:rPr lang="en-US" smtClean="0">
                <a:ea typeface="Geneva"/>
                <a:cs typeface="Geneva"/>
              </a:rPr>
              <a:pPr/>
              <a:t>26</a:t>
            </a:fld>
            <a:endParaRPr lang="en-US" smtClean="0">
              <a:ea typeface="Geneva"/>
              <a:cs typeface="Gene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10000"/>
              </a:spcBef>
            </a:pPr>
            <a:r>
              <a:rPr lang="en-US" sz="1200" dirty="0" smtClean="0">
                <a:solidFill>
                  <a:schemeClr val="bg1"/>
                </a:solidFill>
                <a:cs typeface="Times New Roman" pitchFamily="18" charset="0"/>
              </a:rPr>
              <a:t>Strongest = testing restrictions and peer pressure</a:t>
            </a:r>
          </a:p>
          <a:p>
            <a:pPr>
              <a:spcBef>
                <a:spcPct val="10000"/>
              </a:spcBef>
            </a:pPr>
            <a:r>
              <a:rPr lang="en-US" sz="1200" dirty="0" smtClean="0">
                <a:solidFill>
                  <a:schemeClr val="bg1"/>
                </a:solidFill>
              </a:rPr>
              <a:t>Interventions must remain or behavior drifts back</a:t>
            </a:r>
          </a:p>
          <a:p>
            <a:pPr>
              <a:spcBef>
                <a:spcPct val="10000"/>
              </a:spcBef>
            </a:pPr>
            <a:r>
              <a:rPr lang="en-US" sz="1200" dirty="0" smtClean="0">
                <a:solidFill>
                  <a:schemeClr val="bg1"/>
                </a:solidFill>
              </a:rPr>
              <a:t>Best to combine &gt; 1 intervention</a:t>
            </a:r>
          </a:p>
          <a:p>
            <a:pPr>
              <a:spcBef>
                <a:spcPct val="10000"/>
              </a:spcBef>
            </a:pPr>
            <a:endParaRPr lang="en-US" sz="1200" dirty="0" smtClean="0">
              <a:solidFill>
                <a:schemeClr val="bg1"/>
              </a:solidFill>
            </a:endParaRPr>
          </a:p>
          <a:p>
            <a:pPr>
              <a:spcBef>
                <a:spcPct val="10000"/>
              </a:spcBef>
            </a:pPr>
            <a:r>
              <a:rPr lang="en-US" sz="1200" dirty="0" smtClean="0">
                <a:solidFill>
                  <a:schemeClr val="bg1"/>
                </a:solidFill>
              </a:rPr>
              <a:t>- So that is what we did, we created a formal rotation of doctoral level consultants</a:t>
            </a:r>
            <a:r>
              <a:rPr lang="en-US" sz="1200" baseline="0" dirty="0" smtClean="0">
                <a:solidFill>
                  <a:schemeClr val="bg1"/>
                </a:solidFill>
              </a:rPr>
              <a:t> to review orders, and we hired a genetic counselor for the lab, and she is here now to talk more about this process.</a:t>
            </a:r>
            <a:endParaRPr lang="en-US" dirty="0"/>
          </a:p>
        </p:txBody>
      </p:sp>
      <p:sp>
        <p:nvSpPr>
          <p:cNvPr id="4" name="Slide Number Placeholder 3"/>
          <p:cNvSpPr>
            <a:spLocks noGrp="1"/>
          </p:cNvSpPr>
          <p:nvPr>
            <p:ph type="sldNum" sz="quarter" idx="10"/>
          </p:nvPr>
        </p:nvSpPr>
        <p:spPr/>
        <p:txBody>
          <a:bodyPr/>
          <a:lstStyle/>
          <a:p>
            <a:fld id="{36D6F415-41B5-4F0B-8C9F-0AC7C787548F}" type="slidenum">
              <a:rPr lang="en-US" smtClean="0"/>
              <a:pPr/>
              <a:t>27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80% of the results are interfaced</a:t>
            </a:r>
            <a:r>
              <a:rPr lang="en-US" baseline="0" dirty="0" smtClean="0"/>
              <a:t> (because they go to our two major reference labs) – the remainder, and a significant portion of these are long, complex reports, come to us in a variety of ways:</a:t>
            </a:r>
            <a:endParaRPr lang="en-US" dirty="0"/>
          </a:p>
        </p:txBody>
      </p:sp>
      <p:sp>
        <p:nvSpPr>
          <p:cNvPr id="4" name="Slide Number Placeholder 3"/>
          <p:cNvSpPr>
            <a:spLocks noGrp="1"/>
          </p:cNvSpPr>
          <p:nvPr>
            <p:ph type="sldNum" sz="quarter" idx="10"/>
          </p:nvPr>
        </p:nvSpPr>
        <p:spPr/>
        <p:txBody>
          <a:bodyPr/>
          <a:lstStyle/>
          <a:p>
            <a:fld id="{36D6F415-41B5-4F0B-8C9F-0AC7C787548F}" type="slidenum">
              <a:rPr lang="en-US" smtClean="0"/>
              <a:pPr/>
              <a:t>29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remaining 20% of manually entered results can cause significant confusion because of the how the result is displayed in downstream systems.</a:t>
            </a:r>
            <a:endParaRPr lang="en-US" dirty="0"/>
          </a:p>
        </p:txBody>
      </p:sp>
      <p:sp>
        <p:nvSpPr>
          <p:cNvPr id="4" name="Slide Number Placeholder 3"/>
          <p:cNvSpPr>
            <a:spLocks noGrp="1"/>
          </p:cNvSpPr>
          <p:nvPr>
            <p:ph type="sldNum" sz="quarter" idx="10"/>
          </p:nvPr>
        </p:nvSpPr>
        <p:spPr/>
        <p:txBody>
          <a:bodyPr/>
          <a:lstStyle/>
          <a:p>
            <a:fld id="{04AAB3A3-9352-49A2-9E01-2C3062A6A161}" type="slidenum">
              <a:rPr lang="en-US" smtClean="0"/>
              <a:pPr/>
              <a:t>30</a:t>
            </a:fld>
            <a:endParaRPr lang="en-US" dirty="0"/>
          </a:p>
        </p:txBody>
      </p:sp>
    </p:spTree>
    <p:extLst>
      <p:ext uri="{BB962C8B-B14F-4D97-AF65-F5344CB8AC3E}">
        <p14:creationId xmlns:p14="http://schemas.microsoft.com/office/powerpoint/2010/main" val="303857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Fanconi</a:t>
            </a:r>
            <a:r>
              <a:rPr lang="en-US" baseline="0" dirty="0" smtClean="0"/>
              <a:t> anemia is a genetic condition that has defect in DNA repair genes – so these patients are predisposed to develop bone marrow cancers</a:t>
            </a:r>
            <a:endParaRPr lang="en-US" dirty="0"/>
          </a:p>
        </p:txBody>
      </p:sp>
      <p:sp>
        <p:nvSpPr>
          <p:cNvPr id="4" name="Slide Number Placeholder 3"/>
          <p:cNvSpPr>
            <a:spLocks noGrp="1"/>
          </p:cNvSpPr>
          <p:nvPr>
            <p:ph type="sldNum" sz="quarter" idx="10"/>
          </p:nvPr>
        </p:nvSpPr>
        <p:spPr/>
        <p:txBody>
          <a:bodyPr/>
          <a:lstStyle/>
          <a:p>
            <a:fld id="{04AAB3A3-9352-49A2-9E01-2C3062A6A161}" type="slidenum">
              <a:rPr lang="en-US" smtClean="0"/>
              <a:pPr/>
              <a:t>31</a:t>
            </a:fld>
            <a:endParaRPr lang="en-US" dirty="0"/>
          </a:p>
        </p:txBody>
      </p:sp>
    </p:spTree>
    <p:extLst>
      <p:ext uri="{BB962C8B-B14F-4D97-AF65-F5344CB8AC3E}">
        <p14:creationId xmlns:p14="http://schemas.microsoft.com/office/powerpoint/2010/main" val="204147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“Non-Seattle Children’s Data”</a:t>
            </a:r>
            <a:endParaRPr lang="en-US" dirty="0"/>
          </a:p>
        </p:txBody>
      </p:sp>
      <p:sp>
        <p:nvSpPr>
          <p:cNvPr id="4" name="Slide Number Placeholder 3"/>
          <p:cNvSpPr>
            <a:spLocks noGrp="1"/>
          </p:cNvSpPr>
          <p:nvPr>
            <p:ph type="sldNum" sz="quarter" idx="10"/>
          </p:nvPr>
        </p:nvSpPr>
        <p:spPr/>
        <p:txBody>
          <a:bodyPr/>
          <a:lstStyle/>
          <a:p>
            <a:fld id="{04AAB3A3-9352-49A2-9E01-2C3062A6A161}" type="slidenum">
              <a:rPr lang="en-US" smtClean="0"/>
              <a:pPr/>
              <a:t>32</a:t>
            </a:fld>
            <a:endParaRPr lang="en-US" dirty="0"/>
          </a:p>
        </p:txBody>
      </p:sp>
    </p:spTree>
    <p:extLst>
      <p:ext uri="{BB962C8B-B14F-4D97-AF65-F5344CB8AC3E}">
        <p14:creationId xmlns:p14="http://schemas.microsoft.com/office/powerpoint/2010/main" val="35401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another tool to monitor the success</a:t>
            </a:r>
            <a:r>
              <a:rPr lang="en-US" baseline="0" dirty="0" smtClean="0"/>
              <a:t> or progress of the intervention, a visual dashboard which tracks the number of corrected reports (transcription errors) and number of results left overnight (TAT).  Since we’ve implemented the scanning system, we have seen our TAT go down and corrected reports remain low.</a:t>
            </a:r>
            <a:endParaRPr lang="en-US" dirty="0"/>
          </a:p>
        </p:txBody>
      </p:sp>
      <p:sp>
        <p:nvSpPr>
          <p:cNvPr id="4" name="Slide Number Placeholder 3"/>
          <p:cNvSpPr>
            <a:spLocks noGrp="1"/>
          </p:cNvSpPr>
          <p:nvPr>
            <p:ph type="sldNum" sz="quarter" idx="10"/>
          </p:nvPr>
        </p:nvSpPr>
        <p:spPr/>
        <p:txBody>
          <a:bodyPr/>
          <a:lstStyle/>
          <a:p>
            <a:fld id="{36D6F415-41B5-4F0B-8C9F-0AC7C787548F}" type="slidenum">
              <a:rPr lang="en-US" smtClean="0"/>
              <a:pPr/>
              <a:t>33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769" name="Slide Image Placeholder 1"/>
          <p:cNvSpPr>
            <a:spLocks noGrp="1" noRot="1" noChangeAspect="1"/>
          </p:cNvSpPr>
          <p:nvPr>
            <p:ph type="sldImg"/>
          </p:nvPr>
        </p:nvSpPr>
        <p:spPr>
          <a:ln/>
        </p:spPr>
      </p:sp>
      <p:sp>
        <p:nvSpPr>
          <p:cNvPr id="1696770" name="Notes Placeholder 2"/>
          <p:cNvSpPr>
            <a:spLocks noGrp="1"/>
          </p:cNvSpPr>
          <p:nvPr>
            <p:ph type="body" idx="1"/>
          </p:nvPr>
        </p:nvSpPr>
        <p:spPr>
          <a:noFill/>
          <a:ln/>
        </p:spPr>
        <p:txBody>
          <a:bodyPr/>
          <a:lstStyle/>
          <a:p>
            <a:pPr eaLnBrk="1" hangingPunct="1"/>
            <a:endParaRPr lang="en-US" dirty="0" smtClean="0">
              <a:ea typeface="Geneva"/>
            </a:endParaRPr>
          </a:p>
        </p:txBody>
      </p:sp>
      <p:sp>
        <p:nvSpPr>
          <p:cNvPr id="1696771" name="Slide Number Placeholder 3"/>
          <p:cNvSpPr>
            <a:spLocks noGrp="1"/>
          </p:cNvSpPr>
          <p:nvPr>
            <p:ph type="sldNum" sz="quarter" idx="5"/>
          </p:nvPr>
        </p:nvSpPr>
        <p:spPr>
          <a:noFill/>
        </p:spPr>
        <p:txBody>
          <a:bodyPr/>
          <a:lstStyle/>
          <a:p>
            <a:fld id="{47E88DD6-E7AC-44CF-A9AA-73C3F13DE88E}" type="slidenum">
              <a:rPr lang="en-US" smtClean="0">
                <a:solidFill>
                  <a:prstClr val="white"/>
                </a:solidFill>
                <a:ea typeface="Geneva"/>
                <a:cs typeface="Geneva"/>
              </a:rPr>
              <a:pPr/>
              <a:t>34</a:t>
            </a:fld>
            <a:endParaRPr lang="en-US" smtClean="0">
              <a:solidFill>
                <a:prstClr val="white"/>
              </a:solidFill>
              <a:ea typeface="Geneva"/>
              <a:cs typeface="Genev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grant with</a:t>
            </a:r>
            <a:r>
              <a:rPr lang="en-US" baseline="0" dirty="0" smtClean="0"/>
              <a:t> the AHRQ to develop a checklist to mitigate patient safety risks in send-out testing.  The idea is that this checklist can be filled out by any hospital lab to give them an assessment for where they stand in terms of send-out safety risks.  The items on the list cover </a:t>
            </a:r>
            <a:r>
              <a:rPr lang="en-US" baseline="0" smtClean="0"/>
              <a:t>preanalytical issues– </a:t>
            </a:r>
            <a:r>
              <a:rPr lang="en-US" baseline="0" dirty="0" smtClean="0"/>
              <a:t>like “do you have an active test utilization management program?” “do you have a call center to answer provider questions?” as well as the topics that Dr. Astion will cover, “can you reduce send-outs by bringing testing in?”</a:t>
            </a:r>
            <a:endParaRPr lang="en-US" dirty="0"/>
          </a:p>
        </p:txBody>
      </p:sp>
      <p:sp>
        <p:nvSpPr>
          <p:cNvPr id="4" name="Slide Number Placeholder 3"/>
          <p:cNvSpPr>
            <a:spLocks noGrp="1"/>
          </p:cNvSpPr>
          <p:nvPr>
            <p:ph type="sldNum" sz="quarter" idx="10"/>
          </p:nvPr>
        </p:nvSpPr>
        <p:spPr/>
        <p:txBody>
          <a:bodyPr/>
          <a:lstStyle/>
          <a:p>
            <a:fld id="{36D6F415-41B5-4F0B-8C9F-0AC7C787548F}" type="slidenum">
              <a:rPr lang="en-US" smtClean="0"/>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While it is less technologically fancy than some of the other things happening in the lab, like the new rapid flu tests or identifying organisms with MALDI-TOF MS, it IS cutting edge work and is important for patient safety.  I’m hoping that by giving this field due deference by promotion in title to “send-out-</a:t>
            </a:r>
            <a:r>
              <a:rPr lang="en-US" baseline="0" dirty="0" err="1" smtClean="0"/>
              <a:t>omics</a:t>
            </a:r>
            <a:r>
              <a:rPr lang="en-US" baseline="0" dirty="0" smtClean="0"/>
              <a:t>”, it will follow in the footsteps of the other “</a:t>
            </a:r>
            <a:r>
              <a:rPr lang="en-US" baseline="0" dirty="0" err="1" smtClean="0"/>
              <a:t>omics</a:t>
            </a:r>
            <a:r>
              <a:rPr lang="en-US" baseline="0" dirty="0" smtClean="0"/>
              <a:t>” (genomics, proteomics, metabolomics) and start a world wide trend and increased funding.</a:t>
            </a:r>
            <a:endParaRPr lang="en-US" dirty="0"/>
          </a:p>
        </p:txBody>
      </p:sp>
      <p:sp>
        <p:nvSpPr>
          <p:cNvPr id="4" name="Slide Number Placeholder 3"/>
          <p:cNvSpPr>
            <a:spLocks noGrp="1"/>
          </p:cNvSpPr>
          <p:nvPr>
            <p:ph type="sldNum" sz="quarter" idx="10"/>
          </p:nvPr>
        </p:nvSpPr>
        <p:spPr/>
        <p:txBody>
          <a:bodyPr/>
          <a:lstStyle/>
          <a:p>
            <a:fld id="{36D6F415-41B5-4F0B-8C9F-0AC7C787548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checklist also</a:t>
            </a:r>
            <a:r>
              <a:rPr lang="en-US" baseline="0" dirty="0" smtClean="0"/>
              <a:t> covers the </a:t>
            </a:r>
            <a:r>
              <a:rPr lang="en-US" baseline="0" dirty="0" err="1" smtClean="0"/>
              <a:t>postanalytical</a:t>
            </a:r>
            <a:r>
              <a:rPr lang="en-US" baseline="0" dirty="0" smtClean="0"/>
              <a:t> areas that I talked about, including interfacing as many results as possible, developing a system to ensure result acknowledgement, and use quality metrics like our dashboard to ensure that everything is in control.</a:t>
            </a:r>
            <a:endParaRPr lang="en-US" dirty="0"/>
          </a:p>
        </p:txBody>
      </p:sp>
      <p:sp>
        <p:nvSpPr>
          <p:cNvPr id="4" name="Slide Number Placeholder 3"/>
          <p:cNvSpPr>
            <a:spLocks noGrp="1"/>
          </p:cNvSpPr>
          <p:nvPr>
            <p:ph type="sldNum" sz="quarter" idx="10"/>
          </p:nvPr>
        </p:nvSpPr>
        <p:spPr/>
        <p:txBody>
          <a:bodyPr/>
          <a:lstStyle/>
          <a:p>
            <a:fld id="{36D6F415-41B5-4F0B-8C9F-0AC7C787548F}" type="slidenum">
              <a:rPr lang="en-US" smtClean="0"/>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a:ln/>
        </p:spPr>
      </p:sp>
      <p:sp>
        <p:nvSpPr>
          <p:cNvPr id="182274" name="Notes Placeholder 2"/>
          <p:cNvSpPr>
            <a:spLocks noGrp="1"/>
          </p:cNvSpPr>
          <p:nvPr>
            <p:ph type="body" idx="1"/>
          </p:nvPr>
        </p:nvSpPr>
        <p:spPr>
          <a:noFill/>
          <a:ln/>
        </p:spPr>
        <p:txBody>
          <a:bodyPr/>
          <a:lstStyle/>
          <a:p>
            <a:pPr eaLnBrk="1" hangingPunct="1"/>
            <a:endParaRPr lang="en-US" dirty="0" smtClean="0">
              <a:ea typeface="Geneva"/>
            </a:endParaRPr>
          </a:p>
          <a:p>
            <a:pPr eaLnBrk="1" hangingPunct="1"/>
            <a:endParaRPr lang="en-US" dirty="0" smtClean="0">
              <a:ea typeface="Geneva"/>
            </a:endParaRPr>
          </a:p>
          <a:p>
            <a:pPr eaLnBrk="1" hangingPunct="1"/>
            <a:endParaRPr lang="en-US" dirty="0" smtClean="0">
              <a:ea typeface="Geneva"/>
            </a:endParaRPr>
          </a:p>
        </p:txBody>
      </p:sp>
      <p:sp>
        <p:nvSpPr>
          <p:cNvPr id="182275" name="Slide Number Placeholder 3"/>
          <p:cNvSpPr>
            <a:spLocks noGrp="1"/>
          </p:cNvSpPr>
          <p:nvPr>
            <p:ph type="sldNum" sz="quarter" idx="5"/>
          </p:nvPr>
        </p:nvSpPr>
        <p:spPr>
          <a:noFill/>
        </p:spPr>
        <p:txBody>
          <a:bodyPr/>
          <a:lstStyle/>
          <a:p>
            <a:fld id="{71F8FC0A-BB18-4846-AC47-7DA4781694E9}" type="slidenum">
              <a:rPr lang="en-US" smtClean="0">
                <a:ea typeface="Geneva"/>
                <a:cs typeface="Geneva"/>
              </a:rPr>
              <a:pPr/>
              <a:t>5</a:t>
            </a:fld>
            <a:endParaRPr lang="en-US" smtClean="0">
              <a:ea typeface="Geneva"/>
              <a:cs typeface="Gene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a:ln/>
        </p:spPr>
      </p:sp>
      <p:sp>
        <p:nvSpPr>
          <p:cNvPr id="184322" name="Notes Placeholder 2"/>
          <p:cNvSpPr>
            <a:spLocks noGrp="1"/>
          </p:cNvSpPr>
          <p:nvPr>
            <p:ph type="body" idx="1"/>
          </p:nvPr>
        </p:nvSpPr>
        <p:spPr>
          <a:noFill/>
          <a:ln/>
        </p:spPr>
        <p:txBody>
          <a:bodyPr/>
          <a:lstStyle/>
          <a:p>
            <a:pPr eaLnBrk="1" hangingPunct="1"/>
            <a:endParaRPr lang="en-US" dirty="0" smtClean="0">
              <a:ea typeface="Geneva"/>
            </a:endParaRPr>
          </a:p>
        </p:txBody>
      </p:sp>
      <p:sp>
        <p:nvSpPr>
          <p:cNvPr id="184323" name="Slide Number Placeholder 3"/>
          <p:cNvSpPr>
            <a:spLocks noGrp="1"/>
          </p:cNvSpPr>
          <p:nvPr>
            <p:ph type="sldNum" sz="quarter" idx="5"/>
          </p:nvPr>
        </p:nvSpPr>
        <p:spPr>
          <a:noFill/>
        </p:spPr>
        <p:txBody>
          <a:bodyPr/>
          <a:lstStyle/>
          <a:p>
            <a:fld id="{D0CC02B7-DA2C-4A23-A408-A9786056A128}" type="slidenum">
              <a:rPr lang="en-US" smtClean="0">
                <a:ea typeface="Geneva"/>
                <a:cs typeface="Geneva"/>
              </a:rPr>
              <a:pPr/>
              <a:t>6</a:t>
            </a:fld>
            <a:endParaRPr lang="en-US" smtClean="0">
              <a:ea typeface="Geneva"/>
              <a:cs typeface="Gene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a:ln/>
        </p:spPr>
      </p:sp>
      <p:sp>
        <p:nvSpPr>
          <p:cNvPr id="184322" name="Notes Placeholder 2"/>
          <p:cNvSpPr>
            <a:spLocks noGrp="1"/>
          </p:cNvSpPr>
          <p:nvPr>
            <p:ph type="body" idx="1"/>
          </p:nvPr>
        </p:nvSpPr>
        <p:spPr>
          <a:noFill/>
          <a:ln/>
        </p:spPr>
        <p:txBody>
          <a:bodyPr/>
          <a:lstStyle/>
          <a:p>
            <a:pPr eaLnBrk="1" hangingPunct="1"/>
            <a:endParaRPr lang="en-US" baseline="0" dirty="0" smtClean="0">
              <a:ea typeface="Geneva"/>
            </a:endParaRPr>
          </a:p>
        </p:txBody>
      </p:sp>
      <p:sp>
        <p:nvSpPr>
          <p:cNvPr id="184323" name="Slide Number Placeholder 3"/>
          <p:cNvSpPr>
            <a:spLocks noGrp="1"/>
          </p:cNvSpPr>
          <p:nvPr>
            <p:ph type="sldNum" sz="quarter" idx="5"/>
          </p:nvPr>
        </p:nvSpPr>
        <p:spPr>
          <a:noFill/>
        </p:spPr>
        <p:txBody>
          <a:bodyPr/>
          <a:lstStyle/>
          <a:p>
            <a:fld id="{D0CC02B7-DA2C-4A23-A408-A9786056A128}" type="slidenum">
              <a:rPr lang="en-US" smtClean="0">
                <a:ea typeface="Geneva"/>
                <a:cs typeface="Geneva"/>
              </a:rPr>
              <a:pPr/>
              <a:t>7</a:t>
            </a:fld>
            <a:endParaRPr lang="en-US" smtClean="0">
              <a:ea typeface="Geneva"/>
              <a:cs typeface="Gene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Miscellaneous volumes have decreased by 40%</a:t>
            </a:r>
            <a:endParaRPr lang="en-US" dirty="0"/>
          </a:p>
        </p:txBody>
      </p:sp>
      <p:sp>
        <p:nvSpPr>
          <p:cNvPr id="4" name="Slide Number Placeholder 3"/>
          <p:cNvSpPr>
            <a:spLocks noGrp="1"/>
          </p:cNvSpPr>
          <p:nvPr>
            <p:ph type="sldNum" sz="quarter" idx="10"/>
          </p:nvPr>
        </p:nvSpPr>
        <p:spPr/>
        <p:txBody>
          <a:bodyPr/>
          <a:lstStyle/>
          <a:p>
            <a:fld id="{36D6F415-41B5-4F0B-8C9F-0AC7C787548F}"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hours after draw time</a:t>
            </a:r>
          </a:p>
          <a:p>
            <a:endParaRPr lang="en-US" dirty="0" smtClean="0"/>
          </a:p>
          <a:p>
            <a:r>
              <a:rPr lang="en-US" sz="1200" b="1" dirty="0" smtClean="0"/>
              <a:t>**Note**</a:t>
            </a:r>
          </a:p>
          <a:p>
            <a:pPr>
              <a:buFont typeface="Arial" pitchFamily="34" charset="0"/>
              <a:buChar char="•"/>
            </a:pPr>
            <a:r>
              <a:rPr lang="en-US" sz="1200" dirty="0" smtClean="0"/>
              <a:t>14:00-18:00 chosen  because Mayo packaged at approximately 16:00 by Sendouts. </a:t>
            </a:r>
          </a:p>
          <a:p>
            <a:pPr>
              <a:buFont typeface="Arial" pitchFamily="34" charset="0"/>
              <a:buChar char="•"/>
            </a:pPr>
            <a:r>
              <a:rPr lang="en-US" sz="1200" dirty="0" smtClean="0"/>
              <a:t>Specimen picked up by mayo at 20:00. </a:t>
            </a:r>
          </a:p>
          <a:p>
            <a:pPr>
              <a:buFont typeface="Arial" pitchFamily="34" charset="0"/>
              <a:buChar char="•"/>
            </a:pPr>
            <a:r>
              <a:rPr lang="en-US" sz="1200" dirty="0" smtClean="0"/>
              <a:t>All specimen between 14:00-18:00 are not sent out on that day. </a:t>
            </a:r>
          </a:p>
          <a:p>
            <a:endParaRPr lang="en-US" dirty="0"/>
          </a:p>
        </p:txBody>
      </p:sp>
      <p:sp>
        <p:nvSpPr>
          <p:cNvPr id="4" name="Slide Number Placeholder 3"/>
          <p:cNvSpPr>
            <a:spLocks noGrp="1"/>
          </p:cNvSpPr>
          <p:nvPr>
            <p:ph type="sldNum" sz="quarter" idx="10"/>
          </p:nvPr>
        </p:nvSpPr>
        <p:spPr/>
        <p:txBody>
          <a:bodyPr/>
          <a:lstStyle/>
          <a:p>
            <a:fld id="{6CF7FA2D-70DD-45A8-8004-4FC39F8A4C19}"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F7FA2D-70DD-45A8-8004-4FC39F8A4C19}"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Privileging</a:t>
            </a:r>
            <a:endParaRPr lang="en-US" dirty="0"/>
          </a:p>
        </p:txBody>
      </p:sp>
      <p:sp>
        <p:nvSpPr>
          <p:cNvPr id="4" name="Slide Number Placeholder 3"/>
          <p:cNvSpPr>
            <a:spLocks noGrp="1"/>
          </p:cNvSpPr>
          <p:nvPr>
            <p:ph type="sldNum" sz="quarter" idx="10"/>
          </p:nvPr>
        </p:nvSpPr>
        <p:spPr/>
        <p:txBody>
          <a:bodyPr/>
          <a:lstStyle/>
          <a:p>
            <a:fld id="{36D6F415-41B5-4F0B-8C9F-0AC7C787548F}"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3" name="AutoShape 5"/>
          <p:cNvSpPr>
            <a:spLocks noChangeArrowheads="1"/>
          </p:cNvSpPr>
          <p:nvPr/>
        </p:nvSpPr>
        <p:spPr bwMode="auto">
          <a:xfrm>
            <a:off x="215900" y="228600"/>
            <a:ext cx="8683625" cy="4737100"/>
          </a:xfrm>
          <a:prstGeom prst="roundRect">
            <a:avLst>
              <a:gd name="adj" fmla="val 3787"/>
            </a:avLst>
          </a:prstGeom>
          <a:solidFill>
            <a:srgbClr val="007B9B"/>
          </a:solidFill>
          <a:ln w="9525">
            <a:noFill/>
            <a:round/>
            <a:headEnd/>
            <a:tailEnd/>
          </a:ln>
          <a:effectLst/>
        </p:spPr>
        <p:txBody>
          <a:bodyPr wrap="none" anchor="ctr"/>
          <a:lstStyle/>
          <a:p>
            <a:pPr algn="ctr" eaLnBrk="0" hangingPunct="0"/>
            <a:endParaRPr lang="en-US" dirty="0">
              <a:solidFill>
                <a:schemeClr val="tx1"/>
              </a:solidFill>
            </a:endParaRPr>
          </a:p>
        </p:txBody>
      </p:sp>
      <p:sp>
        <p:nvSpPr>
          <p:cNvPr id="63491" name="Rectangle 3"/>
          <p:cNvSpPr>
            <a:spLocks noGrp="1" noChangeArrowheads="1"/>
          </p:cNvSpPr>
          <p:nvPr>
            <p:ph type="ctrTitle" sz="quarter"/>
          </p:nvPr>
        </p:nvSpPr>
        <p:spPr>
          <a:xfrm>
            <a:off x="390525" y="457200"/>
            <a:ext cx="7772400" cy="914400"/>
          </a:xfrm>
        </p:spPr>
        <p:txBody>
          <a:bodyPr anchor="ctr"/>
          <a:lstStyle>
            <a:lvl1pPr>
              <a:defRPr/>
            </a:lvl1pPr>
          </a:lstStyle>
          <a:p>
            <a:r>
              <a:rPr lang="en-US"/>
              <a:t>Click to edit Master title style</a:t>
            </a:r>
          </a:p>
        </p:txBody>
      </p:sp>
      <p:sp>
        <p:nvSpPr>
          <p:cNvPr id="63492" name="Rectangle 4"/>
          <p:cNvSpPr>
            <a:spLocks noGrp="1" noChangeArrowheads="1"/>
          </p:cNvSpPr>
          <p:nvPr>
            <p:ph type="subTitle" sz="quarter" idx="1"/>
          </p:nvPr>
        </p:nvSpPr>
        <p:spPr>
          <a:xfrm>
            <a:off x="393700" y="3200400"/>
            <a:ext cx="7762875" cy="1371600"/>
          </a:xfrm>
        </p:spPr>
        <p:txBody>
          <a:bodyPr anchor="b"/>
          <a:lstStyle>
            <a:lvl1pPr marL="0" indent="0">
              <a:lnSpc>
                <a:spcPct val="30000"/>
              </a:lnSpc>
              <a:spcBef>
                <a:spcPct val="50000"/>
              </a:spcBef>
              <a:buFontTx/>
              <a:buNone/>
              <a:defRPr sz="3600">
                <a:solidFill>
                  <a:schemeClr val="bg1"/>
                </a:solidFill>
              </a:defRPr>
            </a:lvl1pPr>
          </a:lstStyle>
          <a:p>
            <a:r>
              <a:rPr lang="en-US"/>
              <a:t>Click to edit Master subtitle style</a:t>
            </a:r>
          </a:p>
        </p:txBody>
      </p:sp>
      <p:pic>
        <p:nvPicPr>
          <p:cNvPr id="63588" name="Picture 100" descr="SC UW 3CHoriz logo"/>
          <p:cNvPicPr>
            <a:picLocks noChangeAspect="1" noChangeArrowheads="1"/>
          </p:cNvPicPr>
          <p:nvPr userDrawn="1"/>
        </p:nvPicPr>
        <p:blipFill>
          <a:blip r:embed="rId2" cstate="print"/>
          <a:srcRect/>
          <a:stretch>
            <a:fillRect/>
          </a:stretch>
        </p:blipFill>
        <p:spPr bwMode="auto">
          <a:xfrm>
            <a:off x="4191000" y="6248400"/>
            <a:ext cx="4813300" cy="4572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342900"/>
            <a:ext cx="2060575" cy="4279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42900"/>
            <a:ext cx="6029325" cy="4279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214438"/>
            <a:ext cx="4027487"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214438"/>
            <a:ext cx="4027488"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457200"/>
            <a:ext cx="2114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457200"/>
            <a:ext cx="6191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149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E3666C68-D2FB-4F3F-9141-68C293DC19CC}" type="slidenum">
              <a:rPr lang="en-US"/>
              <a:pPr/>
              <a:t>‹#›</a:t>
            </a:fld>
            <a:endParaRPr lang="en-US" dirty="0"/>
          </a:p>
        </p:txBody>
      </p:sp>
    </p:spTree>
  </p:cSld>
  <p:clrMapOvr>
    <a:masterClrMapping/>
  </p:clrMapOvr>
  <p:transition>
    <p:blinds/>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342900"/>
            <a:ext cx="2060575" cy="4279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42900"/>
            <a:ext cx="6029325" cy="4279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214438"/>
            <a:ext cx="4027487"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214438"/>
            <a:ext cx="4027488"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149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342900"/>
            <a:ext cx="2060575" cy="4279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42900"/>
            <a:ext cx="6029325" cy="4279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214438"/>
            <a:ext cx="4027487"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214438"/>
            <a:ext cx="4027488"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149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709738"/>
            <a:ext cx="4038600" cy="4157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6600" y="1709738"/>
            <a:ext cx="4038600" cy="4157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30400"/>
            <a:ext cx="4027488"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0888" y="1930400"/>
            <a:ext cx="4027487"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261938"/>
            <a:ext cx="2079625" cy="5605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1938"/>
            <a:ext cx="6086475"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472044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40077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9101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60248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128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862400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7411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96884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93759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84529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587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5876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36306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Blank - Whit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613029504"/>
      </p:ext>
    </p:extLst>
  </p:cSld>
  <p:clrMapOvr>
    <a:masterClrMapping/>
  </p:clrMapOv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Blank - Whit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630918" y="1981200"/>
            <a:ext cx="380999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539904"/>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2214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2214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75100" y="2235200"/>
            <a:ext cx="2173288"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00788" y="2235200"/>
            <a:ext cx="2173287"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251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2519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8288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8288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587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5876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469900"/>
            <a:ext cx="2060575" cy="415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69900"/>
            <a:ext cx="6029325" cy="415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214438"/>
            <a:ext cx="4027487"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214438"/>
            <a:ext cx="4027488"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149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469900"/>
            <a:ext cx="2060575" cy="415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69900"/>
            <a:ext cx="6029325" cy="415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214438"/>
            <a:ext cx="4027487"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214438"/>
            <a:ext cx="4027488"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149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3632200"/>
            <a:ext cx="4038600" cy="99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3.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3.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1.pn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AutoShape 13"/>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hangingPunct="0">
              <a:lnSpc>
                <a:spcPct val="80000"/>
              </a:lnSpc>
              <a:spcBef>
                <a:spcPct val="50000"/>
              </a:spcBef>
            </a:pPr>
            <a:endParaRPr lang="en-US" dirty="0">
              <a:solidFill>
                <a:schemeClr val="tx1"/>
              </a:solidFill>
            </a:endParaRPr>
          </a:p>
        </p:txBody>
      </p:sp>
      <p:sp>
        <p:nvSpPr>
          <p:cNvPr id="1041" name="Rectangle 17"/>
          <p:cNvSpPr>
            <a:spLocks noGrp="1" noChangeArrowheads="1"/>
          </p:cNvSpPr>
          <p:nvPr>
            <p:ph type="title"/>
          </p:nvPr>
        </p:nvSpPr>
        <p:spPr bwMode="auto">
          <a:xfrm>
            <a:off x="279400" y="457200"/>
            <a:ext cx="84582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43" name="Rectangle 19"/>
          <p:cNvSpPr>
            <a:spLocks noGrp="1" noChangeArrowheads="1"/>
          </p:cNvSpPr>
          <p:nvPr>
            <p:ph type="body" idx="1"/>
          </p:nvPr>
        </p:nvSpPr>
        <p:spPr bwMode="auto">
          <a:xfrm>
            <a:off x="2057400" y="1828800"/>
            <a:ext cx="6629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54" name="Picture 30" descr="SC UW 3CHoriz logo"/>
          <p:cNvPicPr>
            <a:picLocks noChangeAspect="1" noChangeArrowheads="1"/>
          </p:cNvPicPr>
          <p:nvPr userDrawn="1"/>
        </p:nvPicPr>
        <p:blipFill>
          <a:blip r:embed="rId14"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837" r:id="rId12"/>
  </p:sldLayoutIdLst>
  <p:timing>
    <p:tnLst>
      <p:par>
        <p:cTn id="1" dur="indefinite" restart="never" nodeType="tmRoot"/>
      </p:par>
    </p:tnLst>
  </p:timing>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ea typeface="Geneva" pitchFamily="28" charset="-128"/>
        </a:defRPr>
      </a:lvl2pPr>
      <a:lvl3pPr algn="l" rtl="0" fontAlgn="base">
        <a:spcBef>
          <a:spcPct val="0"/>
        </a:spcBef>
        <a:spcAft>
          <a:spcPct val="0"/>
        </a:spcAft>
        <a:defRPr sz="2400" b="1">
          <a:solidFill>
            <a:schemeClr val="bg1"/>
          </a:solidFill>
          <a:latin typeface="Arial" charset="0"/>
          <a:ea typeface="Geneva" pitchFamily="28" charset="-128"/>
        </a:defRPr>
      </a:lvl3pPr>
      <a:lvl4pPr algn="l" rtl="0" fontAlgn="base">
        <a:spcBef>
          <a:spcPct val="0"/>
        </a:spcBef>
        <a:spcAft>
          <a:spcPct val="0"/>
        </a:spcAft>
        <a:defRPr sz="2400" b="1">
          <a:solidFill>
            <a:schemeClr val="bg1"/>
          </a:solidFill>
          <a:latin typeface="Arial" charset="0"/>
          <a:ea typeface="Geneva" pitchFamily="28" charset="-128"/>
        </a:defRPr>
      </a:lvl4pPr>
      <a:lvl5pPr algn="l" rtl="0" fontAlgn="base">
        <a:spcBef>
          <a:spcPct val="0"/>
        </a:spcBef>
        <a:spcAft>
          <a:spcPct val="0"/>
        </a:spcAft>
        <a:defRPr sz="2400" b="1">
          <a:solidFill>
            <a:schemeClr val="bg1"/>
          </a:solidFill>
          <a:latin typeface="Arial" charset="0"/>
          <a:ea typeface="Geneva" pitchFamily="28" charset="-128"/>
        </a:defRPr>
      </a:lvl5pPr>
      <a:lvl6pPr marL="457200" algn="l" rtl="0" fontAlgn="base">
        <a:spcBef>
          <a:spcPct val="0"/>
        </a:spcBef>
        <a:spcAft>
          <a:spcPct val="0"/>
        </a:spcAft>
        <a:defRPr sz="2400" b="1">
          <a:solidFill>
            <a:schemeClr val="bg1"/>
          </a:solidFill>
          <a:latin typeface="Arial" charset="0"/>
          <a:ea typeface="Geneva" pitchFamily="28" charset="-128"/>
        </a:defRPr>
      </a:lvl6pPr>
      <a:lvl7pPr marL="914400" algn="l" rtl="0" fontAlgn="base">
        <a:spcBef>
          <a:spcPct val="0"/>
        </a:spcBef>
        <a:spcAft>
          <a:spcPct val="0"/>
        </a:spcAft>
        <a:defRPr sz="2400" b="1">
          <a:solidFill>
            <a:schemeClr val="bg1"/>
          </a:solidFill>
          <a:latin typeface="Arial" charset="0"/>
          <a:ea typeface="Geneva" pitchFamily="28" charset="-128"/>
        </a:defRPr>
      </a:lvl7pPr>
      <a:lvl8pPr marL="1371600" algn="l" rtl="0" fontAlgn="base">
        <a:spcBef>
          <a:spcPct val="0"/>
        </a:spcBef>
        <a:spcAft>
          <a:spcPct val="0"/>
        </a:spcAft>
        <a:defRPr sz="2400" b="1">
          <a:solidFill>
            <a:schemeClr val="bg1"/>
          </a:solidFill>
          <a:latin typeface="Arial" charset="0"/>
          <a:ea typeface="Geneva" pitchFamily="28" charset="-128"/>
        </a:defRPr>
      </a:lvl8pPr>
      <a:lvl9pPr marL="1828800" algn="l" rtl="0" fontAlgn="base">
        <a:spcBef>
          <a:spcPct val="0"/>
        </a:spcBef>
        <a:spcAft>
          <a:spcPct val="0"/>
        </a:spcAft>
        <a:defRPr sz="2400" b="1">
          <a:solidFill>
            <a:schemeClr val="bg1"/>
          </a:solidFill>
          <a:latin typeface="Arial" charset="0"/>
          <a:ea typeface="Geneva" pitchFamily="28" charset="-128"/>
        </a:defRPr>
      </a:lvl9pPr>
    </p:titleStyle>
    <p:bodyStyle>
      <a:lvl1pPr marL="342900" indent="-342900" algn="l" rtl="0" fontAlgn="base">
        <a:spcBef>
          <a:spcPct val="20000"/>
        </a:spcBef>
        <a:spcAft>
          <a:spcPct val="0"/>
        </a:spcAft>
        <a:buChar char="•"/>
        <a:defRPr sz="2400">
          <a:solidFill>
            <a:srgbClr val="525353"/>
          </a:solidFill>
          <a:latin typeface="+mn-lt"/>
          <a:ea typeface="+mn-ea"/>
          <a:cs typeface="+mn-cs"/>
        </a:defRPr>
      </a:lvl1pPr>
      <a:lvl2pPr marL="742950" indent="-285750" algn="l" rtl="0" fontAlgn="base">
        <a:spcBef>
          <a:spcPct val="20000"/>
        </a:spcBef>
        <a:spcAft>
          <a:spcPct val="0"/>
        </a:spcAft>
        <a:buSzPct val="95000"/>
        <a:buChar char="•"/>
        <a:defRPr sz="2000">
          <a:solidFill>
            <a:srgbClr val="525353"/>
          </a:solidFill>
          <a:latin typeface="+mn-lt"/>
          <a:ea typeface="+mn-ea"/>
        </a:defRPr>
      </a:lvl2pPr>
      <a:lvl3pPr marL="1143000" indent="-228600" algn="l" rtl="0" fontAlgn="base">
        <a:spcBef>
          <a:spcPct val="20000"/>
        </a:spcBef>
        <a:spcAft>
          <a:spcPct val="0"/>
        </a:spcAft>
        <a:buSzPct val="95000"/>
        <a:buChar char="•"/>
        <a:defRPr sz="2000">
          <a:solidFill>
            <a:srgbClr val="525353"/>
          </a:solidFill>
          <a:latin typeface="+mn-lt"/>
          <a:ea typeface="+mn-ea"/>
        </a:defRPr>
      </a:lvl3pPr>
      <a:lvl4pPr marL="1600200" indent="-228600" algn="l" rtl="0" fontAlgn="base">
        <a:spcBef>
          <a:spcPct val="20000"/>
        </a:spcBef>
        <a:spcAft>
          <a:spcPct val="0"/>
        </a:spcAft>
        <a:buSzPct val="95000"/>
        <a:buChar char="•"/>
        <a:defRPr sz="2000">
          <a:solidFill>
            <a:srgbClr val="525353"/>
          </a:solidFill>
          <a:latin typeface="+mn-lt"/>
          <a:ea typeface="+mn-ea"/>
        </a:defRPr>
      </a:lvl4pPr>
      <a:lvl5pPr marL="2057400" indent="-228600" algn="l" rtl="0" fontAlgn="base">
        <a:spcBef>
          <a:spcPct val="20000"/>
        </a:spcBef>
        <a:spcAft>
          <a:spcPct val="0"/>
        </a:spcAft>
        <a:buSzPct val="95000"/>
        <a:buChar char="•"/>
        <a:defRPr sz="2000">
          <a:solidFill>
            <a:srgbClr val="525353"/>
          </a:solidFill>
          <a:latin typeface="+mn-lt"/>
          <a:ea typeface="+mn-ea"/>
        </a:defRPr>
      </a:lvl5pPr>
      <a:lvl6pPr marL="2514600" indent="-228600" algn="l" rtl="0" fontAlgn="base">
        <a:spcBef>
          <a:spcPct val="20000"/>
        </a:spcBef>
        <a:spcAft>
          <a:spcPct val="0"/>
        </a:spcAft>
        <a:buSzPct val="95000"/>
        <a:buChar char="•"/>
        <a:defRPr sz="2000">
          <a:solidFill>
            <a:srgbClr val="525353"/>
          </a:solidFill>
          <a:latin typeface="+mn-lt"/>
          <a:ea typeface="+mn-ea"/>
        </a:defRPr>
      </a:lvl6pPr>
      <a:lvl7pPr marL="2971800" indent="-228600" algn="l" rtl="0" fontAlgn="base">
        <a:spcBef>
          <a:spcPct val="20000"/>
        </a:spcBef>
        <a:spcAft>
          <a:spcPct val="0"/>
        </a:spcAft>
        <a:buSzPct val="95000"/>
        <a:buChar char="•"/>
        <a:defRPr sz="2000">
          <a:solidFill>
            <a:srgbClr val="525353"/>
          </a:solidFill>
          <a:latin typeface="+mn-lt"/>
          <a:ea typeface="+mn-ea"/>
        </a:defRPr>
      </a:lvl7pPr>
      <a:lvl8pPr marL="3429000" indent="-228600" algn="l" rtl="0" fontAlgn="base">
        <a:spcBef>
          <a:spcPct val="20000"/>
        </a:spcBef>
        <a:spcAft>
          <a:spcPct val="0"/>
        </a:spcAft>
        <a:buSzPct val="95000"/>
        <a:buChar char="•"/>
        <a:defRPr sz="2000">
          <a:solidFill>
            <a:srgbClr val="525353"/>
          </a:solidFill>
          <a:latin typeface="+mn-lt"/>
          <a:ea typeface="+mn-ea"/>
        </a:defRPr>
      </a:lvl8pPr>
      <a:lvl9pPr marL="3886200" indent="-228600" algn="l" rtl="0" fontAlgn="base">
        <a:spcBef>
          <a:spcPct val="20000"/>
        </a:spcBef>
        <a:spcAft>
          <a:spcPct val="0"/>
        </a:spcAft>
        <a:buSzPct val="95000"/>
        <a:buChar char="•"/>
        <a:defRPr sz="2000">
          <a:solidFill>
            <a:srgbClr val="52535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2919" name="AutoShape 7"/>
          <p:cNvSpPr>
            <a:spLocks noChangeArrowheads="1"/>
          </p:cNvSpPr>
          <p:nvPr/>
        </p:nvSpPr>
        <p:spPr bwMode="auto">
          <a:xfrm>
            <a:off x="228600" y="228600"/>
            <a:ext cx="8686800" cy="914400"/>
          </a:xfrm>
          <a:prstGeom prst="roundRect">
            <a:avLst>
              <a:gd name="adj" fmla="val 16667"/>
            </a:avLst>
          </a:prstGeom>
          <a:solidFill>
            <a:srgbClr val="DE6225"/>
          </a:solidFill>
          <a:ln w="9525">
            <a:noFill/>
            <a:round/>
            <a:headEnd/>
            <a:tailEnd/>
          </a:ln>
          <a:effectLst/>
        </p:spPr>
        <p:txBody>
          <a:bodyPr wrap="none" anchor="ctr"/>
          <a:lstStyle/>
          <a:p>
            <a:pPr eaLnBrk="0" hangingPunct="0">
              <a:spcBef>
                <a:spcPct val="50000"/>
              </a:spcBef>
            </a:pPr>
            <a:endParaRPr lang="en-US" dirty="0"/>
          </a:p>
        </p:txBody>
      </p:sp>
      <p:sp>
        <p:nvSpPr>
          <p:cNvPr id="422915" name="Line 3"/>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endParaRPr lang="en-US" dirty="0"/>
          </a:p>
        </p:txBody>
      </p:sp>
      <p:sp>
        <p:nvSpPr>
          <p:cNvPr id="422916" name="Rectangle 4"/>
          <p:cNvSpPr>
            <a:spLocks noGrp="1" noChangeArrowheads="1"/>
          </p:cNvSpPr>
          <p:nvPr>
            <p:ph type="body" idx="1"/>
          </p:nvPr>
        </p:nvSpPr>
        <p:spPr bwMode="auto">
          <a:xfrm>
            <a:off x="382588" y="1214438"/>
            <a:ext cx="820737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22918"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422929" name="Picture 17" descr="SC UW 3CHoriz logo"/>
          <p:cNvPicPr>
            <a:picLocks noChangeAspect="1" noChangeArrowheads="1"/>
          </p:cNvPicPr>
          <p:nvPr userDrawn="1"/>
        </p:nvPicPr>
        <p:blipFill>
          <a:blip r:embed="rId13"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2400" b="1">
          <a:solidFill>
            <a:srgbClr val="525353"/>
          </a:solidFill>
          <a:latin typeface="+mn-lt"/>
          <a:ea typeface="+mn-ea"/>
          <a:cs typeface="+mn-cs"/>
        </a:defRPr>
      </a:lvl1pPr>
      <a:lvl2pPr marL="742950" indent="-285750" algn="l" rtl="0" fontAlgn="base">
        <a:spcBef>
          <a:spcPct val="20000"/>
        </a:spcBef>
        <a:spcAft>
          <a:spcPct val="0"/>
        </a:spcAft>
        <a:buChar char="•"/>
        <a:defRPr>
          <a:solidFill>
            <a:srgbClr val="525353"/>
          </a:solidFill>
          <a:latin typeface="+mn-lt"/>
        </a:defRPr>
      </a:lvl2pPr>
      <a:lvl3pPr marL="1143000" indent="-228600" algn="l" rtl="0" fontAlgn="base">
        <a:spcBef>
          <a:spcPct val="20000"/>
        </a:spcBef>
        <a:spcAft>
          <a:spcPct val="0"/>
        </a:spcAft>
        <a:buChar char="•"/>
        <a:defRPr>
          <a:solidFill>
            <a:srgbClr val="525353"/>
          </a:solidFill>
          <a:latin typeface="+mn-lt"/>
        </a:defRPr>
      </a:lvl3pPr>
      <a:lvl4pPr marL="1600200" indent="-228600" algn="l" rtl="0" fontAlgn="base">
        <a:spcBef>
          <a:spcPct val="20000"/>
        </a:spcBef>
        <a:spcAft>
          <a:spcPct val="0"/>
        </a:spcAft>
        <a:buChar char="•"/>
        <a:defRPr>
          <a:solidFill>
            <a:srgbClr val="525353"/>
          </a:solidFill>
          <a:latin typeface="+mn-lt"/>
        </a:defRPr>
      </a:lvl4pPr>
      <a:lvl5pPr marL="2057400" indent="-228600" algn="l" rtl="0" fontAlgn="base">
        <a:spcBef>
          <a:spcPct val="20000"/>
        </a:spcBef>
        <a:spcAft>
          <a:spcPct val="0"/>
        </a:spcAft>
        <a:buChar char="•"/>
        <a:defRPr>
          <a:solidFill>
            <a:srgbClr val="525353"/>
          </a:solidFill>
          <a:latin typeface="+mn-lt"/>
        </a:defRPr>
      </a:lvl5pPr>
      <a:lvl6pPr marL="2514600" indent="-228600" algn="l" rtl="0" fontAlgn="base">
        <a:spcBef>
          <a:spcPct val="20000"/>
        </a:spcBef>
        <a:spcAft>
          <a:spcPct val="0"/>
        </a:spcAft>
        <a:buChar char="•"/>
        <a:defRPr>
          <a:solidFill>
            <a:srgbClr val="525353"/>
          </a:solidFill>
          <a:latin typeface="+mn-lt"/>
        </a:defRPr>
      </a:lvl6pPr>
      <a:lvl7pPr marL="2971800" indent="-228600" algn="l" rtl="0" fontAlgn="base">
        <a:spcBef>
          <a:spcPct val="20000"/>
        </a:spcBef>
        <a:spcAft>
          <a:spcPct val="0"/>
        </a:spcAft>
        <a:buChar char="•"/>
        <a:defRPr>
          <a:solidFill>
            <a:srgbClr val="525353"/>
          </a:solidFill>
          <a:latin typeface="+mn-lt"/>
        </a:defRPr>
      </a:lvl7pPr>
      <a:lvl8pPr marL="3429000" indent="-228600" algn="l" rtl="0" fontAlgn="base">
        <a:spcBef>
          <a:spcPct val="20000"/>
        </a:spcBef>
        <a:spcAft>
          <a:spcPct val="0"/>
        </a:spcAft>
        <a:buChar char="•"/>
        <a:defRPr>
          <a:solidFill>
            <a:srgbClr val="525353"/>
          </a:solidFill>
          <a:latin typeface="+mn-lt"/>
        </a:defRPr>
      </a:lvl8pPr>
      <a:lvl9pPr marL="3886200" indent="-228600" algn="l" rtl="0" fontAlgn="base">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42055" name="Group 7"/>
          <p:cNvGrpSpPr>
            <a:grpSpLocks/>
          </p:cNvGrpSpPr>
          <p:nvPr/>
        </p:nvGrpSpPr>
        <p:grpSpPr bwMode="auto">
          <a:xfrm>
            <a:off x="228600" y="212725"/>
            <a:ext cx="8858250" cy="4752975"/>
            <a:chOff x="144" y="134"/>
            <a:chExt cx="5580" cy="2994"/>
          </a:xfrm>
        </p:grpSpPr>
        <p:sp>
          <p:nvSpPr>
            <p:cNvPr id="642051" name="AutoShape 3"/>
            <p:cNvSpPr>
              <a:spLocks noChangeArrowheads="1"/>
            </p:cNvSpPr>
            <p:nvPr/>
          </p:nvSpPr>
          <p:spPr bwMode="auto">
            <a:xfrm>
              <a:off x="144" y="144"/>
              <a:ext cx="5470" cy="2984"/>
            </a:xfrm>
            <a:prstGeom prst="roundRect">
              <a:avLst>
                <a:gd name="adj" fmla="val 3787"/>
              </a:avLst>
            </a:prstGeom>
            <a:solidFill>
              <a:srgbClr val="0092AC"/>
            </a:solidFill>
            <a:ln w="9525">
              <a:noFill/>
              <a:round/>
              <a:headEnd/>
              <a:tailEnd/>
            </a:ln>
            <a:effectLst/>
          </p:spPr>
          <p:txBody>
            <a:bodyPr wrap="none" anchor="ctr"/>
            <a:lstStyle/>
            <a:p>
              <a:pPr algn="ctr" eaLnBrk="0" hangingPunct="0"/>
              <a:endParaRPr lang="en-US" dirty="0">
                <a:solidFill>
                  <a:srgbClr val="ADCC2B"/>
                </a:solidFill>
              </a:endParaRPr>
            </a:p>
          </p:txBody>
        </p:sp>
        <p:pic>
          <p:nvPicPr>
            <p:cNvPr id="642052" name="Picture 4" descr="pattern_2_corner_w"/>
            <p:cNvPicPr>
              <a:picLocks noChangeAspect="1" noChangeArrowheads="1"/>
            </p:cNvPicPr>
            <p:nvPr/>
          </p:nvPicPr>
          <p:blipFill>
            <a:blip r:embed="rId13" cstate="print"/>
            <a:srcRect t="20555" r="20454"/>
            <a:stretch>
              <a:fillRect/>
            </a:stretch>
          </p:blipFill>
          <p:spPr bwMode="auto">
            <a:xfrm>
              <a:off x="2784" y="134"/>
              <a:ext cx="2940" cy="2556"/>
            </a:xfrm>
            <a:prstGeom prst="rect">
              <a:avLst/>
            </a:prstGeom>
            <a:noFill/>
            <a:ln w="9525">
              <a:noFill/>
              <a:miter lim="800000"/>
              <a:headEnd/>
              <a:tailEnd/>
            </a:ln>
          </p:spPr>
        </p:pic>
      </p:grpSp>
      <p:sp>
        <p:nvSpPr>
          <p:cNvPr id="642053" name="Rectangle 5"/>
          <p:cNvSpPr>
            <a:spLocks noGrp="1" noChangeArrowheads="1"/>
          </p:cNvSpPr>
          <p:nvPr>
            <p:ph type="title"/>
          </p:nvPr>
        </p:nvSpPr>
        <p:spPr bwMode="auto">
          <a:xfrm>
            <a:off x="393700" y="3429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2054" name="Rectangle 6"/>
          <p:cNvSpPr>
            <a:spLocks noGrp="1" noChangeArrowheads="1"/>
          </p:cNvSpPr>
          <p:nvPr>
            <p:ph type="body" idx="1"/>
          </p:nvPr>
        </p:nvSpPr>
        <p:spPr bwMode="auto">
          <a:xfrm>
            <a:off x="381000" y="3632200"/>
            <a:ext cx="822960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text styles</a:t>
            </a:r>
          </a:p>
        </p:txBody>
      </p:sp>
      <p:pic>
        <p:nvPicPr>
          <p:cNvPr id="642056" name="Picture 8" descr="SC UW 3CHoriz logo"/>
          <p:cNvPicPr>
            <a:picLocks noChangeAspect="1" noChangeArrowheads="1"/>
          </p:cNvPicPr>
          <p:nvPr userDrawn="1"/>
        </p:nvPicPr>
        <p:blipFill>
          <a:blip r:embed="rId14"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3600">
          <a:solidFill>
            <a:schemeClr val="bg1"/>
          </a:solidFill>
          <a:latin typeface="+mn-lt"/>
          <a:ea typeface="+mn-ea"/>
          <a:cs typeface="+mn-cs"/>
        </a:defRPr>
      </a:lvl1pPr>
      <a:lvl2pPr marL="742950" indent="-285750" algn="l" rtl="0" fontAlgn="base">
        <a:spcBef>
          <a:spcPct val="20000"/>
        </a:spcBef>
        <a:spcAft>
          <a:spcPct val="0"/>
        </a:spcAft>
        <a:defRPr sz="2400">
          <a:solidFill>
            <a:schemeClr val="bg1"/>
          </a:solidFill>
          <a:latin typeface="+mn-lt"/>
        </a:defRPr>
      </a:lvl2pPr>
      <a:lvl3pPr marL="1143000" indent="-228600" algn="l" rtl="0" fontAlgn="base">
        <a:spcBef>
          <a:spcPct val="20000"/>
        </a:spcBef>
        <a:spcAft>
          <a:spcPct val="0"/>
        </a:spcAft>
        <a:defRPr sz="2400">
          <a:solidFill>
            <a:schemeClr val="bg1"/>
          </a:solidFill>
          <a:latin typeface="+mn-lt"/>
        </a:defRPr>
      </a:lvl3pPr>
      <a:lvl4pPr marL="1600200" indent="-228600" algn="l" rtl="0" fontAlgn="base">
        <a:spcBef>
          <a:spcPct val="20000"/>
        </a:spcBef>
        <a:spcAft>
          <a:spcPct val="0"/>
        </a:spcAft>
        <a:defRPr sz="2400">
          <a:solidFill>
            <a:schemeClr val="bg1"/>
          </a:solidFill>
          <a:latin typeface="+mn-lt"/>
        </a:defRPr>
      </a:lvl4pPr>
      <a:lvl5pPr marL="2057400" indent="-228600" algn="l" rtl="0" fontAlgn="base">
        <a:spcBef>
          <a:spcPct val="20000"/>
        </a:spcBef>
        <a:spcAft>
          <a:spcPct val="0"/>
        </a:spcAft>
        <a:defRPr sz="2400">
          <a:solidFill>
            <a:schemeClr val="bg1"/>
          </a:solidFill>
          <a:latin typeface="+mn-lt"/>
        </a:defRPr>
      </a:lvl5pPr>
      <a:lvl6pPr marL="2514600" indent="-228600" algn="l" rtl="0" fontAlgn="base">
        <a:spcBef>
          <a:spcPct val="20000"/>
        </a:spcBef>
        <a:spcAft>
          <a:spcPct val="0"/>
        </a:spcAft>
        <a:defRPr sz="2400">
          <a:solidFill>
            <a:schemeClr val="bg1"/>
          </a:solidFill>
          <a:latin typeface="+mn-lt"/>
        </a:defRPr>
      </a:lvl6pPr>
      <a:lvl7pPr marL="2971800" indent="-228600" algn="l" rtl="0" fontAlgn="base">
        <a:spcBef>
          <a:spcPct val="20000"/>
        </a:spcBef>
        <a:spcAft>
          <a:spcPct val="0"/>
        </a:spcAft>
        <a:defRPr sz="2400">
          <a:solidFill>
            <a:schemeClr val="bg1"/>
          </a:solidFill>
          <a:latin typeface="+mn-lt"/>
        </a:defRPr>
      </a:lvl7pPr>
      <a:lvl8pPr marL="3429000" indent="-228600" algn="l" rtl="0" fontAlgn="base">
        <a:spcBef>
          <a:spcPct val="20000"/>
        </a:spcBef>
        <a:spcAft>
          <a:spcPct val="0"/>
        </a:spcAft>
        <a:defRPr sz="2400">
          <a:solidFill>
            <a:schemeClr val="bg1"/>
          </a:solidFill>
          <a:latin typeface="+mn-lt"/>
        </a:defRPr>
      </a:lvl8pPr>
      <a:lvl9pPr marL="3886200" indent="-228600" algn="l" rtl="0" fontAlgn="base">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3074" name="AutoShape 2"/>
          <p:cNvSpPr>
            <a:spLocks noChangeArrowheads="1"/>
          </p:cNvSpPr>
          <p:nvPr/>
        </p:nvSpPr>
        <p:spPr bwMode="auto">
          <a:xfrm>
            <a:off x="228600" y="228600"/>
            <a:ext cx="8686800" cy="914400"/>
          </a:xfrm>
          <a:prstGeom prst="roundRect">
            <a:avLst>
              <a:gd name="adj" fmla="val 16667"/>
            </a:avLst>
          </a:prstGeom>
          <a:solidFill>
            <a:srgbClr val="0092AC"/>
          </a:solidFill>
          <a:ln w="9525">
            <a:noFill/>
            <a:round/>
            <a:headEnd/>
            <a:tailEnd/>
          </a:ln>
          <a:effectLst/>
        </p:spPr>
        <p:txBody>
          <a:bodyPr wrap="none" anchor="ctr"/>
          <a:lstStyle/>
          <a:p>
            <a:pPr eaLnBrk="0" hangingPunct="0">
              <a:spcBef>
                <a:spcPct val="50000"/>
              </a:spcBef>
            </a:pPr>
            <a:endParaRPr lang="en-US" dirty="0"/>
          </a:p>
        </p:txBody>
      </p:sp>
      <p:sp>
        <p:nvSpPr>
          <p:cNvPr id="643075" name="Line 3"/>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endParaRPr lang="en-US" dirty="0"/>
          </a:p>
        </p:txBody>
      </p:sp>
      <p:sp>
        <p:nvSpPr>
          <p:cNvPr id="643076" name="Rectangle 4"/>
          <p:cNvSpPr>
            <a:spLocks noGrp="1" noChangeArrowheads="1"/>
          </p:cNvSpPr>
          <p:nvPr>
            <p:ph type="body" idx="1"/>
          </p:nvPr>
        </p:nvSpPr>
        <p:spPr bwMode="auto">
          <a:xfrm>
            <a:off x="382588" y="1214438"/>
            <a:ext cx="820737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43078"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643088" name="Picture 16" descr="SC UW 3CHoriz logo"/>
          <p:cNvPicPr>
            <a:picLocks noChangeAspect="1" noChangeArrowheads="1"/>
          </p:cNvPicPr>
          <p:nvPr userDrawn="1"/>
        </p:nvPicPr>
        <p:blipFill>
          <a:blip r:embed="rId13" cstate="print"/>
          <a:srcRect/>
          <a:stretch>
            <a:fillRect/>
          </a:stretch>
        </p:blipFill>
        <p:spPr bwMode="auto">
          <a:xfrm>
            <a:off x="4191000" y="61722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2400" b="1">
          <a:solidFill>
            <a:srgbClr val="525353"/>
          </a:solidFill>
          <a:latin typeface="+mn-lt"/>
          <a:ea typeface="+mn-ea"/>
          <a:cs typeface="+mn-cs"/>
        </a:defRPr>
      </a:lvl1pPr>
      <a:lvl2pPr marL="742950" indent="-285750" algn="l" rtl="0" fontAlgn="base">
        <a:spcBef>
          <a:spcPct val="20000"/>
        </a:spcBef>
        <a:spcAft>
          <a:spcPct val="0"/>
        </a:spcAft>
        <a:buChar char="•"/>
        <a:defRPr>
          <a:solidFill>
            <a:srgbClr val="525353"/>
          </a:solidFill>
          <a:latin typeface="+mn-lt"/>
        </a:defRPr>
      </a:lvl2pPr>
      <a:lvl3pPr marL="1143000" indent="-228600" algn="l" rtl="0" fontAlgn="base">
        <a:spcBef>
          <a:spcPct val="20000"/>
        </a:spcBef>
        <a:spcAft>
          <a:spcPct val="0"/>
        </a:spcAft>
        <a:buChar char="•"/>
        <a:defRPr>
          <a:solidFill>
            <a:srgbClr val="525353"/>
          </a:solidFill>
          <a:latin typeface="+mn-lt"/>
        </a:defRPr>
      </a:lvl3pPr>
      <a:lvl4pPr marL="1600200" indent="-228600" algn="l" rtl="0" fontAlgn="base">
        <a:spcBef>
          <a:spcPct val="20000"/>
        </a:spcBef>
        <a:spcAft>
          <a:spcPct val="0"/>
        </a:spcAft>
        <a:buChar char="•"/>
        <a:defRPr>
          <a:solidFill>
            <a:srgbClr val="525353"/>
          </a:solidFill>
          <a:latin typeface="+mn-lt"/>
        </a:defRPr>
      </a:lvl4pPr>
      <a:lvl5pPr marL="2057400" indent="-228600" algn="l" rtl="0" fontAlgn="base">
        <a:spcBef>
          <a:spcPct val="20000"/>
        </a:spcBef>
        <a:spcAft>
          <a:spcPct val="0"/>
        </a:spcAft>
        <a:buChar char="•"/>
        <a:defRPr>
          <a:solidFill>
            <a:srgbClr val="525353"/>
          </a:solidFill>
          <a:latin typeface="+mn-lt"/>
        </a:defRPr>
      </a:lvl5pPr>
      <a:lvl6pPr marL="2514600" indent="-228600" algn="l" rtl="0" fontAlgn="base">
        <a:spcBef>
          <a:spcPct val="20000"/>
        </a:spcBef>
        <a:spcAft>
          <a:spcPct val="0"/>
        </a:spcAft>
        <a:buChar char="•"/>
        <a:defRPr>
          <a:solidFill>
            <a:srgbClr val="525353"/>
          </a:solidFill>
          <a:latin typeface="+mn-lt"/>
        </a:defRPr>
      </a:lvl6pPr>
      <a:lvl7pPr marL="2971800" indent="-228600" algn="l" rtl="0" fontAlgn="base">
        <a:spcBef>
          <a:spcPct val="20000"/>
        </a:spcBef>
        <a:spcAft>
          <a:spcPct val="0"/>
        </a:spcAft>
        <a:buChar char="•"/>
        <a:defRPr>
          <a:solidFill>
            <a:srgbClr val="525353"/>
          </a:solidFill>
          <a:latin typeface="+mn-lt"/>
        </a:defRPr>
      </a:lvl7pPr>
      <a:lvl8pPr marL="3429000" indent="-228600" algn="l" rtl="0" fontAlgn="base">
        <a:spcBef>
          <a:spcPct val="20000"/>
        </a:spcBef>
        <a:spcAft>
          <a:spcPct val="0"/>
        </a:spcAft>
        <a:buChar char="•"/>
        <a:defRPr>
          <a:solidFill>
            <a:srgbClr val="525353"/>
          </a:solidFill>
          <a:latin typeface="+mn-lt"/>
        </a:defRPr>
      </a:lvl8pPr>
      <a:lvl9pPr marL="3886200" indent="-228600" algn="l" rtl="0" fontAlgn="base">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2290" name="AutoShape 2"/>
          <p:cNvSpPr>
            <a:spLocks noChangeArrowheads="1"/>
          </p:cNvSpPr>
          <p:nvPr/>
        </p:nvSpPr>
        <p:spPr bwMode="auto">
          <a:xfrm>
            <a:off x="228600" y="228600"/>
            <a:ext cx="8683625" cy="4737100"/>
          </a:xfrm>
          <a:prstGeom prst="roundRect">
            <a:avLst>
              <a:gd name="adj" fmla="val 3787"/>
            </a:avLst>
          </a:prstGeom>
          <a:solidFill>
            <a:srgbClr val="3BB0C2"/>
          </a:solidFill>
          <a:ln w="9525">
            <a:noFill/>
            <a:round/>
            <a:headEnd/>
            <a:tailEnd/>
          </a:ln>
          <a:effectLst/>
        </p:spPr>
        <p:txBody>
          <a:bodyPr wrap="none" anchor="ctr"/>
          <a:lstStyle/>
          <a:p>
            <a:pPr algn="ctr" eaLnBrk="0" hangingPunct="0"/>
            <a:endParaRPr lang="en-US" dirty="0">
              <a:solidFill>
                <a:srgbClr val="ADCC2B"/>
              </a:solidFill>
            </a:endParaRPr>
          </a:p>
        </p:txBody>
      </p:sp>
      <p:pic>
        <p:nvPicPr>
          <p:cNvPr id="652291" name="Picture 3" descr="pattern_2_corner_w"/>
          <p:cNvPicPr>
            <a:picLocks noChangeAspect="1" noChangeArrowheads="1"/>
          </p:cNvPicPr>
          <p:nvPr/>
        </p:nvPicPr>
        <p:blipFill>
          <a:blip r:embed="rId13" cstate="print"/>
          <a:srcRect t="20555" r="20454"/>
          <a:stretch>
            <a:fillRect/>
          </a:stretch>
        </p:blipFill>
        <p:spPr bwMode="auto">
          <a:xfrm>
            <a:off x="4419600" y="212725"/>
            <a:ext cx="4667250" cy="4057650"/>
          </a:xfrm>
          <a:prstGeom prst="rect">
            <a:avLst/>
          </a:prstGeom>
          <a:noFill/>
          <a:ln w="9525">
            <a:noFill/>
            <a:miter lim="800000"/>
            <a:headEnd/>
            <a:tailEnd/>
          </a:ln>
        </p:spPr>
      </p:pic>
      <p:sp>
        <p:nvSpPr>
          <p:cNvPr id="652292" name="Rectangle 4"/>
          <p:cNvSpPr>
            <a:spLocks noGrp="1" noChangeArrowheads="1"/>
          </p:cNvSpPr>
          <p:nvPr>
            <p:ph type="title"/>
          </p:nvPr>
        </p:nvSpPr>
        <p:spPr bwMode="auto">
          <a:xfrm>
            <a:off x="393700" y="3429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2293" name="Rectangle 5"/>
          <p:cNvSpPr>
            <a:spLocks noGrp="1" noChangeArrowheads="1"/>
          </p:cNvSpPr>
          <p:nvPr>
            <p:ph type="body" idx="1"/>
          </p:nvPr>
        </p:nvSpPr>
        <p:spPr bwMode="auto">
          <a:xfrm>
            <a:off x="381000" y="3632200"/>
            <a:ext cx="822960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text styles</a:t>
            </a:r>
          </a:p>
        </p:txBody>
      </p:sp>
      <p:pic>
        <p:nvPicPr>
          <p:cNvPr id="652294" name="Picture 6" descr="SC UW 3CHoriz logo"/>
          <p:cNvPicPr>
            <a:picLocks noChangeAspect="1" noChangeArrowheads="1"/>
          </p:cNvPicPr>
          <p:nvPr userDrawn="1"/>
        </p:nvPicPr>
        <p:blipFill>
          <a:blip r:embed="rId14" cstate="print"/>
          <a:srcRect/>
          <a:stretch>
            <a:fillRect/>
          </a:stretch>
        </p:blipFill>
        <p:spPr bwMode="auto">
          <a:xfrm>
            <a:off x="4114800" y="61722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3600">
          <a:solidFill>
            <a:schemeClr val="bg1"/>
          </a:solidFill>
          <a:latin typeface="+mn-lt"/>
          <a:ea typeface="+mn-ea"/>
          <a:cs typeface="+mn-cs"/>
        </a:defRPr>
      </a:lvl1pPr>
      <a:lvl2pPr marL="742950" indent="-285750" algn="l" rtl="0" fontAlgn="base">
        <a:spcBef>
          <a:spcPct val="20000"/>
        </a:spcBef>
        <a:spcAft>
          <a:spcPct val="0"/>
        </a:spcAft>
        <a:defRPr sz="2400">
          <a:solidFill>
            <a:schemeClr val="bg1"/>
          </a:solidFill>
          <a:latin typeface="+mn-lt"/>
        </a:defRPr>
      </a:lvl2pPr>
      <a:lvl3pPr marL="1143000" indent="-228600" algn="l" rtl="0" fontAlgn="base">
        <a:spcBef>
          <a:spcPct val="20000"/>
        </a:spcBef>
        <a:spcAft>
          <a:spcPct val="0"/>
        </a:spcAft>
        <a:defRPr sz="2400">
          <a:solidFill>
            <a:schemeClr val="bg1"/>
          </a:solidFill>
          <a:latin typeface="+mn-lt"/>
        </a:defRPr>
      </a:lvl3pPr>
      <a:lvl4pPr marL="1600200" indent="-228600" algn="l" rtl="0" fontAlgn="base">
        <a:spcBef>
          <a:spcPct val="20000"/>
        </a:spcBef>
        <a:spcAft>
          <a:spcPct val="0"/>
        </a:spcAft>
        <a:defRPr sz="2400">
          <a:solidFill>
            <a:schemeClr val="bg1"/>
          </a:solidFill>
          <a:latin typeface="+mn-lt"/>
        </a:defRPr>
      </a:lvl4pPr>
      <a:lvl5pPr marL="2057400" indent="-228600" algn="l" rtl="0" fontAlgn="base">
        <a:spcBef>
          <a:spcPct val="20000"/>
        </a:spcBef>
        <a:spcAft>
          <a:spcPct val="0"/>
        </a:spcAft>
        <a:defRPr sz="2400">
          <a:solidFill>
            <a:schemeClr val="bg1"/>
          </a:solidFill>
          <a:latin typeface="+mn-lt"/>
        </a:defRPr>
      </a:lvl5pPr>
      <a:lvl6pPr marL="2514600" indent="-228600" algn="l" rtl="0" fontAlgn="base">
        <a:spcBef>
          <a:spcPct val="20000"/>
        </a:spcBef>
        <a:spcAft>
          <a:spcPct val="0"/>
        </a:spcAft>
        <a:defRPr sz="2400">
          <a:solidFill>
            <a:schemeClr val="bg1"/>
          </a:solidFill>
          <a:latin typeface="+mn-lt"/>
        </a:defRPr>
      </a:lvl6pPr>
      <a:lvl7pPr marL="2971800" indent="-228600" algn="l" rtl="0" fontAlgn="base">
        <a:spcBef>
          <a:spcPct val="20000"/>
        </a:spcBef>
        <a:spcAft>
          <a:spcPct val="0"/>
        </a:spcAft>
        <a:defRPr sz="2400">
          <a:solidFill>
            <a:schemeClr val="bg1"/>
          </a:solidFill>
          <a:latin typeface="+mn-lt"/>
        </a:defRPr>
      </a:lvl7pPr>
      <a:lvl8pPr marL="3429000" indent="-228600" algn="l" rtl="0" fontAlgn="base">
        <a:spcBef>
          <a:spcPct val="20000"/>
        </a:spcBef>
        <a:spcAft>
          <a:spcPct val="0"/>
        </a:spcAft>
        <a:defRPr sz="2400">
          <a:solidFill>
            <a:schemeClr val="bg1"/>
          </a:solidFill>
          <a:latin typeface="+mn-lt"/>
        </a:defRPr>
      </a:lvl8pPr>
      <a:lvl9pPr marL="3886200" indent="-228600" algn="l" rtl="0" fontAlgn="base">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3314" name="AutoShape 2"/>
          <p:cNvSpPr>
            <a:spLocks noChangeArrowheads="1"/>
          </p:cNvSpPr>
          <p:nvPr/>
        </p:nvSpPr>
        <p:spPr bwMode="auto">
          <a:xfrm>
            <a:off x="228600" y="228600"/>
            <a:ext cx="8686800" cy="914400"/>
          </a:xfrm>
          <a:prstGeom prst="roundRect">
            <a:avLst>
              <a:gd name="adj" fmla="val 16667"/>
            </a:avLst>
          </a:prstGeom>
          <a:solidFill>
            <a:srgbClr val="3BB0C2"/>
          </a:solidFill>
          <a:ln w="9525">
            <a:noFill/>
            <a:round/>
            <a:headEnd/>
            <a:tailEnd/>
          </a:ln>
          <a:effectLst/>
        </p:spPr>
        <p:txBody>
          <a:bodyPr wrap="none" anchor="ctr"/>
          <a:lstStyle/>
          <a:p>
            <a:pPr eaLnBrk="0" hangingPunct="0">
              <a:spcBef>
                <a:spcPct val="50000"/>
              </a:spcBef>
            </a:pPr>
            <a:endParaRPr lang="en-US" dirty="0"/>
          </a:p>
        </p:txBody>
      </p:sp>
      <p:sp>
        <p:nvSpPr>
          <p:cNvPr id="653315" name="Line 3"/>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endParaRPr lang="en-US" dirty="0"/>
          </a:p>
        </p:txBody>
      </p:sp>
      <p:sp>
        <p:nvSpPr>
          <p:cNvPr id="653316" name="Rectangle 4"/>
          <p:cNvSpPr>
            <a:spLocks noGrp="1" noChangeArrowheads="1"/>
          </p:cNvSpPr>
          <p:nvPr>
            <p:ph type="body" idx="1"/>
          </p:nvPr>
        </p:nvSpPr>
        <p:spPr bwMode="auto">
          <a:xfrm>
            <a:off x="382588" y="1214438"/>
            <a:ext cx="820737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53318"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653328" name="Picture 16" descr="SC UW 3CHoriz logo"/>
          <p:cNvPicPr>
            <a:picLocks noChangeAspect="1" noChangeArrowheads="1"/>
          </p:cNvPicPr>
          <p:nvPr userDrawn="1"/>
        </p:nvPicPr>
        <p:blipFill>
          <a:blip r:embed="rId13"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2400" b="1">
          <a:solidFill>
            <a:srgbClr val="525353"/>
          </a:solidFill>
          <a:latin typeface="+mn-lt"/>
          <a:ea typeface="+mn-ea"/>
          <a:cs typeface="+mn-cs"/>
        </a:defRPr>
      </a:lvl1pPr>
      <a:lvl2pPr marL="742950" indent="-285750" algn="l" rtl="0" fontAlgn="base">
        <a:spcBef>
          <a:spcPct val="20000"/>
        </a:spcBef>
        <a:spcAft>
          <a:spcPct val="0"/>
        </a:spcAft>
        <a:buChar char="•"/>
        <a:defRPr>
          <a:solidFill>
            <a:srgbClr val="525353"/>
          </a:solidFill>
          <a:latin typeface="+mn-lt"/>
        </a:defRPr>
      </a:lvl2pPr>
      <a:lvl3pPr marL="1143000" indent="-228600" algn="l" rtl="0" fontAlgn="base">
        <a:spcBef>
          <a:spcPct val="20000"/>
        </a:spcBef>
        <a:spcAft>
          <a:spcPct val="0"/>
        </a:spcAft>
        <a:buChar char="•"/>
        <a:defRPr>
          <a:solidFill>
            <a:srgbClr val="525353"/>
          </a:solidFill>
          <a:latin typeface="+mn-lt"/>
        </a:defRPr>
      </a:lvl3pPr>
      <a:lvl4pPr marL="1600200" indent="-228600" algn="l" rtl="0" fontAlgn="base">
        <a:spcBef>
          <a:spcPct val="20000"/>
        </a:spcBef>
        <a:spcAft>
          <a:spcPct val="0"/>
        </a:spcAft>
        <a:buChar char="•"/>
        <a:defRPr>
          <a:solidFill>
            <a:srgbClr val="525353"/>
          </a:solidFill>
          <a:latin typeface="+mn-lt"/>
        </a:defRPr>
      </a:lvl4pPr>
      <a:lvl5pPr marL="2057400" indent="-228600" algn="l" rtl="0" fontAlgn="base">
        <a:spcBef>
          <a:spcPct val="20000"/>
        </a:spcBef>
        <a:spcAft>
          <a:spcPct val="0"/>
        </a:spcAft>
        <a:buChar char="•"/>
        <a:defRPr>
          <a:solidFill>
            <a:srgbClr val="525353"/>
          </a:solidFill>
          <a:latin typeface="+mn-lt"/>
        </a:defRPr>
      </a:lvl5pPr>
      <a:lvl6pPr marL="2514600" indent="-228600" algn="l" rtl="0" fontAlgn="base">
        <a:spcBef>
          <a:spcPct val="20000"/>
        </a:spcBef>
        <a:spcAft>
          <a:spcPct val="0"/>
        </a:spcAft>
        <a:buChar char="•"/>
        <a:defRPr>
          <a:solidFill>
            <a:srgbClr val="525353"/>
          </a:solidFill>
          <a:latin typeface="+mn-lt"/>
        </a:defRPr>
      </a:lvl6pPr>
      <a:lvl7pPr marL="2971800" indent="-228600" algn="l" rtl="0" fontAlgn="base">
        <a:spcBef>
          <a:spcPct val="20000"/>
        </a:spcBef>
        <a:spcAft>
          <a:spcPct val="0"/>
        </a:spcAft>
        <a:buChar char="•"/>
        <a:defRPr>
          <a:solidFill>
            <a:srgbClr val="525353"/>
          </a:solidFill>
          <a:latin typeface="+mn-lt"/>
        </a:defRPr>
      </a:lvl7pPr>
      <a:lvl8pPr marL="3429000" indent="-228600" algn="l" rtl="0" fontAlgn="base">
        <a:spcBef>
          <a:spcPct val="20000"/>
        </a:spcBef>
        <a:spcAft>
          <a:spcPct val="0"/>
        </a:spcAft>
        <a:buChar char="•"/>
        <a:defRPr>
          <a:solidFill>
            <a:srgbClr val="525353"/>
          </a:solidFill>
          <a:latin typeface="+mn-lt"/>
        </a:defRPr>
      </a:lvl8pPr>
      <a:lvl9pPr marL="3886200" indent="-228600" algn="l" rtl="0" fontAlgn="base">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266700" y="261938"/>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4867" name="Rectangle 3"/>
          <p:cNvSpPr>
            <a:spLocks noGrp="1" noChangeArrowheads="1"/>
          </p:cNvSpPr>
          <p:nvPr>
            <p:ph type="body" idx="1"/>
          </p:nvPr>
        </p:nvSpPr>
        <p:spPr bwMode="auto">
          <a:xfrm>
            <a:off x="355600" y="1709738"/>
            <a:ext cx="82296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64881" name="Picture 17" descr="SC UW 3CHoriz logo"/>
          <p:cNvPicPr>
            <a:picLocks noChangeAspect="1" noChangeArrowheads="1"/>
          </p:cNvPicPr>
          <p:nvPr userDrawn="1"/>
        </p:nvPicPr>
        <p:blipFill>
          <a:blip r:embed="rId13"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fontAlgn="base">
        <a:spcBef>
          <a:spcPct val="0"/>
        </a:spcBef>
        <a:spcAft>
          <a:spcPct val="0"/>
        </a:spcAft>
        <a:defRPr sz="2400" b="1">
          <a:solidFill>
            <a:srgbClr val="525353"/>
          </a:solidFill>
          <a:latin typeface="+mj-lt"/>
          <a:ea typeface="+mj-ea"/>
          <a:cs typeface="+mj-cs"/>
        </a:defRPr>
      </a:lvl1pPr>
      <a:lvl2pPr algn="l" rtl="0" fontAlgn="base">
        <a:spcBef>
          <a:spcPct val="0"/>
        </a:spcBef>
        <a:spcAft>
          <a:spcPct val="0"/>
        </a:spcAft>
        <a:defRPr sz="2400" b="1">
          <a:solidFill>
            <a:srgbClr val="525353"/>
          </a:solidFill>
          <a:latin typeface="Arial" charset="0"/>
        </a:defRPr>
      </a:lvl2pPr>
      <a:lvl3pPr algn="l" rtl="0" fontAlgn="base">
        <a:spcBef>
          <a:spcPct val="0"/>
        </a:spcBef>
        <a:spcAft>
          <a:spcPct val="0"/>
        </a:spcAft>
        <a:defRPr sz="2400" b="1">
          <a:solidFill>
            <a:srgbClr val="525353"/>
          </a:solidFill>
          <a:latin typeface="Arial" charset="0"/>
        </a:defRPr>
      </a:lvl3pPr>
      <a:lvl4pPr algn="l" rtl="0" fontAlgn="base">
        <a:spcBef>
          <a:spcPct val="0"/>
        </a:spcBef>
        <a:spcAft>
          <a:spcPct val="0"/>
        </a:spcAft>
        <a:defRPr sz="2400" b="1">
          <a:solidFill>
            <a:srgbClr val="525353"/>
          </a:solidFill>
          <a:latin typeface="Arial" charset="0"/>
        </a:defRPr>
      </a:lvl4pPr>
      <a:lvl5pPr algn="l" rtl="0" fontAlgn="base">
        <a:spcBef>
          <a:spcPct val="0"/>
        </a:spcBef>
        <a:spcAft>
          <a:spcPct val="0"/>
        </a:spcAft>
        <a:defRPr sz="2400" b="1">
          <a:solidFill>
            <a:srgbClr val="525353"/>
          </a:solidFill>
          <a:latin typeface="Arial" charset="0"/>
        </a:defRPr>
      </a:lvl5pPr>
      <a:lvl6pPr marL="457200" algn="l" rtl="0" fontAlgn="base">
        <a:spcBef>
          <a:spcPct val="0"/>
        </a:spcBef>
        <a:spcAft>
          <a:spcPct val="0"/>
        </a:spcAft>
        <a:defRPr sz="2400" b="1">
          <a:solidFill>
            <a:srgbClr val="525353"/>
          </a:solidFill>
          <a:latin typeface="Arial" charset="0"/>
        </a:defRPr>
      </a:lvl6pPr>
      <a:lvl7pPr marL="914400" algn="l" rtl="0" fontAlgn="base">
        <a:spcBef>
          <a:spcPct val="0"/>
        </a:spcBef>
        <a:spcAft>
          <a:spcPct val="0"/>
        </a:spcAft>
        <a:defRPr sz="2400" b="1">
          <a:solidFill>
            <a:srgbClr val="525353"/>
          </a:solidFill>
          <a:latin typeface="Arial" charset="0"/>
        </a:defRPr>
      </a:lvl7pPr>
      <a:lvl8pPr marL="1371600" algn="l" rtl="0" fontAlgn="base">
        <a:spcBef>
          <a:spcPct val="0"/>
        </a:spcBef>
        <a:spcAft>
          <a:spcPct val="0"/>
        </a:spcAft>
        <a:defRPr sz="2400" b="1">
          <a:solidFill>
            <a:srgbClr val="525353"/>
          </a:solidFill>
          <a:latin typeface="Arial" charset="0"/>
        </a:defRPr>
      </a:lvl8pPr>
      <a:lvl9pPr marL="1828800" algn="l" rtl="0" fontAlgn="base">
        <a:spcBef>
          <a:spcPct val="0"/>
        </a:spcBef>
        <a:spcAft>
          <a:spcPct val="0"/>
        </a:spcAft>
        <a:defRPr sz="2400" b="1">
          <a:solidFill>
            <a:srgbClr val="525353"/>
          </a:solidFill>
          <a:latin typeface="Arial" charset="0"/>
        </a:defRPr>
      </a:lvl9pPr>
    </p:titleStyle>
    <p:bodyStyle>
      <a:lvl1pPr marL="342900" indent="-342900" algn="l" rtl="0" fontAlgn="base">
        <a:spcBef>
          <a:spcPct val="20000"/>
        </a:spcBef>
        <a:spcAft>
          <a:spcPct val="0"/>
        </a:spcAft>
        <a:defRPr sz="2400">
          <a:solidFill>
            <a:srgbClr val="525353"/>
          </a:solidFill>
          <a:latin typeface="+mn-lt"/>
          <a:ea typeface="+mn-ea"/>
          <a:cs typeface="+mn-cs"/>
        </a:defRPr>
      </a:lvl1pPr>
      <a:lvl2pPr marL="742950" indent="-285750" algn="l" rtl="0" fontAlgn="base">
        <a:spcBef>
          <a:spcPct val="20000"/>
        </a:spcBef>
        <a:spcAft>
          <a:spcPct val="0"/>
        </a:spcAft>
        <a:buSzPct val="90000"/>
        <a:buChar char="•"/>
        <a:defRPr sz="2000">
          <a:solidFill>
            <a:srgbClr val="525353"/>
          </a:solidFill>
          <a:latin typeface="+mn-lt"/>
        </a:defRPr>
      </a:lvl2pPr>
      <a:lvl3pPr marL="1143000" indent="-228600" algn="l" rtl="0" fontAlgn="base">
        <a:spcBef>
          <a:spcPct val="20000"/>
        </a:spcBef>
        <a:spcAft>
          <a:spcPct val="0"/>
        </a:spcAft>
        <a:buSzPct val="90000"/>
        <a:buChar char="•"/>
        <a:defRPr sz="2000">
          <a:solidFill>
            <a:srgbClr val="525353"/>
          </a:solidFill>
          <a:latin typeface="+mn-lt"/>
        </a:defRPr>
      </a:lvl3pPr>
      <a:lvl4pPr marL="1600200" indent="-228600" algn="l" rtl="0" fontAlgn="base">
        <a:spcBef>
          <a:spcPct val="20000"/>
        </a:spcBef>
        <a:spcAft>
          <a:spcPct val="0"/>
        </a:spcAft>
        <a:buSzPct val="90000"/>
        <a:buChar char="•"/>
        <a:defRPr sz="2000">
          <a:solidFill>
            <a:srgbClr val="525353"/>
          </a:solidFill>
          <a:latin typeface="+mn-lt"/>
        </a:defRPr>
      </a:lvl4pPr>
      <a:lvl5pPr marL="2057400" indent="-228600" algn="l" rtl="0" fontAlgn="base">
        <a:spcBef>
          <a:spcPct val="20000"/>
        </a:spcBef>
        <a:spcAft>
          <a:spcPct val="0"/>
        </a:spcAft>
        <a:buSzPct val="90000"/>
        <a:buChar char="•"/>
        <a:defRPr sz="2000">
          <a:solidFill>
            <a:srgbClr val="525353"/>
          </a:solidFill>
          <a:latin typeface="+mn-lt"/>
        </a:defRPr>
      </a:lvl5pPr>
      <a:lvl6pPr marL="2514600" indent="-228600" algn="l" rtl="0" fontAlgn="base">
        <a:spcBef>
          <a:spcPct val="20000"/>
        </a:spcBef>
        <a:spcAft>
          <a:spcPct val="0"/>
        </a:spcAft>
        <a:buSzPct val="90000"/>
        <a:buChar char="•"/>
        <a:defRPr sz="2000">
          <a:solidFill>
            <a:srgbClr val="525353"/>
          </a:solidFill>
          <a:latin typeface="+mn-lt"/>
        </a:defRPr>
      </a:lvl6pPr>
      <a:lvl7pPr marL="2971800" indent="-228600" algn="l" rtl="0" fontAlgn="base">
        <a:spcBef>
          <a:spcPct val="20000"/>
        </a:spcBef>
        <a:spcAft>
          <a:spcPct val="0"/>
        </a:spcAft>
        <a:buSzPct val="90000"/>
        <a:buChar char="•"/>
        <a:defRPr sz="2000">
          <a:solidFill>
            <a:srgbClr val="525353"/>
          </a:solidFill>
          <a:latin typeface="+mn-lt"/>
        </a:defRPr>
      </a:lvl7pPr>
      <a:lvl8pPr marL="3429000" indent="-228600" algn="l" rtl="0" fontAlgn="base">
        <a:spcBef>
          <a:spcPct val="20000"/>
        </a:spcBef>
        <a:spcAft>
          <a:spcPct val="0"/>
        </a:spcAft>
        <a:buSzPct val="90000"/>
        <a:buChar char="•"/>
        <a:defRPr sz="2000">
          <a:solidFill>
            <a:srgbClr val="525353"/>
          </a:solidFill>
          <a:latin typeface="+mn-lt"/>
        </a:defRPr>
      </a:lvl8pPr>
      <a:lvl9pPr marL="3886200" indent="-228600" algn="l" rtl="0" fontAlgn="base">
        <a:spcBef>
          <a:spcPct val="20000"/>
        </a:spcBef>
        <a:spcAft>
          <a:spcPct val="0"/>
        </a:spcAft>
        <a:buSzPct val="90000"/>
        <a:buChar char="•"/>
        <a:defRPr sz="2000">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9826" name="AutoShape 2"/>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hangingPunct="0">
              <a:spcBef>
                <a:spcPct val="50000"/>
              </a:spcBef>
            </a:pPr>
            <a:endParaRPr lang="en-US" dirty="0">
              <a:solidFill>
                <a:srgbClr val="FFFFFF"/>
              </a:solidFill>
            </a:endParaRPr>
          </a:p>
        </p:txBody>
      </p:sp>
      <p:sp>
        <p:nvSpPr>
          <p:cNvPr id="589830"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589840" name="Picture 16" descr="SC UW 3CHoriz logo"/>
          <p:cNvPicPr>
            <a:picLocks noChangeAspect="1" noChangeArrowheads="1"/>
          </p:cNvPicPr>
          <p:nvPr userDrawn="1"/>
        </p:nvPicPr>
        <p:blipFill>
          <a:blip r:embed="rId15" cstate="print"/>
          <a:srcRect/>
          <a:stretch>
            <a:fillRect/>
          </a:stretch>
        </p:blipFill>
        <p:spPr bwMode="auto">
          <a:xfrm>
            <a:off x="4191000" y="6248400"/>
            <a:ext cx="4813300" cy="457200"/>
          </a:xfrm>
          <a:prstGeom prst="rect">
            <a:avLst/>
          </a:prstGeom>
          <a:noFill/>
        </p:spPr>
      </p:pic>
    </p:spTree>
    <p:extLst>
      <p:ext uri="{BB962C8B-B14F-4D97-AF65-F5344CB8AC3E}">
        <p14:creationId xmlns:p14="http://schemas.microsoft.com/office/powerpoint/2010/main" val="127031239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cs typeface="Arial" charset="0"/>
        </a:defRPr>
      </a:lvl2pPr>
      <a:lvl3pPr algn="l" rtl="0" fontAlgn="base">
        <a:spcBef>
          <a:spcPct val="0"/>
        </a:spcBef>
        <a:spcAft>
          <a:spcPct val="0"/>
        </a:spcAft>
        <a:defRPr sz="2400" b="1">
          <a:solidFill>
            <a:schemeClr val="bg1"/>
          </a:solidFill>
          <a:latin typeface="Arial" charset="0"/>
          <a:cs typeface="Arial" charset="0"/>
        </a:defRPr>
      </a:lvl3pPr>
      <a:lvl4pPr algn="l" rtl="0" fontAlgn="base">
        <a:spcBef>
          <a:spcPct val="0"/>
        </a:spcBef>
        <a:spcAft>
          <a:spcPct val="0"/>
        </a:spcAft>
        <a:defRPr sz="2400" b="1">
          <a:solidFill>
            <a:schemeClr val="bg1"/>
          </a:solidFill>
          <a:latin typeface="Arial" charset="0"/>
          <a:cs typeface="Arial" charset="0"/>
        </a:defRPr>
      </a:lvl4pPr>
      <a:lvl5pPr algn="l" rtl="0" fontAlgn="base">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fontAlgn="base">
        <a:spcBef>
          <a:spcPct val="20000"/>
        </a:spcBef>
        <a:spcAft>
          <a:spcPct val="0"/>
        </a:spcAft>
        <a:defRPr sz="2400">
          <a:solidFill>
            <a:srgbClr val="525353"/>
          </a:solidFill>
          <a:latin typeface="+mn-lt"/>
          <a:ea typeface="+mn-ea"/>
          <a:cs typeface="+mn-cs"/>
        </a:defRPr>
      </a:lvl1pPr>
      <a:lvl2pPr marL="742950" indent="-285750" algn="l" rtl="0" fontAlgn="base">
        <a:spcBef>
          <a:spcPct val="20000"/>
        </a:spcBef>
        <a:spcAft>
          <a:spcPct val="0"/>
        </a:spcAft>
        <a:buChar char="•"/>
        <a:defRPr>
          <a:solidFill>
            <a:srgbClr val="525353"/>
          </a:solidFill>
          <a:latin typeface="+mn-lt"/>
          <a:cs typeface="+mn-cs"/>
        </a:defRPr>
      </a:lvl2pPr>
      <a:lvl3pPr marL="1143000" indent="-228600" algn="l" rtl="0" fontAlgn="base">
        <a:spcBef>
          <a:spcPct val="20000"/>
        </a:spcBef>
        <a:spcAft>
          <a:spcPct val="0"/>
        </a:spcAft>
        <a:buChar char="•"/>
        <a:defRPr>
          <a:solidFill>
            <a:srgbClr val="525353"/>
          </a:solidFill>
          <a:latin typeface="+mn-lt"/>
          <a:cs typeface="+mn-cs"/>
        </a:defRPr>
      </a:lvl3pPr>
      <a:lvl4pPr marL="1600200" indent="-228600" algn="l" rtl="0" fontAlgn="base">
        <a:spcBef>
          <a:spcPct val="20000"/>
        </a:spcBef>
        <a:spcAft>
          <a:spcPct val="0"/>
        </a:spcAft>
        <a:buChar char="•"/>
        <a:defRPr>
          <a:solidFill>
            <a:srgbClr val="525353"/>
          </a:solidFill>
          <a:latin typeface="+mn-lt"/>
          <a:cs typeface="+mn-cs"/>
        </a:defRPr>
      </a:lvl4pPr>
      <a:lvl5pPr marL="2057400" indent="-228600" algn="l" rtl="0" fontAlgn="base">
        <a:spcBef>
          <a:spcPct val="20000"/>
        </a:spcBef>
        <a:spcAft>
          <a:spcPct val="0"/>
        </a:spcAft>
        <a:buChar char="•"/>
        <a:defRPr>
          <a:solidFill>
            <a:srgbClr val="525353"/>
          </a:solidFill>
          <a:latin typeface="+mn-lt"/>
          <a:cs typeface="+mn-cs"/>
        </a:defRPr>
      </a:lvl5pPr>
      <a:lvl6pPr marL="2514600" indent="-228600" algn="l" rtl="0" fontAlgn="base">
        <a:spcBef>
          <a:spcPct val="20000"/>
        </a:spcBef>
        <a:spcAft>
          <a:spcPct val="0"/>
        </a:spcAft>
        <a:buChar char="•"/>
        <a:defRPr>
          <a:solidFill>
            <a:srgbClr val="525353"/>
          </a:solidFill>
          <a:latin typeface="+mn-lt"/>
          <a:cs typeface="+mn-cs"/>
        </a:defRPr>
      </a:lvl6pPr>
      <a:lvl7pPr marL="2971800" indent="-228600" algn="l" rtl="0" fontAlgn="base">
        <a:spcBef>
          <a:spcPct val="20000"/>
        </a:spcBef>
        <a:spcAft>
          <a:spcPct val="0"/>
        </a:spcAft>
        <a:buChar char="•"/>
        <a:defRPr>
          <a:solidFill>
            <a:srgbClr val="525353"/>
          </a:solidFill>
          <a:latin typeface="+mn-lt"/>
          <a:cs typeface="+mn-cs"/>
        </a:defRPr>
      </a:lvl7pPr>
      <a:lvl8pPr marL="3429000" indent="-228600" algn="l" rtl="0" fontAlgn="base">
        <a:spcBef>
          <a:spcPct val="20000"/>
        </a:spcBef>
        <a:spcAft>
          <a:spcPct val="0"/>
        </a:spcAft>
        <a:buChar char="•"/>
        <a:defRPr>
          <a:solidFill>
            <a:srgbClr val="525353"/>
          </a:solidFill>
          <a:latin typeface="+mn-lt"/>
          <a:cs typeface="+mn-cs"/>
        </a:defRPr>
      </a:lvl8pPr>
      <a:lvl9pPr marL="3886200" indent="-228600" algn="l" rtl="0" fontAlgn="base">
        <a:spcBef>
          <a:spcPct val="20000"/>
        </a:spcBef>
        <a:spcAft>
          <a:spcPct val="0"/>
        </a:spcAft>
        <a:buChar char="•"/>
        <a:defRPr>
          <a:solidFill>
            <a:srgbClr val="52535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0914" name="AutoShape 2"/>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hangingPunct="0">
              <a:spcBef>
                <a:spcPct val="50000"/>
              </a:spcBef>
            </a:pPr>
            <a:endParaRPr lang="en-US" dirty="0"/>
          </a:p>
        </p:txBody>
      </p:sp>
      <p:sp>
        <p:nvSpPr>
          <p:cNvPr id="550915" name="Line 3"/>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endParaRPr lang="en-US" dirty="0"/>
          </a:p>
        </p:txBody>
      </p:sp>
      <p:sp>
        <p:nvSpPr>
          <p:cNvPr id="550916" name="Rectangle 4"/>
          <p:cNvSpPr>
            <a:spLocks noGrp="1" noChangeArrowheads="1"/>
          </p:cNvSpPr>
          <p:nvPr>
            <p:ph type="body" idx="1"/>
          </p:nvPr>
        </p:nvSpPr>
        <p:spPr bwMode="auto">
          <a:xfrm>
            <a:off x="381000" y="1930400"/>
            <a:ext cx="820737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550918"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550928" name="Picture 16" descr="SC UW 3CHoriz logo"/>
          <p:cNvPicPr>
            <a:picLocks noChangeAspect="1" noChangeArrowheads="1"/>
          </p:cNvPicPr>
          <p:nvPr userDrawn="1"/>
        </p:nvPicPr>
        <p:blipFill>
          <a:blip r:embed="rId13"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cs typeface="Arial" charset="0"/>
        </a:defRPr>
      </a:lvl2pPr>
      <a:lvl3pPr algn="l" rtl="0" fontAlgn="base">
        <a:spcBef>
          <a:spcPct val="0"/>
        </a:spcBef>
        <a:spcAft>
          <a:spcPct val="0"/>
        </a:spcAft>
        <a:defRPr sz="2400" b="1">
          <a:solidFill>
            <a:schemeClr val="bg1"/>
          </a:solidFill>
          <a:latin typeface="Arial" charset="0"/>
          <a:cs typeface="Arial" charset="0"/>
        </a:defRPr>
      </a:lvl3pPr>
      <a:lvl4pPr algn="l" rtl="0" fontAlgn="base">
        <a:spcBef>
          <a:spcPct val="0"/>
        </a:spcBef>
        <a:spcAft>
          <a:spcPct val="0"/>
        </a:spcAft>
        <a:defRPr sz="2400" b="1">
          <a:solidFill>
            <a:schemeClr val="bg1"/>
          </a:solidFill>
          <a:latin typeface="Arial" charset="0"/>
          <a:cs typeface="Arial" charset="0"/>
        </a:defRPr>
      </a:lvl4pPr>
      <a:lvl5pPr algn="l" rtl="0" fontAlgn="base">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fontAlgn="base">
        <a:spcBef>
          <a:spcPct val="20000"/>
        </a:spcBef>
        <a:spcAft>
          <a:spcPct val="0"/>
        </a:spcAft>
        <a:defRPr sz="2400">
          <a:solidFill>
            <a:srgbClr val="525353"/>
          </a:solidFill>
          <a:latin typeface="+mn-lt"/>
          <a:ea typeface="+mn-ea"/>
          <a:cs typeface="+mn-cs"/>
        </a:defRPr>
      </a:lvl1pPr>
      <a:lvl2pPr marL="742950" indent="-285750" algn="l" rtl="0" fontAlgn="base">
        <a:spcBef>
          <a:spcPct val="20000"/>
        </a:spcBef>
        <a:spcAft>
          <a:spcPct val="0"/>
        </a:spcAft>
        <a:buChar char="•"/>
        <a:defRPr>
          <a:solidFill>
            <a:srgbClr val="525353"/>
          </a:solidFill>
          <a:latin typeface="+mn-lt"/>
          <a:cs typeface="+mn-cs"/>
        </a:defRPr>
      </a:lvl2pPr>
      <a:lvl3pPr marL="1143000" indent="-228600" algn="l" rtl="0" fontAlgn="base">
        <a:spcBef>
          <a:spcPct val="20000"/>
        </a:spcBef>
        <a:spcAft>
          <a:spcPct val="0"/>
        </a:spcAft>
        <a:buChar char="•"/>
        <a:defRPr>
          <a:solidFill>
            <a:srgbClr val="525353"/>
          </a:solidFill>
          <a:latin typeface="+mn-lt"/>
          <a:cs typeface="+mn-cs"/>
        </a:defRPr>
      </a:lvl3pPr>
      <a:lvl4pPr marL="1600200" indent="-228600" algn="l" rtl="0" fontAlgn="base">
        <a:spcBef>
          <a:spcPct val="20000"/>
        </a:spcBef>
        <a:spcAft>
          <a:spcPct val="0"/>
        </a:spcAft>
        <a:buChar char="•"/>
        <a:defRPr>
          <a:solidFill>
            <a:srgbClr val="525353"/>
          </a:solidFill>
          <a:latin typeface="+mn-lt"/>
          <a:cs typeface="+mn-cs"/>
        </a:defRPr>
      </a:lvl4pPr>
      <a:lvl5pPr marL="2057400" indent="-228600" algn="l" rtl="0" fontAlgn="base">
        <a:spcBef>
          <a:spcPct val="20000"/>
        </a:spcBef>
        <a:spcAft>
          <a:spcPct val="0"/>
        </a:spcAft>
        <a:buChar char="•"/>
        <a:defRPr>
          <a:solidFill>
            <a:srgbClr val="525353"/>
          </a:solidFill>
          <a:latin typeface="+mn-lt"/>
          <a:cs typeface="+mn-cs"/>
        </a:defRPr>
      </a:lvl5pPr>
      <a:lvl6pPr marL="2514600" indent="-228600" algn="l" rtl="0" fontAlgn="base">
        <a:spcBef>
          <a:spcPct val="20000"/>
        </a:spcBef>
        <a:spcAft>
          <a:spcPct val="0"/>
        </a:spcAft>
        <a:buChar char="•"/>
        <a:defRPr>
          <a:solidFill>
            <a:srgbClr val="525353"/>
          </a:solidFill>
          <a:latin typeface="+mn-lt"/>
          <a:cs typeface="+mn-cs"/>
        </a:defRPr>
      </a:lvl6pPr>
      <a:lvl7pPr marL="2971800" indent="-228600" algn="l" rtl="0" fontAlgn="base">
        <a:spcBef>
          <a:spcPct val="20000"/>
        </a:spcBef>
        <a:spcAft>
          <a:spcPct val="0"/>
        </a:spcAft>
        <a:buChar char="•"/>
        <a:defRPr>
          <a:solidFill>
            <a:srgbClr val="525353"/>
          </a:solidFill>
          <a:latin typeface="+mn-lt"/>
          <a:cs typeface="+mn-cs"/>
        </a:defRPr>
      </a:lvl7pPr>
      <a:lvl8pPr marL="3429000" indent="-228600" algn="l" rtl="0" fontAlgn="base">
        <a:spcBef>
          <a:spcPct val="20000"/>
        </a:spcBef>
        <a:spcAft>
          <a:spcPct val="0"/>
        </a:spcAft>
        <a:buChar char="•"/>
        <a:defRPr>
          <a:solidFill>
            <a:srgbClr val="525353"/>
          </a:solidFill>
          <a:latin typeface="+mn-lt"/>
          <a:cs typeface="+mn-cs"/>
        </a:defRPr>
      </a:lvl8pPr>
      <a:lvl9pPr marL="3886200" indent="-228600" algn="l" rtl="0" fontAlgn="base">
        <a:spcBef>
          <a:spcPct val="20000"/>
        </a:spcBef>
        <a:spcAft>
          <a:spcPct val="0"/>
        </a:spcAft>
        <a:buChar char="•"/>
        <a:defRPr>
          <a:solidFill>
            <a:srgbClr val="52535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8322" name="AutoShape 2"/>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hangingPunct="0">
              <a:spcBef>
                <a:spcPct val="50000"/>
              </a:spcBef>
            </a:pPr>
            <a:endParaRPr lang="en-US" dirty="0"/>
          </a:p>
        </p:txBody>
      </p:sp>
      <p:sp>
        <p:nvSpPr>
          <p:cNvPr id="568323" name="Line 3"/>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endParaRPr lang="en-US" dirty="0"/>
          </a:p>
        </p:txBody>
      </p:sp>
      <p:sp>
        <p:nvSpPr>
          <p:cNvPr id="568324" name="Rectangle 4"/>
          <p:cNvSpPr>
            <a:spLocks noGrp="1" noChangeArrowheads="1"/>
          </p:cNvSpPr>
          <p:nvPr>
            <p:ph type="body" idx="1"/>
          </p:nvPr>
        </p:nvSpPr>
        <p:spPr bwMode="auto">
          <a:xfrm>
            <a:off x="3975100" y="2235200"/>
            <a:ext cx="449897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568326"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568336" name="Picture 16" descr="SC UW 3CHoriz logo"/>
          <p:cNvPicPr>
            <a:picLocks noChangeAspect="1" noChangeArrowheads="1"/>
          </p:cNvPicPr>
          <p:nvPr userDrawn="1"/>
        </p:nvPicPr>
        <p:blipFill>
          <a:blip r:embed="rId13"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cs typeface="Arial" charset="0"/>
        </a:defRPr>
      </a:lvl2pPr>
      <a:lvl3pPr algn="l" rtl="0" fontAlgn="base">
        <a:spcBef>
          <a:spcPct val="0"/>
        </a:spcBef>
        <a:spcAft>
          <a:spcPct val="0"/>
        </a:spcAft>
        <a:defRPr sz="2400" b="1">
          <a:solidFill>
            <a:schemeClr val="bg1"/>
          </a:solidFill>
          <a:latin typeface="Arial" charset="0"/>
          <a:cs typeface="Arial" charset="0"/>
        </a:defRPr>
      </a:lvl3pPr>
      <a:lvl4pPr algn="l" rtl="0" fontAlgn="base">
        <a:spcBef>
          <a:spcPct val="0"/>
        </a:spcBef>
        <a:spcAft>
          <a:spcPct val="0"/>
        </a:spcAft>
        <a:defRPr sz="2400" b="1">
          <a:solidFill>
            <a:schemeClr val="bg1"/>
          </a:solidFill>
          <a:latin typeface="Arial" charset="0"/>
          <a:cs typeface="Arial" charset="0"/>
        </a:defRPr>
      </a:lvl4pPr>
      <a:lvl5pPr algn="l" rtl="0" fontAlgn="base">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fontAlgn="base">
        <a:spcBef>
          <a:spcPct val="20000"/>
        </a:spcBef>
        <a:spcAft>
          <a:spcPct val="0"/>
        </a:spcAft>
        <a:defRPr sz="2400">
          <a:solidFill>
            <a:srgbClr val="525353"/>
          </a:solidFill>
          <a:latin typeface="+mn-lt"/>
          <a:ea typeface="+mn-ea"/>
          <a:cs typeface="+mn-cs"/>
        </a:defRPr>
      </a:lvl1pPr>
      <a:lvl2pPr marL="742950" indent="-285750" algn="l" rtl="0" fontAlgn="base">
        <a:spcBef>
          <a:spcPct val="20000"/>
        </a:spcBef>
        <a:spcAft>
          <a:spcPct val="0"/>
        </a:spcAft>
        <a:buChar char="•"/>
        <a:defRPr>
          <a:solidFill>
            <a:srgbClr val="525353"/>
          </a:solidFill>
          <a:latin typeface="+mn-lt"/>
          <a:cs typeface="+mn-cs"/>
        </a:defRPr>
      </a:lvl2pPr>
      <a:lvl3pPr marL="1143000" indent="-228600" algn="l" rtl="0" fontAlgn="base">
        <a:spcBef>
          <a:spcPct val="20000"/>
        </a:spcBef>
        <a:spcAft>
          <a:spcPct val="0"/>
        </a:spcAft>
        <a:buChar char="•"/>
        <a:defRPr>
          <a:solidFill>
            <a:srgbClr val="525353"/>
          </a:solidFill>
          <a:latin typeface="+mn-lt"/>
          <a:cs typeface="+mn-cs"/>
        </a:defRPr>
      </a:lvl3pPr>
      <a:lvl4pPr marL="1600200" indent="-228600" algn="l" rtl="0" fontAlgn="base">
        <a:spcBef>
          <a:spcPct val="20000"/>
        </a:spcBef>
        <a:spcAft>
          <a:spcPct val="0"/>
        </a:spcAft>
        <a:buChar char="•"/>
        <a:defRPr>
          <a:solidFill>
            <a:srgbClr val="525353"/>
          </a:solidFill>
          <a:latin typeface="+mn-lt"/>
          <a:cs typeface="+mn-cs"/>
        </a:defRPr>
      </a:lvl4pPr>
      <a:lvl5pPr marL="2057400" indent="-228600" algn="l" rtl="0" fontAlgn="base">
        <a:spcBef>
          <a:spcPct val="20000"/>
        </a:spcBef>
        <a:spcAft>
          <a:spcPct val="0"/>
        </a:spcAft>
        <a:buChar char="•"/>
        <a:defRPr>
          <a:solidFill>
            <a:srgbClr val="525353"/>
          </a:solidFill>
          <a:latin typeface="+mn-lt"/>
          <a:cs typeface="+mn-cs"/>
        </a:defRPr>
      </a:lvl5pPr>
      <a:lvl6pPr marL="2514600" indent="-228600" algn="l" rtl="0" fontAlgn="base">
        <a:spcBef>
          <a:spcPct val="20000"/>
        </a:spcBef>
        <a:spcAft>
          <a:spcPct val="0"/>
        </a:spcAft>
        <a:buChar char="•"/>
        <a:defRPr>
          <a:solidFill>
            <a:srgbClr val="525353"/>
          </a:solidFill>
          <a:latin typeface="+mn-lt"/>
          <a:cs typeface="+mn-cs"/>
        </a:defRPr>
      </a:lvl6pPr>
      <a:lvl7pPr marL="2971800" indent="-228600" algn="l" rtl="0" fontAlgn="base">
        <a:spcBef>
          <a:spcPct val="20000"/>
        </a:spcBef>
        <a:spcAft>
          <a:spcPct val="0"/>
        </a:spcAft>
        <a:buChar char="•"/>
        <a:defRPr>
          <a:solidFill>
            <a:srgbClr val="525353"/>
          </a:solidFill>
          <a:latin typeface="+mn-lt"/>
          <a:cs typeface="+mn-cs"/>
        </a:defRPr>
      </a:lvl7pPr>
      <a:lvl8pPr marL="3429000" indent="-228600" algn="l" rtl="0" fontAlgn="base">
        <a:spcBef>
          <a:spcPct val="20000"/>
        </a:spcBef>
        <a:spcAft>
          <a:spcPct val="0"/>
        </a:spcAft>
        <a:buChar char="•"/>
        <a:defRPr>
          <a:solidFill>
            <a:srgbClr val="525353"/>
          </a:solidFill>
          <a:latin typeface="+mn-lt"/>
          <a:cs typeface="+mn-cs"/>
        </a:defRPr>
      </a:lvl8pPr>
      <a:lvl9pPr marL="3886200" indent="-228600" algn="l" rtl="0" fontAlgn="base">
        <a:spcBef>
          <a:spcPct val="20000"/>
        </a:spcBef>
        <a:spcAft>
          <a:spcPct val="0"/>
        </a:spcAft>
        <a:buChar char="•"/>
        <a:defRPr>
          <a:solidFill>
            <a:srgbClr val="52535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9826" name="AutoShape 2"/>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hangingPunct="0">
              <a:spcBef>
                <a:spcPct val="50000"/>
              </a:spcBef>
            </a:pPr>
            <a:endParaRPr lang="en-US" dirty="0"/>
          </a:p>
        </p:txBody>
      </p:sp>
      <p:sp>
        <p:nvSpPr>
          <p:cNvPr id="589830"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589840" name="Picture 16" descr="SC UW 3CHoriz logo"/>
          <p:cNvPicPr>
            <a:picLocks noChangeAspect="1" noChangeArrowheads="1"/>
          </p:cNvPicPr>
          <p:nvPr userDrawn="1"/>
        </p:nvPicPr>
        <p:blipFill>
          <a:blip r:embed="rId13"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cs typeface="Arial" charset="0"/>
        </a:defRPr>
      </a:lvl2pPr>
      <a:lvl3pPr algn="l" rtl="0" fontAlgn="base">
        <a:spcBef>
          <a:spcPct val="0"/>
        </a:spcBef>
        <a:spcAft>
          <a:spcPct val="0"/>
        </a:spcAft>
        <a:defRPr sz="2400" b="1">
          <a:solidFill>
            <a:schemeClr val="bg1"/>
          </a:solidFill>
          <a:latin typeface="Arial" charset="0"/>
          <a:cs typeface="Arial" charset="0"/>
        </a:defRPr>
      </a:lvl3pPr>
      <a:lvl4pPr algn="l" rtl="0" fontAlgn="base">
        <a:spcBef>
          <a:spcPct val="0"/>
        </a:spcBef>
        <a:spcAft>
          <a:spcPct val="0"/>
        </a:spcAft>
        <a:defRPr sz="2400" b="1">
          <a:solidFill>
            <a:schemeClr val="bg1"/>
          </a:solidFill>
          <a:latin typeface="Arial" charset="0"/>
          <a:cs typeface="Arial" charset="0"/>
        </a:defRPr>
      </a:lvl4pPr>
      <a:lvl5pPr algn="l" rtl="0" fontAlgn="base">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fontAlgn="base">
        <a:spcBef>
          <a:spcPct val="20000"/>
        </a:spcBef>
        <a:spcAft>
          <a:spcPct val="0"/>
        </a:spcAft>
        <a:defRPr sz="2400">
          <a:solidFill>
            <a:srgbClr val="525353"/>
          </a:solidFill>
          <a:latin typeface="+mn-lt"/>
          <a:ea typeface="+mn-ea"/>
          <a:cs typeface="+mn-cs"/>
        </a:defRPr>
      </a:lvl1pPr>
      <a:lvl2pPr marL="742950" indent="-285750" algn="l" rtl="0" fontAlgn="base">
        <a:spcBef>
          <a:spcPct val="20000"/>
        </a:spcBef>
        <a:spcAft>
          <a:spcPct val="0"/>
        </a:spcAft>
        <a:buChar char="•"/>
        <a:defRPr>
          <a:solidFill>
            <a:srgbClr val="525353"/>
          </a:solidFill>
          <a:latin typeface="+mn-lt"/>
          <a:cs typeface="+mn-cs"/>
        </a:defRPr>
      </a:lvl2pPr>
      <a:lvl3pPr marL="1143000" indent="-228600" algn="l" rtl="0" fontAlgn="base">
        <a:spcBef>
          <a:spcPct val="20000"/>
        </a:spcBef>
        <a:spcAft>
          <a:spcPct val="0"/>
        </a:spcAft>
        <a:buChar char="•"/>
        <a:defRPr>
          <a:solidFill>
            <a:srgbClr val="525353"/>
          </a:solidFill>
          <a:latin typeface="+mn-lt"/>
          <a:cs typeface="+mn-cs"/>
        </a:defRPr>
      </a:lvl3pPr>
      <a:lvl4pPr marL="1600200" indent="-228600" algn="l" rtl="0" fontAlgn="base">
        <a:spcBef>
          <a:spcPct val="20000"/>
        </a:spcBef>
        <a:spcAft>
          <a:spcPct val="0"/>
        </a:spcAft>
        <a:buChar char="•"/>
        <a:defRPr>
          <a:solidFill>
            <a:srgbClr val="525353"/>
          </a:solidFill>
          <a:latin typeface="+mn-lt"/>
          <a:cs typeface="+mn-cs"/>
        </a:defRPr>
      </a:lvl4pPr>
      <a:lvl5pPr marL="2057400" indent="-228600" algn="l" rtl="0" fontAlgn="base">
        <a:spcBef>
          <a:spcPct val="20000"/>
        </a:spcBef>
        <a:spcAft>
          <a:spcPct val="0"/>
        </a:spcAft>
        <a:buChar char="•"/>
        <a:defRPr>
          <a:solidFill>
            <a:srgbClr val="525353"/>
          </a:solidFill>
          <a:latin typeface="+mn-lt"/>
          <a:cs typeface="+mn-cs"/>
        </a:defRPr>
      </a:lvl5pPr>
      <a:lvl6pPr marL="2514600" indent="-228600" algn="l" rtl="0" fontAlgn="base">
        <a:spcBef>
          <a:spcPct val="20000"/>
        </a:spcBef>
        <a:spcAft>
          <a:spcPct val="0"/>
        </a:spcAft>
        <a:buChar char="•"/>
        <a:defRPr>
          <a:solidFill>
            <a:srgbClr val="525353"/>
          </a:solidFill>
          <a:latin typeface="+mn-lt"/>
          <a:cs typeface="+mn-cs"/>
        </a:defRPr>
      </a:lvl6pPr>
      <a:lvl7pPr marL="2971800" indent="-228600" algn="l" rtl="0" fontAlgn="base">
        <a:spcBef>
          <a:spcPct val="20000"/>
        </a:spcBef>
        <a:spcAft>
          <a:spcPct val="0"/>
        </a:spcAft>
        <a:buChar char="•"/>
        <a:defRPr>
          <a:solidFill>
            <a:srgbClr val="525353"/>
          </a:solidFill>
          <a:latin typeface="+mn-lt"/>
          <a:cs typeface="+mn-cs"/>
        </a:defRPr>
      </a:lvl7pPr>
      <a:lvl8pPr marL="3429000" indent="-228600" algn="l" rtl="0" fontAlgn="base">
        <a:spcBef>
          <a:spcPct val="20000"/>
        </a:spcBef>
        <a:spcAft>
          <a:spcPct val="0"/>
        </a:spcAft>
        <a:buChar char="•"/>
        <a:defRPr>
          <a:solidFill>
            <a:srgbClr val="525353"/>
          </a:solidFill>
          <a:latin typeface="+mn-lt"/>
          <a:cs typeface="+mn-cs"/>
        </a:defRPr>
      </a:lvl8pPr>
      <a:lvl9pPr marL="3886200" indent="-228600" algn="l" rtl="0" fontAlgn="base">
        <a:spcBef>
          <a:spcPct val="20000"/>
        </a:spcBef>
        <a:spcAft>
          <a:spcPct val="0"/>
        </a:spcAft>
        <a:buChar char="•"/>
        <a:defRPr>
          <a:solidFill>
            <a:srgbClr val="52535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61511" name="Group 7"/>
          <p:cNvGrpSpPr>
            <a:grpSpLocks/>
          </p:cNvGrpSpPr>
          <p:nvPr/>
        </p:nvGrpSpPr>
        <p:grpSpPr bwMode="auto">
          <a:xfrm>
            <a:off x="228600" y="228600"/>
            <a:ext cx="8683625" cy="4737100"/>
            <a:chOff x="144" y="144"/>
            <a:chExt cx="5470" cy="2984"/>
          </a:xfrm>
        </p:grpSpPr>
        <p:sp>
          <p:nvSpPr>
            <p:cNvPr id="661507" name="AutoShape 3"/>
            <p:cNvSpPr>
              <a:spLocks noChangeArrowheads="1"/>
            </p:cNvSpPr>
            <p:nvPr/>
          </p:nvSpPr>
          <p:spPr bwMode="auto">
            <a:xfrm>
              <a:off x="144" y="144"/>
              <a:ext cx="5470" cy="2984"/>
            </a:xfrm>
            <a:prstGeom prst="roundRect">
              <a:avLst>
                <a:gd name="adj" fmla="val 3787"/>
              </a:avLst>
            </a:prstGeom>
            <a:solidFill>
              <a:srgbClr val="84A927"/>
            </a:solidFill>
            <a:ln w="9525">
              <a:noFill/>
              <a:round/>
              <a:headEnd/>
              <a:tailEnd/>
            </a:ln>
            <a:effectLst/>
          </p:spPr>
          <p:txBody>
            <a:bodyPr wrap="none" anchor="ctr"/>
            <a:lstStyle/>
            <a:p>
              <a:pPr algn="ctr" eaLnBrk="0" hangingPunct="0"/>
              <a:endParaRPr lang="en-US" dirty="0">
                <a:solidFill>
                  <a:srgbClr val="ADCC2B"/>
                </a:solidFill>
              </a:endParaRPr>
            </a:p>
          </p:txBody>
        </p:sp>
        <p:pic>
          <p:nvPicPr>
            <p:cNvPr id="661508" name="Picture 4" descr="pattern_1_corner_382"/>
            <p:cNvPicPr>
              <a:picLocks noChangeAspect="1" noChangeArrowheads="1"/>
            </p:cNvPicPr>
            <p:nvPr/>
          </p:nvPicPr>
          <p:blipFill>
            <a:blip r:embed="rId13" cstate="print"/>
            <a:srcRect t="35358" r="15627"/>
            <a:stretch>
              <a:fillRect/>
            </a:stretch>
          </p:blipFill>
          <p:spPr bwMode="auto">
            <a:xfrm>
              <a:off x="2976" y="150"/>
              <a:ext cx="2635" cy="2265"/>
            </a:xfrm>
            <a:prstGeom prst="rect">
              <a:avLst/>
            </a:prstGeom>
            <a:noFill/>
            <a:ln w="9525">
              <a:noFill/>
              <a:miter lim="800000"/>
              <a:headEnd/>
              <a:tailEnd/>
            </a:ln>
          </p:spPr>
        </p:pic>
      </p:grpSp>
      <p:sp>
        <p:nvSpPr>
          <p:cNvPr id="661509" name="Rectangle 5"/>
          <p:cNvSpPr>
            <a:spLocks noGrp="1" noChangeArrowheads="1"/>
          </p:cNvSpPr>
          <p:nvPr>
            <p:ph type="title"/>
          </p:nvPr>
        </p:nvSpPr>
        <p:spPr bwMode="auto">
          <a:xfrm>
            <a:off x="393700" y="469900"/>
            <a:ext cx="82296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1510" name="Rectangle 6"/>
          <p:cNvSpPr>
            <a:spLocks noGrp="1" noChangeArrowheads="1"/>
          </p:cNvSpPr>
          <p:nvPr>
            <p:ph type="body" idx="1"/>
          </p:nvPr>
        </p:nvSpPr>
        <p:spPr bwMode="auto">
          <a:xfrm>
            <a:off x="381000" y="3632200"/>
            <a:ext cx="822960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text styles</a:t>
            </a:r>
          </a:p>
        </p:txBody>
      </p:sp>
      <p:pic>
        <p:nvPicPr>
          <p:cNvPr id="661512" name="Picture 8" descr="SC UW 3CHoriz logo"/>
          <p:cNvPicPr>
            <a:picLocks noChangeAspect="1" noChangeArrowheads="1"/>
          </p:cNvPicPr>
          <p:nvPr userDrawn="1"/>
        </p:nvPicPr>
        <p:blipFill>
          <a:blip r:embed="rId14"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36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2530" name="AutoShape 2"/>
          <p:cNvSpPr>
            <a:spLocks noChangeArrowheads="1"/>
          </p:cNvSpPr>
          <p:nvPr/>
        </p:nvSpPr>
        <p:spPr bwMode="auto">
          <a:xfrm>
            <a:off x="228600" y="228600"/>
            <a:ext cx="8686800" cy="914400"/>
          </a:xfrm>
          <a:prstGeom prst="roundRect">
            <a:avLst>
              <a:gd name="adj" fmla="val 16667"/>
            </a:avLst>
          </a:prstGeom>
          <a:solidFill>
            <a:srgbClr val="84A927"/>
          </a:solidFill>
          <a:ln w="9525">
            <a:noFill/>
            <a:round/>
            <a:headEnd/>
            <a:tailEnd/>
          </a:ln>
          <a:effectLst/>
        </p:spPr>
        <p:txBody>
          <a:bodyPr wrap="none" anchor="ctr"/>
          <a:lstStyle/>
          <a:p>
            <a:pPr eaLnBrk="0" hangingPunct="0">
              <a:lnSpc>
                <a:spcPct val="80000"/>
              </a:lnSpc>
              <a:spcBef>
                <a:spcPct val="50000"/>
              </a:spcBef>
            </a:pPr>
            <a:endParaRPr lang="en-US" dirty="0">
              <a:solidFill>
                <a:schemeClr val="tx1"/>
              </a:solidFill>
            </a:endParaRPr>
          </a:p>
        </p:txBody>
      </p:sp>
      <p:sp>
        <p:nvSpPr>
          <p:cNvPr id="662531" name="Line 3"/>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endParaRPr lang="en-US" dirty="0"/>
          </a:p>
        </p:txBody>
      </p:sp>
      <p:sp>
        <p:nvSpPr>
          <p:cNvPr id="662532" name="Rectangle 4"/>
          <p:cNvSpPr>
            <a:spLocks noGrp="1" noChangeArrowheads="1"/>
          </p:cNvSpPr>
          <p:nvPr>
            <p:ph type="body" idx="1"/>
          </p:nvPr>
        </p:nvSpPr>
        <p:spPr bwMode="auto">
          <a:xfrm>
            <a:off x="382588" y="1214438"/>
            <a:ext cx="820737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62534"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662544" name="Picture 16" descr="SC UW 3CHoriz logo"/>
          <p:cNvPicPr>
            <a:picLocks noChangeAspect="1" noChangeArrowheads="1"/>
          </p:cNvPicPr>
          <p:nvPr userDrawn="1"/>
        </p:nvPicPr>
        <p:blipFill>
          <a:blip r:embed="rId13"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2400" b="1">
          <a:solidFill>
            <a:srgbClr val="525353"/>
          </a:solidFill>
          <a:latin typeface="+mn-lt"/>
          <a:ea typeface="+mn-ea"/>
          <a:cs typeface="+mn-cs"/>
        </a:defRPr>
      </a:lvl1pPr>
      <a:lvl2pPr marL="742950" indent="-285750" algn="l" rtl="0" fontAlgn="base">
        <a:spcBef>
          <a:spcPct val="20000"/>
        </a:spcBef>
        <a:spcAft>
          <a:spcPct val="0"/>
        </a:spcAft>
        <a:buChar char="•"/>
        <a:defRPr>
          <a:solidFill>
            <a:srgbClr val="525353"/>
          </a:solidFill>
          <a:latin typeface="+mn-lt"/>
        </a:defRPr>
      </a:lvl2pPr>
      <a:lvl3pPr marL="1143000" indent="-228600" algn="l" rtl="0" fontAlgn="base">
        <a:spcBef>
          <a:spcPct val="20000"/>
        </a:spcBef>
        <a:spcAft>
          <a:spcPct val="0"/>
        </a:spcAft>
        <a:buChar char="•"/>
        <a:defRPr>
          <a:solidFill>
            <a:srgbClr val="525353"/>
          </a:solidFill>
          <a:latin typeface="+mn-lt"/>
        </a:defRPr>
      </a:lvl3pPr>
      <a:lvl4pPr marL="1600200" indent="-228600" algn="l" rtl="0" fontAlgn="base">
        <a:spcBef>
          <a:spcPct val="20000"/>
        </a:spcBef>
        <a:spcAft>
          <a:spcPct val="0"/>
        </a:spcAft>
        <a:buChar char="•"/>
        <a:defRPr>
          <a:solidFill>
            <a:srgbClr val="525353"/>
          </a:solidFill>
          <a:latin typeface="+mn-lt"/>
        </a:defRPr>
      </a:lvl4pPr>
      <a:lvl5pPr marL="2057400" indent="-228600" algn="l" rtl="0" fontAlgn="base">
        <a:spcBef>
          <a:spcPct val="20000"/>
        </a:spcBef>
        <a:spcAft>
          <a:spcPct val="0"/>
        </a:spcAft>
        <a:buChar char="•"/>
        <a:defRPr>
          <a:solidFill>
            <a:srgbClr val="525353"/>
          </a:solidFill>
          <a:latin typeface="+mn-lt"/>
        </a:defRPr>
      </a:lvl5pPr>
      <a:lvl6pPr marL="2514600" indent="-228600" algn="l" rtl="0" fontAlgn="base">
        <a:spcBef>
          <a:spcPct val="20000"/>
        </a:spcBef>
        <a:spcAft>
          <a:spcPct val="0"/>
        </a:spcAft>
        <a:buChar char="•"/>
        <a:defRPr>
          <a:solidFill>
            <a:srgbClr val="525353"/>
          </a:solidFill>
          <a:latin typeface="+mn-lt"/>
        </a:defRPr>
      </a:lvl6pPr>
      <a:lvl7pPr marL="2971800" indent="-228600" algn="l" rtl="0" fontAlgn="base">
        <a:spcBef>
          <a:spcPct val="20000"/>
        </a:spcBef>
        <a:spcAft>
          <a:spcPct val="0"/>
        </a:spcAft>
        <a:buChar char="•"/>
        <a:defRPr>
          <a:solidFill>
            <a:srgbClr val="525353"/>
          </a:solidFill>
          <a:latin typeface="+mn-lt"/>
        </a:defRPr>
      </a:lvl7pPr>
      <a:lvl8pPr marL="3429000" indent="-228600" algn="l" rtl="0" fontAlgn="base">
        <a:spcBef>
          <a:spcPct val="20000"/>
        </a:spcBef>
        <a:spcAft>
          <a:spcPct val="0"/>
        </a:spcAft>
        <a:buChar char="•"/>
        <a:defRPr>
          <a:solidFill>
            <a:srgbClr val="525353"/>
          </a:solidFill>
          <a:latin typeface="+mn-lt"/>
        </a:defRPr>
      </a:lvl8pPr>
      <a:lvl9pPr marL="3886200" indent="-228600" algn="l" rtl="0" fontAlgn="base">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42378" name="Group 10"/>
          <p:cNvGrpSpPr>
            <a:grpSpLocks/>
          </p:cNvGrpSpPr>
          <p:nvPr/>
        </p:nvGrpSpPr>
        <p:grpSpPr bwMode="auto">
          <a:xfrm>
            <a:off x="228600" y="228600"/>
            <a:ext cx="8683625" cy="4737100"/>
            <a:chOff x="144" y="144"/>
            <a:chExt cx="5470" cy="2984"/>
          </a:xfrm>
        </p:grpSpPr>
        <p:sp>
          <p:nvSpPr>
            <p:cNvPr id="442379" name="AutoShape 11"/>
            <p:cNvSpPr>
              <a:spLocks noChangeArrowheads="1"/>
            </p:cNvSpPr>
            <p:nvPr/>
          </p:nvSpPr>
          <p:spPr bwMode="auto">
            <a:xfrm>
              <a:off x="144" y="144"/>
              <a:ext cx="5470" cy="2984"/>
            </a:xfrm>
            <a:prstGeom prst="roundRect">
              <a:avLst>
                <a:gd name="adj" fmla="val 3787"/>
              </a:avLst>
            </a:prstGeom>
            <a:solidFill>
              <a:srgbClr val="ADCC2B"/>
            </a:solidFill>
            <a:ln w="9525">
              <a:noFill/>
              <a:round/>
              <a:headEnd/>
              <a:tailEnd/>
            </a:ln>
            <a:effectLst/>
          </p:spPr>
          <p:txBody>
            <a:bodyPr wrap="none" anchor="ctr"/>
            <a:lstStyle/>
            <a:p>
              <a:pPr algn="ctr" eaLnBrk="0" hangingPunct="0"/>
              <a:endParaRPr lang="en-US" dirty="0">
                <a:solidFill>
                  <a:srgbClr val="ADCC2B"/>
                </a:solidFill>
              </a:endParaRPr>
            </a:p>
          </p:txBody>
        </p:sp>
        <p:pic>
          <p:nvPicPr>
            <p:cNvPr id="442380" name="Picture 12" descr="pattern_1_corner_382"/>
            <p:cNvPicPr>
              <a:picLocks noChangeAspect="1" noChangeArrowheads="1"/>
            </p:cNvPicPr>
            <p:nvPr/>
          </p:nvPicPr>
          <p:blipFill>
            <a:blip r:embed="rId13" cstate="print"/>
            <a:srcRect t="35358" r="15627"/>
            <a:stretch>
              <a:fillRect/>
            </a:stretch>
          </p:blipFill>
          <p:spPr bwMode="auto">
            <a:xfrm>
              <a:off x="2976" y="150"/>
              <a:ext cx="2635" cy="2265"/>
            </a:xfrm>
            <a:prstGeom prst="rect">
              <a:avLst/>
            </a:prstGeom>
            <a:noFill/>
            <a:ln w="9525">
              <a:noFill/>
              <a:miter lim="800000"/>
              <a:headEnd/>
              <a:tailEnd/>
            </a:ln>
          </p:spPr>
        </p:pic>
      </p:grpSp>
      <p:sp>
        <p:nvSpPr>
          <p:cNvPr id="442383" name="Rectangle 15"/>
          <p:cNvSpPr>
            <a:spLocks noGrp="1" noChangeArrowheads="1"/>
          </p:cNvSpPr>
          <p:nvPr>
            <p:ph type="title"/>
          </p:nvPr>
        </p:nvSpPr>
        <p:spPr bwMode="auto">
          <a:xfrm>
            <a:off x="393700" y="469900"/>
            <a:ext cx="82296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2384" name="Rectangle 16"/>
          <p:cNvSpPr>
            <a:spLocks noGrp="1" noChangeArrowheads="1"/>
          </p:cNvSpPr>
          <p:nvPr>
            <p:ph type="body" idx="1"/>
          </p:nvPr>
        </p:nvSpPr>
        <p:spPr bwMode="auto">
          <a:xfrm>
            <a:off x="381000" y="3632200"/>
            <a:ext cx="822960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text styles</a:t>
            </a:r>
          </a:p>
        </p:txBody>
      </p:sp>
      <p:pic>
        <p:nvPicPr>
          <p:cNvPr id="442385" name="Picture 17" descr="SC UW 3CHoriz logo"/>
          <p:cNvPicPr>
            <a:picLocks noChangeAspect="1" noChangeArrowheads="1"/>
          </p:cNvPicPr>
          <p:nvPr userDrawn="1"/>
        </p:nvPicPr>
        <p:blipFill>
          <a:blip r:embed="rId14"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36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0050" name="AutoShape 2"/>
          <p:cNvSpPr>
            <a:spLocks noChangeArrowheads="1"/>
          </p:cNvSpPr>
          <p:nvPr/>
        </p:nvSpPr>
        <p:spPr bwMode="auto">
          <a:xfrm>
            <a:off x="228600" y="228600"/>
            <a:ext cx="8686800" cy="914400"/>
          </a:xfrm>
          <a:prstGeom prst="roundRect">
            <a:avLst>
              <a:gd name="adj" fmla="val 16667"/>
            </a:avLst>
          </a:prstGeom>
          <a:solidFill>
            <a:srgbClr val="ADCC2B"/>
          </a:solidFill>
          <a:ln w="9525">
            <a:noFill/>
            <a:round/>
            <a:headEnd/>
            <a:tailEnd/>
          </a:ln>
          <a:effectLst/>
        </p:spPr>
        <p:txBody>
          <a:bodyPr wrap="none" anchor="ctr"/>
          <a:lstStyle/>
          <a:p>
            <a:pPr eaLnBrk="0" hangingPunct="0">
              <a:lnSpc>
                <a:spcPct val="80000"/>
              </a:lnSpc>
              <a:spcBef>
                <a:spcPct val="50000"/>
              </a:spcBef>
            </a:pPr>
            <a:endParaRPr lang="en-US" dirty="0">
              <a:solidFill>
                <a:schemeClr val="tx1"/>
              </a:solidFill>
            </a:endParaRPr>
          </a:p>
        </p:txBody>
      </p:sp>
      <p:sp>
        <p:nvSpPr>
          <p:cNvPr id="130051" name="Line 3"/>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endParaRPr lang="en-US" dirty="0"/>
          </a:p>
        </p:txBody>
      </p:sp>
      <p:sp>
        <p:nvSpPr>
          <p:cNvPr id="130052" name="Rectangle 4"/>
          <p:cNvSpPr>
            <a:spLocks noGrp="1" noChangeArrowheads="1"/>
          </p:cNvSpPr>
          <p:nvPr>
            <p:ph type="body" idx="1"/>
          </p:nvPr>
        </p:nvSpPr>
        <p:spPr bwMode="auto">
          <a:xfrm>
            <a:off x="382588" y="1214438"/>
            <a:ext cx="820737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30054"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30064" name="Picture 16" descr="SC UW 3CHoriz logo"/>
          <p:cNvPicPr>
            <a:picLocks noChangeAspect="1" noChangeArrowheads="1"/>
          </p:cNvPicPr>
          <p:nvPr userDrawn="1"/>
        </p:nvPicPr>
        <p:blipFill>
          <a:blip r:embed="rId13"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2400" b="1">
          <a:solidFill>
            <a:srgbClr val="525353"/>
          </a:solidFill>
          <a:latin typeface="+mn-lt"/>
          <a:ea typeface="+mn-ea"/>
          <a:cs typeface="+mn-cs"/>
        </a:defRPr>
      </a:lvl1pPr>
      <a:lvl2pPr marL="742950" indent="-285750" algn="l" rtl="0" fontAlgn="base">
        <a:spcBef>
          <a:spcPct val="20000"/>
        </a:spcBef>
        <a:spcAft>
          <a:spcPct val="0"/>
        </a:spcAft>
        <a:buChar char="•"/>
        <a:defRPr>
          <a:solidFill>
            <a:srgbClr val="525353"/>
          </a:solidFill>
          <a:latin typeface="+mn-lt"/>
        </a:defRPr>
      </a:lvl2pPr>
      <a:lvl3pPr marL="1143000" indent="-228600" algn="l" rtl="0" fontAlgn="base">
        <a:spcBef>
          <a:spcPct val="20000"/>
        </a:spcBef>
        <a:spcAft>
          <a:spcPct val="0"/>
        </a:spcAft>
        <a:buChar char="•"/>
        <a:defRPr>
          <a:solidFill>
            <a:srgbClr val="525353"/>
          </a:solidFill>
          <a:latin typeface="+mn-lt"/>
        </a:defRPr>
      </a:lvl3pPr>
      <a:lvl4pPr marL="1600200" indent="-228600" algn="l" rtl="0" fontAlgn="base">
        <a:spcBef>
          <a:spcPct val="20000"/>
        </a:spcBef>
        <a:spcAft>
          <a:spcPct val="0"/>
        </a:spcAft>
        <a:buChar char="•"/>
        <a:defRPr>
          <a:solidFill>
            <a:srgbClr val="525353"/>
          </a:solidFill>
          <a:latin typeface="+mn-lt"/>
        </a:defRPr>
      </a:lvl4pPr>
      <a:lvl5pPr marL="2057400" indent="-228600" algn="l" rtl="0" fontAlgn="base">
        <a:spcBef>
          <a:spcPct val="20000"/>
        </a:spcBef>
        <a:spcAft>
          <a:spcPct val="0"/>
        </a:spcAft>
        <a:buChar char="•"/>
        <a:defRPr>
          <a:solidFill>
            <a:srgbClr val="525353"/>
          </a:solidFill>
          <a:latin typeface="+mn-lt"/>
        </a:defRPr>
      </a:lvl5pPr>
      <a:lvl6pPr marL="2514600" indent="-228600" algn="l" rtl="0" fontAlgn="base">
        <a:spcBef>
          <a:spcPct val="20000"/>
        </a:spcBef>
        <a:spcAft>
          <a:spcPct val="0"/>
        </a:spcAft>
        <a:buChar char="•"/>
        <a:defRPr>
          <a:solidFill>
            <a:srgbClr val="525353"/>
          </a:solidFill>
          <a:latin typeface="+mn-lt"/>
        </a:defRPr>
      </a:lvl6pPr>
      <a:lvl7pPr marL="2971800" indent="-228600" algn="l" rtl="0" fontAlgn="base">
        <a:spcBef>
          <a:spcPct val="20000"/>
        </a:spcBef>
        <a:spcAft>
          <a:spcPct val="0"/>
        </a:spcAft>
        <a:buChar char="•"/>
        <a:defRPr>
          <a:solidFill>
            <a:srgbClr val="525353"/>
          </a:solidFill>
          <a:latin typeface="+mn-lt"/>
        </a:defRPr>
      </a:lvl7pPr>
      <a:lvl8pPr marL="3429000" indent="-228600" algn="l" rtl="0" fontAlgn="base">
        <a:spcBef>
          <a:spcPct val="20000"/>
        </a:spcBef>
        <a:spcAft>
          <a:spcPct val="0"/>
        </a:spcAft>
        <a:buChar char="•"/>
        <a:defRPr>
          <a:solidFill>
            <a:srgbClr val="525353"/>
          </a:solidFill>
          <a:latin typeface="+mn-lt"/>
        </a:defRPr>
      </a:lvl8pPr>
      <a:lvl9pPr marL="3886200" indent="-228600" algn="l" rtl="0" fontAlgn="base">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62853" name="Group 5"/>
          <p:cNvGrpSpPr>
            <a:grpSpLocks/>
          </p:cNvGrpSpPr>
          <p:nvPr/>
        </p:nvGrpSpPr>
        <p:grpSpPr bwMode="auto">
          <a:xfrm>
            <a:off x="228600" y="212725"/>
            <a:ext cx="8858250" cy="4752975"/>
            <a:chOff x="144" y="134"/>
            <a:chExt cx="5580" cy="2994"/>
          </a:xfrm>
        </p:grpSpPr>
        <p:sp>
          <p:nvSpPr>
            <p:cNvPr id="462854" name="AutoShape 6"/>
            <p:cNvSpPr>
              <a:spLocks noChangeArrowheads="1"/>
            </p:cNvSpPr>
            <p:nvPr/>
          </p:nvSpPr>
          <p:spPr bwMode="auto">
            <a:xfrm>
              <a:off x="144" y="144"/>
              <a:ext cx="5470" cy="2984"/>
            </a:xfrm>
            <a:prstGeom prst="roundRect">
              <a:avLst>
                <a:gd name="adj" fmla="val 3787"/>
              </a:avLst>
            </a:prstGeom>
            <a:solidFill>
              <a:srgbClr val="DE6225"/>
            </a:solidFill>
            <a:ln w="9525">
              <a:noFill/>
              <a:round/>
              <a:headEnd/>
              <a:tailEnd/>
            </a:ln>
            <a:effectLst/>
          </p:spPr>
          <p:txBody>
            <a:bodyPr wrap="none" anchor="ctr"/>
            <a:lstStyle/>
            <a:p>
              <a:pPr algn="ctr" eaLnBrk="0" hangingPunct="0"/>
              <a:endParaRPr lang="en-US" dirty="0">
                <a:solidFill>
                  <a:srgbClr val="ADCC2B"/>
                </a:solidFill>
              </a:endParaRPr>
            </a:p>
          </p:txBody>
        </p:sp>
        <p:pic>
          <p:nvPicPr>
            <p:cNvPr id="462855" name="Picture 7" descr="pattern_2_corner_w"/>
            <p:cNvPicPr>
              <a:picLocks noChangeAspect="1" noChangeArrowheads="1"/>
            </p:cNvPicPr>
            <p:nvPr/>
          </p:nvPicPr>
          <p:blipFill>
            <a:blip r:embed="rId13" cstate="print"/>
            <a:srcRect t="20555" r="20454"/>
            <a:stretch>
              <a:fillRect/>
            </a:stretch>
          </p:blipFill>
          <p:spPr bwMode="auto">
            <a:xfrm>
              <a:off x="2784" y="134"/>
              <a:ext cx="2940" cy="2556"/>
            </a:xfrm>
            <a:prstGeom prst="rect">
              <a:avLst/>
            </a:prstGeom>
            <a:noFill/>
            <a:ln w="9525">
              <a:noFill/>
              <a:miter lim="800000"/>
              <a:headEnd/>
              <a:tailEnd/>
            </a:ln>
          </p:spPr>
        </p:pic>
      </p:grpSp>
      <p:sp>
        <p:nvSpPr>
          <p:cNvPr id="462856" name="Rectangle 8"/>
          <p:cNvSpPr>
            <a:spLocks noGrp="1" noChangeArrowheads="1"/>
          </p:cNvSpPr>
          <p:nvPr>
            <p:ph type="title"/>
          </p:nvPr>
        </p:nvSpPr>
        <p:spPr bwMode="auto">
          <a:xfrm>
            <a:off x="393700" y="3429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2857" name="Rectangle 9"/>
          <p:cNvSpPr>
            <a:spLocks noGrp="1" noChangeArrowheads="1"/>
          </p:cNvSpPr>
          <p:nvPr>
            <p:ph type="body" idx="1"/>
          </p:nvPr>
        </p:nvSpPr>
        <p:spPr bwMode="auto">
          <a:xfrm>
            <a:off x="381000" y="3632200"/>
            <a:ext cx="822960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text styles</a:t>
            </a:r>
          </a:p>
        </p:txBody>
      </p:sp>
      <p:pic>
        <p:nvPicPr>
          <p:cNvPr id="462858" name="Picture 10" descr="SC UW 3CHoriz logo"/>
          <p:cNvPicPr>
            <a:picLocks noChangeAspect="1" noChangeArrowheads="1"/>
          </p:cNvPicPr>
          <p:nvPr userDrawn="1"/>
        </p:nvPicPr>
        <p:blipFill>
          <a:blip r:embed="rId14" cstate="print"/>
          <a:srcRect/>
          <a:stretch>
            <a:fillRect/>
          </a:stretch>
        </p:blipFill>
        <p:spPr bwMode="auto">
          <a:xfrm>
            <a:off x="4191000" y="6248400"/>
            <a:ext cx="4813300" cy="457200"/>
          </a:xfrm>
          <a:prstGeom prst="rect">
            <a:avLst/>
          </a:prstGeom>
          <a:noFill/>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fontAlgn="base">
        <a:spcBef>
          <a:spcPct val="20000"/>
        </a:spcBef>
        <a:spcAft>
          <a:spcPct val="0"/>
        </a:spcAft>
        <a:defRPr sz="3600">
          <a:solidFill>
            <a:schemeClr val="bg1"/>
          </a:solidFill>
          <a:latin typeface="+mn-lt"/>
          <a:ea typeface="+mn-ea"/>
          <a:cs typeface="+mn-cs"/>
        </a:defRPr>
      </a:lvl1pPr>
      <a:lvl2pPr marL="742950" indent="-285750" algn="l" rtl="0" fontAlgn="base">
        <a:spcBef>
          <a:spcPct val="20000"/>
        </a:spcBef>
        <a:spcAft>
          <a:spcPct val="0"/>
        </a:spcAft>
        <a:defRPr sz="2400">
          <a:solidFill>
            <a:schemeClr val="bg1"/>
          </a:solidFill>
          <a:latin typeface="+mn-lt"/>
        </a:defRPr>
      </a:lvl2pPr>
      <a:lvl3pPr marL="1143000" indent="-228600" algn="l" rtl="0" fontAlgn="base">
        <a:spcBef>
          <a:spcPct val="20000"/>
        </a:spcBef>
        <a:spcAft>
          <a:spcPct val="0"/>
        </a:spcAft>
        <a:defRPr sz="2400">
          <a:solidFill>
            <a:schemeClr val="bg1"/>
          </a:solidFill>
          <a:latin typeface="+mn-lt"/>
        </a:defRPr>
      </a:lvl3pPr>
      <a:lvl4pPr marL="1600200" indent="-228600" algn="l" rtl="0" fontAlgn="base">
        <a:spcBef>
          <a:spcPct val="20000"/>
        </a:spcBef>
        <a:spcAft>
          <a:spcPct val="0"/>
        </a:spcAft>
        <a:defRPr sz="2400">
          <a:solidFill>
            <a:schemeClr val="bg1"/>
          </a:solidFill>
          <a:latin typeface="+mn-lt"/>
        </a:defRPr>
      </a:lvl4pPr>
      <a:lvl5pPr marL="2057400" indent="-228600" algn="l" rtl="0" fontAlgn="base">
        <a:spcBef>
          <a:spcPct val="20000"/>
        </a:spcBef>
        <a:spcAft>
          <a:spcPct val="0"/>
        </a:spcAft>
        <a:defRPr sz="2400">
          <a:solidFill>
            <a:schemeClr val="bg1"/>
          </a:solidFill>
          <a:latin typeface="+mn-lt"/>
        </a:defRPr>
      </a:lvl5pPr>
      <a:lvl6pPr marL="2514600" indent="-228600" algn="l" rtl="0" fontAlgn="base">
        <a:spcBef>
          <a:spcPct val="20000"/>
        </a:spcBef>
        <a:spcAft>
          <a:spcPct val="0"/>
        </a:spcAft>
        <a:defRPr sz="2400">
          <a:solidFill>
            <a:schemeClr val="bg1"/>
          </a:solidFill>
          <a:latin typeface="+mn-lt"/>
        </a:defRPr>
      </a:lvl6pPr>
      <a:lvl7pPr marL="2971800" indent="-228600" algn="l" rtl="0" fontAlgn="base">
        <a:spcBef>
          <a:spcPct val="20000"/>
        </a:spcBef>
        <a:spcAft>
          <a:spcPct val="0"/>
        </a:spcAft>
        <a:defRPr sz="2400">
          <a:solidFill>
            <a:schemeClr val="bg1"/>
          </a:solidFill>
          <a:latin typeface="+mn-lt"/>
        </a:defRPr>
      </a:lvl7pPr>
      <a:lvl8pPr marL="3429000" indent="-228600" algn="l" rtl="0" fontAlgn="base">
        <a:spcBef>
          <a:spcPct val="20000"/>
        </a:spcBef>
        <a:spcAft>
          <a:spcPct val="0"/>
        </a:spcAft>
        <a:defRPr sz="2400">
          <a:solidFill>
            <a:schemeClr val="bg1"/>
          </a:solidFill>
          <a:latin typeface="+mn-lt"/>
        </a:defRPr>
      </a:lvl8pPr>
      <a:lvl9pPr marL="3886200" indent="-228600" algn="l" rtl="0" fontAlgn="base">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8.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ncbi-nlm-nih-gov.offcampus.lib.washington.edu/pubmed/2468557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79400" y="228600"/>
            <a:ext cx="8458200" cy="1219200"/>
          </a:xfrm>
        </p:spPr>
        <p:txBody>
          <a:bodyPr/>
          <a:lstStyle/>
          <a:p>
            <a:pPr algn="ctr"/>
            <a:r>
              <a:rPr lang="en-US" sz="2800" dirty="0">
                <a:cs typeface="Times New Roman" pitchFamily="18" charset="0"/>
              </a:rPr>
              <a:t>Send-out-omics: Identifying &amp; Mitigating errors in Diagnostic Testing</a:t>
            </a:r>
            <a:endParaRPr lang="en-US" sz="2800" dirty="0"/>
          </a:p>
        </p:txBody>
      </p:sp>
      <p:pic>
        <p:nvPicPr>
          <p:cNvPr id="6" name="Picture 2" descr="\\childrens\files\lab\LabShared\Photos\Fall 2014 Dept. Of Lab Photos\Picture 0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6220" y="1524000"/>
            <a:ext cx="4231980" cy="2815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29052" y="4495800"/>
            <a:ext cx="4329148" cy="2308324"/>
          </a:xfrm>
          <a:prstGeom prst="rect">
            <a:avLst/>
          </a:prstGeom>
          <a:noFill/>
        </p:spPr>
        <p:txBody>
          <a:bodyPr wrap="square" rtlCol="0">
            <a:spAutoFit/>
          </a:bodyPr>
          <a:lstStyle/>
          <a:p>
            <a:r>
              <a:rPr lang="en-US" b="1" dirty="0" smtClean="0">
                <a:solidFill>
                  <a:schemeClr val="bg2"/>
                </a:solidFill>
              </a:rPr>
              <a:t>Lab </a:t>
            </a:r>
            <a:r>
              <a:rPr lang="en-US" b="1" dirty="0">
                <a:solidFill>
                  <a:schemeClr val="bg2"/>
                </a:solidFill>
              </a:rPr>
              <a:t>Genetic Counselors</a:t>
            </a:r>
          </a:p>
          <a:p>
            <a:r>
              <a:rPr lang="en-US" dirty="0">
                <a:solidFill>
                  <a:schemeClr val="bg2"/>
                </a:solidFill>
              </a:rPr>
              <a:t>Jessie Conta</a:t>
            </a:r>
          </a:p>
          <a:p>
            <a:r>
              <a:rPr lang="en-US" dirty="0">
                <a:solidFill>
                  <a:schemeClr val="bg2"/>
                </a:solidFill>
              </a:rPr>
              <a:t>Darci Sternen</a:t>
            </a:r>
          </a:p>
          <a:p>
            <a:r>
              <a:rPr lang="en-US" dirty="0">
                <a:solidFill>
                  <a:schemeClr val="bg2"/>
                </a:solidFill>
              </a:rPr>
              <a:t>Shannon Stasi</a:t>
            </a:r>
          </a:p>
          <a:p>
            <a:endParaRPr lang="en-US" dirty="0">
              <a:solidFill>
                <a:schemeClr val="bg2"/>
              </a:solidFill>
            </a:endParaRPr>
          </a:p>
          <a:p>
            <a:endParaRPr lang="en-US" dirty="0">
              <a:solidFill>
                <a:schemeClr val="bg2"/>
              </a:solidFill>
            </a:endParaRPr>
          </a:p>
        </p:txBody>
      </p:sp>
      <p:sp>
        <p:nvSpPr>
          <p:cNvPr id="8" name="TextBox 7"/>
          <p:cNvSpPr txBox="1"/>
          <p:nvPr/>
        </p:nvSpPr>
        <p:spPr>
          <a:xfrm>
            <a:off x="152400" y="1295400"/>
            <a:ext cx="3933897" cy="5262979"/>
          </a:xfrm>
          <a:prstGeom prst="rect">
            <a:avLst/>
          </a:prstGeom>
          <a:noFill/>
        </p:spPr>
        <p:txBody>
          <a:bodyPr wrap="none" rtlCol="0">
            <a:spAutoFit/>
          </a:bodyPr>
          <a:lstStyle/>
          <a:p>
            <a:r>
              <a:rPr lang="en-US" b="1" dirty="0">
                <a:solidFill>
                  <a:schemeClr val="bg2"/>
                </a:solidFill>
              </a:rPr>
              <a:t>Seattle Children’s Faculty</a:t>
            </a:r>
          </a:p>
          <a:p>
            <a:r>
              <a:rPr lang="en-US" dirty="0">
                <a:solidFill>
                  <a:schemeClr val="bg2"/>
                </a:solidFill>
              </a:rPr>
              <a:t>Michael Astion, MD, PhD</a:t>
            </a:r>
          </a:p>
          <a:p>
            <a:r>
              <a:rPr lang="en-US" dirty="0">
                <a:solidFill>
                  <a:schemeClr val="bg2"/>
                </a:solidFill>
              </a:rPr>
              <a:t>Jane Dickerson, PhD</a:t>
            </a:r>
          </a:p>
          <a:p>
            <a:r>
              <a:rPr lang="en-US" dirty="0">
                <a:solidFill>
                  <a:schemeClr val="bg2"/>
                </a:solidFill>
              </a:rPr>
              <a:t>Bonnie Cole, MD</a:t>
            </a:r>
          </a:p>
          <a:p>
            <a:r>
              <a:rPr lang="en-US" dirty="0">
                <a:solidFill>
                  <a:schemeClr val="bg2"/>
                </a:solidFill>
              </a:rPr>
              <a:t>Stephanie Wallace, MD</a:t>
            </a:r>
          </a:p>
          <a:p>
            <a:r>
              <a:rPr lang="en-US" dirty="0">
                <a:solidFill>
                  <a:schemeClr val="bg2"/>
                </a:solidFill>
              </a:rPr>
              <a:t>Rhona Jack, PhD</a:t>
            </a:r>
          </a:p>
          <a:p>
            <a:r>
              <a:rPr lang="en-US" dirty="0">
                <a:solidFill>
                  <a:schemeClr val="bg2"/>
                </a:solidFill>
              </a:rPr>
              <a:t>Joe Rutledge, </a:t>
            </a:r>
            <a:r>
              <a:rPr lang="en-US" dirty="0" smtClean="0">
                <a:solidFill>
                  <a:schemeClr val="bg2"/>
                </a:solidFill>
              </a:rPr>
              <a:t>MD</a:t>
            </a:r>
          </a:p>
          <a:p>
            <a:r>
              <a:rPr lang="en-US" dirty="0" smtClean="0">
                <a:solidFill>
                  <a:schemeClr val="bg2"/>
                </a:solidFill>
              </a:rPr>
              <a:t>Patrick Mathias, MD, PhD</a:t>
            </a:r>
            <a:endParaRPr lang="en-US" dirty="0">
              <a:solidFill>
                <a:schemeClr val="bg2"/>
              </a:solidFill>
            </a:endParaRPr>
          </a:p>
          <a:p>
            <a:endParaRPr lang="en-US" dirty="0">
              <a:solidFill>
                <a:schemeClr val="bg2"/>
              </a:solidFill>
            </a:endParaRPr>
          </a:p>
          <a:p>
            <a:r>
              <a:rPr lang="en-US" b="1" dirty="0">
                <a:solidFill>
                  <a:schemeClr val="bg2"/>
                </a:solidFill>
              </a:rPr>
              <a:t>Business Operations</a:t>
            </a:r>
          </a:p>
          <a:p>
            <a:r>
              <a:rPr lang="en-US" dirty="0">
                <a:solidFill>
                  <a:schemeClr val="bg2"/>
                </a:solidFill>
              </a:rPr>
              <a:t>Nitasha Kumar</a:t>
            </a:r>
          </a:p>
          <a:p>
            <a:r>
              <a:rPr lang="en-US" dirty="0">
                <a:solidFill>
                  <a:schemeClr val="bg2"/>
                </a:solidFill>
              </a:rPr>
              <a:t>Monica Wellner</a:t>
            </a:r>
          </a:p>
          <a:p>
            <a:r>
              <a:rPr lang="en-US" dirty="0">
                <a:solidFill>
                  <a:schemeClr val="bg2"/>
                </a:solidFill>
              </a:rPr>
              <a:t>Lisa Wick</a:t>
            </a:r>
          </a:p>
          <a:p>
            <a:r>
              <a:rPr lang="en-US" dirty="0">
                <a:solidFill>
                  <a:schemeClr val="bg2"/>
                </a:solidFill>
              </a:rPr>
              <a:t>Joanne </a:t>
            </a:r>
            <a:r>
              <a:rPr lang="en-US" dirty="0" smtClean="0">
                <a:solidFill>
                  <a:schemeClr val="bg2"/>
                </a:solidFill>
              </a:rPr>
              <a:t>Simpson</a:t>
            </a:r>
            <a:endParaRPr lang="en-US" dirty="0">
              <a:solidFill>
                <a:schemeClr val="bg2"/>
              </a:solidFill>
            </a:endParaRP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of Miscellaneous Tests</a:t>
            </a:r>
            <a:endParaRPr lang="en-US" dirty="0"/>
          </a:p>
        </p:txBody>
      </p:sp>
      <p:graphicFrame>
        <p:nvGraphicFramePr>
          <p:cNvPr id="4" name="Chart 3"/>
          <p:cNvGraphicFramePr/>
          <p:nvPr/>
        </p:nvGraphicFramePr>
        <p:xfrm>
          <a:off x="1371600" y="1600200"/>
          <a:ext cx="6477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1097997" y="3591905"/>
            <a:ext cx="4181658" cy="369332"/>
          </a:xfrm>
          <a:prstGeom prst="rect">
            <a:avLst/>
          </a:prstGeom>
          <a:noFill/>
        </p:spPr>
        <p:txBody>
          <a:bodyPr wrap="none" rtlCol="0">
            <a:spAutoFit/>
          </a:bodyPr>
          <a:lstStyle/>
          <a:p>
            <a:r>
              <a:rPr lang="en-US" sz="1800" dirty="0" smtClean="0">
                <a:solidFill>
                  <a:schemeClr val="tx1"/>
                </a:solidFill>
              </a:rPr>
              <a:t>Number of Unique Miscellaneous Tests</a:t>
            </a:r>
            <a:endParaRPr lang="en-US" sz="1800" dirty="0">
              <a:solidFill>
                <a:schemeClr val="tx1"/>
              </a:solidFill>
            </a:endParaRPr>
          </a:p>
        </p:txBody>
      </p:sp>
      <p:sp>
        <p:nvSpPr>
          <p:cNvPr id="6" name="TextBox 5"/>
          <p:cNvSpPr txBox="1"/>
          <p:nvPr/>
        </p:nvSpPr>
        <p:spPr>
          <a:xfrm>
            <a:off x="2911768" y="5802868"/>
            <a:ext cx="3489032" cy="369332"/>
          </a:xfrm>
          <a:prstGeom prst="rect">
            <a:avLst/>
          </a:prstGeom>
          <a:noFill/>
        </p:spPr>
        <p:txBody>
          <a:bodyPr wrap="none" rtlCol="0">
            <a:spAutoFit/>
          </a:bodyPr>
          <a:lstStyle/>
          <a:p>
            <a:r>
              <a:rPr lang="en-US" sz="1800" dirty="0" smtClean="0">
                <a:solidFill>
                  <a:schemeClr val="tx1"/>
                </a:solidFill>
              </a:rPr>
              <a:t>Months (Sept 2011 to Aug 2012)</a:t>
            </a:r>
            <a:endParaRPr lang="en-US" sz="1800" dirty="0">
              <a:solidFill>
                <a:schemeClr val="tx1"/>
              </a:solidFill>
            </a:endParaRPr>
          </a:p>
        </p:txBody>
      </p:sp>
      <p:cxnSp>
        <p:nvCxnSpPr>
          <p:cNvPr id="8" name="Straight Arrow Connector 7"/>
          <p:cNvCxnSpPr/>
          <p:nvPr/>
        </p:nvCxnSpPr>
        <p:spPr bwMode="auto">
          <a:xfrm>
            <a:off x="4876800" y="2057400"/>
            <a:ext cx="2133600" cy="1828800"/>
          </a:xfrm>
          <a:prstGeom prst="straightConnector1">
            <a:avLst/>
          </a:prstGeom>
          <a:solidFill>
            <a:srgbClr val="3BB0C2"/>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272665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growth over time</a:t>
            </a:r>
            <a:endParaRPr lang="en-US" dirty="0"/>
          </a:p>
        </p:txBody>
      </p:sp>
      <p:graphicFrame>
        <p:nvGraphicFramePr>
          <p:cNvPr id="4" name="Content Placeholder 3"/>
          <p:cNvGraphicFramePr>
            <a:graphicFrameLocks noGrp="1"/>
          </p:cNvGraphicFramePr>
          <p:nvPr>
            <p:ph idx="1"/>
          </p:nvPr>
        </p:nvGraphicFramePr>
        <p:xfrm>
          <a:off x="2057400" y="1828800"/>
          <a:ext cx="6629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69438" y="3514196"/>
            <a:ext cx="3070456" cy="461665"/>
          </a:xfrm>
          <a:prstGeom prst="rect">
            <a:avLst/>
          </a:prstGeom>
          <a:noFill/>
        </p:spPr>
        <p:txBody>
          <a:bodyPr wrap="none" rtlCol="0">
            <a:spAutoFit/>
          </a:bodyPr>
          <a:lstStyle/>
          <a:p>
            <a:r>
              <a:rPr lang="en-US" dirty="0" smtClean="0">
                <a:solidFill>
                  <a:schemeClr val="tx1"/>
                </a:solidFill>
              </a:rPr>
              <a:t># Unique MISC Tests</a:t>
            </a:r>
            <a:endParaRPr lang="en-US" dirty="0">
              <a:solidFill>
                <a:schemeClr val="tx1"/>
              </a:solidFill>
            </a:endParaRPr>
          </a:p>
        </p:txBody>
      </p:sp>
      <p:sp>
        <p:nvSpPr>
          <p:cNvPr id="6" name="TextBox 5"/>
          <p:cNvSpPr txBox="1"/>
          <p:nvPr/>
        </p:nvSpPr>
        <p:spPr>
          <a:xfrm>
            <a:off x="3048000" y="5786735"/>
            <a:ext cx="4372928" cy="461665"/>
          </a:xfrm>
          <a:prstGeom prst="rect">
            <a:avLst/>
          </a:prstGeom>
          <a:noFill/>
        </p:spPr>
        <p:txBody>
          <a:bodyPr wrap="none" rtlCol="0">
            <a:spAutoFit/>
          </a:bodyPr>
          <a:lstStyle/>
          <a:p>
            <a:r>
              <a:rPr lang="en-US" dirty="0" smtClean="0">
                <a:solidFill>
                  <a:schemeClr val="tx1"/>
                </a:solidFill>
              </a:rPr>
              <a:t>Months (Sept 2011 – Jul 2015)</a:t>
            </a:r>
            <a:endParaRPr lang="en-US" dirty="0">
              <a:solidFill>
                <a:schemeClr val="tx1"/>
              </a:solidFill>
            </a:endParaRPr>
          </a:p>
        </p:txBody>
      </p:sp>
      <p:cxnSp>
        <p:nvCxnSpPr>
          <p:cNvPr id="8" name="Straight Arrow Connector 7"/>
          <p:cNvCxnSpPr/>
          <p:nvPr/>
        </p:nvCxnSpPr>
        <p:spPr bwMode="auto">
          <a:xfrm flipV="1">
            <a:off x="4114800" y="4800600"/>
            <a:ext cx="0" cy="609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9" name="TextBox 8"/>
          <p:cNvSpPr txBox="1"/>
          <p:nvPr/>
        </p:nvSpPr>
        <p:spPr>
          <a:xfrm>
            <a:off x="4114800" y="5049424"/>
            <a:ext cx="1452642" cy="461665"/>
          </a:xfrm>
          <a:prstGeom prst="rect">
            <a:avLst/>
          </a:prstGeom>
          <a:noFill/>
        </p:spPr>
        <p:txBody>
          <a:bodyPr wrap="none" rtlCol="0">
            <a:spAutoFit/>
          </a:bodyPr>
          <a:lstStyle/>
          <a:p>
            <a:r>
              <a:rPr lang="en-US" dirty="0" smtClean="0">
                <a:solidFill>
                  <a:schemeClr val="tx1"/>
                </a:solidFill>
              </a:rPr>
              <a:t>Jan 2013</a:t>
            </a:r>
            <a:endParaRPr lang="en-US" dirty="0">
              <a:solidFill>
                <a:schemeClr val="tx1"/>
              </a:solidFill>
            </a:endParaRPr>
          </a:p>
        </p:txBody>
      </p:sp>
      <p:sp>
        <p:nvSpPr>
          <p:cNvPr id="10" name="TextBox 9"/>
          <p:cNvSpPr txBox="1"/>
          <p:nvPr/>
        </p:nvSpPr>
        <p:spPr>
          <a:xfrm>
            <a:off x="4186158" y="2743200"/>
            <a:ext cx="1452642" cy="461665"/>
          </a:xfrm>
          <a:prstGeom prst="rect">
            <a:avLst/>
          </a:prstGeom>
          <a:noFill/>
        </p:spPr>
        <p:txBody>
          <a:bodyPr wrap="none" rtlCol="0">
            <a:spAutoFit/>
          </a:bodyPr>
          <a:lstStyle/>
          <a:p>
            <a:r>
              <a:rPr lang="en-US" dirty="0" smtClean="0">
                <a:solidFill>
                  <a:schemeClr val="tx1"/>
                </a:solidFill>
              </a:rPr>
              <a:t>Jan 2014</a:t>
            </a:r>
            <a:endParaRPr lang="en-US" dirty="0">
              <a:solidFill>
                <a:schemeClr val="tx1"/>
              </a:solidFill>
            </a:endParaRPr>
          </a:p>
        </p:txBody>
      </p:sp>
      <p:cxnSp>
        <p:nvCxnSpPr>
          <p:cNvPr id="11" name="Straight Arrow Connector 10"/>
          <p:cNvCxnSpPr/>
          <p:nvPr/>
        </p:nvCxnSpPr>
        <p:spPr bwMode="auto">
          <a:xfrm>
            <a:off x="5334000" y="3200400"/>
            <a:ext cx="0" cy="3810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p:nvPr/>
        </p:nvCxnSpPr>
        <p:spPr bwMode="auto">
          <a:xfrm flipH="1">
            <a:off x="6705600" y="3505200"/>
            <a:ext cx="228600" cy="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14" name="TextBox 13"/>
          <p:cNvSpPr txBox="1"/>
          <p:nvPr/>
        </p:nvSpPr>
        <p:spPr>
          <a:xfrm>
            <a:off x="6624558" y="3048000"/>
            <a:ext cx="1452642" cy="461665"/>
          </a:xfrm>
          <a:prstGeom prst="rect">
            <a:avLst/>
          </a:prstGeom>
          <a:noFill/>
        </p:spPr>
        <p:txBody>
          <a:bodyPr wrap="none" rtlCol="0">
            <a:spAutoFit/>
          </a:bodyPr>
          <a:lstStyle/>
          <a:p>
            <a:r>
              <a:rPr lang="en-US" dirty="0" smtClean="0">
                <a:solidFill>
                  <a:schemeClr val="tx1"/>
                </a:solidFill>
              </a:rPr>
              <a:t>Jan 2015</a:t>
            </a:r>
            <a:endParaRPr lang="en-US" dirty="0">
              <a:solidFill>
                <a:schemeClr val="tx1"/>
              </a:solidFill>
            </a:endParaRPr>
          </a:p>
        </p:txBody>
      </p:sp>
    </p:spTree>
    <p:extLst>
      <p:ext uri="{BB962C8B-B14F-4D97-AF65-F5344CB8AC3E}">
        <p14:creationId xmlns:p14="http://schemas.microsoft.com/office/powerpoint/2010/main" val="3277797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processing</a:t>
            </a:r>
            <a:endParaRPr lang="en-US" dirty="0"/>
          </a:p>
        </p:txBody>
      </p:sp>
      <p:sp>
        <p:nvSpPr>
          <p:cNvPr id="3" name="Content Placeholder 2"/>
          <p:cNvSpPr>
            <a:spLocks noGrp="1"/>
          </p:cNvSpPr>
          <p:nvPr>
            <p:ph idx="1"/>
          </p:nvPr>
        </p:nvSpPr>
        <p:spPr>
          <a:xfrm>
            <a:off x="609600" y="1676400"/>
            <a:ext cx="8077200" cy="4114800"/>
          </a:xfrm>
        </p:spPr>
        <p:txBody>
          <a:bodyPr/>
          <a:lstStyle/>
          <a:p>
            <a:r>
              <a:rPr lang="en-US" dirty="0" smtClean="0"/>
              <a:t>Do you maintain a dedicated space to process send-out samples?</a:t>
            </a:r>
          </a:p>
          <a:p>
            <a:r>
              <a:rPr lang="en-US" dirty="0" smtClean="0"/>
              <a:t>What is the least amount of time any employee processing send-out samples will do this activity?</a:t>
            </a:r>
          </a:p>
          <a:p>
            <a:r>
              <a:rPr lang="en-US" dirty="0" smtClean="0"/>
              <a:t>How often are you notified by a referral lab that a test cannot be performed due to a sample issue?</a:t>
            </a:r>
          </a:p>
          <a:p>
            <a:r>
              <a:rPr lang="en-US" dirty="0" smtClean="0"/>
              <a:t>How often are you notified that a send-out test cannot be performed because the sample was not received within an allowable time?</a:t>
            </a:r>
          </a:p>
          <a:p>
            <a:r>
              <a:rPr lang="en-US" dirty="0" smtClean="0"/>
              <a:t>When a send-out specimen is lost, do you have a tracking system that lets you know at which stage it was lost?</a:t>
            </a:r>
          </a:p>
        </p:txBody>
      </p:sp>
    </p:spTree>
    <p:extLst>
      <p:ext uri="{BB962C8B-B14F-4D97-AF65-F5344CB8AC3E}">
        <p14:creationId xmlns:p14="http://schemas.microsoft.com/office/powerpoint/2010/main" val="2296547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a:t>
            </a:r>
            <a:endParaRPr lang="en-US" dirty="0"/>
          </a:p>
        </p:txBody>
      </p:sp>
      <p:sp>
        <p:nvSpPr>
          <p:cNvPr id="3" name="Content Placeholder 2"/>
          <p:cNvSpPr>
            <a:spLocks noGrp="1"/>
          </p:cNvSpPr>
          <p:nvPr>
            <p:ph idx="1"/>
          </p:nvPr>
        </p:nvSpPr>
        <p:spPr>
          <a:xfrm>
            <a:off x="381000" y="1828800"/>
            <a:ext cx="8305800" cy="4114800"/>
          </a:xfrm>
        </p:spPr>
        <p:txBody>
          <a:bodyPr/>
          <a:lstStyle/>
          <a:p>
            <a:r>
              <a:rPr lang="en-US" dirty="0" smtClean="0"/>
              <a:t>Newborn baby admitted with fever and rule out sepsis, including HSV</a:t>
            </a:r>
          </a:p>
          <a:p>
            <a:r>
              <a:rPr lang="en-US" dirty="0" smtClean="0"/>
              <a:t>Testing for HSV PCR in blood and CSF was ordered</a:t>
            </a:r>
          </a:p>
          <a:p>
            <a:r>
              <a:rPr lang="en-US" dirty="0" smtClean="0"/>
              <a:t>Results expected following day by care team, but were not received until 2 days later</a:t>
            </a:r>
          </a:p>
          <a:p>
            <a:r>
              <a:rPr lang="en-US" dirty="0"/>
              <a:t>This delay </a:t>
            </a:r>
            <a:r>
              <a:rPr lang="en-US" dirty="0" smtClean="0"/>
              <a:t>prolonged </a:t>
            </a:r>
            <a:r>
              <a:rPr lang="en-US" dirty="0"/>
              <a:t>patient discharge by &gt; 12 hours. </a:t>
            </a:r>
            <a:r>
              <a:rPr lang="en-US" dirty="0" smtClean="0"/>
              <a:t>Patient received </a:t>
            </a:r>
            <a:r>
              <a:rPr lang="en-US" dirty="0"/>
              <a:t>at least 2 additional doses of Acyclovir, a potentially nephrotoxic drug, while awaiting test results. </a:t>
            </a:r>
          </a:p>
        </p:txBody>
      </p:sp>
    </p:spTree>
    <p:extLst>
      <p:ext uri="{BB962C8B-B14F-4D97-AF65-F5344CB8AC3E}">
        <p14:creationId xmlns:p14="http://schemas.microsoft.com/office/powerpoint/2010/main" val="3173539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Schedule</a:t>
            </a:r>
            <a:endParaRPr lang="en-US" dirty="0"/>
          </a:p>
        </p:txBody>
      </p:sp>
      <p:cxnSp>
        <p:nvCxnSpPr>
          <p:cNvPr id="5" name="Straight Connector 4"/>
          <p:cNvCxnSpPr/>
          <p:nvPr/>
        </p:nvCxnSpPr>
        <p:spPr bwMode="auto">
          <a:xfrm>
            <a:off x="0" y="3429000"/>
            <a:ext cx="8915400" cy="0"/>
          </a:xfrm>
          <a:prstGeom prst="line">
            <a:avLst/>
          </a:prstGeom>
          <a:solidFill>
            <a:srgbClr val="3BB0C2"/>
          </a:solidFill>
          <a:ln w="38100" cap="flat" cmpd="sng" algn="ctr">
            <a:solidFill>
              <a:schemeClr val="bg2"/>
            </a:solidFill>
            <a:prstDash val="solid"/>
            <a:round/>
            <a:headEnd type="arrow" w="med" len="med"/>
            <a:tailEnd type="arrow" w="med" len="med"/>
          </a:ln>
          <a:effectLst/>
        </p:spPr>
      </p:cxnSp>
      <p:cxnSp>
        <p:nvCxnSpPr>
          <p:cNvPr id="9" name="Straight Connector 8"/>
          <p:cNvCxnSpPr/>
          <p:nvPr/>
        </p:nvCxnSpPr>
        <p:spPr bwMode="auto">
          <a:xfrm flipV="1">
            <a:off x="1676400" y="3429000"/>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cxnSp>
        <p:nvCxnSpPr>
          <p:cNvPr id="12" name="Straight Connector 11"/>
          <p:cNvCxnSpPr/>
          <p:nvPr/>
        </p:nvCxnSpPr>
        <p:spPr bwMode="auto">
          <a:xfrm flipV="1">
            <a:off x="3124200" y="3429000"/>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cxnSp>
        <p:nvCxnSpPr>
          <p:cNvPr id="13" name="Straight Connector 12"/>
          <p:cNvCxnSpPr/>
          <p:nvPr/>
        </p:nvCxnSpPr>
        <p:spPr bwMode="auto">
          <a:xfrm flipV="1">
            <a:off x="4343400" y="3429000"/>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cxnSp>
        <p:nvCxnSpPr>
          <p:cNvPr id="14" name="Straight Connector 13"/>
          <p:cNvCxnSpPr/>
          <p:nvPr/>
        </p:nvCxnSpPr>
        <p:spPr bwMode="auto">
          <a:xfrm flipV="1">
            <a:off x="6172200" y="3429000"/>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cxnSp>
        <p:nvCxnSpPr>
          <p:cNvPr id="17" name="Straight Connector 16"/>
          <p:cNvCxnSpPr/>
          <p:nvPr/>
        </p:nvCxnSpPr>
        <p:spPr bwMode="auto">
          <a:xfrm flipV="1">
            <a:off x="1828800" y="2895600"/>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flipV="1">
            <a:off x="4343400" y="2895600"/>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cxnSp>
        <p:nvCxnSpPr>
          <p:cNvPr id="20" name="Straight Connector 19"/>
          <p:cNvCxnSpPr/>
          <p:nvPr/>
        </p:nvCxnSpPr>
        <p:spPr bwMode="auto">
          <a:xfrm flipV="1">
            <a:off x="6553200" y="2895600"/>
            <a:ext cx="0" cy="533403"/>
          </a:xfrm>
          <a:prstGeom prst="line">
            <a:avLst/>
          </a:prstGeom>
          <a:solidFill>
            <a:srgbClr val="3BB0C2"/>
          </a:solidFill>
          <a:ln w="28575" cap="flat" cmpd="sng" algn="ctr">
            <a:solidFill>
              <a:schemeClr val="accent1"/>
            </a:solidFill>
            <a:prstDash val="solid"/>
            <a:round/>
            <a:headEnd type="none" w="med" len="med"/>
            <a:tailEnd type="none" w="med" len="med"/>
          </a:ln>
          <a:effectLst/>
        </p:spPr>
      </p:cxnSp>
      <p:cxnSp>
        <p:nvCxnSpPr>
          <p:cNvPr id="21" name="Straight Connector 20"/>
          <p:cNvCxnSpPr/>
          <p:nvPr/>
        </p:nvCxnSpPr>
        <p:spPr bwMode="auto">
          <a:xfrm flipV="1">
            <a:off x="7543800" y="2895600"/>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sp>
        <p:nvSpPr>
          <p:cNvPr id="22" name="TextBox 21"/>
          <p:cNvSpPr txBox="1"/>
          <p:nvPr/>
        </p:nvSpPr>
        <p:spPr>
          <a:xfrm>
            <a:off x="1447800" y="2341602"/>
            <a:ext cx="8382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UW (1)</a:t>
            </a:r>
          </a:p>
          <a:p>
            <a:pPr algn="ctr" fontAlgn="auto">
              <a:spcBef>
                <a:spcPts val="0"/>
              </a:spcBef>
              <a:spcAft>
                <a:spcPts val="0"/>
              </a:spcAft>
            </a:pPr>
            <a:r>
              <a:rPr lang="en-US" sz="1500" dirty="0" smtClean="0">
                <a:solidFill>
                  <a:srgbClr val="525353"/>
                </a:solidFill>
                <a:latin typeface="Arial"/>
                <a:ea typeface="Geneva"/>
              </a:rPr>
              <a:t>10:20</a:t>
            </a:r>
            <a:endParaRPr lang="en-US" sz="1500" dirty="0">
              <a:solidFill>
                <a:srgbClr val="525353"/>
              </a:solidFill>
              <a:latin typeface="Arial"/>
              <a:ea typeface="Geneva"/>
            </a:endParaRPr>
          </a:p>
        </p:txBody>
      </p:sp>
      <p:sp>
        <p:nvSpPr>
          <p:cNvPr id="23" name="TextBox 22"/>
          <p:cNvSpPr txBox="1"/>
          <p:nvPr/>
        </p:nvSpPr>
        <p:spPr>
          <a:xfrm>
            <a:off x="3810000" y="2341602"/>
            <a:ext cx="10668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Overnight</a:t>
            </a:r>
          </a:p>
          <a:p>
            <a:pPr algn="ctr" fontAlgn="auto">
              <a:spcBef>
                <a:spcPts val="0"/>
              </a:spcBef>
              <a:spcAft>
                <a:spcPts val="0"/>
              </a:spcAft>
            </a:pPr>
            <a:r>
              <a:rPr lang="en-US" sz="1500" dirty="0" smtClean="0">
                <a:solidFill>
                  <a:srgbClr val="525353"/>
                </a:solidFill>
                <a:latin typeface="Arial"/>
                <a:ea typeface="Geneva"/>
              </a:rPr>
              <a:t>15:00</a:t>
            </a:r>
            <a:endParaRPr lang="en-US" sz="1500" dirty="0">
              <a:solidFill>
                <a:srgbClr val="525353"/>
              </a:solidFill>
              <a:latin typeface="Arial"/>
              <a:ea typeface="Geneva"/>
            </a:endParaRPr>
          </a:p>
        </p:txBody>
      </p:sp>
      <p:sp>
        <p:nvSpPr>
          <p:cNvPr id="24" name="TextBox 23"/>
          <p:cNvSpPr txBox="1"/>
          <p:nvPr/>
        </p:nvSpPr>
        <p:spPr>
          <a:xfrm>
            <a:off x="6172200" y="2341602"/>
            <a:ext cx="7620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Quest</a:t>
            </a:r>
          </a:p>
          <a:p>
            <a:pPr algn="ctr" fontAlgn="auto">
              <a:spcBef>
                <a:spcPts val="0"/>
              </a:spcBef>
              <a:spcAft>
                <a:spcPts val="0"/>
              </a:spcAft>
            </a:pPr>
            <a:r>
              <a:rPr lang="en-US" sz="1500" dirty="0" smtClean="0">
                <a:solidFill>
                  <a:srgbClr val="525353"/>
                </a:solidFill>
                <a:latin typeface="Arial"/>
                <a:ea typeface="Geneva"/>
              </a:rPr>
              <a:t>16:30</a:t>
            </a:r>
          </a:p>
        </p:txBody>
      </p:sp>
      <p:sp>
        <p:nvSpPr>
          <p:cNvPr id="25" name="TextBox 24"/>
          <p:cNvSpPr txBox="1"/>
          <p:nvPr/>
        </p:nvSpPr>
        <p:spPr>
          <a:xfrm>
            <a:off x="7162800" y="2341602"/>
            <a:ext cx="8382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UW (2)</a:t>
            </a:r>
          </a:p>
          <a:p>
            <a:pPr algn="ctr" fontAlgn="auto">
              <a:spcBef>
                <a:spcPts val="0"/>
              </a:spcBef>
              <a:spcAft>
                <a:spcPts val="0"/>
              </a:spcAft>
            </a:pPr>
            <a:r>
              <a:rPr lang="en-US" sz="1500" dirty="0" smtClean="0">
                <a:solidFill>
                  <a:srgbClr val="525353"/>
                </a:solidFill>
                <a:latin typeface="Arial"/>
                <a:ea typeface="Geneva"/>
              </a:rPr>
              <a:t>17:00</a:t>
            </a:r>
          </a:p>
        </p:txBody>
      </p:sp>
      <p:cxnSp>
        <p:nvCxnSpPr>
          <p:cNvPr id="26" name="Straight Connector 25"/>
          <p:cNvCxnSpPr/>
          <p:nvPr/>
        </p:nvCxnSpPr>
        <p:spPr bwMode="auto">
          <a:xfrm flipV="1">
            <a:off x="8686800" y="2895600"/>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sp>
        <p:nvSpPr>
          <p:cNvPr id="27" name="TextBox 26"/>
          <p:cNvSpPr txBox="1"/>
          <p:nvPr/>
        </p:nvSpPr>
        <p:spPr>
          <a:xfrm>
            <a:off x="8382000" y="2322731"/>
            <a:ext cx="6858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Mayo</a:t>
            </a:r>
          </a:p>
          <a:p>
            <a:pPr algn="ctr" fontAlgn="auto">
              <a:spcBef>
                <a:spcPts val="0"/>
              </a:spcBef>
              <a:spcAft>
                <a:spcPts val="0"/>
              </a:spcAft>
            </a:pPr>
            <a:r>
              <a:rPr lang="en-US" sz="1500" dirty="0" smtClean="0">
                <a:solidFill>
                  <a:srgbClr val="525353"/>
                </a:solidFill>
                <a:latin typeface="Arial"/>
                <a:ea typeface="Geneva"/>
              </a:rPr>
              <a:t>20:00</a:t>
            </a:r>
          </a:p>
        </p:txBody>
      </p:sp>
      <p:sp>
        <p:nvSpPr>
          <p:cNvPr id="28" name="TextBox 27"/>
          <p:cNvSpPr txBox="1"/>
          <p:nvPr/>
        </p:nvSpPr>
        <p:spPr>
          <a:xfrm>
            <a:off x="6248400" y="1371600"/>
            <a:ext cx="2590800" cy="369332"/>
          </a:xfrm>
          <a:prstGeom prst="rect">
            <a:avLst/>
          </a:prstGeom>
          <a:noFill/>
          <a:ln w="28575">
            <a:solidFill>
              <a:schemeClr val="accent1"/>
            </a:solidFill>
          </a:ln>
        </p:spPr>
        <p:txBody>
          <a:bodyPr wrap="square" rtlCol="0">
            <a:spAutoFit/>
          </a:bodyPr>
          <a:lstStyle/>
          <a:p>
            <a:pPr algn="ctr" fontAlgn="auto">
              <a:spcBef>
                <a:spcPts val="0"/>
              </a:spcBef>
              <a:spcAft>
                <a:spcPts val="0"/>
              </a:spcAft>
            </a:pPr>
            <a:r>
              <a:rPr lang="en-US" sz="1800" dirty="0" smtClean="0">
                <a:solidFill>
                  <a:srgbClr val="525353"/>
                </a:solidFill>
                <a:latin typeface="Arial"/>
                <a:ea typeface="Geneva"/>
              </a:rPr>
              <a:t>Pick-up times</a:t>
            </a:r>
            <a:endParaRPr lang="en-US" sz="1800" dirty="0">
              <a:solidFill>
                <a:srgbClr val="525353"/>
              </a:solidFill>
              <a:latin typeface="Arial"/>
              <a:ea typeface="Geneva"/>
            </a:endParaRPr>
          </a:p>
        </p:txBody>
      </p:sp>
      <p:sp>
        <p:nvSpPr>
          <p:cNvPr id="29" name="TextBox 28"/>
          <p:cNvSpPr txBox="1"/>
          <p:nvPr/>
        </p:nvSpPr>
        <p:spPr>
          <a:xfrm>
            <a:off x="3276600" y="1383268"/>
            <a:ext cx="2590800" cy="369332"/>
          </a:xfrm>
          <a:prstGeom prst="rect">
            <a:avLst/>
          </a:prstGeom>
          <a:noFill/>
          <a:ln w="28575">
            <a:solidFill>
              <a:schemeClr val="accent2"/>
            </a:solidFill>
          </a:ln>
        </p:spPr>
        <p:txBody>
          <a:bodyPr wrap="square" rtlCol="0">
            <a:spAutoFit/>
          </a:bodyPr>
          <a:lstStyle/>
          <a:p>
            <a:pPr algn="ctr" fontAlgn="auto">
              <a:spcBef>
                <a:spcPts val="0"/>
              </a:spcBef>
              <a:spcAft>
                <a:spcPts val="0"/>
              </a:spcAft>
            </a:pPr>
            <a:r>
              <a:rPr lang="en-US" sz="1800" dirty="0" smtClean="0">
                <a:solidFill>
                  <a:srgbClr val="525353"/>
                </a:solidFill>
                <a:latin typeface="Arial"/>
                <a:ea typeface="Geneva"/>
              </a:rPr>
              <a:t>Package times</a:t>
            </a:r>
            <a:endParaRPr lang="en-US" sz="1800" dirty="0">
              <a:solidFill>
                <a:srgbClr val="525353"/>
              </a:solidFill>
              <a:latin typeface="Arial"/>
              <a:ea typeface="Geneva"/>
            </a:endParaRPr>
          </a:p>
        </p:txBody>
      </p:sp>
      <p:sp>
        <p:nvSpPr>
          <p:cNvPr id="30" name="TextBox 29"/>
          <p:cNvSpPr txBox="1"/>
          <p:nvPr/>
        </p:nvSpPr>
        <p:spPr>
          <a:xfrm>
            <a:off x="1219200" y="3962400"/>
            <a:ext cx="838200" cy="784830"/>
          </a:xfrm>
          <a:prstGeom prst="rect">
            <a:avLst/>
          </a:prstGeom>
          <a:noFill/>
          <a:ln>
            <a:solidFill>
              <a:schemeClr val="accent2"/>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UW (1)</a:t>
            </a:r>
          </a:p>
          <a:p>
            <a:pPr algn="ctr" fontAlgn="auto">
              <a:spcBef>
                <a:spcPts val="0"/>
              </a:spcBef>
              <a:spcAft>
                <a:spcPts val="0"/>
              </a:spcAft>
            </a:pPr>
            <a:r>
              <a:rPr lang="en-US" sz="1500" dirty="0" smtClean="0">
                <a:solidFill>
                  <a:srgbClr val="525353"/>
                </a:solidFill>
                <a:latin typeface="Arial"/>
                <a:ea typeface="Geneva"/>
              </a:rPr>
              <a:t>Mayo</a:t>
            </a:r>
          </a:p>
          <a:p>
            <a:pPr algn="ctr" fontAlgn="auto">
              <a:spcBef>
                <a:spcPts val="0"/>
              </a:spcBef>
              <a:spcAft>
                <a:spcPts val="0"/>
              </a:spcAft>
            </a:pPr>
            <a:r>
              <a:rPr lang="en-US" sz="1500" dirty="0" smtClean="0">
                <a:solidFill>
                  <a:srgbClr val="525353"/>
                </a:solidFill>
                <a:latin typeface="Arial"/>
                <a:ea typeface="Geneva"/>
              </a:rPr>
              <a:t>10:00</a:t>
            </a:r>
            <a:endParaRPr lang="en-US" sz="1500" dirty="0">
              <a:solidFill>
                <a:srgbClr val="525353"/>
              </a:solidFill>
              <a:latin typeface="Arial"/>
              <a:ea typeface="Geneva"/>
            </a:endParaRPr>
          </a:p>
        </p:txBody>
      </p:sp>
      <p:sp>
        <p:nvSpPr>
          <p:cNvPr id="31" name="TextBox 30"/>
          <p:cNvSpPr txBox="1"/>
          <p:nvPr/>
        </p:nvSpPr>
        <p:spPr>
          <a:xfrm>
            <a:off x="3962400" y="3962400"/>
            <a:ext cx="762000" cy="784830"/>
          </a:xfrm>
          <a:prstGeom prst="rect">
            <a:avLst/>
          </a:prstGeom>
          <a:noFill/>
          <a:ln>
            <a:solidFill>
              <a:schemeClr val="accent2"/>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Quest</a:t>
            </a:r>
          </a:p>
          <a:p>
            <a:pPr algn="ctr" fontAlgn="auto">
              <a:spcBef>
                <a:spcPts val="0"/>
              </a:spcBef>
              <a:spcAft>
                <a:spcPts val="0"/>
              </a:spcAft>
            </a:pPr>
            <a:r>
              <a:rPr lang="en-US" sz="1500" dirty="0" smtClean="0">
                <a:solidFill>
                  <a:srgbClr val="525353"/>
                </a:solidFill>
                <a:latin typeface="Arial"/>
                <a:ea typeface="Geneva"/>
              </a:rPr>
              <a:t>ARUP</a:t>
            </a:r>
          </a:p>
          <a:p>
            <a:pPr algn="ctr" fontAlgn="auto">
              <a:spcBef>
                <a:spcPts val="0"/>
              </a:spcBef>
              <a:spcAft>
                <a:spcPts val="0"/>
              </a:spcAft>
            </a:pPr>
            <a:r>
              <a:rPr lang="en-US" sz="1500" dirty="0" smtClean="0">
                <a:solidFill>
                  <a:srgbClr val="525353"/>
                </a:solidFill>
                <a:latin typeface="Arial"/>
                <a:ea typeface="Geneva"/>
              </a:rPr>
              <a:t>15:00</a:t>
            </a:r>
            <a:endParaRPr lang="en-US" sz="1500" dirty="0">
              <a:solidFill>
                <a:srgbClr val="525353"/>
              </a:solidFill>
              <a:latin typeface="Arial"/>
              <a:ea typeface="Geneva"/>
            </a:endParaRPr>
          </a:p>
        </p:txBody>
      </p:sp>
      <p:sp>
        <p:nvSpPr>
          <p:cNvPr id="32" name="TextBox 31"/>
          <p:cNvSpPr txBox="1"/>
          <p:nvPr/>
        </p:nvSpPr>
        <p:spPr>
          <a:xfrm>
            <a:off x="5029200" y="2341602"/>
            <a:ext cx="7620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ARUP</a:t>
            </a:r>
          </a:p>
          <a:p>
            <a:pPr algn="ctr" fontAlgn="auto">
              <a:spcBef>
                <a:spcPts val="0"/>
              </a:spcBef>
              <a:spcAft>
                <a:spcPts val="0"/>
              </a:spcAft>
            </a:pPr>
            <a:r>
              <a:rPr lang="en-US" sz="1500" dirty="0" smtClean="0">
                <a:solidFill>
                  <a:srgbClr val="525353"/>
                </a:solidFill>
                <a:latin typeface="Arial"/>
                <a:ea typeface="Geneva"/>
              </a:rPr>
              <a:t>15:20</a:t>
            </a:r>
            <a:endParaRPr lang="en-US" sz="1500" dirty="0">
              <a:solidFill>
                <a:srgbClr val="525353"/>
              </a:solidFill>
              <a:latin typeface="Arial"/>
              <a:ea typeface="Geneva"/>
            </a:endParaRPr>
          </a:p>
        </p:txBody>
      </p:sp>
      <p:cxnSp>
        <p:nvCxnSpPr>
          <p:cNvPr id="33" name="Straight Connector 32"/>
          <p:cNvCxnSpPr/>
          <p:nvPr/>
        </p:nvCxnSpPr>
        <p:spPr bwMode="auto">
          <a:xfrm flipV="1">
            <a:off x="5410200" y="2895600"/>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sp>
        <p:nvSpPr>
          <p:cNvPr id="34" name="TextBox 33"/>
          <p:cNvSpPr txBox="1"/>
          <p:nvPr/>
        </p:nvSpPr>
        <p:spPr>
          <a:xfrm>
            <a:off x="5791200" y="3962400"/>
            <a:ext cx="838200" cy="784830"/>
          </a:xfrm>
          <a:prstGeom prst="rect">
            <a:avLst/>
          </a:prstGeom>
          <a:noFill/>
          <a:ln>
            <a:solidFill>
              <a:schemeClr val="accent2"/>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UW (2)</a:t>
            </a:r>
          </a:p>
          <a:p>
            <a:pPr algn="ctr" fontAlgn="auto">
              <a:spcBef>
                <a:spcPts val="0"/>
              </a:spcBef>
              <a:spcAft>
                <a:spcPts val="0"/>
              </a:spcAft>
            </a:pPr>
            <a:r>
              <a:rPr lang="en-US" sz="1500" dirty="0" smtClean="0">
                <a:solidFill>
                  <a:srgbClr val="525353"/>
                </a:solidFill>
                <a:latin typeface="Arial"/>
                <a:ea typeface="Geneva"/>
              </a:rPr>
              <a:t>Mayo</a:t>
            </a:r>
          </a:p>
          <a:p>
            <a:pPr algn="ctr" fontAlgn="auto">
              <a:spcBef>
                <a:spcPts val="0"/>
              </a:spcBef>
              <a:spcAft>
                <a:spcPts val="0"/>
              </a:spcAft>
            </a:pPr>
            <a:r>
              <a:rPr lang="en-US" sz="1500" dirty="0" smtClean="0">
                <a:solidFill>
                  <a:srgbClr val="525353"/>
                </a:solidFill>
                <a:latin typeface="Arial"/>
                <a:ea typeface="Geneva"/>
              </a:rPr>
              <a:t>15:45</a:t>
            </a:r>
            <a:endParaRPr lang="en-US" sz="1500" dirty="0">
              <a:solidFill>
                <a:srgbClr val="525353"/>
              </a:solidFill>
              <a:latin typeface="Arial"/>
              <a:ea typeface="Geneva"/>
            </a:endParaRPr>
          </a:p>
        </p:txBody>
      </p:sp>
      <p:sp>
        <p:nvSpPr>
          <p:cNvPr id="35" name="TextBox 34"/>
          <p:cNvSpPr txBox="1"/>
          <p:nvPr/>
        </p:nvSpPr>
        <p:spPr>
          <a:xfrm>
            <a:off x="2590800" y="3962400"/>
            <a:ext cx="1066800" cy="553998"/>
          </a:xfrm>
          <a:prstGeom prst="rect">
            <a:avLst/>
          </a:prstGeom>
          <a:noFill/>
          <a:ln>
            <a:solidFill>
              <a:schemeClr val="accent2"/>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Overnight</a:t>
            </a:r>
          </a:p>
          <a:p>
            <a:pPr algn="ctr" fontAlgn="auto">
              <a:spcBef>
                <a:spcPts val="0"/>
              </a:spcBef>
              <a:spcAft>
                <a:spcPts val="0"/>
              </a:spcAft>
            </a:pPr>
            <a:r>
              <a:rPr lang="en-US" sz="1500" dirty="0" smtClean="0">
                <a:solidFill>
                  <a:srgbClr val="525353"/>
                </a:solidFill>
                <a:latin typeface="Arial"/>
                <a:ea typeface="Geneva"/>
              </a:rPr>
              <a:t>14:15</a:t>
            </a:r>
            <a:endParaRPr lang="en-US" sz="1500" dirty="0">
              <a:solidFill>
                <a:srgbClr val="525353"/>
              </a:solidFill>
              <a:latin typeface="Arial"/>
              <a:ea typeface="Geneva"/>
            </a:endParaRPr>
          </a:p>
        </p:txBody>
      </p:sp>
      <p:sp>
        <p:nvSpPr>
          <p:cNvPr id="45" name="Oval 44"/>
          <p:cNvSpPr/>
          <p:nvPr/>
        </p:nvSpPr>
        <p:spPr bwMode="auto">
          <a:xfrm>
            <a:off x="7391400" y="3276600"/>
            <a:ext cx="304800" cy="3048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FFFFFF"/>
              </a:solidFill>
            </a:endParaRPr>
          </a:p>
        </p:txBody>
      </p:sp>
      <p:sp>
        <p:nvSpPr>
          <p:cNvPr id="46" name="TextBox 45"/>
          <p:cNvSpPr txBox="1"/>
          <p:nvPr/>
        </p:nvSpPr>
        <p:spPr>
          <a:xfrm>
            <a:off x="7086600" y="3962400"/>
            <a:ext cx="990600" cy="1015663"/>
          </a:xfrm>
          <a:prstGeom prst="rect">
            <a:avLst/>
          </a:prstGeom>
          <a:noFill/>
          <a:ln>
            <a:solidFill>
              <a:srgbClr val="FFC000"/>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Sendouts End Shift Time</a:t>
            </a:r>
          </a:p>
          <a:p>
            <a:pPr algn="ctr" fontAlgn="auto">
              <a:spcBef>
                <a:spcPts val="0"/>
              </a:spcBef>
              <a:spcAft>
                <a:spcPts val="0"/>
              </a:spcAft>
            </a:pPr>
            <a:r>
              <a:rPr lang="en-US" sz="1500" dirty="0" smtClean="0">
                <a:solidFill>
                  <a:srgbClr val="525353"/>
                </a:solidFill>
                <a:latin typeface="Arial"/>
                <a:ea typeface="Geneva"/>
              </a:rPr>
              <a:t>17:00</a:t>
            </a:r>
            <a:endParaRPr lang="en-US" sz="1500" dirty="0">
              <a:solidFill>
                <a:srgbClr val="525353"/>
              </a:solidFill>
              <a:latin typeface="Arial"/>
              <a:ea typeface="Geneva"/>
            </a:endParaRPr>
          </a:p>
        </p:txBody>
      </p:sp>
      <p:cxnSp>
        <p:nvCxnSpPr>
          <p:cNvPr id="47" name="Straight Connector 46"/>
          <p:cNvCxnSpPr/>
          <p:nvPr/>
        </p:nvCxnSpPr>
        <p:spPr bwMode="auto">
          <a:xfrm flipV="1">
            <a:off x="7543800" y="3505200"/>
            <a:ext cx="0" cy="457200"/>
          </a:xfrm>
          <a:prstGeom prst="line">
            <a:avLst/>
          </a:prstGeom>
          <a:solidFill>
            <a:srgbClr val="3BB0C2"/>
          </a:solidFill>
          <a:ln w="28575" cap="flat" cmpd="sng" algn="ctr">
            <a:solidFill>
              <a:srgbClr val="FFC000"/>
            </a:solidFill>
            <a:prstDash val="solid"/>
            <a:round/>
            <a:headEnd type="none" w="med" len="med"/>
            <a:tailEnd type="none" w="med" len="med"/>
          </a:ln>
          <a:effectLst/>
        </p:spPr>
      </p:cxnSp>
      <p:cxnSp>
        <p:nvCxnSpPr>
          <p:cNvPr id="50" name="Straight Connector 49"/>
          <p:cNvCxnSpPr>
            <a:stCxn id="51" idx="0"/>
          </p:cNvCxnSpPr>
          <p:nvPr/>
        </p:nvCxnSpPr>
        <p:spPr bwMode="auto">
          <a:xfrm flipV="1">
            <a:off x="1143000" y="3429000"/>
            <a:ext cx="0" cy="1676400"/>
          </a:xfrm>
          <a:prstGeom prst="line">
            <a:avLst/>
          </a:prstGeom>
          <a:solidFill>
            <a:srgbClr val="3BB0C2"/>
          </a:solidFill>
          <a:ln w="28575" cap="flat" cmpd="sng" algn="ctr">
            <a:solidFill>
              <a:srgbClr val="7030A0"/>
            </a:solidFill>
            <a:prstDash val="solid"/>
            <a:round/>
            <a:headEnd type="none" w="med" len="med"/>
            <a:tailEnd type="none" w="med" len="med"/>
          </a:ln>
          <a:effectLst/>
        </p:spPr>
      </p:cxnSp>
      <p:sp>
        <p:nvSpPr>
          <p:cNvPr id="51" name="TextBox 50"/>
          <p:cNvSpPr txBox="1"/>
          <p:nvPr/>
        </p:nvSpPr>
        <p:spPr>
          <a:xfrm>
            <a:off x="762000" y="5105400"/>
            <a:ext cx="762000" cy="553998"/>
          </a:xfrm>
          <a:prstGeom prst="rect">
            <a:avLst/>
          </a:prstGeom>
          <a:noFill/>
          <a:ln>
            <a:solidFill>
              <a:srgbClr val="7030A0"/>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Log-in</a:t>
            </a:r>
          </a:p>
          <a:p>
            <a:pPr algn="ctr" fontAlgn="auto">
              <a:spcBef>
                <a:spcPts val="0"/>
              </a:spcBef>
              <a:spcAft>
                <a:spcPts val="0"/>
              </a:spcAft>
            </a:pPr>
            <a:r>
              <a:rPr lang="en-US" sz="1500" dirty="0" smtClean="0">
                <a:solidFill>
                  <a:srgbClr val="525353"/>
                </a:solidFill>
                <a:latin typeface="Arial"/>
                <a:ea typeface="Geneva"/>
              </a:rPr>
              <a:t>8:30</a:t>
            </a:r>
            <a:endParaRPr lang="en-US" sz="1500" dirty="0">
              <a:solidFill>
                <a:srgbClr val="525353"/>
              </a:solidFill>
              <a:latin typeface="Arial"/>
              <a:ea typeface="Geneva"/>
            </a:endParaRPr>
          </a:p>
        </p:txBody>
      </p:sp>
      <p:cxnSp>
        <p:nvCxnSpPr>
          <p:cNvPr id="62" name="Straight Connector 61"/>
          <p:cNvCxnSpPr>
            <a:stCxn id="63" idx="0"/>
          </p:cNvCxnSpPr>
          <p:nvPr/>
        </p:nvCxnSpPr>
        <p:spPr bwMode="auto">
          <a:xfrm flipV="1">
            <a:off x="2286000" y="3429000"/>
            <a:ext cx="0" cy="1676400"/>
          </a:xfrm>
          <a:prstGeom prst="line">
            <a:avLst/>
          </a:prstGeom>
          <a:solidFill>
            <a:srgbClr val="3BB0C2"/>
          </a:solidFill>
          <a:ln w="28575" cap="flat" cmpd="sng" algn="ctr">
            <a:solidFill>
              <a:srgbClr val="7030A0"/>
            </a:solidFill>
            <a:prstDash val="solid"/>
            <a:round/>
            <a:headEnd type="none" w="med" len="med"/>
            <a:tailEnd type="none" w="med" len="med"/>
          </a:ln>
          <a:effectLst/>
        </p:spPr>
      </p:cxnSp>
      <p:sp>
        <p:nvSpPr>
          <p:cNvPr id="63" name="TextBox 62"/>
          <p:cNvSpPr txBox="1"/>
          <p:nvPr/>
        </p:nvSpPr>
        <p:spPr>
          <a:xfrm>
            <a:off x="1905000" y="5105400"/>
            <a:ext cx="762000" cy="553998"/>
          </a:xfrm>
          <a:prstGeom prst="rect">
            <a:avLst/>
          </a:prstGeom>
          <a:noFill/>
          <a:ln>
            <a:solidFill>
              <a:srgbClr val="7030A0"/>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Log-in</a:t>
            </a:r>
          </a:p>
          <a:p>
            <a:pPr algn="ctr" fontAlgn="auto">
              <a:spcBef>
                <a:spcPts val="0"/>
              </a:spcBef>
              <a:spcAft>
                <a:spcPts val="0"/>
              </a:spcAft>
            </a:pPr>
            <a:r>
              <a:rPr lang="en-US" sz="1500" dirty="0" smtClean="0">
                <a:solidFill>
                  <a:srgbClr val="525353"/>
                </a:solidFill>
                <a:latin typeface="Arial"/>
                <a:ea typeface="Geneva"/>
              </a:rPr>
              <a:t>12:00</a:t>
            </a:r>
            <a:endParaRPr lang="en-US" sz="1500" dirty="0">
              <a:solidFill>
                <a:srgbClr val="525353"/>
              </a:solidFill>
              <a:latin typeface="Arial"/>
              <a:ea typeface="Geneva"/>
            </a:endParaRPr>
          </a:p>
        </p:txBody>
      </p:sp>
      <p:cxnSp>
        <p:nvCxnSpPr>
          <p:cNvPr id="64" name="Straight Connector 63"/>
          <p:cNvCxnSpPr>
            <a:stCxn id="65" idx="0"/>
          </p:cNvCxnSpPr>
          <p:nvPr/>
        </p:nvCxnSpPr>
        <p:spPr bwMode="auto">
          <a:xfrm flipV="1">
            <a:off x="5638800" y="3429000"/>
            <a:ext cx="0" cy="1676400"/>
          </a:xfrm>
          <a:prstGeom prst="line">
            <a:avLst/>
          </a:prstGeom>
          <a:solidFill>
            <a:srgbClr val="3BB0C2"/>
          </a:solidFill>
          <a:ln w="28575" cap="flat" cmpd="sng" algn="ctr">
            <a:solidFill>
              <a:srgbClr val="7030A0"/>
            </a:solidFill>
            <a:prstDash val="solid"/>
            <a:round/>
            <a:headEnd type="none" w="med" len="med"/>
            <a:tailEnd type="none" w="med" len="med"/>
          </a:ln>
          <a:effectLst/>
        </p:spPr>
      </p:cxnSp>
      <p:sp>
        <p:nvSpPr>
          <p:cNvPr id="65" name="TextBox 64"/>
          <p:cNvSpPr txBox="1"/>
          <p:nvPr/>
        </p:nvSpPr>
        <p:spPr>
          <a:xfrm>
            <a:off x="5257800" y="5105400"/>
            <a:ext cx="762000" cy="553998"/>
          </a:xfrm>
          <a:prstGeom prst="rect">
            <a:avLst/>
          </a:prstGeom>
          <a:noFill/>
          <a:ln>
            <a:solidFill>
              <a:srgbClr val="7030A0"/>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Log-in</a:t>
            </a:r>
          </a:p>
          <a:p>
            <a:pPr algn="ctr" fontAlgn="auto">
              <a:spcBef>
                <a:spcPts val="0"/>
              </a:spcBef>
              <a:spcAft>
                <a:spcPts val="0"/>
              </a:spcAft>
            </a:pPr>
            <a:r>
              <a:rPr lang="en-US" sz="1500" dirty="0" smtClean="0">
                <a:solidFill>
                  <a:srgbClr val="525353"/>
                </a:solidFill>
                <a:latin typeface="Arial"/>
                <a:ea typeface="Geneva"/>
              </a:rPr>
              <a:t>15:30</a:t>
            </a:r>
            <a:endParaRPr lang="en-US" sz="1500" dirty="0">
              <a:solidFill>
                <a:srgbClr val="525353"/>
              </a:solidFill>
              <a:latin typeface="Arial"/>
              <a:ea typeface="Geneva"/>
            </a:endParaRPr>
          </a:p>
        </p:txBody>
      </p:sp>
      <p:sp>
        <p:nvSpPr>
          <p:cNvPr id="70" name="TextBox 69"/>
          <p:cNvSpPr txBox="1"/>
          <p:nvPr/>
        </p:nvSpPr>
        <p:spPr>
          <a:xfrm>
            <a:off x="304800" y="1371600"/>
            <a:ext cx="2590800" cy="369332"/>
          </a:xfrm>
          <a:prstGeom prst="rect">
            <a:avLst/>
          </a:prstGeom>
          <a:noFill/>
          <a:ln w="28575">
            <a:solidFill>
              <a:srgbClr val="7030A0"/>
            </a:solidFill>
          </a:ln>
        </p:spPr>
        <p:txBody>
          <a:bodyPr wrap="square" rtlCol="0">
            <a:spAutoFit/>
          </a:bodyPr>
          <a:lstStyle/>
          <a:p>
            <a:pPr algn="ctr" fontAlgn="auto">
              <a:spcBef>
                <a:spcPts val="0"/>
              </a:spcBef>
              <a:spcAft>
                <a:spcPts val="0"/>
              </a:spcAft>
            </a:pPr>
            <a:r>
              <a:rPr lang="en-US" sz="1800" dirty="0" smtClean="0">
                <a:solidFill>
                  <a:srgbClr val="525353"/>
                </a:solidFill>
                <a:latin typeface="Arial"/>
                <a:ea typeface="Geneva"/>
              </a:rPr>
              <a:t>Log-in times</a:t>
            </a:r>
            <a:endParaRPr lang="en-US" sz="1800" dirty="0">
              <a:solidFill>
                <a:srgbClr val="525353"/>
              </a:solidFill>
              <a:latin typeface="Arial"/>
              <a:ea typeface="Geneva"/>
            </a:endParaRPr>
          </a:p>
        </p:txBody>
      </p:sp>
      <p:sp>
        <p:nvSpPr>
          <p:cNvPr id="74" name="Oval 73"/>
          <p:cNvSpPr/>
          <p:nvPr/>
        </p:nvSpPr>
        <p:spPr bwMode="auto">
          <a:xfrm>
            <a:off x="457200" y="3276600"/>
            <a:ext cx="304800" cy="3048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FFFFFF"/>
              </a:solidFill>
            </a:endParaRPr>
          </a:p>
        </p:txBody>
      </p:sp>
      <p:sp>
        <p:nvSpPr>
          <p:cNvPr id="75" name="TextBox 74"/>
          <p:cNvSpPr txBox="1"/>
          <p:nvPr/>
        </p:nvSpPr>
        <p:spPr>
          <a:xfrm>
            <a:off x="76200" y="3810000"/>
            <a:ext cx="990600" cy="1246495"/>
          </a:xfrm>
          <a:prstGeom prst="rect">
            <a:avLst/>
          </a:prstGeom>
          <a:noFill/>
          <a:ln>
            <a:solidFill>
              <a:srgbClr val="FFC000"/>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Sendouts Start Shift Time</a:t>
            </a:r>
          </a:p>
          <a:p>
            <a:pPr algn="ctr" fontAlgn="auto">
              <a:spcBef>
                <a:spcPts val="0"/>
              </a:spcBef>
              <a:spcAft>
                <a:spcPts val="0"/>
              </a:spcAft>
            </a:pPr>
            <a:r>
              <a:rPr lang="en-US" sz="1500" dirty="0" smtClean="0">
                <a:solidFill>
                  <a:srgbClr val="525353"/>
                </a:solidFill>
                <a:latin typeface="Arial"/>
                <a:ea typeface="Geneva"/>
              </a:rPr>
              <a:t>8:00</a:t>
            </a:r>
            <a:endParaRPr lang="en-US" sz="1500" dirty="0">
              <a:solidFill>
                <a:srgbClr val="525353"/>
              </a:solidFill>
              <a:latin typeface="Arial"/>
              <a:ea typeface="Geneva"/>
            </a:endParaRPr>
          </a:p>
        </p:txBody>
      </p:sp>
      <p:cxnSp>
        <p:nvCxnSpPr>
          <p:cNvPr id="76" name="Straight Connector 75"/>
          <p:cNvCxnSpPr/>
          <p:nvPr/>
        </p:nvCxnSpPr>
        <p:spPr bwMode="auto">
          <a:xfrm flipV="1">
            <a:off x="609600" y="3505200"/>
            <a:ext cx="0" cy="304800"/>
          </a:xfrm>
          <a:prstGeom prst="line">
            <a:avLst/>
          </a:prstGeom>
          <a:solidFill>
            <a:srgbClr val="3BB0C2"/>
          </a:solidFill>
          <a:ln w="28575" cap="flat" cmpd="sng" algn="ctr">
            <a:solidFill>
              <a:srgbClr val="FFC000"/>
            </a:solidFill>
            <a:prstDash val="solid"/>
            <a:round/>
            <a:headEnd type="none" w="med" len="med"/>
            <a:tailEnd type="none" w="med" len="med"/>
          </a:ln>
          <a:effectLst/>
        </p:spPr>
      </p:cxnSp>
      <p:sp>
        <p:nvSpPr>
          <p:cNvPr id="39" name="Oval 38"/>
          <p:cNvSpPr/>
          <p:nvPr/>
        </p:nvSpPr>
        <p:spPr bwMode="auto">
          <a:xfrm>
            <a:off x="2133600" y="3276600"/>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FFFFFF"/>
              </a:solidFill>
            </a:endParaRPr>
          </a:p>
        </p:txBody>
      </p:sp>
      <p:sp>
        <p:nvSpPr>
          <p:cNvPr id="3" name="TextBox 2"/>
          <p:cNvSpPr txBox="1"/>
          <p:nvPr/>
        </p:nvSpPr>
        <p:spPr>
          <a:xfrm>
            <a:off x="2046079" y="2876729"/>
            <a:ext cx="2221121" cy="461665"/>
          </a:xfrm>
          <a:prstGeom prst="rect">
            <a:avLst/>
          </a:prstGeom>
          <a:noFill/>
        </p:spPr>
        <p:txBody>
          <a:bodyPr wrap="none" rtlCol="0">
            <a:spAutoFit/>
          </a:bodyPr>
          <a:lstStyle/>
          <a:p>
            <a:r>
              <a:rPr lang="en-US" dirty="0" smtClean="0">
                <a:solidFill>
                  <a:srgbClr val="FF0000"/>
                </a:solidFill>
              </a:rPr>
              <a:t>HSV Run Time</a:t>
            </a:r>
            <a:endParaRPr lang="en-US" dirty="0">
              <a:solidFill>
                <a:srgbClr val="FF0000"/>
              </a:solidFill>
            </a:endParaRPr>
          </a:p>
        </p:txBody>
      </p:sp>
    </p:spTree>
    <p:extLst>
      <p:ext uri="{BB962C8B-B14F-4D97-AF65-F5344CB8AC3E}">
        <p14:creationId xmlns:p14="http://schemas.microsoft.com/office/powerpoint/2010/main" val="3203314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228600" y="1371600"/>
          <a:ext cx="87630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79400" y="457200"/>
            <a:ext cx="8636000" cy="1219200"/>
          </a:xfrm>
        </p:spPr>
        <p:txBody>
          <a:bodyPr/>
          <a:lstStyle/>
          <a:p>
            <a:r>
              <a:rPr lang="en-US" dirty="0" smtClean="0"/>
              <a:t>UW HSV Specimen Draw Times: May 2014 - July 2014</a:t>
            </a:r>
            <a:endParaRPr lang="en-US" dirty="0"/>
          </a:p>
        </p:txBody>
      </p:sp>
      <p:cxnSp>
        <p:nvCxnSpPr>
          <p:cNvPr id="10" name="Straight Connector 9"/>
          <p:cNvCxnSpPr/>
          <p:nvPr/>
        </p:nvCxnSpPr>
        <p:spPr bwMode="auto">
          <a:xfrm flipV="1">
            <a:off x="5486400" y="1219200"/>
            <a:ext cx="0" cy="3657600"/>
          </a:xfrm>
          <a:prstGeom prst="line">
            <a:avLst/>
          </a:prstGeom>
          <a:solidFill>
            <a:srgbClr val="3BB0C2"/>
          </a:solidFill>
          <a:ln w="381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V="1">
            <a:off x="8305800" y="1219200"/>
            <a:ext cx="0" cy="3657600"/>
          </a:xfrm>
          <a:prstGeom prst="line">
            <a:avLst/>
          </a:prstGeom>
          <a:solidFill>
            <a:srgbClr val="3BB0C2"/>
          </a:solidFill>
          <a:ln w="38100" cap="flat" cmpd="sng" algn="ctr">
            <a:solidFill>
              <a:srgbClr val="FF0000"/>
            </a:solidFill>
            <a:prstDash val="solid"/>
            <a:round/>
            <a:headEnd type="none" w="med" len="med"/>
            <a:tailEnd type="none" w="med" len="med"/>
          </a:ln>
          <a:effectLst/>
        </p:spPr>
      </p:cxnSp>
      <p:sp>
        <p:nvSpPr>
          <p:cNvPr id="8" name="TextBox 7"/>
          <p:cNvSpPr txBox="1"/>
          <p:nvPr/>
        </p:nvSpPr>
        <p:spPr>
          <a:xfrm>
            <a:off x="5791200" y="1566446"/>
            <a:ext cx="2286000" cy="338554"/>
          </a:xfrm>
          <a:prstGeom prst="rect">
            <a:avLst/>
          </a:prstGeom>
          <a:solidFill>
            <a:schemeClr val="bg1"/>
          </a:solidFill>
        </p:spPr>
        <p:txBody>
          <a:bodyPr wrap="square" rtlCol="0">
            <a:spAutoFit/>
          </a:bodyPr>
          <a:lstStyle/>
          <a:p>
            <a:pPr algn="ctr" fontAlgn="auto">
              <a:spcBef>
                <a:spcPts val="0"/>
              </a:spcBef>
              <a:spcAft>
                <a:spcPts val="0"/>
              </a:spcAft>
            </a:pPr>
            <a:r>
              <a:rPr lang="en-US" sz="1600" b="1" dirty="0" smtClean="0">
                <a:solidFill>
                  <a:srgbClr val="FF0000"/>
                </a:solidFill>
                <a:latin typeface="Arial"/>
              </a:rPr>
              <a:t>15:00 - 24:00</a:t>
            </a:r>
            <a:endParaRPr lang="en-US" sz="1600" b="1" dirty="0">
              <a:solidFill>
                <a:srgbClr val="FF0000"/>
              </a:solidFill>
              <a:latin typeface="Arial"/>
            </a:endParaRPr>
          </a:p>
        </p:txBody>
      </p:sp>
      <p:cxnSp>
        <p:nvCxnSpPr>
          <p:cNvPr id="11" name="Straight Arrow Connector 10"/>
          <p:cNvCxnSpPr/>
          <p:nvPr/>
        </p:nvCxnSpPr>
        <p:spPr bwMode="auto">
          <a:xfrm flipH="1">
            <a:off x="5486400" y="1752600"/>
            <a:ext cx="228600" cy="0"/>
          </a:xfrm>
          <a:prstGeom prst="straightConnector1">
            <a:avLst/>
          </a:prstGeom>
          <a:solidFill>
            <a:srgbClr val="3BB0C2"/>
          </a:solidFill>
          <a:ln w="2857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8077200" y="1752600"/>
            <a:ext cx="228600" cy="0"/>
          </a:xfrm>
          <a:prstGeom prst="straightConnector1">
            <a:avLst/>
          </a:prstGeom>
          <a:solidFill>
            <a:srgbClr val="3BB0C2"/>
          </a:solidFill>
          <a:ln w="28575" cap="flat" cmpd="sng" algn="ctr">
            <a:solidFill>
              <a:srgbClr val="FF0000"/>
            </a:solidFill>
            <a:prstDash val="solid"/>
            <a:round/>
            <a:headEnd type="none" w="med" len="med"/>
            <a:tailEnd type="arrow"/>
          </a:ln>
          <a:effectLst/>
        </p:spPr>
      </p:cxnSp>
      <p:graphicFrame>
        <p:nvGraphicFramePr>
          <p:cNvPr id="15" name="Table 14"/>
          <p:cNvGraphicFramePr>
            <a:graphicFrameLocks noGrp="1"/>
          </p:cNvGraphicFramePr>
          <p:nvPr/>
        </p:nvGraphicFramePr>
        <p:xfrm>
          <a:off x="76200" y="5008436"/>
          <a:ext cx="8991601" cy="1769316"/>
        </p:xfrm>
        <a:graphic>
          <a:graphicData uri="http://schemas.openxmlformats.org/drawingml/2006/table">
            <a:tbl>
              <a:tblPr/>
              <a:tblGrid>
                <a:gridCol w="6939172"/>
                <a:gridCol w="684144"/>
                <a:gridCol w="689891"/>
                <a:gridCol w="678394"/>
              </a:tblGrid>
              <a:tr h="211882">
                <a:tc>
                  <a:txBody>
                    <a:bodyPr/>
                    <a:lstStyle/>
                    <a:p>
                      <a:pPr algn="ctr" fontAlgn="b"/>
                      <a:endParaRPr lang="en-US" sz="1500" b="1" i="0" u="none" strike="noStrike" dirty="0">
                        <a:solidFill>
                          <a:srgbClr val="FFFFFF"/>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500" b="1" i="0" u="none" strike="noStrike" dirty="0" smtClean="0">
                          <a:solidFill>
                            <a:srgbClr val="FFFFFF"/>
                          </a:solidFill>
                          <a:latin typeface="Calibri"/>
                        </a:rPr>
                        <a:t>May</a:t>
                      </a:r>
                      <a:endParaRPr lang="en-US" sz="1500" b="1" i="0" u="none" strike="noStrike" dirty="0">
                        <a:solidFill>
                          <a:srgbClr val="FFFFFF"/>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500" b="1" i="0" u="none" strike="noStrike" dirty="0" smtClean="0">
                          <a:solidFill>
                            <a:srgbClr val="FFFFFF"/>
                          </a:solidFill>
                          <a:latin typeface="Calibri"/>
                        </a:rPr>
                        <a:t>June</a:t>
                      </a:r>
                      <a:endParaRPr lang="en-US" sz="1500" b="1" i="0" u="none" strike="noStrike" dirty="0">
                        <a:solidFill>
                          <a:srgbClr val="FFFFFF"/>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500" b="1" i="0" u="none" strike="noStrike" dirty="0" smtClean="0">
                          <a:solidFill>
                            <a:srgbClr val="FFFFFF"/>
                          </a:solidFill>
                          <a:latin typeface="Calibri"/>
                        </a:rPr>
                        <a:t>July</a:t>
                      </a:r>
                      <a:endParaRPr lang="en-US" sz="1500" b="1" i="0" u="none" strike="noStrike" dirty="0">
                        <a:solidFill>
                          <a:srgbClr val="FFFFFF"/>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r>
              <a:tr h="362521">
                <a:tc>
                  <a:txBody>
                    <a:bodyPr/>
                    <a:lstStyle/>
                    <a:p>
                      <a:pPr algn="ctr" fontAlgn="b"/>
                      <a:r>
                        <a:rPr lang="en-US" sz="1500" b="0" i="0" u="none" strike="noStrike" dirty="0">
                          <a:solidFill>
                            <a:srgbClr val="000000"/>
                          </a:solidFill>
                          <a:latin typeface="Calibri"/>
                        </a:rPr>
                        <a:t>Number of specimen </a:t>
                      </a:r>
                      <a:r>
                        <a:rPr lang="en-US" sz="1500" b="0" i="0" u="none" strike="noStrike" dirty="0" smtClean="0">
                          <a:solidFill>
                            <a:srgbClr val="000000"/>
                          </a:solidFill>
                          <a:latin typeface="Calibri"/>
                        </a:rPr>
                        <a:t>1500-500 </a:t>
                      </a:r>
                      <a:r>
                        <a:rPr lang="en-US" sz="1500" b="0" i="0" u="none" strike="noStrike" dirty="0">
                          <a:solidFill>
                            <a:srgbClr val="000000"/>
                          </a:solidFill>
                          <a:latin typeface="Calibri"/>
                        </a:rPr>
                        <a:t>(per month)</a:t>
                      </a:r>
                    </a:p>
                  </a:txBody>
                  <a:tcPr marL="0" marR="0" marT="0"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500" b="0" i="0" u="none" strike="noStrike" dirty="0" smtClean="0">
                          <a:solidFill>
                            <a:srgbClr val="000000"/>
                          </a:solidFill>
                          <a:latin typeface="Calibri"/>
                        </a:rPr>
                        <a:t>98</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500" b="0" i="0" u="none" strike="noStrike" dirty="0" smtClean="0">
                          <a:solidFill>
                            <a:srgbClr val="000000"/>
                          </a:solidFill>
                          <a:latin typeface="Calibri"/>
                        </a:rPr>
                        <a:t>117</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500" b="0" i="0" u="none" strike="noStrike" dirty="0" smtClean="0">
                          <a:solidFill>
                            <a:srgbClr val="000000"/>
                          </a:solidFill>
                          <a:latin typeface="Calibri"/>
                        </a:rPr>
                        <a:t>156</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453152">
                <a:tc>
                  <a:txBody>
                    <a:bodyPr/>
                    <a:lstStyle/>
                    <a:p>
                      <a:pPr algn="ctr" fontAlgn="b"/>
                      <a:r>
                        <a:rPr lang="en-US" sz="1500" b="0" i="0" u="none" strike="noStrike" dirty="0">
                          <a:solidFill>
                            <a:srgbClr val="000000"/>
                          </a:solidFill>
                          <a:latin typeface="Calibri"/>
                        </a:rPr>
                        <a:t>Number of specimen between </a:t>
                      </a:r>
                      <a:r>
                        <a:rPr lang="en-US" sz="1500" b="0" i="0" u="none" strike="noStrike" dirty="0" smtClean="0">
                          <a:solidFill>
                            <a:srgbClr val="000000"/>
                          </a:solidFill>
                          <a:latin typeface="Calibri"/>
                        </a:rPr>
                        <a:t>1500-500 </a:t>
                      </a:r>
                      <a:r>
                        <a:rPr lang="en-US" sz="1500" b="0" i="0" u="none" strike="noStrike" dirty="0">
                          <a:solidFill>
                            <a:srgbClr val="000000"/>
                          </a:solidFill>
                          <a:latin typeface="Calibri"/>
                        </a:rPr>
                        <a:t>(per day/per month)</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500" b="0" i="0" u="none" strike="noStrike" dirty="0" smtClean="0">
                          <a:solidFill>
                            <a:srgbClr val="000000"/>
                          </a:solidFill>
                          <a:latin typeface="Calibri"/>
                        </a:rPr>
                        <a:t>3.16</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500" b="0" i="0" u="none" strike="noStrike" dirty="0" smtClean="0">
                          <a:solidFill>
                            <a:srgbClr val="000000"/>
                          </a:solidFill>
                          <a:latin typeface="Calibri"/>
                        </a:rPr>
                        <a:t>3.90</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500" b="0" i="0" u="none" strike="noStrike" dirty="0" smtClean="0">
                          <a:solidFill>
                            <a:srgbClr val="000000"/>
                          </a:solidFill>
                          <a:latin typeface="Calibri"/>
                        </a:rPr>
                        <a:t>5.03</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71891">
                <a:tc>
                  <a:txBody>
                    <a:bodyPr/>
                    <a:lstStyle/>
                    <a:p>
                      <a:pPr algn="ctr" fontAlgn="b"/>
                      <a:r>
                        <a:rPr lang="en-US" sz="1500" b="0" i="0" u="none" strike="noStrike" dirty="0">
                          <a:solidFill>
                            <a:srgbClr val="000000"/>
                          </a:solidFill>
                          <a:latin typeface="Calibri"/>
                        </a:rPr>
                        <a:t>Total </a:t>
                      </a:r>
                      <a:r>
                        <a:rPr lang="en-US" sz="1500" b="0" i="0" u="none" strike="noStrike" dirty="0" smtClean="0">
                          <a:solidFill>
                            <a:srgbClr val="000000"/>
                          </a:solidFill>
                          <a:latin typeface="Calibri"/>
                        </a:rPr>
                        <a:t>UW HSV specimen </a:t>
                      </a:r>
                      <a:r>
                        <a:rPr lang="en-US" sz="1500" b="0" i="0" u="none" strike="noStrike" dirty="0">
                          <a:solidFill>
                            <a:srgbClr val="000000"/>
                          </a:solidFill>
                          <a:latin typeface="Calibri"/>
                        </a:rPr>
                        <a:t>(per month)</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500" b="0" i="0" u="none" strike="noStrike" dirty="0" smtClean="0">
                          <a:solidFill>
                            <a:srgbClr val="000000"/>
                          </a:solidFill>
                          <a:latin typeface="Calibri"/>
                        </a:rPr>
                        <a:t>160</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500" b="0" i="0" u="none" strike="noStrike" dirty="0" smtClean="0">
                          <a:solidFill>
                            <a:srgbClr val="000000"/>
                          </a:solidFill>
                          <a:latin typeface="Calibri"/>
                        </a:rPr>
                        <a:t>217</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US" sz="1500" b="0" i="0" u="none" strike="noStrike" dirty="0" smtClean="0">
                          <a:solidFill>
                            <a:srgbClr val="000000"/>
                          </a:solidFill>
                          <a:latin typeface="Calibri"/>
                        </a:rPr>
                        <a:t>271</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453152">
                <a:tc>
                  <a:txBody>
                    <a:bodyPr/>
                    <a:lstStyle/>
                    <a:p>
                      <a:pPr algn="ctr" fontAlgn="b"/>
                      <a:r>
                        <a:rPr lang="en-US" sz="1500" b="0" i="0" u="none" strike="noStrike" dirty="0">
                          <a:solidFill>
                            <a:srgbClr val="000000"/>
                          </a:solidFill>
                          <a:latin typeface="Calibri"/>
                        </a:rPr>
                        <a:t>Percent of total specimen drawn between </a:t>
                      </a:r>
                      <a:r>
                        <a:rPr lang="en-US" sz="1500" b="0" i="0" u="none" strike="noStrike" dirty="0" smtClean="0">
                          <a:solidFill>
                            <a:srgbClr val="000000"/>
                          </a:solidFill>
                          <a:latin typeface="Calibri"/>
                        </a:rPr>
                        <a:t>1500-500 </a:t>
                      </a:r>
                      <a:r>
                        <a:rPr lang="en-US" sz="1500" b="0" i="0" u="none" strike="noStrike" dirty="0">
                          <a:solidFill>
                            <a:srgbClr val="000000"/>
                          </a:solidFill>
                          <a:latin typeface="Calibri"/>
                        </a:rPr>
                        <a:t>(per month)</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500" b="0" i="0" u="none" strike="noStrike" dirty="0" smtClean="0">
                          <a:solidFill>
                            <a:srgbClr val="000000"/>
                          </a:solidFill>
                          <a:latin typeface="Calibri"/>
                        </a:rPr>
                        <a:t>61.3%</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500" b="0" i="0" u="none" strike="noStrike" dirty="0" smtClean="0">
                          <a:solidFill>
                            <a:srgbClr val="000000"/>
                          </a:solidFill>
                          <a:latin typeface="Calibri"/>
                        </a:rPr>
                        <a:t>53.9%</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500" b="0" i="0" u="none" strike="noStrike" dirty="0" smtClean="0">
                          <a:solidFill>
                            <a:srgbClr val="000000"/>
                          </a:solidFill>
                          <a:latin typeface="Calibri"/>
                        </a:rPr>
                        <a:t>57.6%</a:t>
                      </a:r>
                      <a:endParaRPr lang="en-US" sz="15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tr>
            </a:tbl>
          </a:graphicData>
        </a:graphic>
      </p:graphicFrame>
      <p:cxnSp>
        <p:nvCxnSpPr>
          <p:cNvPr id="17" name="Straight Connector 16"/>
          <p:cNvCxnSpPr/>
          <p:nvPr/>
        </p:nvCxnSpPr>
        <p:spPr bwMode="auto">
          <a:xfrm flipV="1">
            <a:off x="762000" y="1219200"/>
            <a:ext cx="0" cy="3657600"/>
          </a:xfrm>
          <a:prstGeom prst="line">
            <a:avLst/>
          </a:prstGeom>
          <a:solidFill>
            <a:srgbClr val="3BB0C2"/>
          </a:solidFill>
          <a:ln w="381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2362200" y="1219200"/>
            <a:ext cx="0" cy="3657600"/>
          </a:xfrm>
          <a:prstGeom prst="line">
            <a:avLst/>
          </a:prstGeom>
          <a:solidFill>
            <a:srgbClr val="3BB0C2"/>
          </a:solidFill>
          <a:ln w="38100" cap="flat" cmpd="sng" algn="ctr">
            <a:solidFill>
              <a:srgbClr val="FF0000"/>
            </a:solidFill>
            <a:prstDash val="solid"/>
            <a:round/>
            <a:headEnd type="none" w="med" len="med"/>
            <a:tailEnd type="none" w="med" len="med"/>
          </a:ln>
          <a:effectLst/>
        </p:spPr>
      </p:cxnSp>
      <p:sp>
        <p:nvSpPr>
          <p:cNvPr id="19" name="TextBox 18"/>
          <p:cNvSpPr txBox="1"/>
          <p:nvPr/>
        </p:nvSpPr>
        <p:spPr>
          <a:xfrm>
            <a:off x="1066800" y="1566446"/>
            <a:ext cx="990600" cy="584775"/>
          </a:xfrm>
          <a:prstGeom prst="rect">
            <a:avLst/>
          </a:prstGeom>
          <a:solidFill>
            <a:schemeClr val="bg1"/>
          </a:solidFill>
        </p:spPr>
        <p:txBody>
          <a:bodyPr wrap="square" rtlCol="0">
            <a:spAutoFit/>
          </a:bodyPr>
          <a:lstStyle/>
          <a:p>
            <a:pPr algn="ctr" fontAlgn="auto">
              <a:spcBef>
                <a:spcPts val="0"/>
              </a:spcBef>
              <a:spcAft>
                <a:spcPts val="0"/>
              </a:spcAft>
            </a:pPr>
            <a:r>
              <a:rPr lang="en-US" sz="1600" b="1" dirty="0" smtClean="0">
                <a:solidFill>
                  <a:srgbClr val="FF0000"/>
                </a:solidFill>
                <a:latin typeface="Arial"/>
              </a:rPr>
              <a:t>00:00 - 5:00</a:t>
            </a:r>
            <a:endParaRPr lang="en-US" sz="1600" b="1" dirty="0">
              <a:solidFill>
                <a:srgbClr val="FF0000"/>
              </a:solidFill>
              <a:latin typeface="Arial"/>
            </a:endParaRPr>
          </a:p>
        </p:txBody>
      </p:sp>
      <p:cxnSp>
        <p:nvCxnSpPr>
          <p:cNvPr id="20" name="Straight Arrow Connector 19"/>
          <p:cNvCxnSpPr/>
          <p:nvPr/>
        </p:nvCxnSpPr>
        <p:spPr bwMode="auto">
          <a:xfrm flipH="1">
            <a:off x="762000" y="1752600"/>
            <a:ext cx="228600" cy="0"/>
          </a:xfrm>
          <a:prstGeom prst="straightConnector1">
            <a:avLst/>
          </a:prstGeom>
          <a:solidFill>
            <a:srgbClr val="3BB0C2"/>
          </a:solidFill>
          <a:ln w="28575"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a:off x="2133600" y="1752600"/>
            <a:ext cx="228600" cy="0"/>
          </a:xfrm>
          <a:prstGeom prst="straightConnector1">
            <a:avLst/>
          </a:prstGeom>
          <a:solidFill>
            <a:srgbClr val="3BB0C2"/>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4368129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lstStyle/>
          <a:p>
            <a:r>
              <a:rPr lang="en-US" sz="2000" dirty="0" smtClean="0"/>
              <a:t>Solution:</a:t>
            </a:r>
            <a:br>
              <a:rPr lang="en-US" sz="2000" dirty="0" smtClean="0"/>
            </a:br>
            <a:r>
              <a:rPr lang="en-US" sz="1800" dirty="0" smtClean="0"/>
              <a:t>(1) CPA completes all packaging and log-ins after 15:00</a:t>
            </a:r>
            <a:br>
              <a:rPr lang="en-US" sz="1800" dirty="0" smtClean="0"/>
            </a:br>
            <a:r>
              <a:rPr lang="en-US" sz="1800" dirty="0" smtClean="0"/>
              <a:t>(2) Move morning UW pick-up to 07:15 (change Sendouts wet bench shift start)</a:t>
            </a:r>
            <a:endParaRPr lang="en-US" sz="1600" dirty="0"/>
          </a:p>
        </p:txBody>
      </p:sp>
      <p:sp>
        <p:nvSpPr>
          <p:cNvPr id="58" name="TextBox 57"/>
          <p:cNvSpPr txBox="1"/>
          <p:nvPr/>
        </p:nvSpPr>
        <p:spPr>
          <a:xfrm>
            <a:off x="6248400" y="1219200"/>
            <a:ext cx="2590800" cy="369332"/>
          </a:xfrm>
          <a:prstGeom prst="rect">
            <a:avLst/>
          </a:prstGeom>
          <a:noFill/>
          <a:ln w="28575">
            <a:solidFill>
              <a:schemeClr val="accent1"/>
            </a:solidFill>
          </a:ln>
        </p:spPr>
        <p:txBody>
          <a:bodyPr wrap="square" rtlCol="0">
            <a:spAutoFit/>
          </a:bodyPr>
          <a:lstStyle/>
          <a:p>
            <a:pPr algn="ctr" fontAlgn="auto">
              <a:spcBef>
                <a:spcPts val="0"/>
              </a:spcBef>
              <a:spcAft>
                <a:spcPts val="0"/>
              </a:spcAft>
            </a:pPr>
            <a:r>
              <a:rPr lang="en-US" sz="1800" dirty="0" smtClean="0">
                <a:solidFill>
                  <a:srgbClr val="525353"/>
                </a:solidFill>
                <a:latin typeface="Arial"/>
                <a:ea typeface="Geneva"/>
              </a:rPr>
              <a:t>Pick-up times</a:t>
            </a:r>
            <a:endParaRPr lang="en-US" sz="1800" dirty="0">
              <a:solidFill>
                <a:srgbClr val="525353"/>
              </a:solidFill>
              <a:latin typeface="Arial"/>
              <a:ea typeface="Geneva"/>
            </a:endParaRPr>
          </a:p>
        </p:txBody>
      </p:sp>
      <p:sp>
        <p:nvSpPr>
          <p:cNvPr id="59" name="TextBox 58"/>
          <p:cNvSpPr txBox="1"/>
          <p:nvPr/>
        </p:nvSpPr>
        <p:spPr>
          <a:xfrm>
            <a:off x="3276600" y="1230868"/>
            <a:ext cx="2590800" cy="369332"/>
          </a:xfrm>
          <a:prstGeom prst="rect">
            <a:avLst/>
          </a:prstGeom>
          <a:noFill/>
          <a:ln w="28575">
            <a:solidFill>
              <a:schemeClr val="accent2"/>
            </a:solidFill>
          </a:ln>
        </p:spPr>
        <p:txBody>
          <a:bodyPr wrap="square" rtlCol="0">
            <a:spAutoFit/>
          </a:bodyPr>
          <a:lstStyle/>
          <a:p>
            <a:pPr algn="ctr" fontAlgn="auto">
              <a:spcBef>
                <a:spcPts val="0"/>
              </a:spcBef>
              <a:spcAft>
                <a:spcPts val="0"/>
              </a:spcAft>
            </a:pPr>
            <a:r>
              <a:rPr lang="en-US" sz="1800" dirty="0" smtClean="0">
                <a:solidFill>
                  <a:srgbClr val="525353"/>
                </a:solidFill>
                <a:latin typeface="Arial"/>
                <a:ea typeface="Geneva"/>
              </a:rPr>
              <a:t>Package times</a:t>
            </a:r>
            <a:endParaRPr lang="en-US" sz="1800" dirty="0">
              <a:solidFill>
                <a:srgbClr val="525353"/>
              </a:solidFill>
              <a:latin typeface="Arial"/>
              <a:ea typeface="Geneva"/>
            </a:endParaRPr>
          </a:p>
        </p:txBody>
      </p:sp>
      <p:sp>
        <p:nvSpPr>
          <p:cNvPr id="75" name="TextBox 74"/>
          <p:cNvSpPr txBox="1"/>
          <p:nvPr/>
        </p:nvSpPr>
        <p:spPr>
          <a:xfrm>
            <a:off x="304800" y="1219200"/>
            <a:ext cx="2590800" cy="369332"/>
          </a:xfrm>
          <a:prstGeom prst="rect">
            <a:avLst/>
          </a:prstGeom>
          <a:noFill/>
          <a:ln w="28575">
            <a:solidFill>
              <a:srgbClr val="7030A0"/>
            </a:solidFill>
          </a:ln>
        </p:spPr>
        <p:txBody>
          <a:bodyPr wrap="square" rtlCol="0">
            <a:spAutoFit/>
          </a:bodyPr>
          <a:lstStyle/>
          <a:p>
            <a:pPr algn="ctr" fontAlgn="auto">
              <a:spcBef>
                <a:spcPts val="0"/>
              </a:spcBef>
              <a:spcAft>
                <a:spcPts val="0"/>
              </a:spcAft>
            </a:pPr>
            <a:r>
              <a:rPr lang="en-US" sz="1800" dirty="0" smtClean="0">
                <a:solidFill>
                  <a:srgbClr val="525353"/>
                </a:solidFill>
                <a:latin typeface="Arial"/>
                <a:ea typeface="Geneva"/>
              </a:rPr>
              <a:t>Log-in times</a:t>
            </a:r>
            <a:endParaRPr lang="en-US" sz="1800" dirty="0">
              <a:solidFill>
                <a:srgbClr val="525353"/>
              </a:solidFill>
              <a:latin typeface="Arial"/>
              <a:ea typeface="Geneva"/>
            </a:endParaRPr>
          </a:p>
        </p:txBody>
      </p:sp>
      <p:sp>
        <p:nvSpPr>
          <p:cNvPr id="78" name="TextBox 77"/>
          <p:cNvSpPr txBox="1"/>
          <p:nvPr/>
        </p:nvSpPr>
        <p:spPr>
          <a:xfrm>
            <a:off x="2971800" y="1676400"/>
            <a:ext cx="3124200" cy="369332"/>
          </a:xfrm>
          <a:prstGeom prst="rect">
            <a:avLst/>
          </a:prstGeom>
          <a:noFill/>
          <a:ln w="28575">
            <a:solidFill>
              <a:srgbClr val="FF0000"/>
            </a:solidFill>
          </a:ln>
        </p:spPr>
        <p:txBody>
          <a:bodyPr wrap="square" rtlCol="0">
            <a:spAutoFit/>
          </a:bodyPr>
          <a:lstStyle/>
          <a:p>
            <a:pPr algn="ctr" fontAlgn="auto">
              <a:spcBef>
                <a:spcPts val="0"/>
              </a:spcBef>
              <a:spcAft>
                <a:spcPts val="0"/>
              </a:spcAft>
            </a:pPr>
            <a:r>
              <a:rPr lang="en-US" sz="1800" dirty="0" smtClean="0">
                <a:solidFill>
                  <a:srgbClr val="525353"/>
                </a:solidFill>
                <a:latin typeface="Arial"/>
                <a:ea typeface="Geneva"/>
              </a:rPr>
              <a:t>Changes in wet bench duties</a:t>
            </a:r>
            <a:endParaRPr lang="en-US" sz="1800" dirty="0">
              <a:solidFill>
                <a:srgbClr val="525353"/>
              </a:solidFill>
              <a:latin typeface="Arial"/>
              <a:ea typeface="Geneva"/>
            </a:endParaRPr>
          </a:p>
        </p:txBody>
      </p:sp>
      <p:cxnSp>
        <p:nvCxnSpPr>
          <p:cNvPr id="51" name="Straight Connector 50"/>
          <p:cNvCxnSpPr/>
          <p:nvPr/>
        </p:nvCxnSpPr>
        <p:spPr bwMode="auto">
          <a:xfrm>
            <a:off x="0" y="3713202"/>
            <a:ext cx="8915400" cy="0"/>
          </a:xfrm>
          <a:prstGeom prst="line">
            <a:avLst/>
          </a:prstGeom>
          <a:solidFill>
            <a:srgbClr val="3BB0C2"/>
          </a:solidFill>
          <a:ln w="38100" cap="flat" cmpd="sng" algn="ctr">
            <a:solidFill>
              <a:schemeClr val="bg2"/>
            </a:solidFill>
            <a:prstDash val="solid"/>
            <a:round/>
            <a:headEnd type="arrow" w="med" len="med"/>
            <a:tailEnd type="arrow" w="med" len="med"/>
          </a:ln>
          <a:effectLst/>
        </p:spPr>
      </p:cxnSp>
      <p:cxnSp>
        <p:nvCxnSpPr>
          <p:cNvPr id="88" name="Straight Connector 87"/>
          <p:cNvCxnSpPr/>
          <p:nvPr/>
        </p:nvCxnSpPr>
        <p:spPr bwMode="auto">
          <a:xfrm flipV="1">
            <a:off x="3429000" y="3713202"/>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cxnSp>
        <p:nvCxnSpPr>
          <p:cNvPr id="94" name="Straight Connector 93"/>
          <p:cNvCxnSpPr/>
          <p:nvPr/>
        </p:nvCxnSpPr>
        <p:spPr bwMode="auto">
          <a:xfrm flipV="1">
            <a:off x="1828800" y="3179802"/>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cxnSp>
        <p:nvCxnSpPr>
          <p:cNvPr id="95" name="Straight Connector 94"/>
          <p:cNvCxnSpPr/>
          <p:nvPr/>
        </p:nvCxnSpPr>
        <p:spPr bwMode="auto">
          <a:xfrm flipV="1">
            <a:off x="4572000" y="3200400"/>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cxnSp>
        <p:nvCxnSpPr>
          <p:cNvPr id="96" name="Straight Connector 95"/>
          <p:cNvCxnSpPr/>
          <p:nvPr/>
        </p:nvCxnSpPr>
        <p:spPr bwMode="auto">
          <a:xfrm flipV="1">
            <a:off x="6858000" y="3179802"/>
            <a:ext cx="0" cy="533403"/>
          </a:xfrm>
          <a:prstGeom prst="line">
            <a:avLst/>
          </a:prstGeom>
          <a:solidFill>
            <a:srgbClr val="3BB0C2"/>
          </a:solidFill>
          <a:ln w="28575" cap="flat" cmpd="sng" algn="ctr">
            <a:solidFill>
              <a:schemeClr val="accent1"/>
            </a:solidFill>
            <a:prstDash val="solid"/>
            <a:round/>
            <a:headEnd type="none" w="med" len="med"/>
            <a:tailEnd type="none" w="med" len="med"/>
          </a:ln>
          <a:effectLst/>
        </p:spPr>
      </p:cxnSp>
      <p:cxnSp>
        <p:nvCxnSpPr>
          <p:cNvPr id="97" name="Straight Connector 96"/>
          <p:cNvCxnSpPr/>
          <p:nvPr/>
        </p:nvCxnSpPr>
        <p:spPr bwMode="auto">
          <a:xfrm flipV="1">
            <a:off x="7696200" y="3179802"/>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sp>
        <p:nvSpPr>
          <p:cNvPr id="98" name="TextBox 97"/>
          <p:cNvSpPr txBox="1"/>
          <p:nvPr/>
        </p:nvSpPr>
        <p:spPr>
          <a:xfrm>
            <a:off x="1447800" y="2625804"/>
            <a:ext cx="838200" cy="553998"/>
          </a:xfrm>
          <a:prstGeom prst="rect">
            <a:avLst/>
          </a:prstGeom>
          <a:noFill/>
          <a:ln w="19050">
            <a:solidFill>
              <a:srgbClr val="E01D18"/>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UW (1)</a:t>
            </a:r>
          </a:p>
          <a:p>
            <a:pPr algn="ctr" fontAlgn="auto">
              <a:spcBef>
                <a:spcPts val="0"/>
              </a:spcBef>
              <a:spcAft>
                <a:spcPts val="0"/>
              </a:spcAft>
            </a:pPr>
            <a:r>
              <a:rPr lang="en-US" sz="1500" dirty="0" smtClean="0">
                <a:solidFill>
                  <a:srgbClr val="525353"/>
                </a:solidFill>
                <a:latin typeface="Arial"/>
                <a:ea typeface="Geneva"/>
              </a:rPr>
              <a:t>7:15</a:t>
            </a:r>
            <a:endParaRPr lang="en-US" sz="1500" dirty="0">
              <a:solidFill>
                <a:srgbClr val="525353"/>
              </a:solidFill>
              <a:latin typeface="Arial"/>
              <a:ea typeface="Geneva"/>
            </a:endParaRPr>
          </a:p>
        </p:txBody>
      </p:sp>
      <p:sp>
        <p:nvSpPr>
          <p:cNvPr id="99" name="TextBox 98"/>
          <p:cNvSpPr txBox="1"/>
          <p:nvPr/>
        </p:nvSpPr>
        <p:spPr>
          <a:xfrm>
            <a:off x="4038600" y="2625804"/>
            <a:ext cx="10668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Overnight</a:t>
            </a:r>
          </a:p>
          <a:p>
            <a:pPr algn="ctr" fontAlgn="auto">
              <a:spcBef>
                <a:spcPts val="0"/>
              </a:spcBef>
              <a:spcAft>
                <a:spcPts val="0"/>
              </a:spcAft>
            </a:pPr>
            <a:r>
              <a:rPr lang="en-US" sz="1500" dirty="0" smtClean="0">
                <a:solidFill>
                  <a:srgbClr val="525353"/>
                </a:solidFill>
                <a:latin typeface="Arial"/>
                <a:ea typeface="Geneva"/>
              </a:rPr>
              <a:t>15:00</a:t>
            </a:r>
            <a:endParaRPr lang="en-US" sz="1500" dirty="0">
              <a:solidFill>
                <a:srgbClr val="525353"/>
              </a:solidFill>
              <a:latin typeface="Arial"/>
              <a:ea typeface="Geneva"/>
            </a:endParaRPr>
          </a:p>
        </p:txBody>
      </p:sp>
      <p:sp>
        <p:nvSpPr>
          <p:cNvPr id="100" name="TextBox 99"/>
          <p:cNvSpPr txBox="1"/>
          <p:nvPr/>
        </p:nvSpPr>
        <p:spPr>
          <a:xfrm>
            <a:off x="6477000" y="2625804"/>
            <a:ext cx="7620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Quest</a:t>
            </a:r>
          </a:p>
          <a:p>
            <a:pPr algn="ctr" fontAlgn="auto">
              <a:spcBef>
                <a:spcPts val="0"/>
              </a:spcBef>
              <a:spcAft>
                <a:spcPts val="0"/>
              </a:spcAft>
            </a:pPr>
            <a:r>
              <a:rPr lang="en-US" sz="1500" dirty="0" smtClean="0">
                <a:solidFill>
                  <a:srgbClr val="525353"/>
                </a:solidFill>
                <a:latin typeface="Arial"/>
                <a:ea typeface="Geneva"/>
              </a:rPr>
              <a:t>16:30</a:t>
            </a:r>
          </a:p>
        </p:txBody>
      </p:sp>
      <p:sp>
        <p:nvSpPr>
          <p:cNvPr id="101" name="TextBox 100"/>
          <p:cNvSpPr txBox="1"/>
          <p:nvPr/>
        </p:nvSpPr>
        <p:spPr>
          <a:xfrm>
            <a:off x="7315200" y="2625804"/>
            <a:ext cx="8382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UW (2)</a:t>
            </a:r>
          </a:p>
          <a:p>
            <a:pPr algn="ctr" fontAlgn="auto">
              <a:spcBef>
                <a:spcPts val="0"/>
              </a:spcBef>
              <a:spcAft>
                <a:spcPts val="0"/>
              </a:spcAft>
            </a:pPr>
            <a:r>
              <a:rPr lang="en-US" sz="1500" dirty="0" smtClean="0">
                <a:solidFill>
                  <a:srgbClr val="525353"/>
                </a:solidFill>
                <a:latin typeface="Arial"/>
                <a:ea typeface="Geneva"/>
              </a:rPr>
              <a:t>17:00</a:t>
            </a:r>
          </a:p>
        </p:txBody>
      </p:sp>
      <p:cxnSp>
        <p:nvCxnSpPr>
          <p:cNvPr id="102" name="Straight Connector 101"/>
          <p:cNvCxnSpPr/>
          <p:nvPr/>
        </p:nvCxnSpPr>
        <p:spPr bwMode="auto">
          <a:xfrm flipV="1">
            <a:off x="8686800" y="3179802"/>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sp>
        <p:nvSpPr>
          <p:cNvPr id="103" name="TextBox 102"/>
          <p:cNvSpPr txBox="1"/>
          <p:nvPr/>
        </p:nvSpPr>
        <p:spPr>
          <a:xfrm>
            <a:off x="8382000" y="2606933"/>
            <a:ext cx="6858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Mayo</a:t>
            </a:r>
          </a:p>
          <a:p>
            <a:pPr algn="ctr" fontAlgn="auto">
              <a:spcBef>
                <a:spcPts val="0"/>
              </a:spcBef>
              <a:spcAft>
                <a:spcPts val="0"/>
              </a:spcAft>
            </a:pPr>
            <a:r>
              <a:rPr lang="en-US" sz="1500" dirty="0" smtClean="0">
                <a:solidFill>
                  <a:srgbClr val="525353"/>
                </a:solidFill>
                <a:latin typeface="Arial"/>
                <a:ea typeface="Geneva"/>
              </a:rPr>
              <a:t>20:00</a:t>
            </a:r>
          </a:p>
        </p:txBody>
      </p:sp>
      <p:sp>
        <p:nvSpPr>
          <p:cNvPr id="109" name="TextBox 108"/>
          <p:cNvSpPr txBox="1"/>
          <p:nvPr/>
        </p:nvSpPr>
        <p:spPr>
          <a:xfrm>
            <a:off x="5181600" y="2625804"/>
            <a:ext cx="762000" cy="553998"/>
          </a:xfrm>
          <a:prstGeom prst="rect">
            <a:avLst/>
          </a:prstGeom>
          <a:noFill/>
          <a:ln>
            <a:solidFill>
              <a:schemeClr val="accent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ARUP</a:t>
            </a:r>
          </a:p>
          <a:p>
            <a:pPr algn="ctr" fontAlgn="auto">
              <a:spcBef>
                <a:spcPts val="0"/>
              </a:spcBef>
              <a:spcAft>
                <a:spcPts val="0"/>
              </a:spcAft>
            </a:pPr>
            <a:r>
              <a:rPr lang="en-US" sz="1500" dirty="0" smtClean="0">
                <a:solidFill>
                  <a:srgbClr val="525353"/>
                </a:solidFill>
                <a:latin typeface="Arial"/>
                <a:ea typeface="Geneva"/>
              </a:rPr>
              <a:t>15:20</a:t>
            </a:r>
            <a:endParaRPr lang="en-US" sz="1500" dirty="0">
              <a:solidFill>
                <a:srgbClr val="525353"/>
              </a:solidFill>
              <a:latin typeface="Arial"/>
              <a:ea typeface="Geneva"/>
            </a:endParaRPr>
          </a:p>
        </p:txBody>
      </p:sp>
      <p:cxnSp>
        <p:nvCxnSpPr>
          <p:cNvPr id="110" name="Straight Connector 109"/>
          <p:cNvCxnSpPr/>
          <p:nvPr/>
        </p:nvCxnSpPr>
        <p:spPr bwMode="auto">
          <a:xfrm flipV="1">
            <a:off x="5562600" y="3179802"/>
            <a:ext cx="0" cy="533400"/>
          </a:xfrm>
          <a:prstGeom prst="line">
            <a:avLst/>
          </a:prstGeom>
          <a:solidFill>
            <a:srgbClr val="3BB0C2"/>
          </a:solidFill>
          <a:ln w="28575" cap="flat" cmpd="sng" algn="ctr">
            <a:solidFill>
              <a:schemeClr val="accent1"/>
            </a:solidFill>
            <a:prstDash val="solid"/>
            <a:round/>
            <a:headEnd type="none" w="med" len="med"/>
            <a:tailEnd type="none" w="med" len="med"/>
          </a:ln>
          <a:effectLst/>
        </p:spPr>
      </p:cxnSp>
      <p:sp>
        <p:nvSpPr>
          <p:cNvPr id="113" name="TextBox 112"/>
          <p:cNvSpPr txBox="1"/>
          <p:nvPr/>
        </p:nvSpPr>
        <p:spPr>
          <a:xfrm>
            <a:off x="2895600" y="4246602"/>
            <a:ext cx="1066800" cy="553998"/>
          </a:xfrm>
          <a:prstGeom prst="rect">
            <a:avLst/>
          </a:prstGeom>
          <a:noFill/>
          <a:ln>
            <a:solidFill>
              <a:schemeClr val="accent2"/>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Overnight</a:t>
            </a:r>
          </a:p>
          <a:p>
            <a:pPr algn="ctr" fontAlgn="auto">
              <a:spcBef>
                <a:spcPts val="0"/>
              </a:spcBef>
              <a:spcAft>
                <a:spcPts val="0"/>
              </a:spcAft>
            </a:pPr>
            <a:r>
              <a:rPr lang="en-US" sz="1500" dirty="0" smtClean="0">
                <a:solidFill>
                  <a:srgbClr val="525353"/>
                </a:solidFill>
                <a:latin typeface="Arial"/>
                <a:ea typeface="Geneva"/>
              </a:rPr>
              <a:t>14:15</a:t>
            </a:r>
            <a:endParaRPr lang="en-US" sz="1500" dirty="0">
              <a:solidFill>
                <a:srgbClr val="525353"/>
              </a:solidFill>
              <a:latin typeface="Arial"/>
              <a:ea typeface="Geneva"/>
            </a:endParaRPr>
          </a:p>
        </p:txBody>
      </p:sp>
      <p:sp>
        <p:nvSpPr>
          <p:cNvPr id="114" name="Oval 113"/>
          <p:cNvSpPr/>
          <p:nvPr/>
        </p:nvSpPr>
        <p:spPr bwMode="auto">
          <a:xfrm>
            <a:off x="3886200" y="3560802"/>
            <a:ext cx="304800" cy="3048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FFFFFF"/>
              </a:solidFill>
            </a:endParaRPr>
          </a:p>
        </p:txBody>
      </p:sp>
      <p:sp>
        <p:nvSpPr>
          <p:cNvPr id="115" name="TextBox 114"/>
          <p:cNvSpPr txBox="1"/>
          <p:nvPr/>
        </p:nvSpPr>
        <p:spPr>
          <a:xfrm>
            <a:off x="3352800" y="5181600"/>
            <a:ext cx="1447800" cy="1015663"/>
          </a:xfrm>
          <a:prstGeom prst="rect">
            <a:avLst/>
          </a:prstGeom>
          <a:noFill/>
          <a:ln w="19050">
            <a:solidFill>
              <a:srgbClr val="E01D18"/>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Sendouts Wet Bench End Shift Time</a:t>
            </a:r>
          </a:p>
          <a:p>
            <a:pPr algn="ctr" fontAlgn="auto">
              <a:spcBef>
                <a:spcPts val="0"/>
              </a:spcBef>
              <a:spcAft>
                <a:spcPts val="0"/>
              </a:spcAft>
            </a:pPr>
            <a:r>
              <a:rPr lang="en-US" sz="1500" dirty="0" smtClean="0">
                <a:solidFill>
                  <a:srgbClr val="525353"/>
                </a:solidFill>
                <a:latin typeface="Arial"/>
                <a:ea typeface="Geneva"/>
              </a:rPr>
              <a:t>15:00</a:t>
            </a:r>
            <a:endParaRPr lang="en-US" sz="1500" dirty="0">
              <a:solidFill>
                <a:srgbClr val="525353"/>
              </a:solidFill>
              <a:latin typeface="Arial"/>
              <a:ea typeface="Geneva"/>
            </a:endParaRPr>
          </a:p>
        </p:txBody>
      </p:sp>
      <p:cxnSp>
        <p:nvCxnSpPr>
          <p:cNvPr id="116" name="Straight Connector 115"/>
          <p:cNvCxnSpPr/>
          <p:nvPr/>
        </p:nvCxnSpPr>
        <p:spPr bwMode="auto">
          <a:xfrm flipV="1">
            <a:off x="4038600" y="3789402"/>
            <a:ext cx="0" cy="1392198"/>
          </a:xfrm>
          <a:prstGeom prst="line">
            <a:avLst/>
          </a:prstGeom>
          <a:solidFill>
            <a:srgbClr val="3BB0C2"/>
          </a:solidFill>
          <a:ln w="28575" cap="flat" cmpd="sng" algn="ctr">
            <a:solidFill>
              <a:srgbClr val="FFC000"/>
            </a:solidFill>
            <a:prstDash val="solid"/>
            <a:round/>
            <a:headEnd type="none" w="med" len="med"/>
            <a:tailEnd type="none" w="med" len="med"/>
          </a:ln>
          <a:effectLst/>
        </p:spPr>
      </p:cxnSp>
      <p:cxnSp>
        <p:nvCxnSpPr>
          <p:cNvPr id="117" name="Straight Connector 116"/>
          <p:cNvCxnSpPr>
            <a:stCxn id="118" idx="0"/>
          </p:cNvCxnSpPr>
          <p:nvPr/>
        </p:nvCxnSpPr>
        <p:spPr bwMode="auto">
          <a:xfrm flipV="1">
            <a:off x="1371600" y="3733800"/>
            <a:ext cx="0" cy="1732002"/>
          </a:xfrm>
          <a:prstGeom prst="line">
            <a:avLst/>
          </a:prstGeom>
          <a:solidFill>
            <a:srgbClr val="3BB0C2"/>
          </a:solidFill>
          <a:ln w="28575" cap="flat" cmpd="sng" algn="ctr">
            <a:solidFill>
              <a:srgbClr val="7030A0"/>
            </a:solidFill>
            <a:prstDash val="solid"/>
            <a:round/>
            <a:headEnd type="none" w="med" len="med"/>
            <a:tailEnd type="none" w="med" len="med"/>
          </a:ln>
          <a:effectLst/>
        </p:spPr>
      </p:cxnSp>
      <p:sp>
        <p:nvSpPr>
          <p:cNvPr id="118" name="TextBox 117"/>
          <p:cNvSpPr txBox="1"/>
          <p:nvPr/>
        </p:nvSpPr>
        <p:spPr>
          <a:xfrm>
            <a:off x="990600" y="5465802"/>
            <a:ext cx="762000" cy="553998"/>
          </a:xfrm>
          <a:prstGeom prst="rect">
            <a:avLst/>
          </a:prstGeom>
          <a:noFill/>
          <a:ln w="19050">
            <a:solidFill>
              <a:srgbClr val="E01D18"/>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Log-in</a:t>
            </a:r>
          </a:p>
          <a:p>
            <a:pPr algn="ctr" fontAlgn="auto">
              <a:spcBef>
                <a:spcPts val="0"/>
              </a:spcBef>
              <a:spcAft>
                <a:spcPts val="0"/>
              </a:spcAft>
            </a:pPr>
            <a:r>
              <a:rPr lang="en-US" sz="1500" dirty="0" smtClean="0">
                <a:solidFill>
                  <a:srgbClr val="525353"/>
                </a:solidFill>
                <a:latin typeface="Arial"/>
                <a:ea typeface="Geneva"/>
              </a:rPr>
              <a:t>6:30</a:t>
            </a:r>
            <a:endParaRPr lang="en-US" sz="1500" dirty="0">
              <a:solidFill>
                <a:srgbClr val="525353"/>
              </a:solidFill>
              <a:latin typeface="Arial"/>
              <a:ea typeface="Geneva"/>
            </a:endParaRPr>
          </a:p>
        </p:txBody>
      </p:sp>
      <p:cxnSp>
        <p:nvCxnSpPr>
          <p:cNvPr id="119" name="Straight Connector 118"/>
          <p:cNvCxnSpPr/>
          <p:nvPr/>
        </p:nvCxnSpPr>
        <p:spPr bwMode="auto">
          <a:xfrm flipV="1">
            <a:off x="2819400" y="3713202"/>
            <a:ext cx="0" cy="1676400"/>
          </a:xfrm>
          <a:prstGeom prst="line">
            <a:avLst/>
          </a:prstGeom>
          <a:solidFill>
            <a:srgbClr val="3BB0C2"/>
          </a:solidFill>
          <a:ln w="28575" cap="flat" cmpd="sng" algn="ctr">
            <a:solidFill>
              <a:srgbClr val="7030A0"/>
            </a:solidFill>
            <a:prstDash val="solid"/>
            <a:round/>
            <a:headEnd type="none" w="med" len="med"/>
            <a:tailEnd type="none" w="med" len="med"/>
          </a:ln>
          <a:effectLst/>
        </p:spPr>
      </p:cxnSp>
      <p:sp>
        <p:nvSpPr>
          <p:cNvPr id="120" name="TextBox 119"/>
          <p:cNvSpPr txBox="1"/>
          <p:nvPr/>
        </p:nvSpPr>
        <p:spPr>
          <a:xfrm>
            <a:off x="2438400" y="5389602"/>
            <a:ext cx="762000" cy="553998"/>
          </a:xfrm>
          <a:prstGeom prst="rect">
            <a:avLst/>
          </a:prstGeom>
          <a:noFill/>
          <a:ln>
            <a:solidFill>
              <a:srgbClr val="7030A0"/>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Log-in</a:t>
            </a:r>
          </a:p>
          <a:p>
            <a:pPr algn="ctr" fontAlgn="auto">
              <a:spcBef>
                <a:spcPts val="0"/>
              </a:spcBef>
              <a:spcAft>
                <a:spcPts val="0"/>
              </a:spcAft>
            </a:pPr>
            <a:r>
              <a:rPr lang="en-US" sz="1500" dirty="0" smtClean="0">
                <a:solidFill>
                  <a:srgbClr val="525353"/>
                </a:solidFill>
                <a:latin typeface="Arial"/>
                <a:ea typeface="Geneva"/>
              </a:rPr>
              <a:t>13:45</a:t>
            </a:r>
            <a:endParaRPr lang="en-US" sz="1500" dirty="0">
              <a:solidFill>
                <a:srgbClr val="525353"/>
              </a:solidFill>
              <a:latin typeface="Arial"/>
              <a:ea typeface="Geneva"/>
            </a:endParaRPr>
          </a:p>
        </p:txBody>
      </p:sp>
      <p:cxnSp>
        <p:nvCxnSpPr>
          <p:cNvPr id="121" name="Straight Connector 120"/>
          <p:cNvCxnSpPr>
            <a:stCxn id="122" idx="0"/>
          </p:cNvCxnSpPr>
          <p:nvPr/>
        </p:nvCxnSpPr>
        <p:spPr bwMode="auto">
          <a:xfrm flipV="1">
            <a:off x="5638800" y="3713202"/>
            <a:ext cx="0" cy="1676400"/>
          </a:xfrm>
          <a:prstGeom prst="line">
            <a:avLst/>
          </a:prstGeom>
          <a:solidFill>
            <a:srgbClr val="3BB0C2"/>
          </a:solidFill>
          <a:ln w="28575" cap="flat" cmpd="sng" algn="ctr">
            <a:solidFill>
              <a:srgbClr val="7030A0"/>
            </a:solidFill>
            <a:prstDash val="solid"/>
            <a:round/>
            <a:headEnd type="none" w="med" len="med"/>
            <a:tailEnd type="none" w="med" len="med"/>
          </a:ln>
          <a:effectLst/>
        </p:spPr>
      </p:cxnSp>
      <p:sp>
        <p:nvSpPr>
          <p:cNvPr id="122" name="TextBox 121"/>
          <p:cNvSpPr txBox="1"/>
          <p:nvPr/>
        </p:nvSpPr>
        <p:spPr>
          <a:xfrm>
            <a:off x="5257800" y="5389602"/>
            <a:ext cx="762000" cy="553998"/>
          </a:xfrm>
          <a:prstGeom prst="rect">
            <a:avLst/>
          </a:prstGeom>
          <a:noFill/>
          <a:ln w="9525">
            <a:solidFill>
              <a:srgbClr val="7030A0"/>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Log-in</a:t>
            </a:r>
          </a:p>
          <a:p>
            <a:pPr algn="ctr" fontAlgn="auto">
              <a:spcBef>
                <a:spcPts val="0"/>
              </a:spcBef>
              <a:spcAft>
                <a:spcPts val="0"/>
              </a:spcAft>
            </a:pPr>
            <a:r>
              <a:rPr lang="en-US" sz="1500" dirty="0" smtClean="0">
                <a:solidFill>
                  <a:srgbClr val="525353"/>
                </a:solidFill>
                <a:latin typeface="Arial"/>
                <a:ea typeface="Geneva"/>
              </a:rPr>
              <a:t>15:30</a:t>
            </a:r>
            <a:endParaRPr lang="en-US" sz="1500" dirty="0">
              <a:solidFill>
                <a:srgbClr val="525353"/>
              </a:solidFill>
              <a:latin typeface="Arial"/>
              <a:ea typeface="Geneva"/>
            </a:endParaRPr>
          </a:p>
        </p:txBody>
      </p:sp>
      <p:sp>
        <p:nvSpPr>
          <p:cNvPr id="124" name="Oval 123"/>
          <p:cNvSpPr/>
          <p:nvPr/>
        </p:nvSpPr>
        <p:spPr bwMode="auto">
          <a:xfrm>
            <a:off x="457200" y="3560802"/>
            <a:ext cx="304800" cy="3048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smtClean="0">
              <a:solidFill>
                <a:srgbClr val="FFFFFF"/>
              </a:solidFill>
            </a:endParaRPr>
          </a:p>
        </p:txBody>
      </p:sp>
      <p:sp>
        <p:nvSpPr>
          <p:cNvPr id="125" name="TextBox 124"/>
          <p:cNvSpPr txBox="1"/>
          <p:nvPr/>
        </p:nvSpPr>
        <p:spPr>
          <a:xfrm>
            <a:off x="76200" y="4094202"/>
            <a:ext cx="1219200" cy="1246495"/>
          </a:xfrm>
          <a:prstGeom prst="rect">
            <a:avLst/>
          </a:prstGeom>
          <a:noFill/>
          <a:ln w="19050">
            <a:solidFill>
              <a:srgbClr val="E01D18"/>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Sendouts</a:t>
            </a:r>
          </a:p>
          <a:p>
            <a:pPr algn="ctr" fontAlgn="auto">
              <a:spcBef>
                <a:spcPts val="0"/>
              </a:spcBef>
              <a:spcAft>
                <a:spcPts val="0"/>
              </a:spcAft>
            </a:pPr>
            <a:r>
              <a:rPr lang="en-US" sz="1500" dirty="0" smtClean="0">
                <a:solidFill>
                  <a:srgbClr val="525353"/>
                </a:solidFill>
                <a:latin typeface="Arial"/>
                <a:ea typeface="Geneva"/>
              </a:rPr>
              <a:t>Wet Bench Start Shift Time</a:t>
            </a:r>
          </a:p>
          <a:p>
            <a:pPr algn="ctr" fontAlgn="auto">
              <a:spcBef>
                <a:spcPts val="0"/>
              </a:spcBef>
              <a:spcAft>
                <a:spcPts val="0"/>
              </a:spcAft>
            </a:pPr>
            <a:r>
              <a:rPr lang="en-US" sz="1500" dirty="0" smtClean="0">
                <a:solidFill>
                  <a:srgbClr val="525353"/>
                </a:solidFill>
                <a:latin typeface="Arial"/>
                <a:ea typeface="Geneva"/>
              </a:rPr>
              <a:t>6:15</a:t>
            </a:r>
            <a:endParaRPr lang="en-US" sz="1500" dirty="0">
              <a:solidFill>
                <a:srgbClr val="525353"/>
              </a:solidFill>
              <a:latin typeface="Arial"/>
              <a:ea typeface="Geneva"/>
            </a:endParaRPr>
          </a:p>
        </p:txBody>
      </p:sp>
      <p:cxnSp>
        <p:nvCxnSpPr>
          <p:cNvPr id="126" name="Straight Connector 125"/>
          <p:cNvCxnSpPr/>
          <p:nvPr/>
        </p:nvCxnSpPr>
        <p:spPr bwMode="auto">
          <a:xfrm flipV="1">
            <a:off x="609600" y="3789402"/>
            <a:ext cx="0" cy="304800"/>
          </a:xfrm>
          <a:prstGeom prst="line">
            <a:avLst/>
          </a:prstGeom>
          <a:solidFill>
            <a:srgbClr val="3BB0C2"/>
          </a:solidFill>
          <a:ln w="28575" cap="flat" cmpd="sng" algn="ctr">
            <a:solidFill>
              <a:srgbClr val="FFC000"/>
            </a:solidFill>
            <a:prstDash val="solid"/>
            <a:round/>
            <a:headEnd type="none" w="med" len="med"/>
            <a:tailEnd type="none" w="med" len="med"/>
          </a:ln>
          <a:effectLst/>
        </p:spPr>
      </p:cxnSp>
      <p:cxnSp>
        <p:nvCxnSpPr>
          <p:cNvPr id="162" name="Straight Connector 161"/>
          <p:cNvCxnSpPr/>
          <p:nvPr/>
        </p:nvCxnSpPr>
        <p:spPr bwMode="auto">
          <a:xfrm flipV="1">
            <a:off x="1600200" y="3733800"/>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sp>
        <p:nvSpPr>
          <p:cNvPr id="163" name="TextBox 162"/>
          <p:cNvSpPr txBox="1"/>
          <p:nvPr/>
        </p:nvSpPr>
        <p:spPr>
          <a:xfrm>
            <a:off x="1447800" y="4267200"/>
            <a:ext cx="1066800" cy="553998"/>
          </a:xfrm>
          <a:prstGeom prst="rect">
            <a:avLst/>
          </a:prstGeom>
          <a:noFill/>
          <a:ln w="19050">
            <a:solidFill>
              <a:srgbClr val="E01D18"/>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UW (1)</a:t>
            </a:r>
          </a:p>
          <a:p>
            <a:pPr algn="ctr" fontAlgn="auto">
              <a:spcBef>
                <a:spcPts val="0"/>
              </a:spcBef>
              <a:spcAft>
                <a:spcPts val="0"/>
              </a:spcAft>
            </a:pPr>
            <a:r>
              <a:rPr lang="en-US" sz="1500" dirty="0" smtClean="0">
                <a:solidFill>
                  <a:srgbClr val="525353"/>
                </a:solidFill>
                <a:latin typeface="Arial"/>
                <a:ea typeface="Geneva"/>
              </a:rPr>
              <a:t>6:45</a:t>
            </a:r>
            <a:endParaRPr lang="en-US" sz="1500" dirty="0">
              <a:solidFill>
                <a:srgbClr val="525353"/>
              </a:solidFill>
              <a:latin typeface="Arial"/>
              <a:ea typeface="Geneva"/>
            </a:endParaRPr>
          </a:p>
        </p:txBody>
      </p:sp>
      <p:cxnSp>
        <p:nvCxnSpPr>
          <p:cNvPr id="166" name="Straight Connector 165"/>
          <p:cNvCxnSpPr/>
          <p:nvPr/>
        </p:nvCxnSpPr>
        <p:spPr bwMode="auto">
          <a:xfrm flipV="1">
            <a:off x="8458200" y="3733800"/>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sp>
        <p:nvSpPr>
          <p:cNvPr id="167" name="TextBox 166"/>
          <p:cNvSpPr txBox="1"/>
          <p:nvPr/>
        </p:nvSpPr>
        <p:spPr>
          <a:xfrm>
            <a:off x="8077200" y="4267200"/>
            <a:ext cx="838200" cy="553998"/>
          </a:xfrm>
          <a:prstGeom prst="rect">
            <a:avLst/>
          </a:prstGeom>
          <a:noFill/>
          <a:ln w="19050">
            <a:solidFill>
              <a:srgbClr val="E01D18"/>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 Mayo</a:t>
            </a:r>
          </a:p>
          <a:p>
            <a:pPr algn="ctr" fontAlgn="auto">
              <a:spcBef>
                <a:spcPts val="0"/>
              </a:spcBef>
              <a:spcAft>
                <a:spcPts val="0"/>
              </a:spcAft>
            </a:pPr>
            <a:r>
              <a:rPr lang="en-US" sz="1500" dirty="0" smtClean="0">
                <a:solidFill>
                  <a:srgbClr val="525353"/>
                </a:solidFill>
                <a:latin typeface="Arial"/>
                <a:ea typeface="Geneva"/>
              </a:rPr>
              <a:t>19:00</a:t>
            </a:r>
            <a:endParaRPr lang="en-US" sz="1500" dirty="0">
              <a:solidFill>
                <a:srgbClr val="525353"/>
              </a:solidFill>
              <a:latin typeface="Arial"/>
              <a:ea typeface="Geneva"/>
            </a:endParaRPr>
          </a:p>
        </p:txBody>
      </p:sp>
      <p:cxnSp>
        <p:nvCxnSpPr>
          <p:cNvPr id="42" name="Straight Connector 41"/>
          <p:cNvCxnSpPr>
            <a:stCxn id="43" idx="0"/>
          </p:cNvCxnSpPr>
          <p:nvPr/>
        </p:nvCxnSpPr>
        <p:spPr bwMode="auto">
          <a:xfrm flipV="1">
            <a:off x="8001000" y="3713202"/>
            <a:ext cx="0" cy="1676400"/>
          </a:xfrm>
          <a:prstGeom prst="line">
            <a:avLst/>
          </a:prstGeom>
          <a:solidFill>
            <a:srgbClr val="3BB0C2"/>
          </a:solidFill>
          <a:ln w="28575" cap="flat" cmpd="sng" algn="ctr">
            <a:solidFill>
              <a:srgbClr val="7030A0"/>
            </a:solidFill>
            <a:prstDash val="solid"/>
            <a:round/>
            <a:headEnd type="none" w="med" len="med"/>
            <a:tailEnd type="none" w="med" len="med"/>
          </a:ln>
          <a:effectLst/>
        </p:spPr>
      </p:cxnSp>
      <p:sp>
        <p:nvSpPr>
          <p:cNvPr id="43" name="TextBox 42"/>
          <p:cNvSpPr txBox="1"/>
          <p:nvPr/>
        </p:nvSpPr>
        <p:spPr>
          <a:xfrm>
            <a:off x="7620000" y="5389602"/>
            <a:ext cx="762000" cy="553998"/>
          </a:xfrm>
          <a:prstGeom prst="rect">
            <a:avLst/>
          </a:prstGeom>
          <a:noFill/>
          <a:ln w="19050">
            <a:solidFill>
              <a:srgbClr val="E01D18"/>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Log-in</a:t>
            </a:r>
          </a:p>
          <a:p>
            <a:pPr algn="ctr" fontAlgn="auto">
              <a:spcBef>
                <a:spcPts val="0"/>
              </a:spcBef>
              <a:spcAft>
                <a:spcPts val="0"/>
              </a:spcAft>
            </a:pPr>
            <a:r>
              <a:rPr lang="en-US" sz="1500" dirty="0" smtClean="0">
                <a:solidFill>
                  <a:srgbClr val="525353"/>
                </a:solidFill>
                <a:latin typeface="Arial"/>
                <a:ea typeface="Geneva"/>
              </a:rPr>
              <a:t>18:30</a:t>
            </a:r>
            <a:endParaRPr lang="en-US" sz="1500" dirty="0">
              <a:solidFill>
                <a:srgbClr val="525353"/>
              </a:solidFill>
              <a:latin typeface="Arial"/>
              <a:ea typeface="Geneva"/>
            </a:endParaRPr>
          </a:p>
        </p:txBody>
      </p:sp>
      <p:cxnSp>
        <p:nvCxnSpPr>
          <p:cNvPr id="48" name="Straight Connector 47"/>
          <p:cNvCxnSpPr/>
          <p:nvPr/>
        </p:nvCxnSpPr>
        <p:spPr bwMode="auto">
          <a:xfrm flipV="1">
            <a:off x="4572000" y="3710970"/>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sp>
        <p:nvSpPr>
          <p:cNvPr id="61" name="TextBox 60"/>
          <p:cNvSpPr txBox="1"/>
          <p:nvPr/>
        </p:nvSpPr>
        <p:spPr>
          <a:xfrm>
            <a:off x="4191000" y="4244370"/>
            <a:ext cx="762000" cy="784830"/>
          </a:xfrm>
          <a:prstGeom prst="rect">
            <a:avLst/>
          </a:prstGeom>
          <a:noFill/>
          <a:ln>
            <a:solidFill>
              <a:schemeClr val="accent2"/>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Quest</a:t>
            </a:r>
          </a:p>
          <a:p>
            <a:pPr algn="ctr" fontAlgn="auto">
              <a:spcBef>
                <a:spcPts val="0"/>
              </a:spcBef>
              <a:spcAft>
                <a:spcPts val="0"/>
              </a:spcAft>
            </a:pPr>
            <a:r>
              <a:rPr lang="en-US" sz="1500" dirty="0" smtClean="0">
                <a:solidFill>
                  <a:srgbClr val="525353"/>
                </a:solidFill>
                <a:latin typeface="Arial"/>
                <a:ea typeface="Geneva"/>
              </a:rPr>
              <a:t>ARUP</a:t>
            </a:r>
          </a:p>
          <a:p>
            <a:pPr algn="ctr" fontAlgn="auto">
              <a:spcBef>
                <a:spcPts val="0"/>
              </a:spcBef>
              <a:spcAft>
                <a:spcPts val="0"/>
              </a:spcAft>
            </a:pPr>
            <a:r>
              <a:rPr lang="en-US" sz="1500" dirty="0" smtClean="0">
                <a:solidFill>
                  <a:srgbClr val="525353"/>
                </a:solidFill>
                <a:latin typeface="Arial"/>
                <a:ea typeface="Geneva"/>
              </a:rPr>
              <a:t>15:00</a:t>
            </a:r>
            <a:endParaRPr lang="en-US" sz="1500" dirty="0">
              <a:solidFill>
                <a:srgbClr val="525353"/>
              </a:solidFill>
              <a:latin typeface="Arial"/>
              <a:ea typeface="Geneva"/>
            </a:endParaRPr>
          </a:p>
        </p:txBody>
      </p:sp>
      <p:sp>
        <p:nvSpPr>
          <p:cNvPr id="71" name="TextBox 70"/>
          <p:cNvSpPr txBox="1"/>
          <p:nvPr/>
        </p:nvSpPr>
        <p:spPr>
          <a:xfrm>
            <a:off x="4267200" y="6248400"/>
            <a:ext cx="4800600" cy="553998"/>
          </a:xfrm>
          <a:prstGeom prst="rect">
            <a:avLst/>
          </a:prstGeom>
          <a:solidFill>
            <a:schemeClr val="bg1"/>
          </a:solidFill>
          <a:ln>
            <a:solidFill>
              <a:schemeClr val="tx1"/>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Completed by CPA employee</a:t>
            </a:r>
          </a:p>
          <a:p>
            <a:pPr algn="ctr" fontAlgn="auto">
              <a:spcBef>
                <a:spcPts val="0"/>
              </a:spcBef>
              <a:spcAft>
                <a:spcPts val="0"/>
              </a:spcAft>
            </a:pPr>
            <a:endParaRPr lang="en-US" sz="1500" dirty="0">
              <a:solidFill>
                <a:srgbClr val="525353"/>
              </a:solidFill>
              <a:latin typeface="Arial"/>
              <a:ea typeface="Geneva"/>
            </a:endParaRPr>
          </a:p>
        </p:txBody>
      </p:sp>
      <p:cxnSp>
        <p:nvCxnSpPr>
          <p:cNvPr id="73" name="Straight Connector 72"/>
          <p:cNvCxnSpPr/>
          <p:nvPr/>
        </p:nvCxnSpPr>
        <p:spPr bwMode="auto">
          <a:xfrm>
            <a:off x="4876800" y="5943600"/>
            <a:ext cx="0" cy="304800"/>
          </a:xfrm>
          <a:prstGeom prst="line">
            <a:avLst/>
          </a:prstGeom>
          <a:solidFill>
            <a:srgbClr val="3BB0C2"/>
          </a:solidFill>
          <a:ln w="28575" cap="flat" cmpd="sng" algn="ctr">
            <a:solidFill>
              <a:schemeClr val="tx1"/>
            </a:solidFill>
            <a:prstDash val="solid"/>
            <a:round/>
            <a:headEnd type="arrow" w="med" len="med"/>
            <a:tailEnd type="none" w="med" len="med"/>
          </a:ln>
          <a:effectLst/>
        </p:spPr>
      </p:cxnSp>
      <p:cxnSp>
        <p:nvCxnSpPr>
          <p:cNvPr id="74" name="Straight Connector 73"/>
          <p:cNvCxnSpPr/>
          <p:nvPr/>
        </p:nvCxnSpPr>
        <p:spPr bwMode="auto">
          <a:xfrm>
            <a:off x="9067800" y="5867400"/>
            <a:ext cx="0" cy="381000"/>
          </a:xfrm>
          <a:prstGeom prst="line">
            <a:avLst/>
          </a:prstGeom>
          <a:solidFill>
            <a:srgbClr val="3BB0C2"/>
          </a:solidFill>
          <a:ln w="28575" cap="flat" cmpd="sng" algn="ctr">
            <a:solidFill>
              <a:schemeClr val="tx1"/>
            </a:solidFill>
            <a:prstDash val="solid"/>
            <a:round/>
            <a:headEnd type="arrow" w="med" len="med"/>
            <a:tailEnd type="none" w="med" len="med"/>
          </a:ln>
          <a:effectLst/>
        </p:spPr>
      </p:cxnSp>
      <p:cxnSp>
        <p:nvCxnSpPr>
          <p:cNvPr id="52" name="Straight Connector 51"/>
          <p:cNvCxnSpPr/>
          <p:nvPr/>
        </p:nvCxnSpPr>
        <p:spPr bwMode="auto">
          <a:xfrm flipV="1">
            <a:off x="6858000" y="3713202"/>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sp>
        <p:nvSpPr>
          <p:cNvPr id="67" name="TextBox 66"/>
          <p:cNvSpPr txBox="1"/>
          <p:nvPr/>
        </p:nvSpPr>
        <p:spPr>
          <a:xfrm>
            <a:off x="6553200" y="4246602"/>
            <a:ext cx="838200" cy="553998"/>
          </a:xfrm>
          <a:prstGeom prst="rect">
            <a:avLst/>
          </a:prstGeom>
          <a:noFill/>
          <a:ln w="19050">
            <a:solidFill>
              <a:srgbClr val="FF0000"/>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UW (2)</a:t>
            </a:r>
          </a:p>
          <a:p>
            <a:pPr algn="ctr" fontAlgn="auto">
              <a:spcBef>
                <a:spcPts val="0"/>
              </a:spcBef>
              <a:spcAft>
                <a:spcPts val="0"/>
              </a:spcAft>
            </a:pPr>
            <a:r>
              <a:rPr lang="en-US" sz="1500" dirty="0" smtClean="0">
                <a:solidFill>
                  <a:srgbClr val="525353"/>
                </a:solidFill>
                <a:latin typeface="Arial"/>
                <a:ea typeface="Geneva"/>
              </a:rPr>
              <a:t>16:30</a:t>
            </a:r>
            <a:endParaRPr lang="en-US" sz="1500" dirty="0">
              <a:solidFill>
                <a:srgbClr val="525353"/>
              </a:solidFill>
              <a:latin typeface="Arial"/>
              <a:ea typeface="Geneva"/>
            </a:endParaRPr>
          </a:p>
        </p:txBody>
      </p:sp>
      <p:cxnSp>
        <p:nvCxnSpPr>
          <p:cNvPr id="84" name="Straight Connector 83"/>
          <p:cNvCxnSpPr/>
          <p:nvPr/>
        </p:nvCxnSpPr>
        <p:spPr bwMode="auto">
          <a:xfrm flipV="1">
            <a:off x="5943600" y="3733800"/>
            <a:ext cx="0" cy="533400"/>
          </a:xfrm>
          <a:prstGeom prst="line">
            <a:avLst/>
          </a:prstGeom>
          <a:solidFill>
            <a:srgbClr val="3BB0C2"/>
          </a:solidFill>
          <a:ln w="28575" cap="flat" cmpd="sng" algn="ctr">
            <a:solidFill>
              <a:schemeClr val="accent2"/>
            </a:solidFill>
            <a:prstDash val="solid"/>
            <a:round/>
            <a:headEnd type="none" w="med" len="med"/>
            <a:tailEnd type="none" w="med" len="med"/>
          </a:ln>
          <a:effectLst/>
        </p:spPr>
      </p:cxnSp>
      <p:sp>
        <p:nvSpPr>
          <p:cNvPr id="85" name="TextBox 84"/>
          <p:cNvSpPr txBox="1"/>
          <p:nvPr/>
        </p:nvSpPr>
        <p:spPr>
          <a:xfrm>
            <a:off x="5715000" y="4267200"/>
            <a:ext cx="762000" cy="553998"/>
          </a:xfrm>
          <a:prstGeom prst="rect">
            <a:avLst/>
          </a:prstGeom>
          <a:noFill/>
          <a:ln w="19050">
            <a:solidFill>
              <a:srgbClr val="FF0000"/>
            </a:solidFill>
          </a:ln>
        </p:spPr>
        <p:txBody>
          <a:bodyPr wrap="square" rtlCol="0">
            <a:spAutoFit/>
          </a:bodyPr>
          <a:lstStyle/>
          <a:p>
            <a:pPr algn="ctr" fontAlgn="auto">
              <a:spcBef>
                <a:spcPts val="0"/>
              </a:spcBef>
              <a:spcAft>
                <a:spcPts val="0"/>
              </a:spcAft>
            </a:pPr>
            <a:r>
              <a:rPr lang="en-US" sz="1500" dirty="0" smtClean="0">
                <a:solidFill>
                  <a:srgbClr val="525353"/>
                </a:solidFill>
                <a:latin typeface="Arial"/>
                <a:ea typeface="Geneva"/>
              </a:rPr>
              <a:t>Quest</a:t>
            </a:r>
          </a:p>
          <a:p>
            <a:pPr algn="ctr" fontAlgn="auto">
              <a:spcBef>
                <a:spcPts val="0"/>
              </a:spcBef>
              <a:spcAft>
                <a:spcPts val="0"/>
              </a:spcAft>
            </a:pPr>
            <a:r>
              <a:rPr lang="en-US" sz="1500" dirty="0" smtClean="0">
                <a:solidFill>
                  <a:srgbClr val="525353"/>
                </a:solidFill>
                <a:latin typeface="Arial"/>
                <a:ea typeface="Geneva"/>
              </a:rPr>
              <a:t>16:00</a:t>
            </a:r>
            <a:endParaRPr lang="en-US" sz="1500" dirty="0">
              <a:solidFill>
                <a:srgbClr val="525353"/>
              </a:solidFill>
              <a:latin typeface="Arial"/>
              <a:ea typeface="Geneva"/>
            </a:endParaRPr>
          </a:p>
        </p:txBody>
      </p:sp>
    </p:spTree>
    <p:extLst>
      <p:ext uri="{BB962C8B-B14F-4D97-AF65-F5344CB8AC3E}">
        <p14:creationId xmlns:p14="http://schemas.microsoft.com/office/powerpoint/2010/main" val="252572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Management</a:t>
            </a:r>
            <a:endParaRPr lang="en-US" dirty="0"/>
          </a:p>
        </p:txBody>
      </p:sp>
      <p:sp>
        <p:nvSpPr>
          <p:cNvPr id="3" name="Content Placeholder 2"/>
          <p:cNvSpPr>
            <a:spLocks noGrp="1"/>
          </p:cNvSpPr>
          <p:nvPr>
            <p:ph idx="1"/>
          </p:nvPr>
        </p:nvSpPr>
        <p:spPr>
          <a:xfrm>
            <a:off x="533400" y="1828800"/>
            <a:ext cx="8153400" cy="4114800"/>
          </a:xfrm>
        </p:spPr>
        <p:txBody>
          <a:bodyPr/>
          <a:lstStyle/>
          <a:p>
            <a:r>
              <a:rPr lang="en-US" dirty="0" smtClean="0"/>
              <a:t>How often do you actively manage and intervene in test utilization?</a:t>
            </a:r>
          </a:p>
          <a:p>
            <a:r>
              <a:rPr lang="en-US" dirty="0" smtClean="0"/>
              <a:t>Who determines the rules for implementing utilization management?</a:t>
            </a:r>
          </a:p>
          <a:p>
            <a:r>
              <a:rPr lang="en-US" dirty="0" smtClean="0"/>
              <a:t>How are the utilization management rules enforced?</a:t>
            </a:r>
          </a:p>
          <a:p>
            <a:r>
              <a:rPr lang="en-US" dirty="0" smtClean="0"/>
              <a:t>How often is a test delayed due to the review process?</a:t>
            </a:r>
          </a:p>
          <a:p>
            <a:r>
              <a:rPr lang="en-US" dirty="0" smtClean="0"/>
              <a:t>How often are orders cancelled or modified as a result of UM review?</a:t>
            </a:r>
            <a:endParaRPr lang="en-US" dirty="0"/>
          </a:p>
        </p:txBody>
      </p:sp>
    </p:spTree>
    <p:extLst>
      <p:ext uri="{BB962C8B-B14F-4D97-AF65-F5344CB8AC3E}">
        <p14:creationId xmlns:p14="http://schemas.microsoft.com/office/powerpoint/2010/main" val="1132843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rmAutofit/>
          </a:bodyPr>
          <a:lstStyle/>
          <a:p>
            <a:r>
              <a:rPr lang="en-US" sz="2500" dirty="0" smtClean="0"/>
              <a:t>SBAR: 1,25 Dihydroxyvitamin D Intervention  </a:t>
            </a:r>
            <a:endParaRPr lang="en-US" sz="2500" dirty="0"/>
          </a:p>
        </p:txBody>
      </p:sp>
      <p:sp>
        <p:nvSpPr>
          <p:cNvPr id="4" name="Content Placeholder 5"/>
          <p:cNvSpPr>
            <a:spLocks noGrp="1"/>
          </p:cNvSpPr>
          <p:nvPr>
            <p:ph idx="1"/>
          </p:nvPr>
        </p:nvSpPr>
        <p:spPr>
          <a:xfrm>
            <a:off x="304800" y="1293674"/>
            <a:ext cx="8534400" cy="1754326"/>
          </a:xfrm>
          <a:prstGeom prst="rect">
            <a:avLst/>
          </a:prstGeom>
        </p:spPr>
        <p:txBody>
          <a:bodyPr>
            <a:noAutofit/>
          </a:bodyPr>
          <a:lstStyle/>
          <a:p>
            <a:pPr marL="0" indent="0">
              <a:spcBef>
                <a:spcPts val="600"/>
              </a:spcBef>
            </a:pPr>
            <a:r>
              <a:rPr lang="en-US" sz="2000" b="1" u="sng" dirty="0" smtClean="0"/>
              <a:t>Situation</a:t>
            </a:r>
            <a:r>
              <a:rPr lang="en-US" sz="2000" b="1" dirty="0" smtClean="0"/>
              <a:t>:   </a:t>
            </a:r>
            <a:r>
              <a:rPr lang="en-US" sz="2000" dirty="0" smtClean="0"/>
              <a:t>Retrospective chart review found 68% of the 1,25 Vit D were ordered in error and 25-OH Vit D was the intended test. </a:t>
            </a:r>
          </a:p>
          <a:p>
            <a:pPr marL="0" indent="0">
              <a:spcBef>
                <a:spcPts val="600"/>
              </a:spcBef>
              <a:buNone/>
            </a:pPr>
            <a:endParaRPr lang="en-US" sz="2000" b="1" u="sng" dirty="0" smtClean="0"/>
          </a:p>
          <a:p>
            <a:pPr marL="0" indent="0">
              <a:spcBef>
                <a:spcPts val="1200"/>
              </a:spcBef>
              <a:buFont typeface="Arial" pitchFamily="34" charset="0"/>
              <a:buChar char="•"/>
            </a:pPr>
            <a:r>
              <a:rPr lang="en-US" sz="2000" b="1" u="sng" dirty="0" smtClean="0"/>
              <a:t>Background:</a:t>
            </a:r>
            <a:r>
              <a:rPr lang="en-US" sz="2000" dirty="0" smtClean="0"/>
              <a:t>  1,25 Dihydroxy </a:t>
            </a:r>
            <a:r>
              <a:rPr lang="en-US" sz="2000" dirty="0" err="1" smtClean="0"/>
              <a:t>Vit</a:t>
            </a:r>
            <a:r>
              <a:rPr lang="en-US" sz="2000" dirty="0" smtClean="0"/>
              <a:t> D is common send-out with &gt; 300 tests/yr</a:t>
            </a:r>
          </a:p>
          <a:p>
            <a:pPr marL="0" indent="0">
              <a:spcBef>
                <a:spcPts val="1200"/>
              </a:spcBef>
              <a:buNone/>
            </a:pPr>
            <a:endParaRPr lang="en-US" sz="2000" b="1" u="sng" dirty="0" smtClean="0"/>
          </a:p>
          <a:p>
            <a:pPr marL="0" indent="0">
              <a:spcBef>
                <a:spcPts val="1200"/>
              </a:spcBef>
            </a:pPr>
            <a:r>
              <a:rPr lang="en-US" sz="2000" b="1" u="sng" dirty="0" smtClean="0"/>
              <a:t>Assessment:</a:t>
            </a:r>
            <a:r>
              <a:rPr lang="en-US" sz="2000" dirty="0" smtClean="0"/>
              <a:t>  Ordering the wrong test is not good for patient care, and can result in wrong assumptions about nutritional status.</a:t>
            </a:r>
          </a:p>
          <a:p>
            <a:pPr marL="0" indent="0">
              <a:spcBef>
                <a:spcPts val="1200"/>
              </a:spcBef>
              <a:buNone/>
            </a:pPr>
            <a:endParaRPr lang="en-US" sz="2000" b="1" u="sng" dirty="0" smtClean="0"/>
          </a:p>
          <a:p>
            <a:pPr marL="0" indent="0">
              <a:spcBef>
                <a:spcPts val="1200"/>
              </a:spcBef>
            </a:pPr>
            <a:r>
              <a:rPr lang="en-US" sz="2000" b="1" u="sng" dirty="0" smtClean="0"/>
              <a:t>Recommendation</a:t>
            </a:r>
            <a:r>
              <a:rPr lang="en-US" sz="2000" dirty="0" smtClean="0"/>
              <a:t>:  Email template describing the use of the two Vit D tests, and asking if provider wants to cancel and change order to 25 Vit D.  </a:t>
            </a:r>
          </a:p>
        </p:txBody>
      </p:sp>
    </p:spTree>
    <p:extLst>
      <p:ext uri="{BB962C8B-B14F-4D97-AF65-F5344CB8AC3E}">
        <p14:creationId xmlns:p14="http://schemas.microsoft.com/office/powerpoint/2010/main" val="3605258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1,25 Vitamin D Intervention</a:t>
            </a:r>
            <a:endParaRPr lang="en-US" sz="2800" dirty="0"/>
          </a:p>
        </p:txBody>
      </p:sp>
      <p:pic>
        <p:nvPicPr>
          <p:cNvPr id="1695745" name="Picture 1"/>
          <p:cNvPicPr>
            <a:picLocks noChangeAspect="1" noChangeArrowheads="1"/>
          </p:cNvPicPr>
          <p:nvPr/>
        </p:nvPicPr>
        <p:blipFill>
          <a:blip r:embed="rId2" cstate="print"/>
          <a:srcRect l="13250" t="23088" r="13875" b="7812"/>
          <a:stretch>
            <a:fillRect/>
          </a:stretch>
        </p:blipFill>
        <p:spPr bwMode="auto">
          <a:xfrm>
            <a:off x="228600" y="1447800"/>
            <a:ext cx="3581400" cy="3581400"/>
          </a:xfrm>
          <a:prstGeom prst="rect">
            <a:avLst/>
          </a:prstGeom>
          <a:noFill/>
          <a:ln w="9525">
            <a:solidFill>
              <a:schemeClr val="bg2"/>
            </a:solidFill>
            <a:miter lim="800000"/>
            <a:headEnd/>
            <a:tailEnd/>
          </a:ln>
        </p:spPr>
      </p:pic>
      <p:sp>
        <p:nvSpPr>
          <p:cNvPr id="5" name="Rectangle 4"/>
          <p:cNvSpPr>
            <a:spLocks noChangeArrowheads="1"/>
          </p:cNvSpPr>
          <p:nvPr/>
        </p:nvSpPr>
        <p:spPr bwMode="auto">
          <a:xfrm>
            <a:off x="3886200" y="1447800"/>
            <a:ext cx="5029200" cy="609600"/>
          </a:xfrm>
          <a:prstGeom prst="rect">
            <a:avLst/>
          </a:prstGeom>
          <a:solidFill>
            <a:srgbClr val="3BB0C2"/>
          </a:solidFill>
          <a:ln w="9525" algn="ctr">
            <a:noFill/>
            <a:round/>
            <a:headEnd/>
            <a:tailEnd/>
          </a:ln>
        </p:spPr>
        <p:txBody>
          <a:bodyPr anchor="ctr"/>
          <a:lstStyle/>
          <a:p>
            <a:r>
              <a:rPr lang="en-US" sz="2200" dirty="0" smtClean="0">
                <a:solidFill>
                  <a:schemeClr val="bg1"/>
                </a:solidFill>
              </a:rPr>
              <a:t>The lab received a request for 1,25 dihydroxy vitamin D on your patient</a:t>
            </a:r>
            <a:endParaRPr kumimoji="0" lang="en-US" sz="2200" b="0" i="0" u="none" strike="noStrike" cap="none" normalizeH="0" baseline="0" dirty="0" smtClean="0">
              <a:ln>
                <a:noFill/>
              </a:ln>
              <a:solidFill>
                <a:schemeClr val="bg1"/>
              </a:solidFill>
              <a:effectLst/>
              <a:latin typeface="Arial" charset="0"/>
              <a:ea typeface="Geneva" pitchFamily="28" charset="-128"/>
            </a:endParaRPr>
          </a:p>
        </p:txBody>
      </p:sp>
      <p:sp>
        <p:nvSpPr>
          <p:cNvPr id="6" name="Rectangle 5"/>
          <p:cNvSpPr>
            <a:spLocks noChangeArrowheads="1"/>
          </p:cNvSpPr>
          <p:nvPr/>
        </p:nvSpPr>
        <p:spPr bwMode="auto">
          <a:xfrm>
            <a:off x="3886200" y="2133600"/>
            <a:ext cx="5029200" cy="609600"/>
          </a:xfrm>
          <a:prstGeom prst="rect">
            <a:avLst/>
          </a:prstGeom>
          <a:solidFill>
            <a:srgbClr val="3BB0C2"/>
          </a:solidFill>
          <a:ln w="9525" algn="ctr">
            <a:noFill/>
            <a:round/>
            <a:headEnd/>
            <a:tailEnd/>
          </a:ln>
        </p:spPr>
        <p:txBody>
          <a:bodyPr anchor="ctr"/>
          <a:lstStyle/>
          <a:p>
            <a:r>
              <a:rPr lang="en-US" sz="2200" dirty="0" smtClean="0"/>
              <a:t>In our lab, we found that this is  ordered accidentally 68% of the time.</a:t>
            </a:r>
            <a:endParaRPr kumimoji="0" lang="en-US" sz="2200" b="0" i="0" u="none" strike="noStrike" cap="none" normalizeH="0" baseline="0" dirty="0" smtClean="0">
              <a:ln>
                <a:noFill/>
              </a:ln>
              <a:solidFill>
                <a:schemeClr val="bg1"/>
              </a:solidFill>
              <a:effectLst/>
              <a:latin typeface="Arial" charset="0"/>
              <a:ea typeface="Geneva" pitchFamily="28" charset="-128"/>
            </a:endParaRPr>
          </a:p>
        </p:txBody>
      </p:sp>
      <p:sp>
        <p:nvSpPr>
          <p:cNvPr id="7" name="Rectangle 6"/>
          <p:cNvSpPr>
            <a:spLocks noChangeArrowheads="1"/>
          </p:cNvSpPr>
          <p:nvPr/>
        </p:nvSpPr>
        <p:spPr bwMode="auto">
          <a:xfrm>
            <a:off x="3886200" y="2819400"/>
            <a:ext cx="5029200" cy="609600"/>
          </a:xfrm>
          <a:prstGeom prst="rect">
            <a:avLst/>
          </a:prstGeom>
          <a:solidFill>
            <a:srgbClr val="3BB0C2"/>
          </a:solidFill>
          <a:ln w="9525" algn="ctr">
            <a:noFill/>
            <a:round/>
            <a:headEnd/>
            <a:tailEnd/>
          </a:ln>
        </p:spPr>
        <p:txBody>
          <a:bodyPr anchor="ctr"/>
          <a:lstStyle/>
          <a:p>
            <a:r>
              <a:rPr lang="en-US" sz="2200" dirty="0" smtClean="0"/>
              <a:t>U</a:t>
            </a:r>
            <a:r>
              <a:rPr lang="en-US" sz="2200" dirty="0" smtClean="0">
                <a:solidFill>
                  <a:schemeClr val="bg1"/>
                </a:solidFill>
              </a:rPr>
              <a:t>tility of 25- </a:t>
            </a:r>
            <a:r>
              <a:rPr lang="en-US" sz="2200" dirty="0" smtClean="0"/>
              <a:t>V</a:t>
            </a:r>
            <a:r>
              <a:rPr lang="en-US" sz="2200" dirty="0" smtClean="0">
                <a:solidFill>
                  <a:schemeClr val="bg1"/>
                </a:solidFill>
              </a:rPr>
              <a:t>it D vs. 1,25 </a:t>
            </a:r>
            <a:r>
              <a:rPr lang="en-US" sz="2200" dirty="0" smtClean="0"/>
              <a:t>V</a:t>
            </a:r>
            <a:r>
              <a:rPr lang="en-US" sz="2200" dirty="0" smtClean="0">
                <a:solidFill>
                  <a:schemeClr val="bg1"/>
                </a:solidFill>
              </a:rPr>
              <a:t>it D </a:t>
            </a:r>
            <a:endParaRPr kumimoji="0" lang="en-US" sz="2200" b="0" i="0" u="none" strike="noStrike" cap="none" normalizeH="0" baseline="0" dirty="0" smtClean="0">
              <a:ln>
                <a:noFill/>
              </a:ln>
              <a:solidFill>
                <a:schemeClr val="bg1"/>
              </a:solidFill>
              <a:effectLst/>
              <a:latin typeface="Arial" charset="0"/>
              <a:ea typeface="Geneva" pitchFamily="28" charset="-128"/>
            </a:endParaRPr>
          </a:p>
        </p:txBody>
      </p:sp>
      <p:sp>
        <p:nvSpPr>
          <p:cNvPr id="9" name="Rectangle 8"/>
          <p:cNvSpPr>
            <a:spLocks noChangeArrowheads="1"/>
          </p:cNvSpPr>
          <p:nvPr/>
        </p:nvSpPr>
        <p:spPr bwMode="auto">
          <a:xfrm>
            <a:off x="3886200" y="3505200"/>
            <a:ext cx="5029200" cy="990600"/>
          </a:xfrm>
          <a:prstGeom prst="rect">
            <a:avLst/>
          </a:prstGeom>
          <a:solidFill>
            <a:srgbClr val="3BB0C2"/>
          </a:solidFill>
          <a:ln w="9525" algn="ctr">
            <a:noFill/>
            <a:round/>
            <a:headEnd/>
            <a:tailEnd/>
          </a:ln>
        </p:spPr>
        <p:txBody>
          <a:bodyPr anchor="ctr"/>
          <a:lstStyle/>
          <a:p>
            <a:r>
              <a:rPr lang="en-US" sz="2200" dirty="0" smtClean="0">
                <a:solidFill>
                  <a:schemeClr val="bg1"/>
                </a:solidFill>
              </a:rPr>
              <a:t>Two options:</a:t>
            </a:r>
          </a:p>
          <a:p>
            <a:pPr marL="457200" indent="-457200">
              <a:buAutoNum type="arabicPeriod"/>
            </a:pPr>
            <a:r>
              <a:rPr kumimoji="0" lang="en-US" sz="2200" b="0" i="0" u="none" strike="noStrike" cap="none" normalizeH="0" dirty="0" smtClean="0">
                <a:ln>
                  <a:noFill/>
                </a:ln>
                <a:effectLst/>
                <a:latin typeface="Arial" charset="0"/>
                <a:ea typeface="Geneva" pitchFamily="28" charset="-128"/>
              </a:rPr>
              <a:t>Cancel and add-on 25-OH Vit D</a:t>
            </a:r>
          </a:p>
          <a:p>
            <a:pPr marL="457200" indent="-457200">
              <a:buAutoNum type="arabicPeriod"/>
            </a:pPr>
            <a:r>
              <a:rPr lang="en-US" sz="2200" baseline="0" dirty="0" smtClean="0">
                <a:solidFill>
                  <a:schemeClr val="bg1"/>
                </a:solidFill>
              </a:rPr>
              <a:t>Proceed with original order</a:t>
            </a:r>
            <a:endParaRPr kumimoji="0" lang="en-US" sz="2200" b="0" i="0" u="none" strike="noStrike" cap="none" normalizeH="0" baseline="0" dirty="0" smtClean="0">
              <a:ln>
                <a:noFill/>
              </a:ln>
              <a:solidFill>
                <a:schemeClr val="bg1"/>
              </a:solidFill>
              <a:effectLst/>
              <a:latin typeface="Arial" charset="0"/>
              <a:ea typeface="Geneva" pitchFamily="28" charset="-128"/>
            </a:endParaRPr>
          </a:p>
        </p:txBody>
      </p:sp>
      <p:sp>
        <p:nvSpPr>
          <p:cNvPr id="10" name="Rectangle 9"/>
          <p:cNvSpPr/>
          <p:nvPr/>
        </p:nvSpPr>
        <p:spPr>
          <a:xfrm>
            <a:off x="685800" y="5715000"/>
            <a:ext cx="8077200" cy="461665"/>
          </a:xfrm>
          <a:prstGeom prst="rect">
            <a:avLst/>
          </a:prstGeom>
        </p:spPr>
        <p:txBody>
          <a:bodyPr wrap="square">
            <a:spAutoFit/>
          </a:bodyPr>
          <a:lstStyle/>
          <a:p>
            <a:r>
              <a:rPr lang="en-US" sz="1200" b="1" dirty="0" smtClean="0">
                <a:solidFill>
                  <a:schemeClr val="bg2"/>
                </a:solidFill>
              </a:rPr>
              <a:t>Dickerson J, Cole B, Jack R, Astion M.  Another laboratory test utilization program: our approach to reducing unnecessary 1,25 Vitamin D orders with a simple intervention. </a:t>
            </a:r>
            <a:r>
              <a:rPr lang="en-US" sz="1200" b="1" i="1" dirty="0" smtClean="0">
                <a:solidFill>
                  <a:schemeClr val="bg2"/>
                </a:solidFill>
              </a:rPr>
              <a:t>Am J Clin Pathol. 2013. </a:t>
            </a:r>
            <a:r>
              <a:rPr lang="en-US" sz="1200" b="1" dirty="0" smtClean="0">
                <a:solidFill>
                  <a:schemeClr val="bg2"/>
                </a:solidFill>
              </a:rPr>
              <a:t>140(3):446-7.</a:t>
            </a:r>
            <a:endParaRPr lang="en-US" sz="1200" b="1" i="1" dirty="0" smtClean="0">
              <a:solidFill>
                <a:schemeClr val="bg2"/>
              </a:solidFill>
            </a:endParaRPr>
          </a:p>
        </p:txBody>
      </p:sp>
    </p:spTree>
    <p:extLst>
      <p:ext uri="{BB962C8B-B14F-4D97-AF65-F5344CB8AC3E}">
        <p14:creationId xmlns:p14="http://schemas.microsoft.com/office/powerpoint/2010/main" val="78242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07375" cy="533400"/>
          </a:xfrm>
        </p:spPr>
        <p:txBody>
          <a:bodyPr/>
          <a:lstStyle/>
          <a:p>
            <a:pPr>
              <a:buFont typeface="Arial" pitchFamily="34" charset="0"/>
              <a:buChar char="•"/>
            </a:pPr>
            <a:r>
              <a:rPr lang="en-US" dirty="0" smtClean="0"/>
              <a:t>“</a:t>
            </a:r>
            <a:r>
              <a:rPr lang="en-US" dirty="0" err="1" smtClean="0"/>
              <a:t>Omics</a:t>
            </a:r>
            <a:r>
              <a:rPr lang="en-US" dirty="0" smtClean="0"/>
              <a:t>” = Study of many constituents considered collectively</a:t>
            </a:r>
          </a:p>
          <a:p>
            <a:pPr lvl="1">
              <a:buFont typeface="Arial" pitchFamily="34" charset="0"/>
              <a:buChar char="•"/>
            </a:pPr>
            <a:endParaRPr lang="en-US" dirty="0" smtClean="0"/>
          </a:p>
          <a:p>
            <a:pPr lvl="1">
              <a:buFont typeface="Arial" pitchFamily="34" charset="0"/>
              <a:buChar char="•"/>
            </a:pPr>
            <a:r>
              <a:rPr lang="en-US" sz="2000" dirty="0" smtClean="0"/>
              <a:t>Pre-analytical: Provider orders test, sample collection, sample transport</a:t>
            </a:r>
          </a:p>
          <a:p>
            <a:pPr lvl="1">
              <a:buFont typeface="Arial" pitchFamily="34" charset="0"/>
              <a:buChar char="•"/>
            </a:pPr>
            <a:endParaRPr lang="en-US" sz="2000" dirty="0" smtClean="0"/>
          </a:p>
          <a:p>
            <a:pPr lvl="1">
              <a:buFont typeface="Arial" pitchFamily="34" charset="0"/>
              <a:buChar char="•"/>
            </a:pPr>
            <a:r>
              <a:rPr lang="en-US" sz="2000" dirty="0" smtClean="0"/>
              <a:t>Analytical: Not our lab</a:t>
            </a:r>
          </a:p>
          <a:p>
            <a:pPr lvl="1">
              <a:buFont typeface="Arial" pitchFamily="34" charset="0"/>
              <a:buChar char="•"/>
            </a:pPr>
            <a:endParaRPr lang="en-US" sz="2000" dirty="0" smtClean="0"/>
          </a:p>
          <a:p>
            <a:pPr lvl="1">
              <a:buFont typeface="Arial" pitchFamily="34" charset="0"/>
              <a:buChar char="•"/>
            </a:pPr>
            <a:r>
              <a:rPr lang="en-US" sz="2000" dirty="0" smtClean="0"/>
              <a:t>Post-analytical: Result entry, result acknowledgement</a:t>
            </a:r>
          </a:p>
          <a:p>
            <a:pPr lvl="1">
              <a:buFont typeface="Arial" pitchFamily="34" charset="0"/>
              <a:buChar char="•"/>
            </a:pPr>
            <a:endParaRPr lang="en-US" dirty="0"/>
          </a:p>
        </p:txBody>
      </p:sp>
      <p:sp>
        <p:nvSpPr>
          <p:cNvPr id="2" name="Title 1"/>
          <p:cNvSpPr>
            <a:spLocks noGrp="1"/>
          </p:cNvSpPr>
          <p:nvPr>
            <p:ph type="title"/>
          </p:nvPr>
        </p:nvSpPr>
        <p:spPr/>
        <p:txBody>
          <a:bodyPr/>
          <a:lstStyle/>
          <a:p>
            <a:r>
              <a:rPr lang="en-US" dirty="0" smtClean="0"/>
              <a:t>Send-outs-omics</a:t>
            </a:r>
            <a:endParaRPr lang="en-US" dirty="0"/>
          </a:p>
        </p:txBody>
      </p:sp>
    </p:spTree>
    <p:extLst>
      <p:ext uri="{BB962C8B-B14F-4D97-AF65-F5344CB8AC3E}">
        <p14:creationId xmlns:p14="http://schemas.microsoft.com/office/powerpoint/2010/main" val="704255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810000" y="1981200"/>
            <a:ext cx="5181600" cy="3505200"/>
            <a:chOff x="1295400" y="605367"/>
            <a:chExt cx="7010399" cy="5033433"/>
          </a:xfrm>
        </p:grpSpPr>
        <p:graphicFrame>
          <p:nvGraphicFramePr>
            <p:cNvPr id="5" name="Chart 4"/>
            <p:cNvGraphicFramePr/>
            <p:nvPr/>
          </p:nvGraphicFramePr>
          <p:xfrm>
            <a:off x="1295400" y="1447800"/>
            <a:ext cx="7010399" cy="41910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a:off x="3486150" y="1219200"/>
              <a:ext cx="19050" cy="1447801"/>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062163" y="605367"/>
              <a:ext cx="2373908" cy="644622"/>
            </a:xfrm>
            <a:prstGeom prst="rect">
              <a:avLst/>
            </a:prstGeom>
            <a:noFill/>
          </p:spPr>
          <p:txBody>
            <a:bodyPr wrap="none" rtlCol="0">
              <a:spAutoFit/>
            </a:bodyPr>
            <a:lstStyle/>
            <a:p>
              <a:r>
                <a:rPr lang="en-US" sz="2000" b="1" dirty="0" smtClean="0">
                  <a:solidFill>
                    <a:srgbClr val="FF0000"/>
                  </a:solidFill>
                </a:rPr>
                <a:t>Intervention</a:t>
              </a:r>
              <a:endParaRPr lang="en-US" sz="2000" b="1" dirty="0">
                <a:solidFill>
                  <a:srgbClr val="FF0000"/>
                </a:solidFill>
              </a:endParaRPr>
            </a:p>
          </p:txBody>
        </p:sp>
        <p:cxnSp>
          <p:nvCxnSpPr>
            <p:cNvPr id="9" name="Straight Arrow Connector 8"/>
            <p:cNvCxnSpPr/>
            <p:nvPr/>
          </p:nvCxnSpPr>
          <p:spPr>
            <a:xfrm>
              <a:off x="4495800" y="19812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4362450" y="1096433"/>
              <a:ext cx="3030637" cy="595035"/>
            </a:xfrm>
            <a:prstGeom prst="rect">
              <a:avLst/>
            </a:prstGeom>
            <a:noFill/>
          </p:spPr>
          <p:txBody>
            <a:bodyPr wrap="none" rtlCol="0">
              <a:spAutoFit/>
            </a:bodyPr>
            <a:lstStyle/>
            <a:p>
              <a:r>
                <a:rPr lang="en-US" sz="1800" b="1" dirty="0" smtClean="0">
                  <a:solidFill>
                    <a:schemeClr val="tx1"/>
                  </a:solidFill>
                </a:rPr>
                <a:t>Privileging added</a:t>
              </a:r>
              <a:endParaRPr lang="en-US" sz="1800" b="1" dirty="0">
                <a:solidFill>
                  <a:schemeClr val="tx1"/>
                </a:solidFill>
              </a:endParaRPr>
            </a:p>
          </p:txBody>
        </p:sp>
      </p:grpSp>
      <p:sp>
        <p:nvSpPr>
          <p:cNvPr id="14" name="Title 13"/>
          <p:cNvSpPr>
            <a:spLocks noGrp="1"/>
          </p:cNvSpPr>
          <p:nvPr>
            <p:ph type="title"/>
          </p:nvPr>
        </p:nvSpPr>
        <p:spPr>
          <a:xfrm>
            <a:off x="228600" y="228600"/>
            <a:ext cx="8458200" cy="1219200"/>
          </a:xfrm>
        </p:spPr>
        <p:txBody>
          <a:bodyPr/>
          <a:lstStyle/>
          <a:p>
            <a:pPr algn="ctr"/>
            <a:r>
              <a:rPr lang="en-US" dirty="0" smtClean="0"/>
              <a:t>Effect of an email to doctors on Vitamin 1,25 D orders </a:t>
            </a:r>
            <a:br>
              <a:rPr lang="en-US" dirty="0" smtClean="0"/>
            </a:br>
            <a:r>
              <a:rPr lang="en-US" sz="2000" dirty="0" smtClean="0"/>
              <a:t>(2012-2013, 7 months)</a:t>
            </a:r>
            <a:endParaRPr lang="en-US" sz="2000" dirty="0"/>
          </a:p>
        </p:txBody>
      </p:sp>
      <p:sp>
        <p:nvSpPr>
          <p:cNvPr id="19" name="Content Placeholder 18"/>
          <p:cNvSpPr>
            <a:spLocks noGrp="1"/>
          </p:cNvSpPr>
          <p:nvPr>
            <p:ph idx="1"/>
          </p:nvPr>
        </p:nvSpPr>
        <p:spPr>
          <a:xfrm>
            <a:off x="304800" y="2209800"/>
            <a:ext cx="3352800" cy="4419600"/>
          </a:xfrm>
        </p:spPr>
        <p:txBody>
          <a:bodyPr/>
          <a:lstStyle/>
          <a:p>
            <a:pPr>
              <a:buNone/>
            </a:pPr>
            <a:r>
              <a:rPr lang="en-US" sz="2000" dirty="0" smtClean="0"/>
              <a:t> After intervention:  </a:t>
            </a:r>
          </a:p>
          <a:p>
            <a:pPr>
              <a:spcBef>
                <a:spcPts val="1800"/>
              </a:spcBef>
            </a:pPr>
            <a:r>
              <a:rPr lang="en-US" sz="2000" dirty="0" smtClean="0"/>
              <a:t>58% (n=134) of the 1,25 Vit D  orders were changed to 25 Vit D.</a:t>
            </a:r>
          </a:p>
          <a:p>
            <a:pPr>
              <a:spcBef>
                <a:spcPts val="1800"/>
              </a:spcBef>
            </a:pPr>
            <a:r>
              <a:rPr lang="en-US" sz="2000" dirty="0" smtClean="0"/>
              <a:t>1,25 Vit D now &lt;10 /mo</a:t>
            </a:r>
          </a:p>
        </p:txBody>
      </p:sp>
      <p:sp>
        <p:nvSpPr>
          <p:cNvPr id="20" name="Rectangle 19"/>
          <p:cNvSpPr/>
          <p:nvPr/>
        </p:nvSpPr>
        <p:spPr>
          <a:xfrm>
            <a:off x="457200" y="5638800"/>
            <a:ext cx="8229600" cy="646331"/>
          </a:xfrm>
          <a:prstGeom prst="rect">
            <a:avLst/>
          </a:prstGeom>
        </p:spPr>
        <p:txBody>
          <a:bodyPr wrap="square">
            <a:spAutoFit/>
          </a:bodyPr>
          <a:lstStyle/>
          <a:p>
            <a:r>
              <a:rPr lang="en-US" sz="1200" b="1" dirty="0" smtClean="0">
                <a:solidFill>
                  <a:schemeClr val="bg2"/>
                </a:solidFill>
              </a:rPr>
              <a:t>Dickerson J, Cole B, Jack R, Astion M.  Another laboratory test utilization program: our approach to reducing unnecessary 1,25 Vitamin D orders with a simple intervention. </a:t>
            </a:r>
            <a:r>
              <a:rPr lang="en-US" sz="1200" b="1" i="1" dirty="0" smtClean="0">
                <a:solidFill>
                  <a:schemeClr val="bg2"/>
                </a:solidFill>
              </a:rPr>
              <a:t>Am J Clin Pathol. 2013. </a:t>
            </a:r>
            <a:r>
              <a:rPr lang="en-US" sz="1200" b="1" dirty="0" smtClean="0">
                <a:solidFill>
                  <a:schemeClr val="bg2"/>
                </a:solidFill>
              </a:rPr>
              <a:t>140(3):446-7.</a:t>
            </a:r>
            <a:endParaRPr lang="en-US" sz="1200" b="1" i="1" dirty="0" smtClean="0">
              <a:solidFill>
                <a:schemeClr val="bg2"/>
              </a:solidFill>
            </a:endParaRPr>
          </a:p>
          <a:p>
            <a:endParaRPr lang="en-US" sz="1200" b="1" i="1" dirty="0" smtClean="0">
              <a:solidFill>
                <a:schemeClr val="bg2"/>
              </a:solidFill>
            </a:endParaRPr>
          </a:p>
        </p:txBody>
      </p:sp>
    </p:spTree>
    <p:extLst>
      <p:ext uri="{BB962C8B-B14F-4D97-AF65-F5344CB8AC3E}">
        <p14:creationId xmlns:p14="http://schemas.microsoft.com/office/powerpoint/2010/main" val="1839879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Doctors Love the 1,25 Vitamin D Intervention</a:t>
            </a:r>
            <a:endParaRPr lang="en-US" dirty="0"/>
          </a:p>
        </p:txBody>
      </p:sp>
      <p:sp>
        <p:nvSpPr>
          <p:cNvPr id="8" name="Content Placeholder 7"/>
          <p:cNvSpPr>
            <a:spLocks noGrp="1"/>
          </p:cNvSpPr>
          <p:nvPr>
            <p:ph idx="1"/>
          </p:nvPr>
        </p:nvSpPr>
        <p:spPr>
          <a:xfrm>
            <a:off x="533400" y="5486400"/>
            <a:ext cx="8207375" cy="533400"/>
          </a:xfrm>
        </p:spPr>
        <p:txBody>
          <a:bodyPr/>
          <a:lstStyle/>
          <a:p>
            <a:pPr algn="ctr"/>
            <a:r>
              <a:rPr lang="en-US" b="1" dirty="0" smtClean="0">
                <a:solidFill>
                  <a:schemeClr val="bg2"/>
                </a:solidFill>
              </a:rPr>
              <a:t>I am not making these up.</a:t>
            </a:r>
            <a:endParaRPr lang="en-US" b="1" dirty="0">
              <a:solidFill>
                <a:schemeClr val="bg2"/>
              </a:solidFill>
            </a:endParaRPr>
          </a:p>
        </p:txBody>
      </p:sp>
      <p:sp>
        <p:nvSpPr>
          <p:cNvPr id="4" name="TextBox 3"/>
          <p:cNvSpPr txBox="1"/>
          <p:nvPr/>
        </p:nvSpPr>
        <p:spPr>
          <a:xfrm>
            <a:off x="457200" y="3657600"/>
            <a:ext cx="8153400" cy="1569660"/>
          </a:xfrm>
          <a:prstGeom prst="rect">
            <a:avLst/>
          </a:prstGeo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solidFill>
                  <a:schemeClr val="tx1"/>
                </a:solidFill>
              </a:rPr>
              <a:t>“Thanks so much for your help (and education.)  You are exactly right—please cancel the order of 1,25 and I’ll add on for 25 hydroxy. ” </a:t>
            </a:r>
          </a:p>
          <a:p>
            <a:endParaRPr lang="en-US" dirty="0"/>
          </a:p>
        </p:txBody>
      </p:sp>
      <p:sp>
        <p:nvSpPr>
          <p:cNvPr id="6" name="TextBox 5"/>
          <p:cNvSpPr txBox="1"/>
          <p:nvPr/>
        </p:nvSpPr>
        <p:spPr>
          <a:xfrm>
            <a:off x="457200" y="2057400"/>
            <a:ext cx="8229600" cy="1200329"/>
          </a:xfrm>
          <a:prstGeom prst="rect">
            <a:avLst/>
          </a:prstGeo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solidFill>
                  <a:schemeClr val="tx1"/>
                </a:solidFill>
              </a:rPr>
              <a:t>“</a:t>
            </a:r>
            <a:r>
              <a:rPr lang="en-US" dirty="0" smtClean="0"/>
              <a:t>Thank you so much for the email.  You are correct I wanted 25-hydroxy.  I will cancel and reorder.</a:t>
            </a:r>
            <a:r>
              <a:rPr lang="en-US" dirty="0" smtClean="0">
                <a:solidFill>
                  <a:schemeClr val="tx1"/>
                </a:solidFill>
              </a:rPr>
              <a:t>” </a:t>
            </a:r>
          </a:p>
          <a:p>
            <a:endParaRPr lang="en-US" dirty="0"/>
          </a:p>
        </p:txBody>
      </p:sp>
    </p:spTree>
    <p:extLst>
      <p:ext uri="{BB962C8B-B14F-4D97-AF65-F5344CB8AC3E}">
        <p14:creationId xmlns:p14="http://schemas.microsoft.com/office/powerpoint/2010/main" val="517139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t>Privileging</a:t>
            </a:r>
            <a:endParaRPr lang="en-US" sz="3600" dirty="0"/>
          </a:p>
        </p:txBody>
      </p:sp>
      <p:sp>
        <p:nvSpPr>
          <p:cNvPr id="6" name="Content Placeholder 5"/>
          <p:cNvSpPr>
            <a:spLocks noGrp="1"/>
          </p:cNvSpPr>
          <p:nvPr>
            <p:ph idx="1"/>
          </p:nvPr>
        </p:nvSpPr>
        <p:spPr>
          <a:xfrm>
            <a:off x="457200" y="1752600"/>
            <a:ext cx="8229600" cy="4525963"/>
          </a:xfrm>
        </p:spPr>
        <p:txBody>
          <a:bodyPr/>
          <a:lstStyle/>
          <a:p>
            <a:r>
              <a:rPr lang="en-US" b="1" dirty="0" smtClean="0"/>
              <a:t>“Dear Seattle Children’s Send-out Team,</a:t>
            </a:r>
          </a:p>
          <a:p>
            <a:r>
              <a:rPr lang="en-US" b="1" dirty="0" smtClean="0"/>
              <a:t>I’ve created a list of our privileged providers who do not need to be contacted regarding ______ orders. Simply, send these tests out. ”</a:t>
            </a:r>
            <a:endParaRPr lang="en-US" b="1" dirty="0"/>
          </a:p>
        </p:txBody>
      </p:sp>
    </p:spTree>
    <p:extLst>
      <p:ext uri="{BB962C8B-B14F-4D97-AF65-F5344CB8AC3E}">
        <p14:creationId xmlns:p14="http://schemas.microsoft.com/office/powerpoint/2010/main" val="23721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“IT” intervention</a:t>
            </a:r>
            <a:endParaRPr lang="en-US" dirty="0"/>
          </a:p>
        </p:txBody>
      </p:sp>
      <p:sp>
        <p:nvSpPr>
          <p:cNvPr id="3" name="Content Placeholder 2"/>
          <p:cNvSpPr>
            <a:spLocks noGrp="1"/>
          </p:cNvSpPr>
          <p:nvPr>
            <p:ph idx="1"/>
          </p:nvPr>
        </p:nvSpPr>
        <p:spPr>
          <a:xfrm>
            <a:off x="457200" y="1676400"/>
            <a:ext cx="8229600" cy="1800493"/>
          </a:xfrm>
        </p:spPr>
        <p:txBody>
          <a:bodyPr/>
          <a:lstStyle/>
          <a:p>
            <a:pPr marL="0" indent="0">
              <a:spcBef>
                <a:spcPts val="2400"/>
              </a:spcBef>
            </a:pPr>
            <a:r>
              <a:rPr lang="en-US" u="sng" dirty="0" smtClean="0"/>
              <a:t>Intervention </a:t>
            </a:r>
            <a:r>
              <a:rPr lang="en-US" dirty="0" smtClean="0"/>
              <a:t>2: Changed names in Cerner to “Vitamin D, Bone Disease/Renal Disease” and “Vitamin D, Nutritional Status”</a:t>
            </a:r>
          </a:p>
          <a:p>
            <a:pPr marL="0" indent="0">
              <a:spcBef>
                <a:spcPts val="1800"/>
              </a:spcBef>
            </a:pPr>
            <a:r>
              <a:rPr lang="en-US" u="sng" dirty="0" smtClean="0"/>
              <a:t>Intervention 3:</a:t>
            </a:r>
            <a:r>
              <a:rPr lang="en-US" dirty="0" smtClean="0"/>
              <a:t> Pop-up</a:t>
            </a:r>
            <a:endParaRPr lang="en-US" u="sng" dirty="0" smtClean="0"/>
          </a:p>
        </p:txBody>
      </p:sp>
      <p:pic>
        <p:nvPicPr>
          <p:cNvPr id="1026" name="Picture 2"/>
          <p:cNvPicPr>
            <a:picLocks noChangeAspect="1" noChangeArrowheads="1"/>
          </p:cNvPicPr>
          <p:nvPr/>
        </p:nvPicPr>
        <p:blipFill>
          <a:blip r:embed="rId2" cstate="print"/>
          <a:srcRect/>
          <a:stretch>
            <a:fillRect/>
          </a:stretch>
        </p:blipFill>
        <p:spPr bwMode="auto">
          <a:xfrm>
            <a:off x="533400" y="3505200"/>
            <a:ext cx="7749350" cy="2438400"/>
          </a:xfrm>
          <a:prstGeom prst="rect">
            <a:avLst/>
          </a:prstGeom>
          <a:noFill/>
          <a:ln w="9525">
            <a:noFill/>
            <a:miter lim="800000"/>
            <a:headEnd/>
            <a:tailEnd/>
          </a:ln>
        </p:spPr>
      </p:pic>
    </p:spTree>
    <p:extLst>
      <p:ext uri="{BB962C8B-B14F-4D97-AF65-F5344CB8AC3E}">
        <p14:creationId xmlns:p14="http://schemas.microsoft.com/office/powerpoint/2010/main" val="206517518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685800" y="1371600"/>
            <a:ext cx="7467601" cy="4876800"/>
            <a:chOff x="685800" y="1371600"/>
            <a:chExt cx="7467601" cy="4876800"/>
          </a:xfrm>
        </p:grpSpPr>
        <p:graphicFrame>
          <p:nvGraphicFramePr>
            <p:cNvPr id="4" name="Chart 3"/>
            <p:cNvGraphicFramePr/>
            <p:nvPr/>
          </p:nvGraphicFramePr>
          <p:xfrm>
            <a:off x="685800" y="2286000"/>
            <a:ext cx="7467601" cy="39624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3986950" y="1905000"/>
              <a:ext cx="0" cy="779625"/>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855479" y="1371600"/>
              <a:ext cx="2859521" cy="400110"/>
            </a:xfrm>
            <a:prstGeom prst="rect">
              <a:avLst/>
            </a:prstGeom>
            <a:noFill/>
          </p:spPr>
          <p:txBody>
            <a:bodyPr wrap="none" rtlCol="0">
              <a:spAutoFit/>
            </a:bodyPr>
            <a:lstStyle/>
            <a:p>
              <a:r>
                <a:rPr lang="en-US" sz="2000" b="1" dirty="0" smtClean="0">
                  <a:solidFill>
                    <a:srgbClr val="FF0000"/>
                  </a:solidFill>
                </a:rPr>
                <a:t>Name Change Feb. 10</a:t>
              </a:r>
              <a:endParaRPr lang="en-US" sz="2000" b="1" dirty="0">
                <a:solidFill>
                  <a:srgbClr val="FF0000"/>
                </a:solidFill>
              </a:endParaRPr>
            </a:p>
          </p:txBody>
        </p:sp>
        <p:cxnSp>
          <p:nvCxnSpPr>
            <p:cNvPr id="8" name="Straight Arrow Connector 7"/>
            <p:cNvCxnSpPr/>
            <p:nvPr/>
          </p:nvCxnSpPr>
          <p:spPr>
            <a:xfrm>
              <a:off x="5125013" y="2420775"/>
              <a:ext cx="0" cy="779625"/>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572000" y="2038290"/>
              <a:ext cx="1069524" cy="400110"/>
            </a:xfrm>
            <a:prstGeom prst="rect">
              <a:avLst/>
            </a:prstGeom>
            <a:noFill/>
          </p:spPr>
          <p:txBody>
            <a:bodyPr wrap="none" rtlCol="0">
              <a:spAutoFit/>
            </a:bodyPr>
            <a:lstStyle/>
            <a:p>
              <a:r>
                <a:rPr lang="en-US" sz="2000" b="1" dirty="0" smtClean="0">
                  <a:solidFill>
                    <a:srgbClr val="FF0000"/>
                  </a:solidFill>
                </a:rPr>
                <a:t>Pop-up</a:t>
              </a:r>
              <a:endParaRPr lang="en-US" sz="2000" b="1" dirty="0">
                <a:solidFill>
                  <a:srgbClr val="FF0000"/>
                </a:solidFill>
              </a:endParaRPr>
            </a:p>
          </p:txBody>
        </p:sp>
        <p:cxnSp>
          <p:nvCxnSpPr>
            <p:cNvPr id="12" name="Straight Arrow Connector 11"/>
            <p:cNvCxnSpPr/>
            <p:nvPr/>
          </p:nvCxnSpPr>
          <p:spPr>
            <a:xfrm>
              <a:off x="2782260" y="2667000"/>
              <a:ext cx="0" cy="779625"/>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1143000" y="2343090"/>
              <a:ext cx="2327240" cy="400110"/>
            </a:xfrm>
            <a:prstGeom prst="rect">
              <a:avLst/>
            </a:prstGeom>
            <a:noFill/>
          </p:spPr>
          <p:txBody>
            <a:bodyPr wrap="none" rtlCol="0">
              <a:spAutoFit/>
            </a:bodyPr>
            <a:lstStyle/>
            <a:p>
              <a:r>
                <a:rPr lang="en-US" sz="2000" b="1" dirty="0" smtClean="0">
                  <a:solidFill>
                    <a:srgbClr val="FF0000"/>
                  </a:solidFill>
                </a:rPr>
                <a:t>Intervention held </a:t>
              </a:r>
              <a:endParaRPr lang="en-US" sz="2000" b="1" dirty="0">
                <a:solidFill>
                  <a:srgbClr val="FF0000"/>
                </a:solidFill>
              </a:endParaRPr>
            </a:p>
          </p:txBody>
        </p:sp>
        <p:cxnSp>
          <p:nvCxnSpPr>
            <p:cNvPr id="14" name="Straight Arrow Connector 13"/>
            <p:cNvCxnSpPr/>
            <p:nvPr/>
          </p:nvCxnSpPr>
          <p:spPr>
            <a:xfrm>
              <a:off x="2782260" y="2667000"/>
              <a:ext cx="458653" cy="762000"/>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7529296" y="2725575"/>
              <a:ext cx="0" cy="779625"/>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6976283" y="2419290"/>
              <a:ext cx="1177117" cy="400110"/>
            </a:xfrm>
            <a:prstGeom prst="rect">
              <a:avLst/>
            </a:prstGeom>
            <a:noFill/>
          </p:spPr>
          <p:txBody>
            <a:bodyPr wrap="none" rtlCol="0">
              <a:spAutoFit/>
            </a:bodyPr>
            <a:lstStyle/>
            <a:p>
              <a:r>
                <a:rPr lang="en-US" sz="2000" b="1" dirty="0" smtClean="0">
                  <a:solidFill>
                    <a:srgbClr val="FF0000"/>
                  </a:solidFill>
                </a:rPr>
                <a:t>Hid Test</a:t>
              </a:r>
              <a:endParaRPr lang="en-US" sz="2000" b="1" dirty="0">
                <a:solidFill>
                  <a:srgbClr val="FF0000"/>
                </a:solidFill>
              </a:endParaRPr>
            </a:p>
          </p:txBody>
        </p:sp>
      </p:grpSp>
      <p:sp>
        <p:nvSpPr>
          <p:cNvPr id="2" name="Title 1"/>
          <p:cNvSpPr>
            <a:spLocks noGrp="1"/>
          </p:cNvSpPr>
          <p:nvPr>
            <p:ph type="title"/>
          </p:nvPr>
        </p:nvSpPr>
        <p:spPr/>
        <p:txBody>
          <a:bodyPr/>
          <a:lstStyle/>
          <a:p>
            <a:r>
              <a:rPr lang="en-US" dirty="0" smtClean="0"/>
              <a:t>Plan-Do-Check-Act your interventions.</a:t>
            </a:r>
            <a:endParaRPr lang="en-US" dirty="0"/>
          </a:p>
        </p:txBody>
      </p:sp>
      <p:cxnSp>
        <p:nvCxnSpPr>
          <p:cNvPr id="11" name="Straight Connector 10"/>
          <p:cNvCxnSpPr/>
          <p:nvPr/>
        </p:nvCxnSpPr>
        <p:spPr>
          <a:xfrm>
            <a:off x="6246947" y="4572000"/>
            <a:ext cx="458653"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6856547" y="4724400"/>
            <a:ext cx="458653" cy="0"/>
          </a:xfrm>
          <a:prstGeom prst="line">
            <a:avLst/>
          </a:prstGeom>
          <a:ln>
            <a:solidFill>
              <a:srgbClr val="FFC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543632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2</a:t>
            </a:r>
            <a:endParaRPr lang="en-US" dirty="0"/>
          </a:p>
        </p:txBody>
      </p:sp>
      <p:sp>
        <p:nvSpPr>
          <p:cNvPr id="3" name="Content Placeholder 2"/>
          <p:cNvSpPr>
            <a:spLocks noGrp="1"/>
          </p:cNvSpPr>
          <p:nvPr>
            <p:ph idx="1"/>
          </p:nvPr>
        </p:nvSpPr>
        <p:spPr>
          <a:xfrm>
            <a:off x="458788" y="1295400"/>
            <a:ext cx="8456612" cy="4368382"/>
          </a:xfrm>
        </p:spPr>
        <p:txBody>
          <a:bodyPr/>
          <a:lstStyle/>
          <a:p>
            <a:r>
              <a:rPr lang="en-US" dirty="0" smtClean="0"/>
              <a:t>12 y/o inpatient with hypoglycemia secondary to </a:t>
            </a:r>
            <a:r>
              <a:rPr lang="en-US" dirty="0" err="1" smtClean="0"/>
              <a:t>hyperinsulinism</a:t>
            </a:r>
            <a:r>
              <a:rPr lang="en-US" dirty="0" smtClean="0"/>
              <a:t> and associated seizures evaluated by Endocrinology</a:t>
            </a:r>
          </a:p>
          <a:p>
            <a:r>
              <a:rPr lang="en-US" dirty="0" smtClean="0"/>
              <a:t>Genetic testing recommended to work up possible genetic etiology vs. </a:t>
            </a:r>
            <a:r>
              <a:rPr lang="en-US" dirty="0" err="1" smtClean="0"/>
              <a:t>insulinoma</a:t>
            </a:r>
            <a:endParaRPr lang="en-US" dirty="0" smtClean="0"/>
          </a:p>
          <a:p>
            <a:r>
              <a:rPr lang="en-US" dirty="0" smtClean="0"/>
              <a:t>Requested concurrent analysis of 8 genes including “GLUT-1”</a:t>
            </a:r>
          </a:p>
          <a:p>
            <a:r>
              <a:rPr lang="en-US" dirty="0"/>
              <a:t>E</a:t>
            </a:r>
            <a:r>
              <a:rPr lang="en-US" dirty="0" smtClean="0"/>
              <a:t>rror caught on review by utilization management GC</a:t>
            </a:r>
            <a:endParaRPr lang="en-US" dirty="0"/>
          </a:p>
        </p:txBody>
      </p:sp>
      <p:sp>
        <p:nvSpPr>
          <p:cNvPr id="4" name="Rounded Rectangle 3"/>
          <p:cNvSpPr/>
          <p:nvPr/>
        </p:nvSpPr>
        <p:spPr bwMode="auto">
          <a:xfrm>
            <a:off x="912396" y="4882280"/>
            <a:ext cx="3255035" cy="1183582"/>
          </a:xfrm>
          <a:prstGeom prst="roundRect">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dirty="0" smtClean="0">
                <a:solidFill>
                  <a:srgbClr val="FFFFFF"/>
                </a:solidFill>
              </a:rPr>
              <a:t>GLUT-1 (glucose transporter type-1)</a:t>
            </a:r>
          </a:p>
          <a:p>
            <a:pPr algn="ctr" defTabSz="914400" fontAlgn="base">
              <a:spcBef>
                <a:spcPct val="0"/>
              </a:spcBef>
              <a:spcAft>
                <a:spcPct val="0"/>
              </a:spcAft>
            </a:pPr>
            <a:r>
              <a:rPr lang="en-US" sz="1600" i="1" dirty="0" smtClean="0">
                <a:solidFill>
                  <a:srgbClr val="FFFFFF"/>
                </a:solidFill>
              </a:rPr>
              <a:t>SLC2A1</a:t>
            </a:r>
            <a:r>
              <a:rPr lang="en-US" sz="1600" dirty="0" smtClean="0">
                <a:solidFill>
                  <a:srgbClr val="FFFFFF"/>
                </a:solidFill>
              </a:rPr>
              <a:t> gene</a:t>
            </a:r>
          </a:p>
          <a:p>
            <a:pPr algn="ctr" defTabSz="914400" fontAlgn="base">
              <a:spcBef>
                <a:spcPct val="0"/>
              </a:spcBef>
              <a:spcAft>
                <a:spcPct val="0"/>
              </a:spcAft>
            </a:pPr>
            <a:r>
              <a:rPr lang="en-US" sz="1600" dirty="0" smtClean="0">
                <a:solidFill>
                  <a:srgbClr val="FFFFFF"/>
                </a:solidFill>
              </a:rPr>
              <a:t>De Vivo disease</a:t>
            </a:r>
          </a:p>
        </p:txBody>
      </p:sp>
      <p:sp>
        <p:nvSpPr>
          <p:cNvPr id="5" name="Rounded Rectangle 4"/>
          <p:cNvSpPr/>
          <p:nvPr/>
        </p:nvSpPr>
        <p:spPr bwMode="auto">
          <a:xfrm>
            <a:off x="5108931" y="4882280"/>
            <a:ext cx="3255035" cy="1183582"/>
          </a:xfrm>
          <a:prstGeom prst="roundRect">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600" dirty="0" smtClean="0">
                <a:solidFill>
                  <a:srgbClr val="FFFFFF"/>
                </a:solidFill>
              </a:rPr>
              <a:t>GLUD-1 (glutamate dehydrogenase-1)</a:t>
            </a:r>
          </a:p>
          <a:p>
            <a:pPr algn="ctr" defTabSz="914400" fontAlgn="base">
              <a:spcBef>
                <a:spcPct val="0"/>
              </a:spcBef>
              <a:spcAft>
                <a:spcPct val="0"/>
              </a:spcAft>
            </a:pPr>
            <a:r>
              <a:rPr lang="en-US" sz="1600" i="1" dirty="0" smtClean="0">
                <a:solidFill>
                  <a:srgbClr val="FFFFFF"/>
                </a:solidFill>
              </a:rPr>
              <a:t>GLUD1</a:t>
            </a:r>
            <a:r>
              <a:rPr lang="en-US" sz="1600" dirty="0" smtClean="0">
                <a:solidFill>
                  <a:srgbClr val="FFFFFF"/>
                </a:solidFill>
              </a:rPr>
              <a:t> gene</a:t>
            </a:r>
          </a:p>
          <a:p>
            <a:pPr algn="ctr" defTabSz="914400" fontAlgn="base">
              <a:spcBef>
                <a:spcPct val="0"/>
              </a:spcBef>
              <a:spcAft>
                <a:spcPct val="0"/>
              </a:spcAft>
            </a:pPr>
            <a:r>
              <a:rPr lang="en-US" sz="1600" dirty="0" err="1" smtClean="0">
                <a:solidFill>
                  <a:srgbClr val="FFFFFF"/>
                </a:solidFill>
              </a:rPr>
              <a:t>Hyperinsulinemic</a:t>
            </a:r>
            <a:r>
              <a:rPr lang="en-US" sz="1600" dirty="0" smtClean="0">
                <a:solidFill>
                  <a:srgbClr val="FFFFFF"/>
                </a:solidFill>
              </a:rPr>
              <a:t> hypoglycemia</a:t>
            </a:r>
          </a:p>
        </p:txBody>
      </p:sp>
      <p:sp>
        <p:nvSpPr>
          <p:cNvPr id="6" name="Right Arrow 5"/>
          <p:cNvSpPr/>
          <p:nvPr/>
        </p:nvSpPr>
        <p:spPr bwMode="auto">
          <a:xfrm>
            <a:off x="4340048" y="5239820"/>
            <a:ext cx="616484" cy="484632"/>
          </a:xfrm>
          <a:prstGeom prst="rightArrow">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pPr>
            <a:endParaRPr lang="en-US" sz="2400" smtClean="0">
              <a:solidFill>
                <a:srgbClr val="FFFFFF"/>
              </a:solidFill>
            </a:endParaRPr>
          </a:p>
        </p:txBody>
      </p:sp>
      <p:sp>
        <p:nvSpPr>
          <p:cNvPr id="7" name="TextBox 6"/>
          <p:cNvSpPr txBox="1"/>
          <p:nvPr/>
        </p:nvSpPr>
        <p:spPr>
          <a:xfrm>
            <a:off x="4167431" y="4778155"/>
            <a:ext cx="941500" cy="461665"/>
          </a:xfrm>
          <a:prstGeom prst="rect">
            <a:avLst/>
          </a:prstGeom>
          <a:noFill/>
        </p:spPr>
        <p:txBody>
          <a:bodyPr wrap="square" rtlCol="0">
            <a:spAutoFit/>
          </a:bodyPr>
          <a:lstStyle/>
          <a:p>
            <a:pPr algn="ctr"/>
            <a:r>
              <a:rPr lang="en-US" sz="1200" dirty="0" smtClean="0">
                <a:solidFill>
                  <a:srgbClr val="525353"/>
                </a:solidFill>
              </a:rPr>
              <a:t>Order</a:t>
            </a:r>
          </a:p>
          <a:p>
            <a:pPr algn="ctr"/>
            <a:r>
              <a:rPr lang="en-US" sz="1200" dirty="0" smtClean="0">
                <a:solidFill>
                  <a:srgbClr val="525353"/>
                </a:solidFill>
              </a:rPr>
              <a:t>Modified</a:t>
            </a:r>
            <a:endParaRPr lang="en-US" sz="1200" dirty="0">
              <a:solidFill>
                <a:srgbClr val="525353"/>
              </a:solidFill>
            </a:endParaRPr>
          </a:p>
        </p:txBody>
      </p:sp>
    </p:spTree>
    <p:extLst>
      <p:ext uri="{BB962C8B-B14F-4D97-AF65-F5344CB8AC3E}">
        <p14:creationId xmlns:p14="http://schemas.microsoft.com/office/powerpoint/2010/main" val="3930291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4"/>
          <p:cNvSpPr>
            <a:spLocks noChangeArrowheads="1"/>
          </p:cNvSpPr>
          <p:nvPr/>
        </p:nvSpPr>
        <p:spPr bwMode="auto">
          <a:xfrm>
            <a:off x="279400" y="457200"/>
            <a:ext cx="8458200" cy="1219200"/>
          </a:xfrm>
          <a:prstGeom prst="rect">
            <a:avLst/>
          </a:prstGeom>
          <a:noFill/>
          <a:ln w="9525">
            <a:noFill/>
            <a:miter lim="800000"/>
            <a:headEnd/>
            <a:tailEnd/>
          </a:ln>
        </p:spPr>
        <p:txBody>
          <a:bodyPr/>
          <a:lstStyle/>
          <a:p>
            <a:pPr eaLnBrk="0" hangingPunct="0"/>
            <a:r>
              <a:rPr lang="en-US" sz="2800" b="1" dirty="0"/>
              <a:t>What harm does poor utilization cause?</a:t>
            </a:r>
            <a:endParaRPr lang="en-US" sz="4400" dirty="0">
              <a:solidFill>
                <a:schemeClr val="tx2"/>
              </a:solidFill>
            </a:endParaRPr>
          </a:p>
        </p:txBody>
      </p:sp>
      <p:sp>
        <p:nvSpPr>
          <p:cNvPr id="1907715" name="Rectangle 6"/>
          <p:cNvSpPr>
            <a:spLocks noChangeArrowheads="1"/>
          </p:cNvSpPr>
          <p:nvPr/>
        </p:nvSpPr>
        <p:spPr bwMode="auto">
          <a:xfrm>
            <a:off x="533400" y="1752600"/>
            <a:ext cx="7620000" cy="4038600"/>
          </a:xfrm>
          <a:prstGeom prst="rect">
            <a:avLst/>
          </a:prstGeom>
          <a:noFill/>
          <a:ln w="9525">
            <a:noFill/>
            <a:miter lim="800000"/>
            <a:headEnd/>
            <a:tailEnd/>
          </a:ln>
        </p:spPr>
        <p:txBody>
          <a:bodyPr/>
          <a:lstStyle/>
          <a:p>
            <a:pPr marL="342900" indent="-342900" eaLnBrk="0" hangingPunct="0">
              <a:spcBef>
                <a:spcPts val="1200"/>
              </a:spcBef>
              <a:buClr>
                <a:srgbClr val="525353"/>
              </a:buClr>
              <a:buSzPts val="2000"/>
              <a:defRPr/>
            </a:pPr>
            <a:r>
              <a:rPr lang="en-US" sz="1800" b="1" dirty="0">
                <a:solidFill>
                  <a:srgbClr val="525353"/>
                </a:solidFill>
                <a:latin typeface="+mn-lt"/>
                <a:ea typeface="Geneva" pitchFamily="28" charset="-128"/>
                <a:cs typeface="+mn-cs"/>
                <a:sym typeface="Symbol" pitchFamily="18" charset="2"/>
              </a:rPr>
              <a:t>INCREASED COST WITHOUT INCREASED VALUE</a:t>
            </a:r>
            <a:endParaRPr lang="en-US" sz="1800" b="1" dirty="0">
              <a:solidFill>
                <a:srgbClr val="525353"/>
              </a:solidFill>
              <a:latin typeface="+mn-lt"/>
              <a:ea typeface="Geneva" pitchFamily="28" charset="-128"/>
              <a:cs typeface="+mn-cs"/>
            </a:endParaRPr>
          </a:p>
          <a:p>
            <a:pPr marL="800100" lvl="1" indent="-342900" eaLnBrk="0" hangingPunct="0">
              <a:spcBef>
                <a:spcPts val="1200"/>
              </a:spcBef>
              <a:buClr>
                <a:srgbClr val="525353"/>
              </a:buClr>
              <a:buSzPts val="2000"/>
              <a:buFontTx/>
              <a:buChar char="•"/>
              <a:defRPr/>
            </a:pPr>
            <a:r>
              <a:rPr lang="en-US" sz="1800" b="1" dirty="0">
                <a:solidFill>
                  <a:srgbClr val="525353"/>
                </a:solidFill>
                <a:latin typeface="+mn-lt"/>
                <a:ea typeface="Geneva" pitchFamily="28" charset="-128"/>
                <a:cs typeface="+mn-cs"/>
              </a:rPr>
              <a:t>Patients receive large (unexpected) bills</a:t>
            </a:r>
          </a:p>
          <a:p>
            <a:pPr marL="800100" lvl="1" indent="-342900" eaLnBrk="0" hangingPunct="0">
              <a:spcBef>
                <a:spcPts val="1200"/>
              </a:spcBef>
              <a:buClr>
                <a:srgbClr val="525353"/>
              </a:buClr>
              <a:buSzPts val="2000"/>
              <a:buFontTx/>
              <a:buChar char="•"/>
              <a:defRPr/>
            </a:pPr>
            <a:r>
              <a:rPr lang="en-US" sz="1800" b="1" dirty="0">
                <a:solidFill>
                  <a:srgbClr val="525353"/>
                </a:solidFill>
                <a:latin typeface="+mn-lt"/>
                <a:ea typeface="Geneva" pitchFamily="28" charset="-128"/>
                <a:cs typeface="+mn-cs"/>
              </a:rPr>
              <a:t>Increased societal cost</a:t>
            </a:r>
          </a:p>
          <a:p>
            <a:pPr marL="342900" indent="-342900" eaLnBrk="0" hangingPunct="0">
              <a:spcBef>
                <a:spcPts val="3000"/>
              </a:spcBef>
              <a:buClr>
                <a:srgbClr val="525353"/>
              </a:buClr>
              <a:buSzPts val="2000"/>
              <a:defRPr/>
            </a:pPr>
            <a:r>
              <a:rPr lang="en-US" sz="1800" b="1" dirty="0">
                <a:solidFill>
                  <a:srgbClr val="525353"/>
                </a:solidFill>
                <a:latin typeface="+mn-lt"/>
                <a:ea typeface="Geneva" pitchFamily="28" charset="-128"/>
                <a:cs typeface="+mn-cs"/>
                <a:sym typeface="Symbol" pitchFamily="18" charset="2"/>
              </a:rPr>
              <a:t>INCREASED RISK OF FALSE POSITIVES</a:t>
            </a:r>
          </a:p>
          <a:p>
            <a:pPr marL="800100" lvl="1" indent="-342900" eaLnBrk="0" hangingPunct="0">
              <a:spcBef>
                <a:spcPts val="1200"/>
              </a:spcBef>
              <a:buClr>
                <a:srgbClr val="525353"/>
              </a:buClr>
              <a:buSzPts val="2000"/>
              <a:buFont typeface="Arial" pitchFamily="34" charset="0"/>
              <a:buChar char="•"/>
              <a:defRPr/>
            </a:pPr>
            <a:r>
              <a:rPr lang="en-US" sz="1800" b="1" dirty="0">
                <a:solidFill>
                  <a:srgbClr val="525353"/>
                </a:solidFill>
                <a:latin typeface="+mn-lt"/>
                <a:ea typeface="Geneva" pitchFamily="28" charset="-128"/>
                <a:cs typeface="+mn-cs"/>
                <a:sym typeface="Symbol" pitchFamily="18" charset="2"/>
              </a:rPr>
              <a:t>Increased worry and associated harm</a:t>
            </a:r>
          </a:p>
          <a:p>
            <a:pPr marL="800100" lvl="1" indent="-342900" eaLnBrk="0" hangingPunct="0">
              <a:spcBef>
                <a:spcPts val="1200"/>
              </a:spcBef>
              <a:buClr>
                <a:srgbClr val="525353"/>
              </a:buClr>
              <a:buSzPts val="2000"/>
              <a:buFont typeface="Arial" pitchFamily="34" charset="0"/>
              <a:buChar char="•"/>
              <a:defRPr/>
            </a:pPr>
            <a:r>
              <a:rPr lang="en-US" sz="1800" b="1" dirty="0">
                <a:solidFill>
                  <a:srgbClr val="525353"/>
                </a:solidFill>
                <a:latin typeface="+mn-lt"/>
                <a:ea typeface="Geneva" pitchFamily="28" charset="-128"/>
                <a:cs typeface="+mn-cs"/>
                <a:sym typeface="Symbol" pitchFamily="18" charset="2"/>
              </a:rPr>
              <a:t>Especially in low prevalence populations</a:t>
            </a:r>
          </a:p>
          <a:p>
            <a:pPr marL="342900" indent="-342900" eaLnBrk="0" hangingPunct="0">
              <a:spcBef>
                <a:spcPts val="3000"/>
              </a:spcBef>
              <a:buClr>
                <a:srgbClr val="525353"/>
              </a:buClr>
              <a:buSzPts val="2000"/>
              <a:defRPr/>
            </a:pPr>
            <a:r>
              <a:rPr lang="en-US" sz="1800" b="1" dirty="0">
                <a:solidFill>
                  <a:srgbClr val="525353"/>
                </a:solidFill>
                <a:latin typeface="+mn-lt"/>
                <a:ea typeface="Geneva" pitchFamily="28" charset="-128"/>
                <a:cs typeface="+mn-cs"/>
                <a:sym typeface="Symbol" pitchFamily="18" charset="2"/>
              </a:rPr>
              <a:t>INCREASED RISK OF FALSE NEGATIVES</a:t>
            </a:r>
          </a:p>
          <a:p>
            <a:pPr marL="800100" lvl="1" indent="-342900" eaLnBrk="0" hangingPunct="0">
              <a:spcBef>
                <a:spcPts val="1200"/>
              </a:spcBef>
              <a:buClr>
                <a:srgbClr val="525353"/>
              </a:buClr>
              <a:buSzPts val="2000"/>
              <a:buFont typeface="Arial" pitchFamily="34" charset="0"/>
              <a:buChar char="•"/>
              <a:defRPr/>
            </a:pPr>
            <a:r>
              <a:rPr lang="en-US" sz="1800" b="1" dirty="0">
                <a:solidFill>
                  <a:srgbClr val="525353"/>
                </a:solidFill>
                <a:latin typeface="+mn-lt"/>
                <a:ea typeface="Geneva" pitchFamily="28" charset="-128"/>
                <a:cs typeface="+mn-cs"/>
                <a:sym typeface="Symbol" pitchFamily="18" charset="2"/>
              </a:rPr>
              <a:t>Falsely reassuring when the wrong test is </a:t>
            </a:r>
            <a:r>
              <a:rPr lang="en-US" sz="1800" b="1" dirty="0" smtClean="0">
                <a:solidFill>
                  <a:srgbClr val="525353"/>
                </a:solidFill>
                <a:latin typeface="+mn-lt"/>
                <a:ea typeface="Geneva" pitchFamily="28" charset="-128"/>
                <a:cs typeface="+mn-cs"/>
                <a:sym typeface="Symbol" pitchFamily="18" charset="2"/>
              </a:rPr>
              <a:t>ordered</a:t>
            </a:r>
            <a:endParaRPr lang="en-US" sz="1800" b="1" dirty="0">
              <a:solidFill>
                <a:srgbClr val="525353"/>
              </a:solidFill>
              <a:latin typeface="+mn-lt"/>
              <a:ea typeface="Geneva" pitchFamily="28" charset="-128"/>
              <a:cs typeface="+mn-cs"/>
              <a:sym typeface="Symbol" pitchFamily="18" charset="2"/>
            </a:endParaRPr>
          </a:p>
        </p:txBody>
      </p:sp>
      <p:sp>
        <p:nvSpPr>
          <p:cNvPr id="187395" name="Rectangle 5"/>
          <p:cNvSpPr>
            <a:spLocks noChangeArrowheads="1"/>
          </p:cNvSpPr>
          <p:nvPr/>
        </p:nvSpPr>
        <p:spPr bwMode="auto">
          <a:xfrm>
            <a:off x="457200" y="5889625"/>
            <a:ext cx="8458200" cy="260350"/>
          </a:xfrm>
          <a:prstGeom prst="rect">
            <a:avLst/>
          </a:prstGeom>
          <a:noFill/>
          <a:ln w="9525">
            <a:noFill/>
            <a:miter lim="800000"/>
            <a:headEnd/>
            <a:tailEnd/>
          </a:ln>
        </p:spPr>
        <p:txBody>
          <a:bodyPr anchor="ctr">
            <a:spAutoFit/>
          </a:bodyPr>
          <a:lstStyle/>
          <a:p>
            <a:r>
              <a:rPr lang="en-US" sz="1100" b="1" dirty="0" err="1">
                <a:solidFill>
                  <a:srgbClr val="525353"/>
                </a:solidFill>
                <a:latin typeface="Helvetica" pitchFamily="34" charset="0"/>
              </a:rPr>
              <a:t>Lewandrowski</a:t>
            </a:r>
            <a:r>
              <a:rPr lang="en-US" sz="1100" b="1" dirty="0">
                <a:solidFill>
                  <a:srgbClr val="525353"/>
                </a:solidFill>
                <a:latin typeface="Helvetica" pitchFamily="34" charset="0"/>
              </a:rPr>
              <a:t> K. Managing utilization of new diagnostic tests.  </a:t>
            </a:r>
            <a:r>
              <a:rPr lang="en-US" sz="1100" b="1" i="1" dirty="0" err="1">
                <a:solidFill>
                  <a:srgbClr val="525353"/>
                </a:solidFill>
                <a:latin typeface="Helvetica" pitchFamily="34" charset="0"/>
              </a:rPr>
              <a:t>Clin</a:t>
            </a:r>
            <a:r>
              <a:rPr lang="en-US" sz="1100" b="1" i="1" dirty="0">
                <a:solidFill>
                  <a:srgbClr val="525353"/>
                </a:solidFill>
                <a:latin typeface="Helvetica" pitchFamily="34" charset="0"/>
              </a:rPr>
              <a:t> </a:t>
            </a:r>
            <a:r>
              <a:rPr lang="en-US" sz="1100" b="1" i="1" dirty="0" err="1">
                <a:solidFill>
                  <a:srgbClr val="525353"/>
                </a:solidFill>
                <a:latin typeface="Helvetica" pitchFamily="34" charset="0"/>
              </a:rPr>
              <a:t>Leadersh</a:t>
            </a:r>
            <a:r>
              <a:rPr lang="en-US" sz="1100" b="1" i="1" dirty="0">
                <a:solidFill>
                  <a:srgbClr val="525353"/>
                </a:solidFill>
                <a:latin typeface="Helvetica" pitchFamily="34" charset="0"/>
              </a:rPr>
              <a:t> </a:t>
            </a:r>
            <a:r>
              <a:rPr lang="en-US" sz="1100" b="1" i="1" dirty="0" err="1">
                <a:solidFill>
                  <a:srgbClr val="525353"/>
                </a:solidFill>
                <a:latin typeface="Helvetica" pitchFamily="34" charset="0"/>
              </a:rPr>
              <a:t>Manag</a:t>
            </a:r>
            <a:r>
              <a:rPr lang="en-US" sz="1100" b="1" i="1" dirty="0">
                <a:solidFill>
                  <a:srgbClr val="525353"/>
                </a:solidFill>
                <a:latin typeface="Helvetica" pitchFamily="34" charset="0"/>
              </a:rPr>
              <a:t> Rev</a:t>
            </a:r>
            <a:r>
              <a:rPr lang="en-US" sz="1100" b="1" dirty="0">
                <a:solidFill>
                  <a:srgbClr val="525353"/>
                </a:solidFill>
                <a:latin typeface="Helvetica" pitchFamily="34" charset="0"/>
              </a:rPr>
              <a:t>. 2003 Nov-Dec;17(6):318-24. </a:t>
            </a:r>
            <a:endParaRPr lang="en-US" sz="1100" dirty="0">
              <a:solidFill>
                <a:srgbClr val="525353"/>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81000" y="381000"/>
            <a:ext cx="8382000" cy="685800"/>
          </a:xfrm>
        </p:spPr>
        <p:txBody>
          <a:bodyPr>
            <a:noAutofit/>
          </a:bodyPr>
          <a:lstStyle/>
          <a:p>
            <a:pPr algn="ctr">
              <a:spcBef>
                <a:spcPct val="10000"/>
              </a:spcBef>
            </a:pPr>
            <a:r>
              <a:rPr lang="en-US" sz="2800" dirty="0">
                <a:cs typeface="Times New Roman" pitchFamily="18" charset="0"/>
              </a:rPr>
              <a:t>Methods for </a:t>
            </a:r>
            <a:r>
              <a:rPr lang="en-US" sz="2800" u="sng" dirty="0">
                <a:cs typeface="Times New Roman" pitchFamily="18" charset="0"/>
              </a:rPr>
              <a:t>guiding</a:t>
            </a:r>
            <a:r>
              <a:rPr lang="en-US" sz="2800" dirty="0">
                <a:cs typeface="Times New Roman" pitchFamily="18" charset="0"/>
              </a:rPr>
              <a:t> or </a:t>
            </a:r>
            <a:r>
              <a:rPr lang="en-US" sz="2800" u="sng" dirty="0">
                <a:cs typeface="Times New Roman" pitchFamily="18" charset="0"/>
              </a:rPr>
              <a:t>restricting</a:t>
            </a:r>
            <a:r>
              <a:rPr lang="en-US" sz="2800" dirty="0">
                <a:cs typeface="Times New Roman" pitchFamily="18" charset="0"/>
              </a:rPr>
              <a:t>  lab testing </a:t>
            </a:r>
            <a:r>
              <a:rPr lang="en-US" sz="2800" dirty="0">
                <a:solidFill>
                  <a:schemeClr val="tx1"/>
                </a:solidFill>
                <a:cs typeface="Times New Roman" pitchFamily="18" charset="0"/>
              </a:rPr>
              <a:t/>
            </a:r>
            <a:br>
              <a:rPr lang="en-US" sz="2800" dirty="0">
                <a:solidFill>
                  <a:schemeClr val="tx1"/>
                </a:solidFill>
                <a:cs typeface="Times New Roman" pitchFamily="18" charset="0"/>
              </a:rPr>
            </a:br>
            <a:endParaRPr lang="en-US" sz="2800" dirty="0"/>
          </a:p>
        </p:txBody>
      </p:sp>
      <p:sp>
        <p:nvSpPr>
          <p:cNvPr id="274437" name="Text Box 5"/>
          <p:cNvSpPr txBox="1">
            <a:spLocks noChangeArrowheads="1"/>
          </p:cNvSpPr>
          <p:nvPr/>
        </p:nvSpPr>
        <p:spPr bwMode="auto">
          <a:xfrm>
            <a:off x="455846" y="5149701"/>
            <a:ext cx="2269916" cy="397290"/>
          </a:xfrm>
          <a:prstGeom prst="rect">
            <a:avLst/>
          </a:prstGeom>
          <a:noFill/>
          <a:ln w="9525">
            <a:noFill/>
            <a:miter lim="800000"/>
            <a:headEnd/>
            <a:tailEnd/>
          </a:ln>
          <a:effectLst/>
        </p:spPr>
        <p:txBody>
          <a:bodyPr wrap="none">
            <a:spAutoFit/>
          </a:bodyPr>
          <a:lstStyle/>
          <a:p>
            <a:r>
              <a:rPr lang="en-US" sz="2000" b="1" dirty="0">
                <a:solidFill>
                  <a:srgbClr val="DE6225"/>
                </a:solidFill>
                <a:effectLst>
                  <a:outerShdw blurRad="38100" dist="38100" dir="2700000" algn="tl">
                    <a:srgbClr val="000000"/>
                  </a:outerShdw>
                </a:effectLst>
                <a:latin typeface="Helvetica" pitchFamily="34" charset="0"/>
              </a:rPr>
              <a:t>Gentle Guidance </a:t>
            </a:r>
          </a:p>
        </p:txBody>
      </p:sp>
      <p:sp>
        <p:nvSpPr>
          <p:cNvPr id="274438" name="Text Box 6"/>
          <p:cNvSpPr txBox="1">
            <a:spLocks noChangeArrowheads="1"/>
          </p:cNvSpPr>
          <p:nvPr/>
        </p:nvSpPr>
        <p:spPr bwMode="auto">
          <a:xfrm>
            <a:off x="6289512" y="5170967"/>
            <a:ext cx="2299822" cy="397290"/>
          </a:xfrm>
          <a:prstGeom prst="rect">
            <a:avLst/>
          </a:prstGeom>
          <a:noFill/>
          <a:ln w="9525">
            <a:noFill/>
            <a:miter lim="800000"/>
            <a:headEnd/>
            <a:tailEnd/>
          </a:ln>
          <a:effectLst/>
        </p:spPr>
        <p:txBody>
          <a:bodyPr wrap="none">
            <a:spAutoFit/>
          </a:bodyPr>
          <a:lstStyle/>
          <a:p>
            <a:r>
              <a:rPr lang="en-US" sz="2000" b="1" dirty="0">
                <a:solidFill>
                  <a:srgbClr val="DE6225"/>
                </a:solidFill>
                <a:effectLst>
                  <a:outerShdw blurRad="38100" dist="38100" dir="2700000" algn="tl">
                    <a:srgbClr val="000000"/>
                  </a:outerShdw>
                </a:effectLst>
                <a:latin typeface="Helvetica" pitchFamily="34" charset="0"/>
              </a:rPr>
              <a:t>Strong</a:t>
            </a:r>
            <a:r>
              <a:rPr lang="en-US" sz="2000" b="1" dirty="0">
                <a:solidFill>
                  <a:schemeClr val="tx1"/>
                </a:solidFill>
                <a:effectLst>
                  <a:outerShdw blurRad="38100" dist="38100" dir="2700000" algn="tl">
                    <a:srgbClr val="000000"/>
                  </a:outerShdw>
                </a:effectLst>
                <a:latin typeface="Helvetica" pitchFamily="34" charset="0"/>
              </a:rPr>
              <a:t> </a:t>
            </a:r>
            <a:r>
              <a:rPr lang="en-US" sz="2000" b="1" dirty="0">
                <a:solidFill>
                  <a:srgbClr val="DE6225"/>
                </a:solidFill>
                <a:effectLst>
                  <a:outerShdw blurRad="38100" dist="38100" dir="2700000" algn="tl">
                    <a:srgbClr val="000000"/>
                  </a:outerShdw>
                </a:effectLst>
                <a:latin typeface="Helvetica" pitchFamily="34" charset="0"/>
              </a:rPr>
              <a:t>Guidance</a:t>
            </a:r>
            <a:r>
              <a:rPr lang="en-US" sz="2000" b="1" dirty="0">
                <a:solidFill>
                  <a:schemeClr val="tx1"/>
                </a:solidFill>
                <a:effectLst>
                  <a:outerShdw blurRad="38100" dist="38100" dir="2700000" algn="tl">
                    <a:srgbClr val="000000"/>
                  </a:outerShdw>
                </a:effectLst>
                <a:latin typeface="Helvetica" pitchFamily="34" charset="0"/>
              </a:rPr>
              <a:t> </a:t>
            </a:r>
          </a:p>
        </p:txBody>
      </p:sp>
      <p:sp>
        <p:nvSpPr>
          <p:cNvPr id="274439" name="Line 7"/>
          <p:cNvSpPr>
            <a:spLocks noChangeShapeType="1"/>
          </p:cNvSpPr>
          <p:nvPr/>
        </p:nvSpPr>
        <p:spPr bwMode="auto">
          <a:xfrm>
            <a:off x="2799358" y="5367501"/>
            <a:ext cx="933088" cy="0"/>
          </a:xfrm>
          <a:prstGeom prst="line">
            <a:avLst/>
          </a:prstGeom>
          <a:noFill/>
          <a:ln w="25400">
            <a:solidFill>
              <a:srgbClr val="DE6225"/>
            </a:solidFill>
            <a:round/>
            <a:headEnd/>
            <a:tailEnd type="triangle" w="med" len="med"/>
          </a:ln>
          <a:effectLst/>
        </p:spPr>
        <p:txBody>
          <a:bodyPr/>
          <a:lstStyle/>
          <a:p>
            <a:endParaRPr lang="en-US" dirty="0"/>
          </a:p>
        </p:txBody>
      </p:sp>
      <p:sp>
        <p:nvSpPr>
          <p:cNvPr id="274440" name="Line 8"/>
          <p:cNvSpPr>
            <a:spLocks noChangeShapeType="1"/>
          </p:cNvSpPr>
          <p:nvPr/>
        </p:nvSpPr>
        <p:spPr bwMode="auto">
          <a:xfrm>
            <a:off x="4018558" y="5367501"/>
            <a:ext cx="933088" cy="0"/>
          </a:xfrm>
          <a:prstGeom prst="line">
            <a:avLst/>
          </a:prstGeom>
          <a:noFill/>
          <a:ln w="25400">
            <a:solidFill>
              <a:srgbClr val="DE6225"/>
            </a:solidFill>
            <a:round/>
            <a:headEnd/>
            <a:tailEnd type="triangle" w="med" len="med"/>
          </a:ln>
          <a:effectLst/>
        </p:spPr>
        <p:txBody>
          <a:bodyPr/>
          <a:lstStyle/>
          <a:p>
            <a:endParaRPr lang="en-US" dirty="0"/>
          </a:p>
        </p:txBody>
      </p:sp>
      <p:sp>
        <p:nvSpPr>
          <p:cNvPr id="274441" name="Line 9"/>
          <p:cNvSpPr>
            <a:spLocks noChangeShapeType="1"/>
          </p:cNvSpPr>
          <p:nvPr/>
        </p:nvSpPr>
        <p:spPr bwMode="auto">
          <a:xfrm>
            <a:off x="5313958" y="5367501"/>
            <a:ext cx="933088" cy="0"/>
          </a:xfrm>
          <a:prstGeom prst="line">
            <a:avLst/>
          </a:prstGeom>
          <a:noFill/>
          <a:ln w="25400">
            <a:solidFill>
              <a:srgbClr val="DE6225"/>
            </a:solidFill>
            <a:round/>
            <a:headEnd/>
            <a:tailEnd type="triangle" w="med" len="med"/>
          </a:ln>
          <a:effectLst/>
        </p:spPr>
        <p:txBody>
          <a:bodyPr/>
          <a:lstStyle/>
          <a:p>
            <a:endParaRPr lang="en-US" dirty="0"/>
          </a:p>
        </p:txBody>
      </p:sp>
      <p:sp>
        <p:nvSpPr>
          <p:cNvPr id="274444" name="Text Box 12"/>
          <p:cNvSpPr txBox="1">
            <a:spLocks noChangeArrowheads="1"/>
          </p:cNvSpPr>
          <p:nvPr/>
        </p:nvSpPr>
        <p:spPr bwMode="auto">
          <a:xfrm>
            <a:off x="381000" y="5724436"/>
            <a:ext cx="8686800" cy="600164"/>
          </a:xfrm>
          <a:prstGeom prst="rect">
            <a:avLst/>
          </a:prstGeom>
          <a:noFill/>
          <a:ln w="9525">
            <a:noFill/>
            <a:miter lim="800000"/>
            <a:headEnd/>
            <a:tailEnd/>
          </a:ln>
          <a:effectLst/>
        </p:spPr>
        <p:txBody>
          <a:bodyPr wrap="square">
            <a:spAutoFit/>
          </a:bodyPr>
          <a:lstStyle/>
          <a:p>
            <a:pPr>
              <a:spcBef>
                <a:spcPct val="50000"/>
              </a:spcBef>
            </a:pPr>
            <a:r>
              <a:rPr lang="en-US" sz="1100" b="1" dirty="0">
                <a:solidFill>
                  <a:srgbClr val="525353"/>
                </a:solidFill>
                <a:latin typeface="Helvetica" pitchFamily="34" charset="0"/>
                <a:cs typeface="Times New Roman" pitchFamily="18" charset="0"/>
              </a:rPr>
              <a:t>Solomon DH et al. Techniques to </a:t>
            </a:r>
            <a:r>
              <a:rPr lang="en-US" sz="1100" b="1" dirty="0" smtClean="0">
                <a:solidFill>
                  <a:srgbClr val="525353"/>
                </a:solidFill>
                <a:latin typeface="Helvetica" pitchFamily="34" charset="0"/>
                <a:cs typeface="Times New Roman" pitchFamily="18" charset="0"/>
              </a:rPr>
              <a:t>improve…use </a:t>
            </a:r>
            <a:r>
              <a:rPr lang="en-US" sz="1100" b="1" dirty="0">
                <a:solidFill>
                  <a:srgbClr val="525353"/>
                </a:solidFill>
                <a:latin typeface="Helvetica" pitchFamily="34" charset="0"/>
                <a:cs typeface="Times New Roman" pitchFamily="18" charset="0"/>
              </a:rPr>
              <a:t>of diagnostic tests. </a:t>
            </a:r>
            <a:r>
              <a:rPr lang="en-US" sz="1100" b="1" i="1" dirty="0">
                <a:solidFill>
                  <a:srgbClr val="525353"/>
                </a:solidFill>
                <a:latin typeface="Helvetica" pitchFamily="34" charset="0"/>
                <a:cs typeface="Times New Roman" pitchFamily="18" charset="0"/>
              </a:rPr>
              <a:t>JAMA</a:t>
            </a:r>
            <a:r>
              <a:rPr lang="en-US" sz="1100" b="1" dirty="0">
                <a:solidFill>
                  <a:srgbClr val="525353"/>
                </a:solidFill>
                <a:latin typeface="Helvetica" pitchFamily="34" charset="0"/>
                <a:cs typeface="Times New Roman" pitchFamily="18" charset="0"/>
              </a:rPr>
              <a:t>. 1998; 280:2020-2027.  </a:t>
            </a:r>
            <a:endParaRPr lang="en-US" sz="1100" b="1" dirty="0">
              <a:solidFill>
                <a:srgbClr val="525353"/>
              </a:solidFill>
              <a:latin typeface="Helvetica" pitchFamily="34" charset="0"/>
            </a:endParaRPr>
          </a:p>
          <a:p>
            <a:r>
              <a:rPr lang="en-US" sz="1100" b="1" dirty="0">
                <a:solidFill>
                  <a:srgbClr val="525353"/>
                </a:solidFill>
                <a:latin typeface="Helvetica" pitchFamily="34" charset="0"/>
              </a:rPr>
              <a:t>Calderon-Margalit et al. An administrative intervention to improve the utilization of laboratory tests within a university hospital </a:t>
            </a:r>
            <a:r>
              <a:rPr lang="en-US" sz="1100" b="1" i="1" dirty="0">
                <a:solidFill>
                  <a:srgbClr val="525353"/>
                </a:solidFill>
                <a:latin typeface="Helvetica" pitchFamily="34" charset="0"/>
              </a:rPr>
              <a:t>International Journal for Quality in Health Care </a:t>
            </a:r>
            <a:r>
              <a:rPr lang="en-US" sz="1100" b="1" dirty="0">
                <a:solidFill>
                  <a:srgbClr val="525353"/>
                </a:solidFill>
                <a:latin typeface="Helvetica" pitchFamily="34" charset="0"/>
              </a:rPr>
              <a:t>2005; 17(3): </a:t>
            </a:r>
            <a:r>
              <a:rPr lang="en-US" sz="1100" b="1" dirty="0" smtClean="0">
                <a:solidFill>
                  <a:srgbClr val="525353"/>
                </a:solidFill>
                <a:latin typeface="Helvetica" pitchFamily="34" charset="0"/>
              </a:rPr>
              <a:t>243–248</a:t>
            </a:r>
            <a:endParaRPr lang="en-US" sz="1100" b="1" dirty="0">
              <a:solidFill>
                <a:srgbClr val="525353"/>
              </a:solidFill>
              <a:latin typeface="Helvetica" pitchFamily="34" charset="0"/>
            </a:endParaRPr>
          </a:p>
        </p:txBody>
      </p:sp>
      <p:graphicFrame>
        <p:nvGraphicFramePr>
          <p:cNvPr id="12" name="Diagram 11"/>
          <p:cNvGraphicFramePr/>
          <p:nvPr/>
        </p:nvGraphicFramePr>
        <p:xfrm>
          <a:off x="533400" y="1371600"/>
          <a:ext cx="8001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5-Point Star 12"/>
          <p:cNvSpPr/>
          <p:nvPr/>
        </p:nvSpPr>
        <p:spPr bwMode="auto">
          <a:xfrm>
            <a:off x="6019800" y="3429000"/>
            <a:ext cx="304800" cy="381000"/>
          </a:xfrm>
          <a:prstGeom prst="star5">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Geneva" pitchFamily="28" charset="-128"/>
            </a:endParaRPr>
          </a:p>
        </p:txBody>
      </p:sp>
    </p:spTree>
    <p:extLst>
      <p:ext uri="{BB962C8B-B14F-4D97-AF65-F5344CB8AC3E}">
        <p14:creationId xmlns:p14="http://schemas.microsoft.com/office/powerpoint/2010/main" val="387598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381000"/>
            <a:ext cx="8458200" cy="1219200"/>
          </a:xfrm>
        </p:spPr>
        <p:txBody>
          <a:bodyPr/>
          <a:lstStyle/>
          <a:p>
            <a:r>
              <a:rPr lang="en-US" dirty="0" smtClean="0"/>
              <a:t>Results Reporting</a:t>
            </a:r>
            <a:endParaRPr lang="en-US" dirty="0"/>
          </a:p>
        </p:txBody>
      </p:sp>
      <p:sp>
        <p:nvSpPr>
          <p:cNvPr id="3" name="Content Placeholder 2"/>
          <p:cNvSpPr>
            <a:spLocks noGrp="1"/>
          </p:cNvSpPr>
          <p:nvPr>
            <p:ph idx="1"/>
          </p:nvPr>
        </p:nvSpPr>
        <p:spPr>
          <a:xfrm>
            <a:off x="457200" y="1828800"/>
            <a:ext cx="8229600" cy="4114800"/>
          </a:xfrm>
        </p:spPr>
        <p:txBody>
          <a:bodyPr/>
          <a:lstStyle/>
          <a:p>
            <a:r>
              <a:rPr lang="en-US" dirty="0" smtClean="0"/>
              <a:t>What methods are used to receive send-out results from the referral lab?</a:t>
            </a:r>
          </a:p>
          <a:p>
            <a:r>
              <a:rPr lang="en-US" dirty="0" smtClean="0"/>
              <a:t>How often are you aware that an interface to any of your referral labs go down?</a:t>
            </a:r>
          </a:p>
          <a:p>
            <a:r>
              <a:rPr lang="en-US" dirty="0" smtClean="0"/>
              <a:t>What % of send-out results are provided to providers by electronic access (e.g. EMR)?</a:t>
            </a:r>
          </a:p>
          <a:p>
            <a:r>
              <a:rPr lang="en-US" dirty="0" smtClean="0"/>
              <a:t>For interfaced results, how frequently have you had reports by providers of result misinterpretations due to result formatting issues in EMR or scanned documents?</a:t>
            </a:r>
          </a:p>
          <a:p>
            <a:pPr marL="0" indent="0">
              <a:buNone/>
            </a:pPr>
            <a:endParaRPr lang="en-US" dirty="0"/>
          </a:p>
        </p:txBody>
      </p:sp>
    </p:spTree>
    <p:extLst>
      <p:ext uri="{BB962C8B-B14F-4D97-AF65-F5344CB8AC3E}">
        <p14:creationId xmlns:p14="http://schemas.microsoft.com/office/powerpoint/2010/main" val="3472601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are Back</a:t>
            </a:r>
            <a:endParaRPr lang="en-US" dirty="0"/>
          </a:p>
        </p:txBody>
      </p:sp>
      <p:pic>
        <p:nvPicPr>
          <p:cNvPr id="1691651" name="Picture 3" descr="C:\Documents and Settings\jdick2\Local Settings\Temporary Internet Files\Content.IE5\87NY771V\MP900341429[1].jpg"/>
          <p:cNvPicPr>
            <a:picLocks noChangeAspect="1" noChangeArrowheads="1"/>
          </p:cNvPicPr>
          <p:nvPr/>
        </p:nvPicPr>
        <p:blipFill>
          <a:blip r:embed="rId3" cstate="print"/>
          <a:srcRect/>
          <a:stretch>
            <a:fillRect/>
          </a:stretch>
        </p:blipFill>
        <p:spPr bwMode="auto">
          <a:xfrm>
            <a:off x="304800" y="1524000"/>
            <a:ext cx="1032764" cy="1447800"/>
          </a:xfrm>
          <a:prstGeom prst="rect">
            <a:avLst/>
          </a:prstGeom>
          <a:noFill/>
        </p:spPr>
      </p:pic>
      <p:pic>
        <p:nvPicPr>
          <p:cNvPr id="1691652" name="Picture 4" descr="C:\Documents and Settings\jdick2\Local Settings\Temporary Internet Files\Content.IE5\65GVSEKY\MC900078789[1].wmf"/>
          <p:cNvPicPr>
            <a:picLocks noChangeAspect="1" noChangeArrowheads="1"/>
          </p:cNvPicPr>
          <p:nvPr/>
        </p:nvPicPr>
        <p:blipFill>
          <a:blip r:embed="rId4" cstate="print"/>
          <a:srcRect/>
          <a:stretch>
            <a:fillRect/>
          </a:stretch>
        </p:blipFill>
        <p:spPr bwMode="auto">
          <a:xfrm>
            <a:off x="228600" y="3327356"/>
            <a:ext cx="1051436" cy="1244644"/>
          </a:xfrm>
          <a:prstGeom prst="rect">
            <a:avLst/>
          </a:prstGeom>
          <a:noFill/>
        </p:spPr>
      </p:pic>
      <p:pic>
        <p:nvPicPr>
          <p:cNvPr id="1691653" name="Picture 5" descr="C:\Documents and Settings\jdick2\Local Settings\Temporary Internet Files\Content.IE5\87NY771V\MC900413668[1].wmf"/>
          <p:cNvPicPr>
            <a:picLocks noChangeAspect="1" noChangeArrowheads="1"/>
          </p:cNvPicPr>
          <p:nvPr/>
        </p:nvPicPr>
        <p:blipFill>
          <a:blip r:embed="rId5" cstate="print"/>
          <a:srcRect/>
          <a:stretch>
            <a:fillRect/>
          </a:stretch>
        </p:blipFill>
        <p:spPr bwMode="auto">
          <a:xfrm>
            <a:off x="269043" y="5029200"/>
            <a:ext cx="1331157" cy="1412227"/>
          </a:xfrm>
          <a:prstGeom prst="rect">
            <a:avLst/>
          </a:prstGeom>
          <a:noFill/>
        </p:spPr>
      </p:pic>
      <p:sp>
        <p:nvSpPr>
          <p:cNvPr id="11" name="Right Arrow 10"/>
          <p:cNvSpPr/>
          <p:nvPr/>
        </p:nvSpPr>
        <p:spPr bwMode="auto">
          <a:xfrm rot="1003642">
            <a:off x="1447800" y="2133600"/>
            <a:ext cx="1219200" cy="228600"/>
          </a:xfrm>
          <a:prstGeom prst="rightArrow">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
        <p:nvSpPr>
          <p:cNvPr id="12" name="Right Arrow 11"/>
          <p:cNvSpPr/>
          <p:nvPr/>
        </p:nvSpPr>
        <p:spPr bwMode="auto">
          <a:xfrm rot="20519221">
            <a:off x="1524000" y="5071166"/>
            <a:ext cx="1143000" cy="228600"/>
          </a:xfrm>
          <a:prstGeom prst="rightArrow">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
        <p:nvSpPr>
          <p:cNvPr id="13" name="Right Arrow 12"/>
          <p:cNvSpPr/>
          <p:nvPr/>
        </p:nvSpPr>
        <p:spPr bwMode="auto">
          <a:xfrm>
            <a:off x="1524000" y="3733800"/>
            <a:ext cx="1219200" cy="228600"/>
          </a:xfrm>
          <a:prstGeom prst="rightArrow">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pic>
        <p:nvPicPr>
          <p:cNvPr id="1691656" name="Picture 8" descr="C:\Program Files (x86)\Microsoft Office\MEDIA\CAGCAT10\j0302953.jpg"/>
          <p:cNvPicPr>
            <a:picLocks noChangeAspect="1" noChangeArrowheads="1"/>
          </p:cNvPicPr>
          <p:nvPr/>
        </p:nvPicPr>
        <p:blipFill>
          <a:blip r:embed="rId6" cstate="print"/>
          <a:srcRect/>
          <a:stretch>
            <a:fillRect/>
          </a:stretch>
        </p:blipFill>
        <p:spPr bwMode="auto">
          <a:xfrm>
            <a:off x="2929128" y="3124200"/>
            <a:ext cx="652272" cy="914400"/>
          </a:xfrm>
          <a:prstGeom prst="rect">
            <a:avLst/>
          </a:prstGeom>
          <a:noFill/>
        </p:spPr>
      </p:pic>
      <p:pic>
        <p:nvPicPr>
          <p:cNvPr id="17" name="Picture 8" descr="C:\Program Files (x86)\Microsoft Office\MEDIA\CAGCAT10\j0302953.jpg"/>
          <p:cNvPicPr>
            <a:picLocks noChangeAspect="1" noChangeArrowheads="1"/>
          </p:cNvPicPr>
          <p:nvPr/>
        </p:nvPicPr>
        <p:blipFill>
          <a:blip r:embed="rId6" cstate="print"/>
          <a:srcRect/>
          <a:stretch>
            <a:fillRect/>
          </a:stretch>
        </p:blipFill>
        <p:spPr bwMode="auto">
          <a:xfrm>
            <a:off x="2929128" y="2057400"/>
            <a:ext cx="652272" cy="914400"/>
          </a:xfrm>
          <a:prstGeom prst="rect">
            <a:avLst/>
          </a:prstGeom>
          <a:noFill/>
        </p:spPr>
      </p:pic>
      <p:pic>
        <p:nvPicPr>
          <p:cNvPr id="18" name="Picture 8" descr="C:\Program Files (x86)\Microsoft Office\MEDIA\CAGCAT10\j0302953.jpg"/>
          <p:cNvPicPr>
            <a:picLocks noChangeAspect="1" noChangeArrowheads="1"/>
          </p:cNvPicPr>
          <p:nvPr/>
        </p:nvPicPr>
        <p:blipFill>
          <a:blip r:embed="rId6" cstate="print"/>
          <a:srcRect/>
          <a:stretch>
            <a:fillRect/>
          </a:stretch>
        </p:blipFill>
        <p:spPr bwMode="auto">
          <a:xfrm>
            <a:off x="2929128" y="4267200"/>
            <a:ext cx="652272" cy="914400"/>
          </a:xfrm>
          <a:prstGeom prst="rect">
            <a:avLst/>
          </a:prstGeom>
          <a:noFill/>
        </p:spPr>
      </p:pic>
      <p:sp>
        <p:nvSpPr>
          <p:cNvPr id="21" name="Right Arrow 20"/>
          <p:cNvSpPr/>
          <p:nvPr/>
        </p:nvSpPr>
        <p:spPr bwMode="auto">
          <a:xfrm>
            <a:off x="3733800" y="2514600"/>
            <a:ext cx="914400" cy="457200"/>
          </a:xfrm>
          <a:prstGeom prst="rightArrow">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
        <p:nvSpPr>
          <p:cNvPr id="22" name="Rectangle 21"/>
          <p:cNvSpPr/>
          <p:nvPr/>
        </p:nvSpPr>
        <p:spPr bwMode="auto">
          <a:xfrm>
            <a:off x="4724400" y="2133600"/>
            <a:ext cx="1524000" cy="1143000"/>
          </a:xfrm>
          <a:prstGeom prst="rect">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Check for duplicate entries</a:t>
            </a: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
        <p:nvSpPr>
          <p:cNvPr id="23" name="Right Arrow 22"/>
          <p:cNvSpPr/>
          <p:nvPr/>
        </p:nvSpPr>
        <p:spPr bwMode="auto">
          <a:xfrm>
            <a:off x="6324600" y="2514600"/>
            <a:ext cx="762000" cy="457200"/>
          </a:xfrm>
          <a:prstGeom prst="rightArrow">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
        <p:nvSpPr>
          <p:cNvPr id="25" name="Rectangle 24"/>
          <p:cNvSpPr/>
          <p:nvPr/>
        </p:nvSpPr>
        <p:spPr bwMode="auto">
          <a:xfrm>
            <a:off x="7162800" y="2133600"/>
            <a:ext cx="1524000" cy="1143000"/>
          </a:xfrm>
          <a:prstGeom prst="rect">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Scan to PDF</a:t>
            </a: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
        <p:nvSpPr>
          <p:cNvPr id="26" name="Right Arrow 25"/>
          <p:cNvSpPr/>
          <p:nvPr/>
        </p:nvSpPr>
        <p:spPr bwMode="auto">
          <a:xfrm rot="5400000">
            <a:off x="7619999" y="3581400"/>
            <a:ext cx="762000" cy="457200"/>
          </a:xfrm>
          <a:prstGeom prst="rightArrow">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
        <p:nvSpPr>
          <p:cNvPr id="27" name="Rectangle 26"/>
          <p:cNvSpPr/>
          <p:nvPr/>
        </p:nvSpPr>
        <p:spPr bwMode="auto">
          <a:xfrm>
            <a:off x="7239000" y="4267200"/>
            <a:ext cx="1524000" cy="1143000"/>
          </a:xfrm>
          <a:prstGeom prst="rect">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Use OCR to transfer to EMR</a:t>
            </a:r>
            <a:endParaRPr kumimoji="0" lang="en-US" sz="2000" b="0" i="0" u="none" strike="noStrike" cap="none" normalizeH="0" baseline="0" dirty="0" smtClean="0">
              <a:ln>
                <a:noFill/>
              </a:ln>
              <a:solidFill>
                <a:schemeClr val="bg1"/>
              </a:solidFill>
              <a:effectLst/>
              <a:latin typeface="Arial" charset="0"/>
              <a:ea typeface="Geneva" pitchFamily="28" charset="-128"/>
            </a:endParaRPr>
          </a:p>
        </p:txBody>
      </p:sp>
      <p:sp>
        <p:nvSpPr>
          <p:cNvPr id="28" name="Right Arrow 27"/>
          <p:cNvSpPr/>
          <p:nvPr/>
        </p:nvSpPr>
        <p:spPr bwMode="auto">
          <a:xfrm rot="10800000">
            <a:off x="6248400" y="4648200"/>
            <a:ext cx="838200" cy="457200"/>
          </a:xfrm>
          <a:prstGeom prst="rightArrow">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pic>
        <p:nvPicPr>
          <p:cNvPr id="1691658" name="Picture 10" descr="C:\Documents and Settings\jdick2\Local Settings\Temporary Internet Files\Content.IE5\G3HGWHNT\MC900347445[1].wmf"/>
          <p:cNvPicPr>
            <a:picLocks noChangeAspect="1" noChangeArrowheads="1"/>
          </p:cNvPicPr>
          <p:nvPr/>
        </p:nvPicPr>
        <p:blipFill>
          <a:blip r:embed="rId7" cstate="print"/>
          <a:srcRect/>
          <a:stretch>
            <a:fillRect/>
          </a:stretch>
        </p:blipFill>
        <p:spPr bwMode="auto">
          <a:xfrm>
            <a:off x="4953000" y="3886200"/>
            <a:ext cx="1118311" cy="183154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Identify </a:t>
            </a:r>
            <a:r>
              <a:rPr lang="en-US" dirty="0"/>
              <a:t>challenges related to </a:t>
            </a:r>
            <a:r>
              <a:rPr lang="en-US" dirty="0" smtClean="0"/>
              <a:t>interpreting </a:t>
            </a:r>
            <a:r>
              <a:rPr lang="en-US" dirty="0"/>
              <a:t>and processing </a:t>
            </a:r>
            <a:r>
              <a:rPr lang="en-US" dirty="0" smtClean="0"/>
              <a:t>test </a:t>
            </a:r>
            <a:r>
              <a:rPr lang="en-US" dirty="0"/>
              <a:t>orders that contribute to diagnostic </a:t>
            </a:r>
            <a:r>
              <a:rPr lang="en-US" dirty="0" smtClean="0"/>
              <a:t>error</a:t>
            </a:r>
            <a:endParaRPr lang="en-US" dirty="0"/>
          </a:p>
          <a:p>
            <a:r>
              <a:rPr lang="en-US" dirty="0" smtClean="0"/>
              <a:t>Evaluate </a:t>
            </a:r>
            <a:r>
              <a:rPr lang="en-US" dirty="0"/>
              <a:t>the patient safety risks related to variable processes of entering </a:t>
            </a:r>
            <a:r>
              <a:rPr lang="en-US" dirty="0" smtClean="0"/>
              <a:t>test results</a:t>
            </a:r>
            <a:endParaRPr lang="en-US" dirty="0"/>
          </a:p>
          <a:p>
            <a:r>
              <a:rPr lang="en-US" dirty="0" smtClean="0"/>
              <a:t>Design </a:t>
            </a:r>
            <a:r>
              <a:rPr lang="en-US" dirty="0"/>
              <a:t>pre and post-analytical workflows for optimal </a:t>
            </a:r>
            <a:r>
              <a:rPr lang="en-US" dirty="0" smtClean="0"/>
              <a:t>lab </a:t>
            </a:r>
            <a:r>
              <a:rPr lang="en-US" dirty="0"/>
              <a:t>test coordination</a:t>
            </a:r>
          </a:p>
        </p:txBody>
      </p:sp>
    </p:spTree>
    <p:extLst>
      <p:ext uri="{BB962C8B-B14F-4D97-AF65-F5344CB8AC3E}">
        <p14:creationId xmlns:p14="http://schemas.microsoft.com/office/powerpoint/2010/main" val="1532637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was ordered, now where are the results?</a:t>
            </a:r>
            <a:endParaRPr lang="en-US" dirty="0"/>
          </a:p>
        </p:txBody>
      </p:sp>
      <p:sp>
        <p:nvSpPr>
          <p:cNvPr id="3" name="Content Placeholder 2"/>
          <p:cNvSpPr>
            <a:spLocks noGrp="1"/>
          </p:cNvSpPr>
          <p:nvPr>
            <p:ph idx="1"/>
          </p:nvPr>
        </p:nvSpPr>
        <p:spPr/>
        <p:txBody>
          <a:bodyPr/>
          <a:lstStyle/>
          <a:p>
            <a:r>
              <a:rPr lang="en-US" u="sng" dirty="0" smtClean="0"/>
              <a:t>Problem:</a:t>
            </a:r>
            <a:r>
              <a:rPr lang="en-US" dirty="0" smtClean="0"/>
              <a:t> You’ve ordered an expensive genetic test, you’re patient has footed the large bill, it’s been over 4 weeks and you finally get the result…but you can’t (find it, read it, understand it) because it has been </a:t>
            </a:r>
            <a:r>
              <a:rPr lang="en-US" i="1" dirty="0" smtClean="0"/>
              <a:t>hand-entered</a:t>
            </a:r>
            <a:r>
              <a:rPr lang="en-US" dirty="0" smtClean="0"/>
              <a:t> in the patient record.</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562600" y="3581400"/>
            <a:ext cx="2305050" cy="19812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8BC4C23-87A2-4D82-953D-EDB0BD6DEEB2}"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Example </a:t>
            </a: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8BC4C23-87A2-4D82-953D-EDB0BD6DEEB2}" type="slidenum">
              <a:rPr lang="en-US" smtClean="0"/>
              <a:pPr/>
              <a:t>31</a:t>
            </a:fld>
            <a:endParaRPr lang="en-US" dirty="0"/>
          </a:p>
        </p:txBody>
      </p:sp>
      <p:sp>
        <p:nvSpPr>
          <p:cNvPr id="3" name="Content Placeholder 2"/>
          <p:cNvSpPr>
            <a:spLocks noGrp="1"/>
          </p:cNvSpPr>
          <p:nvPr>
            <p:ph sz="half" idx="1"/>
          </p:nvPr>
        </p:nvSpPr>
        <p:spPr>
          <a:xfrm>
            <a:off x="301752" y="1371600"/>
            <a:ext cx="2746248" cy="4681728"/>
          </a:xfrm>
        </p:spPr>
        <p:txBody>
          <a:bodyPr/>
          <a:lstStyle/>
          <a:p>
            <a:endParaRPr lang="en-US" dirty="0" smtClean="0"/>
          </a:p>
          <a:p>
            <a:pPr marL="0" indent="0">
              <a:buNone/>
            </a:pPr>
            <a:endParaRPr lang="en-US" dirty="0" smtClean="0"/>
          </a:p>
          <a:p>
            <a:pPr marL="0" indent="0">
              <a:buNone/>
            </a:pPr>
            <a:r>
              <a:rPr lang="en-US" dirty="0" smtClean="0"/>
              <a:t>Fanconi Anemia result incorrectly transcribed as abnormal instead of normal.</a:t>
            </a:r>
          </a:p>
          <a:p>
            <a:endParaRPr lang="en-US" dirty="0" smtClean="0"/>
          </a:p>
        </p:txBody>
      </p:sp>
      <p:sp>
        <p:nvSpPr>
          <p:cNvPr id="4" name="Rectangle 3"/>
          <p:cNvSpPr/>
          <p:nvPr/>
        </p:nvSpPr>
        <p:spPr>
          <a:xfrm rot="20770824">
            <a:off x="156322" y="1279608"/>
            <a:ext cx="208339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Before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6" name="Group 9"/>
          <p:cNvGrpSpPr/>
          <p:nvPr/>
        </p:nvGrpSpPr>
        <p:grpSpPr>
          <a:xfrm>
            <a:off x="2667000" y="1219200"/>
            <a:ext cx="6324599" cy="5486400"/>
            <a:chOff x="3137228" y="1600200"/>
            <a:chExt cx="5854371" cy="5105400"/>
          </a:xfrm>
        </p:grpSpPr>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228" y="1600200"/>
              <a:ext cx="585437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486400" y="3505200"/>
              <a:ext cx="228600" cy="228600"/>
            </a:xfrm>
            <a:prstGeom prst="rect">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657600" y="281940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657600" y="457200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Intervention 4: Resolution</a:t>
            </a: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B8BC4C23-87A2-4D82-953D-EDB0BD6DEEB2}" type="slidenum">
              <a:rPr lang="en-US" smtClean="0"/>
              <a:pPr/>
              <a:t>32</a:t>
            </a:fld>
            <a:endParaRPr lang="en-US" dirty="0"/>
          </a:p>
        </p:txBody>
      </p:sp>
      <p:sp>
        <p:nvSpPr>
          <p:cNvPr id="3" name="Content Placeholder 2"/>
          <p:cNvSpPr>
            <a:spLocks noGrp="1"/>
          </p:cNvSpPr>
          <p:nvPr>
            <p:ph sz="half" idx="1"/>
          </p:nvPr>
        </p:nvSpPr>
        <p:spPr/>
        <p:txBody>
          <a:bodyPr>
            <a:normAutofit fontScale="77500" lnSpcReduction="20000"/>
          </a:bodyPr>
          <a:lstStyle/>
          <a:p>
            <a:endParaRPr lang="en-US" dirty="0" smtClean="0"/>
          </a:p>
          <a:p>
            <a:r>
              <a:rPr lang="en-US" dirty="0" smtClean="0"/>
              <a:t>New PROCESS:</a:t>
            </a:r>
          </a:p>
          <a:p>
            <a:endParaRPr lang="en-US" dirty="0" smtClean="0"/>
          </a:p>
          <a:p>
            <a:r>
              <a:rPr lang="en-US" dirty="0" smtClean="0"/>
              <a:t>Check for duplicate records</a:t>
            </a:r>
          </a:p>
          <a:p>
            <a:endParaRPr lang="en-US" dirty="0" smtClean="0"/>
          </a:p>
          <a:p>
            <a:r>
              <a:rPr lang="en-US" dirty="0" smtClean="0"/>
              <a:t>Complete an official result form</a:t>
            </a:r>
          </a:p>
          <a:p>
            <a:endParaRPr lang="en-US" dirty="0" smtClean="0"/>
          </a:p>
          <a:p>
            <a:r>
              <a:rPr lang="en-US" dirty="0" smtClean="0"/>
              <a:t>Take results and forms to Hospital Information Management (2 floors down)</a:t>
            </a:r>
          </a:p>
          <a:p>
            <a:pPr lvl="1"/>
            <a:r>
              <a:rPr lang="en-US" dirty="0" smtClean="0">
                <a:solidFill>
                  <a:schemeClr val="tx1"/>
                </a:solidFill>
              </a:rPr>
              <a:t>3x day</a:t>
            </a:r>
          </a:p>
          <a:p>
            <a:pPr lvl="1"/>
            <a:r>
              <a:rPr lang="en-US" dirty="0" smtClean="0">
                <a:solidFill>
                  <a:schemeClr val="tx1"/>
                </a:solidFill>
              </a:rPr>
              <a:t>Scanned within 4 hours</a:t>
            </a:r>
          </a:p>
        </p:txBody>
      </p:sp>
      <p:sp>
        <p:nvSpPr>
          <p:cNvPr id="4" name="Rectangle 3"/>
          <p:cNvSpPr/>
          <p:nvPr/>
        </p:nvSpPr>
        <p:spPr>
          <a:xfrm rot="20218114">
            <a:off x="114822" y="1076510"/>
            <a:ext cx="1650966"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After</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7" name="Content Placeholder 6"/>
          <p:cNvGraphicFramePr>
            <a:graphicFrameLocks noGrp="1" noChangeAspect="1"/>
          </p:cNvGraphicFramePr>
          <p:nvPr>
            <p:ph sz="half" idx="2"/>
            <p:extLst>
              <p:ext uri="{D42A27DB-BD31-4B8C-83A1-F6EECF244321}">
                <p14:modId xmlns:p14="http://schemas.microsoft.com/office/powerpoint/2010/main" val="1358604773"/>
              </p:ext>
            </p:extLst>
          </p:nvPr>
        </p:nvGraphicFramePr>
        <p:xfrm>
          <a:off x="4800601" y="1198688"/>
          <a:ext cx="3962399" cy="5125912"/>
        </p:xfrm>
        <a:graphic>
          <a:graphicData uri="http://schemas.openxmlformats.org/presentationml/2006/ole">
            <mc:AlternateContent xmlns:mc="http://schemas.openxmlformats.org/markup-compatibility/2006">
              <mc:Choice xmlns:v="urn:schemas-microsoft-com:vml" Requires="v">
                <p:oleObj spid="_x0000_s1687578" name="Acrobat Document" r:id="rId4" imgW="5829264" imgH="7543737" progId="AcroExch.Document.7">
                  <p:embed/>
                </p:oleObj>
              </mc:Choice>
              <mc:Fallback>
                <p:oleObj name="Acrobat Document" r:id="rId4" imgW="5829264" imgH="7543737" progId="AcroExch.Document.7">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1" y="1198688"/>
                        <a:ext cx="3962399" cy="512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181600" y="4572000"/>
            <a:ext cx="3429000" cy="1938992"/>
          </a:xfrm>
          <a:prstGeom prst="rect">
            <a:avLst/>
          </a:prstGeom>
          <a:noFill/>
        </p:spPr>
        <p:txBody>
          <a:bodyPr wrap="square" rtlCol="0">
            <a:spAutoFit/>
          </a:bodyPr>
          <a:lstStyle/>
          <a:p>
            <a:r>
              <a:rPr lang="en-US" dirty="0">
                <a:solidFill>
                  <a:srgbClr val="DE6225"/>
                </a:solidFill>
              </a:rPr>
              <a:t>Differentiates results from outside labs which were not ordered by children’s hospital</a:t>
            </a:r>
          </a:p>
          <a:p>
            <a:endParaRPr lang="en-US" dirty="0">
              <a:solidFill>
                <a:srgbClr val="DE6225"/>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Intervention Tool: Dashboard </a:t>
            </a:r>
            <a:endParaRPr lang="en-US" dirty="0"/>
          </a:p>
        </p:txBody>
      </p:sp>
      <p:graphicFrame>
        <p:nvGraphicFramePr>
          <p:cNvPr id="7" name="Table 6"/>
          <p:cNvGraphicFramePr>
            <a:graphicFrameLocks noGrp="1"/>
          </p:cNvGraphicFramePr>
          <p:nvPr/>
        </p:nvGraphicFramePr>
        <p:xfrm>
          <a:off x="609600" y="1126383"/>
          <a:ext cx="8001000" cy="5093971"/>
        </p:xfrm>
        <a:graphic>
          <a:graphicData uri="http://schemas.openxmlformats.org/drawingml/2006/table">
            <a:tbl>
              <a:tblPr/>
              <a:tblGrid>
                <a:gridCol w="1723291"/>
                <a:gridCol w="3001109"/>
                <a:gridCol w="3276600"/>
              </a:tblGrid>
              <a:tr h="552971">
                <a:tc>
                  <a:txBody>
                    <a:bodyPr/>
                    <a:lstStyle/>
                    <a:p>
                      <a:pPr algn="ctr" fontAlgn="ctr"/>
                      <a:r>
                        <a:rPr lang="en-US" sz="2400" b="0" i="0" u="none" strike="noStrike" dirty="0">
                          <a:latin typeface="+mn-lt"/>
                        </a:rPr>
                        <a:t>Month</a:t>
                      </a:r>
                    </a:p>
                  </a:txBody>
                  <a:tcPr marL="7327" marR="7327" marT="73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latin typeface="+mn-lt"/>
                        </a:rPr>
                        <a:t>Corrected Report                                          Goal=&lt;0.20%</a:t>
                      </a:r>
                    </a:p>
                  </a:txBody>
                  <a:tcPr marL="7327" marR="7327" marT="73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latin typeface="+mn-lt"/>
                        </a:rPr>
                        <a:t># Of Manual Reports Left Overnight  Goal = &lt;5%</a:t>
                      </a:r>
                    </a:p>
                  </a:txBody>
                  <a:tcPr marL="7327" marR="7327" marT="732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82">
                <a:tc>
                  <a:txBody>
                    <a:bodyPr/>
                    <a:lstStyle/>
                    <a:p>
                      <a:pPr algn="ctr" fontAlgn="ctr"/>
                      <a:r>
                        <a:rPr lang="en-US" sz="2400" b="0" i="0" u="none" strike="noStrike" dirty="0">
                          <a:latin typeface="+mn-lt"/>
                        </a:rPr>
                        <a:t>May '11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0.14%     (3/2202)</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7.80%</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r>
              <a:tr h="281782">
                <a:tc>
                  <a:txBody>
                    <a:bodyPr/>
                    <a:lstStyle/>
                    <a:p>
                      <a:pPr algn="ctr" fontAlgn="ctr"/>
                      <a:r>
                        <a:rPr lang="en-US" sz="2400" b="0" i="0" u="none" strike="noStrike" dirty="0">
                          <a:latin typeface="+mn-lt"/>
                        </a:rPr>
                        <a:t>June '11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0.13%     (3/2251)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3.41%   (23/674)</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81782">
                <a:tc>
                  <a:txBody>
                    <a:bodyPr/>
                    <a:lstStyle/>
                    <a:p>
                      <a:pPr algn="ctr" fontAlgn="ctr"/>
                      <a:r>
                        <a:rPr lang="en-US" sz="2400" b="0" i="0" u="none" strike="noStrike" dirty="0">
                          <a:latin typeface="+mn-lt"/>
                        </a:rPr>
                        <a:t>July '11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0.20%    (3/2025)</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algn="ctr" fontAlgn="ctr"/>
                      <a:r>
                        <a:rPr lang="en-US" sz="1800" b="0" i="0" u="none" strike="noStrike" dirty="0">
                          <a:latin typeface="+mn-lt"/>
                        </a:rPr>
                        <a:t>1.47%   (6/613)</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81782">
                <a:tc>
                  <a:txBody>
                    <a:bodyPr/>
                    <a:lstStyle/>
                    <a:p>
                      <a:pPr algn="ctr" fontAlgn="ctr"/>
                      <a:r>
                        <a:rPr lang="en-US" sz="2400" b="0" i="0" u="none" strike="noStrike" dirty="0" smtClean="0">
                          <a:latin typeface="+mn-lt"/>
                        </a:rPr>
                        <a:t>Aug </a:t>
                      </a:r>
                      <a:r>
                        <a:rPr lang="en-US" sz="2400" b="0" i="0" u="none" strike="noStrike" dirty="0">
                          <a:latin typeface="+mn-lt"/>
                        </a:rPr>
                        <a:t>'11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0.01%     (2/2428)</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4.03%   (33/818)</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tcPr>
                </a:tc>
              </a:tr>
              <a:tr h="281782">
                <a:tc>
                  <a:txBody>
                    <a:bodyPr/>
                    <a:lstStyle/>
                    <a:p>
                      <a:pPr algn="ctr" fontAlgn="ctr"/>
                      <a:r>
                        <a:rPr lang="en-US" sz="2400" b="0" i="0" u="none" strike="noStrike" dirty="0" smtClean="0">
                          <a:latin typeface="+mn-lt"/>
                        </a:rPr>
                        <a:t>Sept </a:t>
                      </a:r>
                      <a:r>
                        <a:rPr lang="en-US" sz="2400" b="0" i="0" u="none" strike="noStrike" dirty="0">
                          <a:latin typeface="+mn-lt"/>
                        </a:rPr>
                        <a:t>'11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0.14%     (3/2178)</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4.02%   (28/696)</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tcPr>
                </a:tc>
              </a:tr>
              <a:tr h="281782">
                <a:tc>
                  <a:txBody>
                    <a:bodyPr/>
                    <a:lstStyle/>
                    <a:p>
                      <a:pPr algn="ctr" fontAlgn="ctr"/>
                      <a:r>
                        <a:rPr lang="en-US" sz="2400" b="0" i="0" u="none" strike="noStrike" dirty="0" smtClean="0">
                          <a:latin typeface="+mn-lt"/>
                        </a:rPr>
                        <a:t>Oct </a:t>
                      </a:r>
                      <a:r>
                        <a:rPr lang="en-US" sz="2400" b="0" i="0" u="none" strike="noStrike" dirty="0">
                          <a:latin typeface="+mn-lt"/>
                        </a:rPr>
                        <a:t>'11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0.13%     (3/2303)</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1.86%   (13/698)</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81782">
                <a:tc>
                  <a:txBody>
                    <a:bodyPr/>
                    <a:lstStyle/>
                    <a:p>
                      <a:pPr algn="ctr" fontAlgn="ctr"/>
                      <a:r>
                        <a:rPr lang="en-US" sz="2400" b="0" i="0" u="none" strike="noStrike" dirty="0" smtClean="0">
                          <a:latin typeface="+mn-lt"/>
                        </a:rPr>
                        <a:t>Nov </a:t>
                      </a:r>
                      <a:r>
                        <a:rPr lang="en-US" sz="2400" b="0" i="0" u="none" strike="noStrike" dirty="0">
                          <a:latin typeface="+mn-lt"/>
                        </a:rPr>
                        <a:t>'11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0.05%     (1/2133)</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2.20%   (14/635)</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81782">
                <a:tc>
                  <a:txBody>
                    <a:bodyPr/>
                    <a:lstStyle/>
                    <a:p>
                      <a:pPr algn="ctr" fontAlgn="ctr"/>
                      <a:r>
                        <a:rPr lang="en-US" sz="2400" b="0" i="0" u="none" strike="noStrike" dirty="0" smtClean="0">
                          <a:latin typeface="+mn-lt"/>
                        </a:rPr>
                        <a:t>Dec </a:t>
                      </a:r>
                      <a:r>
                        <a:rPr lang="en-US" sz="2400" b="0" i="0" u="none" strike="noStrike" dirty="0">
                          <a:latin typeface="+mn-lt"/>
                        </a:rPr>
                        <a:t>'11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0.04%    (1/2328)</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0%         (0/681)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81782">
                <a:tc>
                  <a:txBody>
                    <a:bodyPr/>
                    <a:lstStyle/>
                    <a:p>
                      <a:pPr algn="ctr" fontAlgn="ctr"/>
                      <a:r>
                        <a:rPr lang="en-US" sz="2400" b="0" i="0" u="none" strike="noStrike" dirty="0" smtClean="0">
                          <a:latin typeface="+mn-lt"/>
                        </a:rPr>
                        <a:t>Jan </a:t>
                      </a:r>
                      <a:r>
                        <a:rPr lang="en-US" sz="2400" b="0" i="0" u="none" strike="noStrike" dirty="0">
                          <a:latin typeface="+mn-lt"/>
                        </a:rPr>
                        <a:t>'12</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0.14%    (3/2193)</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smtClean="0">
                          <a:latin typeface="+mn-lt"/>
                        </a:rPr>
                        <a:t>0.46%    </a:t>
                      </a:r>
                      <a:r>
                        <a:rPr lang="en-US" sz="1800" b="0" i="0" u="none" strike="noStrike" dirty="0">
                          <a:latin typeface="+mn-lt"/>
                        </a:rPr>
                        <a:t>(3/646)</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81782">
                <a:tc>
                  <a:txBody>
                    <a:bodyPr/>
                    <a:lstStyle/>
                    <a:p>
                      <a:pPr algn="ctr" fontAlgn="ctr"/>
                      <a:r>
                        <a:rPr lang="en-US" sz="2400" b="0" i="0" u="none" strike="noStrike" dirty="0" smtClean="0">
                          <a:latin typeface="+mn-lt"/>
                        </a:rPr>
                        <a:t>Feb </a:t>
                      </a:r>
                      <a:r>
                        <a:rPr lang="en-US" sz="2400" b="0" i="0" u="none" strike="noStrike" dirty="0">
                          <a:latin typeface="+mn-lt"/>
                        </a:rPr>
                        <a:t>'12</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0.04%     (1/2504)</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3.91%    (29/741)</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81782">
                <a:tc>
                  <a:txBody>
                    <a:bodyPr/>
                    <a:lstStyle/>
                    <a:p>
                      <a:pPr algn="ctr" fontAlgn="ctr"/>
                      <a:r>
                        <a:rPr lang="en-US" sz="2400" b="0" i="0" u="none" strike="noStrike" dirty="0">
                          <a:latin typeface="+mn-lt"/>
                        </a:rPr>
                        <a:t>March '12</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0.11%     (3/2576)</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0%        (0/756)</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81782">
                <a:tc>
                  <a:txBody>
                    <a:bodyPr/>
                    <a:lstStyle/>
                    <a:p>
                      <a:pPr algn="ctr" fontAlgn="ctr"/>
                      <a:r>
                        <a:rPr lang="en-US" sz="2400" b="0" i="0" u="none" strike="noStrike" dirty="0">
                          <a:latin typeface="+mn-lt"/>
                        </a:rPr>
                        <a:t>April '12</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latin typeface="+mn-lt"/>
                        </a:rPr>
                        <a:t>0.04%     (1/2300)</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en-US" sz="1800" b="0" i="0" u="none" strike="noStrike" dirty="0">
                          <a:latin typeface="+mn-lt"/>
                        </a:rPr>
                        <a:t>2.46%   (18/733)</a:t>
                      </a:r>
                    </a:p>
                  </a:txBody>
                  <a:tcPr marL="7327" marR="7327" marT="7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bl>
          </a:graphicData>
        </a:graphic>
      </p:graphicFrame>
      <p:sp>
        <p:nvSpPr>
          <p:cNvPr id="6" name="5-Point Star 5"/>
          <p:cNvSpPr/>
          <p:nvPr/>
        </p:nvSpPr>
        <p:spPr bwMode="auto">
          <a:xfrm>
            <a:off x="304800" y="2895600"/>
            <a:ext cx="304800" cy="304800"/>
          </a:xfrm>
          <a:prstGeom prst="star5">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Geneva" pitchFamily="28" charset="-128"/>
            </a:endParaRPr>
          </a:p>
        </p:txBody>
      </p:sp>
    </p:spTree>
    <p:extLst>
      <p:ext uri="{BB962C8B-B14F-4D97-AF65-F5344CB8AC3E}">
        <p14:creationId xmlns:p14="http://schemas.microsoft.com/office/powerpoint/2010/main" val="4268622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5" name="Title 1"/>
          <p:cNvSpPr>
            <a:spLocks noGrp="1"/>
          </p:cNvSpPr>
          <p:nvPr>
            <p:ph type="title"/>
          </p:nvPr>
        </p:nvSpPr>
        <p:spPr>
          <a:xfrm>
            <a:off x="304800" y="108099"/>
            <a:ext cx="8763000" cy="1143000"/>
          </a:xfrm>
        </p:spPr>
        <p:txBody>
          <a:bodyPr>
            <a:normAutofit/>
          </a:bodyPr>
          <a:lstStyle/>
          <a:p>
            <a:pPr eaLnBrk="1" hangingPunct="1"/>
            <a:r>
              <a:rPr lang="en-US" dirty="0" smtClean="0"/>
              <a:t>1 Month Internal Study with Send-Outs</a:t>
            </a:r>
          </a:p>
        </p:txBody>
      </p:sp>
      <p:sp>
        <p:nvSpPr>
          <p:cNvPr id="1695746" name="Slide Number Placeholder 2"/>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CED0722A-6DA9-4BB8-933C-D45D78C20EDD}" type="slidenum">
              <a:rPr lang="en-US">
                <a:solidFill>
                  <a:srgbClr val="FFFFFF"/>
                </a:solidFill>
              </a:rPr>
              <a:pPr/>
              <a:t>34</a:t>
            </a:fld>
            <a:endParaRPr lang="en-US">
              <a:solidFill>
                <a:srgbClr val="FFFFFF"/>
              </a:solidFill>
            </a:endParaRPr>
          </a:p>
        </p:txBody>
      </p:sp>
      <p:graphicFrame>
        <p:nvGraphicFramePr>
          <p:cNvPr id="7" name="Table 6"/>
          <p:cNvGraphicFramePr>
            <a:graphicFrameLocks noGrp="1"/>
          </p:cNvGraphicFramePr>
          <p:nvPr/>
        </p:nvGraphicFramePr>
        <p:xfrm>
          <a:off x="1981200" y="1600200"/>
          <a:ext cx="4841176" cy="2834640"/>
        </p:xfrm>
        <a:graphic>
          <a:graphicData uri="http://schemas.openxmlformats.org/drawingml/2006/table">
            <a:tbl>
              <a:tblPr firstRow="1" bandRow="1">
                <a:tableStyleId>{5C22544A-7EE6-4342-B048-85BDC9FD1C3A}</a:tableStyleId>
              </a:tblPr>
              <a:tblGrid>
                <a:gridCol w="3348926"/>
                <a:gridCol w="1492250"/>
              </a:tblGrid>
              <a:tr h="472440">
                <a:tc>
                  <a:txBody>
                    <a:bodyPr/>
                    <a:lstStyle/>
                    <a:p>
                      <a:pPr algn="ctr" fontAlgn="b"/>
                      <a:r>
                        <a:rPr lang="en-US" sz="2400" b="0" i="0" u="none" strike="noStrike" dirty="0" smtClean="0">
                          <a:latin typeface="Arial"/>
                        </a:rPr>
                        <a:t>Summary</a:t>
                      </a:r>
                      <a:endParaRPr lang="en-US" sz="2400" b="0" i="0" u="none" strike="noStrike" dirty="0">
                        <a:latin typeface="Arial"/>
                      </a:endParaRPr>
                    </a:p>
                  </a:txBody>
                  <a:tcPr marL="0" marR="0" marT="0" marB="0" anchor="b"/>
                </a:tc>
                <a:tc>
                  <a:txBody>
                    <a:bodyPr/>
                    <a:lstStyle/>
                    <a:p>
                      <a:pPr algn="ctr" fontAlgn="b"/>
                      <a:r>
                        <a:rPr lang="en-US" sz="2400" b="0" i="0" u="none" strike="noStrike" dirty="0" smtClean="0">
                          <a:latin typeface="Arial"/>
                        </a:rPr>
                        <a:t>Number</a:t>
                      </a:r>
                      <a:endParaRPr lang="en-US" sz="2400" b="0" i="0" u="none" strike="noStrike" dirty="0">
                        <a:latin typeface="Arial"/>
                      </a:endParaRPr>
                    </a:p>
                  </a:txBody>
                  <a:tcPr marL="0" marR="0" marT="0" marB="0" anchor="b"/>
                </a:tc>
              </a:tr>
              <a:tr h="472440">
                <a:tc>
                  <a:txBody>
                    <a:bodyPr/>
                    <a:lstStyle/>
                    <a:p>
                      <a:pPr algn="ctr" fontAlgn="b"/>
                      <a:r>
                        <a:rPr lang="en-US" sz="2400" b="0" i="0" u="none" strike="noStrike" dirty="0" smtClean="0">
                          <a:latin typeface="Arial"/>
                        </a:rPr>
                        <a:t>Total Results</a:t>
                      </a:r>
                      <a:endParaRPr lang="en-US" sz="2400" b="0" i="0" u="none" strike="noStrike" dirty="0">
                        <a:latin typeface="Arial"/>
                      </a:endParaRPr>
                    </a:p>
                  </a:txBody>
                  <a:tcPr marL="0" marR="0" marT="0" marB="0" anchor="b"/>
                </a:tc>
                <a:tc>
                  <a:txBody>
                    <a:bodyPr/>
                    <a:lstStyle/>
                    <a:p>
                      <a:pPr algn="ctr" fontAlgn="b"/>
                      <a:r>
                        <a:rPr lang="en-US" sz="2400" b="0" i="0" u="none" strike="noStrike" dirty="0" smtClean="0">
                          <a:latin typeface="Arial"/>
                        </a:rPr>
                        <a:t>1254</a:t>
                      </a:r>
                      <a:endParaRPr lang="en-US" sz="2400" b="0" i="0" u="none" strike="noStrike" dirty="0">
                        <a:latin typeface="Arial"/>
                      </a:endParaRPr>
                    </a:p>
                  </a:txBody>
                  <a:tcPr marL="0" marR="0" marT="0" marB="0" anchor="b"/>
                </a:tc>
              </a:tr>
              <a:tr h="472440">
                <a:tc>
                  <a:txBody>
                    <a:bodyPr/>
                    <a:lstStyle/>
                    <a:p>
                      <a:pPr algn="ctr" fontAlgn="b"/>
                      <a:r>
                        <a:rPr lang="en-US" sz="2400" b="0" i="0" u="none" strike="noStrike" dirty="0">
                          <a:latin typeface="Arial"/>
                        </a:rPr>
                        <a:t>Abnormal</a:t>
                      </a:r>
                    </a:p>
                  </a:txBody>
                  <a:tcPr marL="0" marR="0" marT="0" marB="0" anchor="b"/>
                </a:tc>
                <a:tc>
                  <a:txBody>
                    <a:bodyPr/>
                    <a:lstStyle/>
                    <a:p>
                      <a:pPr algn="ctr" fontAlgn="b"/>
                      <a:r>
                        <a:rPr lang="en-US" sz="2400" b="0" i="0" u="none" strike="noStrike" dirty="0" smtClean="0">
                          <a:latin typeface="Arial"/>
                        </a:rPr>
                        <a:t>281 (22%)</a:t>
                      </a:r>
                      <a:endParaRPr lang="en-US" sz="2400" b="0" i="0" u="none" strike="noStrike" dirty="0">
                        <a:latin typeface="Arial"/>
                      </a:endParaRPr>
                    </a:p>
                  </a:txBody>
                  <a:tcPr marL="0" marR="0" marT="0" marB="0" anchor="b"/>
                </a:tc>
              </a:tr>
              <a:tr h="472440">
                <a:tc>
                  <a:txBody>
                    <a:bodyPr/>
                    <a:lstStyle/>
                    <a:p>
                      <a:pPr algn="ctr" fontAlgn="b"/>
                      <a:r>
                        <a:rPr lang="en-US" sz="2400" b="1" i="0" u="none" strike="noStrike" dirty="0" smtClean="0">
                          <a:solidFill>
                            <a:schemeClr val="tx1"/>
                          </a:solidFill>
                          <a:latin typeface="Arial"/>
                        </a:rPr>
                        <a:t>Unacknowledged</a:t>
                      </a:r>
                      <a:endParaRPr lang="en-US" sz="2400" b="1" i="0" u="none" strike="noStrike" dirty="0">
                        <a:solidFill>
                          <a:schemeClr val="tx1"/>
                        </a:solidFill>
                        <a:latin typeface="Arial"/>
                      </a:endParaRPr>
                    </a:p>
                  </a:txBody>
                  <a:tcPr marL="0" marR="0" marT="0" marB="0" anchor="b"/>
                </a:tc>
                <a:tc>
                  <a:txBody>
                    <a:bodyPr/>
                    <a:lstStyle/>
                    <a:p>
                      <a:pPr algn="ctr" fontAlgn="b"/>
                      <a:r>
                        <a:rPr lang="en-US" sz="2400" b="1" i="0" u="none" strike="noStrike" dirty="0" smtClean="0">
                          <a:solidFill>
                            <a:schemeClr val="tx1"/>
                          </a:solidFill>
                          <a:latin typeface="Arial"/>
                        </a:rPr>
                        <a:t>127 (45%)</a:t>
                      </a:r>
                      <a:endParaRPr lang="en-US" sz="2400" b="1" i="0" u="none" strike="noStrike" dirty="0">
                        <a:solidFill>
                          <a:schemeClr val="tx1"/>
                        </a:solidFill>
                        <a:latin typeface="Arial"/>
                      </a:endParaRPr>
                    </a:p>
                  </a:txBody>
                  <a:tcPr marL="0" marR="0" marT="0" marB="0" anchor="b"/>
                </a:tc>
              </a:tr>
              <a:tr h="472440">
                <a:tc>
                  <a:txBody>
                    <a:bodyPr/>
                    <a:lstStyle/>
                    <a:p>
                      <a:pPr algn="ctr" fontAlgn="b"/>
                      <a:r>
                        <a:rPr lang="en-US" sz="2400" b="0" i="0" u="none" strike="noStrike" dirty="0" smtClean="0">
                          <a:latin typeface="Arial"/>
                        </a:rPr>
                        <a:t>Avg TAT </a:t>
                      </a:r>
                      <a:r>
                        <a:rPr lang="en-US" sz="2400" b="0" i="0" u="none" strike="noStrike" dirty="0">
                          <a:latin typeface="Arial"/>
                        </a:rPr>
                        <a:t>to complete</a:t>
                      </a:r>
                    </a:p>
                  </a:txBody>
                  <a:tcPr marL="0" marR="0" marT="0" marB="0" anchor="b"/>
                </a:tc>
                <a:tc>
                  <a:txBody>
                    <a:bodyPr/>
                    <a:lstStyle/>
                    <a:p>
                      <a:pPr algn="ctr" fontAlgn="b"/>
                      <a:r>
                        <a:rPr lang="en-US" sz="2400" b="0" i="0" u="none" strike="noStrike" dirty="0" smtClean="0">
                          <a:latin typeface="Arial"/>
                        </a:rPr>
                        <a:t>6.9 </a:t>
                      </a:r>
                      <a:r>
                        <a:rPr lang="en-US" sz="2400" b="0" i="0" u="none" strike="noStrike" dirty="0">
                          <a:latin typeface="Arial"/>
                        </a:rPr>
                        <a:t>days</a:t>
                      </a:r>
                    </a:p>
                  </a:txBody>
                  <a:tcPr marL="0" marR="0" marT="0" marB="0" anchor="b"/>
                </a:tc>
              </a:tr>
              <a:tr h="472440">
                <a:tc>
                  <a:txBody>
                    <a:bodyPr/>
                    <a:lstStyle/>
                    <a:p>
                      <a:pPr algn="ctr" fontAlgn="b"/>
                      <a:r>
                        <a:rPr lang="en-US" sz="2400" b="0" i="0" u="none" strike="noStrike" dirty="0" smtClean="0">
                          <a:latin typeface="Arial"/>
                        </a:rPr>
                        <a:t>Median TAT to complete</a:t>
                      </a:r>
                      <a:endParaRPr lang="en-US" sz="2400" b="0" i="0" u="none" strike="noStrike" dirty="0">
                        <a:latin typeface="Arial"/>
                      </a:endParaRPr>
                    </a:p>
                  </a:txBody>
                  <a:tcPr marL="0" marR="0" marT="0" marB="0" anchor="b"/>
                </a:tc>
                <a:tc>
                  <a:txBody>
                    <a:bodyPr/>
                    <a:lstStyle/>
                    <a:p>
                      <a:pPr algn="ctr" fontAlgn="b"/>
                      <a:r>
                        <a:rPr lang="en-US" sz="2400" b="0" i="0" u="none" strike="noStrike" dirty="0" smtClean="0">
                          <a:latin typeface="Arial"/>
                        </a:rPr>
                        <a:t>2.8 days</a:t>
                      </a:r>
                      <a:endParaRPr lang="en-US" sz="2400" b="0" i="0" u="none" strike="noStrike" dirty="0">
                        <a:latin typeface="Arial"/>
                      </a:endParaRPr>
                    </a:p>
                  </a:txBody>
                  <a:tcPr marL="0" marR="0" marT="0" marB="0" anchor="b"/>
                </a:tc>
              </a:tr>
            </a:tbl>
          </a:graphicData>
        </a:graphic>
      </p:graphicFrame>
      <p:sp>
        <p:nvSpPr>
          <p:cNvPr id="1695770" name="TextBox 9"/>
          <p:cNvSpPr txBox="1">
            <a:spLocks noChangeArrowheads="1"/>
          </p:cNvSpPr>
          <p:nvPr/>
        </p:nvSpPr>
        <p:spPr bwMode="auto">
          <a:xfrm>
            <a:off x="0" y="4648200"/>
            <a:ext cx="9144000" cy="1077218"/>
          </a:xfrm>
          <a:prstGeom prst="rect">
            <a:avLst/>
          </a:prstGeom>
          <a:noFill/>
          <a:ln w="9525">
            <a:noFill/>
            <a:miter lim="800000"/>
            <a:headEnd/>
            <a:tailEnd/>
          </a:ln>
        </p:spPr>
        <p:txBody>
          <a:bodyPr wrap="square">
            <a:spAutoFit/>
          </a:bodyPr>
          <a:lstStyle/>
          <a:p>
            <a:pPr algn="ctr"/>
            <a:r>
              <a:rPr lang="en-US" sz="3200" b="1" dirty="0" smtClean="0">
                <a:solidFill>
                  <a:srgbClr val="DE6225"/>
                </a:solidFill>
              </a:rPr>
              <a:t>45% of ABNORMAL results </a:t>
            </a:r>
            <a:r>
              <a:rPr lang="en-US" sz="3200" b="1" i="1" dirty="0">
                <a:solidFill>
                  <a:srgbClr val="DE6225"/>
                </a:solidFill>
              </a:rPr>
              <a:t>not</a:t>
            </a:r>
            <a:r>
              <a:rPr lang="en-US" sz="3200" b="1" dirty="0">
                <a:solidFill>
                  <a:srgbClr val="DE6225"/>
                </a:solidFill>
              </a:rPr>
              <a:t> </a:t>
            </a:r>
            <a:r>
              <a:rPr lang="en-US" sz="3200" b="1" i="1" dirty="0">
                <a:solidFill>
                  <a:srgbClr val="DE6225"/>
                </a:solidFill>
              </a:rPr>
              <a:t>documented</a:t>
            </a:r>
            <a:r>
              <a:rPr lang="en-US" sz="3200" b="1" dirty="0">
                <a:solidFill>
                  <a:srgbClr val="DE6225"/>
                </a:solidFill>
              </a:rPr>
              <a:t> in medical </a:t>
            </a:r>
            <a:r>
              <a:rPr lang="en-US" sz="3200" b="1" dirty="0" smtClean="0">
                <a:solidFill>
                  <a:srgbClr val="DE6225"/>
                </a:solidFill>
              </a:rPr>
              <a:t>record after 90 days</a:t>
            </a:r>
            <a:endParaRPr lang="en-US" sz="3200" b="1" dirty="0">
              <a:solidFill>
                <a:srgbClr val="DE6225"/>
              </a:solidFill>
            </a:endParaRPr>
          </a:p>
        </p:txBody>
      </p:sp>
    </p:spTree>
    <p:extLst>
      <p:ext uri="{BB962C8B-B14F-4D97-AF65-F5344CB8AC3E}">
        <p14:creationId xmlns:p14="http://schemas.microsoft.com/office/powerpoint/2010/main" val="874813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Harm Cases</a:t>
            </a:r>
            <a:endParaRPr lang="en-US" dirty="0"/>
          </a:p>
        </p:txBody>
      </p:sp>
      <p:sp>
        <p:nvSpPr>
          <p:cNvPr id="4" name="Rectangle 3"/>
          <p:cNvSpPr/>
          <p:nvPr/>
        </p:nvSpPr>
        <p:spPr bwMode="auto">
          <a:xfrm>
            <a:off x="533400" y="1600200"/>
            <a:ext cx="8153400" cy="762000"/>
          </a:xfrm>
          <a:prstGeom prst="rect">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Geneva" pitchFamily="28" charset="-128"/>
              </a:rPr>
              <a:t>Mutation in connexin 26 gene result:</a:t>
            </a:r>
            <a:r>
              <a:rPr kumimoji="0" lang="en-US" sz="2400" b="0" i="0" u="none" strike="noStrike" cap="none" normalizeH="0" dirty="0" smtClean="0">
                <a:ln>
                  <a:noFill/>
                </a:ln>
                <a:solidFill>
                  <a:schemeClr val="bg1"/>
                </a:solidFill>
                <a:effectLst/>
                <a:latin typeface="Arial" charset="0"/>
                <a:ea typeface="Geneva" pitchFamily="28" charset="-128"/>
              </a:rPr>
              <a:t> delayed diagnosis 84 days, which explained cause of deafness in child.</a:t>
            </a:r>
            <a:r>
              <a:rPr kumimoji="0" lang="en-US" sz="2400" b="0" i="0" u="none" strike="noStrike" cap="none" normalizeH="0" baseline="0" dirty="0" smtClean="0">
                <a:ln>
                  <a:noFill/>
                </a:ln>
                <a:solidFill>
                  <a:schemeClr val="bg1"/>
                </a:solidFill>
                <a:effectLst/>
                <a:latin typeface="Arial" charset="0"/>
                <a:ea typeface="Geneva" pitchFamily="28" charset="-128"/>
              </a:rPr>
              <a:t> </a:t>
            </a:r>
          </a:p>
        </p:txBody>
      </p:sp>
      <p:sp>
        <p:nvSpPr>
          <p:cNvPr id="5" name="Rectangle 4"/>
          <p:cNvSpPr/>
          <p:nvPr/>
        </p:nvSpPr>
        <p:spPr bwMode="auto">
          <a:xfrm>
            <a:off x="533400" y="2590800"/>
            <a:ext cx="8153400" cy="762000"/>
          </a:xfrm>
          <a:prstGeom prst="rect">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Geneva" pitchFamily="28" charset="-128"/>
              </a:rPr>
              <a:t>Positive anti-phospholipids</a:t>
            </a:r>
            <a:r>
              <a:rPr kumimoji="0" lang="en-US" sz="2400" b="0" i="0" u="none" strike="noStrike" cap="none" normalizeH="0" dirty="0" smtClean="0">
                <a:ln>
                  <a:noFill/>
                </a:ln>
                <a:solidFill>
                  <a:schemeClr val="bg1"/>
                </a:solidFill>
                <a:effectLst/>
                <a:latin typeface="Arial" charset="0"/>
                <a:ea typeface="Geneva" pitchFamily="28" charset="-128"/>
              </a:rPr>
              <a:t> (Lupus): failure to treat due to delayed diagnosis 30 days </a:t>
            </a: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
        <p:nvSpPr>
          <p:cNvPr id="7" name="Rectangle 6"/>
          <p:cNvSpPr/>
          <p:nvPr/>
        </p:nvSpPr>
        <p:spPr bwMode="auto">
          <a:xfrm>
            <a:off x="533400" y="3581400"/>
            <a:ext cx="8153400" cy="1066800"/>
          </a:xfrm>
          <a:prstGeom prst="rect">
            <a:avLst/>
          </a:prstGeom>
          <a:solidFill>
            <a:srgbClr val="3BB0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Geneva" pitchFamily="28" charset="-128"/>
              </a:rPr>
              <a:t>Thyroglobulin being monitored for</a:t>
            </a:r>
            <a:r>
              <a:rPr kumimoji="0" lang="en-US" sz="2400" b="0" i="0" u="none" strike="noStrike" cap="none" normalizeH="0" dirty="0" smtClean="0">
                <a:ln>
                  <a:noFill/>
                </a:ln>
                <a:solidFill>
                  <a:schemeClr val="bg1"/>
                </a:solidFill>
                <a:effectLst/>
                <a:latin typeface="Arial" charset="0"/>
                <a:ea typeface="Geneva" pitchFamily="28" charset="-128"/>
              </a:rPr>
              <a:t> thyroid cancer recurrence: potential failure to treat if it had been high (in this case, it was appropriately low.)</a:t>
            </a: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monitor the interventions? Quality measures.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Volume of miscellaneous entered test orders</a:t>
            </a:r>
          </a:p>
          <a:p>
            <a:pPr>
              <a:buFont typeface="Arial" panose="020B0604020202020204" pitchFamily="34" charset="0"/>
              <a:buChar char="•"/>
            </a:pPr>
            <a:r>
              <a:rPr lang="en-US" dirty="0" smtClean="0"/>
              <a:t>Volume of results/orders left un-entered after 8 </a:t>
            </a:r>
            <a:r>
              <a:rPr lang="en-US" dirty="0" err="1" smtClean="0"/>
              <a:t>hrs</a:t>
            </a:r>
            <a:endParaRPr lang="en-US" dirty="0" smtClean="0"/>
          </a:p>
          <a:p>
            <a:pPr>
              <a:buFont typeface="Arial" panose="020B0604020202020204" pitchFamily="34" charset="0"/>
              <a:buChar char="•"/>
            </a:pPr>
            <a:r>
              <a:rPr lang="en-US" dirty="0" smtClean="0"/>
              <a:t># or % of samples that miss pick-up (or run) time</a:t>
            </a:r>
          </a:p>
          <a:p>
            <a:pPr>
              <a:buFont typeface="Arial" panose="020B0604020202020204" pitchFamily="34" charset="0"/>
              <a:buChar char="•"/>
            </a:pPr>
            <a:r>
              <a:rPr lang="en-US" dirty="0" smtClean="0"/>
              <a:t>% results not retrieved or acted on by care team</a:t>
            </a:r>
          </a:p>
          <a:p>
            <a:pPr>
              <a:buFont typeface="Arial" panose="020B0604020202020204" pitchFamily="34" charset="0"/>
              <a:buChar char="•"/>
            </a:pPr>
            <a:r>
              <a:rPr lang="en-US" dirty="0" smtClean="0"/>
              <a:t>Laboratory test volume by </a:t>
            </a:r>
            <a:r>
              <a:rPr lang="en-US" dirty="0" err="1" smtClean="0"/>
              <a:t>analyte</a:t>
            </a:r>
            <a:endParaRPr lang="en-US" dirty="0" smtClean="0"/>
          </a:p>
          <a:p>
            <a:pPr>
              <a:buFont typeface="Arial" panose="020B0604020202020204" pitchFamily="34" charset="0"/>
              <a:buChar char="•"/>
            </a:pPr>
            <a:r>
              <a:rPr lang="en-US" dirty="0" smtClean="0"/>
              <a:t>Utilization management impact (e.g. % orders modified)</a:t>
            </a:r>
          </a:p>
          <a:p>
            <a:pPr>
              <a:buFont typeface="Arial" panose="020B0604020202020204" pitchFamily="34" charset="0"/>
              <a:buChar char="•"/>
            </a:pPr>
            <a:r>
              <a:rPr lang="en-US" dirty="0" smtClean="0"/>
              <a:t>Measures of sample quality (e.g. mislabels, QNS, </a:t>
            </a:r>
            <a:r>
              <a:rPr lang="en-US" dirty="0" err="1" smtClean="0"/>
              <a:t>etc</a:t>
            </a:r>
            <a:r>
              <a:rPr lang="en-US" dirty="0" smtClean="0"/>
              <a:t>)</a:t>
            </a:r>
          </a:p>
          <a:p>
            <a:pPr>
              <a:buFont typeface="Arial" panose="020B0604020202020204" pitchFamily="34" charset="0"/>
              <a:buChar char="•"/>
            </a:pPr>
            <a:r>
              <a:rPr lang="en-US" dirty="0" smtClean="0"/>
              <a:t>Corrected result rate</a:t>
            </a:r>
            <a:endParaRPr lang="en-US" dirty="0"/>
          </a:p>
        </p:txBody>
      </p:sp>
    </p:spTree>
    <p:extLst>
      <p:ext uri="{BB962C8B-B14F-4D97-AF65-F5344CB8AC3E}">
        <p14:creationId xmlns:p14="http://schemas.microsoft.com/office/powerpoint/2010/main" val="581940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Checklist </a:t>
            </a:r>
            <a:r>
              <a:rPr lang="en-US" dirty="0" smtClean="0"/>
              <a:t>to Improve Send-outs </a:t>
            </a:r>
            <a:endParaRPr lang="en-US" dirty="0"/>
          </a:p>
        </p:txBody>
      </p:sp>
      <p:graphicFrame>
        <p:nvGraphicFramePr>
          <p:cNvPr id="5" name="Content Placeholder 4"/>
          <p:cNvGraphicFramePr>
            <a:graphicFrameLocks noGrp="1"/>
          </p:cNvGraphicFramePr>
          <p:nvPr>
            <p:ph idx="1"/>
          </p:nvPr>
        </p:nvGraphicFramePr>
        <p:xfrm>
          <a:off x="762000" y="1204489"/>
          <a:ext cx="7543800" cy="4551208"/>
        </p:xfrm>
        <a:graphic>
          <a:graphicData uri="http://schemas.openxmlformats.org/drawingml/2006/table">
            <a:tbl>
              <a:tblPr>
                <a:tableStyleId>{22838BEF-8BB2-4498-84A7-C5851F593DF1}</a:tableStyleId>
              </a:tblPr>
              <a:tblGrid>
                <a:gridCol w="7543800"/>
              </a:tblGrid>
              <a:tr h="568901">
                <a:tc>
                  <a:txBody>
                    <a:bodyPr/>
                    <a:lstStyle/>
                    <a:p>
                      <a:pPr marL="0" marR="0">
                        <a:lnSpc>
                          <a:spcPct val="200000"/>
                        </a:lnSpc>
                        <a:spcBef>
                          <a:spcPts val="0"/>
                        </a:spcBef>
                        <a:spcAft>
                          <a:spcPts val="0"/>
                        </a:spcAft>
                      </a:pPr>
                      <a:r>
                        <a:rPr lang="en-US" sz="2000" b="1" dirty="0"/>
                        <a:t>Preanalytic</a:t>
                      </a:r>
                      <a:endParaRPr lang="en-US" sz="1800" b="1" dirty="0">
                        <a:solidFill>
                          <a:srgbClr val="000000"/>
                        </a:solidFill>
                        <a:latin typeface="+mj-lt"/>
                        <a:ea typeface="Times New Roman"/>
                        <a:cs typeface="Times New Roman"/>
                      </a:endParaRPr>
                    </a:p>
                  </a:txBody>
                  <a:tcPr marL="56575" marR="56575" marT="0" marB="0"/>
                </a:tc>
              </a:tr>
              <a:tr h="568901">
                <a:tc>
                  <a:txBody>
                    <a:bodyPr/>
                    <a:lstStyle/>
                    <a:p>
                      <a:pPr marL="342900" marR="0" lvl="0" indent="-342900">
                        <a:lnSpc>
                          <a:spcPct val="200000"/>
                        </a:lnSpc>
                        <a:spcBef>
                          <a:spcPts val="0"/>
                        </a:spcBef>
                        <a:spcAft>
                          <a:spcPts val="0"/>
                        </a:spcAft>
                        <a:buFont typeface="+mj-lt"/>
                        <a:buAutoNum type="arabicPeriod"/>
                      </a:pPr>
                      <a:r>
                        <a:rPr lang="en-US" sz="2000" dirty="0"/>
                        <a:t>Establish computer interfaces to major reference labs.</a:t>
                      </a:r>
                      <a:endParaRPr lang="en-US" sz="1800" dirty="0">
                        <a:solidFill>
                          <a:srgbClr val="000000"/>
                        </a:solidFill>
                        <a:latin typeface="+mj-lt"/>
                        <a:ea typeface="Times New Roman"/>
                        <a:cs typeface="Times New Roman"/>
                      </a:endParaRPr>
                    </a:p>
                  </a:txBody>
                  <a:tcPr marL="56575" marR="56575" marT="0" marB="0"/>
                </a:tc>
              </a:tr>
              <a:tr h="568901">
                <a:tc>
                  <a:txBody>
                    <a:bodyPr/>
                    <a:lstStyle/>
                    <a:p>
                      <a:pPr marL="342900" marR="0" lvl="0" indent="-342900">
                        <a:lnSpc>
                          <a:spcPct val="200000"/>
                        </a:lnSpc>
                        <a:spcBef>
                          <a:spcPts val="0"/>
                        </a:spcBef>
                        <a:spcAft>
                          <a:spcPts val="1000"/>
                        </a:spcAft>
                        <a:buFont typeface="+mj-lt"/>
                        <a:buNone/>
                      </a:pPr>
                      <a:r>
                        <a:rPr lang="en-US" sz="2000" dirty="0" smtClean="0"/>
                        <a:t>2.   Consolidate </a:t>
                      </a:r>
                      <a:r>
                        <a:rPr lang="en-US" sz="2000" dirty="0"/>
                        <a:t>to as few reference labs as possible.</a:t>
                      </a:r>
                      <a:endParaRPr lang="en-US" sz="1800" dirty="0">
                        <a:solidFill>
                          <a:srgbClr val="000000"/>
                        </a:solidFill>
                        <a:latin typeface="+mj-lt"/>
                        <a:ea typeface="Times New Roman"/>
                        <a:cs typeface="Times New Roman"/>
                      </a:endParaRPr>
                    </a:p>
                  </a:txBody>
                  <a:tcPr marL="56575" marR="56575" marT="0" marB="0"/>
                </a:tc>
              </a:tr>
              <a:tr h="568901">
                <a:tc>
                  <a:txBody>
                    <a:bodyPr/>
                    <a:lstStyle/>
                    <a:p>
                      <a:pPr marL="342900" marR="0" lvl="0" indent="-342900">
                        <a:lnSpc>
                          <a:spcPct val="200000"/>
                        </a:lnSpc>
                        <a:spcBef>
                          <a:spcPts val="0"/>
                        </a:spcBef>
                        <a:spcAft>
                          <a:spcPts val="0"/>
                        </a:spcAft>
                        <a:buFont typeface="+mj-lt"/>
                        <a:buNone/>
                      </a:pPr>
                      <a:r>
                        <a:rPr lang="en-US" sz="2000" dirty="0" smtClean="0"/>
                        <a:t>3.    </a:t>
                      </a:r>
                      <a:r>
                        <a:rPr lang="en-US" sz="2000" dirty="0"/>
                        <a:t>Establish a call center to answer provider questions. </a:t>
                      </a:r>
                      <a:endParaRPr lang="en-US" sz="1800" dirty="0">
                        <a:solidFill>
                          <a:srgbClr val="000000"/>
                        </a:solidFill>
                        <a:latin typeface="+mj-lt"/>
                        <a:ea typeface="Times New Roman"/>
                        <a:cs typeface="Times New Roman"/>
                      </a:endParaRPr>
                    </a:p>
                  </a:txBody>
                  <a:tcPr marL="56575" marR="56575" marT="0" marB="0"/>
                </a:tc>
              </a:tr>
              <a:tr h="568901">
                <a:tc>
                  <a:txBody>
                    <a:bodyPr/>
                    <a:lstStyle/>
                    <a:p>
                      <a:pPr marL="342900" marR="0" lvl="0" indent="-342900">
                        <a:lnSpc>
                          <a:spcPct val="200000"/>
                        </a:lnSpc>
                        <a:spcBef>
                          <a:spcPts val="0"/>
                        </a:spcBef>
                        <a:spcAft>
                          <a:spcPts val="0"/>
                        </a:spcAft>
                        <a:buFont typeface="+mj-lt"/>
                        <a:buNone/>
                      </a:pPr>
                      <a:r>
                        <a:rPr lang="en-US" sz="2000" dirty="0" smtClean="0"/>
                        <a:t>4.    Get </a:t>
                      </a:r>
                      <a:r>
                        <a:rPr lang="en-US" sz="2000" dirty="0"/>
                        <a:t>the specimens out the door as quickly as possible.</a:t>
                      </a:r>
                      <a:endParaRPr lang="en-US" sz="1800" dirty="0">
                        <a:solidFill>
                          <a:srgbClr val="000000"/>
                        </a:solidFill>
                        <a:latin typeface="+mj-lt"/>
                        <a:ea typeface="Times New Roman"/>
                        <a:cs typeface="Times New Roman"/>
                      </a:endParaRPr>
                    </a:p>
                  </a:txBody>
                  <a:tcPr marL="56575" marR="56575" marT="0" marB="0"/>
                </a:tc>
              </a:tr>
              <a:tr h="568901">
                <a:tc>
                  <a:txBody>
                    <a:bodyPr/>
                    <a:lstStyle/>
                    <a:p>
                      <a:pPr marL="342900" marR="0" lvl="0" indent="-342900">
                        <a:lnSpc>
                          <a:spcPct val="200000"/>
                        </a:lnSpc>
                        <a:spcBef>
                          <a:spcPts val="0"/>
                        </a:spcBef>
                        <a:spcAft>
                          <a:spcPts val="1000"/>
                        </a:spcAft>
                        <a:buFont typeface="+mj-lt"/>
                        <a:buNone/>
                      </a:pPr>
                      <a:r>
                        <a:rPr lang="en-US" sz="2000" dirty="0" smtClean="0"/>
                        <a:t>5.    Implement </a:t>
                      </a:r>
                      <a:r>
                        <a:rPr lang="en-US" sz="2000" dirty="0"/>
                        <a:t>active test utilization management.</a:t>
                      </a:r>
                      <a:endParaRPr lang="en-US" sz="1800" dirty="0">
                        <a:solidFill>
                          <a:srgbClr val="000000"/>
                        </a:solidFill>
                        <a:latin typeface="+mj-lt"/>
                        <a:ea typeface="Times New Roman"/>
                        <a:cs typeface="Times New Roman"/>
                      </a:endParaRPr>
                    </a:p>
                  </a:txBody>
                  <a:tcPr marL="56575" marR="56575" marT="0" marB="0"/>
                </a:tc>
              </a:tr>
              <a:tr h="568901">
                <a:tc>
                  <a:txBody>
                    <a:bodyPr/>
                    <a:lstStyle/>
                    <a:p>
                      <a:pPr marL="342900" marR="0" lvl="0" indent="-342900">
                        <a:lnSpc>
                          <a:spcPct val="200000"/>
                        </a:lnSpc>
                        <a:spcBef>
                          <a:spcPts val="0"/>
                        </a:spcBef>
                        <a:spcAft>
                          <a:spcPts val="0"/>
                        </a:spcAft>
                        <a:buFont typeface="+mj-lt"/>
                        <a:buNone/>
                      </a:pPr>
                      <a:r>
                        <a:rPr lang="en-US" sz="2000" dirty="0" smtClean="0"/>
                        <a:t>6.    Define </a:t>
                      </a:r>
                      <a:r>
                        <a:rPr lang="en-US" sz="2000" dirty="0"/>
                        <a:t>as many tests as possible in the LIS.</a:t>
                      </a:r>
                      <a:endParaRPr lang="en-US" sz="1800" dirty="0">
                        <a:solidFill>
                          <a:srgbClr val="000000"/>
                        </a:solidFill>
                        <a:latin typeface="+mj-lt"/>
                        <a:ea typeface="Times New Roman"/>
                        <a:cs typeface="Times New Roman"/>
                      </a:endParaRPr>
                    </a:p>
                  </a:txBody>
                  <a:tcPr marL="56575" marR="56575" marT="0" marB="0"/>
                </a:tc>
              </a:tr>
              <a:tr h="568901">
                <a:tc>
                  <a:txBody>
                    <a:bodyPr/>
                    <a:lstStyle/>
                    <a:p>
                      <a:pPr marL="342900" marR="0" lvl="0" indent="-342900">
                        <a:lnSpc>
                          <a:spcPct val="200000"/>
                        </a:lnSpc>
                        <a:spcBef>
                          <a:spcPts val="0"/>
                        </a:spcBef>
                        <a:spcAft>
                          <a:spcPts val="0"/>
                        </a:spcAft>
                        <a:buFont typeface="+mj-lt"/>
                        <a:buNone/>
                      </a:pPr>
                      <a:r>
                        <a:rPr lang="en-US" sz="2000" dirty="0" smtClean="0"/>
                        <a:t>7.    Adjust </a:t>
                      </a:r>
                      <a:r>
                        <a:rPr lang="en-US" sz="2000" dirty="0"/>
                        <a:t>in-house test menu as needed. </a:t>
                      </a:r>
                      <a:endParaRPr lang="en-US" sz="1800" dirty="0">
                        <a:solidFill>
                          <a:srgbClr val="000000"/>
                        </a:solidFill>
                        <a:latin typeface="+mj-lt"/>
                        <a:ea typeface="Times New Roman"/>
                        <a:cs typeface="Times New Roman"/>
                      </a:endParaRPr>
                    </a:p>
                  </a:txBody>
                  <a:tcPr marL="56575" marR="56575" marT="0" marB="0"/>
                </a:tc>
              </a:tr>
            </a:tbl>
          </a:graphicData>
        </a:graphic>
      </p:graphicFrame>
      <p:sp>
        <p:nvSpPr>
          <p:cNvPr id="6" name="Rectangle 5"/>
          <p:cNvSpPr/>
          <p:nvPr/>
        </p:nvSpPr>
        <p:spPr>
          <a:xfrm>
            <a:off x="76200" y="6172200"/>
            <a:ext cx="4876800" cy="461665"/>
          </a:xfrm>
          <a:prstGeom prst="rect">
            <a:avLst/>
          </a:prstGeom>
        </p:spPr>
        <p:txBody>
          <a:bodyPr wrap="square">
            <a:spAutoFit/>
          </a:bodyPr>
          <a:lstStyle/>
          <a:p>
            <a:r>
              <a:rPr lang="en-US" sz="1200" dirty="0" smtClean="0">
                <a:solidFill>
                  <a:schemeClr val="tx1"/>
                </a:solidFill>
              </a:rPr>
              <a:t>Dickerson, </a:t>
            </a:r>
            <a:r>
              <a:rPr lang="en-US" sz="1200" i="1" dirty="0" smtClean="0">
                <a:solidFill>
                  <a:schemeClr val="tx1"/>
                </a:solidFill>
              </a:rPr>
              <a:t>et al. </a:t>
            </a:r>
            <a:r>
              <a:rPr lang="en-US" sz="1200" dirty="0" smtClean="0">
                <a:solidFill>
                  <a:schemeClr val="tx1"/>
                </a:solidFill>
              </a:rPr>
              <a:t>Clinical Laboratory News 2012: 38(4). http://www.aacc.org/publications/cln/2012/april/pages/default.aspx# </a:t>
            </a:r>
            <a:endParaRPr lang="en-US" sz="1200" dirty="0">
              <a:solidFill>
                <a:schemeClr val="tx1"/>
              </a:solidFill>
            </a:endParaRPr>
          </a:p>
        </p:txBody>
      </p:sp>
    </p:spTree>
    <p:extLst>
      <p:ext uri="{BB962C8B-B14F-4D97-AF65-F5344CB8AC3E}">
        <p14:creationId xmlns:p14="http://schemas.microsoft.com/office/powerpoint/2010/main" val="660120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to Improve Send-outs</a:t>
            </a:r>
            <a:endParaRPr lang="en-US" dirty="0"/>
          </a:p>
        </p:txBody>
      </p:sp>
      <p:sp>
        <p:nvSpPr>
          <p:cNvPr id="3" name="Content Placeholder 2"/>
          <p:cNvSpPr>
            <a:spLocks noGrp="1"/>
          </p:cNvSpPr>
          <p:nvPr>
            <p:ph idx="1"/>
          </p:nvPr>
        </p:nvSpPr>
        <p:spPr/>
        <p:txBody>
          <a:bodyPr/>
          <a:lstStyle/>
          <a:p>
            <a:pPr fontAlgn="t"/>
            <a:endParaRPr lang="en-US" dirty="0" smtClean="0"/>
          </a:p>
          <a:p>
            <a:pPr fontAlgn="t"/>
            <a:endParaRPr lang="en-US" dirty="0" smtClean="0"/>
          </a:p>
          <a:p>
            <a:pPr fontAlgn="t"/>
            <a:endParaRPr lang="en-US" dirty="0" smtClean="0"/>
          </a:p>
          <a:p>
            <a:pPr fontAlgn="t"/>
            <a:endParaRPr lang="en-US" dirty="0" smtClean="0"/>
          </a:p>
          <a:p>
            <a:endParaRPr lang="en-US" dirty="0"/>
          </a:p>
        </p:txBody>
      </p:sp>
      <p:graphicFrame>
        <p:nvGraphicFramePr>
          <p:cNvPr id="4" name="Table 3"/>
          <p:cNvGraphicFramePr>
            <a:graphicFrameLocks noGrp="1"/>
          </p:cNvGraphicFramePr>
          <p:nvPr/>
        </p:nvGraphicFramePr>
        <p:xfrm>
          <a:off x="685800" y="1397000"/>
          <a:ext cx="7696200" cy="3108960"/>
        </p:xfrm>
        <a:graphic>
          <a:graphicData uri="http://schemas.openxmlformats.org/drawingml/2006/table">
            <a:tbl>
              <a:tblPr firstRow="1" bandRow="1">
                <a:tableStyleId>{22838BEF-8BB2-4498-84A7-C5851F593DF1}</a:tableStyleId>
              </a:tblPr>
              <a:tblGrid>
                <a:gridCol w="7696200"/>
              </a:tblGrid>
              <a:tr h="370840">
                <a:tc>
                  <a:txBody>
                    <a:bodyPr/>
                    <a:lstStyle/>
                    <a:p>
                      <a:pPr fontAlgn="t"/>
                      <a:r>
                        <a:rPr lang="en-US" sz="2000" dirty="0" smtClean="0"/>
                        <a:t>Postanalytic</a:t>
                      </a:r>
                    </a:p>
                    <a:p>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8.  Establish computer interfaces as much as possible. </a:t>
                      </a:r>
                    </a:p>
                    <a:p>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9. Have a system to ensure physician acknowledgement of results.</a:t>
                      </a:r>
                    </a:p>
                    <a:p>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10. Develop quality metrics to ensure the other nine areas are in control.</a:t>
                      </a:r>
                    </a:p>
                    <a:p>
                      <a:endParaRPr lang="en-US" sz="2000" dirty="0"/>
                    </a:p>
                  </a:txBody>
                  <a:tcPr/>
                </a:tc>
              </a:tr>
            </a:tbl>
          </a:graphicData>
        </a:graphic>
      </p:graphicFrame>
      <p:sp>
        <p:nvSpPr>
          <p:cNvPr id="7" name="Rectangle 6"/>
          <p:cNvSpPr/>
          <p:nvPr/>
        </p:nvSpPr>
        <p:spPr>
          <a:xfrm>
            <a:off x="76200" y="6172200"/>
            <a:ext cx="4876800" cy="461665"/>
          </a:xfrm>
          <a:prstGeom prst="rect">
            <a:avLst/>
          </a:prstGeom>
        </p:spPr>
        <p:txBody>
          <a:bodyPr wrap="square">
            <a:spAutoFit/>
          </a:bodyPr>
          <a:lstStyle/>
          <a:p>
            <a:r>
              <a:rPr lang="en-US" sz="1200" dirty="0" smtClean="0">
                <a:solidFill>
                  <a:schemeClr val="tx1"/>
                </a:solidFill>
              </a:rPr>
              <a:t>Dickerson, </a:t>
            </a:r>
            <a:r>
              <a:rPr lang="en-US" sz="1200" i="1" dirty="0" smtClean="0">
                <a:solidFill>
                  <a:schemeClr val="tx1"/>
                </a:solidFill>
              </a:rPr>
              <a:t>et al. </a:t>
            </a:r>
            <a:r>
              <a:rPr lang="en-US" sz="1200" dirty="0" smtClean="0">
                <a:solidFill>
                  <a:schemeClr val="tx1"/>
                </a:solidFill>
              </a:rPr>
              <a:t>Clinical Laboratory News 2012: 38(4). http://www.aacc.org/publications/cln/2012/april/pages/default.aspx# </a:t>
            </a:r>
            <a:endParaRPr lang="en-US" sz="1200" dirty="0">
              <a:solidFill>
                <a:schemeClr val="tx1"/>
              </a:solidFill>
            </a:endParaRPr>
          </a:p>
        </p:txBody>
      </p:sp>
    </p:spTree>
    <p:extLst>
      <p:ext uri="{BB962C8B-B14F-4D97-AF65-F5344CB8AC3E}">
        <p14:creationId xmlns:p14="http://schemas.microsoft.com/office/powerpoint/2010/main" val="1558102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 Create Standard Practice</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Dedicated staff</a:t>
            </a:r>
          </a:p>
          <a:p>
            <a:pPr>
              <a:buFont typeface="Arial" pitchFamily="34" charset="0"/>
              <a:buChar char="•"/>
            </a:pPr>
            <a:endParaRPr lang="en-US" dirty="0" smtClean="0"/>
          </a:p>
          <a:p>
            <a:pPr>
              <a:buFont typeface="Arial" pitchFamily="34" charset="0"/>
              <a:buChar char="•"/>
            </a:pPr>
            <a:r>
              <a:rPr lang="en-US" dirty="0" smtClean="0"/>
              <a:t>Reduce Manual Processes</a:t>
            </a:r>
          </a:p>
          <a:p>
            <a:pPr lvl="1">
              <a:buFont typeface="Arial" pitchFamily="34" charset="0"/>
              <a:buChar char="•"/>
            </a:pPr>
            <a:r>
              <a:rPr lang="en-US" dirty="0" smtClean="0"/>
              <a:t>Consolidate reference labs</a:t>
            </a:r>
          </a:p>
          <a:p>
            <a:pPr lvl="1">
              <a:buFont typeface="Arial" pitchFamily="34" charset="0"/>
              <a:buChar char="•"/>
            </a:pPr>
            <a:r>
              <a:rPr lang="en-US" dirty="0" smtClean="0"/>
              <a:t>Interface</a:t>
            </a:r>
          </a:p>
          <a:p>
            <a:pPr lvl="1">
              <a:buFont typeface="Arial" pitchFamily="34" charset="0"/>
              <a:buChar char="•"/>
            </a:pPr>
            <a:r>
              <a:rPr lang="en-US" dirty="0" smtClean="0"/>
              <a:t>Build/define tests in LIS</a:t>
            </a:r>
          </a:p>
          <a:p>
            <a:pPr>
              <a:buFont typeface="Arial" pitchFamily="34" charset="0"/>
              <a:buChar char="•"/>
            </a:pPr>
            <a:endParaRPr lang="en-US" dirty="0" smtClean="0"/>
          </a:p>
          <a:p>
            <a:pPr>
              <a:buFont typeface="Arial" pitchFamily="34" charset="0"/>
              <a:buChar char="•"/>
            </a:pPr>
            <a:r>
              <a:rPr lang="en-US" dirty="0" smtClean="0"/>
              <a:t>Measure!</a:t>
            </a:r>
          </a:p>
          <a:p>
            <a:pPr lvl="1">
              <a:buFont typeface="Arial" pitchFamily="34" charset="0"/>
              <a:buChar char="•"/>
            </a:pPr>
            <a:r>
              <a:rPr lang="en-US" dirty="0" smtClean="0"/>
              <a:t>Visual tracking board</a:t>
            </a:r>
            <a:endParaRPr lang="en-US" dirty="0"/>
          </a:p>
        </p:txBody>
      </p:sp>
    </p:spTree>
    <p:extLst>
      <p:ext uri="{BB962C8B-B14F-4D97-AF65-F5344CB8AC3E}">
        <p14:creationId xmlns:p14="http://schemas.microsoft.com/office/powerpoint/2010/main" val="2795936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error</a:t>
            </a:r>
            <a:endParaRPr lang="en-US" dirty="0"/>
          </a:p>
        </p:txBody>
      </p:sp>
      <p:sp>
        <p:nvSpPr>
          <p:cNvPr id="3" name="Content Placeholder 2"/>
          <p:cNvSpPr>
            <a:spLocks noGrp="1"/>
          </p:cNvSpPr>
          <p:nvPr>
            <p:ph idx="1"/>
          </p:nvPr>
        </p:nvSpPr>
        <p:spPr/>
        <p:txBody>
          <a:bodyPr/>
          <a:lstStyle/>
          <a:p>
            <a:r>
              <a:rPr lang="en-US" dirty="0" smtClean="0"/>
              <a:t>“an </a:t>
            </a:r>
            <a:r>
              <a:rPr lang="en-US" dirty="0"/>
              <a:t>accurate and timely explanation of a patient's health </a:t>
            </a:r>
            <a:r>
              <a:rPr lang="en-US" dirty="0" smtClean="0"/>
              <a:t>problem”</a:t>
            </a:r>
          </a:p>
          <a:p>
            <a:r>
              <a:rPr lang="en-US" dirty="0" smtClean="0"/>
              <a:t>Estimated to reach 5% of outpatient visits in the U.S. (12,000,000)</a:t>
            </a:r>
          </a:p>
          <a:p>
            <a:r>
              <a:rPr lang="en-US" dirty="0" smtClean="0"/>
              <a:t>Significant portion of diagnostic errors are associated with the testing process</a:t>
            </a:r>
          </a:p>
          <a:p>
            <a:pPr lvl="1"/>
            <a:r>
              <a:rPr lang="en-US" dirty="0" smtClean="0"/>
              <a:t>Test Selection</a:t>
            </a:r>
          </a:p>
          <a:p>
            <a:pPr lvl="1"/>
            <a:r>
              <a:rPr lang="en-US" dirty="0" smtClean="0"/>
              <a:t>Test Interpretation</a:t>
            </a:r>
          </a:p>
          <a:p>
            <a:pPr lvl="1"/>
            <a:r>
              <a:rPr lang="en-US" dirty="0" smtClean="0"/>
              <a:t>Test Retrieval</a:t>
            </a:r>
            <a:endParaRPr lang="en-US" dirty="0"/>
          </a:p>
        </p:txBody>
      </p:sp>
      <p:sp>
        <p:nvSpPr>
          <p:cNvPr id="4" name="Rectangle 3"/>
          <p:cNvSpPr/>
          <p:nvPr/>
        </p:nvSpPr>
        <p:spPr>
          <a:xfrm>
            <a:off x="201056" y="5417403"/>
            <a:ext cx="8790544" cy="830997"/>
          </a:xfrm>
          <a:prstGeom prst="rect">
            <a:avLst/>
          </a:prstGeom>
        </p:spPr>
        <p:txBody>
          <a:bodyPr wrap="square">
            <a:spAutoFit/>
          </a:bodyPr>
          <a:lstStyle/>
          <a:p>
            <a:r>
              <a:rPr lang="en-US" sz="1200" dirty="0" smtClean="0">
                <a:solidFill>
                  <a:schemeClr val="bg2"/>
                </a:solidFill>
              </a:rPr>
              <a:t>National </a:t>
            </a:r>
            <a:r>
              <a:rPr lang="en-US" sz="1200" dirty="0">
                <a:solidFill>
                  <a:schemeClr val="bg2"/>
                </a:solidFill>
              </a:rPr>
              <a:t>Academics of Science Engineering, Medicine. </a:t>
            </a:r>
            <a:r>
              <a:rPr lang="en-US" sz="1200" i="1" dirty="0">
                <a:solidFill>
                  <a:schemeClr val="bg2"/>
                </a:solidFill>
              </a:rPr>
              <a:t>Improving diagnosis in healthcare</a:t>
            </a:r>
            <a:r>
              <a:rPr lang="en-US" sz="1200" dirty="0">
                <a:solidFill>
                  <a:schemeClr val="bg2"/>
                </a:solidFill>
              </a:rPr>
              <a:t>. Washington, DC: The National Academies Press; 2015.</a:t>
            </a:r>
          </a:p>
          <a:p>
            <a:r>
              <a:rPr lang="en-US" sz="1200" dirty="0" smtClean="0">
                <a:solidFill>
                  <a:schemeClr val="bg2"/>
                </a:solidFill>
              </a:rPr>
              <a:t>Singh </a:t>
            </a:r>
            <a:r>
              <a:rPr lang="en-US" sz="1200" dirty="0">
                <a:solidFill>
                  <a:schemeClr val="bg2"/>
                </a:solidFill>
              </a:rPr>
              <a:t>H, Meyer AND, Thomas </a:t>
            </a:r>
            <a:r>
              <a:rPr lang="en-US" sz="1200" dirty="0" smtClean="0">
                <a:solidFill>
                  <a:schemeClr val="bg2"/>
                </a:solidFill>
              </a:rPr>
              <a:t>EJ.</a:t>
            </a:r>
            <a:r>
              <a:rPr lang="en-US" sz="1200" i="1" dirty="0" smtClean="0">
                <a:solidFill>
                  <a:schemeClr val="bg2"/>
                </a:solidFill>
              </a:rPr>
              <a:t>BMJ </a:t>
            </a:r>
            <a:r>
              <a:rPr lang="en-US" sz="1200" i="1" dirty="0">
                <a:solidFill>
                  <a:schemeClr val="bg2"/>
                </a:solidFill>
              </a:rPr>
              <a:t>Quality &amp; Safety</a:t>
            </a:r>
            <a:r>
              <a:rPr lang="en-US" sz="1200" dirty="0">
                <a:solidFill>
                  <a:schemeClr val="bg2"/>
                </a:solidFill>
              </a:rPr>
              <a:t> </a:t>
            </a:r>
            <a:r>
              <a:rPr lang="en-US" sz="1200" dirty="0" smtClean="0">
                <a:solidFill>
                  <a:schemeClr val="bg2"/>
                </a:solidFill>
              </a:rPr>
              <a:t>2014.</a:t>
            </a:r>
          </a:p>
          <a:p>
            <a:r>
              <a:rPr lang="en-US" sz="1200" dirty="0" smtClean="0">
                <a:solidFill>
                  <a:schemeClr val="bg2"/>
                </a:solidFill>
              </a:rPr>
              <a:t>Singh </a:t>
            </a:r>
            <a:r>
              <a:rPr lang="en-US" sz="1200" dirty="0">
                <a:solidFill>
                  <a:schemeClr val="bg2"/>
                </a:solidFill>
              </a:rPr>
              <a:t>H, </a:t>
            </a:r>
            <a:r>
              <a:rPr lang="en-US" sz="1200" dirty="0" err="1">
                <a:solidFill>
                  <a:schemeClr val="bg2"/>
                </a:solidFill>
              </a:rPr>
              <a:t>Giardina</a:t>
            </a:r>
            <a:r>
              <a:rPr lang="en-US" sz="1200" dirty="0">
                <a:solidFill>
                  <a:schemeClr val="bg2"/>
                </a:solidFill>
              </a:rPr>
              <a:t> T, Meyer A, et al. </a:t>
            </a:r>
            <a:r>
              <a:rPr lang="en-US" sz="1200" i="1" dirty="0" smtClean="0">
                <a:solidFill>
                  <a:schemeClr val="bg2"/>
                </a:solidFill>
              </a:rPr>
              <a:t>JAMA </a:t>
            </a:r>
            <a:r>
              <a:rPr lang="en-US" sz="1200" i="1" dirty="0">
                <a:solidFill>
                  <a:schemeClr val="bg2"/>
                </a:solidFill>
              </a:rPr>
              <a:t>Internal Medicine</a:t>
            </a:r>
            <a:r>
              <a:rPr lang="en-US" sz="1200" dirty="0">
                <a:solidFill>
                  <a:schemeClr val="bg2"/>
                </a:solidFill>
              </a:rPr>
              <a:t> 2013;173:418-425. </a:t>
            </a:r>
            <a:r>
              <a:rPr lang="en-US" sz="1200" dirty="0" smtClean="0">
                <a:solidFill>
                  <a:schemeClr val="bg2"/>
                </a:solidFill>
              </a:rPr>
              <a:t> </a:t>
            </a:r>
            <a:endParaRPr lang="en-US" sz="1200" dirty="0"/>
          </a:p>
        </p:txBody>
      </p:sp>
    </p:spTree>
    <p:extLst>
      <p:ext uri="{BB962C8B-B14F-4D97-AF65-F5344CB8AC3E}">
        <p14:creationId xmlns:p14="http://schemas.microsoft.com/office/powerpoint/2010/main" val="125666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533400" y="381000"/>
            <a:ext cx="7772400" cy="685800"/>
          </a:xfrm>
        </p:spPr>
        <p:txBody>
          <a:bodyPr/>
          <a:lstStyle/>
          <a:p>
            <a:pPr eaLnBrk="1" hangingPunct="1"/>
            <a:r>
              <a:rPr lang="en-US" sz="2800" dirty="0" smtClean="0"/>
              <a:t>The Send-outs Problem</a:t>
            </a:r>
          </a:p>
        </p:txBody>
      </p:sp>
      <p:sp>
        <p:nvSpPr>
          <p:cNvPr id="181250" name="Rectangle 3"/>
          <p:cNvSpPr>
            <a:spLocks noGrp="1" noChangeArrowheads="1"/>
          </p:cNvSpPr>
          <p:nvPr>
            <p:ph type="body" idx="1"/>
          </p:nvPr>
        </p:nvSpPr>
        <p:spPr bwMode="auto">
          <a:xfrm>
            <a:off x="304800" y="1828800"/>
            <a:ext cx="8610600" cy="4038600"/>
          </a:xfrm>
          <a:noFill/>
          <a:ln>
            <a:miter lim="800000"/>
            <a:headEnd/>
            <a:tailEnd/>
          </a:ln>
        </p:spPr>
        <p:txBody>
          <a:bodyPr vert="horz" wrap="square" lIns="91440" tIns="45720" rIns="91440" bIns="45720" numCol="1" anchor="t" anchorCtr="0" compatLnSpc="1">
            <a:prstTxWarp prst="textNoShape">
              <a:avLst/>
            </a:prstTxWarp>
          </a:bodyPr>
          <a:lstStyle/>
          <a:p>
            <a:pPr>
              <a:spcBef>
                <a:spcPts val="1800"/>
              </a:spcBef>
            </a:pPr>
            <a:r>
              <a:rPr lang="en-US" sz="2000" b="1" dirty="0" smtClean="0">
                <a:sym typeface="Symbol" pitchFamily="18" charset="2"/>
              </a:rPr>
              <a:t>Send-out tests include all clinical lab tests which are sent to other clinical labs</a:t>
            </a:r>
          </a:p>
          <a:p>
            <a:pPr>
              <a:spcBef>
                <a:spcPts val="1800"/>
              </a:spcBef>
            </a:pPr>
            <a:r>
              <a:rPr lang="en-US" sz="2000" b="1" dirty="0" smtClean="0"/>
              <a:t>SCH lab sends to &gt;100 labs;  20% of send-outs are genetic tests</a:t>
            </a:r>
          </a:p>
          <a:p>
            <a:pPr>
              <a:spcBef>
                <a:spcPts val="1800"/>
              </a:spcBef>
            </a:pPr>
            <a:r>
              <a:rPr lang="en-US" sz="2000" dirty="0" smtClean="0">
                <a:sym typeface="Symbol" pitchFamily="18" charset="2"/>
              </a:rPr>
              <a:t>Nationally, testing is increasing at a rate of ~15-20% </a:t>
            </a:r>
            <a:endParaRPr lang="en-US" sz="2000" b="1" dirty="0" smtClean="0"/>
          </a:p>
          <a:p>
            <a:pPr>
              <a:spcBef>
                <a:spcPts val="2400"/>
              </a:spcBef>
              <a:buFont typeface="Arial" pitchFamily="34" charset="0"/>
              <a:buChar char="•"/>
            </a:pPr>
            <a:r>
              <a:rPr lang="en-US" sz="2000" dirty="0" smtClean="0"/>
              <a:t>Biggest growth is in proprietary, </a:t>
            </a:r>
            <a:r>
              <a:rPr lang="en-US" sz="2000" u="sng" dirty="0" smtClean="0"/>
              <a:t>overbundled</a:t>
            </a:r>
            <a:r>
              <a:rPr lang="en-US" sz="2000" dirty="0" smtClean="0"/>
              <a:t> tests  </a:t>
            </a:r>
          </a:p>
          <a:p>
            <a:pPr>
              <a:spcBef>
                <a:spcPts val="2400"/>
              </a:spcBef>
              <a:buFont typeface="Arial" pitchFamily="34" charset="0"/>
              <a:buChar char="•"/>
            </a:pPr>
            <a:r>
              <a:rPr lang="en-US" sz="2000" dirty="0" smtClean="0"/>
              <a:t>Motivation to improve lab use is to </a:t>
            </a:r>
            <a:r>
              <a:rPr lang="en-US" dirty="0" smtClean="0"/>
              <a:t>↑</a:t>
            </a:r>
            <a:r>
              <a:rPr lang="en-US" sz="2000" u="sng" dirty="0" smtClean="0"/>
              <a:t>value</a:t>
            </a:r>
            <a:r>
              <a:rPr lang="en-US" sz="2000" dirty="0" smtClean="0"/>
              <a:t> </a:t>
            </a:r>
            <a:r>
              <a:rPr lang="en-US" sz="2000" dirty="0" smtClean="0">
                <a:sym typeface="Symbol"/>
              </a:rPr>
              <a:t>of lab tests </a:t>
            </a:r>
            <a:r>
              <a:rPr lang="en-US" sz="2000" dirty="0" smtClean="0"/>
              <a:t>to patient and society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accent3"/>
          </a:solidFill>
          <a:ln w="9525" cap="flat" cmpd="sng" algn="ctr">
            <a:solidFill>
              <a:schemeClr val="bg1"/>
            </a:solidFill>
            <a:prstDash val="solid"/>
            <a:round/>
            <a:headEnd type="none" w="med" len="med"/>
            <a:tailEnd type="none" w="med" len="med"/>
          </a:ln>
          <a:effectLst/>
        </p:spPr>
        <p:txBody>
          <a:bodyPr anchor="ctr"/>
          <a:lstStyle/>
          <a:p>
            <a:pPr>
              <a:defRPr/>
            </a:pPr>
            <a:endParaRPr lang="en-US" dirty="0">
              <a:ea typeface="Geneva" pitchFamily="28" charset="-128"/>
              <a:cs typeface="+mn-cs"/>
            </a:endParaRPr>
          </a:p>
        </p:txBody>
      </p:sp>
      <p:pic>
        <p:nvPicPr>
          <p:cNvPr id="183298" name="Picture 2"/>
          <p:cNvPicPr>
            <a:picLocks noChangeAspect="1" noChangeArrowheads="1"/>
          </p:cNvPicPr>
          <p:nvPr/>
        </p:nvPicPr>
        <p:blipFill>
          <a:blip r:embed="rId3" cstate="print"/>
          <a:srcRect/>
          <a:stretch>
            <a:fillRect/>
          </a:stretch>
        </p:blipFill>
        <p:spPr bwMode="auto">
          <a:xfrm>
            <a:off x="144463" y="152400"/>
            <a:ext cx="8770937" cy="6535738"/>
          </a:xfrm>
          <a:prstGeom prst="rect">
            <a:avLst/>
          </a:prstGeom>
          <a:noFill/>
          <a:ln w="9525">
            <a:noFill/>
            <a:miter lim="800000"/>
            <a:headEnd/>
            <a:tailEnd/>
          </a:ln>
        </p:spPr>
      </p:pic>
      <p:cxnSp>
        <p:nvCxnSpPr>
          <p:cNvPr id="5" name="Straight Connector 4"/>
          <p:cNvCxnSpPr>
            <a:cxnSpLocks noChangeShapeType="1"/>
          </p:cNvCxnSpPr>
          <p:nvPr/>
        </p:nvCxnSpPr>
        <p:spPr bwMode="auto">
          <a:xfrm>
            <a:off x="2438400" y="3962400"/>
            <a:ext cx="2590800" cy="0"/>
          </a:xfrm>
          <a:prstGeom prst="line">
            <a:avLst/>
          </a:prstGeom>
          <a:noFill/>
          <a:ln w="12700" algn="ctr">
            <a:solidFill>
              <a:srgbClr val="007B9B"/>
            </a:solidFill>
            <a:prstDash val="dash"/>
            <a:round/>
            <a:headEnd/>
            <a:tailEnd/>
          </a:ln>
        </p:spPr>
      </p:cxnSp>
      <p:cxnSp>
        <p:nvCxnSpPr>
          <p:cNvPr id="7" name="Straight Connector 6"/>
          <p:cNvCxnSpPr>
            <a:cxnSpLocks noChangeShapeType="1"/>
          </p:cNvCxnSpPr>
          <p:nvPr/>
        </p:nvCxnSpPr>
        <p:spPr bwMode="auto">
          <a:xfrm>
            <a:off x="3200400" y="4876800"/>
            <a:ext cx="990600" cy="0"/>
          </a:xfrm>
          <a:prstGeom prst="line">
            <a:avLst/>
          </a:prstGeom>
          <a:noFill/>
          <a:ln w="12700" algn="ctr">
            <a:solidFill>
              <a:srgbClr val="007B9B"/>
            </a:solidFill>
            <a:prstDash val="dash"/>
            <a:round/>
            <a:headEnd/>
            <a:tailEnd/>
          </a:ln>
        </p:spPr>
      </p:cxnSp>
      <p:sp>
        <p:nvSpPr>
          <p:cNvPr id="9" name="TextBox 8"/>
          <p:cNvSpPr txBox="1">
            <a:spLocks noChangeArrowheads="1"/>
          </p:cNvSpPr>
          <p:nvPr/>
        </p:nvSpPr>
        <p:spPr bwMode="auto">
          <a:xfrm>
            <a:off x="457200" y="3048000"/>
            <a:ext cx="1811338" cy="461963"/>
          </a:xfrm>
          <a:prstGeom prst="rect">
            <a:avLst/>
          </a:prstGeom>
          <a:noFill/>
          <a:ln w="9525">
            <a:noFill/>
            <a:miter lim="800000"/>
            <a:headEnd/>
            <a:tailEnd/>
          </a:ln>
        </p:spPr>
        <p:txBody>
          <a:bodyPr wrap="none">
            <a:spAutoFit/>
          </a:bodyPr>
          <a:lstStyle/>
          <a:p>
            <a:r>
              <a:rPr lang="en-US">
                <a:solidFill>
                  <a:srgbClr val="007B9B"/>
                </a:solidFill>
              </a:rPr>
              <a:t>Pre-analytic</a:t>
            </a:r>
          </a:p>
        </p:txBody>
      </p:sp>
      <p:sp>
        <p:nvSpPr>
          <p:cNvPr id="10" name="TextBox 9"/>
          <p:cNvSpPr txBox="1">
            <a:spLocks noChangeArrowheads="1"/>
          </p:cNvSpPr>
          <p:nvPr/>
        </p:nvSpPr>
        <p:spPr bwMode="auto">
          <a:xfrm>
            <a:off x="609600" y="5257800"/>
            <a:ext cx="1947863" cy="461963"/>
          </a:xfrm>
          <a:prstGeom prst="rect">
            <a:avLst/>
          </a:prstGeom>
          <a:noFill/>
          <a:ln w="9525">
            <a:noFill/>
            <a:miter lim="800000"/>
            <a:headEnd/>
            <a:tailEnd/>
          </a:ln>
        </p:spPr>
        <p:txBody>
          <a:bodyPr wrap="none">
            <a:spAutoFit/>
          </a:bodyPr>
          <a:lstStyle/>
          <a:p>
            <a:r>
              <a:rPr lang="en-US">
                <a:solidFill>
                  <a:srgbClr val="007B9B"/>
                </a:solidFill>
              </a:rPr>
              <a:t>Post-analytic</a:t>
            </a:r>
          </a:p>
        </p:txBody>
      </p:sp>
      <p:sp>
        <p:nvSpPr>
          <p:cNvPr id="11" name="TextBox 10"/>
          <p:cNvSpPr txBox="1">
            <a:spLocks noChangeArrowheads="1"/>
          </p:cNvSpPr>
          <p:nvPr/>
        </p:nvSpPr>
        <p:spPr bwMode="auto">
          <a:xfrm>
            <a:off x="685800" y="4191000"/>
            <a:ext cx="1263650" cy="461963"/>
          </a:xfrm>
          <a:prstGeom prst="rect">
            <a:avLst/>
          </a:prstGeom>
          <a:noFill/>
          <a:ln w="9525">
            <a:noFill/>
            <a:miter lim="800000"/>
            <a:headEnd/>
            <a:tailEnd/>
          </a:ln>
        </p:spPr>
        <p:txBody>
          <a:bodyPr wrap="none">
            <a:spAutoFit/>
          </a:bodyPr>
          <a:lstStyle/>
          <a:p>
            <a:r>
              <a:rPr lang="en-US">
                <a:solidFill>
                  <a:srgbClr val="007B9B"/>
                </a:solidFill>
              </a:rPr>
              <a:t>Analytic</a:t>
            </a:r>
          </a:p>
        </p:txBody>
      </p:sp>
      <p:sp>
        <p:nvSpPr>
          <p:cNvPr id="183304" name="TextBox 11"/>
          <p:cNvSpPr txBox="1">
            <a:spLocks noChangeArrowheads="1"/>
          </p:cNvSpPr>
          <p:nvPr/>
        </p:nvSpPr>
        <p:spPr bwMode="auto">
          <a:xfrm>
            <a:off x="5029200" y="2209800"/>
            <a:ext cx="3505200" cy="584200"/>
          </a:xfrm>
          <a:prstGeom prst="rect">
            <a:avLst/>
          </a:prstGeom>
          <a:noFill/>
          <a:ln w="9525">
            <a:noFill/>
            <a:miter lim="800000"/>
            <a:headEnd/>
            <a:tailEnd/>
          </a:ln>
        </p:spPr>
        <p:txBody>
          <a:bodyPr>
            <a:spAutoFit/>
          </a:bodyPr>
          <a:lstStyle/>
          <a:p>
            <a:r>
              <a:rPr lang="en-US" sz="1600" b="1">
                <a:solidFill>
                  <a:schemeClr val="bg2"/>
                </a:solidFill>
              </a:rPr>
              <a:t>UW has 5 testing locations and misrouting occurs frequently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accent3"/>
          </a:solidFill>
          <a:ln w="9525" cap="flat" cmpd="sng" algn="ctr">
            <a:solidFill>
              <a:schemeClr val="bg1"/>
            </a:solidFill>
            <a:prstDash val="solid"/>
            <a:round/>
            <a:headEnd type="none" w="med" len="med"/>
            <a:tailEnd type="none" w="med" len="med"/>
          </a:ln>
          <a:effectLst/>
        </p:spPr>
        <p:txBody>
          <a:bodyPr anchor="ctr"/>
          <a:lstStyle/>
          <a:p>
            <a:pPr>
              <a:defRPr/>
            </a:pPr>
            <a:endParaRPr lang="en-US" dirty="0">
              <a:ea typeface="Geneva" pitchFamily="28" charset="-128"/>
              <a:cs typeface="+mn-cs"/>
            </a:endParaRPr>
          </a:p>
        </p:txBody>
      </p:sp>
      <p:pic>
        <p:nvPicPr>
          <p:cNvPr id="183298" name="Picture 2"/>
          <p:cNvPicPr>
            <a:picLocks noChangeAspect="1" noChangeArrowheads="1"/>
          </p:cNvPicPr>
          <p:nvPr/>
        </p:nvPicPr>
        <p:blipFill>
          <a:blip r:embed="rId3" cstate="print"/>
          <a:srcRect/>
          <a:stretch>
            <a:fillRect/>
          </a:stretch>
        </p:blipFill>
        <p:spPr bwMode="auto">
          <a:xfrm>
            <a:off x="144463" y="152400"/>
            <a:ext cx="8770937" cy="6535738"/>
          </a:xfrm>
          <a:prstGeom prst="rect">
            <a:avLst/>
          </a:prstGeom>
          <a:noFill/>
          <a:ln w="9525">
            <a:noFill/>
            <a:miter lim="800000"/>
            <a:headEnd/>
            <a:tailEnd/>
          </a:ln>
        </p:spPr>
      </p:pic>
      <p:cxnSp>
        <p:nvCxnSpPr>
          <p:cNvPr id="5" name="Straight Connector 4"/>
          <p:cNvCxnSpPr>
            <a:cxnSpLocks noChangeShapeType="1"/>
          </p:cNvCxnSpPr>
          <p:nvPr/>
        </p:nvCxnSpPr>
        <p:spPr bwMode="auto">
          <a:xfrm>
            <a:off x="2438400" y="3962400"/>
            <a:ext cx="2590800" cy="0"/>
          </a:xfrm>
          <a:prstGeom prst="line">
            <a:avLst/>
          </a:prstGeom>
          <a:noFill/>
          <a:ln w="12700" algn="ctr">
            <a:solidFill>
              <a:srgbClr val="007B9B"/>
            </a:solidFill>
            <a:prstDash val="dash"/>
            <a:round/>
            <a:headEnd/>
            <a:tailEnd/>
          </a:ln>
        </p:spPr>
      </p:cxnSp>
      <p:cxnSp>
        <p:nvCxnSpPr>
          <p:cNvPr id="7" name="Straight Connector 6"/>
          <p:cNvCxnSpPr>
            <a:cxnSpLocks noChangeShapeType="1"/>
          </p:cNvCxnSpPr>
          <p:nvPr/>
        </p:nvCxnSpPr>
        <p:spPr bwMode="auto">
          <a:xfrm>
            <a:off x="3200400" y="4876800"/>
            <a:ext cx="990600" cy="0"/>
          </a:xfrm>
          <a:prstGeom prst="line">
            <a:avLst/>
          </a:prstGeom>
          <a:noFill/>
          <a:ln w="12700" algn="ctr">
            <a:solidFill>
              <a:srgbClr val="007B9B"/>
            </a:solidFill>
            <a:prstDash val="dash"/>
            <a:round/>
            <a:headEnd/>
            <a:tailEnd/>
          </a:ln>
        </p:spPr>
      </p:cxnSp>
      <p:sp>
        <p:nvSpPr>
          <p:cNvPr id="9" name="TextBox 8"/>
          <p:cNvSpPr txBox="1">
            <a:spLocks noChangeArrowheads="1"/>
          </p:cNvSpPr>
          <p:nvPr/>
        </p:nvSpPr>
        <p:spPr bwMode="auto">
          <a:xfrm>
            <a:off x="457200" y="3048000"/>
            <a:ext cx="1811338" cy="461963"/>
          </a:xfrm>
          <a:prstGeom prst="rect">
            <a:avLst/>
          </a:prstGeom>
          <a:noFill/>
          <a:ln w="9525">
            <a:noFill/>
            <a:miter lim="800000"/>
            <a:headEnd/>
            <a:tailEnd/>
          </a:ln>
        </p:spPr>
        <p:txBody>
          <a:bodyPr wrap="none">
            <a:spAutoFit/>
          </a:bodyPr>
          <a:lstStyle/>
          <a:p>
            <a:r>
              <a:rPr lang="en-US">
                <a:solidFill>
                  <a:srgbClr val="007B9B"/>
                </a:solidFill>
              </a:rPr>
              <a:t>Pre-analytic</a:t>
            </a:r>
          </a:p>
        </p:txBody>
      </p:sp>
      <p:sp>
        <p:nvSpPr>
          <p:cNvPr id="10" name="TextBox 9"/>
          <p:cNvSpPr txBox="1">
            <a:spLocks noChangeArrowheads="1"/>
          </p:cNvSpPr>
          <p:nvPr/>
        </p:nvSpPr>
        <p:spPr bwMode="auto">
          <a:xfrm>
            <a:off x="609600" y="5257800"/>
            <a:ext cx="1947863" cy="461963"/>
          </a:xfrm>
          <a:prstGeom prst="rect">
            <a:avLst/>
          </a:prstGeom>
          <a:noFill/>
          <a:ln w="9525">
            <a:noFill/>
            <a:miter lim="800000"/>
            <a:headEnd/>
            <a:tailEnd/>
          </a:ln>
        </p:spPr>
        <p:txBody>
          <a:bodyPr wrap="none">
            <a:spAutoFit/>
          </a:bodyPr>
          <a:lstStyle/>
          <a:p>
            <a:r>
              <a:rPr lang="en-US">
                <a:solidFill>
                  <a:srgbClr val="007B9B"/>
                </a:solidFill>
              </a:rPr>
              <a:t>Post-analytic</a:t>
            </a:r>
          </a:p>
        </p:txBody>
      </p:sp>
      <p:sp>
        <p:nvSpPr>
          <p:cNvPr id="11" name="TextBox 10"/>
          <p:cNvSpPr txBox="1">
            <a:spLocks noChangeArrowheads="1"/>
          </p:cNvSpPr>
          <p:nvPr/>
        </p:nvSpPr>
        <p:spPr bwMode="auto">
          <a:xfrm>
            <a:off x="685800" y="4191000"/>
            <a:ext cx="1263650" cy="461963"/>
          </a:xfrm>
          <a:prstGeom prst="rect">
            <a:avLst/>
          </a:prstGeom>
          <a:noFill/>
          <a:ln w="9525">
            <a:noFill/>
            <a:miter lim="800000"/>
            <a:headEnd/>
            <a:tailEnd/>
          </a:ln>
        </p:spPr>
        <p:txBody>
          <a:bodyPr wrap="none">
            <a:spAutoFit/>
          </a:bodyPr>
          <a:lstStyle/>
          <a:p>
            <a:r>
              <a:rPr lang="en-US">
                <a:solidFill>
                  <a:srgbClr val="007B9B"/>
                </a:solidFill>
              </a:rPr>
              <a:t>Analytic</a:t>
            </a:r>
          </a:p>
        </p:txBody>
      </p:sp>
      <p:sp>
        <p:nvSpPr>
          <p:cNvPr id="12" name="Lightning Bolt 11"/>
          <p:cNvSpPr/>
          <p:nvPr/>
        </p:nvSpPr>
        <p:spPr bwMode="auto">
          <a:xfrm>
            <a:off x="152400" y="609600"/>
            <a:ext cx="533400" cy="914400"/>
          </a:xfrm>
          <a:prstGeom prst="lightningBol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Geneva" pitchFamily="28" charset="-128"/>
            </a:endParaRPr>
          </a:p>
        </p:txBody>
      </p:sp>
      <p:sp>
        <p:nvSpPr>
          <p:cNvPr id="13" name="Lightning Bolt 12"/>
          <p:cNvSpPr/>
          <p:nvPr/>
        </p:nvSpPr>
        <p:spPr bwMode="auto">
          <a:xfrm>
            <a:off x="8610600" y="4572000"/>
            <a:ext cx="533400" cy="914400"/>
          </a:xfrm>
          <a:prstGeom prst="lightningBol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Geneva" pitchFamily="28" charset="-128"/>
            </a:endParaRPr>
          </a:p>
        </p:txBody>
      </p:sp>
      <p:sp>
        <p:nvSpPr>
          <p:cNvPr id="14" name="Lightning Bolt 13"/>
          <p:cNvSpPr/>
          <p:nvPr/>
        </p:nvSpPr>
        <p:spPr bwMode="auto">
          <a:xfrm>
            <a:off x="4343400" y="2286000"/>
            <a:ext cx="533400" cy="914400"/>
          </a:xfrm>
          <a:prstGeom prst="lightningBol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Geneva" pitchFamily="28" charset="-128"/>
            </a:endParaRPr>
          </a:p>
        </p:txBody>
      </p:sp>
      <p:sp>
        <p:nvSpPr>
          <p:cNvPr id="15" name="Lightning Bolt 14"/>
          <p:cNvSpPr/>
          <p:nvPr/>
        </p:nvSpPr>
        <p:spPr bwMode="auto">
          <a:xfrm>
            <a:off x="6553200" y="4876800"/>
            <a:ext cx="533400" cy="914400"/>
          </a:xfrm>
          <a:prstGeom prst="lightningBol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Geneva" pitchFamily="28" charset="-128"/>
            </a:endParaRPr>
          </a:p>
        </p:txBody>
      </p:sp>
      <p:sp>
        <p:nvSpPr>
          <p:cNvPr id="16" name="Lightning Bolt 15"/>
          <p:cNvSpPr/>
          <p:nvPr/>
        </p:nvSpPr>
        <p:spPr bwMode="auto">
          <a:xfrm>
            <a:off x="2209800" y="1752600"/>
            <a:ext cx="533400" cy="914400"/>
          </a:xfrm>
          <a:prstGeom prst="lightningBol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Geneva" pitchFamily="28" charset="-128"/>
            </a:endParaRPr>
          </a:p>
        </p:txBody>
      </p:sp>
    </p:spTree>
    <p:extLst>
      <p:ext uri="{BB962C8B-B14F-4D97-AF65-F5344CB8AC3E}">
        <p14:creationId xmlns:p14="http://schemas.microsoft.com/office/powerpoint/2010/main" val="953167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Selection</a:t>
            </a:r>
            <a:endParaRPr lang="en-US" dirty="0"/>
          </a:p>
        </p:txBody>
      </p:sp>
      <p:sp>
        <p:nvSpPr>
          <p:cNvPr id="3" name="Content Placeholder 2"/>
          <p:cNvSpPr>
            <a:spLocks noGrp="1"/>
          </p:cNvSpPr>
          <p:nvPr>
            <p:ph idx="1"/>
          </p:nvPr>
        </p:nvSpPr>
        <p:spPr>
          <a:xfrm>
            <a:off x="381000" y="1828800"/>
            <a:ext cx="8305800" cy="4114800"/>
          </a:xfrm>
        </p:spPr>
        <p:txBody>
          <a:bodyPr/>
          <a:lstStyle/>
          <a:p>
            <a:r>
              <a:rPr lang="en-US" dirty="0" smtClean="0"/>
              <a:t>Approximately what % of orders are entered electronically by the clinician or designee, e.g. CPOE?</a:t>
            </a:r>
          </a:p>
          <a:p>
            <a:r>
              <a:rPr lang="en-US" dirty="0" smtClean="0"/>
              <a:t>How is test selection by clinicians facilitated?</a:t>
            </a:r>
          </a:p>
          <a:p>
            <a:pPr lvl="1"/>
            <a:r>
              <a:rPr lang="en-US" dirty="0" smtClean="0"/>
              <a:t>Customized order templates or order sets </a:t>
            </a:r>
          </a:p>
          <a:p>
            <a:pPr lvl="1"/>
            <a:r>
              <a:rPr lang="en-US" dirty="0" smtClean="0"/>
              <a:t>Consultative services by lab personnel or reminders or prompts based on patient history</a:t>
            </a:r>
          </a:p>
          <a:p>
            <a:pPr lvl="1"/>
            <a:r>
              <a:rPr lang="en-US" dirty="0" smtClean="0"/>
              <a:t>Algorithms, guidelines, clinical pathways</a:t>
            </a:r>
          </a:p>
          <a:p>
            <a:pPr lvl="1"/>
            <a:r>
              <a:rPr lang="en-US" dirty="0" smtClean="0"/>
              <a:t>None of </a:t>
            </a:r>
            <a:r>
              <a:rPr lang="en-US" smtClean="0"/>
              <a:t>the above</a:t>
            </a:r>
            <a:endParaRPr lang="en-US" dirty="0" smtClean="0"/>
          </a:p>
        </p:txBody>
      </p:sp>
      <p:sp>
        <p:nvSpPr>
          <p:cNvPr id="4" name="TextBox 3"/>
          <p:cNvSpPr txBox="1"/>
          <p:nvPr/>
        </p:nvSpPr>
        <p:spPr>
          <a:xfrm>
            <a:off x="457200" y="6248400"/>
            <a:ext cx="2941574" cy="307777"/>
          </a:xfrm>
          <a:prstGeom prst="rect">
            <a:avLst/>
          </a:prstGeom>
          <a:noFill/>
        </p:spPr>
        <p:txBody>
          <a:bodyPr wrap="none" rtlCol="0">
            <a:spAutoFit/>
          </a:bodyPr>
          <a:lstStyle/>
          <a:p>
            <a:r>
              <a:rPr lang="pt-BR" sz="1400" dirty="0">
                <a:solidFill>
                  <a:schemeClr val="tx1"/>
                </a:solidFill>
                <a:hlinkClick r:id="rId2" tooltip="Clinica chimica acta; international journal of clinical chemistry."/>
              </a:rPr>
              <a:t>Clin Chim Acta.</a:t>
            </a:r>
            <a:r>
              <a:rPr lang="pt-BR" sz="1400" dirty="0">
                <a:solidFill>
                  <a:schemeClr val="tx1"/>
                </a:solidFill>
              </a:rPr>
              <a:t> 2014 Jul 1;434:1-5</a:t>
            </a:r>
            <a:endParaRPr lang="en-US" sz="1400" b="1" dirty="0">
              <a:solidFill>
                <a:schemeClr val="tx1"/>
              </a:solidFill>
            </a:endParaRPr>
          </a:p>
        </p:txBody>
      </p:sp>
    </p:spTree>
    <p:extLst>
      <p:ext uri="{BB962C8B-B14F-4D97-AF65-F5344CB8AC3E}">
        <p14:creationId xmlns:p14="http://schemas.microsoft.com/office/powerpoint/2010/main" val="288115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a:t>
            </a:r>
            <a:endParaRPr lang="en-US" dirty="0"/>
          </a:p>
        </p:txBody>
      </p:sp>
      <p:sp>
        <p:nvSpPr>
          <p:cNvPr id="3" name="Content Placeholder 2"/>
          <p:cNvSpPr>
            <a:spLocks noGrp="1"/>
          </p:cNvSpPr>
          <p:nvPr>
            <p:ph idx="1"/>
          </p:nvPr>
        </p:nvSpPr>
        <p:spPr>
          <a:xfrm>
            <a:off x="1219200" y="1828800"/>
            <a:ext cx="7467600" cy="4114800"/>
          </a:xfrm>
        </p:spPr>
        <p:txBody>
          <a:bodyPr/>
          <a:lstStyle/>
          <a:p>
            <a:r>
              <a:rPr lang="en-US" dirty="0" smtClean="0"/>
              <a:t>12 </a:t>
            </a:r>
            <a:r>
              <a:rPr lang="en-US" dirty="0"/>
              <a:t>y/o boy  </a:t>
            </a:r>
            <a:r>
              <a:rPr lang="en-US" dirty="0" smtClean="0"/>
              <a:t>admitted with hyperparathyroidism</a:t>
            </a:r>
            <a:r>
              <a:rPr lang="en-US" dirty="0"/>
              <a:t>, bilateral renal stones and </a:t>
            </a:r>
            <a:r>
              <a:rPr lang="en-US" dirty="0" err="1"/>
              <a:t>hydronephrosis</a:t>
            </a:r>
            <a:r>
              <a:rPr lang="en-US" dirty="0"/>
              <a:t>, chronic constipation, parathyroid </a:t>
            </a:r>
            <a:r>
              <a:rPr lang="en-US" dirty="0" smtClean="0"/>
              <a:t>adenoma</a:t>
            </a:r>
          </a:p>
          <a:p>
            <a:r>
              <a:rPr lang="en-US" dirty="0" smtClean="0"/>
              <a:t>Resident on-service is told to order genetic testing for MEN2 syndrome</a:t>
            </a:r>
          </a:p>
          <a:p>
            <a:r>
              <a:rPr lang="en-US" dirty="0" smtClean="0"/>
              <a:t>Submits a miscellaneous request for:</a:t>
            </a:r>
            <a:endParaRPr lang="en-US" dirty="0"/>
          </a:p>
          <a:p>
            <a:pPr marL="0" indent="0">
              <a:buNone/>
            </a:pPr>
            <a:r>
              <a:rPr lang="en-US" dirty="0" smtClean="0"/>
              <a:t>	“send ret testing”</a:t>
            </a:r>
          </a:p>
          <a:p>
            <a:r>
              <a:rPr lang="en-US" dirty="0" smtClean="0"/>
              <a:t>Lab staff look up “ret” in test catalog and find </a:t>
            </a:r>
            <a:r>
              <a:rPr lang="en-US" dirty="0" err="1" smtClean="0"/>
              <a:t>Rett</a:t>
            </a:r>
            <a:r>
              <a:rPr lang="en-US" dirty="0" smtClean="0"/>
              <a:t> Syndrome</a:t>
            </a:r>
            <a:endParaRPr lang="en-US" dirty="0"/>
          </a:p>
        </p:txBody>
      </p:sp>
    </p:spTree>
    <p:extLst>
      <p:ext uri="{BB962C8B-B14F-4D97-AF65-F5344CB8AC3E}">
        <p14:creationId xmlns:p14="http://schemas.microsoft.com/office/powerpoint/2010/main" val="3257878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s_high_end_template">
  <a:themeElements>
    <a:clrScheme name="Childrens_high_end_template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Childrens_high_end_templat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Childrens_high_end_template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ustom Design">
  <a:themeElements>
    <a:clrScheme name="3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3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ustom Design">
  <a:themeElements>
    <a:clrScheme name="9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9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ustom Design">
  <a:themeElements>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ustom Design">
  <a:themeElements>
    <a:clrScheme name="11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1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1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ustom Design">
  <a:themeElements>
    <a:clrScheme name="1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Custom Design">
  <a:themeElements>
    <a:clrScheme name="7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7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7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ustom Design">
  <a:themeElements>
    <a:clrScheme name="5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5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Custom Design">
  <a:themeElements>
    <a:clrScheme name="6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6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7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7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Custom Design">
  <a:themeElements>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Custom Design">
  <a:themeElements>
    <a:clrScheme name="13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1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3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ustom Design">
  <a:themeElements>
    <a:clrScheme name="2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2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7257</TotalTime>
  <Words>3015</Words>
  <Application>Microsoft Office PowerPoint</Application>
  <PresentationFormat>On-screen Show (4:3)</PresentationFormat>
  <Paragraphs>460</Paragraphs>
  <Slides>39</Slides>
  <Notes>20</Notes>
  <HiddenSlides>0</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39</vt:i4>
      </vt:variant>
    </vt:vector>
  </HeadingPairs>
  <TitlesOfParts>
    <vt:vector size="56" baseType="lpstr">
      <vt:lpstr>Childrens_high_end_template</vt:lpstr>
      <vt:lpstr>5_Custom Design</vt:lpstr>
      <vt:lpstr>6_Custom Design</vt:lpstr>
      <vt:lpstr>7_Custom Design</vt:lpstr>
      <vt:lpstr>12_Custom Design</vt:lpstr>
      <vt:lpstr>13_Custom Design</vt:lpstr>
      <vt:lpstr>Custom Design</vt:lpstr>
      <vt:lpstr>2_Custom Design</vt:lpstr>
      <vt:lpstr>4_Custom Design</vt:lpstr>
      <vt:lpstr>3_Custom Design</vt:lpstr>
      <vt:lpstr>8_Custom Design</vt:lpstr>
      <vt:lpstr>9_Custom Design</vt:lpstr>
      <vt:lpstr>10_Custom Design</vt:lpstr>
      <vt:lpstr>11_Custom Design</vt:lpstr>
      <vt:lpstr>1_Custom Design</vt:lpstr>
      <vt:lpstr>14_Custom Design</vt:lpstr>
      <vt:lpstr>Acrobat Document</vt:lpstr>
      <vt:lpstr>Send-out-omics: Identifying &amp; Mitigating errors in Diagnostic Testing</vt:lpstr>
      <vt:lpstr>Send-outs-omics</vt:lpstr>
      <vt:lpstr>Objectives</vt:lpstr>
      <vt:lpstr>Diagnostic error</vt:lpstr>
      <vt:lpstr>The Send-outs Problem</vt:lpstr>
      <vt:lpstr>PowerPoint Presentation</vt:lpstr>
      <vt:lpstr>PowerPoint Presentation</vt:lpstr>
      <vt:lpstr>Test Selection</vt:lpstr>
      <vt:lpstr>Case Example</vt:lpstr>
      <vt:lpstr>Reduction of Miscellaneous Tests</vt:lpstr>
      <vt:lpstr>Miscellaneous growth over time</vt:lpstr>
      <vt:lpstr>Sample processing</vt:lpstr>
      <vt:lpstr>Case Example</vt:lpstr>
      <vt:lpstr>Current Schedule</vt:lpstr>
      <vt:lpstr>UW HSV Specimen Draw Times: May 2014 - July 2014</vt:lpstr>
      <vt:lpstr>Solution: (1) CPA completes all packaging and log-ins after 15:00 (2) Move morning UW pick-up to 07:15 (change Sendouts wet bench shift start)</vt:lpstr>
      <vt:lpstr>Utilization Management</vt:lpstr>
      <vt:lpstr>SBAR: 1,25 Dihydroxyvitamin D Intervention  </vt:lpstr>
      <vt:lpstr>1,25 Vitamin D Intervention</vt:lpstr>
      <vt:lpstr>Effect of an email to doctors on Vitamin 1,25 D orders  (2012-2013, 7 months)</vt:lpstr>
      <vt:lpstr>Doctors Love the 1,25 Vitamin D Intervention</vt:lpstr>
      <vt:lpstr>Privileging</vt:lpstr>
      <vt:lpstr>Implementing “IT” intervention</vt:lpstr>
      <vt:lpstr>Plan-Do-Check-Act your interventions.</vt:lpstr>
      <vt:lpstr>Case Example 2</vt:lpstr>
      <vt:lpstr>PowerPoint Presentation</vt:lpstr>
      <vt:lpstr>Methods for guiding or restricting  lab testing  </vt:lpstr>
      <vt:lpstr>Results Reporting</vt:lpstr>
      <vt:lpstr>Results are Back</vt:lpstr>
      <vt:lpstr>Test was ordered, now where are the results?</vt:lpstr>
      <vt:lpstr>Error Example </vt:lpstr>
      <vt:lpstr>Intervention 4: Resolution</vt:lpstr>
      <vt:lpstr>Additional Intervention Tool: Dashboard </vt:lpstr>
      <vt:lpstr>1 Month Internal Study with Send-Outs</vt:lpstr>
      <vt:lpstr>Potential Harm Cases</vt:lpstr>
      <vt:lpstr>How do we monitor the interventions? Quality measures.</vt:lpstr>
      <vt:lpstr>Checklist to Improve Send-outs </vt:lpstr>
      <vt:lpstr>Checklist to Improve Send-outs</vt:lpstr>
      <vt:lpstr>In Conclusion: Create Standard Practice</vt:lpstr>
    </vt:vector>
  </TitlesOfParts>
  <Company>Children's Hospital and Regional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dc:title>
  <dc:creator>ctobey</dc:creator>
  <cp:lastModifiedBy>Megan Hinch</cp:lastModifiedBy>
  <cp:revision>543</cp:revision>
  <cp:lastPrinted>2015-12-14T20:19:08Z</cp:lastPrinted>
  <dcterms:created xsi:type="dcterms:W3CDTF">2011-02-23T02:56:41Z</dcterms:created>
  <dcterms:modified xsi:type="dcterms:W3CDTF">2015-12-14T21:59:41Z</dcterms:modified>
</cp:coreProperties>
</file>