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AD5627-FDA1-43C1-A92F-E4097C6AFF3D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F13ACA-7F82-4C3A-A35C-6C78EFDAA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516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F13ACA-7F82-4C3A-A35C-6C78EFDAA07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147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32FE-88B5-4604-911D-98E6AB501D61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F32B5-BF6A-4F33-96F0-2D64AF6D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432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32FE-88B5-4604-911D-98E6AB501D61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F32B5-BF6A-4F33-96F0-2D64AF6D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957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32FE-88B5-4604-911D-98E6AB501D61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F32B5-BF6A-4F33-96F0-2D64AF6D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711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32FE-88B5-4604-911D-98E6AB501D61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F32B5-BF6A-4F33-96F0-2D64AF6D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58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32FE-88B5-4604-911D-98E6AB501D61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F32B5-BF6A-4F33-96F0-2D64AF6D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265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32FE-88B5-4604-911D-98E6AB501D61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F32B5-BF6A-4F33-96F0-2D64AF6D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97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32FE-88B5-4604-911D-98E6AB501D61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F32B5-BF6A-4F33-96F0-2D64AF6D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88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32FE-88B5-4604-911D-98E6AB501D61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F32B5-BF6A-4F33-96F0-2D64AF6D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717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32FE-88B5-4604-911D-98E6AB501D61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F32B5-BF6A-4F33-96F0-2D64AF6D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481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32FE-88B5-4604-911D-98E6AB501D61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F32B5-BF6A-4F33-96F0-2D64AF6D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827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32FE-88B5-4604-911D-98E6AB501D61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F32B5-BF6A-4F33-96F0-2D64AF6D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638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132FE-88B5-4604-911D-98E6AB501D61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F32B5-BF6A-4F33-96F0-2D64AF6D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150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Importance of Blood Culture Volumes</a:t>
            </a:r>
            <a:br>
              <a:rPr lang="en-US" b="1" dirty="0" smtClean="0"/>
            </a:b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1197" y="2374084"/>
            <a:ext cx="2273416" cy="33472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6870" y="2374084"/>
            <a:ext cx="2332139" cy="334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00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Did You Know?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3914"/>
            <a:ext cx="10515600" cy="4933049"/>
          </a:xfrm>
        </p:spPr>
        <p:txBody>
          <a:bodyPr>
            <a:normAutofit/>
          </a:bodyPr>
          <a:lstStyle/>
          <a:p>
            <a:r>
              <a:rPr lang="en-US" dirty="0" smtClean="0"/>
              <a:t>The volume of blood collected for each blood culture set is the single most important variable in recovering microorganisms from patients with Bloodstream Infections.</a:t>
            </a:r>
          </a:p>
          <a:p>
            <a:r>
              <a:rPr lang="en-US" dirty="0"/>
              <a:t>When the volume </a:t>
            </a:r>
            <a:r>
              <a:rPr lang="en-US" dirty="0" smtClean="0"/>
              <a:t>of blood was increased from 2 to 20 ml, the yield of positive cultures increased by 30 to 50%.</a:t>
            </a:r>
          </a:p>
          <a:p>
            <a:r>
              <a:rPr lang="en-US" dirty="0" smtClean="0"/>
              <a:t>In infants and young children, blood cultures with greater than 1 ml of blood detected more </a:t>
            </a:r>
            <a:r>
              <a:rPr lang="en-US" dirty="0" err="1" smtClean="0"/>
              <a:t>bacteremias</a:t>
            </a:r>
            <a:r>
              <a:rPr lang="en-US" dirty="0" smtClean="0"/>
              <a:t> than blood cultures with less than 1 </a:t>
            </a:r>
            <a:r>
              <a:rPr lang="en-US" dirty="0" err="1" smtClean="0"/>
              <a:t>mL.</a:t>
            </a:r>
            <a:r>
              <a:rPr lang="en-US" dirty="0" smtClean="0"/>
              <a:t> </a:t>
            </a:r>
          </a:p>
          <a:p>
            <a:r>
              <a:rPr lang="en-US" dirty="0" smtClean="0"/>
              <a:t>SO…. </a:t>
            </a:r>
            <a:r>
              <a:rPr lang="en-US" u="sng" dirty="0" smtClean="0"/>
              <a:t>How can we increase our blood culture volumes?</a:t>
            </a:r>
            <a:endParaRPr lang="en-US" u="sn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5276" y="4316627"/>
            <a:ext cx="1993555" cy="177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87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First, lets look at the minimum and maximum blood volumes </a:t>
            </a:r>
            <a:r>
              <a:rPr lang="en-US" sz="3200" b="1" i="1" u="sng" dirty="0" smtClean="0"/>
              <a:t>required</a:t>
            </a:r>
            <a:r>
              <a:rPr lang="en-US" sz="3200" b="1" dirty="0" smtClean="0"/>
              <a:t> according to our procedure SPCL - 208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Adult</a:t>
            </a:r>
            <a:r>
              <a:rPr lang="en-US" dirty="0"/>
              <a:t>: 10 mL drawn into one (1) aerobic and 10 mL drawn into one (1) anaerobic bottle (minimum of 5 mL / maximum of 10 mL per bottle</a:t>
            </a:r>
            <a:r>
              <a:rPr lang="en-US" dirty="0" smtClean="0"/>
              <a:t>)</a:t>
            </a:r>
          </a:p>
          <a:p>
            <a:pPr marL="0" lvl="0" indent="0">
              <a:buNone/>
            </a:pPr>
            <a:r>
              <a:rPr lang="en-US" dirty="0" smtClean="0"/>
              <a:t>			</a:t>
            </a:r>
          </a:p>
          <a:p>
            <a:pPr marL="0" lvl="0" indent="0">
              <a:buNone/>
            </a:pPr>
            <a:r>
              <a:rPr lang="en-US" dirty="0" smtClean="0"/>
              <a:t>		</a:t>
            </a:r>
            <a:endParaRPr lang="en-US" dirty="0"/>
          </a:p>
          <a:p>
            <a:pPr lvl="0"/>
            <a:r>
              <a:rPr lang="en-US" dirty="0"/>
              <a:t>Children &lt; 20 kg (45 </a:t>
            </a:r>
            <a:r>
              <a:rPr lang="en-US" dirty="0" err="1"/>
              <a:t>lbs</a:t>
            </a:r>
            <a:r>
              <a:rPr lang="en-US" dirty="0"/>
              <a:t>)  : 1-4 mL drawn into one (1) pediatric bottle (draw approximately 1 mL per year in age</a:t>
            </a:r>
            <a:r>
              <a:rPr lang="en-US" dirty="0" smtClean="0"/>
              <a:t>)</a:t>
            </a:r>
          </a:p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/>
              <a:t>Children 20-40 kg (45-88 </a:t>
            </a:r>
            <a:r>
              <a:rPr lang="en-US" dirty="0" err="1"/>
              <a:t>lbs</a:t>
            </a:r>
            <a:r>
              <a:rPr lang="en-US" dirty="0"/>
              <a:t>):  2-4 mL drawn into one (1) pediatric bottle. Collect two pediatric bottles (minimum of 1mL / maximum of 4 mL per bottle).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4762" y="2520777"/>
            <a:ext cx="747584" cy="97206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9785" y="3797643"/>
            <a:ext cx="486032" cy="1400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1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Autofit/>
          </a:bodyPr>
          <a:lstStyle/>
          <a:p>
            <a:r>
              <a:rPr lang="en-US" sz="3200" b="1" i="1" dirty="0" smtClean="0"/>
              <a:t>Now that we know how much we need to collect</a:t>
            </a:r>
            <a:r>
              <a:rPr lang="en-US" sz="3200" b="1" dirty="0" smtClean="0"/>
              <a:t>…… </a:t>
            </a:r>
            <a:r>
              <a:rPr lang="en-US" sz="3200" b="1" u="sng" dirty="0" smtClean="0"/>
              <a:t>How do we ensure we collect this amount in the patient’s blood culture bottle? </a:t>
            </a:r>
            <a:endParaRPr lang="en-US" sz="32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014" y="1665351"/>
            <a:ext cx="10515600" cy="4229186"/>
          </a:xfrm>
        </p:spPr>
        <p:txBody>
          <a:bodyPr/>
          <a:lstStyle/>
          <a:p>
            <a:pPr lvl="0"/>
            <a:r>
              <a:rPr lang="en-US" dirty="0"/>
              <a:t>The side of each adult blood culture bottle is marked in 5 mL increments (the pediatric bottles are marked off in 4 mL increments). Prior to collection the bottle should be marked to indicate the minimum and maximum volumes required.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909" y="3361037"/>
            <a:ext cx="1762895" cy="269377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1731" y="3413016"/>
            <a:ext cx="1812324" cy="263610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1731" y="3361037"/>
            <a:ext cx="1812324" cy="2636110"/>
          </a:xfrm>
          <a:prstGeom prst="rect">
            <a:avLst/>
          </a:prstGeom>
        </p:spPr>
      </p:pic>
      <p:sp>
        <p:nvSpPr>
          <p:cNvPr id="8" name="Left Arrow 7"/>
          <p:cNvSpPr/>
          <p:nvPr/>
        </p:nvSpPr>
        <p:spPr>
          <a:xfrm>
            <a:off x="3253947" y="4615741"/>
            <a:ext cx="650788" cy="6590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/>
          <p:cNvSpPr/>
          <p:nvPr/>
        </p:nvSpPr>
        <p:spPr>
          <a:xfrm>
            <a:off x="3266305" y="4737634"/>
            <a:ext cx="650788" cy="6590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Arrow 9"/>
          <p:cNvSpPr/>
          <p:nvPr/>
        </p:nvSpPr>
        <p:spPr>
          <a:xfrm>
            <a:off x="7554098" y="5403745"/>
            <a:ext cx="650788" cy="6590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Arrow 11"/>
          <p:cNvSpPr/>
          <p:nvPr/>
        </p:nvSpPr>
        <p:spPr>
          <a:xfrm>
            <a:off x="7554098" y="5272503"/>
            <a:ext cx="650788" cy="6590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917093" y="4481384"/>
            <a:ext cx="10750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Maximum</a:t>
            </a:r>
          </a:p>
          <a:p>
            <a:r>
              <a:rPr lang="en-US" sz="1000" b="1" dirty="0" smtClean="0"/>
              <a:t>Minimum</a:t>
            </a:r>
            <a:endParaRPr lang="en-US" sz="1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8262551" y="5140411"/>
            <a:ext cx="7908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/>
              <a:t>Maximum</a:t>
            </a:r>
          </a:p>
          <a:p>
            <a:r>
              <a:rPr lang="en-US" sz="1050" b="1" dirty="0" smtClean="0"/>
              <a:t>Minimum</a:t>
            </a:r>
            <a:endParaRPr lang="en-US" sz="1050" b="1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9223" y="3675021"/>
            <a:ext cx="2189628" cy="2322126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134" y="2784389"/>
            <a:ext cx="2224217" cy="116153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7867134" y="2975790"/>
            <a:ext cx="222421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marking the blood culture bottles with the minimum and maximum marks we can ensure we get the right amount of blood!!!</a:t>
            </a:r>
            <a:endParaRPr lang="en-US" sz="9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542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/>
              <a:t>So, Why are Minimum and Maximum Volumes so Important?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 previously stated, the</a:t>
            </a:r>
            <a:r>
              <a:rPr lang="en-US" dirty="0" smtClean="0"/>
              <a:t> volume of blood collected for each blood culture set is the single most important variable in recovering microorganisms from patients with Bloodstream Infections.</a:t>
            </a:r>
          </a:p>
          <a:p>
            <a:r>
              <a:rPr lang="en-US" dirty="0" smtClean="0"/>
              <a:t>Do not OVERFILL or UNDERFILL blood culture bottles.  Only collect the minimum and maximum volumes according to your patient type. </a:t>
            </a:r>
          </a:p>
          <a:p>
            <a:r>
              <a:rPr lang="en-US" dirty="0" smtClean="0"/>
              <a:t>Furthermore, bloodstream infections aka Sepsis </a:t>
            </a:r>
            <a:r>
              <a:rPr lang="en-US" dirty="0"/>
              <a:t>can be </a:t>
            </a:r>
            <a:r>
              <a:rPr lang="en-US" dirty="0" smtClean="0"/>
              <a:t>DEADLY!!!</a:t>
            </a:r>
          </a:p>
          <a:p>
            <a:pPr lvl="1"/>
            <a:r>
              <a:rPr lang="en-US" dirty="0" smtClean="0"/>
              <a:t>It </a:t>
            </a:r>
            <a:r>
              <a:rPr lang="en-US" dirty="0"/>
              <a:t>kills more than 258,000 Americans each year </a:t>
            </a:r>
            <a:endParaRPr lang="en-US" dirty="0" smtClean="0"/>
          </a:p>
          <a:p>
            <a:pPr lvl="1"/>
            <a:r>
              <a:rPr lang="en-US" dirty="0" smtClean="0"/>
              <a:t>leaves </a:t>
            </a:r>
            <a:r>
              <a:rPr lang="en-US" dirty="0"/>
              <a:t>thousands of survivors with life-changing after effects. </a:t>
            </a:r>
            <a:endParaRPr lang="en-US" dirty="0" smtClean="0"/>
          </a:p>
          <a:p>
            <a:pPr lvl="1"/>
            <a:r>
              <a:rPr lang="en-US" dirty="0" smtClean="0"/>
              <a:t>According </a:t>
            </a:r>
            <a:r>
              <a:rPr lang="en-US" dirty="0"/>
              <a:t>to CDC, there are over 1 million cases of sepsis each </a:t>
            </a:r>
            <a:r>
              <a:rPr lang="en-US" dirty="0" smtClean="0"/>
              <a:t>year</a:t>
            </a:r>
          </a:p>
          <a:p>
            <a:pPr lvl="1"/>
            <a:r>
              <a:rPr lang="en-US" dirty="0" smtClean="0"/>
              <a:t>it </a:t>
            </a:r>
            <a:r>
              <a:rPr lang="en-US" dirty="0"/>
              <a:t>is the ninth leading cause of disease-related deaths.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7254" y="4457474"/>
            <a:ext cx="1095631" cy="1653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22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8745"/>
          </a:xfrm>
        </p:spPr>
        <p:txBody>
          <a:bodyPr/>
          <a:lstStyle/>
          <a:p>
            <a:r>
              <a:rPr lang="en-US" dirty="0" err="1" smtClean="0"/>
              <a:t>Keypoints</a:t>
            </a:r>
            <a:r>
              <a:rPr lang="en-US" dirty="0" smtClean="0"/>
              <a:t> To Remember:     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838200" y="1029730"/>
            <a:ext cx="10515600" cy="514723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volume of blood collected in each blood culture volume is the single most important variable to recovering microorganisms causing a bloodstream infection.</a:t>
            </a:r>
          </a:p>
          <a:p>
            <a:r>
              <a:rPr lang="en-US" sz="2000" dirty="0" smtClean="0"/>
              <a:t>Do not overfill or </a:t>
            </a:r>
            <a:r>
              <a:rPr lang="en-US" sz="2000" dirty="0" err="1" smtClean="0"/>
              <a:t>underfill</a:t>
            </a:r>
            <a:r>
              <a:rPr lang="en-US" sz="2000" dirty="0" smtClean="0"/>
              <a:t> blood culture bottles but collect at least the minimum and not above the maximum for each patient type.</a:t>
            </a:r>
            <a:endParaRPr lang="en-US" sz="2000" dirty="0"/>
          </a:p>
          <a:p>
            <a:pPr lvl="1"/>
            <a:r>
              <a:rPr lang="en-US" sz="2000" dirty="0" smtClean="0"/>
              <a:t>Adults: minimum is 5 mL and the maximum is 10ml for each bottle collected</a:t>
            </a:r>
          </a:p>
          <a:p>
            <a:pPr lvl="1"/>
            <a:r>
              <a:rPr lang="en-US" sz="2000" dirty="0" smtClean="0"/>
              <a:t>Children &lt; 20 kg (45 </a:t>
            </a:r>
            <a:r>
              <a:rPr lang="en-US" sz="2000" dirty="0" err="1" smtClean="0"/>
              <a:t>lbs</a:t>
            </a:r>
            <a:r>
              <a:rPr lang="en-US" sz="2000" dirty="0" smtClean="0"/>
              <a:t>)  : The minimum is 1 ml and the maximum is 4 ml drawn into one (1) pediatric bottle (draw approximately 1 mL per year in age)</a:t>
            </a:r>
          </a:p>
          <a:p>
            <a:pPr lvl="1"/>
            <a:r>
              <a:rPr lang="en-US" sz="2000" dirty="0" smtClean="0"/>
              <a:t>Children 20-40 kg (45-88 </a:t>
            </a:r>
            <a:r>
              <a:rPr lang="en-US" sz="2000" dirty="0" err="1" smtClean="0"/>
              <a:t>lbs</a:t>
            </a:r>
            <a:r>
              <a:rPr lang="en-US" sz="2000" dirty="0" smtClean="0"/>
              <a:t>):  Collect 2 pediatric bottles with the minimum amount of blood collected is 2 ml and the maximum is 4 mL per bottle.</a:t>
            </a:r>
          </a:p>
          <a:p>
            <a:r>
              <a:rPr lang="en-US" sz="2000" dirty="0" smtClean="0"/>
              <a:t>Minimum and Maximum volumes can be easily obtained if each bottle is marked at the minimum volume allowed and the maximum volume allowed before the patient is drawn.</a:t>
            </a:r>
          </a:p>
          <a:p>
            <a:r>
              <a:rPr lang="en-US" sz="2000" dirty="0" smtClean="0"/>
              <a:t>Minimum and maximum volumes are important to quickly recover the microorganism causing the patient’s bloodstream infection which can be DEADLY!!</a:t>
            </a:r>
          </a:p>
          <a:p>
            <a:endParaRPr lang="en-US" sz="2400" dirty="0" smtClean="0"/>
          </a:p>
          <a:p>
            <a:pPr lvl="1"/>
            <a:endParaRPr lang="en-US" sz="1800" dirty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0432" y="4909751"/>
            <a:ext cx="1573428" cy="1532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32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1697"/>
          </a:xfrm>
        </p:spPr>
        <p:txBody>
          <a:bodyPr/>
          <a:lstStyle/>
          <a:p>
            <a:r>
              <a:rPr lang="en-US" dirty="0" smtClean="0"/>
              <a:t>Quiz: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6822"/>
            <a:ext cx="10515600" cy="504014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What is the minimum and maximum blood culture volumes to be drawn on a patient 45 years old?</a:t>
            </a:r>
          </a:p>
          <a:p>
            <a:r>
              <a:rPr lang="en-US" sz="2400" dirty="0" smtClean="0"/>
              <a:t>The phlebotomist collect 0.5 ml on the newborn.  According to our procedure was this enough blood volume collected?</a:t>
            </a:r>
          </a:p>
          <a:p>
            <a:r>
              <a:rPr lang="en-US" sz="2400" dirty="0" smtClean="0"/>
              <a:t>To ensure the proper blood culture volume level is collected, mark the minimum and maximum level of the bottle before the patient is drawn? True or False?</a:t>
            </a:r>
          </a:p>
          <a:p>
            <a:r>
              <a:rPr lang="en-US" sz="2400" dirty="0" smtClean="0"/>
              <a:t>The amount of blood drawn is directly related to the increase detection of positive (growth of microorganisms) blood culture bottles? True or False?</a:t>
            </a:r>
          </a:p>
          <a:p>
            <a:r>
              <a:rPr lang="en-US" sz="2400" dirty="0" smtClean="0"/>
              <a:t>Based on this presentation wouldn’t you want the person collecting one of your family member’s blood culture specimen to collect the proper amount? 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4023" y="4983892"/>
            <a:ext cx="2036442" cy="169699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6382" y="4983892"/>
            <a:ext cx="3061981" cy="1631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8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667</Words>
  <Application>Microsoft Office PowerPoint</Application>
  <PresentationFormat>Widescreen</PresentationFormat>
  <Paragraphs>48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Importance of Blood Culture Volumes </vt:lpstr>
      <vt:lpstr>Did You Know?</vt:lpstr>
      <vt:lpstr>First, lets look at the minimum and maximum blood volumes required according to our procedure SPCL - 208</vt:lpstr>
      <vt:lpstr>Now that we know how much we need to collect…… How do we ensure we collect this amount in the patient’s blood culture bottle? </vt:lpstr>
      <vt:lpstr>So, Why are Minimum and Maximum Volumes so Important?</vt:lpstr>
      <vt:lpstr>Keypoints To Remember:     </vt:lpstr>
      <vt:lpstr>Quiz:</vt:lpstr>
    </vt:vector>
  </TitlesOfParts>
  <Company>Cone Health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Importance of Blood Culture Volumes</dc:title>
  <dc:creator>Bohannon, Brad</dc:creator>
  <cp:lastModifiedBy>Bohannon, Brad</cp:lastModifiedBy>
  <cp:revision>15</cp:revision>
  <dcterms:created xsi:type="dcterms:W3CDTF">2016-02-15T13:24:41Z</dcterms:created>
  <dcterms:modified xsi:type="dcterms:W3CDTF">2016-02-15T16:11:47Z</dcterms:modified>
</cp:coreProperties>
</file>