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5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2B475D1-7686-4970-9FEA-CF76A20C0642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0E475CA-F081-4D13-8760-EA2A2E369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4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475CA-F081-4D13-8760-EA2A2E3699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95240" y="4114800"/>
            <a:ext cx="1978660" cy="0"/>
          </a:xfrm>
          <a:custGeom>
            <a:avLst/>
            <a:gdLst/>
            <a:ahLst/>
            <a:cxnLst/>
            <a:rect l="l" t="t" r="r" b="b"/>
            <a:pathLst>
              <a:path w="1978659">
                <a:moveTo>
                  <a:pt x="0" y="0"/>
                </a:moveTo>
                <a:lnTo>
                  <a:pt x="1978279" y="0"/>
                </a:lnTo>
              </a:path>
            </a:pathLst>
          </a:custGeom>
          <a:ln w="6350">
            <a:solidFill>
              <a:srgbClr val="80A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jeff.beaman@conehealth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819398" y="1895072"/>
            <a:ext cx="2064385" cy="963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0" marR="174625" algn="ctr">
              <a:lnSpc>
                <a:spcPct val="144100"/>
              </a:lnSpc>
              <a:spcBef>
                <a:spcPts val="550"/>
              </a:spcBef>
            </a:pPr>
            <a:r>
              <a:rPr sz="2000" b="1" i="1" spc="-5" dirty="0" smtClean="0">
                <a:solidFill>
                  <a:srgbClr val="357679"/>
                </a:solidFill>
                <a:latin typeface="Arial"/>
                <a:cs typeface="Arial"/>
              </a:rPr>
              <a:t>Effective</a:t>
            </a:r>
            <a:r>
              <a:rPr sz="2000" b="1" i="1" spc="-80" dirty="0" smtClean="0">
                <a:solidFill>
                  <a:srgbClr val="357679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57679"/>
                </a:solidFill>
                <a:latin typeface="Arial"/>
                <a:cs typeface="Arial"/>
              </a:rPr>
              <a:t>Date:  </a:t>
            </a:r>
            <a:endParaRPr lang="en-US" sz="2000" b="1" i="1" spc="-5" dirty="0" smtClean="0">
              <a:solidFill>
                <a:srgbClr val="357679"/>
              </a:solidFill>
              <a:latin typeface="Arial"/>
              <a:cs typeface="Arial"/>
            </a:endParaRPr>
          </a:p>
          <a:p>
            <a:pPr marL="120650" marR="174625" algn="ctr">
              <a:lnSpc>
                <a:spcPct val="144100"/>
              </a:lnSpc>
              <a:spcBef>
                <a:spcPts val="550"/>
              </a:spcBef>
            </a:pPr>
            <a:r>
              <a:rPr lang="en-US" sz="2000" b="1" i="1" spc="-5" dirty="0" smtClean="0">
                <a:solidFill>
                  <a:srgbClr val="357679"/>
                </a:solidFill>
                <a:latin typeface="Arial"/>
                <a:cs typeface="Arial"/>
              </a:rPr>
              <a:t>June 6</a:t>
            </a:r>
            <a:r>
              <a:rPr sz="2000" b="1" i="1" dirty="0" smtClean="0">
                <a:solidFill>
                  <a:srgbClr val="357679"/>
                </a:solidFill>
                <a:latin typeface="Arial"/>
                <a:cs typeface="Arial"/>
              </a:rPr>
              <a:t>,</a:t>
            </a:r>
            <a:r>
              <a:rPr sz="2000" b="1" i="1" spc="-90" dirty="0" smtClean="0">
                <a:solidFill>
                  <a:srgbClr val="357679"/>
                </a:solidFill>
                <a:latin typeface="Arial"/>
                <a:cs typeface="Arial"/>
              </a:rPr>
              <a:t> </a:t>
            </a:r>
            <a:r>
              <a:rPr sz="2000" b="1" i="1" dirty="0" smtClean="0">
                <a:solidFill>
                  <a:srgbClr val="357679"/>
                </a:solidFill>
                <a:latin typeface="Arial"/>
                <a:cs typeface="Arial"/>
              </a:rPr>
              <a:t>2017</a:t>
            </a:r>
            <a:endParaRPr lang="en-US" sz="2000" b="1" i="1" dirty="0" smtClean="0">
              <a:solidFill>
                <a:srgbClr val="357679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6011" y="2979028"/>
            <a:ext cx="7391400" cy="46089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56515">
              <a:lnSpc>
                <a:spcPct val="73000"/>
              </a:lnSpc>
            </a:pPr>
            <a:r>
              <a:rPr sz="2000" dirty="0">
                <a:solidFill>
                  <a:srgbClr val="111111"/>
                </a:solidFill>
                <a:cs typeface="Arabic Typesetting"/>
              </a:rPr>
              <a:t>The microbiology lab </a:t>
            </a:r>
            <a:r>
              <a:rPr lang="en-US" sz="2000" dirty="0" smtClean="0">
                <a:solidFill>
                  <a:srgbClr val="111111"/>
                </a:solidFill>
                <a:cs typeface="Arabic Typesetting"/>
              </a:rPr>
              <a:t>will streamline the ordering process for wound, tissue, and abscess cultures.</a:t>
            </a:r>
            <a:endParaRPr sz="2000" dirty="0">
              <a:cs typeface="Arabic Typesetting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5079" y="75425"/>
            <a:ext cx="782332" cy="782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49909" y="396747"/>
            <a:ext cx="6603365" cy="12259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104" algn="ctr">
              <a:lnSpc>
                <a:spcPct val="100000"/>
              </a:lnSpc>
            </a:pPr>
            <a:r>
              <a:rPr sz="2600" b="1" spc="-80" dirty="0">
                <a:solidFill>
                  <a:srgbClr val="357679"/>
                </a:solidFill>
                <a:latin typeface="Arial"/>
                <a:cs typeface="Arial"/>
              </a:rPr>
              <a:t>ATTENTION </a:t>
            </a:r>
            <a:r>
              <a:rPr sz="2600" b="1" spc="-55" dirty="0">
                <a:solidFill>
                  <a:srgbClr val="357679"/>
                </a:solidFill>
                <a:latin typeface="Arial"/>
                <a:cs typeface="Arial"/>
              </a:rPr>
              <a:t>NURSING</a:t>
            </a:r>
            <a:r>
              <a:rPr sz="2600" b="1" spc="-245" dirty="0">
                <a:solidFill>
                  <a:srgbClr val="357679"/>
                </a:solidFill>
                <a:latin typeface="Arial"/>
                <a:cs typeface="Arial"/>
              </a:rPr>
              <a:t> </a:t>
            </a:r>
            <a:r>
              <a:rPr sz="2600" b="1" spc="-55" dirty="0">
                <a:solidFill>
                  <a:srgbClr val="357679"/>
                </a:solidFill>
                <a:latin typeface="Arial"/>
                <a:cs typeface="Arial"/>
              </a:rPr>
              <a:t>STAFF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00" b="1" dirty="0" smtClean="0">
                <a:solidFill>
                  <a:srgbClr val="111111"/>
                </a:solidFill>
                <a:latin typeface="Arial"/>
                <a:cs typeface="Arial"/>
              </a:rPr>
              <a:t>WOUND</a:t>
            </a:r>
            <a:r>
              <a:rPr sz="2600" b="1" dirty="0">
                <a:solidFill>
                  <a:srgbClr val="111111"/>
                </a:solidFill>
                <a:latin typeface="Arial"/>
                <a:cs typeface="Arial"/>
              </a:rPr>
              <a:t>, </a:t>
            </a:r>
            <a:r>
              <a:rPr sz="2600" b="1" dirty="0" smtClean="0">
                <a:solidFill>
                  <a:srgbClr val="111111"/>
                </a:solidFill>
                <a:latin typeface="Arial"/>
                <a:cs typeface="Arial"/>
              </a:rPr>
              <a:t>TISSUE</a:t>
            </a:r>
            <a:r>
              <a:rPr lang="en-US" sz="2600" b="1" dirty="0" smtClean="0">
                <a:solidFill>
                  <a:srgbClr val="111111"/>
                </a:solidFill>
                <a:latin typeface="Arial"/>
                <a:cs typeface="Arial"/>
              </a:rPr>
              <a:t> &amp; ABSCESS</a:t>
            </a:r>
            <a:r>
              <a:rPr sz="2600" b="1" spc="-30" dirty="0" smtClean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111111"/>
                </a:solidFill>
                <a:latin typeface="Arial"/>
                <a:cs typeface="Arial"/>
              </a:rPr>
              <a:t>CULTURES</a:t>
            </a:r>
            <a:endParaRPr sz="2600" dirty="0">
              <a:latin typeface="Arial"/>
              <a:cs typeface="Arial"/>
            </a:endParaRPr>
          </a:p>
          <a:p>
            <a:pPr marL="254635" algn="ctr">
              <a:lnSpc>
                <a:spcPct val="100000"/>
              </a:lnSpc>
              <a:spcBef>
                <a:spcPts val="145"/>
              </a:spcBef>
            </a:pPr>
            <a:r>
              <a:rPr lang="en-US" sz="2600" b="1" dirty="0" smtClean="0">
                <a:solidFill>
                  <a:srgbClr val="111111"/>
                </a:solidFill>
                <a:latin typeface="Arial"/>
                <a:cs typeface="Arial"/>
              </a:rPr>
              <a:t>NEW ORDERS AND</a:t>
            </a:r>
            <a:r>
              <a:rPr sz="2600" b="1" dirty="0" smtClean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111111"/>
                </a:solidFill>
                <a:latin typeface="Arial"/>
                <a:cs typeface="Arial"/>
              </a:rPr>
              <a:t>SAMPLE</a:t>
            </a:r>
            <a:r>
              <a:rPr sz="2600" b="1" spc="-5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2600" b="1" dirty="0" smtClean="0">
                <a:solidFill>
                  <a:srgbClr val="111111"/>
                </a:solidFill>
                <a:latin typeface="Arial"/>
                <a:cs typeface="Arial"/>
              </a:rPr>
              <a:t>TYPES</a:t>
            </a:r>
            <a:endParaRPr sz="2600" dirty="0">
              <a:latin typeface="Arial"/>
              <a:cs typeface="Arial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98227"/>
              </p:ext>
            </p:extLst>
          </p:nvPr>
        </p:nvGraphicFramePr>
        <p:xfrm>
          <a:off x="398411" y="3543157"/>
          <a:ext cx="7086600" cy="1785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1532"/>
                <a:gridCol w="3082615"/>
                <a:gridCol w="2362453"/>
              </a:tblGrid>
              <a:tr h="4761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Old 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Lab Order </a:t>
                      </a:r>
                      <a:r>
                        <a:rPr lang="en-US" sz="1600" dirty="0" smtClean="0">
                          <a:effectLst/>
                        </a:rPr>
                        <a:t>Number*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3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Wound Culture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Aerobic Culture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LAB9435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3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Tissue Culture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Aerobic/Anaerobic Culture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LAB9434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3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Abscess Culture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Aerobic/Anaerobic Culture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LAB9434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89554" y="6246841"/>
            <a:ext cx="16272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Aerobic: Required </a:t>
            </a:r>
            <a:r>
              <a:rPr lang="en-US" b="1" dirty="0" smtClean="0">
                <a:cs typeface="Arabic Typesetting" panose="03020402040406030203" pitchFamily="66" charset="-78"/>
              </a:rPr>
              <a:t>Swab </a:t>
            </a:r>
          </a:p>
          <a:p>
            <a:r>
              <a:rPr lang="en-US" sz="1100" dirty="0" smtClean="0">
                <a:cs typeface="Arabic Typesetting" panose="03020402040406030203" pitchFamily="66" charset="-78"/>
              </a:rPr>
              <a:t> </a:t>
            </a:r>
            <a:endParaRPr lang="en-US" sz="1100" dirty="0">
              <a:cs typeface="Arabic Typesetting" panose="03020402040406030203" pitchFamily="66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9554" y="7941944"/>
            <a:ext cx="204352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Aerobic/Anaerobic: </a:t>
            </a:r>
            <a:r>
              <a:rPr lang="en-US" b="1" smtClean="0"/>
              <a:t>Required </a:t>
            </a:r>
            <a:r>
              <a:rPr lang="en-US" b="1" smtClean="0"/>
              <a:t>Swab</a:t>
            </a:r>
            <a:endParaRPr lang="en-US" b="1" dirty="0" smtClean="0"/>
          </a:p>
          <a:p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848637" y="8806247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Aerobic Culture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869" y="9535490"/>
            <a:ext cx="7086600" cy="26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Contact Information:  Jeff </a:t>
            </a:r>
            <a:r>
              <a:rPr lang="en-US" sz="1100" dirty="0" err="1" smtClean="0"/>
              <a:t>Beaman</a:t>
            </a:r>
            <a:r>
              <a:rPr lang="en-US" sz="1100" dirty="0" smtClean="0"/>
              <a:t>, Manager of Microbiology, at </a:t>
            </a:r>
            <a:r>
              <a:rPr lang="en-US" sz="1100" dirty="0" smtClean="0">
                <a:hlinkClick r:id="rId4"/>
              </a:rPr>
              <a:t>jeff.beaman@conehealth.com</a:t>
            </a:r>
            <a:r>
              <a:rPr lang="en-US" sz="1100" dirty="0" smtClean="0"/>
              <a:t> or 336-832-8389.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98411" y="5360158"/>
            <a:ext cx="6636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*See Tips and Tricks </a:t>
            </a:r>
            <a:r>
              <a:rPr lang="en-US" sz="1200" smtClean="0"/>
              <a:t>for Inpatient Lab Culture Order Changes</a:t>
            </a:r>
            <a:endParaRPr lang="en-US" sz="1200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5"/>
          </p:nvPr>
        </p:nvSpPr>
        <p:spPr>
          <a:xfrm>
            <a:off x="5909690" y="9774982"/>
            <a:ext cx="2487168" cy="138499"/>
          </a:xfrm>
        </p:spPr>
        <p:txBody>
          <a:bodyPr/>
          <a:lstStyle/>
          <a:p>
            <a:r>
              <a:rPr lang="en-US" sz="900" dirty="0" smtClean="0"/>
              <a:t>JLH 05.16.17</a:t>
            </a:r>
            <a:endParaRPr lang="en-US" sz="9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4016" y="5918101"/>
            <a:ext cx="4581144" cy="16345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4016" y="7777519"/>
            <a:ext cx="4581144" cy="15780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103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Arabic Typesetting</vt:lpstr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Deskins, Barbara</dc:creator>
  <cp:lastModifiedBy>Turner, Wendy</cp:lastModifiedBy>
  <cp:revision>10</cp:revision>
  <cp:lastPrinted>2017-05-16T20:34:51Z</cp:lastPrinted>
  <dcterms:created xsi:type="dcterms:W3CDTF">2017-05-16T14:41:38Z</dcterms:created>
  <dcterms:modified xsi:type="dcterms:W3CDTF">2017-06-02T18:25:37Z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2017-05-01T00:00:00Z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2017-05-16T00:00:00Z</vt:filetime>
  </property>
</Properties>
</file>