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450-34E5-44F1-9E73-1E6E1ADB8EE8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A0B8-AFB6-4DAE-9A25-89183A95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64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450-34E5-44F1-9E73-1E6E1ADB8EE8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A0B8-AFB6-4DAE-9A25-89183A95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4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450-34E5-44F1-9E73-1E6E1ADB8EE8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A0B8-AFB6-4DAE-9A25-89183A95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41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450-34E5-44F1-9E73-1E6E1ADB8EE8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A0B8-AFB6-4DAE-9A25-89183A95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450-34E5-44F1-9E73-1E6E1ADB8EE8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A0B8-AFB6-4DAE-9A25-89183A95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450-34E5-44F1-9E73-1E6E1ADB8EE8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A0B8-AFB6-4DAE-9A25-89183A95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9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450-34E5-44F1-9E73-1E6E1ADB8EE8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A0B8-AFB6-4DAE-9A25-89183A95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8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450-34E5-44F1-9E73-1E6E1ADB8EE8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A0B8-AFB6-4DAE-9A25-89183A95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1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450-34E5-44F1-9E73-1E6E1ADB8EE8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A0B8-AFB6-4DAE-9A25-89183A95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8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450-34E5-44F1-9E73-1E6E1ADB8EE8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A0B8-AFB6-4DAE-9A25-89183A95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98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A450-34E5-44F1-9E73-1E6E1ADB8EE8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A0B8-AFB6-4DAE-9A25-89183A95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8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AA450-34E5-44F1-9E73-1E6E1ADB8EE8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6A0B8-AFB6-4DAE-9A25-89183A95B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9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17414" y="4033161"/>
            <a:ext cx="2567794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The following orders have been discontinued in CHL/SQ:</a:t>
            </a:r>
          </a:p>
          <a:p>
            <a:r>
              <a:rPr lang="en-US" sz="1200" b="1" dirty="0"/>
              <a:t>AMYPLF</a:t>
            </a:r>
            <a:r>
              <a:rPr lang="en-US" sz="1200" dirty="0"/>
              <a:t> – Amylase, pleural fluid</a:t>
            </a:r>
          </a:p>
          <a:p>
            <a:r>
              <a:rPr lang="en-US" sz="1200" b="1" dirty="0"/>
              <a:t>AMYPEF</a:t>
            </a:r>
            <a:r>
              <a:rPr lang="en-US" sz="1200" dirty="0"/>
              <a:t> – Amylase peritoneal fluid</a:t>
            </a:r>
          </a:p>
          <a:p>
            <a:r>
              <a:rPr lang="en-US" sz="1200" b="1" dirty="0"/>
              <a:t>SYNGLU</a:t>
            </a:r>
            <a:r>
              <a:rPr lang="en-US" sz="1200" dirty="0"/>
              <a:t> – Glucose, synovial fluid</a:t>
            </a:r>
          </a:p>
          <a:p>
            <a:r>
              <a:rPr lang="en-US" sz="1200" b="1" dirty="0"/>
              <a:t>SYNTP</a:t>
            </a:r>
            <a:r>
              <a:rPr lang="en-US" sz="1200" dirty="0"/>
              <a:t> – Total Protein, synovial </a:t>
            </a:r>
            <a:r>
              <a:rPr lang="en-US" sz="1200" dirty="0" smtClean="0"/>
              <a:t>fluid</a:t>
            </a:r>
          </a:p>
          <a:p>
            <a:r>
              <a:rPr lang="en-US" sz="1200" b="1" dirty="0" smtClean="0"/>
              <a:t>PERGLU </a:t>
            </a:r>
            <a:r>
              <a:rPr lang="en-US" sz="1200" dirty="0" smtClean="0"/>
              <a:t>– Glucose, peritoneal fluid</a:t>
            </a:r>
            <a:endParaRPr lang="en-US" sz="1200" b="1" dirty="0"/>
          </a:p>
          <a:p>
            <a:r>
              <a:rPr lang="en-US" sz="1200" b="1" dirty="0"/>
              <a:t>TPPCF </a:t>
            </a:r>
            <a:r>
              <a:rPr lang="en-US" sz="1200" dirty="0"/>
              <a:t>– </a:t>
            </a:r>
            <a:r>
              <a:rPr lang="en-US" sz="1200" dirty="0" smtClean="0"/>
              <a:t>Total Protein</a:t>
            </a:r>
            <a:r>
              <a:rPr lang="en-US" sz="1200" dirty="0"/>
              <a:t>, pericardial fluid</a:t>
            </a:r>
          </a:p>
          <a:p>
            <a:r>
              <a:rPr lang="en-US" sz="1200" b="1" dirty="0"/>
              <a:t>UASYN</a:t>
            </a:r>
            <a:r>
              <a:rPr lang="en-US" sz="1200" dirty="0"/>
              <a:t> – Uric Acid, synovial </a:t>
            </a:r>
            <a:r>
              <a:rPr lang="en-US" sz="1200" dirty="0" smtClean="0"/>
              <a:t>fluid</a:t>
            </a:r>
          </a:p>
          <a:p>
            <a:r>
              <a:rPr lang="en-US" sz="1200" b="1" dirty="0" smtClean="0"/>
              <a:t>MISCBF </a:t>
            </a:r>
            <a:r>
              <a:rPr lang="en-US" sz="1200" dirty="0" smtClean="0"/>
              <a:t>– Other Body Fluid Chemistry</a:t>
            </a:r>
            <a:endParaRPr lang="en-US" sz="12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497327"/>
              </p:ext>
            </p:extLst>
          </p:nvPr>
        </p:nvGraphicFramePr>
        <p:xfrm>
          <a:off x="462951" y="722680"/>
          <a:ext cx="5523777" cy="54832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9111">
                  <a:extLst>
                    <a:ext uri="{9D8B030D-6E8A-4147-A177-3AD203B41FA5}">
                      <a16:colId xmlns:a16="http://schemas.microsoft.com/office/drawing/2014/main" val="3562610314"/>
                    </a:ext>
                  </a:extLst>
                </a:gridCol>
                <a:gridCol w="789111">
                  <a:extLst>
                    <a:ext uri="{9D8B030D-6E8A-4147-A177-3AD203B41FA5}">
                      <a16:colId xmlns:a16="http://schemas.microsoft.com/office/drawing/2014/main" val="4110898982"/>
                    </a:ext>
                  </a:extLst>
                </a:gridCol>
                <a:gridCol w="789111">
                  <a:extLst>
                    <a:ext uri="{9D8B030D-6E8A-4147-A177-3AD203B41FA5}">
                      <a16:colId xmlns:a16="http://schemas.microsoft.com/office/drawing/2014/main" val="2050123098"/>
                    </a:ext>
                  </a:extLst>
                </a:gridCol>
                <a:gridCol w="789111">
                  <a:extLst>
                    <a:ext uri="{9D8B030D-6E8A-4147-A177-3AD203B41FA5}">
                      <a16:colId xmlns:a16="http://schemas.microsoft.com/office/drawing/2014/main" val="1212912791"/>
                    </a:ext>
                  </a:extLst>
                </a:gridCol>
                <a:gridCol w="789111">
                  <a:extLst>
                    <a:ext uri="{9D8B030D-6E8A-4147-A177-3AD203B41FA5}">
                      <a16:colId xmlns:a16="http://schemas.microsoft.com/office/drawing/2014/main" val="2816237123"/>
                    </a:ext>
                  </a:extLst>
                </a:gridCol>
                <a:gridCol w="789111">
                  <a:extLst>
                    <a:ext uri="{9D8B030D-6E8A-4147-A177-3AD203B41FA5}">
                      <a16:colId xmlns:a16="http://schemas.microsoft.com/office/drawing/2014/main" val="3119038517"/>
                    </a:ext>
                  </a:extLst>
                </a:gridCol>
                <a:gridCol w="789111">
                  <a:extLst>
                    <a:ext uri="{9D8B030D-6E8A-4147-A177-3AD203B41FA5}">
                      <a16:colId xmlns:a16="http://schemas.microsoft.com/office/drawing/2014/main" val="1491353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Order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Test</a:t>
                      </a:r>
                      <a:endParaRPr lang="en-US" sz="1100" b="1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Specimen</a:t>
                      </a:r>
                      <a:r>
                        <a:rPr lang="en-US" sz="1100" b="1" baseline="0" dirty="0" smtClean="0"/>
                        <a:t> Source</a:t>
                      </a:r>
                      <a:endParaRPr lang="en-US" sz="1100" b="1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ARMC</a:t>
                      </a:r>
                      <a:endParaRPr lang="en-US" sz="1100" b="1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AP</a:t>
                      </a:r>
                      <a:endParaRPr lang="en-US" sz="1100" b="1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MC</a:t>
                      </a:r>
                      <a:endParaRPr lang="en-US" sz="1100" b="1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All Others</a:t>
                      </a:r>
                      <a:endParaRPr lang="en-US" sz="1100" b="1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8900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FAMY</a:t>
                      </a:r>
                      <a:endParaRPr lang="en-US" sz="11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Amylase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*Pleural</a:t>
                      </a:r>
                      <a:r>
                        <a:rPr lang="en-US" sz="1100" baseline="0" dirty="0" smtClean="0"/>
                        <a:t> or Peritoneal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Perform</a:t>
                      </a:r>
                      <a:r>
                        <a:rPr lang="en-US" sz="1100" baseline="0" dirty="0" smtClean="0"/>
                        <a:t> In House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MC to be Sent to ARMC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ARMC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MC to be Sent to ARMC</a:t>
                      </a:r>
                      <a:endParaRPr lang="en-US" sz="11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55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FALB</a:t>
                      </a:r>
                      <a:endParaRPr lang="en-US" sz="11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Albumin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Pleural</a:t>
                      </a:r>
                      <a:r>
                        <a:rPr lang="en-US" sz="1100" baseline="0" dirty="0" smtClean="0"/>
                        <a:t> or Peritoneal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Perform</a:t>
                      </a:r>
                      <a:r>
                        <a:rPr lang="en-US" sz="1100" baseline="0" dirty="0" smtClean="0"/>
                        <a:t> In House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Perform</a:t>
                      </a:r>
                      <a:r>
                        <a:rPr lang="en-US" sz="1100" baseline="0" dirty="0" smtClean="0"/>
                        <a:t> In House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Perform In</a:t>
                      </a:r>
                      <a:r>
                        <a:rPr lang="en-US" sz="1100" baseline="0" dirty="0" smtClean="0"/>
                        <a:t> House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MC</a:t>
                      </a:r>
                      <a:endParaRPr lang="en-US" sz="11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039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FALBL</a:t>
                      </a:r>
                      <a:endParaRPr lang="en-US" sz="11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Albumin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All Other Fluids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097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FCRE</a:t>
                      </a:r>
                      <a:endParaRPr lang="en-US" sz="11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Creatinine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Pleural</a:t>
                      </a:r>
                      <a:r>
                        <a:rPr lang="en-US" sz="1100" baseline="0" dirty="0" smtClean="0"/>
                        <a:t> or Peritoneal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Perform</a:t>
                      </a:r>
                      <a:r>
                        <a:rPr lang="en-US" sz="1100" baseline="0" dirty="0" smtClean="0"/>
                        <a:t> in House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Perform</a:t>
                      </a:r>
                      <a:r>
                        <a:rPr lang="en-US" sz="1100" baseline="0" dirty="0" smtClean="0"/>
                        <a:t> in House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Perform In House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MC</a:t>
                      </a:r>
                      <a:endParaRPr lang="en-US" sz="11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140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FCRE</a:t>
                      </a:r>
                      <a:endParaRPr lang="en-US" sz="11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Creatinine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JP</a:t>
                      </a:r>
                      <a:r>
                        <a:rPr lang="en-US" sz="1100" baseline="0" dirty="0" smtClean="0"/>
                        <a:t> Drainage</a:t>
                      </a:r>
                      <a:endParaRPr lang="en-US" sz="11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MC</a:t>
                      </a:r>
                      <a:endParaRPr lang="en-US" sz="11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</a:t>
                      </a:r>
                      <a:r>
                        <a:rPr lang="en-US" sz="1100" baseline="0" dirty="0" smtClean="0"/>
                        <a:t> to MC</a:t>
                      </a:r>
                      <a:endParaRPr lang="en-US" sz="1100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Perform In House</a:t>
                      </a:r>
                      <a:endParaRPr lang="en-US" sz="11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MC</a:t>
                      </a:r>
                      <a:endParaRPr lang="en-US" sz="11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62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FCREAL</a:t>
                      </a:r>
                      <a:endParaRPr lang="en-US" sz="11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Creatinine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All Other Fluids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575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FGLU</a:t>
                      </a:r>
                      <a:endParaRPr lang="en-US" sz="11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Glucose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Pleural</a:t>
                      </a:r>
                      <a:r>
                        <a:rPr lang="en-US" sz="1100" baseline="0" dirty="0" smtClean="0"/>
                        <a:t> or Peritoneal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Perform</a:t>
                      </a:r>
                      <a:r>
                        <a:rPr lang="en-US" sz="1100" baseline="0" dirty="0" smtClean="0"/>
                        <a:t> in House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Perform</a:t>
                      </a:r>
                      <a:r>
                        <a:rPr lang="en-US" sz="1100" baseline="0" dirty="0" smtClean="0"/>
                        <a:t> in House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Perform</a:t>
                      </a:r>
                      <a:r>
                        <a:rPr lang="en-US" sz="1100" baseline="0" dirty="0" smtClean="0"/>
                        <a:t> in House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MC</a:t>
                      </a:r>
                      <a:endParaRPr lang="en-US" sz="11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819044"/>
                  </a:ext>
                </a:extLst>
              </a:tr>
              <a:tr h="454058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FGLUL</a:t>
                      </a:r>
                      <a:endParaRPr lang="en-US" sz="11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Glucose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All Other Fluids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26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FTP</a:t>
                      </a:r>
                      <a:endParaRPr lang="en-US" sz="11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Total Protein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Pleural</a:t>
                      </a:r>
                      <a:r>
                        <a:rPr lang="en-US" sz="1100" baseline="0" dirty="0" smtClean="0"/>
                        <a:t> or Peritoneal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Perform</a:t>
                      </a:r>
                      <a:r>
                        <a:rPr lang="en-US" sz="1100" baseline="0" dirty="0" smtClean="0"/>
                        <a:t> in House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Perform</a:t>
                      </a:r>
                      <a:r>
                        <a:rPr lang="en-US" sz="1100" baseline="0" dirty="0" smtClean="0"/>
                        <a:t> in House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Perform</a:t>
                      </a:r>
                      <a:r>
                        <a:rPr lang="en-US" sz="1100" baseline="0" dirty="0" smtClean="0"/>
                        <a:t> in House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MC</a:t>
                      </a:r>
                      <a:endParaRPr lang="en-US" sz="11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633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FTPLL</a:t>
                      </a:r>
                      <a:endParaRPr lang="en-US" sz="11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Total Protein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All Other Fluids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604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UAFLDL</a:t>
                      </a:r>
                      <a:endParaRPr lang="en-US" sz="11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Uric Acid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All Fluid Types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Send to LabCorp</a:t>
                      </a:r>
                      <a:endParaRPr lang="en-US" sz="1100" dirty="0"/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183898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2950" y="113206"/>
            <a:ext cx="8525770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Specimen Processing Job Aid:  Serous Fluid Chemistry Orders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17414" y="6155734"/>
            <a:ext cx="2567794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Please note: </a:t>
            </a:r>
            <a:r>
              <a:rPr lang="en-US" sz="1200" dirty="0" smtClean="0"/>
              <a:t> There are no changes to Protein, CSF (</a:t>
            </a:r>
            <a:r>
              <a:rPr lang="en-US" sz="1200" b="1" dirty="0" smtClean="0"/>
              <a:t>CTP</a:t>
            </a:r>
            <a:r>
              <a:rPr lang="en-US" sz="1200" dirty="0" smtClean="0"/>
              <a:t>); Glucose, CSF (</a:t>
            </a:r>
            <a:r>
              <a:rPr lang="en-US" sz="1200" b="1" dirty="0" smtClean="0"/>
              <a:t>CGL</a:t>
            </a:r>
            <a:r>
              <a:rPr lang="en-US" sz="1200" dirty="0" smtClean="0"/>
              <a:t>); or the panel (</a:t>
            </a:r>
            <a:r>
              <a:rPr lang="en-US" sz="1200" b="1" dirty="0" smtClean="0"/>
              <a:t>TPGCSF</a:t>
            </a:r>
            <a:r>
              <a:rPr lang="en-US" sz="1200" dirty="0" smtClean="0"/>
              <a:t>).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6333235" y="1168883"/>
            <a:ext cx="854016" cy="4917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323167" y="1883469"/>
            <a:ext cx="854016" cy="4917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333235" y="2598055"/>
            <a:ext cx="854016" cy="49170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01597" y="722680"/>
            <a:ext cx="2567792" cy="30777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Color Key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481982" y="1183903"/>
            <a:ext cx="1403226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Performed in House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7481981" y="1883469"/>
            <a:ext cx="1403227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Send to </a:t>
            </a:r>
          </a:p>
          <a:p>
            <a:pPr algn="ctr"/>
            <a:r>
              <a:rPr lang="en-US" sz="1200" dirty="0" smtClean="0"/>
              <a:t>LabCorp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466163" y="2598055"/>
            <a:ext cx="1403226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Send to </a:t>
            </a:r>
          </a:p>
          <a:p>
            <a:pPr algn="ctr"/>
            <a:r>
              <a:rPr lang="en-US" sz="1200" dirty="0" smtClean="0"/>
              <a:t>Moses Cone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333235" y="3268932"/>
            <a:ext cx="854016" cy="4917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466163" y="3283952"/>
            <a:ext cx="1403226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Send to </a:t>
            </a:r>
          </a:p>
          <a:p>
            <a:pPr algn="ctr"/>
            <a:r>
              <a:rPr lang="en-US" sz="1200" dirty="0" smtClean="0"/>
              <a:t>Alamance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462950" y="6331296"/>
            <a:ext cx="5523777" cy="4749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*If amylase is required on fluid type other than pleural or peritoneal, order as a Miscellaneous Test and send to LabCorp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15168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341</Words>
  <Application>Microsoft Office PowerPoint</Application>
  <PresentationFormat>Letter Paper (8.5x11 in)</PresentationFormat>
  <Paragraphs>104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Cone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Hobbins, Jackie</dc:creator>
  <cp:lastModifiedBy>Turner, Wendy</cp:lastModifiedBy>
  <cp:revision>15</cp:revision>
  <cp:lastPrinted>2018-02-05T22:06:21Z</cp:lastPrinted>
  <dcterms:created xsi:type="dcterms:W3CDTF">2018-01-08T12:34:22Z</dcterms:created>
  <dcterms:modified xsi:type="dcterms:W3CDTF">2018-02-05T22:20:09Z</dcterms:modified>
</cp:coreProperties>
</file>