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7CBB-555E-4152-B2A8-65BF9EBEE86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8EB1-B382-4726-BA5B-7D9CAA654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6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7CBB-555E-4152-B2A8-65BF9EBEE86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8EB1-B382-4726-BA5B-7D9CAA654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7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7CBB-555E-4152-B2A8-65BF9EBEE86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8EB1-B382-4726-BA5B-7D9CAA654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4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7CBB-555E-4152-B2A8-65BF9EBEE86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8EB1-B382-4726-BA5B-7D9CAA654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5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7CBB-555E-4152-B2A8-65BF9EBEE86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8EB1-B382-4726-BA5B-7D9CAA654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2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7CBB-555E-4152-B2A8-65BF9EBEE86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8EB1-B382-4726-BA5B-7D9CAA654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7CBB-555E-4152-B2A8-65BF9EBEE86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8EB1-B382-4726-BA5B-7D9CAA654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1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7CBB-555E-4152-B2A8-65BF9EBEE86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8EB1-B382-4726-BA5B-7D9CAA654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3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7CBB-555E-4152-B2A8-65BF9EBEE86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8EB1-B382-4726-BA5B-7D9CAA654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7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7CBB-555E-4152-B2A8-65BF9EBEE86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8EB1-B382-4726-BA5B-7D9CAA654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0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7CBB-555E-4152-B2A8-65BF9EBEE86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8EB1-B382-4726-BA5B-7D9CAA654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5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97CBB-555E-4152-B2A8-65BF9EBEE86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A8EB1-B382-4726-BA5B-7D9CAA654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2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Dry Ice Safety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6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 has given new requirements for labs handling dry ice.</a:t>
            </a:r>
          </a:p>
          <a:p>
            <a:r>
              <a:rPr lang="en-US" dirty="0" smtClean="0"/>
              <a:t>CAP now require policies, practices, and training documentation for employees </a:t>
            </a:r>
          </a:p>
          <a:p>
            <a:r>
              <a:rPr lang="en-US" dirty="0" smtClean="0"/>
              <a:t>New Policy- Dry Ice Safety and Shipping</a:t>
            </a:r>
          </a:p>
          <a:p>
            <a:r>
              <a:rPr lang="en-US" dirty="0" smtClean="0"/>
              <a:t>SDS is available in SiteHawk</a:t>
            </a:r>
          </a:p>
          <a:p>
            <a:r>
              <a:rPr lang="en-US" dirty="0" smtClean="0"/>
              <a:t>Training is provided to all employees on a one time basis and will be added to the new employee orientation.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7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Ice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solid form of carbon dioxide</a:t>
            </a:r>
          </a:p>
          <a:p>
            <a:r>
              <a:rPr lang="en-US" dirty="0" smtClean="0"/>
              <a:t>Sublimates into gas at -78.5°C or higher</a:t>
            </a:r>
          </a:p>
          <a:p>
            <a:r>
              <a:rPr lang="en-US" dirty="0" smtClean="0"/>
              <a:t>Used in the laboratory for shipments that must remain frozen</a:t>
            </a:r>
          </a:p>
          <a:p>
            <a:r>
              <a:rPr lang="en-US" dirty="0" smtClean="0"/>
              <a:t>Preferable over </a:t>
            </a:r>
            <a:r>
              <a:rPr lang="en-US" dirty="0" smtClean="0"/>
              <a:t>wet ice</a:t>
            </a:r>
            <a:r>
              <a:rPr lang="en-US" dirty="0" smtClean="0"/>
              <a:t> </a:t>
            </a:r>
            <a:r>
              <a:rPr lang="en-US" dirty="0" smtClean="0"/>
              <a:t>due to lower temperatures and does not leave behind residue.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482" y="3803904"/>
            <a:ext cx="3357093" cy="223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2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Ice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stored in a well ventilated area to allow vapor dispersion</a:t>
            </a:r>
          </a:p>
          <a:p>
            <a:r>
              <a:rPr lang="en-US" dirty="0" smtClean="0"/>
              <a:t>Must be kept in an insulated cooler or box</a:t>
            </a:r>
          </a:p>
          <a:p>
            <a:r>
              <a:rPr lang="en-US" dirty="0" smtClean="0"/>
              <a:t>Can damage tile or laminate surface by destroying adhesive</a:t>
            </a:r>
          </a:p>
          <a:p>
            <a:r>
              <a:rPr lang="en-US" dirty="0" smtClean="0"/>
              <a:t>Labeled container must not be sealed to allow proper ventilation</a:t>
            </a:r>
          </a:p>
          <a:p>
            <a:r>
              <a:rPr lang="en-US" dirty="0" smtClean="0"/>
              <a:t>Never store in confined area such as walk-in refrigerator or rooms with no ventilation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424" y="4858303"/>
            <a:ext cx="1324546" cy="1318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240" y="4298316"/>
            <a:ext cx="2013584" cy="2013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218" y="4194894"/>
            <a:ext cx="1982069" cy="198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6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Ice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32248" cy="4351338"/>
          </a:xfrm>
        </p:spPr>
        <p:txBody>
          <a:bodyPr/>
          <a:lstStyle/>
          <a:p>
            <a:r>
              <a:rPr lang="en-US" dirty="0" smtClean="0"/>
              <a:t>NEVER touch dry ice without appropriate PPE</a:t>
            </a:r>
          </a:p>
          <a:p>
            <a:r>
              <a:rPr lang="en-US" dirty="0" smtClean="0"/>
              <a:t>Cryogenic gloves must be worn while handling dry ice</a:t>
            </a:r>
          </a:p>
          <a:p>
            <a:r>
              <a:rPr lang="en-US" dirty="0" smtClean="0"/>
              <a:t>Face shield or safety goggles must be worn</a:t>
            </a:r>
          </a:p>
          <a:p>
            <a:r>
              <a:rPr lang="en-US" dirty="0" smtClean="0"/>
              <a:t>Impermeable lab coat must be fully closed and buttoned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84" y="1027906"/>
            <a:ext cx="462381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7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Ice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Unused dry ice should be allowed to sublimate within the insulated container while in a well ventilated area</a:t>
            </a:r>
          </a:p>
          <a:p>
            <a:r>
              <a:rPr lang="en-US" dirty="0" smtClean="0"/>
              <a:t>NEVER dispose of dry ice in a sink, toilet, trashcan, or other receptacle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91013"/>
            <a:ext cx="2428875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624" y="4002628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298" y="3826605"/>
            <a:ext cx="2492502" cy="2492502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>
          <a:xfrm>
            <a:off x="1083373" y="4242816"/>
            <a:ext cx="1938528" cy="1934147"/>
          </a:xfrm>
          <a:prstGeom prst="noSmoking">
            <a:avLst>
              <a:gd name="adj" fmla="val 686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5094922" y="4105782"/>
            <a:ext cx="1938528" cy="1934147"/>
          </a:xfrm>
          <a:prstGeom prst="noSmoking">
            <a:avLst>
              <a:gd name="adj" fmla="val 686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&quot;No&quot; Symbol 10"/>
          <p:cNvSpPr/>
          <p:nvPr/>
        </p:nvSpPr>
        <p:spPr>
          <a:xfrm>
            <a:off x="9138285" y="4266914"/>
            <a:ext cx="1938528" cy="1934147"/>
          </a:xfrm>
          <a:prstGeom prst="noSmoking">
            <a:avLst>
              <a:gd name="adj" fmla="val 686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55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Ice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Dry ice has various uses within the laboratory, mostly for shipping</a:t>
            </a:r>
          </a:p>
          <a:p>
            <a:r>
              <a:rPr lang="en-US" dirty="0" smtClean="0"/>
              <a:t>Dry ice should always be placed in insulated containers</a:t>
            </a:r>
          </a:p>
          <a:p>
            <a:r>
              <a:rPr lang="en-US" dirty="0" smtClean="0"/>
              <a:t>Proper dry ice shipping labels must be affixed to the outside of the container</a:t>
            </a:r>
          </a:p>
          <a:p>
            <a:r>
              <a:rPr lang="en-US" dirty="0" smtClean="0"/>
              <a:t>Shipping container must never be sealed so that gas can escape</a:t>
            </a:r>
          </a:p>
          <a:p>
            <a:r>
              <a:rPr lang="en-US" dirty="0" smtClean="0"/>
              <a:t>Refer to Dry Ice Safety and Shipping procedure for appropriate shipping instructions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733034"/>
            <a:ext cx="1993392" cy="19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1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Ice First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direct exposure, remove unnecessary clothing that is not frozen to the skin</a:t>
            </a:r>
          </a:p>
          <a:p>
            <a:r>
              <a:rPr lang="en-US" dirty="0" smtClean="0"/>
              <a:t>Do NOT rub frozen body parts because further tissue damage can occur</a:t>
            </a:r>
          </a:p>
          <a:p>
            <a:r>
              <a:rPr lang="en-US" dirty="0" smtClean="0"/>
              <a:t>Place the affected body part in warm water(not above 40°C)</a:t>
            </a:r>
          </a:p>
          <a:p>
            <a:r>
              <a:rPr lang="en-US" dirty="0" smtClean="0"/>
              <a:t>Do no use dry heat</a:t>
            </a:r>
          </a:p>
          <a:p>
            <a:r>
              <a:rPr lang="en-US" dirty="0" smtClean="0"/>
              <a:t>Seek medical assistance as soon as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Dry Ice Safety.  Safety in Laboratories.  The University of Vermont. http://www.uvm.edu/safety/lab/DryIce. Accessed 10/12/2018.</a:t>
            </a:r>
            <a:endParaRPr lang="en-US" b="1" dirty="0"/>
          </a:p>
          <a:p>
            <a:r>
              <a:rPr lang="en-US" dirty="0"/>
              <a:t>OSHA Quick Facts: Laboratory Safety Cryogens and Dry Ice. Occupational Safety and Health Administration Website-https://www.osha.gov/Publications/laboratory/OSHAquickfacts-lab-safety-cryogens-dryice.pdf. Reviewed October 2011.  Accessed 10/10/2018.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5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395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Dry Ice Safety Training</vt:lpstr>
      <vt:lpstr>Purpose</vt:lpstr>
      <vt:lpstr>Dry Ice Properties</vt:lpstr>
      <vt:lpstr>Dry Ice Storage</vt:lpstr>
      <vt:lpstr>Dry Ice Handling</vt:lpstr>
      <vt:lpstr>Dry Ice Disposal</vt:lpstr>
      <vt:lpstr>Dry Ice Usage</vt:lpstr>
      <vt:lpstr>Dry Ice First Aid</vt:lpstr>
      <vt:lpstr>References</vt:lpstr>
    </vt:vector>
  </TitlesOfParts>
  <Company>Cone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Dry Ice Safety Training</dc:title>
  <dc:creator>Vestal, Mathieu</dc:creator>
  <cp:lastModifiedBy>Vestal, Mathieu</cp:lastModifiedBy>
  <cp:revision>17</cp:revision>
  <dcterms:created xsi:type="dcterms:W3CDTF">2018-11-27T20:32:56Z</dcterms:created>
  <dcterms:modified xsi:type="dcterms:W3CDTF">2018-12-03T13:42:28Z</dcterms:modified>
</cp:coreProperties>
</file>