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50B4-C8C1-4A71-B0D8-8DCF62808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C852D8-557A-4A3F-AF8D-FE880E6AC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592AA-0C4C-48EF-B587-D36EAAAE3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8E143-B077-4D01-9E14-06F6D54A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A5AC-31CD-4967-8F35-08C845A1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6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A92D-A840-4530-B7A2-F834ACEF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53E1D-8AC1-419A-B565-8E42E2F85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352DC-41C4-443C-A6FC-679FCAC8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12A7B-8009-403C-9F72-0824E6F4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5E952-A0EA-448D-B66B-97A765B0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9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337750-9569-4049-9D10-EF11F1727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AC981-9EB2-48B3-B733-B1A3CB988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017C5-4BB4-426A-869D-796478F9E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62E49-26D6-49F6-8790-7593B37FC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9EC21-C12B-4F24-8EE9-49463C1A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9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6B27-143A-4CA9-975A-9875BAA0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4EAF-6B91-4C67-BAE1-8635A90A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4C963-BB60-417A-AA46-DF45BE0BA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6EC7B-FB3E-466D-9A47-5C30D88E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E701F-FA38-465F-827B-59DB93BB2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52A52-80C0-4AF0-9144-EE9A7500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9BFC3-4F62-42D8-861C-D45E6EFC7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93A26-FB8C-4197-94D7-8A2D8D05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46DF2-D358-4B3A-A311-3DC8CA2E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21EFC-0A1B-4940-81E3-9E533BBE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2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C6E4A-A47C-41A9-86B5-8E4F8034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08C16-CD50-4B4D-BEF5-17C94D78C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25529-B30C-448A-8AC9-B657CF1F7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6F7C2-E047-4E9A-9F4A-0B918359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93E2C-8942-46ED-94E0-B40F7AEE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27A6D-1929-418C-AAA8-BE2B9E79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2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D092-8808-4E27-8D4D-72C409503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0FCFD-9C7A-4ED1-9D44-92C4B2D57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65A17-29B3-4559-A34B-39E0CEFCC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A0DE49-2730-4251-8C46-31BB1CC6B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4FD86-9697-4450-BF13-A0E8D574E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4424F9-245E-49FA-A804-F404CC7A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8FD63A-B993-4237-B861-EEC27FAA3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020AE-D63A-48CC-BA72-BEDD32747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2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FE11-4673-4B0D-B4A1-C7B4A5ED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7B5B1-29BB-47D6-A45C-276EDF8CD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4EFCC-F4EA-4698-99D8-1ADE31D8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A3251-96E4-47A9-B66F-E35E9247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8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A2329-C188-4EA6-B733-ACB3B5E0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CA127-E1F6-493A-8A7A-2B2F6A7E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D15DA-C17D-4FBB-A63D-18CFF6F9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2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BD1A-633F-4C03-8EDC-415CB8BB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2BFB6-B63A-4ECB-86FC-D44A4BDE0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29580-CF73-432A-9886-6A3230B4D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12896-B27D-4E3E-A216-D277220B2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FBAF-F61A-4199-AE43-F373F61B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0302D-53E0-45B7-9B29-F2252950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1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EB92-41F9-4ADB-AF62-CCBB68CE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B0165-19AC-4CFE-9D91-9B6EBDF73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CBD86-3270-443D-9F0E-8D9327C0D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FD27C-5C00-4068-A53B-04148583D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BC1FD-1B23-4919-A5A0-18CB1844B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5A168E-3EF4-4F54-87CC-3F1BC6FC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AC5971-C507-4466-9545-D5695BDF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CE4EC-907D-4C95-A299-6D91D4CA7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5E27-9DEA-4159-B12F-7A84AA537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241F-AEAD-437D-8CA5-88E5934150AC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D617A-8239-4852-AD5F-2740404F3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76630-9C91-4A6D-85E3-259603FA0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EA70B-FE39-41BF-B9F4-B6166013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suny-ap2/chapter/the-pituitary-gland-and-hypothalamu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pharmd.ne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te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l.com/article/identify-slow-code-with-devel--timer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bi.org.au/2013/05/60-minutes-anthony-venn-brown-gay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55837-3D7B-4CCD-A069-3B57CBC47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/>
              <a:t>ACTH Stimulation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71898-98C5-492C-87B5-593960E50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What you need to know…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30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768BC45-6978-4563-AFFC-4378E82C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lored rectangle">
            <a:extLst>
              <a:ext uri="{FF2B5EF4-FFF2-40B4-BE49-F238E27FC236}">
                <a16:creationId xmlns:a16="http://schemas.microsoft.com/office/drawing/2014/main" id="{A80A8067-64B4-47DF-9C4D-88D9ADEC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7F38F7-969E-4398-9320-B05A292D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END.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9D1E2788-F6B5-40EE-A733-8187EB22B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747614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9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F369-C697-48CB-8B6C-26AA35BC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is it?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6BCD5-2D43-4E4F-A72B-F9D202F5B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92D050"/>
                </a:solidFill>
              </a:rPr>
              <a:t>The ACTH stimulation test measures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92D050"/>
                </a:solidFill>
              </a:rPr>
              <a:t>     a how well a patient’s body responds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92D050"/>
                </a:solidFill>
              </a:rPr>
              <a:t>     to certain hormones. </a:t>
            </a:r>
          </a:p>
          <a:p>
            <a:r>
              <a:rPr lang="en-US" sz="2000" dirty="0">
                <a:solidFill>
                  <a:srgbClr val="7030A0"/>
                </a:solidFill>
              </a:rPr>
              <a:t>These hormones are needed to trigger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     the body’s response to other hormones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     needed to regulate the body.</a:t>
            </a:r>
          </a:p>
          <a:p>
            <a:r>
              <a:rPr lang="en-US" sz="2000" dirty="0">
                <a:solidFill>
                  <a:srgbClr val="FFC000"/>
                </a:solidFill>
              </a:rPr>
              <a:t>We can simulate this process by injecting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C000"/>
                </a:solidFill>
              </a:rPr>
              <a:t>     the patient with ACTH.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" name="Picture 19" descr="Diagram&#10;&#10;Description automatically generated">
            <a:extLst>
              <a:ext uri="{FF2B5EF4-FFF2-40B4-BE49-F238E27FC236}">
                <a16:creationId xmlns:a16="http://schemas.microsoft.com/office/drawing/2014/main" id="{10977E14-F733-40B0-8EFC-BAAB20B7B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48265" y="1825625"/>
            <a:ext cx="5192486" cy="380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5E9D6-8118-48DE-959E-5DF4D11B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73" y="29981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do I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A6F7-C3B5-4D19-894E-F535AC17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23" y="138100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 separate draws are needed for this test.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DO NOT draw all at the same time.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C000"/>
                </a:solidFill>
              </a:rPr>
              <a:t>Container type: SST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6EFF5E63-638B-45D3-B386-D21B162B8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692" y="2934443"/>
            <a:ext cx="1996614" cy="381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B714-BFF0-44B4-B754-07C0DA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do I need to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6DE77-5708-49C3-8AA9-C7C0CF6BE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you draw the </a:t>
            </a:r>
            <a:r>
              <a:rPr lang="en-US" dirty="0">
                <a:solidFill>
                  <a:srgbClr val="00B050"/>
                </a:solidFill>
              </a:rPr>
              <a:t>BASELINE (draw #1)</a:t>
            </a:r>
            <a:r>
              <a:rPr lang="en-US" dirty="0"/>
              <a:t>, notify the nurse you are scheduled to begin the </a:t>
            </a:r>
            <a:r>
              <a:rPr lang="en-US" dirty="0">
                <a:solidFill>
                  <a:srgbClr val="7030A0"/>
                </a:solidFill>
              </a:rPr>
              <a:t>ACTH Stimulation test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Note:</a:t>
            </a:r>
            <a:r>
              <a:rPr lang="en-US" dirty="0"/>
              <a:t> this is critical because the ACTH injection must be acquired</a:t>
            </a:r>
          </a:p>
          <a:p>
            <a:pPr marL="0" indent="0">
              <a:buNone/>
            </a:pPr>
            <a:r>
              <a:rPr lang="en-US" dirty="0"/>
              <a:t>	by the pharmacy.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FD747C-6921-404E-9BFE-45F0210A8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666" y="4272117"/>
            <a:ext cx="2047875" cy="1095375"/>
          </a:xfrm>
          <a:prstGeom prst="rect">
            <a:avLst/>
          </a:prstGeom>
        </p:spPr>
      </p:pic>
      <p:pic>
        <p:nvPicPr>
          <p:cNvPr id="6" name="Picture 5" descr="A picture containing toilet, dark, cup&#10;&#10;Description automatically generated">
            <a:extLst>
              <a:ext uri="{FF2B5EF4-FFF2-40B4-BE49-F238E27FC236}">
                <a16:creationId xmlns:a16="http://schemas.microsoft.com/office/drawing/2014/main" id="{4CAD6626-B377-4870-B4CD-EC2D9BF3C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438122" y="3641376"/>
            <a:ext cx="2356858" cy="235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5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4C50-04FA-443A-9AC8-42BEC45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779D2"/>
                </a:solidFill>
              </a:rPr>
              <a:t>Once the nurse has been notified,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FEB9-CEC8-44E6-9838-3B912679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Draw the BASELINE (pre-injection) SST tube.</a:t>
            </a:r>
          </a:p>
          <a:p>
            <a:r>
              <a:rPr lang="en-US" dirty="0"/>
              <a:t>Be sure to document on the tube as well as the ACTH Stimulation Test Collection Time form.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Print a copy of the form from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Sharepoint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 SPCL-4020F-CH ACTH Stimulation Test Collection Time.</a:t>
            </a:r>
          </a:p>
          <a:p>
            <a:r>
              <a:rPr lang="en-US" dirty="0"/>
              <a:t>Complete the form completely </a:t>
            </a:r>
          </a:p>
          <a:p>
            <a:pPr marL="0" indent="0">
              <a:buNone/>
            </a:pPr>
            <a:r>
              <a:rPr lang="en-US" dirty="0"/>
              <a:t>   (patient info, collection time,</a:t>
            </a:r>
          </a:p>
          <a:p>
            <a:pPr marL="0" indent="0">
              <a:buNone/>
            </a:pPr>
            <a:r>
              <a:rPr lang="en-US" dirty="0"/>
              <a:t>     initials, etc.)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B56C442-C6F8-4B6C-ADB8-9907AB5DC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80177" y="3692137"/>
            <a:ext cx="2800738" cy="280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5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B73D-A21D-43AD-A4AB-B18AFB6C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404"/>
            <a:ext cx="10515600" cy="1325563"/>
          </a:xfrm>
        </p:spPr>
        <p:txBody>
          <a:bodyPr/>
          <a:lstStyle/>
          <a:p>
            <a:r>
              <a:rPr lang="en-US" dirty="0"/>
              <a:t>Nurse administers the injection…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E2A4CA-112E-43F5-A16D-604642667C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0064" y="1904868"/>
            <a:ext cx="3048264" cy="304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4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5A0AA5-596B-4921-8EB3-DAADB080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Promptly 30 minutes after the injection, draw SST #2. 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sz="3200" dirty="0"/>
              <a:t>Be sure to record the time on the tube AND the Collection Time form.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55BF044A-C01A-4521-9A25-D89A1A2D8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05501" y="350071"/>
            <a:ext cx="3571429" cy="18761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F64B3E-ED9E-4B9D-8190-AF409612B9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6930" y="4619231"/>
            <a:ext cx="20193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DC560-55C1-4A24-B52A-72657992D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Promptly 30 minutes later…</a:t>
            </a:r>
            <a:endParaRPr lang="en-US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E0BC4-B006-4205-9CB5-14FB0DBE7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Draw SST #3. </a:t>
            </a:r>
            <a:r>
              <a:rPr lang="en-US" sz="1800" dirty="0"/>
              <a:t>Record collection time on the tube AND on the Collection Time form.</a:t>
            </a:r>
            <a:endParaRPr lang="en-US" sz="4800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NOTE: this is a TOTAL of 60 minutes AFTER the injection.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 descr="A picture containing text, watch&#10;&#10;Description automatically generated">
            <a:extLst>
              <a:ext uri="{FF2B5EF4-FFF2-40B4-BE49-F238E27FC236}">
                <a16:creationId xmlns:a16="http://schemas.microsoft.com/office/drawing/2014/main" id="{B71270CC-9987-4533-8588-6A24D0F1E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54066" y="3319463"/>
            <a:ext cx="2857500" cy="2857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ACB156-96D5-4263-81E0-ACB84A88E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134" y="3751878"/>
            <a:ext cx="20764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0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C647-BF36-40AD-98BE-4E4E9CE7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59726-22AF-489D-A747-DA54C282A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tubes go in 1 bag WITH the ACTH Stimulation Collection Time form.</a:t>
            </a:r>
          </a:p>
          <a:p>
            <a:r>
              <a:rPr lang="en-US" dirty="0"/>
              <a:t>Process and batch as usual.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46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305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ACTH Stimulation Test</vt:lpstr>
      <vt:lpstr>What is it? </vt:lpstr>
      <vt:lpstr>What do I need?</vt:lpstr>
      <vt:lpstr>What do I need to do?</vt:lpstr>
      <vt:lpstr>Once the nurse has been notified,</vt:lpstr>
      <vt:lpstr>Nurse administers the injection…</vt:lpstr>
      <vt:lpstr>Promptly 30 minutes after the injection, draw SST #2.  Be sure to record the time on the tube AND the Collection Time form.</vt:lpstr>
      <vt:lpstr>Promptly 30 minutes later…</vt:lpstr>
      <vt:lpstr>Next…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ACTH Stimulation Test</dc:title>
  <dc:creator>Jacee</dc:creator>
  <cp:lastModifiedBy>Farmer, Jacee</cp:lastModifiedBy>
  <cp:revision>19</cp:revision>
  <dcterms:created xsi:type="dcterms:W3CDTF">2021-07-08T15:47:39Z</dcterms:created>
  <dcterms:modified xsi:type="dcterms:W3CDTF">2021-07-08T19:23:25Z</dcterms:modified>
</cp:coreProperties>
</file>