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2"/>
  </p:notesMasterIdLst>
  <p:handoutMasterIdLst>
    <p:handoutMasterId r:id="rId13"/>
  </p:handoutMasterIdLst>
  <p:sldIdLst>
    <p:sldId id="506" r:id="rId4"/>
    <p:sldId id="531" r:id="rId5"/>
    <p:sldId id="804" r:id="rId6"/>
    <p:sldId id="785" r:id="rId7"/>
    <p:sldId id="751" r:id="rId8"/>
    <p:sldId id="789" r:id="rId9"/>
    <p:sldId id="776" r:id="rId10"/>
    <p:sldId id="778" r:id="rId11"/>
  </p:sldIdLst>
  <p:sldSz cx="9144000" cy="6858000" type="screen4x3"/>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73003" autoAdjust="0"/>
  </p:normalViewPr>
  <p:slideViewPr>
    <p:cSldViewPr snapToGrid="0" snapToObjects="1">
      <p:cViewPr varScale="1">
        <p:scale>
          <a:sx n="97" d="100"/>
          <a:sy n="97" d="100"/>
        </p:scale>
        <p:origin x="1662" y="72"/>
      </p:cViewPr>
      <p:guideLst>
        <p:guide orient="horz" pos="2160"/>
        <p:guide pos="2880"/>
      </p:guideLst>
    </p:cSldViewPr>
  </p:slideViewPr>
  <p:outlineViewPr>
    <p:cViewPr>
      <p:scale>
        <a:sx n="33" d="100"/>
        <a:sy n="33" d="100"/>
      </p:scale>
      <p:origin x="0" y="2670"/>
    </p:cViewPr>
  </p:outlineViewPr>
  <p:notesTextViewPr>
    <p:cViewPr>
      <p:scale>
        <a:sx n="75" d="100"/>
        <a:sy n="75" d="100"/>
      </p:scale>
      <p:origin x="0" y="0"/>
    </p:cViewPr>
  </p:notesTextViewPr>
  <p:sorterViewPr>
    <p:cViewPr>
      <p:scale>
        <a:sx n="100" d="100"/>
        <a:sy n="100" d="100"/>
      </p:scale>
      <p:origin x="0" y="-912"/>
    </p:cViewPr>
  </p:sorterViewPr>
  <p:notesViewPr>
    <p:cSldViewPr snapToGrid="0" snapToObjects="1">
      <p:cViewPr varScale="1">
        <p:scale>
          <a:sx n="99" d="100"/>
          <a:sy n="99" d="100"/>
        </p:scale>
        <p:origin x="-3570"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212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939" y="0"/>
            <a:ext cx="3037840" cy="46212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B82CB5D-94DF-4058-A1B5-663B4D174CDA}" type="datetimeFigureOut">
              <a:rPr lang="en-US"/>
              <a:pPr>
                <a:defRPr/>
              </a:pPr>
              <a:t>10/3/2018</a:t>
            </a:fld>
            <a:endParaRPr lang="en-US"/>
          </a:p>
        </p:txBody>
      </p:sp>
      <p:sp>
        <p:nvSpPr>
          <p:cNvPr id="4" name="Footer Placeholder 3"/>
          <p:cNvSpPr>
            <a:spLocks noGrp="1"/>
          </p:cNvSpPr>
          <p:nvPr>
            <p:ph type="ftr" sz="quarter" idx="2"/>
          </p:nvPr>
        </p:nvSpPr>
        <p:spPr>
          <a:xfrm>
            <a:off x="1" y="8772378"/>
            <a:ext cx="3037840" cy="4621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939" y="8772378"/>
            <a:ext cx="3037840" cy="4621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498F028D-2AD8-4822-BF58-FE9CA4BF4A07}" type="slidenum">
              <a:rPr lang="en-US" altLang="en-US"/>
              <a:pPr/>
              <a:t>‹#›</a:t>
            </a:fld>
            <a:endParaRPr lang="en-US" altLang="en-US"/>
          </a:p>
        </p:txBody>
      </p:sp>
    </p:spTree>
    <p:extLst>
      <p:ext uri="{BB962C8B-B14F-4D97-AF65-F5344CB8AC3E}">
        <p14:creationId xmlns:p14="http://schemas.microsoft.com/office/powerpoint/2010/main" val="368192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37840" cy="46369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9" y="4"/>
            <a:ext cx="3037840" cy="46369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9902D6F-C9A4-4DE9-83B2-2F22FEFFB89F}" type="datetimeFigureOut">
              <a:rPr lang="en-US"/>
              <a:pPr>
                <a:defRPr/>
              </a:pPr>
              <a:t>10/3/2018</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44548"/>
            <a:ext cx="5608320" cy="363702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772381"/>
            <a:ext cx="3037840" cy="46369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9" y="8772381"/>
            <a:ext cx="3037840" cy="46369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F316330-0556-4296-A3EA-2A3B07B6128D}" type="slidenum">
              <a:rPr lang="en-US" altLang="en-US"/>
              <a:pPr/>
              <a:t>‹#›</a:t>
            </a:fld>
            <a:endParaRPr lang="en-US" altLang="en-US"/>
          </a:p>
        </p:txBody>
      </p:sp>
    </p:spTree>
    <p:extLst>
      <p:ext uri="{BB962C8B-B14F-4D97-AF65-F5344CB8AC3E}">
        <p14:creationId xmlns:p14="http://schemas.microsoft.com/office/powerpoint/2010/main" val="2674310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9BC903E0-9039-4F8A-B067-2A6D0AD6888D}" type="slidenum">
              <a:rPr lang="en-US" altLang="en-US"/>
              <a:pPr/>
              <a:t>1</a:t>
            </a:fld>
            <a:endParaRPr lang="en-US" altLang="en-US" dirty="0"/>
          </a:p>
        </p:txBody>
      </p:sp>
    </p:spTree>
    <p:extLst>
      <p:ext uri="{BB962C8B-B14F-4D97-AF65-F5344CB8AC3E}">
        <p14:creationId xmlns:p14="http://schemas.microsoft.com/office/powerpoint/2010/main" val="32881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z="1800" dirty="0" smtClean="0"/>
          </a:p>
          <a:p>
            <a:pPr eaLnBrk="1" hangingPunct="1">
              <a:spcBef>
                <a:spcPct val="0"/>
              </a:spcBef>
            </a:pPr>
            <a:endParaRPr lang="en-US" altLang="en-US" sz="1800" dirty="0" smtClean="0"/>
          </a:p>
          <a:p>
            <a:pPr eaLnBrk="1" hangingPunct="1">
              <a:spcBef>
                <a:spcPct val="0"/>
              </a:spcBef>
            </a:pPr>
            <a:endParaRPr lang="en-US" alt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5E855BDF-E761-475D-A858-A72A3DB3DED3}" type="slidenum">
              <a:rPr lang="en-US" altLang="en-US"/>
              <a:pPr/>
              <a:t>2</a:t>
            </a:fld>
            <a:endParaRPr lang="en-US" altLang="en-US" dirty="0"/>
          </a:p>
        </p:txBody>
      </p:sp>
    </p:spTree>
    <p:extLst>
      <p:ext uri="{BB962C8B-B14F-4D97-AF65-F5344CB8AC3E}">
        <p14:creationId xmlns:p14="http://schemas.microsoft.com/office/powerpoint/2010/main" val="74959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16330-0556-4296-A3EA-2A3B07B6128D}" type="slidenum">
              <a:rPr lang="en-US" altLang="en-US" smtClean="0"/>
              <a:pPr/>
              <a:t>3</a:t>
            </a:fld>
            <a:endParaRPr lang="en-US" altLang="en-US"/>
          </a:p>
        </p:txBody>
      </p:sp>
    </p:spTree>
    <p:extLst>
      <p:ext uri="{BB962C8B-B14F-4D97-AF65-F5344CB8AC3E}">
        <p14:creationId xmlns:p14="http://schemas.microsoft.com/office/powerpoint/2010/main" val="114598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16330-0556-4296-A3EA-2A3B07B6128D}" type="slidenum">
              <a:rPr lang="en-US" altLang="en-US" smtClean="0"/>
              <a:pPr/>
              <a:t>4</a:t>
            </a:fld>
            <a:endParaRPr lang="en-US" altLang="en-US"/>
          </a:p>
        </p:txBody>
      </p:sp>
    </p:spTree>
    <p:extLst>
      <p:ext uri="{BB962C8B-B14F-4D97-AF65-F5344CB8AC3E}">
        <p14:creationId xmlns:p14="http://schemas.microsoft.com/office/powerpoint/2010/main" val="65396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F316330-0556-4296-A3EA-2A3B07B6128D}" type="slidenum">
              <a:rPr lang="en-US" altLang="en-US" smtClean="0"/>
              <a:pPr/>
              <a:t>5</a:t>
            </a:fld>
            <a:endParaRPr lang="en-US" altLang="en-US"/>
          </a:p>
        </p:txBody>
      </p:sp>
    </p:spTree>
    <p:extLst>
      <p:ext uri="{BB962C8B-B14F-4D97-AF65-F5344CB8AC3E}">
        <p14:creationId xmlns:p14="http://schemas.microsoft.com/office/powerpoint/2010/main" val="360757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F316330-0556-4296-A3EA-2A3B07B6128D}" type="slidenum">
              <a:rPr lang="en-US" altLang="en-US" smtClean="0"/>
              <a:pPr/>
              <a:t>6</a:t>
            </a:fld>
            <a:endParaRPr lang="en-US" altLang="en-US"/>
          </a:p>
        </p:txBody>
      </p:sp>
    </p:spTree>
    <p:extLst>
      <p:ext uri="{BB962C8B-B14F-4D97-AF65-F5344CB8AC3E}">
        <p14:creationId xmlns:p14="http://schemas.microsoft.com/office/powerpoint/2010/main" val="244318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16330-0556-4296-A3EA-2A3B07B6128D}" type="slidenum">
              <a:rPr lang="en-US" altLang="en-US" smtClean="0"/>
              <a:pPr/>
              <a:t>7</a:t>
            </a:fld>
            <a:endParaRPr lang="en-US" altLang="en-US"/>
          </a:p>
        </p:txBody>
      </p:sp>
    </p:spTree>
    <p:extLst>
      <p:ext uri="{BB962C8B-B14F-4D97-AF65-F5344CB8AC3E}">
        <p14:creationId xmlns:p14="http://schemas.microsoft.com/office/powerpoint/2010/main" val="2921449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16330-0556-4296-A3EA-2A3B07B6128D}" type="slidenum">
              <a:rPr lang="en-US" altLang="en-US" smtClean="0"/>
              <a:pPr/>
              <a:t>8</a:t>
            </a:fld>
            <a:endParaRPr lang="en-US" altLang="en-US"/>
          </a:p>
        </p:txBody>
      </p:sp>
    </p:spTree>
    <p:extLst>
      <p:ext uri="{BB962C8B-B14F-4D97-AF65-F5344CB8AC3E}">
        <p14:creationId xmlns:p14="http://schemas.microsoft.com/office/powerpoint/2010/main" val="2107940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Slide">
    <p:spTree>
      <p:nvGrpSpPr>
        <p:cNvPr id="1" name=""/>
        <p:cNvGrpSpPr/>
        <p:nvPr/>
      </p:nvGrpSpPr>
      <p:grpSpPr>
        <a:xfrm>
          <a:off x="0" y="0"/>
          <a:ext cx="0" cy="0"/>
          <a:chOff x="0" y="0"/>
          <a:chExt cx="0" cy="0"/>
        </a:xfrm>
      </p:grpSpPr>
      <p:pic>
        <p:nvPicPr>
          <p:cNvPr id="4" name="Picture 7" descr="SH_powerpoint_clr_tag_rgb.jpg"/>
          <p:cNvPicPr>
            <a:picLocks noChangeAspect="1"/>
          </p:cNvPicPr>
          <p:nvPr userDrawn="1"/>
        </p:nvPicPr>
        <p:blipFill>
          <a:blip r:embed="rId2"/>
          <a:srcRect/>
          <a:stretch>
            <a:fillRect/>
          </a:stretch>
        </p:blipFill>
        <p:spPr bwMode="auto">
          <a:xfrm>
            <a:off x="6416675" y="274638"/>
            <a:ext cx="2319338" cy="642937"/>
          </a:xfrm>
          <a:prstGeom prst="rect">
            <a:avLst/>
          </a:prstGeom>
          <a:noFill/>
          <a:ln w="9525">
            <a:noFill/>
            <a:miter lim="800000"/>
            <a:headEnd/>
            <a:tailEnd/>
          </a:ln>
        </p:spPr>
      </p:pic>
      <p:sp>
        <p:nvSpPr>
          <p:cNvPr id="5" name="Rectangle 4"/>
          <p:cNvSpPr/>
          <p:nvPr userDrawn="1"/>
        </p:nvSpPr>
        <p:spPr>
          <a:xfrm>
            <a:off x="6985000" y="6121400"/>
            <a:ext cx="2159000" cy="736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userDrawn="1"/>
        </p:nvSpPr>
        <p:spPr>
          <a:xfrm>
            <a:off x="393700" y="6261100"/>
            <a:ext cx="1701800" cy="596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userDrawn="1"/>
        </p:nvSpPr>
        <p:spPr>
          <a:xfrm>
            <a:off x="0" y="1181100"/>
            <a:ext cx="9144000" cy="5676900"/>
          </a:xfrm>
          <a:prstGeom prst="rect">
            <a:avLst/>
          </a:prstGeom>
          <a:solidFill>
            <a:srgbClr val="00AF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2"/>
          <p:cNvPicPr>
            <a:picLocks noChangeAspect="1"/>
          </p:cNvPicPr>
          <p:nvPr userDrawn="1"/>
        </p:nvPicPr>
        <p:blipFill>
          <a:blip r:embed="rId3"/>
          <a:srcRect/>
          <a:stretch>
            <a:fillRect/>
          </a:stretch>
        </p:blipFill>
        <p:spPr bwMode="auto">
          <a:xfrm>
            <a:off x="-50800" y="2641600"/>
            <a:ext cx="4216400" cy="4216400"/>
          </a:xfrm>
          <a:prstGeom prst="rect">
            <a:avLst/>
          </a:prstGeom>
          <a:noFill/>
          <a:ln w="9525">
            <a:noFill/>
            <a:miter lim="800000"/>
            <a:headEnd/>
            <a:tailEnd/>
          </a:ln>
        </p:spPr>
      </p:pic>
      <p:sp>
        <p:nvSpPr>
          <p:cNvPr id="2" name="Title 1"/>
          <p:cNvSpPr>
            <a:spLocks noGrp="1"/>
          </p:cNvSpPr>
          <p:nvPr>
            <p:ph type="ctrTitle"/>
          </p:nvPr>
        </p:nvSpPr>
        <p:spPr>
          <a:xfrm>
            <a:off x="2832100" y="1371601"/>
            <a:ext cx="6035040" cy="2057400"/>
          </a:xfrm>
          <a:prstGeom prst="rect">
            <a:avLst/>
          </a:prstGeom>
        </p:spPr>
        <p:txBody>
          <a:bodyPr anchor="t" anchorCtr="0">
            <a:noAutofit/>
          </a:bodyPr>
          <a:lstStyle>
            <a:lvl1pPr algn="l">
              <a:lnSpc>
                <a:spcPct val="90000"/>
              </a:lnSpc>
              <a:defRPr sz="32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832098" y="3429000"/>
            <a:ext cx="6035040" cy="1511300"/>
          </a:xfrm>
        </p:spPr>
        <p:txBody>
          <a:bodyPr tIns="0">
            <a:normAutofit/>
          </a:bodyPr>
          <a:lstStyle>
            <a:lvl1pPr marL="0" indent="0" algn="l">
              <a:lnSpc>
                <a:spcPct val="90000"/>
              </a:lnSpc>
              <a:spcBef>
                <a:spcPts val="0"/>
              </a:spcBef>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Footer Placeholder 4"/>
          <p:cNvSpPr>
            <a:spLocks noGrp="1"/>
          </p:cNvSpPr>
          <p:nvPr>
            <p:ph type="ftr" sz="quarter" idx="10"/>
          </p:nvPr>
        </p:nvSpPr>
        <p:spPr>
          <a:xfrm>
            <a:off x="4572000" y="6577013"/>
            <a:ext cx="2895600" cy="258762"/>
          </a:xfrm>
        </p:spPr>
        <p:txBody>
          <a:bodyPr/>
          <a:lstStyle>
            <a:lvl1pPr>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fld id="{3CC0CE2D-3FA1-4267-81FF-A56D0717A4B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4115"/>
            <a:ext cx="5486400" cy="36434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fld id="{CFE5BAFB-B9E7-45FB-B9DB-5D7851E9136C}"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3" name="Vertical Text Placeholder 2"/>
          <p:cNvSpPr>
            <a:spLocks noGrp="1"/>
          </p:cNvSpPr>
          <p:nvPr>
            <p:ph type="body" orient="vert" idx="1"/>
          </p:nvPr>
        </p:nvSpPr>
        <p:spPr>
          <a:xfrm>
            <a:off x="457200" y="1130578"/>
            <a:ext cx="8229600" cy="4995585"/>
          </a:xfrm>
        </p:spPr>
        <p:txBody>
          <a:bodyPr vert="eaVert"/>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204E5B40-5FA6-46B9-AB43-8FA3E2CDEDA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45397"/>
            <a:ext cx="2057400" cy="5080766"/>
          </a:xfrm>
          <a:prstGeom prst="rect">
            <a:avLst/>
          </a:prstGeom>
        </p:spPr>
        <p:txBody>
          <a:bodyPr vert="eaVert"/>
          <a:lstStyle/>
          <a:p>
            <a:r>
              <a:rPr lang="en-US" dirty="0" smtClean="0"/>
              <a:t>Click to edit Master</a:t>
            </a:r>
            <a:endParaRPr lang="en-US" dirty="0"/>
          </a:p>
        </p:txBody>
      </p:sp>
      <p:sp>
        <p:nvSpPr>
          <p:cNvPr id="3" name="Vertical Text Placeholder 2"/>
          <p:cNvSpPr>
            <a:spLocks noGrp="1"/>
          </p:cNvSpPr>
          <p:nvPr>
            <p:ph type="body" orient="vert" idx="1"/>
          </p:nvPr>
        </p:nvSpPr>
        <p:spPr>
          <a:xfrm>
            <a:off x="457200" y="1045397"/>
            <a:ext cx="6019800" cy="5080766"/>
          </a:xfrm>
        </p:spPr>
        <p:txBody>
          <a:bodyPr vert="eaVert"/>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5A78FEF5-20F4-41ED-ACC0-420A42E64BE4}"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9"/>
          <p:cNvSpPr>
            <a:spLocks noGrp="1"/>
          </p:cNvSpPr>
          <p:nvPr>
            <p:ph type="title"/>
          </p:nvPr>
        </p:nvSpPr>
        <p:spPr>
          <a:xfrm>
            <a:off x="451614" y="122941"/>
            <a:ext cx="7999804" cy="694654"/>
          </a:xfrm>
          <a:prstGeom prst="rect">
            <a:avLst/>
          </a:prstGeom>
        </p:spPr>
        <p:txBody>
          <a:bodyPr vert="horz"/>
          <a:lstStyle>
            <a:lvl1pPr algn="l">
              <a:defRPr sz="3200">
                <a:solidFill>
                  <a:srgbClr val="FFFFFF"/>
                </a:solidFill>
              </a:defRPr>
            </a:lvl1pPr>
          </a:lstStyle>
          <a:p>
            <a:r>
              <a:rPr lang="en-US" dirty="0" smtClean="0"/>
              <a:t>Click to edit Master title style</a:t>
            </a:r>
            <a:endParaRPr lang="en-US" dirty="0"/>
          </a:p>
        </p:txBody>
      </p:sp>
      <p:sp>
        <p:nvSpPr>
          <p:cNvPr id="9" name="Date Placeholder 3"/>
          <p:cNvSpPr>
            <a:spLocks noGrp="1"/>
          </p:cNvSpPr>
          <p:nvPr>
            <p:ph type="dt" sz="half" idx="2"/>
          </p:nvPr>
        </p:nvSpPr>
        <p:spPr>
          <a:xfrm>
            <a:off x="6522164" y="6380969"/>
            <a:ext cx="1629295" cy="365125"/>
          </a:xfrm>
          <a:prstGeom prst="rect">
            <a:avLst/>
          </a:prstGeom>
        </p:spPr>
        <p:txBody>
          <a:bodyPr vert="horz" lIns="0" tIns="0" rIns="0" bIns="0" rtlCol="0" anchor="ctr" anchorCtr="0"/>
          <a:lstStyle>
            <a:lvl1pPr algn="r">
              <a:defRPr sz="900">
                <a:solidFill>
                  <a:schemeClr val="tx1">
                    <a:lumMod val="50000"/>
                    <a:lumOff val="50000"/>
                  </a:schemeClr>
                </a:solidFill>
              </a:defRPr>
            </a:lvl1pPr>
          </a:lstStyle>
          <a:p>
            <a:endParaRPr lang="en-US" dirty="0"/>
          </a:p>
        </p:txBody>
      </p:sp>
      <p:sp>
        <p:nvSpPr>
          <p:cNvPr id="10" name="Slide Number Placeholder 5"/>
          <p:cNvSpPr>
            <a:spLocks noGrp="1"/>
          </p:cNvSpPr>
          <p:nvPr>
            <p:ph type="sldNum" sz="quarter" idx="4"/>
          </p:nvPr>
        </p:nvSpPr>
        <p:spPr>
          <a:xfrm>
            <a:off x="8462366" y="6378924"/>
            <a:ext cx="224434" cy="365125"/>
          </a:xfrm>
          <a:prstGeom prst="rect">
            <a:avLst/>
          </a:prstGeom>
        </p:spPr>
        <p:txBody>
          <a:bodyPr vert="horz" lIns="0" tIns="0" rIns="0" bIns="0" rtlCol="0" anchor="ctr" anchorCtr="0"/>
          <a:lstStyle>
            <a:lvl1pPr algn="r">
              <a:defRPr sz="900">
                <a:solidFill>
                  <a:schemeClr val="tx1">
                    <a:lumMod val="50000"/>
                    <a:lumOff val="50000"/>
                  </a:schemeClr>
                </a:solidFill>
              </a:defRPr>
            </a:lvl1pPr>
          </a:lstStyle>
          <a:p>
            <a:fld id="{7615B470-EA63-4A78-9C14-6E761C2ABD45}" type="slidenum">
              <a:rPr lang="en-US" smtClean="0"/>
              <a:pPr/>
              <a:t>‹#›</a:t>
            </a:fld>
            <a:endParaRPr lang="en-US" dirty="0"/>
          </a:p>
        </p:txBody>
      </p:sp>
      <p:sp>
        <p:nvSpPr>
          <p:cNvPr id="11" name="Footer Placeholder 1"/>
          <p:cNvSpPr>
            <a:spLocks noGrp="1"/>
          </p:cNvSpPr>
          <p:nvPr>
            <p:ph type="ftr" sz="quarter" idx="3"/>
          </p:nvPr>
        </p:nvSpPr>
        <p:spPr>
          <a:xfrm>
            <a:off x="3124200" y="6376382"/>
            <a:ext cx="2895600" cy="365125"/>
          </a:xfrm>
          <a:prstGeom prst="rect">
            <a:avLst/>
          </a:prstGeom>
        </p:spPr>
        <p:txBody>
          <a:bodyPr vert="horz" lIns="0" tIns="0" rIns="0" bIns="0" rtlCol="0" anchor="ctr" anchorCtr="0"/>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1879299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491D6342-9463-4A27-9951-4B14940D54F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AE179577-1F16-497A-951C-E4988D771D78}"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291314CB-6CE3-4E8C-925A-D654A67A64EF}"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fld id="{F39E865E-DC4E-4329-9EFA-9E317744A0D6}"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lvl1pPr>
              <a:defRPr/>
            </a:lvl1pPr>
          </a:lstStyle>
          <a:p>
            <a:pPr>
              <a:defRPr/>
            </a:pPr>
            <a:endParaRPr lang="en-US"/>
          </a:p>
        </p:txBody>
      </p:sp>
      <p:sp>
        <p:nvSpPr>
          <p:cNvPr id="9" name="Slide Number Placeholder 8"/>
          <p:cNvSpPr>
            <a:spLocks noGrp="1"/>
          </p:cNvSpPr>
          <p:nvPr>
            <p:ph type="sldNum" sz="quarter" idx="11"/>
          </p:nvPr>
        </p:nvSpPr>
        <p:spPr/>
        <p:txBody>
          <a:bodyPr/>
          <a:lstStyle>
            <a:lvl1pPr>
              <a:defRPr/>
            </a:lvl1pPr>
          </a:lstStyle>
          <a:p>
            <a:fld id="{1BE906AF-FBF6-4EA1-B87B-57B780A09455}"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3" name="Footer Placeholder 3"/>
          <p:cNvSpPr>
            <a:spLocks noGrp="1"/>
          </p:cNvSpPr>
          <p:nvPr>
            <p:ph type="ftr" sz="quarter" idx="10"/>
          </p:nvPr>
        </p:nvSpPr>
        <p:spPr/>
        <p:txBody>
          <a:bodyPr/>
          <a:lstStyle>
            <a:lvl1pPr>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fld id="{33AE5C30-8D19-4958-A92A-DFD87CB5FE1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3" name="Footer Placeholder 2"/>
          <p:cNvSpPr>
            <a:spLocks noGrp="1"/>
          </p:cNvSpPr>
          <p:nvPr>
            <p:ph type="ftr" sz="quarter" idx="10"/>
          </p:nvPr>
        </p:nvSpPr>
        <p:spPr/>
        <p:txBody>
          <a:bodyPr/>
          <a:lstStyle>
            <a:lvl1pPr>
              <a:defRPr/>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0E6CD5AB-2A59-4010-835D-271B9DB8128C}"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a:xfrm>
            <a:off x="441325" y="125413"/>
            <a:ext cx="8229600" cy="495300"/>
          </a:xfrm>
          <a:prstGeom prst="rect">
            <a:avLst/>
          </a:prstGeom>
        </p:spPr>
        <p:txBody>
          <a:bodyPr/>
          <a:lstStyle>
            <a:lvl1pPr algn="ctr" defTabSz="457200" rtl="0" eaLnBrk="1" latinLnBrk="0" hangingPunct="1">
              <a:spcBef>
                <a:spcPct val="0"/>
              </a:spcBef>
              <a:buNone/>
              <a:defRPr sz="3200" kern="1200">
                <a:solidFill>
                  <a:schemeClr val="tx1"/>
                </a:solidFill>
                <a:latin typeface="+mj-lt"/>
                <a:ea typeface="+mj-ea"/>
                <a:cs typeface="+mj-cs"/>
              </a:defRPr>
            </a:lvl1pPr>
          </a:lstStyle>
          <a:p>
            <a:pPr algn="l" fontAlgn="auto">
              <a:spcAft>
                <a:spcPts val="0"/>
              </a:spcAft>
              <a:defRPr/>
            </a:pPr>
            <a:r>
              <a:rPr lang="en-US" dirty="0" smtClean="0">
                <a:solidFill>
                  <a:schemeClr val="bg1"/>
                </a:solidFill>
              </a:rPr>
              <a:t>Click to edit Master title style</a:t>
            </a:r>
            <a:endParaRPr lang="en-US" dirty="0">
              <a:solidFill>
                <a:schemeClr val="bg1"/>
              </a:solidFill>
            </a:endParaRPr>
          </a:p>
        </p:txBody>
      </p:sp>
      <p:sp>
        <p:nvSpPr>
          <p:cNvPr id="2" name="Title 1"/>
          <p:cNvSpPr>
            <a:spLocks noGrp="1"/>
          </p:cNvSpPr>
          <p:nvPr>
            <p:ph type="title"/>
          </p:nvPr>
        </p:nvSpPr>
        <p:spPr>
          <a:xfrm>
            <a:off x="457200" y="1186842"/>
            <a:ext cx="3008313" cy="1162050"/>
          </a:xfrm>
          <a:prstGeom prst="rect">
            <a:avLst/>
          </a:prstGeom>
        </p:spPr>
        <p:txBody>
          <a:bodyPr anchor="b"/>
          <a:lstStyle>
            <a:lvl1pPr algn="l">
              <a:defRPr sz="2000" b="1"/>
            </a:lvl1pPr>
          </a:lstStyle>
          <a:p>
            <a:r>
              <a:rPr lang="en-US" dirty="0" smtClean="0"/>
              <a:t>Click to edit Master</a:t>
            </a:r>
            <a:endParaRPr lang="en-US" dirty="0"/>
          </a:p>
        </p:txBody>
      </p:sp>
      <p:sp>
        <p:nvSpPr>
          <p:cNvPr id="3" name="Content Placeholder 2"/>
          <p:cNvSpPr>
            <a:spLocks noGrp="1"/>
          </p:cNvSpPr>
          <p:nvPr>
            <p:ph idx="1"/>
          </p:nvPr>
        </p:nvSpPr>
        <p:spPr>
          <a:xfrm>
            <a:off x="3575050" y="1186842"/>
            <a:ext cx="5111750" cy="48222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348892"/>
            <a:ext cx="3008313" cy="36602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fld id="{4CA9C8F2-65B8-4E5B-8A2B-8FCE9A3078B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AC0681F-A5C2-4EC9-A81F-265D9BEA626C}" type="slidenum">
              <a:rPr lang="en-US" altLang="en-US"/>
              <a:pPr/>
              <a:t>‹#›</a:t>
            </a:fld>
            <a:endParaRPr lang="en-US" altLang="en-US"/>
          </a:p>
        </p:txBody>
      </p:sp>
      <p:sp>
        <p:nvSpPr>
          <p:cNvPr id="7" name="Rectangle 6"/>
          <p:cNvSpPr/>
          <p:nvPr userDrawn="1"/>
        </p:nvSpPr>
        <p:spPr>
          <a:xfrm>
            <a:off x="0" y="0"/>
            <a:ext cx="9144000" cy="800100"/>
          </a:xfrm>
          <a:prstGeom prst="rect">
            <a:avLst/>
          </a:prstGeom>
          <a:solidFill>
            <a:srgbClr val="00AF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0" name="Picture 8" descr="SH_powerpoint_clr_tag_rgb.jpg"/>
          <p:cNvPicPr>
            <a:picLocks noChangeAspect="1"/>
          </p:cNvPicPr>
          <p:nvPr userDrawn="1"/>
        </p:nvPicPr>
        <p:blipFill>
          <a:blip r:embed="rId15"/>
          <a:srcRect/>
          <a:stretch>
            <a:fillRect/>
          </a:stretch>
        </p:blipFill>
        <p:spPr bwMode="auto">
          <a:xfrm>
            <a:off x="468313" y="6134100"/>
            <a:ext cx="1797050" cy="498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97" r:id="rId1"/>
    <p:sldLayoutId id="2147484694" r:id="rId2"/>
    <p:sldLayoutId id="2147484698" r:id="rId3"/>
    <p:sldLayoutId id="2147484695" r:id="rId4"/>
    <p:sldLayoutId id="2147484699" r:id="rId5"/>
    <p:sldLayoutId id="2147484700" r:id="rId6"/>
    <p:sldLayoutId id="2147484701" r:id="rId7"/>
    <p:sldLayoutId id="2147484702" r:id="rId8"/>
    <p:sldLayoutId id="2147484703" r:id="rId9"/>
    <p:sldLayoutId id="2147484704" r:id="rId10"/>
    <p:sldLayoutId id="2147484705" r:id="rId11"/>
    <p:sldLayoutId id="2147484696" r:id="rId12"/>
    <p:sldLayoutId id="2147485041"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cid:1e1ed23b-a11c-4aa8-bef3-3c53f2b2477d@namprd11.prod.outlook.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cid:4dc066c0-a48f-409d-b469-326eadd44690@namprd11.prod.outlook.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ctrTitle"/>
          </p:nvPr>
        </p:nvSpPr>
        <p:spPr bwMode="auto">
          <a:xfrm>
            <a:off x="0" y="0"/>
            <a:ext cx="8867775" cy="3429000"/>
          </a:xfrm>
          <a:noFill/>
          <a:ln>
            <a:miter lim="800000"/>
            <a:headEnd/>
            <a:tailEnd/>
          </a:ln>
        </p:spPr>
        <p:txBody>
          <a:bodyPr vert="horz" wrap="square" lIns="91440" tIns="45720" rIns="91440" bIns="45720" numCol="1" compatLnSpc="1">
            <a:prstTxWarp prst="textNoShape">
              <a:avLst/>
            </a:prstTxWarp>
          </a:bodyPr>
          <a:lstStyle/>
          <a:p>
            <a:pPr algn="ctr" eaLnBrk="1" hangingPunct="1"/>
            <a:r>
              <a:rPr lang="en-US" altLang="en-US" sz="4400" dirty="0" smtClean="0">
                <a:solidFill>
                  <a:schemeClr val="tx1"/>
                </a:solidFill>
              </a:rPr>
              <a:t/>
            </a:r>
            <a:br>
              <a:rPr lang="en-US" altLang="en-US" sz="4400" dirty="0" smtClean="0">
                <a:solidFill>
                  <a:schemeClr val="tx1"/>
                </a:solidFill>
              </a:rPr>
            </a:br>
            <a:r>
              <a:rPr lang="en-US" altLang="en-US" sz="4400" dirty="0" smtClean="0">
                <a:solidFill>
                  <a:schemeClr val="tx1"/>
                </a:solidFill>
              </a:rPr>
              <a:t/>
            </a:r>
            <a:br>
              <a:rPr lang="en-US" altLang="en-US" sz="4400" dirty="0" smtClean="0">
                <a:solidFill>
                  <a:schemeClr val="tx1"/>
                </a:solidFill>
              </a:rPr>
            </a:br>
            <a:r>
              <a:rPr lang="en-US" altLang="en-US" sz="4400" dirty="0" smtClean="0">
                <a:solidFill>
                  <a:schemeClr val="tx1"/>
                </a:solidFill>
              </a:rPr>
              <a:t>Sutter Roseville </a:t>
            </a:r>
            <a:br>
              <a:rPr lang="en-US" altLang="en-US" sz="4400" dirty="0" smtClean="0">
                <a:solidFill>
                  <a:schemeClr val="tx1"/>
                </a:solidFill>
              </a:rPr>
            </a:br>
            <a:r>
              <a:rPr lang="en-US" altLang="en-US" sz="4400" dirty="0" smtClean="0">
                <a:solidFill>
                  <a:schemeClr val="tx1"/>
                </a:solidFill>
              </a:rPr>
              <a:t>Medical Center</a:t>
            </a:r>
            <a:r>
              <a:rPr lang="en-US" altLang="en-US" b="0" dirty="0" smtClean="0">
                <a:solidFill>
                  <a:schemeClr val="tx1"/>
                </a:solidFill>
              </a:rPr>
              <a:t/>
            </a:r>
            <a:br>
              <a:rPr lang="en-US" altLang="en-US" b="0" dirty="0" smtClean="0">
                <a:solidFill>
                  <a:schemeClr val="tx1"/>
                </a:solidFill>
              </a:rPr>
            </a:br>
            <a:r>
              <a:rPr lang="en-US" altLang="en-US" sz="4400" dirty="0" smtClean="0">
                <a:solidFill>
                  <a:schemeClr val="tx1"/>
                </a:solidFill>
              </a:rPr>
              <a:t/>
            </a:r>
            <a:br>
              <a:rPr lang="en-US" altLang="en-US" sz="4400" dirty="0" smtClean="0">
                <a:solidFill>
                  <a:schemeClr val="tx1"/>
                </a:solidFill>
              </a:rPr>
            </a:br>
            <a:r>
              <a:rPr lang="en-US" altLang="en-US" sz="4400" dirty="0" smtClean="0">
                <a:solidFill>
                  <a:schemeClr val="tx1"/>
                </a:solidFill>
              </a:rPr>
              <a:t>Monitoring Blood Culture Volume In-Service</a:t>
            </a:r>
          </a:p>
        </p:txBody>
      </p:sp>
      <p:sp>
        <p:nvSpPr>
          <p:cNvPr id="35843" name="Subtitle 4"/>
          <p:cNvSpPr>
            <a:spLocks noGrp="1"/>
          </p:cNvSpPr>
          <p:nvPr>
            <p:ph type="subTitle" idx="1"/>
          </p:nvPr>
        </p:nvSpPr>
        <p:spPr>
          <a:xfrm>
            <a:off x="3929063" y="5286375"/>
            <a:ext cx="4938712" cy="1228725"/>
          </a:xfrm>
        </p:spPr>
        <p:txBody>
          <a:bodyPr/>
          <a:lstStyle/>
          <a:p>
            <a:pPr algn="ctr" eaLnBrk="1" hangingPunct="1">
              <a:spcBef>
                <a:spcPct val="0"/>
              </a:spcBef>
            </a:pPr>
            <a:endParaRPr lang="en-US" altLang="en-US" sz="3200" dirty="0" smtClean="0"/>
          </a:p>
          <a:p>
            <a:pPr algn="ctr" eaLnBrk="1" hangingPunct="1">
              <a:spcBef>
                <a:spcPct val="0"/>
              </a:spcBef>
            </a:pPr>
            <a:r>
              <a:rPr lang="en-US" altLang="en-US" sz="3600" b="1" dirty="0" smtClean="0"/>
              <a:t>October 2018</a:t>
            </a:r>
          </a:p>
        </p:txBody>
      </p:sp>
      <p:sp>
        <p:nvSpPr>
          <p:cNvPr id="2" name="Slide Number Placeholder 1"/>
          <p:cNvSpPr>
            <a:spLocks noGrp="1"/>
          </p:cNvSpPr>
          <p:nvPr>
            <p:ph type="sldNum" sz="quarter" idx="11"/>
          </p:nvPr>
        </p:nvSpPr>
        <p:spPr/>
        <p:txBody>
          <a:bodyPr/>
          <a:lstStyle/>
          <a:p>
            <a:fld id="{3CC0CE2D-3FA1-4267-81FF-A56D0717A4BD}"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7"/>
          <p:cNvSpPr>
            <a:spLocks noGrp="1"/>
          </p:cNvSpPr>
          <p:nvPr>
            <p:ph type="ctrTitle"/>
          </p:nvPr>
        </p:nvSpPr>
        <p:spPr bwMode="auto">
          <a:xfrm>
            <a:off x="244475" y="0"/>
            <a:ext cx="8899525" cy="8143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5400" dirty="0" smtClean="0"/>
              <a:t>Purpose and Background</a:t>
            </a:r>
          </a:p>
        </p:txBody>
      </p:sp>
      <p:sp>
        <p:nvSpPr>
          <p:cNvPr id="9" name="Subtitle 8"/>
          <p:cNvSpPr>
            <a:spLocks noGrp="1"/>
          </p:cNvSpPr>
          <p:nvPr>
            <p:ph type="subTitle" idx="1"/>
          </p:nvPr>
        </p:nvSpPr>
        <p:spPr>
          <a:xfrm>
            <a:off x="393192" y="998538"/>
            <a:ext cx="8503919" cy="5210238"/>
          </a:xfrm>
        </p:spPr>
        <p:txBody>
          <a:bodyPr rtlCol="0">
            <a:normAutofit/>
          </a:bodyPr>
          <a:lstStyle/>
          <a:p>
            <a:pPr marL="457200" indent="-457200" algn="l" eaLnBrk="1" fontAlgn="auto" hangingPunct="1">
              <a:spcAft>
                <a:spcPts val="0"/>
              </a:spcAft>
              <a:buFont typeface="Arial" pitchFamily="34" charset="0"/>
              <a:buChar char="•"/>
              <a:defRPr/>
            </a:pPr>
            <a:r>
              <a:rPr lang="en-US" sz="2800" dirty="0" smtClean="0">
                <a:solidFill>
                  <a:schemeClr val="tx1"/>
                </a:solidFill>
              </a:rPr>
              <a:t>To </a:t>
            </a:r>
            <a:r>
              <a:rPr lang="en-US" sz="2800" dirty="0">
                <a:solidFill>
                  <a:schemeClr val="tx1"/>
                </a:solidFill>
              </a:rPr>
              <a:t>provide instructions for monitoring the volume of blood collected in blood cultures</a:t>
            </a:r>
            <a:endParaRPr lang="en-US" sz="2800" dirty="0" smtClean="0">
              <a:solidFill>
                <a:schemeClr val="tx1"/>
              </a:solidFill>
            </a:endParaRPr>
          </a:p>
          <a:p>
            <a:pPr marL="457200" indent="-457200" algn="l">
              <a:buFont typeface="Arial" panose="020B0604020202020204" pitchFamily="34" charset="0"/>
              <a:buChar char="•"/>
            </a:pPr>
            <a:r>
              <a:rPr lang="en-US" sz="2800" dirty="0">
                <a:solidFill>
                  <a:schemeClr val="tx1"/>
                </a:solidFill>
              </a:rPr>
              <a:t>The volume of blood added to the blood culture bottles directly affects the ability to detect true positives</a:t>
            </a:r>
          </a:p>
          <a:p>
            <a:pPr marL="914400" lvl="1" indent="-457200">
              <a:buFont typeface="Wingdings" panose="05000000000000000000" pitchFamily="2" charset="2"/>
              <a:buChar char="Ø"/>
            </a:pPr>
            <a:r>
              <a:rPr lang="en-US" dirty="0">
                <a:solidFill>
                  <a:schemeClr val="tx1"/>
                </a:solidFill>
              </a:rPr>
              <a:t>If under-filled, there is a potential for false negatives for septicemia.</a:t>
            </a:r>
          </a:p>
          <a:p>
            <a:pPr marL="914400" lvl="1" indent="-457200">
              <a:buFont typeface="Wingdings" panose="05000000000000000000" pitchFamily="2" charset="2"/>
              <a:buChar char="Ø"/>
            </a:pPr>
            <a:r>
              <a:rPr lang="en-US" dirty="0">
                <a:solidFill>
                  <a:schemeClr val="tx1"/>
                </a:solidFill>
              </a:rPr>
              <a:t>If over-filled, there is a potential for false positive alerts using the automated systems</a:t>
            </a:r>
          </a:p>
          <a:p>
            <a:pPr algn="l" eaLnBrk="1" fontAlgn="auto" hangingPunct="1">
              <a:spcAft>
                <a:spcPts val="0"/>
              </a:spcAft>
              <a:defRPr/>
            </a:pPr>
            <a:endParaRPr lang="en-US" sz="2800" dirty="0" smtClean="0">
              <a:solidFill>
                <a:schemeClr val="tx1"/>
              </a:solidFill>
            </a:endParaRPr>
          </a:p>
          <a:p>
            <a:pPr algn="l" eaLnBrk="1" fontAlgn="auto" hangingPunct="1">
              <a:spcAft>
                <a:spcPts val="0"/>
              </a:spcAft>
              <a:buFont typeface="Arial"/>
              <a:buNone/>
              <a:defRPr/>
            </a:pPr>
            <a:endParaRPr lang="en-US" dirty="0"/>
          </a:p>
        </p:txBody>
      </p:sp>
      <p:sp>
        <p:nvSpPr>
          <p:cNvPr id="2" name="Slide Number Placeholder 1"/>
          <p:cNvSpPr>
            <a:spLocks noGrp="1"/>
          </p:cNvSpPr>
          <p:nvPr>
            <p:ph type="sldNum" sz="quarter" idx="11"/>
          </p:nvPr>
        </p:nvSpPr>
        <p:spPr/>
        <p:txBody>
          <a:bodyPr/>
          <a:lstStyle/>
          <a:p>
            <a:fld id="{491D6342-9463-4A27-9951-4B14940D54F8}" type="slidenum">
              <a:rPr lang="en-US" altLang="en-US" smtClean="0"/>
              <a:pPr/>
              <a:t>2</a:t>
            </a:fld>
            <a:endParaRPr lang="en-US" altLang="en-US"/>
          </a:p>
        </p:txBody>
      </p:sp>
    </p:spTree>
    <p:extLst>
      <p:ext uri="{BB962C8B-B14F-4D97-AF65-F5344CB8AC3E}">
        <p14:creationId xmlns:p14="http://schemas.microsoft.com/office/powerpoint/2010/main" val="21690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961" y="50613"/>
            <a:ext cx="8583562" cy="6206752"/>
          </a:xfrm>
        </p:spPr>
        <p:txBody>
          <a:bodyPr/>
          <a:lstStyle/>
          <a:p>
            <a:r>
              <a:rPr lang="en-US" sz="5400" dirty="0" smtClean="0"/>
              <a:t>Policy</a:t>
            </a:r>
            <a:endParaRPr lang="en-US" sz="5400" dirty="0"/>
          </a:p>
        </p:txBody>
      </p:sp>
      <p:sp>
        <p:nvSpPr>
          <p:cNvPr id="3" name="Subtitle 2"/>
          <p:cNvSpPr>
            <a:spLocks noGrp="1"/>
          </p:cNvSpPr>
          <p:nvPr>
            <p:ph type="subTitle" idx="1"/>
          </p:nvPr>
        </p:nvSpPr>
        <p:spPr>
          <a:xfrm>
            <a:off x="228601" y="1129552"/>
            <a:ext cx="8915400" cy="5271247"/>
          </a:xfrm>
        </p:spPr>
        <p:txBody>
          <a:bodyPr/>
          <a:lstStyle/>
          <a:p>
            <a:pPr marL="457200" indent="-457200" algn="l">
              <a:buFont typeface="Arial" panose="020B0604020202020204" pitchFamily="34" charset="0"/>
              <a:buChar char="•"/>
            </a:pPr>
            <a:r>
              <a:rPr lang="en-US" sz="2400" dirty="0" smtClean="0">
                <a:solidFill>
                  <a:schemeClr val="tx1"/>
                </a:solidFill>
              </a:rPr>
              <a:t>The </a:t>
            </a:r>
            <a:r>
              <a:rPr lang="en-US" sz="2400" dirty="0">
                <a:solidFill>
                  <a:schemeClr val="tx1"/>
                </a:solidFill>
              </a:rPr>
              <a:t>volume of blood added to blood culture bottles will be periodically monitored for appropriate volumes and feedback provided to clinical staff when </a:t>
            </a:r>
            <a:r>
              <a:rPr lang="en-US" sz="2400" dirty="0" smtClean="0">
                <a:solidFill>
                  <a:schemeClr val="tx1"/>
                </a:solidFill>
              </a:rPr>
              <a:t>appropriate</a:t>
            </a:r>
          </a:p>
          <a:p>
            <a:pPr marL="457200" indent="-457200" algn="l">
              <a:buFont typeface="Arial" panose="020B0604020202020204" pitchFamily="34" charset="0"/>
              <a:buChar char="•"/>
            </a:pPr>
            <a:r>
              <a:rPr lang="en-US" sz="2400" dirty="0">
                <a:solidFill>
                  <a:schemeClr val="tx1"/>
                </a:solidFill>
              </a:rPr>
              <a:t>The monitoring will be conducted during the normal processing workflow of the laboratory and PSCs for all shifts.</a:t>
            </a:r>
          </a:p>
          <a:p>
            <a:pPr marL="342900" lvl="0" indent="-342900" algn="l">
              <a:buFont typeface="Arial" panose="020B0604020202020204" pitchFamily="34" charset="0"/>
              <a:buChar char="•"/>
            </a:pPr>
            <a:r>
              <a:rPr lang="en-US" sz="2400" dirty="0">
                <a:solidFill>
                  <a:schemeClr val="tx1"/>
                </a:solidFill>
              </a:rPr>
              <a:t>Blood culture volume monitoring is assigned to the Specimen Processor 1 (C1)  </a:t>
            </a:r>
          </a:p>
          <a:p>
            <a:pPr marL="342900" lvl="0" indent="-342900" algn="l">
              <a:buFont typeface="Arial" panose="020B0604020202020204" pitchFamily="34" charset="0"/>
              <a:buChar char="•"/>
            </a:pPr>
            <a:r>
              <a:rPr lang="en-US" sz="2400" dirty="0">
                <a:solidFill>
                  <a:schemeClr val="tx1"/>
                </a:solidFill>
              </a:rPr>
              <a:t>Each </a:t>
            </a:r>
            <a:r>
              <a:rPr lang="en-US" sz="2400" dirty="0" smtClean="0">
                <a:solidFill>
                  <a:schemeClr val="tx1"/>
                </a:solidFill>
              </a:rPr>
              <a:t>day </a:t>
            </a:r>
            <a:r>
              <a:rPr lang="en-US" sz="2400" dirty="0">
                <a:solidFill>
                  <a:schemeClr val="tx1"/>
                </a:solidFill>
              </a:rPr>
              <a:t>and on each shift, </a:t>
            </a:r>
            <a:r>
              <a:rPr lang="en-US" sz="2400" dirty="0" smtClean="0">
                <a:solidFill>
                  <a:schemeClr val="tx1"/>
                </a:solidFill>
              </a:rPr>
              <a:t>two </a:t>
            </a:r>
            <a:r>
              <a:rPr lang="en-US" sz="2400" dirty="0">
                <a:solidFill>
                  <a:schemeClr val="tx1"/>
                </a:solidFill>
              </a:rPr>
              <a:t>blood culture bottles </a:t>
            </a:r>
            <a:r>
              <a:rPr lang="en-US" sz="2400" dirty="0" smtClean="0">
                <a:solidFill>
                  <a:schemeClr val="tx1"/>
                </a:solidFill>
              </a:rPr>
              <a:t>are randomly selected to </a:t>
            </a:r>
            <a:r>
              <a:rPr lang="en-US" sz="2400" dirty="0">
                <a:solidFill>
                  <a:schemeClr val="tx1"/>
                </a:solidFill>
              </a:rPr>
              <a:t>monitor for adequate blood </a:t>
            </a:r>
            <a:r>
              <a:rPr lang="en-US" sz="2400" dirty="0" smtClean="0">
                <a:solidFill>
                  <a:schemeClr val="tx1"/>
                </a:solidFill>
              </a:rPr>
              <a:t>volume</a:t>
            </a:r>
            <a:endParaRPr lang="en-US" sz="2400" dirty="0">
              <a:solidFill>
                <a:schemeClr val="tx1"/>
              </a:solidFill>
            </a:endParaRPr>
          </a:p>
          <a:p>
            <a:pPr marL="342900" lvl="0" indent="-342900" algn="l">
              <a:buFont typeface="Arial" panose="020B0604020202020204" pitchFamily="34" charset="0"/>
              <a:buChar char="•"/>
            </a:pPr>
            <a:r>
              <a:rPr lang="en-US" sz="2400" dirty="0" smtClean="0">
                <a:solidFill>
                  <a:schemeClr val="tx1"/>
                </a:solidFill>
              </a:rPr>
              <a:t>The Form A Daily log is used to document the monitoring of blood culture volumes</a:t>
            </a:r>
            <a:r>
              <a:rPr lang="en-US" sz="2400" dirty="0" smtClean="0">
                <a:solidFill>
                  <a:schemeClr val="tx1"/>
                </a:solidFill>
              </a:rPr>
              <a:t> </a:t>
            </a:r>
            <a:endParaRPr lang="en-US" sz="2400" dirty="0" smtClean="0">
              <a:solidFill>
                <a:schemeClr val="tx1"/>
              </a:solidFill>
            </a:endParaRPr>
          </a:p>
          <a:p>
            <a:pPr algn="l"/>
            <a:endParaRPr lang="en-US" sz="2400" dirty="0">
              <a:solidFill>
                <a:schemeClr val="tx1"/>
              </a:solidFill>
            </a:endParaRPr>
          </a:p>
        </p:txBody>
      </p:sp>
      <p:sp>
        <p:nvSpPr>
          <p:cNvPr id="4" name="Slide Number Placeholder 3"/>
          <p:cNvSpPr>
            <a:spLocks noGrp="1"/>
          </p:cNvSpPr>
          <p:nvPr>
            <p:ph type="sldNum" sz="quarter" idx="11"/>
          </p:nvPr>
        </p:nvSpPr>
        <p:spPr/>
        <p:txBody>
          <a:bodyPr/>
          <a:lstStyle/>
          <a:p>
            <a:fld id="{491D6342-9463-4A27-9951-4B14940D54F8}" type="slidenum">
              <a:rPr lang="en-US" altLang="en-US" smtClean="0"/>
              <a:pPr/>
              <a:t>3</a:t>
            </a:fld>
            <a:endParaRPr lang="en-US" altLang="en-US"/>
          </a:p>
        </p:txBody>
      </p:sp>
    </p:spTree>
    <p:extLst>
      <p:ext uri="{BB962C8B-B14F-4D97-AF65-F5344CB8AC3E}">
        <p14:creationId xmlns:p14="http://schemas.microsoft.com/office/powerpoint/2010/main" val="77439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3" y="0"/>
            <a:ext cx="9043986" cy="629265"/>
          </a:xfrm>
        </p:spPr>
        <p:txBody>
          <a:bodyPr/>
          <a:lstStyle/>
          <a:p>
            <a:pPr algn="l"/>
            <a:r>
              <a:rPr lang="en-US" sz="3200" i="1" dirty="0"/>
              <a:t>	</a:t>
            </a:r>
            <a:r>
              <a:rPr lang="en-US" sz="3200" i="1" dirty="0" smtClean="0"/>
              <a:t>			</a:t>
            </a:r>
            <a:r>
              <a:rPr lang="en-US" sz="5400" dirty="0" smtClean="0"/>
              <a:t>Procedural Steps</a:t>
            </a:r>
            <a:endParaRPr lang="en-US" sz="5400" dirty="0"/>
          </a:p>
        </p:txBody>
      </p:sp>
      <p:sp>
        <p:nvSpPr>
          <p:cNvPr id="3" name="Subtitle 2"/>
          <p:cNvSpPr>
            <a:spLocks noGrp="1"/>
          </p:cNvSpPr>
          <p:nvPr>
            <p:ph type="subTitle" idx="1"/>
          </p:nvPr>
        </p:nvSpPr>
        <p:spPr>
          <a:xfrm>
            <a:off x="550607" y="835742"/>
            <a:ext cx="8593394" cy="5655939"/>
          </a:xfrm>
        </p:spPr>
        <p:txBody>
          <a:bodyPr/>
          <a:lstStyle/>
          <a:p>
            <a:pPr marL="342900" indent="-342900" algn="l">
              <a:buFont typeface="Arial" pitchFamily="34" charset="0"/>
              <a:buChar char="•"/>
            </a:pPr>
            <a:r>
              <a:rPr lang="en-US" sz="2400" dirty="0">
                <a:solidFill>
                  <a:schemeClr val="tx1"/>
                </a:solidFill>
              </a:rPr>
              <a:t>Each Day and on each shift, </a:t>
            </a:r>
            <a:r>
              <a:rPr lang="en-US" sz="2400" dirty="0" smtClean="0">
                <a:solidFill>
                  <a:schemeClr val="tx1"/>
                </a:solidFill>
              </a:rPr>
              <a:t>the C1 specimen processor will randomly </a:t>
            </a:r>
            <a:r>
              <a:rPr lang="en-US" sz="2400" dirty="0">
                <a:solidFill>
                  <a:schemeClr val="tx1"/>
                </a:solidFill>
              </a:rPr>
              <a:t>select two blood culture bottles to monitor for adequate blood volume. If no or one bottle is received during the shift, note on Form A. If blood cultures were not received on the shift for monitoring, indicate on </a:t>
            </a:r>
            <a:r>
              <a:rPr lang="en-US" sz="2400" i="1" dirty="0">
                <a:solidFill>
                  <a:schemeClr val="tx1"/>
                </a:solidFill>
              </a:rPr>
              <a:t>Form A: Daily Log</a:t>
            </a:r>
            <a:r>
              <a:rPr lang="en-US" sz="2400" dirty="0">
                <a:solidFill>
                  <a:schemeClr val="tx1"/>
                </a:solidFill>
              </a:rPr>
              <a:t> that no blood culture samples were </a:t>
            </a:r>
            <a:r>
              <a:rPr lang="en-US" sz="2400" dirty="0" smtClean="0">
                <a:solidFill>
                  <a:schemeClr val="tx1"/>
                </a:solidFill>
              </a:rPr>
              <a:t>received</a:t>
            </a:r>
          </a:p>
          <a:p>
            <a:pPr marL="342900" lvl="0" indent="-342900" algn="l">
              <a:buFont typeface="Arial" panose="020B0604020202020204" pitchFamily="34" charset="0"/>
              <a:buChar char="•"/>
            </a:pPr>
            <a:r>
              <a:rPr lang="en-US" sz="2400" dirty="0" smtClean="0">
                <a:solidFill>
                  <a:schemeClr val="tx1"/>
                </a:solidFill>
              </a:rPr>
              <a:t>This </a:t>
            </a:r>
            <a:r>
              <a:rPr lang="en-US" sz="2400" dirty="0">
                <a:solidFill>
                  <a:schemeClr val="tx1"/>
                </a:solidFill>
              </a:rPr>
              <a:t>process is performed prior to the specimen receipt process to allow comments to be made in </a:t>
            </a:r>
            <a:r>
              <a:rPr lang="en-US" sz="2400" dirty="0" err="1">
                <a:solidFill>
                  <a:schemeClr val="tx1"/>
                </a:solidFill>
              </a:rPr>
              <a:t>Sunquest</a:t>
            </a:r>
            <a:r>
              <a:rPr lang="en-US" sz="2400" dirty="0">
                <a:solidFill>
                  <a:schemeClr val="tx1"/>
                </a:solidFill>
              </a:rPr>
              <a:t> if bottle is under- or over-filled (see Step </a:t>
            </a:r>
            <a:r>
              <a:rPr lang="en-US" sz="2400" dirty="0" smtClean="0">
                <a:solidFill>
                  <a:schemeClr val="tx1"/>
                </a:solidFill>
              </a:rPr>
              <a:t>6)</a:t>
            </a:r>
          </a:p>
          <a:p>
            <a:pPr marL="342900" lvl="0" indent="-342900" algn="l">
              <a:buFont typeface="Arial" panose="020B0604020202020204" pitchFamily="34" charset="0"/>
              <a:buChar char="•"/>
            </a:pPr>
            <a:r>
              <a:rPr lang="en-US" sz="2400" dirty="0" smtClean="0">
                <a:solidFill>
                  <a:schemeClr val="tx1"/>
                </a:solidFill>
              </a:rPr>
              <a:t>Individual </a:t>
            </a:r>
            <a:r>
              <a:rPr lang="en-US" sz="2400" dirty="0">
                <a:solidFill>
                  <a:schemeClr val="tx1"/>
                </a:solidFill>
              </a:rPr>
              <a:t>performing monitoring should be different than individual collecting blood cultures bottles to be assessed</a:t>
            </a:r>
            <a:r>
              <a:rPr lang="en-US" sz="2400" dirty="0" smtClean="0">
                <a:solidFill>
                  <a:schemeClr val="tx1"/>
                </a:solidFill>
              </a:rPr>
              <a:t>.</a:t>
            </a:r>
            <a:endParaRPr lang="en-US" sz="2400" dirty="0">
              <a:solidFill>
                <a:schemeClr val="tx1"/>
              </a:solidFill>
            </a:endParaRPr>
          </a:p>
        </p:txBody>
      </p:sp>
      <p:sp>
        <p:nvSpPr>
          <p:cNvPr id="4" name="Slide Number Placeholder 3"/>
          <p:cNvSpPr>
            <a:spLocks noGrp="1"/>
          </p:cNvSpPr>
          <p:nvPr>
            <p:ph type="sldNum" sz="quarter" idx="11"/>
          </p:nvPr>
        </p:nvSpPr>
        <p:spPr/>
        <p:txBody>
          <a:bodyPr/>
          <a:lstStyle/>
          <a:p>
            <a:fld id="{491D6342-9463-4A27-9951-4B14940D54F8}" type="slidenum">
              <a:rPr lang="en-US" altLang="en-US" smtClean="0"/>
              <a:pPr/>
              <a:t>4</a:t>
            </a:fld>
            <a:endParaRPr lang="en-US" altLang="en-US"/>
          </a:p>
        </p:txBody>
      </p:sp>
    </p:spTree>
    <p:extLst>
      <p:ext uri="{BB962C8B-B14F-4D97-AF65-F5344CB8AC3E}">
        <p14:creationId xmlns:p14="http://schemas.microsoft.com/office/powerpoint/2010/main" val="307289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614" y="0"/>
            <a:ext cx="7999804" cy="817595"/>
          </a:xfrm>
        </p:spPr>
        <p:txBody>
          <a:bodyPr/>
          <a:lstStyle/>
          <a:p>
            <a:r>
              <a:rPr lang="en-US" dirty="0" smtClean="0">
                <a:solidFill>
                  <a:schemeClr val="tx1"/>
                </a:solidFill>
              </a:rPr>
              <a:t>           </a:t>
            </a:r>
            <a:r>
              <a:rPr lang="en-US" sz="4800" dirty="0" smtClean="0">
                <a:solidFill>
                  <a:schemeClr val="tx1"/>
                </a:solidFill>
              </a:rPr>
              <a:t>Procedural Steps, cont.</a:t>
            </a:r>
            <a:endParaRPr lang="en-US" sz="4800" dirty="0">
              <a:solidFill>
                <a:schemeClr val="tx1"/>
              </a:solidFill>
            </a:endParaRPr>
          </a:p>
        </p:txBody>
      </p:sp>
      <p:sp>
        <p:nvSpPr>
          <p:cNvPr id="6" name="Subtitle 2"/>
          <p:cNvSpPr txBox="1">
            <a:spLocks/>
          </p:cNvSpPr>
          <p:nvPr/>
        </p:nvSpPr>
        <p:spPr>
          <a:xfrm>
            <a:off x="550607" y="835742"/>
            <a:ext cx="8593394" cy="565593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p>
        </p:txBody>
      </p:sp>
      <p:sp>
        <p:nvSpPr>
          <p:cNvPr id="7" name="Rectangle 6"/>
          <p:cNvSpPr/>
          <p:nvPr/>
        </p:nvSpPr>
        <p:spPr>
          <a:xfrm>
            <a:off x="255638" y="1039365"/>
            <a:ext cx="8062452" cy="3139321"/>
          </a:xfrm>
          <a:prstGeom prst="rect">
            <a:avLst/>
          </a:prstGeom>
        </p:spPr>
        <p:txBody>
          <a:bodyPr wrap="square">
            <a:spAutoFit/>
          </a:bodyPr>
          <a:lstStyle/>
          <a:p>
            <a:pPr marL="285750" indent="-285750">
              <a:buFont typeface="Arial" panose="020B0604020202020204" pitchFamily="34" charset="0"/>
              <a:buChar char="•"/>
            </a:pPr>
            <a:r>
              <a:rPr lang="en-US" dirty="0"/>
              <a:t>Compare patient </a:t>
            </a:r>
            <a:r>
              <a:rPr lang="en-US" dirty="0" smtClean="0"/>
              <a:t>blood culture bottle </a:t>
            </a:r>
            <a:r>
              <a:rPr lang="en-US" dirty="0"/>
              <a:t>to un-inoculated bottle to estimate the amount of blood added. Use the bottle's volume hash markings on the label to </a:t>
            </a:r>
            <a:r>
              <a:rPr lang="en-US" dirty="0" smtClean="0"/>
              <a:t>assess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p:txBody>
      </p:sp>
      <p:pic>
        <p:nvPicPr>
          <p:cNvPr id="8" name="Picture 7" descr="cid:1e1ed23b-a11c-4aa8-bef3-3c53f2b2477d@namprd11.prod.outlook.com"/>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2423647" y="231059"/>
            <a:ext cx="4129552" cy="7659329"/>
          </a:xfrm>
          <a:prstGeom prst="rect">
            <a:avLst/>
          </a:prstGeom>
          <a:noFill/>
          <a:ln>
            <a:noFill/>
          </a:ln>
        </p:spPr>
      </p:pic>
      <p:sp>
        <p:nvSpPr>
          <p:cNvPr id="3" name="Slide Number Placeholder 2"/>
          <p:cNvSpPr>
            <a:spLocks noGrp="1"/>
          </p:cNvSpPr>
          <p:nvPr>
            <p:ph type="sldNum" sz="quarter" idx="4"/>
          </p:nvPr>
        </p:nvSpPr>
        <p:spPr/>
        <p:txBody>
          <a:bodyPr/>
          <a:lstStyle/>
          <a:p>
            <a:fld id="{7615B470-EA63-4A78-9C14-6E761C2ABD45}" type="slidenum">
              <a:rPr lang="en-US" smtClean="0"/>
              <a:pPr/>
              <a:t>5</a:t>
            </a:fld>
            <a:endParaRPr lang="en-US" dirty="0"/>
          </a:p>
        </p:txBody>
      </p:sp>
    </p:spTree>
    <p:extLst>
      <p:ext uri="{BB962C8B-B14F-4D97-AF65-F5344CB8AC3E}">
        <p14:creationId xmlns:p14="http://schemas.microsoft.com/office/powerpoint/2010/main" val="427370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371599"/>
          </a:xfrm>
        </p:spPr>
        <p:txBody>
          <a:bodyPr/>
          <a:lstStyle/>
          <a:p>
            <a:r>
              <a:rPr lang="en-US" sz="4800" dirty="0" smtClean="0"/>
              <a:t>Procedural Steps, cont.</a:t>
            </a:r>
            <a:endParaRPr lang="en-US" sz="4800" dirty="0"/>
          </a:p>
        </p:txBody>
      </p:sp>
      <p:sp>
        <p:nvSpPr>
          <p:cNvPr id="3" name="Rectangle 2"/>
          <p:cNvSpPr/>
          <p:nvPr/>
        </p:nvSpPr>
        <p:spPr>
          <a:xfrm>
            <a:off x="675968" y="846787"/>
            <a:ext cx="6998109" cy="2031325"/>
          </a:xfrm>
          <a:prstGeom prst="rect">
            <a:avLst/>
          </a:prstGeom>
        </p:spPr>
        <p:txBody>
          <a:bodyPr wrap="square">
            <a:spAutoFit/>
          </a:bodyPr>
          <a:lstStyle/>
          <a:p>
            <a:pPr marL="342900" lvl="0" indent="-342900">
              <a:buFont typeface="Arial" panose="020B0604020202020204" pitchFamily="34" charset="0"/>
              <a:buChar char="•"/>
            </a:pPr>
            <a:r>
              <a:rPr lang="en-US" dirty="0" smtClean="0"/>
              <a:t>Complete Form A Daily Log as shown in the example below</a:t>
            </a:r>
          </a:p>
          <a:p>
            <a:pPr marL="342900" lvl="0" indent="-342900">
              <a:buFont typeface="Arial" panose="020B0604020202020204" pitchFamily="34" charset="0"/>
              <a:buChar char="•"/>
            </a:pPr>
            <a:r>
              <a:rPr lang="en-US" dirty="0" smtClean="0"/>
              <a:t>Form A Daily log is located by the specimen processor 1 workstation</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endParaRPr lang="en-US" dirty="0"/>
          </a:p>
          <a:p>
            <a:pPr lvl="0"/>
            <a:endParaRPr lang="en-US" dirty="0"/>
          </a:p>
        </p:txBody>
      </p:sp>
      <p:pic>
        <p:nvPicPr>
          <p:cNvPr id="5" name="Picture 4" descr="cid:4dc066c0-a48f-409d-b469-326eadd44690@namprd11.prod.outlook.com"/>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1892708" y="1076635"/>
            <a:ext cx="4011565" cy="5456903"/>
          </a:xfrm>
          <a:prstGeom prst="rect">
            <a:avLst/>
          </a:prstGeom>
          <a:noFill/>
          <a:ln>
            <a:noFill/>
          </a:ln>
        </p:spPr>
      </p:pic>
      <p:sp>
        <p:nvSpPr>
          <p:cNvPr id="4" name="Slide Number Placeholder 3"/>
          <p:cNvSpPr>
            <a:spLocks noGrp="1"/>
          </p:cNvSpPr>
          <p:nvPr>
            <p:ph type="sldNum" sz="quarter" idx="11"/>
          </p:nvPr>
        </p:nvSpPr>
        <p:spPr/>
        <p:txBody>
          <a:bodyPr/>
          <a:lstStyle/>
          <a:p>
            <a:fld id="{491D6342-9463-4A27-9951-4B14940D54F8}" type="slidenum">
              <a:rPr lang="en-US" altLang="en-US" smtClean="0"/>
              <a:pPr/>
              <a:t>6</a:t>
            </a:fld>
            <a:endParaRPr lang="en-US" altLang="en-US"/>
          </a:p>
        </p:txBody>
      </p:sp>
    </p:spTree>
    <p:extLst>
      <p:ext uri="{BB962C8B-B14F-4D97-AF65-F5344CB8AC3E}">
        <p14:creationId xmlns:p14="http://schemas.microsoft.com/office/powerpoint/2010/main" val="1076347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76"/>
            <a:ext cx="9143999" cy="812800"/>
          </a:xfrm>
        </p:spPr>
        <p:txBody>
          <a:bodyPr/>
          <a:lstStyle/>
          <a:p>
            <a:r>
              <a:rPr lang="en-US" sz="4800" dirty="0" smtClean="0"/>
              <a:t>Procedural </a:t>
            </a:r>
            <a:r>
              <a:rPr lang="en-US" sz="4800" dirty="0"/>
              <a:t>Steps, cont.</a:t>
            </a:r>
          </a:p>
        </p:txBody>
      </p:sp>
      <p:sp>
        <p:nvSpPr>
          <p:cNvPr id="3" name="Subtitle 2"/>
          <p:cNvSpPr>
            <a:spLocks noGrp="1"/>
          </p:cNvSpPr>
          <p:nvPr>
            <p:ph type="subTitle" idx="1"/>
          </p:nvPr>
        </p:nvSpPr>
        <p:spPr>
          <a:xfrm>
            <a:off x="152908" y="1093694"/>
            <a:ext cx="8862506" cy="5764306"/>
          </a:xfrm>
        </p:spPr>
        <p:txBody>
          <a:bodyPr/>
          <a:lstStyle/>
          <a:p>
            <a:r>
              <a:rPr lang="en-US" sz="3600" dirty="0" smtClean="0">
                <a:solidFill>
                  <a:srgbClr val="002060"/>
                </a:solidFill>
              </a:rPr>
              <a:t>           </a:t>
            </a:r>
          </a:p>
        </p:txBody>
      </p:sp>
      <p:sp>
        <p:nvSpPr>
          <p:cNvPr id="5" name="Rectangle 4"/>
          <p:cNvSpPr/>
          <p:nvPr/>
        </p:nvSpPr>
        <p:spPr>
          <a:xfrm>
            <a:off x="747250" y="850095"/>
            <a:ext cx="7698658" cy="3139321"/>
          </a:xfrm>
          <a:prstGeom prst="rect">
            <a:avLst/>
          </a:prstGeom>
        </p:spPr>
        <p:txBody>
          <a:bodyPr wrap="square">
            <a:spAutoFit/>
          </a:bodyPr>
          <a:lstStyle/>
          <a:p>
            <a:pPr marL="342900" lvl="0" indent="-342900">
              <a:buFont typeface="Arial" panose="020B0604020202020204" pitchFamily="34" charset="0"/>
              <a:buChar char="•"/>
            </a:pPr>
            <a:r>
              <a:rPr lang="en-US" sz="1700" dirty="0" smtClean="0"/>
              <a:t>Receive blood culture order in the LIS </a:t>
            </a:r>
          </a:p>
          <a:p>
            <a:pPr marL="342900" indent="-342900">
              <a:buFont typeface="Arial" panose="020B0604020202020204" pitchFamily="34" charset="0"/>
              <a:buChar char="•"/>
            </a:pPr>
            <a:r>
              <a:rPr lang="en-US" sz="1700" dirty="0"/>
              <a:t>If blood culture bottle is under filled or </a:t>
            </a:r>
            <a:r>
              <a:rPr lang="en-US" sz="1700" dirty="0" smtClean="0"/>
              <a:t>overfilled then append with the correct ETC in the SREQ field </a:t>
            </a:r>
          </a:p>
          <a:p>
            <a:pPr marL="285750" indent="-285750">
              <a:buFont typeface="Wingdings" panose="05000000000000000000" pitchFamily="2" charset="2"/>
              <a:buChar char="Ø"/>
            </a:pPr>
            <a:r>
              <a:rPr lang="en-US" sz="1700" dirty="0" smtClean="0"/>
              <a:t>PEDI-</a:t>
            </a:r>
            <a:r>
              <a:rPr lang="en-US" sz="1700" dirty="0" err="1" smtClean="0"/>
              <a:t>underfilled</a:t>
            </a:r>
            <a:endParaRPr lang="en-US" sz="1700" dirty="0" smtClean="0"/>
          </a:p>
          <a:p>
            <a:pPr marL="285750" indent="-285750">
              <a:buFont typeface="Wingdings" panose="05000000000000000000" pitchFamily="2" charset="2"/>
              <a:buChar char="Ø"/>
            </a:pPr>
            <a:r>
              <a:rPr lang="en-US" sz="1700" dirty="0" smtClean="0"/>
              <a:t>OVER-overfilled</a:t>
            </a:r>
          </a:p>
          <a:p>
            <a:pPr marL="285750" indent="-285750">
              <a:buFont typeface="Arial" panose="020B0604020202020204" pitchFamily="34" charset="0"/>
              <a:buChar char="•"/>
            </a:pPr>
            <a:r>
              <a:rPr lang="en-US" sz="1700" dirty="0" smtClean="0"/>
              <a:t>After LIS receipt, small aliquot labels are used as patient documentation on Form A Daily log</a:t>
            </a:r>
            <a:endParaRPr lang="en-US" sz="1700" dirty="0"/>
          </a:p>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endParaRPr lang="en-US" dirty="0" smtClean="0"/>
          </a:p>
          <a:p>
            <a:pPr marL="342900" lvl="0" indent="-342900">
              <a:buFont typeface="Arial" panose="020B0604020202020204" pitchFamily="34" charset="0"/>
              <a:buChar char="•"/>
            </a:pPr>
            <a:endParaRPr lang="en-US" dirty="0"/>
          </a:p>
        </p:txBody>
      </p:sp>
      <p:pic>
        <p:nvPicPr>
          <p:cNvPr id="6" name="Picture 5"/>
          <p:cNvPicPr/>
          <p:nvPr/>
        </p:nvPicPr>
        <p:blipFill rotWithShape="1">
          <a:blip r:embed="rId3"/>
          <a:srcRect l="-332" t="17523" r="24919" b="32042"/>
          <a:stretch/>
        </p:blipFill>
        <p:spPr bwMode="auto">
          <a:xfrm>
            <a:off x="722670" y="2782529"/>
            <a:ext cx="7457769" cy="3244645"/>
          </a:xfrm>
          <a:prstGeom prst="rect">
            <a:avLst/>
          </a:prstGeom>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1"/>
          </p:nvPr>
        </p:nvSpPr>
        <p:spPr/>
        <p:txBody>
          <a:bodyPr/>
          <a:lstStyle/>
          <a:p>
            <a:fld id="{491D6342-9463-4A27-9951-4B14940D54F8}" type="slidenum">
              <a:rPr lang="en-US" altLang="en-US" smtClean="0"/>
              <a:pPr/>
              <a:t>7</a:t>
            </a:fld>
            <a:endParaRPr lang="en-US" altLang="en-US"/>
          </a:p>
        </p:txBody>
      </p:sp>
    </p:spTree>
    <p:extLst>
      <p:ext uri="{BB962C8B-B14F-4D97-AF65-F5344CB8AC3E}">
        <p14:creationId xmlns:p14="http://schemas.microsoft.com/office/powerpoint/2010/main" val="62517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8"/>
            <a:ext cx="9144000" cy="784226"/>
          </a:xfrm>
        </p:spPr>
        <p:txBody>
          <a:bodyPr/>
          <a:lstStyle/>
          <a:p>
            <a:r>
              <a:rPr lang="en-US" sz="4800" dirty="0" smtClean="0"/>
              <a:t>Records Review</a:t>
            </a:r>
            <a:endParaRPr lang="en-US" sz="4800" dirty="0"/>
          </a:p>
        </p:txBody>
      </p:sp>
      <p:sp>
        <p:nvSpPr>
          <p:cNvPr id="3" name="Subtitle 2"/>
          <p:cNvSpPr>
            <a:spLocks noGrp="1"/>
          </p:cNvSpPr>
          <p:nvPr>
            <p:ph type="subTitle" idx="1"/>
          </p:nvPr>
        </p:nvSpPr>
        <p:spPr>
          <a:xfrm>
            <a:off x="1" y="1157287"/>
            <a:ext cx="9144000" cy="4920784"/>
          </a:xfrm>
        </p:spPr>
        <p:txBody>
          <a:bodyPr/>
          <a:lstStyle/>
          <a:p>
            <a:pPr marL="342900" lvl="0" indent="-342900" algn="l">
              <a:buFont typeface="Arial" panose="020B0604020202020204" pitchFamily="34" charset="0"/>
              <a:buChar char="•"/>
            </a:pPr>
            <a:r>
              <a:rPr lang="en-US" sz="2400" dirty="0" smtClean="0">
                <a:solidFill>
                  <a:schemeClr val="tx1"/>
                </a:solidFill>
              </a:rPr>
              <a:t>Records are reviewed by the Client Services Supervisor at least monthly</a:t>
            </a:r>
          </a:p>
          <a:p>
            <a:pPr marL="342900" lvl="0" indent="-342900" algn="l">
              <a:buFont typeface="Arial" panose="020B0604020202020204" pitchFamily="34" charset="0"/>
              <a:buChar char="•"/>
            </a:pPr>
            <a:r>
              <a:rPr lang="en-US" sz="2400" dirty="0" smtClean="0">
                <a:solidFill>
                  <a:schemeClr val="tx1"/>
                </a:solidFill>
              </a:rPr>
              <a:t>Action is taken to provide feedback when necessary</a:t>
            </a:r>
            <a:endParaRPr lang="en-US" sz="2400" dirty="0">
              <a:solidFill>
                <a:schemeClr val="tx1"/>
              </a:solidFill>
            </a:endParaRPr>
          </a:p>
        </p:txBody>
      </p:sp>
      <p:sp>
        <p:nvSpPr>
          <p:cNvPr id="4" name="Slide Number Placeholder 3"/>
          <p:cNvSpPr>
            <a:spLocks noGrp="1"/>
          </p:cNvSpPr>
          <p:nvPr>
            <p:ph type="sldNum" sz="quarter" idx="11"/>
          </p:nvPr>
        </p:nvSpPr>
        <p:spPr/>
        <p:txBody>
          <a:bodyPr/>
          <a:lstStyle/>
          <a:p>
            <a:fld id="{491D6342-9463-4A27-9951-4B14940D54F8}" type="slidenum">
              <a:rPr lang="en-US" altLang="en-US" smtClean="0"/>
              <a:pPr/>
              <a:t>8</a:t>
            </a:fld>
            <a:endParaRPr lang="en-US" altLang="en-US"/>
          </a:p>
        </p:txBody>
      </p:sp>
    </p:spTree>
    <p:extLst>
      <p:ext uri="{BB962C8B-B14F-4D97-AF65-F5344CB8AC3E}">
        <p14:creationId xmlns:p14="http://schemas.microsoft.com/office/powerpoint/2010/main" val="2838224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URL xmlns="http://schemas.microsoft.com/sharepoint/v3">
      <Url xmlns="http://schemas.microsoft.com/sharepoint/v3" xsi:nil="true"/>
      <Description xmlns="http://schemas.microsoft.com/sharepoint/v3" xsi:nil="true"/>
    </URL>
    <PublishingExpirationDate xmlns="http://schemas.microsoft.com/sharepoint/v3" xsi:nil="true"/>
    <Topic xmlns="c2dc8ca4-8ad3-4488-82ba-064bf6d84aeb"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28B5BF94AA6D4293CA0521E8412E7A" ma:contentTypeVersion="2" ma:contentTypeDescription="Create a new document." ma:contentTypeScope="" ma:versionID="dc5c30b179fc1d7c28d1faaa0f13cd8b">
  <xsd:schema xmlns:xsd="http://www.w3.org/2001/XMLSchema" xmlns:xs="http://www.w3.org/2001/XMLSchema" xmlns:p="http://schemas.microsoft.com/office/2006/metadata/properties" xmlns:ns1="http://schemas.microsoft.com/sharepoint/v3" xmlns:ns2="c2dc8ca4-8ad3-4488-82ba-064bf6d84aeb" targetNamespace="http://schemas.microsoft.com/office/2006/metadata/properties" ma:root="true" ma:fieldsID="bb543f86fe98752d7d612ee2ded64fdc" ns1:_="" ns2:_="">
    <xsd:import namespace="http://schemas.microsoft.com/sharepoint/v3"/>
    <xsd:import namespace="c2dc8ca4-8ad3-4488-82ba-064bf6d84aeb"/>
    <xsd:element name="properties">
      <xsd:complexType>
        <xsd:sequence>
          <xsd:element name="documentManagement">
            <xsd:complexType>
              <xsd:all>
                <xsd:element ref="ns1:URL" minOccurs="0"/>
                <xsd:element ref="ns1:PublishingStartDate" minOccurs="0"/>
                <xsd:element ref="ns1:PublishingExpirationDat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dc8ca4-8ad3-4488-82ba-064bf6d84aeb" elementFormDefault="qualified">
    <xsd:import namespace="http://schemas.microsoft.com/office/2006/documentManagement/types"/>
    <xsd:import namespace="http://schemas.microsoft.com/office/infopath/2007/PartnerControls"/>
    <xsd:element name="Topic" ma:index="11" nillable="true" ma:displayName="Topic" ma:list="{c541e173-7953-4f90-9270-4266976b1030}" ma:internalName="Topic"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1101B1-99B9-4506-A1D1-80877D77F352}">
  <ds:schemaRefs>
    <ds:schemaRef ds:uri="http://purl.org/dc/elements/1.1/"/>
    <ds:schemaRef ds:uri="http://schemas.microsoft.com/office/infopath/2007/PartnerControls"/>
    <ds:schemaRef ds:uri="http://purl.org/dc/dcmitype/"/>
    <ds:schemaRef ds:uri="c2dc8ca4-8ad3-4488-82ba-064bf6d84aeb"/>
    <ds:schemaRef ds:uri="http://purl.org/dc/terms/"/>
    <ds:schemaRef ds:uri="http://schemas.microsoft.com/office/2006/documentManagement/types"/>
    <ds:schemaRef ds:uri="http://www.w3.org/XML/1998/namespace"/>
    <ds:schemaRef ds:uri="http://schemas.openxmlformats.org/package/2006/metadata/core-propertie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EA29E8D3-9D69-47FF-939C-49558F3DD0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dc8ca4-8ad3-4488-82ba-064bf6d84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15165</TotalTime>
  <Words>418</Words>
  <Application>Microsoft Office PowerPoint</Application>
  <PresentationFormat>On-screen Show (4:3)</PresentationFormat>
  <Paragraphs>60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  Sutter Roseville  Medical Center  Monitoring Blood Culture Volume In-Service</vt:lpstr>
      <vt:lpstr>Purpose and Background</vt:lpstr>
      <vt:lpstr>Policy</vt:lpstr>
      <vt:lpstr>    Procedural Steps</vt:lpstr>
      <vt:lpstr>           Procedural Steps, cont.</vt:lpstr>
      <vt:lpstr>Procedural Steps, cont.</vt:lpstr>
      <vt:lpstr>Procedural Steps, cont.</vt:lpstr>
      <vt:lpstr>Records Review</vt:lpstr>
    </vt:vector>
  </TitlesOfParts>
  <Company>Sutter Health Support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One Line Headline</dc:title>
  <dc:subject>PowerPoint</dc:subject>
  <dc:creator>David Koszka</dc:creator>
  <cp:keywords>PPT, PowerPoint, Word, Microsoft, approved</cp:keywords>
  <cp:lastModifiedBy>Alba, Alex</cp:lastModifiedBy>
  <cp:revision>1282</cp:revision>
  <cp:lastPrinted>2018-10-03T23:19:27Z</cp:lastPrinted>
  <dcterms:created xsi:type="dcterms:W3CDTF">2014-10-03T00:03:05Z</dcterms:created>
  <dcterms:modified xsi:type="dcterms:W3CDTF">2018-10-04T00:01:22Z</dcterms:modified>
  <cp:category>Templates</cp:category>
  <cp:contentStatus>Approved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0x0101008028B5BF94AA6D4293CA0521E8412E7A</vt:lpwstr>
  </property>
</Properties>
</file>