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97" r:id="rId6"/>
    <p:sldId id="286" r:id="rId7"/>
    <p:sldId id="287" r:id="rId8"/>
    <p:sldId id="288" r:id="rId9"/>
    <p:sldId id="289" r:id="rId10"/>
    <p:sldId id="292" r:id="rId11"/>
    <p:sldId id="293" r:id="rId12"/>
    <p:sldId id="294" r:id="rId13"/>
    <p:sldId id="295" r:id="rId14"/>
    <p:sldId id="267" r:id="rId15"/>
    <p:sldId id="268" r:id="rId16"/>
    <p:sldId id="296" r:id="rId17"/>
    <p:sldId id="269" r:id="rId18"/>
    <p:sldId id="270" r:id="rId19"/>
    <p:sldId id="29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FCC3B-7C6C-41E7-AA54-417361C56DC1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15428-4BFC-4BAA-9D10-D3EA4F60B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038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357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0573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2286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2306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4202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6530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4835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NOTE: </a:t>
            </a:r>
            <a:r>
              <a:rPr lang="en-US" dirty="0"/>
              <a:t>The navigation in this screen still requires the use of the up and down arrows</a:t>
            </a:r>
            <a:r>
              <a:rPr lang="en-US" baseline="0" dirty="0"/>
              <a:t> and not the TAB.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567E6-A5E9-4703-B489-43ED2E88E26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8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2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4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7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0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8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7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3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4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5193-FC63-4571-BEB8-70F3B7379D07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E992D-AEB5-493E-A947-9E971D9ED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Sutter SQ V8.2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Lab Features and Enhancements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8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2414"/>
            <a:ext cx="10515600" cy="1325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Cr</a:t>
            </a:r>
            <a:r>
              <a:rPr spc="-10" dirty="0"/>
              <a:t>e</a:t>
            </a:r>
            <a:r>
              <a:rPr dirty="0"/>
              <a:t>dit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–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place R</a:t>
            </a:r>
            <a:r>
              <a:rPr spc="-10" dirty="0"/>
              <a:t>e</a:t>
            </a:r>
            <a:r>
              <a:rPr dirty="0"/>
              <a:t>sults mode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089207"/>
            <a:ext cx="150495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40" dirty="0">
                <a:solidFill>
                  <a:srgbClr val="42444F"/>
                </a:solidFill>
                <a:latin typeface="Arial"/>
                <a:cs typeface="Arial"/>
              </a:rPr>
              <a:t>V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w</a:t>
            </a:r>
            <a:r>
              <a:rPr sz="1800" spc="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in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q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5017444"/>
            <a:ext cx="11297714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lang="en-US"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lang="en-US"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tio</a:t>
            </a:r>
            <a:r>
              <a:rPr lang="en-US"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al</a:t>
            </a:r>
            <a:r>
              <a:rPr lang="en-US" sz="2400" b="1" spc="20" dirty="0" smtClean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corr</a:t>
            </a:r>
            <a:r>
              <a:rPr lang="en-US"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ction</a:t>
            </a:r>
            <a:r>
              <a:rPr lang="en-US" sz="2400" b="1" spc="5" dirty="0" smtClean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statem</a:t>
            </a:r>
            <a:r>
              <a:rPr lang="en-US"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nt for c</a:t>
            </a:r>
            <a:r>
              <a:rPr lang="en-US"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nc</a:t>
            </a:r>
            <a:r>
              <a:rPr lang="en-US"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lang="en-US" sz="2400" b="1" spc="10" dirty="0" smtClean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re</a:t>
            </a:r>
            <a:r>
              <a:rPr lang="en-US"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son</a:t>
            </a:r>
            <a:r>
              <a:rPr lang="en-US" sz="2400" b="1" spc="5" dirty="0" smtClean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mo</a:t>
            </a:r>
            <a:r>
              <a:rPr lang="en-US"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ific</a:t>
            </a:r>
            <a:r>
              <a:rPr lang="en-US"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lang="en-US" sz="2400" b="1" dirty="0" smtClean="0">
                <a:solidFill>
                  <a:srgbClr val="42444F"/>
                </a:solidFill>
                <a:latin typeface="Arial"/>
                <a:cs typeface="Arial"/>
              </a:rPr>
              <a:t>tion</a:t>
            </a:r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70888" y="1543811"/>
            <a:ext cx="8555735" cy="32278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383541" y="6468874"/>
            <a:ext cx="735253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© 201</a:t>
            </a:r>
            <a:r>
              <a:rPr spc="-5" dirty="0"/>
              <a:t>8</a:t>
            </a:r>
            <a:r>
              <a:rPr spc="15" dirty="0"/>
              <a:t> </a:t>
            </a:r>
            <a:r>
              <a:rPr spc="-5" dirty="0"/>
              <a:t>S</a:t>
            </a:r>
            <a:r>
              <a:rPr spc="-15" dirty="0"/>
              <a:t>unqu</a:t>
            </a:r>
            <a:r>
              <a:rPr spc="-10" dirty="0"/>
              <a:t>es</a:t>
            </a:r>
            <a:r>
              <a:rPr spc="-5" dirty="0"/>
              <a:t>t</a:t>
            </a:r>
            <a:r>
              <a:rPr spc="2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15" dirty="0"/>
              <a:t>o</a:t>
            </a:r>
            <a:r>
              <a:rPr spc="-5" dirty="0"/>
              <a:t>rm</a:t>
            </a:r>
            <a:r>
              <a:rPr spc="-10" dirty="0"/>
              <a:t>at</a:t>
            </a:r>
            <a:r>
              <a:rPr spc="-5" dirty="0"/>
              <a:t>i</a:t>
            </a:r>
            <a:r>
              <a:rPr spc="-15" dirty="0"/>
              <a:t>o</a:t>
            </a:r>
            <a:r>
              <a:rPr spc="-5" dirty="0"/>
              <a:t>n</a:t>
            </a:r>
            <a:r>
              <a:rPr spc="60" dirty="0"/>
              <a:t> </a:t>
            </a:r>
            <a:r>
              <a:rPr spc="-5" dirty="0"/>
              <a:t>S</a:t>
            </a:r>
            <a:r>
              <a:rPr spc="-35" dirty="0"/>
              <a:t>y</a:t>
            </a:r>
            <a:r>
              <a:rPr spc="-10" dirty="0"/>
              <a:t>stems</a:t>
            </a:r>
            <a:r>
              <a:rPr spc="-5" dirty="0"/>
              <a:t>,</a:t>
            </a:r>
            <a:r>
              <a:rPr spc="5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c</a:t>
            </a:r>
            <a:r>
              <a:rPr spc="-5" dirty="0"/>
              <a:t>.</a:t>
            </a:r>
            <a:r>
              <a:rPr spc="30" dirty="0"/>
              <a:t> </a:t>
            </a:r>
            <a:r>
              <a:rPr spc="-5" dirty="0"/>
              <a:t>|</a:t>
            </a:r>
            <a:r>
              <a:rPr spc="5" dirty="0"/>
              <a:t> </a:t>
            </a:r>
            <a:r>
              <a:rPr spc="-5" dirty="0"/>
              <a:t>C</a:t>
            </a:r>
            <a:r>
              <a:rPr spc="-10" dirty="0"/>
              <a:t>o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5" dirty="0"/>
              <a:t>i</a:t>
            </a:r>
            <a:r>
              <a:rPr spc="-15" dirty="0"/>
              <a:t>d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10"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spc="-5" dirty="0"/>
              <a:t>l</a:t>
            </a:r>
            <a:r>
              <a:rPr spc="65" dirty="0"/>
              <a:t> </a:t>
            </a:r>
            <a:r>
              <a:rPr spc="-10" dirty="0"/>
              <a:t>a</a:t>
            </a:r>
            <a:r>
              <a:rPr spc="-15" dirty="0"/>
              <a:t>n</a:t>
            </a:r>
            <a:r>
              <a:rPr spc="-5" dirty="0"/>
              <a:t>d</a:t>
            </a:r>
            <a:r>
              <a:rPr spc="10" dirty="0"/>
              <a:t> </a:t>
            </a:r>
            <a:r>
              <a:rPr spc="-5" dirty="0"/>
              <a:t>Pr</a:t>
            </a:r>
            <a:r>
              <a:rPr spc="-15" dirty="0"/>
              <a:t>op</a:t>
            </a:r>
            <a:r>
              <a:rPr spc="-5" dirty="0"/>
              <a:t>ri</a:t>
            </a:r>
            <a:r>
              <a:rPr spc="-10" dirty="0"/>
              <a:t>eta</a:t>
            </a:r>
            <a:r>
              <a:rPr spc="-5" dirty="0"/>
              <a:t>ry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11534274" y="6569685"/>
            <a:ext cx="367657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73866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Reschedule order code	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Enhancements to allow reschedule to send updates back to </a:t>
            </a:r>
            <a:r>
              <a:rPr lang="en-US" dirty="0" smtClean="0"/>
              <a:t>EPIC and </a:t>
            </a:r>
            <a:r>
              <a:rPr lang="en-US" dirty="0"/>
              <a:t>allow search for reason code</a:t>
            </a:r>
          </a:p>
        </p:txBody>
      </p:sp>
    </p:spTree>
    <p:extLst>
      <p:ext uri="{BB962C8B-B14F-4D97-AF65-F5344CB8AC3E}">
        <p14:creationId xmlns:p14="http://schemas.microsoft.com/office/powerpoint/2010/main" val="41515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ORM Reschedule Button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Lab Function – ORM (Receiving Orders/Modifying Orders)</a:t>
            </a:r>
            <a:endParaRPr lang="en-US" dirty="0"/>
          </a:p>
          <a:p>
            <a:r>
              <a:rPr lang="en-US" dirty="0"/>
              <a:t>Enhanced the reschedule option so that it will 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redit</a:t>
            </a:r>
            <a:r>
              <a:rPr lang="en-US" dirty="0" smtClean="0"/>
              <a:t> </a:t>
            </a:r>
            <a:r>
              <a:rPr lang="en-US" dirty="0"/>
              <a:t>the rescheduled order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a new accession for the rescheduled </a:t>
            </a:r>
            <a:r>
              <a:rPr lang="en-US" dirty="0" smtClean="0"/>
              <a:t>order  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b="1" dirty="0"/>
              <a:t>reschedule</a:t>
            </a:r>
            <a:r>
              <a:rPr lang="en-US" dirty="0"/>
              <a:t> reason will become the credit </a:t>
            </a:r>
            <a:r>
              <a:rPr lang="en-US" dirty="0" smtClean="0"/>
              <a:t>reason  </a:t>
            </a:r>
            <a:endParaRPr lang="en-US" dirty="0"/>
          </a:p>
          <a:p>
            <a:pPr lvl="1"/>
            <a:r>
              <a:rPr lang="en-US" dirty="0"/>
              <a:t>A credit transaction will be sent </a:t>
            </a:r>
            <a:r>
              <a:rPr lang="en-US" dirty="0" smtClean="0"/>
              <a:t>to EPIC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new accession will get a lab generated </a:t>
            </a:r>
            <a:r>
              <a:rPr lang="en-US" dirty="0" smtClean="0"/>
              <a:t>EPIC </a:t>
            </a:r>
            <a:r>
              <a:rPr lang="en-US" dirty="0"/>
              <a:t>order number</a:t>
            </a:r>
          </a:p>
          <a:p>
            <a:pPr lvl="1"/>
            <a:r>
              <a:rPr lang="en-US" dirty="0"/>
              <a:t>The request to update the lab generated </a:t>
            </a:r>
            <a:r>
              <a:rPr lang="en-US" dirty="0" smtClean="0"/>
              <a:t>EPIC order </a:t>
            </a:r>
            <a:r>
              <a:rPr lang="en-US" dirty="0"/>
              <a:t>number will be sent to </a:t>
            </a:r>
            <a:r>
              <a:rPr lang="en-US" dirty="0" smtClean="0"/>
              <a:t>EPIC and </a:t>
            </a:r>
            <a:r>
              <a:rPr lang="en-US" dirty="0"/>
              <a:t>if an update is sent </a:t>
            </a:r>
            <a:r>
              <a:rPr lang="en-US" dirty="0" smtClean="0"/>
              <a:t>back, </a:t>
            </a:r>
            <a:r>
              <a:rPr lang="en-US" dirty="0"/>
              <a:t>the </a:t>
            </a:r>
            <a:r>
              <a:rPr lang="en-US" dirty="0" smtClean="0"/>
              <a:t>EPIC order </a:t>
            </a:r>
            <a:r>
              <a:rPr lang="en-US" dirty="0"/>
              <a:t>number sent will replace the Lab generated </a:t>
            </a:r>
            <a:r>
              <a:rPr lang="en-US" dirty="0" smtClean="0"/>
              <a:t>EPIC order number</a:t>
            </a:r>
            <a:endParaRPr lang="en-US" dirty="0"/>
          </a:p>
          <a:p>
            <a:r>
              <a:rPr lang="en-US" dirty="0"/>
              <a:t>In ORM, the reschedule reason field has a lookup option.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ORM: General Lab – </a:t>
            </a:r>
            <a:r>
              <a:rPr lang="en-US" b="1" u="sng" dirty="0" smtClean="0"/>
              <a:t>O</a:t>
            </a:r>
            <a:r>
              <a:rPr lang="en-US" dirty="0" smtClean="0"/>
              <a:t>rder </a:t>
            </a:r>
            <a:r>
              <a:rPr lang="en-US" b="1" u="sng" dirty="0" smtClean="0"/>
              <a:t>R</a:t>
            </a:r>
            <a:r>
              <a:rPr lang="en-US" dirty="0" smtClean="0"/>
              <a:t>eceipt/</a:t>
            </a:r>
            <a:r>
              <a:rPr lang="en-US" b="1" u="sng" dirty="0"/>
              <a:t>M</a:t>
            </a:r>
            <a:r>
              <a:rPr lang="en-US" dirty="0" smtClean="0"/>
              <a:t>odify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81993" b="73268"/>
          <a:stretch/>
        </p:blipFill>
        <p:spPr>
          <a:xfrm>
            <a:off x="1676209" y="2039808"/>
            <a:ext cx="4378602" cy="36563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9662" t="19700" r="29797" b="23243"/>
          <a:stretch/>
        </p:blipFill>
        <p:spPr>
          <a:xfrm>
            <a:off x="6170141" y="2039808"/>
            <a:ext cx="4942703" cy="391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11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Reschedule Reason - Search </a:t>
            </a:r>
            <a:r>
              <a:rPr lang="en-US" dirty="0"/>
              <a:t>O</a:t>
            </a:r>
            <a:r>
              <a:rPr lang="en-US" dirty="0" smtClean="0"/>
              <a:t>ption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130" y="1230087"/>
            <a:ext cx="7438527" cy="4452257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9178248" y="3421295"/>
            <a:ext cx="883577" cy="924675"/>
          </a:xfrm>
          <a:prstGeom prst="straightConnector1">
            <a:avLst/>
          </a:prstGeom>
          <a:ln w="571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21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</a:t>
            </a:r>
            <a:r>
              <a:rPr lang="en-US" dirty="0" smtClean="0"/>
              <a:t>Updates </a:t>
            </a:r>
            <a:r>
              <a:rPr lang="en-US" dirty="0"/>
              <a:t>to </a:t>
            </a:r>
            <a:r>
              <a:rPr lang="en-US" dirty="0" smtClean="0"/>
              <a:t>Reschedule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auto answers or results at request entered on the original order will be moved to the reschedule order</a:t>
            </a:r>
          </a:p>
          <a:p>
            <a:r>
              <a:rPr lang="en-US" dirty="0"/>
              <a:t>Any modifiers, order comment codes, specimen comment codes on the original order will be moved to the rescheduled order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2281"/>
          </a:xfrm>
        </p:spPr>
        <p:txBody>
          <a:bodyPr/>
          <a:lstStyle/>
          <a:p>
            <a:r>
              <a:rPr lang="en-US" dirty="0" smtClean="0"/>
              <a:t>Table Summary of All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7573" y="363061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table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12" y="1474190"/>
            <a:ext cx="8515351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39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Sunquest Icon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9805" y="1804087"/>
            <a:ext cx="3216195" cy="402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4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3539" y="345737"/>
            <a:ext cx="10745779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2100" b="1" dirty="0" smtClean="0">
                <a:solidFill>
                  <a:srgbClr val="42444F"/>
                </a:solidFill>
                <a:latin typeface="Arial"/>
                <a:cs typeface="Arial"/>
              </a:rPr>
              <a:t>Cr</a:t>
            </a:r>
            <a:r>
              <a:rPr sz="2100" b="1" spc="-10" dirty="0" smtClean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2100" b="1" dirty="0" smtClean="0">
                <a:solidFill>
                  <a:srgbClr val="42444F"/>
                </a:solidFill>
                <a:latin typeface="Arial"/>
                <a:cs typeface="Arial"/>
              </a:rPr>
              <a:t>dit</a:t>
            </a:r>
            <a:r>
              <a:rPr lang="en-US" sz="2100" b="1" spc="5" dirty="0">
                <a:solidFill>
                  <a:srgbClr val="42444F"/>
                </a:solidFill>
                <a:latin typeface="Arial"/>
                <a:cs typeface="Arial"/>
              </a:rPr>
              <a:t> o</a:t>
            </a:r>
            <a:r>
              <a:rPr lang="en-US" sz="2100" b="1" spc="5" dirty="0" smtClean="0">
                <a:solidFill>
                  <a:srgbClr val="42444F"/>
                </a:solidFill>
                <a:latin typeface="Arial"/>
                <a:cs typeface="Arial"/>
              </a:rPr>
              <a:t>ption MUST be </a:t>
            </a:r>
            <a:r>
              <a:rPr lang="en-US" sz="2100" b="1" spc="5" dirty="0">
                <a:solidFill>
                  <a:srgbClr val="42444F"/>
                </a:solidFill>
                <a:latin typeface="Arial"/>
                <a:cs typeface="Arial"/>
              </a:rPr>
              <a:t>s</a:t>
            </a:r>
            <a:r>
              <a:rPr lang="en-US" sz="2100" b="1" spc="5" dirty="0" smtClean="0">
                <a:solidFill>
                  <a:srgbClr val="42444F"/>
                </a:solidFill>
                <a:latin typeface="Arial"/>
                <a:cs typeface="Arial"/>
              </a:rPr>
              <a:t>elected to proceed. Default option n</a:t>
            </a:r>
            <a:r>
              <a:rPr lang="en-US" sz="2100" b="1" spc="5" dirty="0" smtClean="0">
                <a:solidFill>
                  <a:srgbClr val="42444F"/>
                </a:solidFill>
                <a:latin typeface="Arial"/>
                <a:cs typeface="Arial"/>
                <a:sym typeface="Wingdings" panose="05000000000000000000" pitchFamily="2" charset="2"/>
              </a:rPr>
              <a:t>o longer pre-selected.</a:t>
            </a:r>
            <a:endParaRPr lang="en-US"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52827" y="1705355"/>
            <a:ext cx="7214616" cy="40721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14417" y="6468874"/>
            <a:ext cx="3121660" cy="200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0400" marR="5080" indent="-648335">
              <a:lnSpc>
                <a:spcPts val="680"/>
              </a:lnSpc>
            </a:pP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© 201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8</a:t>
            </a:r>
            <a:r>
              <a:rPr sz="700" b="1" spc="1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S</a:t>
            </a:r>
            <a:r>
              <a:rPr sz="700" b="1" spc="-15" dirty="0">
                <a:solidFill>
                  <a:srgbClr val="42444F"/>
                </a:solidFill>
                <a:latin typeface="Arial"/>
                <a:cs typeface="Arial"/>
              </a:rPr>
              <a:t>unqu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es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r>
              <a:rPr sz="700" b="1" spc="2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700" b="1" spc="-15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f</a:t>
            </a:r>
            <a:r>
              <a:rPr sz="700" b="1" spc="-15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rm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at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700" b="1" spc="-15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700" b="1" spc="6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S</a:t>
            </a:r>
            <a:r>
              <a:rPr sz="700" b="1" spc="-35" dirty="0">
                <a:solidFill>
                  <a:srgbClr val="42444F"/>
                </a:solidFill>
                <a:latin typeface="Arial"/>
                <a:cs typeface="Arial"/>
              </a:rPr>
              <a:t>y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stems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,</a:t>
            </a:r>
            <a:r>
              <a:rPr sz="700" b="1" spc="5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700" b="1" spc="-15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c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.</a:t>
            </a:r>
            <a:r>
              <a:rPr sz="700" b="1" spc="3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|</a:t>
            </a:r>
            <a:r>
              <a:rPr sz="700" b="1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C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700" b="1" spc="-15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f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700" b="1" spc="-15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700" b="1" spc="-15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700" b="1" spc="6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sz="700" b="1" spc="-15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700" b="1" spc="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Pr</a:t>
            </a:r>
            <a:r>
              <a:rPr sz="700" b="1" spc="-15" dirty="0">
                <a:solidFill>
                  <a:srgbClr val="42444F"/>
                </a:solidFill>
                <a:latin typeface="Arial"/>
                <a:cs typeface="Arial"/>
              </a:rPr>
              <a:t>op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ri</a:t>
            </a:r>
            <a:r>
              <a:rPr sz="700" b="1" spc="-10" dirty="0">
                <a:solidFill>
                  <a:srgbClr val="42444F"/>
                </a:solidFill>
                <a:latin typeface="Arial"/>
                <a:cs typeface="Arial"/>
              </a:rPr>
              <a:t>eta</a:t>
            </a:r>
            <a:r>
              <a:rPr sz="700" b="1" spc="-5" dirty="0">
                <a:solidFill>
                  <a:srgbClr val="42444F"/>
                </a:solidFill>
                <a:latin typeface="Arial"/>
                <a:cs typeface="Arial"/>
              </a:rPr>
              <a:t>ry </a:t>
            </a:r>
            <a:r>
              <a:rPr sz="700" b="1" spc="-10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7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700" b="1" spc="-15" dirty="0">
                <a:solidFill>
                  <a:srgbClr val="FFFFFF"/>
                </a:solidFill>
                <a:latin typeface="Arial"/>
                <a:cs typeface="Arial"/>
              </a:rPr>
              <a:t>unqu</a:t>
            </a:r>
            <a:r>
              <a:rPr sz="700" b="1" spc="-10" dirty="0">
                <a:solidFill>
                  <a:srgbClr val="FFFFFF"/>
                </a:solidFill>
                <a:latin typeface="Arial"/>
                <a:cs typeface="Arial"/>
              </a:rPr>
              <a:t>es</a:t>
            </a: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7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7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700" b="1" spc="-1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7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rm</a:t>
            </a:r>
            <a:r>
              <a:rPr sz="700" b="1" spc="-1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7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7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700" b="1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700" b="1" spc="-10" dirty="0">
                <a:solidFill>
                  <a:srgbClr val="FFFFFF"/>
                </a:solidFill>
                <a:latin typeface="Arial"/>
                <a:cs typeface="Arial"/>
              </a:rPr>
              <a:t>stems</a:t>
            </a: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7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7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700" b="1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700" b="1" spc="-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11744452" y="6569685"/>
            <a:ext cx="157479" cy="121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652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39" y="345737"/>
            <a:ext cx="10935249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b="1" dirty="0" smtClean="0">
                <a:solidFill>
                  <a:srgbClr val="42444F"/>
                </a:solidFill>
                <a:latin typeface="Arial"/>
                <a:cs typeface="Arial"/>
              </a:rPr>
              <a:t>C</a:t>
            </a:r>
            <a:r>
              <a:rPr lang="en-US" sz="2100" b="1" dirty="0" smtClean="0">
                <a:solidFill>
                  <a:srgbClr val="42444F"/>
                </a:solidFill>
                <a:latin typeface="Arial"/>
                <a:cs typeface="Arial"/>
              </a:rPr>
              <a:t>an NO longer remove test results and replace with cancellation codes. Only time this can occur is with result fields that are required upon order entry (i.e. source).  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23288" y="2186939"/>
            <a:ext cx="7011923" cy="38663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22847" y="2026920"/>
            <a:ext cx="3581400" cy="16200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383541" y="6468873"/>
            <a:ext cx="735253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© 201</a:t>
            </a:r>
            <a:r>
              <a:rPr spc="-5" dirty="0"/>
              <a:t>8</a:t>
            </a:r>
            <a:r>
              <a:rPr spc="15" dirty="0"/>
              <a:t> </a:t>
            </a:r>
            <a:r>
              <a:rPr spc="-5" dirty="0"/>
              <a:t>S</a:t>
            </a:r>
            <a:r>
              <a:rPr spc="-15" dirty="0"/>
              <a:t>unqu</a:t>
            </a:r>
            <a:r>
              <a:rPr spc="-10" dirty="0"/>
              <a:t>es</a:t>
            </a:r>
            <a:r>
              <a:rPr spc="-5" dirty="0"/>
              <a:t>t</a:t>
            </a:r>
            <a:r>
              <a:rPr spc="2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15" dirty="0"/>
              <a:t>o</a:t>
            </a:r>
            <a:r>
              <a:rPr spc="-5" dirty="0"/>
              <a:t>rm</a:t>
            </a:r>
            <a:r>
              <a:rPr spc="-10" dirty="0"/>
              <a:t>at</a:t>
            </a:r>
            <a:r>
              <a:rPr spc="-5" dirty="0"/>
              <a:t>i</a:t>
            </a:r>
            <a:r>
              <a:rPr spc="-15" dirty="0"/>
              <a:t>o</a:t>
            </a:r>
            <a:r>
              <a:rPr spc="-5" dirty="0"/>
              <a:t>n</a:t>
            </a:r>
            <a:r>
              <a:rPr spc="60" dirty="0"/>
              <a:t> </a:t>
            </a:r>
            <a:r>
              <a:rPr spc="-5" dirty="0"/>
              <a:t>S</a:t>
            </a:r>
            <a:r>
              <a:rPr spc="-35" dirty="0"/>
              <a:t>y</a:t>
            </a:r>
            <a:r>
              <a:rPr spc="-10" dirty="0"/>
              <a:t>stems</a:t>
            </a:r>
            <a:r>
              <a:rPr spc="-5" dirty="0"/>
              <a:t>,</a:t>
            </a:r>
            <a:r>
              <a:rPr spc="5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c</a:t>
            </a:r>
            <a:r>
              <a:rPr spc="-5" dirty="0"/>
              <a:t>.</a:t>
            </a:r>
            <a:r>
              <a:rPr spc="30" dirty="0"/>
              <a:t> </a:t>
            </a:r>
            <a:r>
              <a:rPr spc="-5" dirty="0"/>
              <a:t>|</a:t>
            </a:r>
            <a:r>
              <a:rPr spc="5" dirty="0"/>
              <a:t> </a:t>
            </a:r>
            <a:r>
              <a:rPr spc="-5" dirty="0"/>
              <a:t>C</a:t>
            </a:r>
            <a:r>
              <a:rPr spc="-10" dirty="0"/>
              <a:t>o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5" dirty="0"/>
              <a:t>i</a:t>
            </a:r>
            <a:r>
              <a:rPr spc="-15" dirty="0"/>
              <a:t>d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10"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spc="-5" dirty="0"/>
              <a:t>l</a:t>
            </a:r>
            <a:r>
              <a:rPr spc="65" dirty="0"/>
              <a:t> </a:t>
            </a:r>
            <a:r>
              <a:rPr spc="-10" dirty="0"/>
              <a:t>a</a:t>
            </a:r>
            <a:r>
              <a:rPr spc="-15" dirty="0"/>
              <a:t>n</a:t>
            </a:r>
            <a:r>
              <a:rPr spc="-5" dirty="0"/>
              <a:t>d</a:t>
            </a:r>
            <a:r>
              <a:rPr spc="10" dirty="0"/>
              <a:t> </a:t>
            </a:r>
            <a:r>
              <a:rPr spc="-5" dirty="0"/>
              <a:t>Pr</a:t>
            </a:r>
            <a:r>
              <a:rPr spc="-15" dirty="0"/>
              <a:t>op</a:t>
            </a:r>
            <a:r>
              <a:rPr spc="-5" dirty="0"/>
              <a:t>ri</a:t>
            </a:r>
            <a:r>
              <a:rPr spc="-10" dirty="0"/>
              <a:t>eta</a:t>
            </a:r>
            <a:r>
              <a:rPr spc="-5" dirty="0"/>
              <a:t>ry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11744452" y="6569685"/>
            <a:ext cx="157479" cy="121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876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45737"/>
            <a:ext cx="11083530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00" b="1" dirty="0">
                <a:solidFill>
                  <a:srgbClr val="42444F"/>
                </a:solidFill>
                <a:latin typeface="Arial"/>
                <a:cs typeface="Arial"/>
              </a:rPr>
              <a:t>Cr</a:t>
            </a:r>
            <a:r>
              <a:rPr sz="2100" b="1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42444F"/>
                </a:solidFill>
                <a:latin typeface="Arial"/>
                <a:cs typeface="Arial"/>
              </a:rPr>
              <a:t>dit</a:t>
            </a:r>
            <a:r>
              <a:rPr sz="2100" b="1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lang="en-US" sz="2100" b="1" dirty="0" smtClean="0">
                <a:solidFill>
                  <a:srgbClr val="42444F"/>
                </a:solidFill>
                <a:latin typeface="Arial"/>
                <a:cs typeface="Arial"/>
              </a:rPr>
              <a:t>example showing error message if attempt is made to remove results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62327" y="1840992"/>
            <a:ext cx="6772656" cy="396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47916" y="1816607"/>
            <a:ext cx="3592068" cy="16291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47916" y="4050791"/>
            <a:ext cx="3543300" cy="15712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4294967295"/>
          </p:nvPr>
        </p:nvSpPr>
        <p:spPr>
          <a:xfrm>
            <a:off x="770021" y="6468874"/>
            <a:ext cx="696605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© 201</a:t>
            </a:r>
            <a:r>
              <a:rPr spc="-5" dirty="0"/>
              <a:t>8</a:t>
            </a:r>
            <a:r>
              <a:rPr spc="15" dirty="0"/>
              <a:t> </a:t>
            </a:r>
            <a:r>
              <a:rPr spc="-5" dirty="0"/>
              <a:t>S</a:t>
            </a:r>
            <a:r>
              <a:rPr spc="-15" dirty="0"/>
              <a:t>unqu</a:t>
            </a:r>
            <a:r>
              <a:rPr spc="-10" dirty="0"/>
              <a:t>es</a:t>
            </a:r>
            <a:r>
              <a:rPr spc="-5" dirty="0"/>
              <a:t>t</a:t>
            </a:r>
            <a:r>
              <a:rPr spc="2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15" dirty="0"/>
              <a:t>o</a:t>
            </a:r>
            <a:r>
              <a:rPr spc="-5" dirty="0"/>
              <a:t>rm</a:t>
            </a:r>
            <a:r>
              <a:rPr spc="-10" dirty="0"/>
              <a:t>at</a:t>
            </a:r>
            <a:r>
              <a:rPr spc="-5" dirty="0"/>
              <a:t>i</a:t>
            </a:r>
            <a:r>
              <a:rPr spc="-15" dirty="0"/>
              <a:t>o</a:t>
            </a:r>
            <a:r>
              <a:rPr spc="-5" dirty="0"/>
              <a:t>n</a:t>
            </a:r>
            <a:r>
              <a:rPr spc="60" dirty="0"/>
              <a:t> </a:t>
            </a:r>
            <a:r>
              <a:rPr spc="-5" dirty="0"/>
              <a:t>S</a:t>
            </a:r>
            <a:r>
              <a:rPr spc="-35" dirty="0"/>
              <a:t>y</a:t>
            </a:r>
            <a:r>
              <a:rPr spc="-10" dirty="0"/>
              <a:t>stems</a:t>
            </a:r>
            <a:r>
              <a:rPr spc="-5" dirty="0"/>
              <a:t>,</a:t>
            </a:r>
            <a:r>
              <a:rPr spc="5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c</a:t>
            </a:r>
            <a:r>
              <a:rPr spc="-5" dirty="0"/>
              <a:t>.</a:t>
            </a:r>
            <a:r>
              <a:rPr spc="30" dirty="0"/>
              <a:t> </a:t>
            </a:r>
            <a:r>
              <a:rPr spc="-5" dirty="0"/>
              <a:t>|</a:t>
            </a:r>
            <a:r>
              <a:rPr spc="5" dirty="0"/>
              <a:t> </a:t>
            </a:r>
            <a:r>
              <a:rPr spc="-5" dirty="0"/>
              <a:t>C</a:t>
            </a:r>
            <a:r>
              <a:rPr spc="-10" dirty="0"/>
              <a:t>o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5" dirty="0"/>
              <a:t>i</a:t>
            </a:r>
            <a:r>
              <a:rPr spc="-15" dirty="0"/>
              <a:t>d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10"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spc="-5" dirty="0"/>
              <a:t>l</a:t>
            </a:r>
            <a:r>
              <a:rPr spc="65" dirty="0"/>
              <a:t> </a:t>
            </a:r>
            <a:r>
              <a:rPr spc="-10" dirty="0"/>
              <a:t>a</a:t>
            </a:r>
            <a:r>
              <a:rPr spc="-15" dirty="0"/>
              <a:t>n</a:t>
            </a:r>
            <a:r>
              <a:rPr spc="-5" dirty="0"/>
              <a:t>d</a:t>
            </a:r>
            <a:r>
              <a:rPr spc="10" dirty="0"/>
              <a:t> </a:t>
            </a:r>
            <a:r>
              <a:rPr spc="-5" dirty="0"/>
              <a:t>Pr</a:t>
            </a:r>
            <a:r>
              <a:rPr spc="-15" dirty="0"/>
              <a:t>op</a:t>
            </a:r>
            <a:r>
              <a:rPr spc="-5" dirty="0"/>
              <a:t>ri</a:t>
            </a:r>
            <a:r>
              <a:rPr spc="-10" dirty="0"/>
              <a:t>eta</a:t>
            </a:r>
            <a:r>
              <a:rPr spc="-5" dirty="0"/>
              <a:t>ry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11744452" y="6569685"/>
            <a:ext cx="157479" cy="121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959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689352"/>
            <a:ext cx="105156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Cr</a:t>
            </a:r>
            <a:r>
              <a:rPr spc="-10" dirty="0"/>
              <a:t>e</a:t>
            </a:r>
            <a:r>
              <a:rPr dirty="0"/>
              <a:t>dit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– </a:t>
            </a:r>
            <a:r>
              <a:rPr lang="en-US" u="sng" dirty="0" smtClean="0">
                <a:latin typeface="Arial"/>
                <a:cs typeface="Arial"/>
              </a:rPr>
              <a:t>NEW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dirty="0" smtClean="0"/>
              <a:t>R</a:t>
            </a:r>
            <a:r>
              <a:rPr spc="-10" dirty="0" smtClean="0"/>
              <a:t>e</a:t>
            </a:r>
            <a:r>
              <a:rPr dirty="0" smtClean="0"/>
              <a:t>place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sults mode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4294967295"/>
          </p:nvPr>
        </p:nvSpPr>
        <p:spPr>
          <a:xfrm>
            <a:off x="495835" y="6468874"/>
            <a:ext cx="724024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© 201</a:t>
            </a:r>
            <a:r>
              <a:rPr spc="-5" dirty="0"/>
              <a:t>8</a:t>
            </a:r>
            <a:r>
              <a:rPr spc="15" dirty="0"/>
              <a:t> </a:t>
            </a:r>
            <a:r>
              <a:rPr spc="-5" dirty="0"/>
              <a:t>S</a:t>
            </a:r>
            <a:r>
              <a:rPr spc="-15" dirty="0"/>
              <a:t>unqu</a:t>
            </a:r>
            <a:r>
              <a:rPr spc="-10" dirty="0"/>
              <a:t>es</a:t>
            </a:r>
            <a:r>
              <a:rPr spc="-5" dirty="0"/>
              <a:t>t</a:t>
            </a:r>
            <a:r>
              <a:rPr spc="2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15" dirty="0"/>
              <a:t>o</a:t>
            </a:r>
            <a:r>
              <a:rPr spc="-5" dirty="0"/>
              <a:t>rm</a:t>
            </a:r>
            <a:r>
              <a:rPr spc="-10" dirty="0"/>
              <a:t>at</a:t>
            </a:r>
            <a:r>
              <a:rPr spc="-5" dirty="0"/>
              <a:t>i</a:t>
            </a:r>
            <a:r>
              <a:rPr spc="-15" dirty="0"/>
              <a:t>o</a:t>
            </a:r>
            <a:r>
              <a:rPr spc="-5" dirty="0"/>
              <a:t>n</a:t>
            </a:r>
            <a:r>
              <a:rPr spc="60" dirty="0"/>
              <a:t> </a:t>
            </a:r>
            <a:r>
              <a:rPr spc="-5" dirty="0"/>
              <a:t>S</a:t>
            </a:r>
            <a:r>
              <a:rPr spc="-35" dirty="0"/>
              <a:t>y</a:t>
            </a:r>
            <a:r>
              <a:rPr spc="-10" dirty="0"/>
              <a:t>stems</a:t>
            </a:r>
            <a:r>
              <a:rPr spc="-5" dirty="0"/>
              <a:t>,</a:t>
            </a:r>
            <a:r>
              <a:rPr spc="5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c</a:t>
            </a:r>
            <a:r>
              <a:rPr spc="-5" dirty="0"/>
              <a:t>.</a:t>
            </a:r>
            <a:r>
              <a:rPr spc="30" dirty="0"/>
              <a:t> </a:t>
            </a:r>
            <a:r>
              <a:rPr spc="-5" dirty="0"/>
              <a:t>|</a:t>
            </a:r>
            <a:r>
              <a:rPr spc="5" dirty="0"/>
              <a:t> </a:t>
            </a:r>
            <a:r>
              <a:rPr spc="-5" dirty="0"/>
              <a:t>C</a:t>
            </a:r>
            <a:r>
              <a:rPr spc="-10" dirty="0"/>
              <a:t>o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5" dirty="0"/>
              <a:t>i</a:t>
            </a:r>
            <a:r>
              <a:rPr spc="-15" dirty="0"/>
              <a:t>d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10"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spc="-5" dirty="0"/>
              <a:t>l</a:t>
            </a:r>
            <a:r>
              <a:rPr spc="65" dirty="0"/>
              <a:t> </a:t>
            </a:r>
            <a:r>
              <a:rPr spc="-10" dirty="0"/>
              <a:t>a</a:t>
            </a:r>
            <a:r>
              <a:rPr spc="-15" dirty="0"/>
              <a:t>n</a:t>
            </a:r>
            <a:r>
              <a:rPr spc="-5" dirty="0"/>
              <a:t>d</a:t>
            </a:r>
            <a:r>
              <a:rPr spc="10" dirty="0"/>
              <a:t> </a:t>
            </a:r>
            <a:r>
              <a:rPr spc="-5" dirty="0"/>
              <a:t>Pr</a:t>
            </a:r>
            <a:r>
              <a:rPr spc="-15" dirty="0"/>
              <a:t>op</a:t>
            </a:r>
            <a:r>
              <a:rPr spc="-5" dirty="0"/>
              <a:t>ri</a:t>
            </a:r>
            <a:r>
              <a:rPr spc="-10" dirty="0"/>
              <a:t>eta</a:t>
            </a:r>
            <a:r>
              <a:rPr spc="-5" dirty="0"/>
              <a:t>ry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11353800" y="6569685"/>
            <a:ext cx="548131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5835" y="1690688"/>
            <a:ext cx="10549890" cy="2218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7329" indent="-214629">
              <a:lnSpc>
                <a:spcPct val="100000"/>
              </a:lnSpc>
              <a:buClr>
                <a:srgbClr val="42444F"/>
              </a:buClr>
              <a:buFont typeface="Arial"/>
              <a:buChar char="•"/>
              <a:tabLst>
                <a:tab pos="227965" algn="l"/>
              </a:tabLst>
            </a:pP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Al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ow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us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rs 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o cr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or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ers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re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ce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res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lt(s) </a:t>
            </a:r>
            <a:r>
              <a:rPr sz="1800" spc="-35" dirty="0">
                <a:solidFill>
                  <a:srgbClr val="42444F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ith</a:t>
            </a:r>
            <a:r>
              <a:rPr sz="1800" spc="4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the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Ca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cel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as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n.</a:t>
            </a:r>
            <a:endParaRPr sz="1800" dirty="0">
              <a:latin typeface="Arial"/>
              <a:cs typeface="Arial"/>
            </a:endParaRPr>
          </a:p>
          <a:p>
            <a:pPr marL="227329" indent="-214629">
              <a:lnSpc>
                <a:spcPct val="100000"/>
              </a:lnSpc>
              <a:spcBef>
                <a:spcPts val="935"/>
              </a:spcBef>
              <a:buClr>
                <a:srgbClr val="42444F"/>
              </a:buClr>
              <a:buFont typeface="Arial"/>
              <a:buChar char="•"/>
              <a:tabLst>
                <a:tab pos="227965" algn="l"/>
              </a:tabLst>
            </a:pP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ea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be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s</a:t>
            </a:r>
            <a:r>
              <a:rPr sz="1800" spc="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the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w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lt of a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tests</a:t>
            </a:r>
            <a:r>
              <a:rPr sz="1800" spc="-1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or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de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</a:t>
            </a:r>
            <a:endParaRPr sz="1800" dirty="0">
              <a:latin typeface="Arial"/>
              <a:cs typeface="Arial"/>
            </a:endParaRPr>
          </a:p>
          <a:p>
            <a:pPr marL="227329" indent="-214629">
              <a:lnSpc>
                <a:spcPct val="100000"/>
              </a:lnSpc>
              <a:spcBef>
                <a:spcPts val="925"/>
              </a:spcBef>
              <a:buClr>
                <a:srgbClr val="42444F"/>
              </a:buClr>
              <a:buFont typeface="Arial"/>
              <a:buChar char="•"/>
              <a:tabLst>
                <a:tab pos="227965" algn="l"/>
              </a:tabLst>
            </a:pP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rrecti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statem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nt is g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rat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spc="2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if 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re 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re 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rgbClr val="42444F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isti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g</a:t>
            </a:r>
            <a:r>
              <a:rPr sz="1800" spc="2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res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lts</a:t>
            </a:r>
            <a:endParaRPr sz="1800" dirty="0">
              <a:latin typeface="Arial"/>
              <a:cs typeface="Arial"/>
            </a:endParaRPr>
          </a:p>
          <a:p>
            <a:pPr marL="227329" indent="-214629">
              <a:lnSpc>
                <a:spcPct val="100000"/>
              </a:lnSpc>
              <a:spcBef>
                <a:spcPts val="935"/>
              </a:spcBef>
              <a:buClr>
                <a:srgbClr val="42444F"/>
              </a:buClr>
              <a:buFont typeface="Arial"/>
              <a:buChar char="•"/>
              <a:tabLst>
                <a:tab pos="227965" algn="l"/>
              </a:tabLst>
            </a:pP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su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ts</a:t>
            </a:r>
            <a:r>
              <a:rPr sz="1800" spc="1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ed</a:t>
            </a:r>
            <a:r>
              <a:rPr sz="1800" spc="1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42444F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ith</a:t>
            </a:r>
            <a:r>
              <a:rPr sz="1800" spc="3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HIDE do n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rate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corr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ction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statem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nt a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su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ssi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spc="2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status</a:t>
            </a:r>
            <a:r>
              <a:rPr sz="1800" spc="-1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is rem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ved</a:t>
            </a:r>
            <a:endParaRPr sz="1800" dirty="0">
              <a:latin typeface="Arial"/>
              <a:cs typeface="Arial"/>
            </a:endParaRPr>
          </a:p>
          <a:p>
            <a:pPr marL="227329" indent="-214629">
              <a:lnSpc>
                <a:spcPct val="100000"/>
              </a:lnSpc>
              <a:spcBef>
                <a:spcPts val="935"/>
              </a:spcBef>
              <a:buClr>
                <a:srgbClr val="42444F"/>
              </a:buClr>
              <a:buFont typeface="Arial"/>
              <a:buChar char="•"/>
              <a:tabLst>
                <a:tab pos="227965" algn="l"/>
              </a:tabLst>
            </a:pP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ac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spc="2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res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lts </a:t>
            </a:r>
            <a:r>
              <a:rPr sz="1800" spc="-40" dirty="0">
                <a:solidFill>
                  <a:srgbClr val="42444F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spc="4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be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se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acr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ss 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he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int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rface</a:t>
            </a:r>
            <a:endParaRPr sz="1800" dirty="0">
              <a:latin typeface="Arial"/>
              <a:cs typeface="Arial"/>
            </a:endParaRPr>
          </a:p>
          <a:p>
            <a:pPr marL="227329" indent="-214629">
              <a:lnSpc>
                <a:spcPct val="100000"/>
              </a:lnSpc>
              <a:spcBef>
                <a:spcPts val="925"/>
              </a:spcBef>
              <a:buClr>
                <a:srgbClr val="42444F"/>
              </a:buClr>
              <a:buFont typeface="Arial"/>
              <a:buChar char="•"/>
              <a:tabLst>
                <a:tab pos="227965" algn="l"/>
              </a:tabLst>
            </a:pP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Bl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od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nk, Micro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g</a:t>
            </a:r>
            <a:r>
              <a:rPr sz="1800" spc="-165" dirty="0">
                <a:solidFill>
                  <a:srgbClr val="42444F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,</a:t>
            </a:r>
            <a:r>
              <a:rPr sz="1800" spc="5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Bi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l-o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ly</a:t>
            </a:r>
            <a:r>
              <a:rPr sz="1800" spc="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or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ers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are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bl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cked</a:t>
            </a:r>
            <a:endParaRPr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839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45737"/>
            <a:ext cx="10457455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100" b="1" dirty="0" smtClean="0">
                <a:solidFill>
                  <a:srgbClr val="42444F"/>
                </a:solidFill>
                <a:latin typeface="Arial"/>
                <a:cs typeface="Arial"/>
              </a:rPr>
              <a:t>Example of NEW </a:t>
            </a:r>
            <a:r>
              <a:rPr sz="2100" b="1" dirty="0" smtClean="0">
                <a:solidFill>
                  <a:srgbClr val="42444F"/>
                </a:solidFill>
                <a:latin typeface="Arial"/>
                <a:cs typeface="Arial"/>
              </a:rPr>
              <a:t>Cr</a:t>
            </a:r>
            <a:r>
              <a:rPr sz="2100" b="1" spc="-10" dirty="0" smtClean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2100" b="1" dirty="0" smtClean="0">
                <a:solidFill>
                  <a:srgbClr val="42444F"/>
                </a:solidFill>
                <a:latin typeface="Arial"/>
                <a:cs typeface="Arial"/>
              </a:rPr>
              <a:t>dit</a:t>
            </a:r>
            <a:r>
              <a:rPr sz="2100" b="1" spc="5" dirty="0" smtClean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lang="en-US" sz="2100" b="1" spc="5" dirty="0" smtClean="0">
                <a:solidFill>
                  <a:srgbClr val="42444F"/>
                </a:solidFill>
                <a:latin typeface="Arial"/>
                <a:cs typeface="Arial"/>
              </a:rPr>
              <a:t>Function </a:t>
            </a:r>
            <a:r>
              <a:rPr sz="2100" b="1" dirty="0" smtClean="0">
                <a:solidFill>
                  <a:srgbClr val="42444F"/>
                </a:solidFill>
                <a:latin typeface="Arial"/>
                <a:cs typeface="Arial"/>
              </a:rPr>
              <a:t>– </a:t>
            </a:r>
            <a:r>
              <a:rPr sz="2100" b="1" dirty="0">
                <a:solidFill>
                  <a:srgbClr val="42444F"/>
                </a:solidFill>
                <a:latin typeface="Arial"/>
                <a:cs typeface="Arial"/>
              </a:rPr>
              <a:t>R</a:t>
            </a:r>
            <a:r>
              <a:rPr sz="2100" b="1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42444F"/>
                </a:solidFill>
                <a:latin typeface="Arial"/>
                <a:cs typeface="Arial"/>
              </a:rPr>
              <a:t>place R</a:t>
            </a:r>
            <a:r>
              <a:rPr sz="2100" b="1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2100" b="1" dirty="0">
                <a:solidFill>
                  <a:srgbClr val="42444F"/>
                </a:solidFill>
                <a:latin typeface="Arial"/>
                <a:cs typeface="Arial"/>
              </a:rPr>
              <a:t>sults mode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089207"/>
            <a:ext cx="443928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Cr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r>
              <a:rPr sz="1800" spc="1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or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ers </a:t>
            </a:r>
            <a:r>
              <a:rPr sz="1800" spc="-40" dirty="0">
                <a:solidFill>
                  <a:srgbClr val="42444F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ith</a:t>
            </a:r>
            <a:r>
              <a:rPr sz="1800" spc="4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1800" spc="-35" dirty="0">
                <a:solidFill>
                  <a:srgbClr val="42444F"/>
                </a:solidFill>
                <a:latin typeface="Arial"/>
                <a:cs typeface="Arial"/>
              </a:rPr>
              <a:t>f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fer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nt C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nc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1800" spc="2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as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8172" y="1513332"/>
            <a:ext cx="7740396" cy="43693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4614417" y="6468874"/>
            <a:ext cx="312165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© 201</a:t>
            </a:r>
            <a:r>
              <a:rPr spc="-5" dirty="0"/>
              <a:t>8</a:t>
            </a:r>
            <a:r>
              <a:rPr spc="15" dirty="0"/>
              <a:t> </a:t>
            </a:r>
            <a:r>
              <a:rPr spc="-5" dirty="0"/>
              <a:t>S</a:t>
            </a:r>
            <a:r>
              <a:rPr spc="-15" dirty="0"/>
              <a:t>unqu</a:t>
            </a:r>
            <a:r>
              <a:rPr spc="-10" dirty="0"/>
              <a:t>es</a:t>
            </a:r>
            <a:r>
              <a:rPr spc="-5" dirty="0"/>
              <a:t>t</a:t>
            </a:r>
            <a:r>
              <a:rPr spc="2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15" dirty="0"/>
              <a:t>o</a:t>
            </a:r>
            <a:r>
              <a:rPr spc="-5" dirty="0"/>
              <a:t>rm</a:t>
            </a:r>
            <a:r>
              <a:rPr spc="-10" dirty="0"/>
              <a:t>at</a:t>
            </a:r>
            <a:r>
              <a:rPr spc="-5" dirty="0"/>
              <a:t>i</a:t>
            </a:r>
            <a:r>
              <a:rPr spc="-15" dirty="0"/>
              <a:t>o</a:t>
            </a:r>
            <a:r>
              <a:rPr spc="-5" dirty="0"/>
              <a:t>n</a:t>
            </a:r>
            <a:r>
              <a:rPr spc="60" dirty="0"/>
              <a:t> </a:t>
            </a:r>
            <a:r>
              <a:rPr spc="-5" dirty="0"/>
              <a:t>S</a:t>
            </a:r>
            <a:r>
              <a:rPr spc="-35" dirty="0"/>
              <a:t>y</a:t>
            </a:r>
            <a:r>
              <a:rPr spc="-10" dirty="0"/>
              <a:t>stems</a:t>
            </a:r>
            <a:r>
              <a:rPr spc="-5" dirty="0"/>
              <a:t>,</a:t>
            </a:r>
            <a:r>
              <a:rPr spc="5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c</a:t>
            </a:r>
            <a:r>
              <a:rPr spc="-5" dirty="0"/>
              <a:t>.</a:t>
            </a:r>
            <a:r>
              <a:rPr spc="30" dirty="0"/>
              <a:t> </a:t>
            </a:r>
            <a:r>
              <a:rPr spc="-5" dirty="0"/>
              <a:t>|</a:t>
            </a:r>
            <a:r>
              <a:rPr spc="5" dirty="0"/>
              <a:t> </a:t>
            </a:r>
            <a:r>
              <a:rPr spc="-5" dirty="0"/>
              <a:t>C</a:t>
            </a:r>
            <a:r>
              <a:rPr spc="-10" dirty="0"/>
              <a:t>o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5" dirty="0"/>
              <a:t>i</a:t>
            </a:r>
            <a:r>
              <a:rPr spc="-15" dirty="0"/>
              <a:t>d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10"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spc="-5" dirty="0"/>
              <a:t>l</a:t>
            </a:r>
            <a:r>
              <a:rPr spc="65" dirty="0"/>
              <a:t> </a:t>
            </a:r>
            <a:r>
              <a:rPr spc="-10" dirty="0"/>
              <a:t>a</a:t>
            </a:r>
            <a:r>
              <a:rPr spc="-15" dirty="0"/>
              <a:t>n</a:t>
            </a:r>
            <a:r>
              <a:rPr spc="-5" dirty="0"/>
              <a:t>d</a:t>
            </a:r>
            <a:r>
              <a:rPr spc="10" dirty="0"/>
              <a:t> </a:t>
            </a:r>
            <a:r>
              <a:rPr spc="-5" dirty="0"/>
              <a:t>Pr</a:t>
            </a:r>
            <a:r>
              <a:rPr spc="-15" dirty="0"/>
              <a:t>op</a:t>
            </a:r>
            <a:r>
              <a:rPr spc="-5" dirty="0"/>
              <a:t>ri</a:t>
            </a:r>
            <a:r>
              <a:rPr spc="-10" dirty="0"/>
              <a:t>eta</a:t>
            </a:r>
            <a:r>
              <a:rPr spc="-5" dirty="0"/>
              <a:t>ry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11744452" y="6569685"/>
            <a:ext cx="157479" cy="121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5076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17644"/>
            <a:ext cx="10515600" cy="1325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Cr</a:t>
            </a:r>
            <a:r>
              <a:rPr spc="-10" dirty="0"/>
              <a:t>e</a:t>
            </a:r>
            <a:r>
              <a:rPr dirty="0"/>
              <a:t>dit</a:t>
            </a:r>
            <a:r>
              <a:rPr spc="5" dirty="0"/>
              <a:t> </a:t>
            </a:r>
            <a:r>
              <a:rPr dirty="0">
                <a:latin typeface="Arial"/>
                <a:cs typeface="Arial"/>
              </a:rPr>
              <a:t>–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place R</a:t>
            </a:r>
            <a:r>
              <a:rPr spc="-10" dirty="0"/>
              <a:t>e</a:t>
            </a:r>
            <a:r>
              <a:rPr dirty="0"/>
              <a:t>sults mode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089207"/>
            <a:ext cx="150495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40" dirty="0">
                <a:solidFill>
                  <a:srgbClr val="42444F"/>
                </a:solidFill>
                <a:latin typeface="Arial"/>
                <a:cs typeface="Arial"/>
              </a:rPr>
              <a:t>V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w</a:t>
            </a:r>
            <a:r>
              <a:rPr sz="1800" spc="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in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q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42444F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42444F"/>
                </a:solidFill>
                <a:latin typeface="Arial"/>
                <a:cs typeface="Arial"/>
              </a:rPr>
              <a:t>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4624252"/>
            <a:ext cx="11586038" cy="85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7329" indent="-214629">
              <a:lnSpc>
                <a:spcPct val="100000"/>
              </a:lnSpc>
              <a:buClr>
                <a:srgbClr val="42444F"/>
              </a:buClr>
              <a:buFont typeface="Arial"/>
              <a:buChar char="•"/>
              <a:tabLst>
                <a:tab pos="227965" algn="l"/>
              </a:tabLst>
            </a:pP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All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ests res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lted</a:t>
            </a:r>
            <a:r>
              <a:rPr sz="2400" b="1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42444F"/>
                </a:solidFill>
                <a:latin typeface="Arial"/>
                <a:cs typeface="Arial"/>
              </a:rPr>
              <a:t>w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ith</a:t>
            </a:r>
            <a:r>
              <a:rPr sz="2400" b="1" spc="3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lang="en-US" sz="2400" b="1" spc="30" dirty="0" smtClean="0">
                <a:solidFill>
                  <a:srgbClr val="42444F"/>
                </a:solidFill>
                <a:latin typeface="Arial"/>
                <a:cs typeface="Arial"/>
              </a:rPr>
              <a:t>c</a:t>
            </a:r>
            <a:r>
              <a:rPr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a</a:t>
            </a:r>
            <a:r>
              <a:rPr sz="2400" b="1" dirty="0" smtClean="0">
                <a:solidFill>
                  <a:srgbClr val="42444F"/>
                </a:solidFill>
                <a:latin typeface="Arial"/>
                <a:cs typeface="Arial"/>
              </a:rPr>
              <a:t>nc</a:t>
            </a:r>
            <a:r>
              <a:rPr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2400" b="1" dirty="0" smtClean="0">
                <a:solidFill>
                  <a:srgbClr val="42444F"/>
                </a:solidFill>
                <a:latin typeface="Arial"/>
                <a:cs typeface="Arial"/>
              </a:rPr>
              <a:t>l</a:t>
            </a:r>
            <a:r>
              <a:rPr sz="2400" b="1" spc="10" dirty="0" smtClean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42444F"/>
                </a:solidFill>
                <a:latin typeface="Arial"/>
                <a:cs typeface="Arial"/>
              </a:rPr>
              <a:t>r</a:t>
            </a:r>
            <a:r>
              <a:rPr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2400" b="1" dirty="0" smtClean="0">
                <a:solidFill>
                  <a:srgbClr val="42444F"/>
                </a:solidFill>
                <a:latin typeface="Arial"/>
                <a:cs typeface="Arial"/>
              </a:rPr>
              <a:t>as</a:t>
            </a:r>
            <a:r>
              <a:rPr sz="2400" b="1" spc="-10" dirty="0" smtClean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2400" b="1" dirty="0" smtClean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endParaRPr sz="2400" b="1" dirty="0">
              <a:latin typeface="Arial"/>
              <a:cs typeface="Arial"/>
            </a:endParaRPr>
          </a:p>
          <a:p>
            <a:pPr marL="227329" indent="-214629">
              <a:lnSpc>
                <a:spcPct val="100000"/>
              </a:lnSpc>
              <a:spcBef>
                <a:spcPts val="935"/>
              </a:spcBef>
              <a:buClr>
                <a:srgbClr val="42444F"/>
              </a:buClr>
              <a:buFont typeface="Arial"/>
              <a:buChar char="•"/>
              <a:tabLst>
                <a:tab pos="227965" algn="l"/>
              </a:tabLst>
            </a:pP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C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rrecti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2400" b="1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statem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nt co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tai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s</a:t>
            </a:r>
            <a:r>
              <a:rPr sz="2400" b="1" spc="1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pr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vi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us</a:t>
            </a:r>
            <a:r>
              <a:rPr sz="2400" b="1" spc="20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res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u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lt if</a:t>
            </a:r>
            <a:r>
              <a:rPr sz="2400" b="1" spc="5" dirty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pr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se</a:t>
            </a:r>
            <a:r>
              <a:rPr sz="2400" b="1" spc="-10" dirty="0">
                <a:solidFill>
                  <a:srgbClr val="42444F"/>
                </a:solidFill>
                <a:latin typeface="Arial"/>
                <a:cs typeface="Arial"/>
              </a:rPr>
              <a:t>n</a:t>
            </a:r>
            <a:r>
              <a:rPr sz="2400" b="1" dirty="0">
                <a:solidFill>
                  <a:srgbClr val="42444F"/>
                </a:solidFill>
                <a:latin typeface="Arial"/>
                <a:cs typeface="Arial"/>
              </a:rPr>
              <a:t>t</a:t>
            </a:r>
            <a:endParaRPr sz="2400" b="1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52600" y="1549908"/>
            <a:ext cx="8561832" cy="266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4294967295"/>
          </p:nvPr>
        </p:nvSpPr>
        <p:spPr>
          <a:xfrm>
            <a:off x="4614417" y="6468874"/>
            <a:ext cx="3121659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© 201</a:t>
            </a:r>
            <a:r>
              <a:rPr spc="-5" dirty="0"/>
              <a:t>8</a:t>
            </a:r>
            <a:r>
              <a:rPr spc="15" dirty="0"/>
              <a:t> </a:t>
            </a:r>
            <a:r>
              <a:rPr spc="-5" dirty="0"/>
              <a:t>S</a:t>
            </a:r>
            <a:r>
              <a:rPr spc="-15" dirty="0"/>
              <a:t>unqu</a:t>
            </a:r>
            <a:r>
              <a:rPr spc="-10" dirty="0"/>
              <a:t>es</a:t>
            </a:r>
            <a:r>
              <a:rPr spc="-5" dirty="0"/>
              <a:t>t</a:t>
            </a:r>
            <a:r>
              <a:rPr spc="2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15" dirty="0"/>
              <a:t>o</a:t>
            </a:r>
            <a:r>
              <a:rPr spc="-5" dirty="0"/>
              <a:t>rm</a:t>
            </a:r>
            <a:r>
              <a:rPr spc="-10" dirty="0"/>
              <a:t>at</a:t>
            </a:r>
            <a:r>
              <a:rPr spc="-5" dirty="0"/>
              <a:t>i</a:t>
            </a:r>
            <a:r>
              <a:rPr spc="-15" dirty="0"/>
              <a:t>o</a:t>
            </a:r>
            <a:r>
              <a:rPr spc="-5" dirty="0"/>
              <a:t>n</a:t>
            </a:r>
            <a:r>
              <a:rPr spc="60" dirty="0"/>
              <a:t> </a:t>
            </a:r>
            <a:r>
              <a:rPr spc="-5" dirty="0"/>
              <a:t>S</a:t>
            </a:r>
            <a:r>
              <a:rPr spc="-35" dirty="0"/>
              <a:t>y</a:t>
            </a:r>
            <a:r>
              <a:rPr spc="-10" dirty="0"/>
              <a:t>stems</a:t>
            </a:r>
            <a:r>
              <a:rPr spc="-5" dirty="0"/>
              <a:t>,</a:t>
            </a:r>
            <a:r>
              <a:rPr spc="5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c</a:t>
            </a:r>
            <a:r>
              <a:rPr spc="-5" dirty="0"/>
              <a:t>.</a:t>
            </a:r>
            <a:r>
              <a:rPr spc="30" dirty="0"/>
              <a:t> </a:t>
            </a:r>
            <a:r>
              <a:rPr spc="-5" dirty="0"/>
              <a:t>|</a:t>
            </a:r>
            <a:r>
              <a:rPr spc="5" dirty="0"/>
              <a:t> </a:t>
            </a:r>
            <a:r>
              <a:rPr spc="-5" dirty="0"/>
              <a:t>C</a:t>
            </a:r>
            <a:r>
              <a:rPr spc="-10" dirty="0"/>
              <a:t>o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5" dirty="0"/>
              <a:t>i</a:t>
            </a:r>
            <a:r>
              <a:rPr spc="-15" dirty="0"/>
              <a:t>d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10"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spc="-5" dirty="0"/>
              <a:t>l</a:t>
            </a:r>
            <a:r>
              <a:rPr spc="65" dirty="0"/>
              <a:t> </a:t>
            </a:r>
            <a:r>
              <a:rPr spc="-10" dirty="0"/>
              <a:t>a</a:t>
            </a:r>
            <a:r>
              <a:rPr spc="-15" dirty="0"/>
              <a:t>n</a:t>
            </a:r>
            <a:r>
              <a:rPr spc="-5" dirty="0"/>
              <a:t>d</a:t>
            </a:r>
            <a:r>
              <a:rPr spc="10" dirty="0"/>
              <a:t> </a:t>
            </a:r>
            <a:r>
              <a:rPr spc="-5" dirty="0"/>
              <a:t>Pr</a:t>
            </a:r>
            <a:r>
              <a:rPr spc="-15" dirty="0"/>
              <a:t>op</a:t>
            </a:r>
            <a:r>
              <a:rPr spc="-5" dirty="0"/>
              <a:t>ri</a:t>
            </a:r>
            <a:r>
              <a:rPr spc="-10" dirty="0"/>
              <a:t>eta</a:t>
            </a:r>
            <a:r>
              <a:rPr spc="-5" dirty="0"/>
              <a:t>ry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11744452" y="6569685"/>
            <a:ext cx="157479" cy="121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9657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45737"/>
            <a:ext cx="11808460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100" b="1" dirty="0" smtClean="0">
                <a:solidFill>
                  <a:srgbClr val="42444F"/>
                </a:solidFill>
                <a:latin typeface="Arial"/>
                <a:cs typeface="Arial"/>
              </a:rPr>
              <a:t>Example of NEW </a:t>
            </a:r>
            <a:r>
              <a:rPr sz="2100" b="1" dirty="0" smtClean="0">
                <a:solidFill>
                  <a:srgbClr val="42444F"/>
                </a:solidFill>
                <a:latin typeface="Arial"/>
                <a:cs typeface="Arial"/>
              </a:rPr>
              <a:t>Cr</a:t>
            </a:r>
            <a:r>
              <a:rPr sz="2100" b="1" spc="-10" dirty="0" smtClean="0">
                <a:solidFill>
                  <a:srgbClr val="42444F"/>
                </a:solidFill>
                <a:latin typeface="Arial"/>
                <a:cs typeface="Arial"/>
              </a:rPr>
              <a:t>e</a:t>
            </a:r>
            <a:r>
              <a:rPr sz="2100" b="1" dirty="0" smtClean="0">
                <a:solidFill>
                  <a:srgbClr val="42444F"/>
                </a:solidFill>
                <a:latin typeface="Arial"/>
                <a:cs typeface="Arial"/>
              </a:rPr>
              <a:t>dit</a:t>
            </a:r>
            <a:r>
              <a:rPr sz="2100" b="1" spc="5" dirty="0" smtClean="0">
                <a:solidFill>
                  <a:srgbClr val="42444F"/>
                </a:solidFill>
                <a:latin typeface="Arial"/>
                <a:cs typeface="Arial"/>
              </a:rPr>
              <a:t> </a:t>
            </a:r>
            <a:r>
              <a:rPr lang="en-US" sz="2100" b="1" spc="5" dirty="0" smtClean="0">
                <a:solidFill>
                  <a:srgbClr val="42444F"/>
                </a:solidFill>
                <a:latin typeface="Arial"/>
                <a:cs typeface="Arial"/>
              </a:rPr>
              <a:t>function if you have to modify the previously entered cancel reason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00072" y="1996439"/>
            <a:ext cx="7235952" cy="35341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4294967295"/>
          </p:nvPr>
        </p:nvSpPr>
        <p:spPr>
          <a:xfrm>
            <a:off x="786063" y="6468874"/>
            <a:ext cx="695001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© 201</a:t>
            </a:r>
            <a:r>
              <a:rPr spc="-5" dirty="0"/>
              <a:t>8</a:t>
            </a:r>
            <a:r>
              <a:rPr spc="15" dirty="0"/>
              <a:t> </a:t>
            </a:r>
            <a:r>
              <a:rPr spc="-5" dirty="0"/>
              <a:t>S</a:t>
            </a:r>
            <a:r>
              <a:rPr spc="-15" dirty="0"/>
              <a:t>unqu</a:t>
            </a:r>
            <a:r>
              <a:rPr spc="-10" dirty="0"/>
              <a:t>es</a:t>
            </a:r>
            <a:r>
              <a:rPr spc="-5" dirty="0"/>
              <a:t>t</a:t>
            </a:r>
            <a:r>
              <a:rPr spc="2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15" dirty="0"/>
              <a:t>o</a:t>
            </a:r>
            <a:r>
              <a:rPr spc="-5" dirty="0"/>
              <a:t>rm</a:t>
            </a:r>
            <a:r>
              <a:rPr spc="-10" dirty="0"/>
              <a:t>at</a:t>
            </a:r>
            <a:r>
              <a:rPr spc="-5" dirty="0"/>
              <a:t>i</a:t>
            </a:r>
            <a:r>
              <a:rPr spc="-15" dirty="0"/>
              <a:t>o</a:t>
            </a:r>
            <a:r>
              <a:rPr spc="-5" dirty="0"/>
              <a:t>n</a:t>
            </a:r>
            <a:r>
              <a:rPr spc="60" dirty="0"/>
              <a:t> </a:t>
            </a:r>
            <a:r>
              <a:rPr spc="-5" dirty="0"/>
              <a:t>S</a:t>
            </a:r>
            <a:r>
              <a:rPr spc="-35" dirty="0"/>
              <a:t>y</a:t>
            </a:r>
            <a:r>
              <a:rPr spc="-10" dirty="0"/>
              <a:t>stems</a:t>
            </a:r>
            <a:r>
              <a:rPr spc="-5" dirty="0"/>
              <a:t>,</a:t>
            </a:r>
            <a:r>
              <a:rPr spc="55" dirty="0"/>
              <a:t> </a:t>
            </a:r>
            <a:r>
              <a:rPr spc="-5" dirty="0"/>
              <a:t>I</a:t>
            </a:r>
            <a:r>
              <a:rPr spc="-15" dirty="0"/>
              <a:t>n</a:t>
            </a:r>
            <a:r>
              <a:rPr spc="-10" dirty="0"/>
              <a:t>c</a:t>
            </a:r>
            <a:r>
              <a:rPr spc="-5" dirty="0"/>
              <a:t>.</a:t>
            </a:r>
            <a:r>
              <a:rPr spc="30" dirty="0"/>
              <a:t> </a:t>
            </a:r>
            <a:r>
              <a:rPr spc="-5" dirty="0"/>
              <a:t>|</a:t>
            </a:r>
            <a:r>
              <a:rPr spc="5" dirty="0"/>
              <a:t> </a:t>
            </a:r>
            <a:r>
              <a:rPr spc="-5" dirty="0"/>
              <a:t>C</a:t>
            </a:r>
            <a:r>
              <a:rPr spc="-10" dirty="0"/>
              <a:t>o</a:t>
            </a:r>
            <a:r>
              <a:rPr spc="-15" dirty="0"/>
              <a:t>n</a:t>
            </a:r>
            <a:r>
              <a:rPr spc="-10" dirty="0"/>
              <a:t>f</a:t>
            </a:r>
            <a:r>
              <a:rPr spc="-5" dirty="0"/>
              <a:t>i</a:t>
            </a:r>
            <a:r>
              <a:rPr spc="-15" dirty="0"/>
              <a:t>d</a:t>
            </a:r>
            <a:r>
              <a:rPr spc="-10" dirty="0"/>
              <a:t>e</a:t>
            </a:r>
            <a:r>
              <a:rPr spc="-15" dirty="0"/>
              <a:t>n</a:t>
            </a:r>
            <a:r>
              <a:rPr spc="-10" dirty="0"/>
              <a:t>t</a:t>
            </a:r>
            <a:r>
              <a:rPr spc="-5" dirty="0"/>
              <a:t>i</a:t>
            </a:r>
            <a:r>
              <a:rPr spc="-10" dirty="0"/>
              <a:t>a</a:t>
            </a:r>
            <a:r>
              <a:rPr spc="-5" dirty="0"/>
              <a:t>l</a:t>
            </a:r>
            <a:r>
              <a:rPr spc="65" dirty="0"/>
              <a:t> </a:t>
            </a:r>
            <a:r>
              <a:rPr spc="-10" dirty="0"/>
              <a:t>a</a:t>
            </a:r>
            <a:r>
              <a:rPr spc="-15" dirty="0"/>
              <a:t>n</a:t>
            </a:r>
            <a:r>
              <a:rPr spc="-5" dirty="0"/>
              <a:t>d</a:t>
            </a:r>
            <a:r>
              <a:rPr spc="10" dirty="0"/>
              <a:t> </a:t>
            </a:r>
            <a:r>
              <a:rPr spc="-5" dirty="0"/>
              <a:t>Pr</a:t>
            </a:r>
            <a:r>
              <a:rPr spc="-15" dirty="0"/>
              <a:t>op</a:t>
            </a:r>
            <a:r>
              <a:rPr spc="-5" dirty="0"/>
              <a:t>ri</a:t>
            </a:r>
            <a:r>
              <a:rPr spc="-10" dirty="0"/>
              <a:t>eta</a:t>
            </a:r>
            <a:r>
              <a:rPr spc="-5" dirty="0"/>
              <a:t>ry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11245516" y="6569685"/>
            <a:ext cx="6564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9084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7F69BB2FDDF40BA9F30329155CB97" ma:contentTypeVersion="0" ma:contentTypeDescription="Create a new document." ma:contentTypeScope="" ma:versionID="e6c0694d64584f9c1a32500f32a66e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EC0247-4B65-4FAC-9EE5-132BCB4F2B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6EFF39-3906-4CFD-A74B-3E7BA8C16638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B08C1C2-199B-48AC-9E36-36A413A4E1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533</Words>
  <Application>Microsoft Office PowerPoint</Application>
  <PresentationFormat>Widescreen</PresentationFormat>
  <Paragraphs>59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Sutter SQ V8.2</vt:lpstr>
      <vt:lpstr>New Sunquest Icon</vt:lpstr>
      <vt:lpstr>PowerPoint Presentation</vt:lpstr>
      <vt:lpstr>PowerPoint Presentation</vt:lpstr>
      <vt:lpstr>PowerPoint Presentation</vt:lpstr>
      <vt:lpstr>Credit – NEW Replace Results mode</vt:lpstr>
      <vt:lpstr>PowerPoint Presentation</vt:lpstr>
      <vt:lpstr>Credit – Replace Results mode</vt:lpstr>
      <vt:lpstr>PowerPoint Presentation</vt:lpstr>
      <vt:lpstr>Credit – Replace Results mode</vt:lpstr>
      <vt:lpstr>Reschedule order code </vt:lpstr>
      <vt:lpstr>ORM Reschedule Button</vt:lpstr>
      <vt:lpstr>ORM: General Lab – Order Receipt/Modify</vt:lpstr>
      <vt:lpstr>Reschedule Reason - Search Option</vt:lpstr>
      <vt:lpstr>Additional Updates to Reschedule</vt:lpstr>
      <vt:lpstr>Table Summary of All Changes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HenryJones, Laura (SHSS-NCH Lab)</dc:creator>
  <cp:lastModifiedBy>Wittkop, Irene</cp:lastModifiedBy>
  <cp:revision>11</cp:revision>
  <dcterms:created xsi:type="dcterms:W3CDTF">2019-05-21T20:12:22Z</dcterms:created>
  <dcterms:modified xsi:type="dcterms:W3CDTF">2019-08-22T13:56:38Z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0x01010053B7F69BB2FDDF40BA9F30329155CB97</vt:lpwstr>
  </property>
</Properties>
</file>