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sldIdLst>
    <p:sldId id="256" r:id="rId5"/>
    <p:sldId id="297" r:id="rId6"/>
    <p:sldId id="286" r:id="rId7"/>
    <p:sldId id="287" r:id="rId8"/>
    <p:sldId id="288" r:id="rId9"/>
    <p:sldId id="289" r:id="rId10"/>
    <p:sldId id="292" r:id="rId11"/>
    <p:sldId id="293" r:id="rId12"/>
    <p:sldId id="294" r:id="rId13"/>
    <p:sldId id="295" r:id="rId14"/>
    <p:sldId id="267" r:id="rId15"/>
    <p:sldId id="268" r:id="rId16"/>
    <p:sldId id="296" r:id="rId17"/>
    <p:sldId id="269" r:id="rId18"/>
    <p:sldId id="270" r:id="rId19"/>
    <p:sldId id="298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0FCC3B-7C6C-41E7-AA54-417361C56DC1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A15428-4BFC-4BAA-9D10-D3EA4F60B7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202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4038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835776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305737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722862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923069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242021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665303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248356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NOTE: </a:t>
            </a:r>
            <a:r>
              <a:rPr lang="en-US" dirty="0"/>
              <a:t>The navigation in this screen still requires the use of the up and down arrows</a:t>
            </a:r>
            <a:r>
              <a:rPr lang="en-US" baseline="0" dirty="0"/>
              <a:t> and not the TAB.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567E6-A5E9-4703-B489-43ED2E88E269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785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5193-FC63-4571-BEB8-70F3B7379D07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E992D-AEB5-493E-A947-9E971D9ED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824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5193-FC63-4571-BEB8-70F3B7379D07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E992D-AEB5-493E-A947-9E971D9ED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546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5193-FC63-4571-BEB8-70F3B7379D07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E992D-AEB5-493E-A947-9E971D9ED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946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5193-FC63-4571-BEB8-70F3B7379D07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E992D-AEB5-493E-A947-9E971D9ED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978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5193-FC63-4571-BEB8-70F3B7379D07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E992D-AEB5-493E-A947-9E971D9ED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628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5193-FC63-4571-BEB8-70F3B7379D07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E992D-AEB5-493E-A947-9E971D9ED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101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5193-FC63-4571-BEB8-70F3B7379D07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E992D-AEB5-493E-A947-9E971D9ED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381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5193-FC63-4571-BEB8-70F3B7379D07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E992D-AEB5-493E-A947-9E971D9ED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876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5193-FC63-4571-BEB8-70F3B7379D07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E992D-AEB5-493E-A947-9E971D9ED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40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5193-FC63-4571-BEB8-70F3B7379D07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E992D-AEB5-493E-A947-9E971D9ED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230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5193-FC63-4571-BEB8-70F3B7379D07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E992D-AEB5-493E-A947-9E971D9ED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542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75193-FC63-4571-BEB8-70F3B7379D07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E992D-AEB5-493E-A947-9E971D9ED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26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Sutter SQ V8.2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General Lab Features and Enhancements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58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32414"/>
            <a:ext cx="10515600" cy="13255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Cr</a:t>
            </a:r>
            <a:r>
              <a:rPr spc="-10" dirty="0"/>
              <a:t>e</a:t>
            </a:r>
            <a:r>
              <a:rPr dirty="0"/>
              <a:t>dit</a:t>
            </a:r>
            <a:r>
              <a:rPr spc="5" dirty="0"/>
              <a:t> </a:t>
            </a:r>
            <a:r>
              <a:rPr dirty="0">
                <a:latin typeface="Arial"/>
                <a:cs typeface="Arial"/>
              </a:rPr>
              <a:t>– </a:t>
            </a:r>
            <a:r>
              <a:rPr dirty="0"/>
              <a:t>R</a:t>
            </a:r>
            <a:r>
              <a:rPr spc="-10" dirty="0"/>
              <a:t>e</a:t>
            </a:r>
            <a:r>
              <a:rPr dirty="0"/>
              <a:t>place R</a:t>
            </a:r>
            <a:r>
              <a:rPr spc="-10" dirty="0"/>
              <a:t>e</a:t>
            </a:r>
            <a:r>
              <a:rPr dirty="0"/>
              <a:t>sults mode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0" y="1089207"/>
            <a:ext cx="150495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40" dirty="0">
                <a:solidFill>
                  <a:srgbClr val="42444F"/>
                </a:solidFill>
                <a:latin typeface="Arial"/>
                <a:cs typeface="Arial"/>
              </a:rPr>
              <a:t>V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i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w</a:t>
            </a:r>
            <a:r>
              <a:rPr sz="1800" spc="10" dirty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in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sz="1800" spc="5" dirty="0">
                <a:solidFill>
                  <a:srgbClr val="42444F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n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q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u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ry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3540" y="5017444"/>
            <a:ext cx="11297714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2400" b="1" dirty="0" smtClean="0">
                <a:solidFill>
                  <a:srgbClr val="42444F"/>
                </a:solidFill>
                <a:latin typeface="Arial"/>
                <a:cs typeface="Arial"/>
              </a:rPr>
              <a:t>A</a:t>
            </a:r>
            <a:r>
              <a:rPr lang="en-US" sz="2400" b="1" spc="-10" dirty="0" smtClean="0">
                <a:solidFill>
                  <a:srgbClr val="42444F"/>
                </a:solidFill>
                <a:latin typeface="Arial"/>
                <a:cs typeface="Arial"/>
              </a:rPr>
              <a:t>d</a:t>
            </a:r>
            <a:r>
              <a:rPr lang="en-US" sz="2400" b="1" dirty="0" smtClean="0">
                <a:solidFill>
                  <a:srgbClr val="42444F"/>
                </a:solidFill>
                <a:latin typeface="Arial"/>
                <a:cs typeface="Arial"/>
              </a:rPr>
              <a:t>d</a:t>
            </a:r>
            <a:r>
              <a:rPr lang="en-US" sz="2400" b="1" spc="-10" dirty="0" smtClean="0">
                <a:solidFill>
                  <a:srgbClr val="42444F"/>
                </a:solidFill>
                <a:latin typeface="Arial"/>
                <a:cs typeface="Arial"/>
              </a:rPr>
              <a:t>i</a:t>
            </a:r>
            <a:r>
              <a:rPr lang="en-US" sz="2400" b="1" dirty="0" smtClean="0">
                <a:solidFill>
                  <a:srgbClr val="42444F"/>
                </a:solidFill>
                <a:latin typeface="Arial"/>
                <a:cs typeface="Arial"/>
              </a:rPr>
              <a:t>tio</a:t>
            </a:r>
            <a:r>
              <a:rPr lang="en-US" sz="2400" b="1" spc="-10" dirty="0" smtClean="0">
                <a:solidFill>
                  <a:srgbClr val="42444F"/>
                </a:solidFill>
                <a:latin typeface="Arial"/>
                <a:cs typeface="Arial"/>
              </a:rPr>
              <a:t>n</a:t>
            </a:r>
            <a:r>
              <a:rPr lang="en-US" sz="2400" b="1" dirty="0" smtClean="0">
                <a:solidFill>
                  <a:srgbClr val="42444F"/>
                </a:solidFill>
                <a:latin typeface="Arial"/>
                <a:cs typeface="Arial"/>
              </a:rPr>
              <a:t>al</a:t>
            </a:r>
            <a:r>
              <a:rPr lang="en-US" sz="2400" b="1" spc="20" dirty="0" smtClean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lang="en-US" sz="2400" b="1" dirty="0" smtClean="0">
                <a:solidFill>
                  <a:srgbClr val="42444F"/>
                </a:solidFill>
                <a:latin typeface="Arial"/>
                <a:cs typeface="Arial"/>
              </a:rPr>
              <a:t>corr</a:t>
            </a:r>
            <a:r>
              <a:rPr lang="en-US" sz="2400" b="1" spc="-10" dirty="0" smtClean="0">
                <a:solidFill>
                  <a:srgbClr val="42444F"/>
                </a:solidFill>
                <a:latin typeface="Arial"/>
                <a:cs typeface="Arial"/>
              </a:rPr>
              <a:t>e</a:t>
            </a:r>
            <a:r>
              <a:rPr lang="en-US" sz="2400" b="1" dirty="0" smtClean="0">
                <a:solidFill>
                  <a:srgbClr val="42444F"/>
                </a:solidFill>
                <a:latin typeface="Arial"/>
                <a:cs typeface="Arial"/>
              </a:rPr>
              <a:t>ction</a:t>
            </a:r>
            <a:r>
              <a:rPr lang="en-US" sz="2400" b="1" spc="5" dirty="0" smtClean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lang="en-US" sz="2400" b="1" dirty="0" smtClean="0">
                <a:solidFill>
                  <a:srgbClr val="42444F"/>
                </a:solidFill>
                <a:latin typeface="Arial"/>
                <a:cs typeface="Arial"/>
              </a:rPr>
              <a:t>statem</a:t>
            </a:r>
            <a:r>
              <a:rPr lang="en-US" sz="2400" b="1" spc="-10" dirty="0" smtClean="0">
                <a:solidFill>
                  <a:srgbClr val="42444F"/>
                </a:solidFill>
                <a:latin typeface="Arial"/>
                <a:cs typeface="Arial"/>
              </a:rPr>
              <a:t>e</a:t>
            </a:r>
            <a:r>
              <a:rPr lang="en-US" sz="2400" b="1" dirty="0" smtClean="0">
                <a:solidFill>
                  <a:srgbClr val="42444F"/>
                </a:solidFill>
                <a:latin typeface="Arial"/>
                <a:cs typeface="Arial"/>
              </a:rPr>
              <a:t>nt for c</a:t>
            </a:r>
            <a:r>
              <a:rPr lang="en-US" sz="2400" b="1" spc="-10" dirty="0" smtClean="0">
                <a:solidFill>
                  <a:srgbClr val="42444F"/>
                </a:solidFill>
                <a:latin typeface="Arial"/>
                <a:cs typeface="Arial"/>
              </a:rPr>
              <a:t>a</a:t>
            </a:r>
            <a:r>
              <a:rPr lang="en-US" sz="2400" b="1" dirty="0" smtClean="0">
                <a:solidFill>
                  <a:srgbClr val="42444F"/>
                </a:solidFill>
                <a:latin typeface="Arial"/>
                <a:cs typeface="Arial"/>
              </a:rPr>
              <a:t>nc</a:t>
            </a:r>
            <a:r>
              <a:rPr lang="en-US" sz="2400" b="1" spc="-10" dirty="0" smtClean="0">
                <a:solidFill>
                  <a:srgbClr val="42444F"/>
                </a:solidFill>
                <a:latin typeface="Arial"/>
                <a:cs typeface="Arial"/>
              </a:rPr>
              <a:t>e</a:t>
            </a:r>
            <a:r>
              <a:rPr lang="en-US" sz="2400" b="1" dirty="0" smtClean="0">
                <a:solidFill>
                  <a:srgbClr val="42444F"/>
                </a:solidFill>
                <a:latin typeface="Arial"/>
                <a:cs typeface="Arial"/>
              </a:rPr>
              <a:t>l</a:t>
            </a:r>
            <a:r>
              <a:rPr lang="en-US" sz="2400" b="1" spc="10" dirty="0" smtClean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lang="en-US" sz="2400" b="1" dirty="0" smtClean="0">
                <a:solidFill>
                  <a:srgbClr val="42444F"/>
                </a:solidFill>
                <a:latin typeface="Arial"/>
                <a:cs typeface="Arial"/>
              </a:rPr>
              <a:t>re</a:t>
            </a:r>
            <a:r>
              <a:rPr lang="en-US" sz="2400" b="1" spc="-10" dirty="0" smtClean="0">
                <a:solidFill>
                  <a:srgbClr val="42444F"/>
                </a:solidFill>
                <a:latin typeface="Arial"/>
                <a:cs typeface="Arial"/>
              </a:rPr>
              <a:t>a</a:t>
            </a:r>
            <a:r>
              <a:rPr lang="en-US" sz="2400" b="1" dirty="0" smtClean="0">
                <a:solidFill>
                  <a:srgbClr val="42444F"/>
                </a:solidFill>
                <a:latin typeface="Arial"/>
                <a:cs typeface="Arial"/>
              </a:rPr>
              <a:t>son</a:t>
            </a:r>
            <a:r>
              <a:rPr lang="en-US" sz="2400" b="1" spc="5" dirty="0" smtClean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lang="en-US" sz="2400" b="1" dirty="0" smtClean="0">
                <a:solidFill>
                  <a:srgbClr val="42444F"/>
                </a:solidFill>
                <a:latin typeface="Arial"/>
                <a:cs typeface="Arial"/>
              </a:rPr>
              <a:t>mo</a:t>
            </a:r>
            <a:r>
              <a:rPr lang="en-US" sz="2400" b="1" spc="-10" dirty="0" smtClean="0">
                <a:solidFill>
                  <a:srgbClr val="42444F"/>
                </a:solidFill>
                <a:latin typeface="Arial"/>
                <a:cs typeface="Arial"/>
              </a:rPr>
              <a:t>d</a:t>
            </a:r>
            <a:r>
              <a:rPr lang="en-US" sz="2400" b="1" dirty="0" smtClean="0">
                <a:solidFill>
                  <a:srgbClr val="42444F"/>
                </a:solidFill>
                <a:latin typeface="Arial"/>
                <a:cs typeface="Arial"/>
              </a:rPr>
              <a:t>ific</a:t>
            </a:r>
            <a:r>
              <a:rPr lang="en-US" sz="2400" b="1" spc="-10" dirty="0" smtClean="0">
                <a:solidFill>
                  <a:srgbClr val="42444F"/>
                </a:solidFill>
                <a:latin typeface="Arial"/>
                <a:cs typeface="Arial"/>
              </a:rPr>
              <a:t>a</a:t>
            </a:r>
            <a:r>
              <a:rPr lang="en-US" sz="2400" b="1" dirty="0" smtClean="0">
                <a:solidFill>
                  <a:srgbClr val="42444F"/>
                </a:solidFill>
                <a:latin typeface="Arial"/>
                <a:cs typeface="Arial"/>
              </a:rPr>
              <a:t>tion</a:t>
            </a:r>
            <a:endParaRPr lang="en-US" sz="2400" b="1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770888" y="1543811"/>
            <a:ext cx="8555735" cy="32278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4294967295"/>
          </p:nvPr>
        </p:nvSpPr>
        <p:spPr>
          <a:xfrm>
            <a:off x="383541" y="6468874"/>
            <a:ext cx="7352536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© 201</a:t>
            </a:r>
            <a:r>
              <a:rPr spc="-5" dirty="0"/>
              <a:t>8</a:t>
            </a:r>
            <a:r>
              <a:rPr spc="15" dirty="0"/>
              <a:t> </a:t>
            </a:r>
            <a:r>
              <a:rPr spc="-5" dirty="0"/>
              <a:t>S</a:t>
            </a:r>
            <a:r>
              <a:rPr spc="-15" dirty="0"/>
              <a:t>unqu</a:t>
            </a:r>
            <a:r>
              <a:rPr spc="-10" dirty="0"/>
              <a:t>es</a:t>
            </a:r>
            <a:r>
              <a:rPr spc="-5" dirty="0"/>
              <a:t>t</a:t>
            </a:r>
            <a:r>
              <a:rPr spc="25" dirty="0"/>
              <a:t> </a:t>
            </a:r>
            <a:r>
              <a:rPr spc="-5" dirty="0"/>
              <a:t>I</a:t>
            </a:r>
            <a:r>
              <a:rPr spc="-15" dirty="0"/>
              <a:t>n</a:t>
            </a:r>
            <a:r>
              <a:rPr spc="-10" dirty="0"/>
              <a:t>f</a:t>
            </a:r>
            <a:r>
              <a:rPr spc="-15" dirty="0"/>
              <a:t>o</a:t>
            </a:r>
            <a:r>
              <a:rPr spc="-5" dirty="0"/>
              <a:t>rm</a:t>
            </a:r>
            <a:r>
              <a:rPr spc="-10" dirty="0"/>
              <a:t>at</a:t>
            </a:r>
            <a:r>
              <a:rPr spc="-5" dirty="0"/>
              <a:t>i</a:t>
            </a:r>
            <a:r>
              <a:rPr spc="-15" dirty="0"/>
              <a:t>o</a:t>
            </a:r>
            <a:r>
              <a:rPr spc="-5" dirty="0"/>
              <a:t>n</a:t>
            </a:r>
            <a:r>
              <a:rPr spc="60" dirty="0"/>
              <a:t> </a:t>
            </a:r>
            <a:r>
              <a:rPr spc="-5" dirty="0"/>
              <a:t>S</a:t>
            </a:r>
            <a:r>
              <a:rPr spc="-35" dirty="0"/>
              <a:t>y</a:t>
            </a:r>
            <a:r>
              <a:rPr spc="-10" dirty="0"/>
              <a:t>stems</a:t>
            </a:r>
            <a:r>
              <a:rPr spc="-5" dirty="0"/>
              <a:t>,</a:t>
            </a:r>
            <a:r>
              <a:rPr spc="55" dirty="0"/>
              <a:t> </a:t>
            </a:r>
            <a:r>
              <a:rPr spc="-5" dirty="0"/>
              <a:t>I</a:t>
            </a:r>
            <a:r>
              <a:rPr spc="-15" dirty="0"/>
              <a:t>n</a:t>
            </a:r>
            <a:r>
              <a:rPr spc="-10" dirty="0"/>
              <a:t>c</a:t>
            </a:r>
            <a:r>
              <a:rPr spc="-5" dirty="0"/>
              <a:t>.</a:t>
            </a:r>
            <a:r>
              <a:rPr spc="30" dirty="0"/>
              <a:t> </a:t>
            </a:r>
            <a:r>
              <a:rPr spc="-5" dirty="0"/>
              <a:t>|</a:t>
            </a:r>
            <a:r>
              <a:rPr spc="5" dirty="0"/>
              <a:t> </a:t>
            </a:r>
            <a:r>
              <a:rPr spc="-5" dirty="0"/>
              <a:t>C</a:t>
            </a:r>
            <a:r>
              <a:rPr spc="-10" dirty="0"/>
              <a:t>o</a:t>
            </a:r>
            <a:r>
              <a:rPr spc="-15" dirty="0"/>
              <a:t>n</a:t>
            </a:r>
            <a:r>
              <a:rPr spc="-10" dirty="0"/>
              <a:t>f</a:t>
            </a:r>
            <a:r>
              <a:rPr spc="-5" dirty="0"/>
              <a:t>i</a:t>
            </a:r>
            <a:r>
              <a:rPr spc="-15" dirty="0"/>
              <a:t>d</a:t>
            </a:r>
            <a:r>
              <a:rPr spc="-10" dirty="0"/>
              <a:t>e</a:t>
            </a:r>
            <a:r>
              <a:rPr spc="-15" dirty="0"/>
              <a:t>n</a:t>
            </a:r>
            <a:r>
              <a:rPr spc="-10" dirty="0"/>
              <a:t>t</a:t>
            </a:r>
            <a:r>
              <a:rPr spc="-5" dirty="0"/>
              <a:t>i</a:t>
            </a:r>
            <a:r>
              <a:rPr spc="-10" dirty="0"/>
              <a:t>a</a:t>
            </a:r>
            <a:r>
              <a:rPr spc="-5" dirty="0"/>
              <a:t>l</a:t>
            </a:r>
            <a:r>
              <a:rPr spc="65" dirty="0"/>
              <a:t> </a:t>
            </a:r>
            <a:r>
              <a:rPr spc="-10" dirty="0"/>
              <a:t>a</a:t>
            </a:r>
            <a:r>
              <a:rPr spc="-15" dirty="0"/>
              <a:t>n</a:t>
            </a:r>
            <a:r>
              <a:rPr spc="-5" dirty="0"/>
              <a:t>d</a:t>
            </a:r>
            <a:r>
              <a:rPr spc="10" dirty="0"/>
              <a:t> </a:t>
            </a:r>
            <a:r>
              <a:rPr spc="-5" dirty="0"/>
              <a:t>Pr</a:t>
            </a:r>
            <a:r>
              <a:rPr spc="-15" dirty="0"/>
              <a:t>op</a:t>
            </a:r>
            <a:r>
              <a:rPr spc="-5" dirty="0"/>
              <a:t>ri</a:t>
            </a:r>
            <a:r>
              <a:rPr spc="-10" dirty="0"/>
              <a:t>eta</a:t>
            </a:r>
            <a:r>
              <a:rPr spc="-5" dirty="0"/>
              <a:t>ry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4294967295"/>
          </p:nvPr>
        </p:nvSpPr>
        <p:spPr>
          <a:xfrm>
            <a:off x="11534274" y="6569685"/>
            <a:ext cx="367657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10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738667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Reschedule order code	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Enhancements to allow reschedule to send updates back to </a:t>
            </a:r>
            <a:r>
              <a:rPr lang="en-US" dirty="0" smtClean="0"/>
              <a:t>EPIC and </a:t>
            </a:r>
            <a:r>
              <a:rPr lang="en-US" dirty="0"/>
              <a:t>allow search for reason code</a:t>
            </a:r>
          </a:p>
        </p:txBody>
      </p:sp>
    </p:spTree>
    <p:extLst>
      <p:ext uri="{BB962C8B-B14F-4D97-AF65-F5344CB8AC3E}">
        <p14:creationId xmlns:p14="http://schemas.microsoft.com/office/powerpoint/2010/main" val="415150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ORM Reschedule Button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General Lab Function – ORM (Receiving Orders/Modifying Orders)</a:t>
            </a:r>
            <a:endParaRPr lang="en-US" dirty="0"/>
          </a:p>
          <a:p>
            <a:r>
              <a:rPr lang="en-US" dirty="0"/>
              <a:t>Enhanced the reschedule option so that it will </a:t>
            </a:r>
          </a:p>
          <a:p>
            <a:pPr lvl="1"/>
            <a:r>
              <a:rPr lang="en-US" b="1" dirty="0"/>
              <a:t>C</a:t>
            </a:r>
            <a:r>
              <a:rPr lang="en-US" b="1" dirty="0" smtClean="0"/>
              <a:t>redit</a:t>
            </a:r>
            <a:r>
              <a:rPr lang="en-US" dirty="0" smtClean="0"/>
              <a:t> </a:t>
            </a:r>
            <a:r>
              <a:rPr lang="en-US" dirty="0"/>
              <a:t>the rescheduled order</a:t>
            </a:r>
          </a:p>
          <a:p>
            <a:pPr lvl="1"/>
            <a:r>
              <a:rPr lang="en-US" dirty="0" smtClean="0"/>
              <a:t>Create </a:t>
            </a:r>
            <a:r>
              <a:rPr lang="en-US" dirty="0"/>
              <a:t>a new accession for the rescheduled </a:t>
            </a:r>
            <a:r>
              <a:rPr lang="en-US" dirty="0" smtClean="0"/>
              <a:t>order  </a:t>
            </a:r>
            <a:endParaRPr lang="en-US" dirty="0"/>
          </a:p>
          <a:p>
            <a:pPr lvl="1"/>
            <a:r>
              <a:rPr lang="en-US" dirty="0"/>
              <a:t>The </a:t>
            </a:r>
            <a:r>
              <a:rPr lang="en-US" b="1" dirty="0"/>
              <a:t>reschedule</a:t>
            </a:r>
            <a:r>
              <a:rPr lang="en-US" dirty="0"/>
              <a:t> reason will become the credit </a:t>
            </a:r>
            <a:r>
              <a:rPr lang="en-US" dirty="0" smtClean="0"/>
              <a:t>reason  </a:t>
            </a:r>
            <a:endParaRPr lang="en-US" dirty="0"/>
          </a:p>
          <a:p>
            <a:pPr lvl="1"/>
            <a:r>
              <a:rPr lang="en-US" dirty="0"/>
              <a:t>A credit transaction will be sent </a:t>
            </a:r>
            <a:r>
              <a:rPr lang="en-US" dirty="0" smtClean="0"/>
              <a:t>to EPIC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new accession will get a lab generated </a:t>
            </a:r>
            <a:r>
              <a:rPr lang="en-US" dirty="0" smtClean="0"/>
              <a:t>EPIC </a:t>
            </a:r>
            <a:r>
              <a:rPr lang="en-US" dirty="0"/>
              <a:t>order number</a:t>
            </a:r>
          </a:p>
          <a:p>
            <a:pPr lvl="1"/>
            <a:r>
              <a:rPr lang="en-US" dirty="0"/>
              <a:t>The request to update the lab generated </a:t>
            </a:r>
            <a:r>
              <a:rPr lang="en-US" dirty="0" smtClean="0"/>
              <a:t>EPIC order </a:t>
            </a:r>
            <a:r>
              <a:rPr lang="en-US" dirty="0"/>
              <a:t>number will be sent to </a:t>
            </a:r>
            <a:r>
              <a:rPr lang="en-US" dirty="0" smtClean="0"/>
              <a:t>EPIC and </a:t>
            </a:r>
            <a:r>
              <a:rPr lang="en-US" dirty="0"/>
              <a:t>if an update is sent </a:t>
            </a:r>
            <a:r>
              <a:rPr lang="en-US" dirty="0" smtClean="0"/>
              <a:t>back, </a:t>
            </a:r>
            <a:r>
              <a:rPr lang="en-US" dirty="0"/>
              <a:t>the </a:t>
            </a:r>
            <a:r>
              <a:rPr lang="en-US" dirty="0" smtClean="0"/>
              <a:t>EPIC order </a:t>
            </a:r>
            <a:r>
              <a:rPr lang="en-US" dirty="0"/>
              <a:t>number sent will replace the Lab generated </a:t>
            </a:r>
            <a:r>
              <a:rPr lang="en-US" dirty="0" smtClean="0"/>
              <a:t>EPIC order number</a:t>
            </a:r>
            <a:endParaRPr lang="en-US" dirty="0"/>
          </a:p>
          <a:p>
            <a:r>
              <a:rPr lang="en-US" dirty="0"/>
              <a:t>In ORM, the reschedule reason field has a lookup option.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50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ORM: General Lab – </a:t>
            </a:r>
            <a:r>
              <a:rPr lang="en-US" b="1" u="sng" dirty="0" smtClean="0"/>
              <a:t>O</a:t>
            </a:r>
            <a:r>
              <a:rPr lang="en-US" dirty="0" smtClean="0"/>
              <a:t>rder </a:t>
            </a:r>
            <a:r>
              <a:rPr lang="en-US" b="1" u="sng" dirty="0" smtClean="0"/>
              <a:t>R</a:t>
            </a:r>
            <a:r>
              <a:rPr lang="en-US" dirty="0" smtClean="0"/>
              <a:t>eceipt/</a:t>
            </a:r>
            <a:r>
              <a:rPr lang="en-US" b="1" u="sng" dirty="0"/>
              <a:t>M</a:t>
            </a:r>
            <a:r>
              <a:rPr lang="en-US" dirty="0" smtClean="0"/>
              <a:t>odify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81993" b="73268"/>
          <a:stretch/>
        </p:blipFill>
        <p:spPr>
          <a:xfrm>
            <a:off x="1676209" y="2039808"/>
            <a:ext cx="4378602" cy="365631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29662" t="19700" r="29797" b="23243"/>
          <a:stretch/>
        </p:blipFill>
        <p:spPr>
          <a:xfrm>
            <a:off x="6170141" y="2039808"/>
            <a:ext cx="4942703" cy="3912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8111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Reschedule Reason - Search </a:t>
            </a:r>
            <a:r>
              <a:rPr lang="en-US" dirty="0"/>
              <a:t>O</a:t>
            </a:r>
            <a:r>
              <a:rPr lang="en-US" dirty="0" smtClean="0"/>
              <a:t>ption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90130" y="1230087"/>
            <a:ext cx="7438527" cy="4452257"/>
          </a:xfrm>
        </p:spPr>
      </p:pic>
      <p:cxnSp>
        <p:nvCxnSpPr>
          <p:cNvPr id="6" name="Straight Arrow Connector 5"/>
          <p:cNvCxnSpPr/>
          <p:nvPr/>
        </p:nvCxnSpPr>
        <p:spPr>
          <a:xfrm flipH="1">
            <a:off x="9178248" y="3421295"/>
            <a:ext cx="883577" cy="924675"/>
          </a:xfrm>
          <a:prstGeom prst="straightConnector1">
            <a:avLst/>
          </a:prstGeom>
          <a:ln w="57150">
            <a:solidFill>
              <a:schemeClr val="bg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4214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</a:t>
            </a:r>
            <a:r>
              <a:rPr lang="en-US" dirty="0" smtClean="0"/>
              <a:t>Updates </a:t>
            </a:r>
            <a:r>
              <a:rPr lang="en-US" dirty="0"/>
              <a:t>to </a:t>
            </a:r>
            <a:r>
              <a:rPr lang="en-US" dirty="0" smtClean="0"/>
              <a:t>Reschedule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 auto answers or results at request entered on the original order will be moved to the reschedule order</a:t>
            </a:r>
          </a:p>
          <a:p>
            <a:r>
              <a:rPr lang="en-US" dirty="0"/>
              <a:t>Any modifiers, order comment codes, specimen comment codes on the original order will be moved to the rescheduled order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3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2281"/>
          </a:xfrm>
        </p:spPr>
        <p:txBody>
          <a:bodyPr/>
          <a:lstStyle/>
          <a:p>
            <a:r>
              <a:rPr lang="en-US" dirty="0" smtClean="0"/>
              <a:t>Table Summary of All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7573" y="3630612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1026" name="table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712" y="1474190"/>
            <a:ext cx="8515351" cy="504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8396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Sunquest Icon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79805" y="1804087"/>
            <a:ext cx="3216195" cy="4028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542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83539" y="345737"/>
            <a:ext cx="10745779" cy="6463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2100" b="1" dirty="0" smtClean="0">
                <a:solidFill>
                  <a:srgbClr val="42444F"/>
                </a:solidFill>
                <a:latin typeface="Arial"/>
                <a:cs typeface="Arial"/>
              </a:rPr>
              <a:t>Cr</a:t>
            </a:r>
            <a:r>
              <a:rPr sz="2100" b="1" spc="-10" dirty="0" smtClean="0">
                <a:solidFill>
                  <a:srgbClr val="42444F"/>
                </a:solidFill>
                <a:latin typeface="Arial"/>
                <a:cs typeface="Arial"/>
              </a:rPr>
              <a:t>e</a:t>
            </a:r>
            <a:r>
              <a:rPr sz="2100" b="1" dirty="0" smtClean="0">
                <a:solidFill>
                  <a:srgbClr val="42444F"/>
                </a:solidFill>
                <a:latin typeface="Arial"/>
                <a:cs typeface="Arial"/>
              </a:rPr>
              <a:t>dit</a:t>
            </a:r>
            <a:r>
              <a:rPr lang="en-US" sz="2100" b="1" spc="5" dirty="0">
                <a:solidFill>
                  <a:srgbClr val="42444F"/>
                </a:solidFill>
                <a:latin typeface="Arial"/>
                <a:cs typeface="Arial"/>
              </a:rPr>
              <a:t> o</a:t>
            </a:r>
            <a:r>
              <a:rPr lang="en-US" sz="2100" b="1" spc="5" dirty="0" smtClean="0">
                <a:solidFill>
                  <a:srgbClr val="42444F"/>
                </a:solidFill>
                <a:latin typeface="Arial"/>
                <a:cs typeface="Arial"/>
              </a:rPr>
              <a:t>ption MUST be </a:t>
            </a:r>
            <a:r>
              <a:rPr lang="en-US" sz="2100" b="1" spc="5" dirty="0">
                <a:solidFill>
                  <a:srgbClr val="42444F"/>
                </a:solidFill>
                <a:latin typeface="Arial"/>
                <a:cs typeface="Arial"/>
              </a:rPr>
              <a:t>s</a:t>
            </a:r>
            <a:r>
              <a:rPr lang="en-US" sz="2100" b="1" spc="5" dirty="0" smtClean="0">
                <a:solidFill>
                  <a:srgbClr val="42444F"/>
                </a:solidFill>
                <a:latin typeface="Arial"/>
                <a:cs typeface="Arial"/>
              </a:rPr>
              <a:t>elected to proceed. Default option n</a:t>
            </a:r>
            <a:r>
              <a:rPr lang="en-US" sz="2100" b="1" spc="5" dirty="0" smtClean="0">
                <a:solidFill>
                  <a:srgbClr val="42444F"/>
                </a:solidFill>
                <a:latin typeface="Arial"/>
                <a:cs typeface="Arial"/>
                <a:sym typeface="Wingdings" panose="05000000000000000000" pitchFamily="2" charset="2"/>
              </a:rPr>
              <a:t>o longer pre-selected.</a:t>
            </a:r>
            <a:endParaRPr lang="en-US"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21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052827" y="1705355"/>
            <a:ext cx="7214616" cy="407212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614417" y="6468874"/>
            <a:ext cx="3121660" cy="2006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60400" marR="5080" indent="-648335">
              <a:lnSpc>
                <a:spcPts val="680"/>
              </a:lnSpc>
            </a:pPr>
            <a:r>
              <a:rPr sz="700" b="1" spc="-10" dirty="0">
                <a:solidFill>
                  <a:srgbClr val="42444F"/>
                </a:solidFill>
                <a:latin typeface="Arial"/>
                <a:cs typeface="Arial"/>
              </a:rPr>
              <a:t>© 201</a:t>
            </a:r>
            <a:r>
              <a:rPr sz="700" b="1" spc="-5" dirty="0">
                <a:solidFill>
                  <a:srgbClr val="42444F"/>
                </a:solidFill>
                <a:latin typeface="Arial"/>
                <a:cs typeface="Arial"/>
              </a:rPr>
              <a:t>8</a:t>
            </a:r>
            <a:r>
              <a:rPr sz="700" b="1" spc="15" dirty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sz="700" b="1" spc="-5" dirty="0">
                <a:solidFill>
                  <a:srgbClr val="42444F"/>
                </a:solidFill>
                <a:latin typeface="Arial"/>
                <a:cs typeface="Arial"/>
              </a:rPr>
              <a:t>S</a:t>
            </a:r>
            <a:r>
              <a:rPr sz="700" b="1" spc="-15" dirty="0">
                <a:solidFill>
                  <a:srgbClr val="42444F"/>
                </a:solidFill>
                <a:latin typeface="Arial"/>
                <a:cs typeface="Arial"/>
              </a:rPr>
              <a:t>unqu</a:t>
            </a:r>
            <a:r>
              <a:rPr sz="700" b="1" spc="-10" dirty="0">
                <a:solidFill>
                  <a:srgbClr val="42444F"/>
                </a:solidFill>
                <a:latin typeface="Arial"/>
                <a:cs typeface="Arial"/>
              </a:rPr>
              <a:t>es</a:t>
            </a:r>
            <a:r>
              <a:rPr sz="700" b="1" spc="-5" dirty="0">
                <a:solidFill>
                  <a:srgbClr val="42444F"/>
                </a:solidFill>
                <a:latin typeface="Arial"/>
                <a:cs typeface="Arial"/>
              </a:rPr>
              <a:t>t</a:t>
            </a:r>
            <a:r>
              <a:rPr sz="700" b="1" spc="25" dirty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sz="700" b="1" spc="-5" dirty="0">
                <a:solidFill>
                  <a:srgbClr val="42444F"/>
                </a:solidFill>
                <a:latin typeface="Arial"/>
                <a:cs typeface="Arial"/>
              </a:rPr>
              <a:t>I</a:t>
            </a:r>
            <a:r>
              <a:rPr sz="700" b="1" spc="-15" dirty="0">
                <a:solidFill>
                  <a:srgbClr val="42444F"/>
                </a:solidFill>
                <a:latin typeface="Arial"/>
                <a:cs typeface="Arial"/>
              </a:rPr>
              <a:t>n</a:t>
            </a:r>
            <a:r>
              <a:rPr sz="700" b="1" spc="-10" dirty="0">
                <a:solidFill>
                  <a:srgbClr val="42444F"/>
                </a:solidFill>
                <a:latin typeface="Arial"/>
                <a:cs typeface="Arial"/>
              </a:rPr>
              <a:t>f</a:t>
            </a:r>
            <a:r>
              <a:rPr sz="700" b="1" spc="-15" dirty="0">
                <a:solidFill>
                  <a:srgbClr val="42444F"/>
                </a:solidFill>
                <a:latin typeface="Arial"/>
                <a:cs typeface="Arial"/>
              </a:rPr>
              <a:t>o</a:t>
            </a:r>
            <a:r>
              <a:rPr sz="700" b="1" spc="-5" dirty="0">
                <a:solidFill>
                  <a:srgbClr val="42444F"/>
                </a:solidFill>
                <a:latin typeface="Arial"/>
                <a:cs typeface="Arial"/>
              </a:rPr>
              <a:t>rm</a:t>
            </a:r>
            <a:r>
              <a:rPr sz="700" b="1" spc="-10" dirty="0">
                <a:solidFill>
                  <a:srgbClr val="42444F"/>
                </a:solidFill>
                <a:latin typeface="Arial"/>
                <a:cs typeface="Arial"/>
              </a:rPr>
              <a:t>at</a:t>
            </a:r>
            <a:r>
              <a:rPr sz="700" b="1" spc="-5" dirty="0">
                <a:solidFill>
                  <a:srgbClr val="42444F"/>
                </a:solidFill>
                <a:latin typeface="Arial"/>
                <a:cs typeface="Arial"/>
              </a:rPr>
              <a:t>i</a:t>
            </a:r>
            <a:r>
              <a:rPr sz="700" b="1" spc="-15" dirty="0">
                <a:solidFill>
                  <a:srgbClr val="42444F"/>
                </a:solidFill>
                <a:latin typeface="Arial"/>
                <a:cs typeface="Arial"/>
              </a:rPr>
              <a:t>o</a:t>
            </a:r>
            <a:r>
              <a:rPr sz="700" b="1" spc="-5" dirty="0">
                <a:solidFill>
                  <a:srgbClr val="42444F"/>
                </a:solidFill>
                <a:latin typeface="Arial"/>
                <a:cs typeface="Arial"/>
              </a:rPr>
              <a:t>n</a:t>
            </a:r>
            <a:r>
              <a:rPr sz="700" b="1" spc="60" dirty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sz="700" b="1" spc="-5" dirty="0">
                <a:solidFill>
                  <a:srgbClr val="42444F"/>
                </a:solidFill>
                <a:latin typeface="Arial"/>
                <a:cs typeface="Arial"/>
              </a:rPr>
              <a:t>S</a:t>
            </a:r>
            <a:r>
              <a:rPr sz="700" b="1" spc="-35" dirty="0">
                <a:solidFill>
                  <a:srgbClr val="42444F"/>
                </a:solidFill>
                <a:latin typeface="Arial"/>
                <a:cs typeface="Arial"/>
              </a:rPr>
              <a:t>y</a:t>
            </a:r>
            <a:r>
              <a:rPr sz="700" b="1" spc="-10" dirty="0">
                <a:solidFill>
                  <a:srgbClr val="42444F"/>
                </a:solidFill>
                <a:latin typeface="Arial"/>
                <a:cs typeface="Arial"/>
              </a:rPr>
              <a:t>stems</a:t>
            </a:r>
            <a:r>
              <a:rPr sz="700" b="1" spc="-5" dirty="0">
                <a:solidFill>
                  <a:srgbClr val="42444F"/>
                </a:solidFill>
                <a:latin typeface="Arial"/>
                <a:cs typeface="Arial"/>
              </a:rPr>
              <a:t>,</a:t>
            </a:r>
            <a:r>
              <a:rPr sz="700" b="1" spc="55" dirty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sz="700" b="1" spc="-5" dirty="0">
                <a:solidFill>
                  <a:srgbClr val="42444F"/>
                </a:solidFill>
                <a:latin typeface="Arial"/>
                <a:cs typeface="Arial"/>
              </a:rPr>
              <a:t>I</a:t>
            </a:r>
            <a:r>
              <a:rPr sz="700" b="1" spc="-15" dirty="0">
                <a:solidFill>
                  <a:srgbClr val="42444F"/>
                </a:solidFill>
                <a:latin typeface="Arial"/>
                <a:cs typeface="Arial"/>
              </a:rPr>
              <a:t>n</a:t>
            </a:r>
            <a:r>
              <a:rPr sz="700" b="1" spc="-10" dirty="0">
                <a:solidFill>
                  <a:srgbClr val="42444F"/>
                </a:solidFill>
                <a:latin typeface="Arial"/>
                <a:cs typeface="Arial"/>
              </a:rPr>
              <a:t>c</a:t>
            </a:r>
            <a:r>
              <a:rPr sz="700" b="1" spc="-5" dirty="0">
                <a:solidFill>
                  <a:srgbClr val="42444F"/>
                </a:solidFill>
                <a:latin typeface="Arial"/>
                <a:cs typeface="Arial"/>
              </a:rPr>
              <a:t>.</a:t>
            </a:r>
            <a:r>
              <a:rPr sz="700" b="1" spc="30" dirty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sz="700" b="1" spc="-5" dirty="0">
                <a:solidFill>
                  <a:srgbClr val="42444F"/>
                </a:solidFill>
                <a:latin typeface="Arial"/>
                <a:cs typeface="Arial"/>
              </a:rPr>
              <a:t>|</a:t>
            </a:r>
            <a:r>
              <a:rPr sz="700" b="1" spc="5" dirty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sz="700" b="1" spc="-5" dirty="0">
                <a:solidFill>
                  <a:srgbClr val="42444F"/>
                </a:solidFill>
                <a:latin typeface="Arial"/>
                <a:cs typeface="Arial"/>
              </a:rPr>
              <a:t>C</a:t>
            </a:r>
            <a:r>
              <a:rPr sz="700" b="1" spc="-10" dirty="0">
                <a:solidFill>
                  <a:srgbClr val="42444F"/>
                </a:solidFill>
                <a:latin typeface="Arial"/>
                <a:cs typeface="Arial"/>
              </a:rPr>
              <a:t>o</a:t>
            </a:r>
            <a:r>
              <a:rPr sz="700" b="1" spc="-15" dirty="0">
                <a:solidFill>
                  <a:srgbClr val="42444F"/>
                </a:solidFill>
                <a:latin typeface="Arial"/>
                <a:cs typeface="Arial"/>
              </a:rPr>
              <a:t>n</a:t>
            </a:r>
            <a:r>
              <a:rPr sz="700" b="1" spc="-10" dirty="0">
                <a:solidFill>
                  <a:srgbClr val="42444F"/>
                </a:solidFill>
                <a:latin typeface="Arial"/>
                <a:cs typeface="Arial"/>
              </a:rPr>
              <a:t>f</a:t>
            </a:r>
            <a:r>
              <a:rPr sz="700" b="1" spc="-5" dirty="0">
                <a:solidFill>
                  <a:srgbClr val="42444F"/>
                </a:solidFill>
                <a:latin typeface="Arial"/>
                <a:cs typeface="Arial"/>
              </a:rPr>
              <a:t>i</a:t>
            </a:r>
            <a:r>
              <a:rPr sz="700" b="1" spc="-15" dirty="0">
                <a:solidFill>
                  <a:srgbClr val="42444F"/>
                </a:solidFill>
                <a:latin typeface="Arial"/>
                <a:cs typeface="Arial"/>
              </a:rPr>
              <a:t>d</a:t>
            </a:r>
            <a:r>
              <a:rPr sz="700" b="1" spc="-10" dirty="0">
                <a:solidFill>
                  <a:srgbClr val="42444F"/>
                </a:solidFill>
                <a:latin typeface="Arial"/>
                <a:cs typeface="Arial"/>
              </a:rPr>
              <a:t>e</a:t>
            </a:r>
            <a:r>
              <a:rPr sz="700" b="1" spc="-15" dirty="0">
                <a:solidFill>
                  <a:srgbClr val="42444F"/>
                </a:solidFill>
                <a:latin typeface="Arial"/>
                <a:cs typeface="Arial"/>
              </a:rPr>
              <a:t>n</a:t>
            </a:r>
            <a:r>
              <a:rPr sz="700" b="1" spc="-10" dirty="0">
                <a:solidFill>
                  <a:srgbClr val="42444F"/>
                </a:solidFill>
                <a:latin typeface="Arial"/>
                <a:cs typeface="Arial"/>
              </a:rPr>
              <a:t>t</a:t>
            </a:r>
            <a:r>
              <a:rPr sz="700" b="1" spc="-5" dirty="0">
                <a:solidFill>
                  <a:srgbClr val="42444F"/>
                </a:solidFill>
                <a:latin typeface="Arial"/>
                <a:cs typeface="Arial"/>
              </a:rPr>
              <a:t>i</a:t>
            </a:r>
            <a:r>
              <a:rPr sz="700" b="1" spc="-10" dirty="0">
                <a:solidFill>
                  <a:srgbClr val="42444F"/>
                </a:solidFill>
                <a:latin typeface="Arial"/>
                <a:cs typeface="Arial"/>
              </a:rPr>
              <a:t>a</a:t>
            </a:r>
            <a:r>
              <a:rPr sz="700" b="1" spc="-5" dirty="0">
                <a:solidFill>
                  <a:srgbClr val="42444F"/>
                </a:solidFill>
                <a:latin typeface="Arial"/>
                <a:cs typeface="Arial"/>
              </a:rPr>
              <a:t>l</a:t>
            </a:r>
            <a:r>
              <a:rPr sz="700" b="1" spc="65" dirty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sz="700" b="1" spc="-10" dirty="0">
                <a:solidFill>
                  <a:srgbClr val="42444F"/>
                </a:solidFill>
                <a:latin typeface="Arial"/>
                <a:cs typeface="Arial"/>
              </a:rPr>
              <a:t>a</a:t>
            </a:r>
            <a:r>
              <a:rPr sz="700" b="1" spc="-15" dirty="0">
                <a:solidFill>
                  <a:srgbClr val="42444F"/>
                </a:solidFill>
                <a:latin typeface="Arial"/>
                <a:cs typeface="Arial"/>
              </a:rPr>
              <a:t>n</a:t>
            </a:r>
            <a:r>
              <a:rPr sz="700" b="1" spc="-5" dirty="0">
                <a:solidFill>
                  <a:srgbClr val="42444F"/>
                </a:solidFill>
                <a:latin typeface="Arial"/>
                <a:cs typeface="Arial"/>
              </a:rPr>
              <a:t>d</a:t>
            </a:r>
            <a:r>
              <a:rPr sz="700" b="1" spc="10" dirty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sz="700" b="1" spc="-5" dirty="0">
                <a:solidFill>
                  <a:srgbClr val="42444F"/>
                </a:solidFill>
                <a:latin typeface="Arial"/>
                <a:cs typeface="Arial"/>
              </a:rPr>
              <a:t>Pr</a:t>
            </a:r>
            <a:r>
              <a:rPr sz="700" b="1" spc="-15" dirty="0">
                <a:solidFill>
                  <a:srgbClr val="42444F"/>
                </a:solidFill>
                <a:latin typeface="Arial"/>
                <a:cs typeface="Arial"/>
              </a:rPr>
              <a:t>op</a:t>
            </a:r>
            <a:r>
              <a:rPr sz="700" b="1" spc="-5" dirty="0">
                <a:solidFill>
                  <a:srgbClr val="42444F"/>
                </a:solidFill>
                <a:latin typeface="Arial"/>
                <a:cs typeface="Arial"/>
              </a:rPr>
              <a:t>ri</a:t>
            </a:r>
            <a:r>
              <a:rPr sz="700" b="1" spc="-10" dirty="0">
                <a:solidFill>
                  <a:srgbClr val="42444F"/>
                </a:solidFill>
                <a:latin typeface="Arial"/>
                <a:cs typeface="Arial"/>
              </a:rPr>
              <a:t>eta</a:t>
            </a:r>
            <a:r>
              <a:rPr sz="700" b="1" spc="-5" dirty="0">
                <a:solidFill>
                  <a:srgbClr val="42444F"/>
                </a:solidFill>
                <a:latin typeface="Arial"/>
                <a:cs typeface="Arial"/>
              </a:rPr>
              <a:t>ry </a:t>
            </a:r>
            <a:r>
              <a:rPr sz="700" b="1" spc="-10" dirty="0">
                <a:solidFill>
                  <a:srgbClr val="FFFFFF"/>
                </a:solidFill>
                <a:latin typeface="Arial"/>
                <a:cs typeface="Arial"/>
              </a:rPr>
              <a:t>201</a:t>
            </a:r>
            <a:r>
              <a:rPr sz="700" b="1" spc="-5" dirty="0">
                <a:solidFill>
                  <a:srgbClr val="FFFFFF"/>
                </a:solidFill>
                <a:latin typeface="Arial"/>
                <a:cs typeface="Arial"/>
              </a:rPr>
              <a:t>8</a:t>
            </a:r>
            <a:r>
              <a:rPr sz="700" b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00" b="1" spc="-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700" b="1" spc="-15" dirty="0">
                <a:solidFill>
                  <a:srgbClr val="FFFFFF"/>
                </a:solidFill>
                <a:latin typeface="Arial"/>
                <a:cs typeface="Arial"/>
              </a:rPr>
              <a:t>unqu</a:t>
            </a:r>
            <a:r>
              <a:rPr sz="700" b="1" spc="-10" dirty="0">
                <a:solidFill>
                  <a:srgbClr val="FFFFFF"/>
                </a:solidFill>
                <a:latin typeface="Arial"/>
                <a:cs typeface="Arial"/>
              </a:rPr>
              <a:t>es</a:t>
            </a:r>
            <a:r>
              <a:rPr sz="700" b="1" spc="-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700" b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00" b="1" spc="-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700" b="1" spc="-1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700" b="1" spc="-10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700" b="1" spc="-1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700" b="1" spc="-5" dirty="0">
                <a:solidFill>
                  <a:srgbClr val="FFFFFF"/>
                </a:solidFill>
                <a:latin typeface="Arial"/>
                <a:cs typeface="Arial"/>
              </a:rPr>
              <a:t>rm</a:t>
            </a:r>
            <a:r>
              <a:rPr sz="700" b="1" spc="-10" dirty="0">
                <a:solidFill>
                  <a:srgbClr val="FFFFFF"/>
                </a:solidFill>
                <a:latin typeface="Arial"/>
                <a:cs typeface="Arial"/>
              </a:rPr>
              <a:t>at</a:t>
            </a:r>
            <a:r>
              <a:rPr sz="700" b="1" spc="-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700" b="1" spc="-1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700" b="1" spc="-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700" b="1" spc="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00" b="1" spc="-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700" b="1" spc="-35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sz="700" b="1" spc="-10" dirty="0">
                <a:solidFill>
                  <a:srgbClr val="FFFFFF"/>
                </a:solidFill>
                <a:latin typeface="Arial"/>
                <a:cs typeface="Arial"/>
              </a:rPr>
              <a:t>stems</a:t>
            </a:r>
            <a:r>
              <a:rPr sz="700" b="1" spc="-5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700" b="1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00" b="1" spc="-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700" b="1" spc="-1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700" b="1" spc="-1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700" b="1" spc="-5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7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4294967295"/>
          </p:nvPr>
        </p:nvSpPr>
        <p:spPr>
          <a:xfrm>
            <a:off x="11744452" y="6569685"/>
            <a:ext cx="157479" cy="1219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16527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539" y="345737"/>
            <a:ext cx="10935249" cy="6463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100" b="1" dirty="0" smtClean="0">
                <a:solidFill>
                  <a:srgbClr val="42444F"/>
                </a:solidFill>
                <a:latin typeface="Arial"/>
                <a:cs typeface="Arial"/>
              </a:rPr>
              <a:t>C</a:t>
            </a:r>
            <a:r>
              <a:rPr lang="en-US" sz="2100" b="1" dirty="0" smtClean="0">
                <a:solidFill>
                  <a:srgbClr val="42444F"/>
                </a:solidFill>
                <a:latin typeface="Arial"/>
                <a:cs typeface="Arial"/>
              </a:rPr>
              <a:t>an NO longer remove test results and replace with cancellation codes. Only time this can occur is with result fields that are required upon order entry (i.e. source).  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923288" y="2186939"/>
            <a:ext cx="7011923" cy="38663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022847" y="2026920"/>
            <a:ext cx="3581400" cy="162001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4294967295"/>
          </p:nvPr>
        </p:nvSpPr>
        <p:spPr>
          <a:xfrm>
            <a:off x="383541" y="6468873"/>
            <a:ext cx="7352536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© 201</a:t>
            </a:r>
            <a:r>
              <a:rPr spc="-5" dirty="0"/>
              <a:t>8</a:t>
            </a:r>
            <a:r>
              <a:rPr spc="15" dirty="0"/>
              <a:t> </a:t>
            </a:r>
            <a:r>
              <a:rPr spc="-5" dirty="0"/>
              <a:t>S</a:t>
            </a:r>
            <a:r>
              <a:rPr spc="-15" dirty="0"/>
              <a:t>unqu</a:t>
            </a:r>
            <a:r>
              <a:rPr spc="-10" dirty="0"/>
              <a:t>es</a:t>
            </a:r>
            <a:r>
              <a:rPr spc="-5" dirty="0"/>
              <a:t>t</a:t>
            </a:r>
            <a:r>
              <a:rPr spc="25" dirty="0"/>
              <a:t> </a:t>
            </a:r>
            <a:r>
              <a:rPr spc="-5" dirty="0"/>
              <a:t>I</a:t>
            </a:r>
            <a:r>
              <a:rPr spc="-15" dirty="0"/>
              <a:t>n</a:t>
            </a:r>
            <a:r>
              <a:rPr spc="-10" dirty="0"/>
              <a:t>f</a:t>
            </a:r>
            <a:r>
              <a:rPr spc="-15" dirty="0"/>
              <a:t>o</a:t>
            </a:r>
            <a:r>
              <a:rPr spc="-5" dirty="0"/>
              <a:t>rm</a:t>
            </a:r>
            <a:r>
              <a:rPr spc="-10" dirty="0"/>
              <a:t>at</a:t>
            </a:r>
            <a:r>
              <a:rPr spc="-5" dirty="0"/>
              <a:t>i</a:t>
            </a:r>
            <a:r>
              <a:rPr spc="-15" dirty="0"/>
              <a:t>o</a:t>
            </a:r>
            <a:r>
              <a:rPr spc="-5" dirty="0"/>
              <a:t>n</a:t>
            </a:r>
            <a:r>
              <a:rPr spc="60" dirty="0"/>
              <a:t> </a:t>
            </a:r>
            <a:r>
              <a:rPr spc="-5" dirty="0"/>
              <a:t>S</a:t>
            </a:r>
            <a:r>
              <a:rPr spc="-35" dirty="0"/>
              <a:t>y</a:t>
            </a:r>
            <a:r>
              <a:rPr spc="-10" dirty="0"/>
              <a:t>stems</a:t>
            </a:r>
            <a:r>
              <a:rPr spc="-5" dirty="0"/>
              <a:t>,</a:t>
            </a:r>
            <a:r>
              <a:rPr spc="55" dirty="0"/>
              <a:t> </a:t>
            </a:r>
            <a:r>
              <a:rPr spc="-5" dirty="0"/>
              <a:t>I</a:t>
            </a:r>
            <a:r>
              <a:rPr spc="-15" dirty="0"/>
              <a:t>n</a:t>
            </a:r>
            <a:r>
              <a:rPr spc="-10" dirty="0"/>
              <a:t>c</a:t>
            </a:r>
            <a:r>
              <a:rPr spc="-5" dirty="0"/>
              <a:t>.</a:t>
            </a:r>
            <a:r>
              <a:rPr spc="30" dirty="0"/>
              <a:t> </a:t>
            </a:r>
            <a:r>
              <a:rPr spc="-5" dirty="0"/>
              <a:t>|</a:t>
            </a:r>
            <a:r>
              <a:rPr spc="5" dirty="0"/>
              <a:t> </a:t>
            </a:r>
            <a:r>
              <a:rPr spc="-5" dirty="0"/>
              <a:t>C</a:t>
            </a:r>
            <a:r>
              <a:rPr spc="-10" dirty="0"/>
              <a:t>o</a:t>
            </a:r>
            <a:r>
              <a:rPr spc="-15" dirty="0"/>
              <a:t>n</a:t>
            </a:r>
            <a:r>
              <a:rPr spc="-10" dirty="0"/>
              <a:t>f</a:t>
            </a:r>
            <a:r>
              <a:rPr spc="-5" dirty="0"/>
              <a:t>i</a:t>
            </a:r>
            <a:r>
              <a:rPr spc="-15" dirty="0"/>
              <a:t>d</a:t>
            </a:r>
            <a:r>
              <a:rPr spc="-10" dirty="0"/>
              <a:t>e</a:t>
            </a:r>
            <a:r>
              <a:rPr spc="-15" dirty="0"/>
              <a:t>n</a:t>
            </a:r>
            <a:r>
              <a:rPr spc="-10" dirty="0"/>
              <a:t>t</a:t>
            </a:r>
            <a:r>
              <a:rPr spc="-5" dirty="0"/>
              <a:t>i</a:t>
            </a:r>
            <a:r>
              <a:rPr spc="-10" dirty="0"/>
              <a:t>a</a:t>
            </a:r>
            <a:r>
              <a:rPr spc="-5" dirty="0"/>
              <a:t>l</a:t>
            </a:r>
            <a:r>
              <a:rPr spc="65" dirty="0"/>
              <a:t> </a:t>
            </a:r>
            <a:r>
              <a:rPr spc="-10" dirty="0"/>
              <a:t>a</a:t>
            </a:r>
            <a:r>
              <a:rPr spc="-15" dirty="0"/>
              <a:t>n</a:t>
            </a:r>
            <a:r>
              <a:rPr spc="-5" dirty="0"/>
              <a:t>d</a:t>
            </a:r>
            <a:r>
              <a:rPr spc="10" dirty="0"/>
              <a:t> </a:t>
            </a:r>
            <a:r>
              <a:rPr spc="-5" dirty="0"/>
              <a:t>Pr</a:t>
            </a:r>
            <a:r>
              <a:rPr spc="-15" dirty="0"/>
              <a:t>op</a:t>
            </a:r>
            <a:r>
              <a:rPr spc="-5" dirty="0"/>
              <a:t>ri</a:t>
            </a:r>
            <a:r>
              <a:rPr spc="-10" dirty="0"/>
              <a:t>eta</a:t>
            </a:r>
            <a:r>
              <a:rPr spc="-5" dirty="0"/>
              <a:t>ry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4294967295"/>
          </p:nvPr>
        </p:nvSpPr>
        <p:spPr>
          <a:xfrm>
            <a:off x="11744452" y="6569685"/>
            <a:ext cx="157479" cy="1219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18769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540" y="345737"/>
            <a:ext cx="11083530" cy="323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100" b="1" dirty="0">
                <a:solidFill>
                  <a:srgbClr val="42444F"/>
                </a:solidFill>
                <a:latin typeface="Arial"/>
                <a:cs typeface="Arial"/>
              </a:rPr>
              <a:t>Cr</a:t>
            </a:r>
            <a:r>
              <a:rPr sz="2100" b="1" spc="-10" dirty="0">
                <a:solidFill>
                  <a:srgbClr val="42444F"/>
                </a:solidFill>
                <a:latin typeface="Arial"/>
                <a:cs typeface="Arial"/>
              </a:rPr>
              <a:t>e</a:t>
            </a:r>
            <a:r>
              <a:rPr sz="2100" b="1" dirty="0">
                <a:solidFill>
                  <a:srgbClr val="42444F"/>
                </a:solidFill>
                <a:latin typeface="Arial"/>
                <a:cs typeface="Arial"/>
              </a:rPr>
              <a:t>dit</a:t>
            </a:r>
            <a:r>
              <a:rPr sz="2100" b="1" spc="5" dirty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lang="en-US" sz="2100" b="1" dirty="0" smtClean="0">
                <a:solidFill>
                  <a:srgbClr val="42444F"/>
                </a:solidFill>
                <a:latin typeface="Arial"/>
                <a:cs typeface="Arial"/>
              </a:rPr>
              <a:t>example showing error message if attempt is made to remove results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862327" y="1840992"/>
            <a:ext cx="6772656" cy="3962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947916" y="1816607"/>
            <a:ext cx="3592068" cy="162915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947916" y="4050791"/>
            <a:ext cx="3543300" cy="157124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4294967295"/>
          </p:nvPr>
        </p:nvSpPr>
        <p:spPr>
          <a:xfrm>
            <a:off x="770021" y="6468874"/>
            <a:ext cx="696605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© 201</a:t>
            </a:r>
            <a:r>
              <a:rPr spc="-5" dirty="0"/>
              <a:t>8</a:t>
            </a:r>
            <a:r>
              <a:rPr spc="15" dirty="0"/>
              <a:t> </a:t>
            </a:r>
            <a:r>
              <a:rPr spc="-5" dirty="0"/>
              <a:t>S</a:t>
            </a:r>
            <a:r>
              <a:rPr spc="-15" dirty="0"/>
              <a:t>unqu</a:t>
            </a:r>
            <a:r>
              <a:rPr spc="-10" dirty="0"/>
              <a:t>es</a:t>
            </a:r>
            <a:r>
              <a:rPr spc="-5" dirty="0"/>
              <a:t>t</a:t>
            </a:r>
            <a:r>
              <a:rPr spc="25" dirty="0"/>
              <a:t> </a:t>
            </a:r>
            <a:r>
              <a:rPr spc="-5" dirty="0"/>
              <a:t>I</a:t>
            </a:r>
            <a:r>
              <a:rPr spc="-15" dirty="0"/>
              <a:t>n</a:t>
            </a:r>
            <a:r>
              <a:rPr spc="-10" dirty="0"/>
              <a:t>f</a:t>
            </a:r>
            <a:r>
              <a:rPr spc="-15" dirty="0"/>
              <a:t>o</a:t>
            </a:r>
            <a:r>
              <a:rPr spc="-5" dirty="0"/>
              <a:t>rm</a:t>
            </a:r>
            <a:r>
              <a:rPr spc="-10" dirty="0"/>
              <a:t>at</a:t>
            </a:r>
            <a:r>
              <a:rPr spc="-5" dirty="0"/>
              <a:t>i</a:t>
            </a:r>
            <a:r>
              <a:rPr spc="-15" dirty="0"/>
              <a:t>o</a:t>
            </a:r>
            <a:r>
              <a:rPr spc="-5" dirty="0"/>
              <a:t>n</a:t>
            </a:r>
            <a:r>
              <a:rPr spc="60" dirty="0"/>
              <a:t> </a:t>
            </a:r>
            <a:r>
              <a:rPr spc="-5" dirty="0"/>
              <a:t>S</a:t>
            </a:r>
            <a:r>
              <a:rPr spc="-35" dirty="0"/>
              <a:t>y</a:t>
            </a:r>
            <a:r>
              <a:rPr spc="-10" dirty="0"/>
              <a:t>stems</a:t>
            </a:r>
            <a:r>
              <a:rPr spc="-5" dirty="0"/>
              <a:t>,</a:t>
            </a:r>
            <a:r>
              <a:rPr spc="55" dirty="0"/>
              <a:t> </a:t>
            </a:r>
            <a:r>
              <a:rPr spc="-5" dirty="0"/>
              <a:t>I</a:t>
            </a:r>
            <a:r>
              <a:rPr spc="-15" dirty="0"/>
              <a:t>n</a:t>
            </a:r>
            <a:r>
              <a:rPr spc="-10" dirty="0"/>
              <a:t>c</a:t>
            </a:r>
            <a:r>
              <a:rPr spc="-5" dirty="0"/>
              <a:t>.</a:t>
            </a:r>
            <a:r>
              <a:rPr spc="30" dirty="0"/>
              <a:t> </a:t>
            </a:r>
            <a:r>
              <a:rPr spc="-5" dirty="0"/>
              <a:t>|</a:t>
            </a:r>
            <a:r>
              <a:rPr spc="5" dirty="0"/>
              <a:t> </a:t>
            </a:r>
            <a:r>
              <a:rPr spc="-5" dirty="0"/>
              <a:t>C</a:t>
            </a:r>
            <a:r>
              <a:rPr spc="-10" dirty="0"/>
              <a:t>o</a:t>
            </a:r>
            <a:r>
              <a:rPr spc="-15" dirty="0"/>
              <a:t>n</a:t>
            </a:r>
            <a:r>
              <a:rPr spc="-10" dirty="0"/>
              <a:t>f</a:t>
            </a:r>
            <a:r>
              <a:rPr spc="-5" dirty="0"/>
              <a:t>i</a:t>
            </a:r>
            <a:r>
              <a:rPr spc="-15" dirty="0"/>
              <a:t>d</a:t>
            </a:r>
            <a:r>
              <a:rPr spc="-10" dirty="0"/>
              <a:t>e</a:t>
            </a:r>
            <a:r>
              <a:rPr spc="-15" dirty="0"/>
              <a:t>n</a:t>
            </a:r>
            <a:r>
              <a:rPr spc="-10" dirty="0"/>
              <a:t>t</a:t>
            </a:r>
            <a:r>
              <a:rPr spc="-5" dirty="0"/>
              <a:t>i</a:t>
            </a:r>
            <a:r>
              <a:rPr spc="-10" dirty="0"/>
              <a:t>a</a:t>
            </a:r>
            <a:r>
              <a:rPr spc="-5" dirty="0"/>
              <a:t>l</a:t>
            </a:r>
            <a:r>
              <a:rPr spc="65" dirty="0"/>
              <a:t> </a:t>
            </a:r>
            <a:r>
              <a:rPr spc="-10" dirty="0"/>
              <a:t>a</a:t>
            </a:r>
            <a:r>
              <a:rPr spc="-15" dirty="0"/>
              <a:t>n</a:t>
            </a:r>
            <a:r>
              <a:rPr spc="-5" dirty="0"/>
              <a:t>d</a:t>
            </a:r>
            <a:r>
              <a:rPr spc="10" dirty="0"/>
              <a:t> </a:t>
            </a:r>
            <a:r>
              <a:rPr spc="-5" dirty="0"/>
              <a:t>Pr</a:t>
            </a:r>
            <a:r>
              <a:rPr spc="-15" dirty="0"/>
              <a:t>op</a:t>
            </a:r>
            <a:r>
              <a:rPr spc="-5" dirty="0"/>
              <a:t>ri</a:t>
            </a:r>
            <a:r>
              <a:rPr spc="-10" dirty="0"/>
              <a:t>eta</a:t>
            </a:r>
            <a:r>
              <a:rPr spc="-5" dirty="0"/>
              <a:t>ry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4294967295"/>
          </p:nvPr>
        </p:nvSpPr>
        <p:spPr>
          <a:xfrm>
            <a:off x="11744452" y="6569685"/>
            <a:ext cx="157479" cy="1219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89598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689352"/>
            <a:ext cx="10515600" cy="6771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Cr</a:t>
            </a:r>
            <a:r>
              <a:rPr spc="-10" dirty="0"/>
              <a:t>e</a:t>
            </a:r>
            <a:r>
              <a:rPr dirty="0"/>
              <a:t>dit</a:t>
            </a:r>
            <a:r>
              <a:rPr spc="5" dirty="0"/>
              <a:t> </a:t>
            </a:r>
            <a:r>
              <a:rPr dirty="0">
                <a:latin typeface="Arial"/>
                <a:cs typeface="Arial"/>
              </a:rPr>
              <a:t>– </a:t>
            </a:r>
            <a:r>
              <a:rPr lang="en-US" u="sng" dirty="0" smtClean="0">
                <a:latin typeface="Arial"/>
                <a:cs typeface="Arial"/>
              </a:rPr>
              <a:t>NEW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dirty="0" smtClean="0"/>
              <a:t>R</a:t>
            </a:r>
            <a:r>
              <a:rPr spc="-10" dirty="0" smtClean="0"/>
              <a:t>e</a:t>
            </a:r>
            <a:r>
              <a:rPr dirty="0" smtClean="0"/>
              <a:t>place </a:t>
            </a:r>
            <a:r>
              <a:rPr dirty="0"/>
              <a:t>R</a:t>
            </a:r>
            <a:r>
              <a:rPr spc="-10" dirty="0"/>
              <a:t>e</a:t>
            </a:r>
            <a:r>
              <a:rPr dirty="0"/>
              <a:t>sults mode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4294967295"/>
          </p:nvPr>
        </p:nvSpPr>
        <p:spPr>
          <a:xfrm>
            <a:off x="495835" y="6468874"/>
            <a:ext cx="7240241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© 201</a:t>
            </a:r>
            <a:r>
              <a:rPr spc="-5" dirty="0"/>
              <a:t>8</a:t>
            </a:r>
            <a:r>
              <a:rPr spc="15" dirty="0"/>
              <a:t> </a:t>
            </a:r>
            <a:r>
              <a:rPr spc="-5" dirty="0"/>
              <a:t>S</a:t>
            </a:r>
            <a:r>
              <a:rPr spc="-15" dirty="0"/>
              <a:t>unqu</a:t>
            </a:r>
            <a:r>
              <a:rPr spc="-10" dirty="0"/>
              <a:t>es</a:t>
            </a:r>
            <a:r>
              <a:rPr spc="-5" dirty="0"/>
              <a:t>t</a:t>
            </a:r>
            <a:r>
              <a:rPr spc="25" dirty="0"/>
              <a:t> </a:t>
            </a:r>
            <a:r>
              <a:rPr spc="-5" dirty="0"/>
              <a:t>I</a:t>
            </a:r>
            <a:r>
              <a:rPr spc="-15" dirty="0"/>
              <a:t>n</a:t>
            </a:r>
            <a:r>
              <a:rPr spc="-10" dirty="0"/>
              <a:t>f</a:t>
            </a:r>
            <a:r>
              <a:rPr spc="-15" dirty="0"/>
              <a:t>o</a:t>
            </a:r>
            <a:r>
              <a:rPr spc="-5" dirty="0"/>
              <a:t>rm</a:t>
            </a:r>
            <a:r>
              <a:rPr spc="-10" dirty="0"/>
              <a:t>at</a:t>
            </a:r>
            <a:r>
              <a:rPr spc="-5" dirty="0"/>
              <a:t>i</a:t>
            </a:r>
            <a:r>
              <a:rPr spc="-15" dirty="0"/>
              <a:t>o</a:t>
            </a:r>
            <a:r>
              <a:rPr spc="-5" dirty="0"/>
              <a:t>n</a:t>
            </a:r>
            <a:r>
              <a:rPr spc="60" dirty="0"/>
              <a:t> </a:t>
            </a:r>
            <a:r>
              <a:rPr spc="-5" dirty="0"/>
              <a:t>S</a:t>
            </a:r>
            <a:r>
              <a:rPr spc="-35" dirty="0"/>
              <a:t>y</a:t>
            </a:r>
            <a:r>
              <a:rPr spc="-10" dirty="0"/>
              <a:t>stems</a:t>
            </a:r>
            <a:r>
              <a:rPr spc="-5" dirty="0"/>
              <a:t>,</a:t>
            </a:r>
            <a:r>
              <a:rPr spc="55" dirty="0"/>
              <a:t> </a:t>
            </a:r>
            <a:r>
              <a:rPr spc="-5" dirty="0"/>
              <a:t>I</a:t>
            </a:r>
            <a:r>
              <a:rPr spc="-15" dirty="0"/>
              <a:t>n</a:t>
            </a:r>
            <a:r>
              <a:rPr spc="-10" dirty="0"/>
              <a:t>c</a:t>
            </a:r>
            <a:r>
              <a:rPr spc="-5" dirty="0"/>
              <a:t>.</a:t>
            </a:r>
            <a:r>
              <a:rPr spc="30" dirty="0"/>
              <a:t> </a:t>
            </a:r>
            <a:r>
              <a:rPr spc="-5" dirty="0"/>
              <a:t>|</a:t>
            </a:r>
            <a:r>
              <a:rPr spc="5" dirty="0"/>
              <a:t> </a:t>
            </a:r>
            <a:r>
              <a:rPr spc="-5" dirty="0"/>
              <a:t>C</a:t>
            </a:r>
            <a:r>
              <a:rPr spc="-10" dirty="0"/>
              <a:t>o</a:t>
            </a:r>
            <a:r>
              <a:rPr spc="-15" dirty="0"/>
              <a:t>n</a:t>
            </a:r>
            <a:r>
              <a:rPr spc="-10" dirty="0"/>
              <a:t>f</a:t>
            </a:r>
            <a:r>
              <a:rPr spc="-5" dirty="0"/>
              <a:t>i</a:t>
            </a:r>
            <a:r>
              <a:rPr spc="-15" dirty="0"/>
              <a:t>d</a:t>
            </a:r>
            <a:r>
              <a:rPr spc="-10" dirty="0"/>
              <a:t>e</a:t>
            </a:r>
            <a:r>
              <a:rPr spc="-15" dirty="0"/>
              <a:t>n</a:t>
            </a:r>
            <a:r>
              <a:rPr spc="-10" dirty="0"/>
              <a:t>t</a:t>
            </a:r>
            <a:r>
              <a:rPr spc="-5" dirty="0"/>
              <a:t>i</a:t>
            </a:r>
            <a:r>
              <a:rPr spc="-10" dirty="0"/>
              <a:t>a</a:t>
            </a:r>
            <a:r>
              <a:rPr spc="-5" dirty="0"/>
              <a:t>l</a:t>
            </a:r>
            <a:r>
              <a:rPr spc="65" dirty="0"/>
              <a:t> </a:t>
            </a:r>
            <a:r>
              <a:rPr spc="-10" dirty="0"/>
              <a:t>a</a:t>
            </a:r>
            <a:r>
              <a:rPr spc="-15" dirty="0"/>
              <a:t>n</a:t>
            </a:r>
            <a:r>
              <a:rPr spc="-5" dirty="0"/>
              <a:t>d</a:t>
            </a:r>
            <a:r>
              <a:rPr spc="10" dirty="0"/>
              <a:t> </a:t>
            </a:r>
            <a:r>
              <a:rPr spc="-5" dirty="0"/>
              <a:t>Pr</a:t>
            </a:r>
            <a:r>
              <a:rPr spc="-15" dirty="0"/>
              <a:t>op</a:t>
            </a:r>
            <a:r>
              <a:rPr spc="-5" dirty="0"/>
              <a:t>ri</a:t>
            </a:r>
            <a:r>
              <a:rPr spc="-10" dirty="0"/>
              <a:t>eta</a:t>
            </a:r>
            <a:r>
              <a:rPr spc="-5" dirty="0"/>
              <a:t>ry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4294967295"/>
          </p:nvPr>
        </p:nvSpPr>
        <p:spPr>
          <a:xfrm>
            <a:off x="11353800" y="6569685"/>
            <a:ext cx="548131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95835" y="1690688"/>
            <a:ext cx="10549890" cy="2218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7329" indent="-214629">
              <a:lnSpc>
                <a:spcPct val="100000"/>
              </a:lnSpc>
              <a:buClr>
                <a:srgbClr val="42444F"/>
              </a:buClr>
              <a:buFont typeface="Arial"/>
              <a:buChar char="•"/>
              <a:tabLst>
                <a:tab pos="227965" algn="l"/>
              </a:tabLst>
            </a:pP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Al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ow</a:t>
            </a:r>
            <a:r>
              <a:rPr sz="1800" spc="5" dirty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us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rs </a:t>
            </a:r>
            <a:r>
              <a:rPr sz="1800" spc="5" dirty="0">
                <a:solidFill>
                  <a:srgbClr val="42444F"/>
                </a:solidFill>
                <a:latin typeface="Arial"/>
                <a:cs typeface="Arial"/>
              </a:rPr>
              <a:t>t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o cr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d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t</a:t>
            </a:r>
            <a:r>
              <a:rPr sz="1800" spc="5" dirty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or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ers</a:t>
            </a:r>
            <a:r>
              <a:rPr sz="1800" spc="5" dirty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a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d</a:t>
            </a:r>
            <a:r>
              <a:rPr sz="1800" spc="5" dirty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re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p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l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ce</a:t>
            </a:r>
            <a:r>
              <a:rPr sz="1800" spc="5" dirty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res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lt(s) </a:t>
            </a:r>
            <a:r>
              <a:rPr sz="1800" spc="-35" dirty="0">
                <a:solidFill>
                  <a:srgbClr val="42444F"/>
                </a:solidFill>
                <a:latin typeface="Arial"/>
                <a:cs typeface="Arial"/>
              </a:rPr>
              <a:t>w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ith</a:t>
            </a:r>
            <a:r>
              <a:rPr sz="1800" spc="45" dirty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the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Ca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cel</a:t>
            </a:r>
            <a:r>
              <a:rPr sz="1800" spc="5" dirty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R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as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n.</a:t>
            </a:r>
            <a:endParaRPr sz="1800" dirty="0">
              <a:latin typeface="Arial"/>
              <a:cs typeface="Arial"/>
            </a:endParaRPr>
          </a:p>
          <a:p>
            <a:pPr marL="227329" indent="-214629">
              <a:lnSpc>
                <a:spcPct val="100000"/>
              </a:lnSpc>
              <a:spcBef>
                <a:spcPts val="935"/>
              </a:spcBef>
              <a:buClr>
                <a:srgbClr val="42444F"/>
              </a:buClr>
              <a:buFont typeface="Arial"/>
              <a:buChar char="•"/>
              <a:tabLst>
                <a:tab pos="227965" algn="l"/>
              </a:tabLst>
            </a:pP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C</a:t>
            </a:r>
            <a:r>
              <a:rPr sz="1800" spc="-15" dirty="0">
                <a:solidFill>
                  <a:srgbClr val="42444F"/>
                </a:solidFill>
                <a:latin typeface="Arial"/>
                <a:cs typeface="Arial"/>
              </a:rPr>
              <a:t>a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c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l</a:t>
            </a:r>
            <a:r>
              <a:rPr sz="1800" spc="5" dirty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r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ea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s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n</a:t>
            </a:r>
            <a:r>
              <a:rPr sz="1800" spc="5" dirty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be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c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m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s</a:t>
            </a:r>
            <a:r>
              <a:rPr sz="1800" spc="10" dirty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the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n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w</a:t>
            </a:r>
            <a:r>
              <a:rPr sz="1800" spc="5" dirty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r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s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lt of a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l</a:t>
            </a:r>
            <a:r>
              <a:rPr sz="1800" spc="5" dirty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tests</a:t>
            </a:r>
            <a:r>
              <a:rPr sz="1800" spc="-15" dirty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n</a:t>
            </a:r>
            <a:r>
              <a:rPr sz="1800" spc="-5" dirty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t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h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e</a:t>
            </a:r>
            <a:r>
              <a:rPr sz="1800" spc="-5" dirty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or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de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r</a:t>
            </a:r>
            <a:endParaRPr sz="1800" dirty="0">
              <a:latin typeface="Arial"/>
              <a:cs typeface="Arial"/>
            </a:endParaRPr>
          </a:p>
          <a:p>
            <a:pPr marL="227329" indent="-214629">
              <a:lnSpc>
                <a:spcPct val="100000"/>
              </a:lnSpc>
              <a:spcBef>
                <a:spcPts val="925"/>
              </a:spcBef>
              <a:buClr>
                <a:srgbClr val="42444F"/>
              </a:buClr>
              <a:buFont typeface="Arial"/>
              <a:buChar char="•"/>
              <a:tabLst>
                <a:tab pos="227965" algn="l"/>
              </a:tabLst>
            </a:pP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C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rrecti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n</a:t>
            </a:r>
            <a:r>
              <a:rPr sz="1800" spc="5" dirty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statem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nt is g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n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rat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d</a:t>
            </a:r>
            <a:r>
              <a:rPr sz="1800" spc="20" dirty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if </a:t>
            </a:r>
            <a:r>
              <a:rPr sz="1800" spc="5" dirty="0">
                <a:solidFill>
                  <a:srgbClr val="42444F"/>
                </a:solidFill>
                <a:latin typeface="Arial"/>
                <a:cs typeface="Arial"/>
              </a:rPr>
              <a:t>t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h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re 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re 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e</a:t>
            </a:r>
            <a:r>
              <a:rPr sz="1800" spc="-15" dirty="0">
                <a:solidFill>
                  <a:srgbClr val="42444F"/>
                </a:solidFill>
                <a:latin typeface="Arial"/>
                <a:cs typeface="Arial"/>
              </a:rPr>
              <a:t>x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isti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g</a:t>
            </a:r>
            <a:r>
              <a:rPr sz="1800" spc="20" dirty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res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lts</a:t>
            </a:r>
            <a:endParaRPr sz="1800" dirty="0">
              <a:latin typeface="Arial"/>
              <a:cs typeface="Arial"/>
            </a:endParaRPr>
          </a:p>
          <a:p>
            <a:pPr marL="227329" indent="-214629">
              <a:lnSpc>
                <a:spcPct val="100000"/>
              </a:lnSpc>
              <a:spcBef>
                <a:spcPts val="935"/>
              </a:spcBef>
              <a:buClr>
                <a:srgbClr val="42444F"/>
              </a:buClr>
              <a:buFont typeface="Arial"/>
              <a:buChar char="•"/>
              <a:tabLst>
                <a:tab pos="227965" algn="l"/>
              </a:tabLst>
            </a:pP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R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su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ts</a:t>
            </a:r>
            <a:r>
              <a:rPr sz="1800" spc="15" dirty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a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p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p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n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ed</a:t>
            </a:r>
            <a:r>
              <a:rPr sz="1800" spc="15" dirty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sz="1800" spc="-40" dirty="0">
                <a:solidFill>
                  <a:srgbClr val="42444F"/>
                </a:solidFill>
                <a:latin typeface="Arial"/>
                <a:cs typeface="Arial"/>
              </a:rPr>
              <a:t>w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ith</a:t>
            </a:r>
            <a:r>
              <a:rPr sz="1800" spc="30" dirty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HIDE do n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t</a:t>
            </a:r>
            <a:r>
              <a:rPr sz="1800" spc="5" dirty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g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n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rate</a:t>
            </a:r>
            <a:r>
              <a:rPr sz="1800" spc="5" dirty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corr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ction</a:t>
            </a:r>
            <a:r>
              <a:rPr sz="1800" spc="5" dirty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statem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nt a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d</a:t>
            </a:r>
            <a:r>
              <a:rPr sz="1800" spc="5" dirty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su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p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pr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ssi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n</a:t>
            </a:r>
            <a:r>
              <a:rPr sz="1800" spc="20" dirty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status</a:t>
            </a:r>
            <a:r>
              <a:rPr sz="1800" spc="-15" dirty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is rem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ved</a:t>
            </a:r>
            <a:endParaRPr sz="1800" dirty="0">
              <a:latin typeface="Arial"/>
              <a:cs typeface="Arial"/>
            </a:endParaRPr>
          </a:p>
          <a:p>
            <a:pPr marL="227329" indent="-214629">
              <a:lnSpc>
                <a:spcPct val="100000"/>
              </a:lnSpc>
              <a:spcBef>
                <a:spcPts val="935"/>
              </a:spcBef>
              <a:buClr>
                <a:srgbClr val="42444F"/>
              </a:buClr>
              <a:buFont typeface="Arial"/>
              <a:buChar char="•"/>
              <a:tabLst>
                <a:tab pos="227965" algn="l"/>
              </a:tabLst>
            </a:pP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R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p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ac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d</a:t>
            </a:r>
            <a:r>
              <a:rPr sz="1800" spc="20" dirty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res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lts </a:t>
            </a:r>
            <a:r>
              <a:rPr sz="1800" spc="-40" dirty="0">
                <a:solidFill>
                  <a:srgbClr val="42444F"/>
                </a:solidFill>
                <a:latin typeface="Arial"/>
                <a:cs typeface="Arial"/>
              </a:rPr>
              <a:t>w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i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l</a:t>
            </a:r>
            <a:r>
              <a:rPr sz="1800" spc="45" dirty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be</a:t>
            </a:r>
            <a:r>
              <a:rPr sz="1800" spc="5" dirty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se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t</a:t>
            </a:r>
            <a:r>
              <a:rPr sz="1800" spc="5" dirty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acr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ss </a:t>
            </a:r>
            <a:r>
              <a:rPr sz="1800" spc="5" dirty="0">
                <a:solidFill>
                  <a:srgbClr val="42444F"/>
                </a:solidFill>
                <a:latin typeface="Arial"/>
                <a:cs typeface="Arial"/>
              </a:rPr>
              <a:t>t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he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int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rface</a:t>
            </a:r>
            <a:endParaRPr sz="1800" dirty="0">
              <a:latin typeface="Arial"/>
              <a:cs typeface="Arial"/>
            </a:endParaRPr>
          </a:p>
          <a:p>
            <a:pPr marL="227329" indent="-214629">
              <a:lnSpc>
                <a:spcPct val="100000"/>
              </a:lnSpc>
              <a:spcBef>
                <a:spcPts val="925"/>
              </a:spcBef>
              <a:buClr>
                <a:srgbClr val="42444F"/>
              </a:buClr>
              <a:buFont typeface="Arial"/>
              <a:buChar char="•"/>
              <a:tabLst>
                <a:tab pos="227965" algn="l"/>
              </a:tabLst>
            </a:pP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Bl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od</a:t>
            </a:r>
            <a:r>
              <a:rPr sz="1800" spc="5" dirty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B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nk, Micro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b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i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l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g</a:t>
            </a:r>
            <a:r>
              <a:rPr sz="1800" spc="-165" dirty="0">
                <a:solidFill>
                  <a:srgbClr val="42444F"/>
                </a:solidFill>
                <a:latin typeface="Arial"/>
                <a:cs typeface="Arial"/>
              </a:rPr>
              <a:t>y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,</a:t>
            </a:r>
            <a:r>
              <a:rPr sz="1800" spc="50" dirty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a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d</a:t>
            </a:r>
            <a:r>
              <a:rPr sz="1800" spc="5" dirty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Bi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l-o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ly</a:t>
            </a:r>
            <a:r>
              <a:rPr sz="1800" spc="10" dirty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or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ers</a:t>
            </a:r>
            <a:r>
              <a:rPr sz="1800" spc="5" dirty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are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bl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cked</a:t>
            </a:r>
            <a:endParaRPr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58399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540" y="345737"/>
            <a:ext cx="10457455" cy="323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2100" b="1" dirty="0" smtClean="0">
                <a:solidFill>
                  <a:srgbClr val="42444F"/>
                </a:solidFill>
                <a:latin typeface="Arial"/>
                <a:cs typeface="Arial"/>
              </a:rPr>
              <a:t>Example of NEW </a:t>
            </a:r>
            <a:r>
              <a:rPr sz="2100" b="1" dirty="0" smtClean="0">
                <a:solidFill>
                  <a:srgbClr val="42444F"/>
                </a:solidFill>
                <a:latin typeface="Arial"/>
                <a:cs typeface="Arial"/>
              </a:rPr>
              <a:t>Cr</a:t>
            </a:r>
            <a:r>
              <a:rPr sz="2100" b="1" spc="-10" dirty="0" smtClean="0">
                <a:solidFill>
                  <a:srgbClr val="42444F"/>
                </a:solidFill>
                <a:latin typeface="Arial"/>
                <a:cs typeface="Arial"/>
              </a:rPr>
              <a:t>e</a:t>
            </a:r>
            <a:r>
              <a:rPr sz="2100" b="1" dirty="0" smtClean="0">
                <a:solidFill>
                  <a:srgbClr val="42444F"/>
                </a:solidFill>
                <a:latin typeface="Arial"/>
                <a:cs typeface="Arial"/>
              </a:rPr>
              <a:t>dit</a:t>
            </a:r>
            <a:r>
              <a:rPr sz="2100" b="1" spc="5" dirty="0" smtClean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lang="en-US" sz="2100" b="1" spc="5" dirty="0" smtClean="0">
                <a:solidFill>
                  <a:srgbClr val="42444F"/>
                </a:solidFill>
                <a:latin typeface="Arial"/>
                <a:cs typeface="Arial"/>
              </a:rPr>
              <a:t>Function </a:t>
            </a:r>
            <a:r>
              <a:rPr sz="2100" b="1" dirty="0" smtClean="0">
                <a:solidFill>
                  <a:srgbClr val="42444F"/>
                </a:solidFill>
                <a:latin typeface="Arial"/>
                <a:cs typeface="Arial"/>
              </a:rPr>
              <a:t>– </a:t>
            </a:r>
            <a:r>
              <a:rPr sz="2100" b="1" dirty="0">
                <a:solidFill>
                  <a:srgbClr val="42444F"/>
                </a:solidFill>
                <a:latin typeface="Arial"/>
                <a:cs typeface="Arial"/>
              </a:rPr>
              <a:t>R</a:t>
            </a:r>
            <a:r>
              <a:rPr sz="2100" b="1" spc="-10" dirty="0">
                <a:solidFill>
                  <a:srgbClr val="42444F"/>
                </a:solidFill>
                <a:latin typeface="Arial"/>
                <a:cs typeface="Arial"/>
              </a:rPr>
              <a:t>e</a:t>
            </a:r>
            <a:r>
              <a:rPr sz="2100" b="1" dirty="0">
                <a:solidFill>
                  <a:srgbClr val="42444F"/>
                </a:solidFill>
                <a:latin typeface="Arial"/>
                <a:cs typeface="Arial"/>
              </a:rPr>
              <a:t>place R</a:t>
            </a:r>
            <a:r>
              <a:rPr sz="2100" b="1" spc="-10" dirty="0">
                <a:solidFill>
                  <a:srgbClr val="42444F"/>
                </a:solidFill>
                <a:latin typeface="Arial"/>
                <a:cs typeface="Arial"/>
              </a:rPr>
              <a:t>e</a:t>
            </a:r>
            <a:r>
              <a:rPr sz="2100" b="1" dirty="0">
                <a:solidFill>
                  <a:srgbClr val="42444F"/>
                </a:solidFill>
                <a:latin typeface="Arial"/>
                <a:cs typeface="Arial"/>
              </a:rPr>
              <a:t>sults mode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3540" y="1089207"/>
            <a:ext cx="443928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Cr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d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t</a:t>
            </a:r>
            <a:r>
              <a:rPr sz="1800" spc="15" dirty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or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ers </a:t>
            </a:r>
            <a:r>
              <a:rPr sz="1800" spc="-40" dirty="0">
                <a:solidFill>
                  <a:srgbClr val="42444F"/>
                </a:solidFill>
                <a:latin typeface="Arial"/>
                <a:cs typeface="Arial"/>
              </a:rPr>
              <a:t>w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ith</a:t>
            </a:r>
            <a:r>
              <a:rPr sz="1800" spc="45" dirty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d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i</a:t>
            </a:r>
            <a:r>
              <a:rPr sz="1800" spc="-35" dirty="0">
                <a:solidFill>
                  <a:srgbClr val="42444F"/>
                </a:solidFill>
                <a:latin typeface="Arial"/>
                <a:cs typeface="Arial"/>
              </a:rPr>
              <a:t>f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fer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nt C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nc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l</a:t>
            </a:r>
            <a:r>
              <a:rPr sz="1800" spc="20" dirty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R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as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ns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138172" y="1513332"/>
            <a:ext cx="7740396" cy="43693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4294967295"/>
          </p:nvPr>
        </p:nvSpPr>
        <p:spPr>
          <a:xfrm>
            <a:off x="4614417" y="6468874"/>
            <a:ext cx="3121659" cy="114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© 201</a:t>
            </a:r>
            <a:r>
              <a:rPr spc="-5" dirty="0"/>
              <a:t>8</a:t>
            </a:r>
            <a:r>
              <a:rPr spc="15" dirty="0"/>
              <a:t> </a:t>
            </a:r>
            <a:r>
              <a:rPr spc="-5" dirty="0"/>
              <a:t>S</a:t>
            </a:r>
            <a:r>
              <a:rPr spc="-15" dirty="0"/>
              <a:t>unqu</a:t>
            </a:r>
            <a:r>
              <a:rPr spc="-10" dirty="0"/>
              <a:t>es</a:t>
            </a:r>
            <a:r>
              <a:rPr spc="-5" dirty="0"/>
              <a:t>t</a:t>
            </a:r>
            <a:r>
              <a:rPr spc="25" dirty="0"/>
              <a:t> </a:t>
            </a:r>
            <a:r>
              <a:rPr spc="-5" dirty="0"/>
              <a:t>I</a:t>
            </a:r>
            <a:r>
              <a:rPr spc="-15" dirty="0"/>
              <a:t>n</a:t>
            </a:r>
            <a:r>
              <a:rPr spc="-10" dirty="0"/>
              <a:t>f</a:t>
            </a:r>
            <a:r>
              <a:rPr spc="-15" dirty="0"/>
              <a:t>o</a:t>
            </a:r>
            <a:r>
              <a:rPr spc="-5" dirty="0"/>
              <a:t>rm</a:t>
            </a:r>
            <a:r>
              <a:rPr spc="-10" dirty="0"/>
              <a:t>at</a:t>
            </a:r>
            <a:r>
              <a:rPr spc="-5" dirty="0"/>
              <a:t>i</a:t>
            </a:r>
            <a:r>
              <a:rPr spc="-15" dirty="0"/>
              <a:t>o</a:t>
            </a:r>
            <a:r>
              <a:rPr spc="-5" dirty="0"/>
              <a:t>n</a:t>
            </a:r>
            <a:r>
              <a:rPr spc="60" dirty="0"/>
              <a:t> </a:t>
            </a:r>
            <a:r>
              <a:rPr spc="-5" dirty="0"/>
              <a:t>S</a:t>
            </a:r>
            <a:r>
              <a:rPr spc="-35" dirty="0"/>
              <a:t>y</a:t>
            </a:r>
            <a:r>
              <a:rPr spc="-10" dirty="0"/>
              <a:t>stems</a:t>
            </a:r>
            <a:r>
              <a:rPr spc="-5" dirty="0"/>
              <a:t>,</a:t>
            </a:r>
            <a:r>
              <a:rPr spc="55" dirty="0"/>
              <a:t> </a:t>
            </a:r>
            <a:r>
              <a:rPr spc="-5" dirty="0"/>
              <a:t>I</a:t>
            </a:r>
            <a:r>
              <a:rPr spc="-15" dirty="0"/>
              <a:t>n</a:t>
            </a:r>
            <a:r>
              <a:rPr spc="-10" dirty="0"/>
              <a:t>c</a:t>
            </a:r>
            <a:r>
              <a:rPr spc="-5" dirty="0"/>
              <a:t>.</a:t>
            </a:r>
            <a:r>
              <a:rPr spc="30" dirty="0"/>
              <a:t> </a:t>
            </a:r>
            <a:r>
              <a:rPr spc="-5" dirty="0"/>
              <a:t>|</a:t>
            </a:r>
            <a:r>
              <a:rPr spc="5" dirty="0"/>
              <a:t> </a:t>
            </a:r>
            <a:r>
              <a:rPr spc="-5" dirty="0"/>
              <a:t>C</a:t>
            </a:r>
            <a:r>
              <a:rPr spc="-10" dirty="0"/>
              <a:t>o</a:t>
            </a:r>
            <a:r>
              <a:rPr spc="-15" dirty="0"/>
              <a:t>n</a:t>
            </a:r>
            <a:r>
              <a:rPr spc="-10" dirty="0"/>
              <a:t>f</a:t>
            </a:r>
            <a:r>
              <a:rPr spc="-5" dirty="0"/>
              <a:t>i</a:t>
            </a:r>
            <a:r>
              <a:rPr spc="-15" dirty="0"/>
              <a:t>d</a:t>
            </a:r>
            <a:r>
              <a:rPr spc="-10" dirty="0"/>
              <a:t>e</a:t>
            </a:r>
            <a:r>
              <a:rPr spc="-15" dirty="0"/>
              <a:t>n</a:t>
            </a:r>
            <a:r>
              <a:rPr spc="-10" dirty="0"/>
              <a:t>t</a:t>
            </a:r>
            <a:r>
              <a:rPr spc="-5" dirty="0"/>
              <a:t>i</a:t>
            </a:r>
            <a:r>
              <a:rPr spc="-10" dirty="0"/>
              <a:t>a</a:t>
            </a:r>
            <a:r>
              <a:rPr spc="-5" dirty="0"/>
              <a:t>l</a:t>
            </a:r>
            <a:r>
              <a:rPr spc="65" dirty="0"/>
              <a:t> </a:t>
            </a:r>
            <a:r>
              <a:rPr spc="-10" dirty="0"/>
              <a:t>a</a:t>
            </a:r>
            <a:r>
              <a:rPr spc="-15" dirty="0"/>
              <a:t>n</a:t>
            </a:r>
            <a:r>
              <a:rPr spc="-5" dirty="0"/>
              <a:t>d</a:t>
            </a:r>
            <a:r>
              <a:rPr spc="10" dirty="0"/>
              <a:t> </a:t>
            </a:r>
            <a:r>
              <a:rPr spc="-5" dirty="0"/>
              <a:t>Pr</a:t>
            </a:r>
            <a:r>
              <a:rPr spc="-15" dirty="0"/>
              <a:t>op</a:t>
            </a:r>
            <a:r>
              <a:rPr spc="-5" dirty="0"/>
              <a:t>ri</a:t>
            </a:r>
            <a:r>
              <a:rPr spc="-10" dirty="0"/>
              <a:t>eta</a:t>
            </a:r>
            <a:r>
              <a:rPr spc="-5" dirty="0"/>
              <a:t>ry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4294967295"/>
          </p:nvPr>
        </p:nvSpPr>
        <p:spPr>
          <a:xfrm>
            <a:off x="11744452" y="6569685"/>
            <a:ext cx="157479" cy="1219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50766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17644"/>
            <a:ext cx="10515600" cy="13255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Cr</a:t>
            </a:r>
            <a:r>
              <a:rPr spc="-10" dirty="0"/>
              <a:t>e</a:t>
            </a:r>
            <a:r>
              <a:rPr dirty="0"/>
              <a:t>dit</a:t>
            </a:r>
            <a:r>
              <a:rPr spc="5" dirty="0"/>
              <a:t> </a:t>
            </a:r>
            <a:r>
              <a:rPr dirty="0">
                <a:latin typeface="Arial"/>
                <a:cs typeface="Arial"/>
              </a:rPr>
              <a:t>– </a:t>
            </a:r>
            <a:r>
              <a:rPr dirty="0"/>
              <a:t>R</a:t>
            </a:r>
            <a:r>
              <a:rPr spc="-10" dirty="0"/>
              <a:t>e</a:t>
            </a:r>
            <a:r>
              <a:rPr dirty="0"/>
              <a:t>place R</a:t>
            </a:r>
            <a:r>
              <a:rPr spc="-10" dirty="0"/>
              <a:t>e</a:t>
            </a:r>
            <a:r>
              <a:rPr dirty="0"/>
              <a:t>sults mode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0" y="1089207"/>
            <a:ext cx="150495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40" dirty="0">
                <a:solidFill>
                  <a:srgbClr val="42444F"/>
                </a:solidFill>
                <a:latin typeface="Arial"/>
                <a:cs typeface="Arial"/>
              </a:rPr>
              <a:t>V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i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w</a:t>
            </a:r>
            <a:r>
              <a:rPr sz="1800" spc="10" dirty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in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sz="1800" spc="5" dirty="0">
                <a:solidFill>
                  <a:srgbClr val="42444F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n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q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u</a:t>
            </a:r>
            <a:r>
              <a:rPr sz="1800" spc="-10" dirty="0">
                <a:solidFill>
                  <a:srgbClr val="42444F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42444F"/>
                </a:solidFill>
                <a:latin typeface="Arial"/>
                <a:cs typeface="Arial"/>
              </a:rPr>
              <a:t>ry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3540" y="4624252"/>
            <a:ext cx="11586038" cy="854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7329" indent="-214629">
              <a:lnSpc>
                <a:spcPct val="100000"/>
              </a:lnSpc>
              <a:buClr>
                <a:srgbClr val="42444F"/>
              </a:buClr>
              <a:buFont typeface="Arial"/>
              <a:buChar char="•"/>
              <a:tabLst>
                <a:tab pos="227965" algn="l"/>
              </a:tabLst>
            </a:pPr>
            <a:r>
              <a:rPr sz="2400" b="1" dirty="0">
                <a:solidFill>
                  <a:srgbClr val="42444F"/>
                </a:solidFill>
                <a:latin typeface="Arial"/>
                <a:cs typeface="Arial"/>
              </a:rPr>
              <a:t>All</a:t>
            </a:r>
            <a:r>
              <a:rPr sz="2400" b="1" spc="-10" dirty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sz="2400" b="1" spc="5" dirty="0">
                <a:solidFill>
                  <a:srgbClr val="42444F"/>
                </a:solidFill>
                <a:latin typeface="Arial"/>
                <a:cs typeface="Arial"/>
              </a:rPr>
              <a:t>t</a:t>
            </a:r>
            <a:r>
              <a:rPr sz="2400" b="1" dirty="0">
                <a:solidFill>
                  <a:srgbClr val="42444F"/>
                </a:solidFill>
                <a:latin typeface="Arial"/>
                <a:cs typeface="Arial"/>
              </a:rPr>
              <a:t>ests res</a:t>
            </a:r>
            <a:r>
              <a:rPr sz="2400" b="1" spc="-10" dirty="0">
                <a:solidFill>
                  <a:srgbClr val="42444F"/>
                </a:solidFill>
                <a:latin typeface="Arial"/>
                <a:cs typeface="Arial"/>
              </a:rPr>
              <a:t>u</a:t>
            </a:r>
            <a:r>
              <a:rPr sz="2400" b="1" dirty="0">
                <a:solidFill>
                  <a:srgbClr val="42444F"/>
                </a:solidFill>
                <a:latin typeface="Arial"/>
                <a:cs typeface="Arial"/>
              </a:rPr>
              <a:t>lted</a:t>
            </a:r>
            <a:r>
              <a:rPr sz="2400" b="1" spc="5" dirty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sz="2400" b="1" spc="-40" dirty="0">
                <a:solidFill>
                  <a:srgbClr val="42444F"/>
                </a:solidFill>
                <a:latin typeface="Arial"/>
                <a:cs typeface="Arial"/>
              </a:rPr>
              <a:t>w</a:t>
            </a:r>
            <a:r>
              <a:rPr sz="2400" b="1" dirty="0">
                <a:solidFill>
                  <a:srgbClr val="42444F"/>
                </a:solidFill>
                <a:latin typeface="Arial"/>
                <a:cs typeface="Arial"/>
              </a:rPr>
              <a:t>ith</a:t>
            </a:r>
            <a:r>
              <a:rPr sz="2400" b="1" spc="30" dirty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lang="en-US" sz="2400" b="1" spc="30" dirty="0" smtClean="0">
                <a:solidFill>
                  <a:srgbClr val="42444F"/>
                </a:solidFill>
                <a:latin typeface="Arial"/>
                <a:cs typeface="Arial"/>
              </a:rPr>
              <a:t>c</a:t>
            </a:r>
            <a:r>
              <a:rPr sz="2400" b="1" spc="-10" dirty="0" smtClean="0">
                <a:solidFill>
                  <a:srgbClr val="42444F"/>
                </a:solidFill>
                <a:latin typeface="Arial"/>
                <a:cs typeface="Arial"/>
              </a:rPr>
              <a:t>a</a:t>
            </a:r>
            <a:r>
              <a:rPr sz="2400" b="1" dirty="0" smtClean="0">
                <a:solidFill>
                  <a:srgbClr val="42444F"/>
                </a:solidFill>
                <a:latin typeface="Arial"/>
                <a:cs typeface="Arial"/>
              </a:rPr>
              <a:t>nc</a:t>
            </a:r>
            <a:r>
              <a:rPr sz="2400" b="1" spc="-10" dirty="0" smtClean="0">
                <a:solidFill>
                  <a:srgbClr val="42444F"/>
                </a:solidFill>
                <a:latin typeface="Arial"/>
                <a:cs typeface="Arial"/>
              </a:rPr>
              <a:t>e</a:t>
            </a:r>
            <a:r>
              <a:rPr sz="2400" b="1" dirty="0" smtClean="0">
                <a:solidFill>
                  <a:srgbClr val="42444F"/>
                </a:solidFill>
                <a:latin typeface="Arial"/>
                <a:cs typeface="Arial"/>
              </a:rPr>
              <a:t>l</a:t>
            </a:r>
            <a:r>
              <a:rPr sz="2400" b="1" spc="10" dirty="0" smtClean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lang="en-US" sz="2400" b="1" dirty="0">
                <a:solidFill>
                  <a:srgbClr val="42444F"/>
                </a:solidFill>
                <a:latin typeface="Arial"/>
                <a:cs typeface="Arial"/>
              </a:rPr>
              <a:t>r</a:t>
            </a:r>
            <a:r>
              <a:rPr sz="2400" b="1" spc="-10" dirty="0" smtClean="0">
                <a:solidFill>
                  <a:srgbClr val="42444F"/>
                </a:solidFill>
                <a:latin typeface="Arial"/>
                <a:cs typeface="Arial"/>
              </a:rPr>
              <a:t>e</a:t>
            </a:r>
            <a:r>
              <a:rPr sz="2400" b="1" dirty="0" smtClean="0">
                <a:solidFill>
                  <a:srgbClr val="42444F"/>
                </a:solidFill>
                <a:latin typeface="Arial"/>
                <a:cs typeface="Arial"/>
              </a:rPr>
              <a:t>as</a:t>
            </a:r>
            <a:r>
              <a:rPr sz="2400" b="1" spc="-10" dirty="0" smtClean="0">
                <a:solidFill>
                  <a:srgbClr val="42444F"/>
                </a:solidFill>
                <a:latin typeface="Arial"/>
                <a:cs typeface="Arial"/>
              </a:rPr>
              <a:t>o</a:t>
            </a:r>
            <a:r>
              <a:rPr sz="2400" b="1" dirty="0" smtClean="0">
                <a:solidFill>
                  <a:srgbClr val="42444F"/>
                </a:solidFill>
                <a:latin typeface="Arial"/>
                <a:cs typeface="Arial"/>
              </a:rPr>
              <a:t>n</a:t>
            </a:r>
            <a:endParaRPr sz="2400" b="1" dirty="0">
              <a:latin typeface="Arial"/>
              <a:cs typeface="Arial"/>
            </a:endParaRPr>
          </a:p>
          <a:p>
            <a:pPr marL="227329" indent="-214629">
              <a:lnSpc>
                <a:spcPct val="100000"/>
              </a:lnSpc>
              <a:spcBef>
                <a:spcPts val="935"/>
              </a:spcBef>
              <a:buClr>
                <a:srgbClr val="42444F"/>
              </a:buClr>
              <a:buFont typeface="Arial"/>
              <a:buChar char="•"/>
              <a:tabLst>
                <a:tab pos="227965" algn="l"/>
              </a:tabLst>
            </a:pPr>
            <a:r>
              <a:rPr sz="2400" b="1" dirty="0">
                <a:solidFill>
                  <a:srgbClr val="42444F"/>
                </a:solidFill>
                <a:latin typeface="Arial"/>
                <a:cs typeface="Arial"/>
              </a:rPr>
              <a:t>C</a:t>
            </a:r>
            <a:r>
              <a:rPr sz="2400" b="1" spc="-10" dirty="0">
                <a:solidFill>
                  <a:srgbClr val="42444F"/>
                </a:solidFill>
                <a:latin typeface="Arial"/>
                <a:cs typeface="Arial"/>
              </a:rPr>
              <a:t>o</a:t>
            </a:r>
            <a:r>
              <a:rPr sz="2400" b="1" dirty="0">
                <a:solidFill>
                  <a:srgbClr val="42444F"/>
                </a:solidFill>
                <a:latin typeface="Arial"/>
                <a:cs typeface="Arial"/>
              </a:rPr>
              <a:t>rrecti</a:t>
            </a:r>
            <a:r>
              <a:rPr sz="2400" b="1" spc="-10" dirty="0">
                <a:solidFill>
                  <a:srgbClr val="42444F"/>
                </a:solidFill>
                <a:latin typeface="Arial"/>
                <a:cs typeface="Arial"/>
              </a:rPr>
              <a:t>o</a:t>
            </a:r>
            <a:r>
              <a:rPr sz="2400" b="1" dirty="0">
                <a:solidFill>
                  <a:srgbClr val="42444F"/>
                </a:solidFill>
                <a:latin typeface="Arial"/>
                <a:cs typeface="Arial"/>
              </a:rPr>
              <a:t>n</a:t>
            </a:r>
            <a:r>
              <a:rPr sz="2400" b="1" spc="5" dirty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42444F"/>
                </a:solidFill>
                <a:latin typeface="Arial"/>
                <a:cs typeface="Arial"/>
              </a:rPr>
              <a:t>statem</a:t>
            </a:r>
            <a:r>
              <a:rPr sz="2400" b="1" spc="-10" dirty="0">
                <a:solidFill>
                  <a:srgbClr val="42444F"/>
                </a:solidFill>
                <a:latin typeface="Arial"/>
                <a:cs typeface="Arial"/>
              </a:rPr>
              <a:t>e</a:t>
            </a:r>
            <a:r>
              <a:rPr sz="2400" b="1" dirty="0">
                <a:solidFill>
                  <a:srgbClr val="42444F"/>
                </a:solidFill>
                <a:latin typeface="Arial"/>
                <a:cs typeface="Arial"/>
              </a:rPr>
              <a:t>nt co</a:t>
            </a:r>
            <a:r>
              <a:rPr sz="2400" b="1" spc="-10" dirty="0">
                <a:solidFill>
                  <a:srgbClr val="42444F"/>
                </a:solidFill>
                <a:latin typeface="Arial"/>
                <a:cs typeface="Arial"/>
              </a:rPr>
              <a:t>n</a:t>
            </a:r>
            <a:r>
              <a:rPr sz="2400" b="1" dirty="0">
                <a:solidFill>
                  <a:srgbClr val="42444F"/>
                </a:solidFill>
                <a:latin typeface="Arial"/>
                <a:cs typeface="Arial"/>
              </a:rPr>
              <a:t>tai</a:t>
            </a:r>
            <a:r>
              <a:rPr sz="2400" b="1" spc="-10" dirty="0">
                <a:solidFill>
                  <a:srgbClr val="42444F"/>
                </a:solidFill>
                <a:latin typeface="Arial"/>
                <a:cs typeface="Arial"/>
              </a:rPr>
              <a:t>n</a:t>
            </a:r>
            <a:r>
              <a:rPr sz="2400" b="1" dirty="0">
                <a:solidFill>
                  <a:srgbClr val="42444F"/>
                </a:solidFill>
                <a:latin typeface="Arial"/>
                <a:cs typeface="Arial"/>
              </a:rPr>
              <a:t>s</a:t>
            </a:r>
            <a:r>
              <a:rPr sz="2400" b="1" spc="10" dirty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42444F"/>
                </a:solidFill>
                <a:latin typeface="Arial"/>
                <a:cs typeface="Arial"/>
              </a:rPr>
              <a:t>pr</a:t>
            </a:r>
            <a:r>
              <a:rPr sz="2400" b="1" spc="-10" dirty="0">
                <a:solidFill>
                  <a:srgbClr val="42444F"/>
                </a:solidFill>
                <a:latin typeface="Arial"/>
                <a:cs typeface="Arial"/>
              </a:rPr>
              <a:t>e</a:t>
            </a:r>
            <a:r>
              <a:rPr sz="2400" b="1" dirty="0">
                <a:solidFill>
                  <a:srgbClr val="42444F"/>
                </a:solidFill>
                <a:latin typeface="Arial"/>
                <a:cs typeface="Arial"/>
              </a:rPr>
              <a:t>vi</a:t>
            </a:r>
            <a:r>
              <a:rPr sz="2400" b="1" spc="-10" dirty="0">
                <a:solidFill>
                  <a:srgbClr val="42444F"/>
                </a:solidFill>
                <a:latin typeface="Arial"/>
                <a:cs typeface="Arial"/>
              </a:rPr>
              <a:t>o</a:t>
            </a:r>
            <a:r>
              <a:rPr sz="2400" b="1" dirty="0">
                <a:solidFill>
                  <a:srgbClr val="42444F"/>
                </a:solidFill>
                <a:latin typeface="Arial"/>
                <a:cs typeface="Arial"/>
              </a:rPr>
              <a:t>us</a:t>
            </a:r>
            <a:r>
              <a:rPr sz="2400" b="1" spc="20" dirty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42444F"/>
                </a:solidFill>
                <a:latin typeface="Arial"/>
                <a:cs typeface="Arial"/>
              </a:rPr>
              <a:t>res</a:t>
            </a:r>
            <a:r>
              <a:rPr sz="2400" b="1" spc="-10" dirty="0">
                <a:solidFill>
                  <a:srgbClr val="42444F"/>
                </a:solidFill>
                <a:latin typeface="Arial"/>
                <a:cs typeface="Arial"/>
              </a:rPr>
              <a:t>u</a:t>
            </a:r>
            <a:r>
              <a:rPr sz="2400" b="1" dirty="0">
                <a:solidFill>
                  <a:srgbClr val="42444F"/>
                </a:solidFill>
                <a:latin typeface="Arial"/>
                <a:cs typeface="Arial"/>
              </a:rPr>
              <a:t>lt if</a:t>
            </a:r>
            <a:r>
              <a:rPr sz="2400" b="1" spc="5" dirty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42444F"/>
                </a:solidFill>
                <a:latin typeface="Arial"/>
                <a:cs typeface="Arial"/>
              </a:rPr>
              <a:t>pr</a:t>
            </a:r>
            <a:r>
              <a:rPr sz="2400" b="1" spc="-10" dirty="0">
                <a:solidFill>
                  <a:srgbClr val="42444F"/>
                </a:solidFill>
                <a:latin typeface="Arial"/>
                <a:cs typeface="Arial"/>
              </a:rPr>
              <a:t>e</a:t>
            </a:r>
            <a:r>
              <a:rPr sz="2400" b="1" dirty="0">
                <a:solidFill>
                  <a:srgbClr val="42444F"/>
                </a:solidFill>
                <a:latin typeface="Arial"/>
                <a:cs typeface="Arial"/>
              </a:rPr>
              <a:t>se</a:t>
            </a:r>
            <a:r>
              <a:rPr sz="2400" b="1" spc="-10" dirty="0">
                <a:solidFill>
                  <a:srgbClr val="42444F"/>
                </a:solidFill>
                <a:latin typeface="Arial"/>
                <a:cs typeface="Arial"/>
              </a:rPr>
              <a:t>n</a:t>
            </a:r>
            <a:r>
              <a:rPr sz="2400" b="1" dirty="0">
                <a:solidFill>
                  <a:srgbClr val="42444F"/>
                </a:solidFill>
                <a:latin typeface="Arial"/>
                <a:cs typeface="Arial"/>
              </a:rPr>
              <a:t>t</a:t>
            </a:r>
            <a:endParaRPr sz="2400" b="1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752600" y="1549908"/>
            <a:ext cx="8561832" cy="2667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4294967295"/>
          </p:nvPr>
        </p:nvSpPr>
        <p:spPr>
          <a:xfrm>
            <a:off x="4614417" y="6468874"/>
            <a:ext cx="3121659" cy="114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© 201</a:t>
            </a:r>
            <a:r>
              <a:rPr spc="-5" dirty="0"/>
              <a:t>8</a:t>
            </a:r>
            <a:r>
              <a:rPr spc="15" dirty="0"/>
              <a:t> </a:t>
            </a:r>
            <a:r>
              <a:rPr spc="-5" dirty="0"/>
              <a:t>S</a:t>
            </a:r>
            <a:r>
              <a:rPr spc="-15" dirty="0"/>
              <a:t>unqu</a:t>
            </a:r>
            <a:r>
              <a:rPr spc="-10" dirty="0"/>
              <a:t>es</a:t>
            </a:r>
            <a:r>
              <a:rPr spc="-5" dirty="0"/>
              <a:t>t</a:t>
            </a:r>
            <a:r>
              <a:rPr spc="25" dirty="0"/>
              <a:t> </a:t>
            </a:r>
            <a:r>
              <a:rPr spc="-5" dirty="0"/>
              <a:t>I</a:t>
            </a:r>
            <a:r>
              <a:rPr spc="-15" dirty="0"/>
              <a:t>n</a:t>
            </a:r>
            <a:r>
              <a:rPr spc="-10" dirty="0"/>
              <a:t>f</a:t>
            </a:r>
            <a:r>
              <a:rPr spc="-15" dirty="0"/>
              <a:t>o</a:t>
            </a:r>
            <a:r>
              <a:rPr spc="-5" dirty="0"/>
              <a:t>rm</a:t>
            </a:r>
            <a:r>
              <a:rPr spc="-10" dirty="0"/>
              <a:t>at</a:t>
            </a:r>
            <a:r>
              <a:rPr spc="-5" dirty="0"/>
              <a:t>i</a:t>
            </a:r>
            <a:r>
              <a:rPr spc="-15" dirty="0"/>
              <a:t>o</a:t>
            </a:r>
            <a:r>
              <a:rPr spc="-5" dirty="0"/>
              <a:t>n</a:t>
            </a:r>
            <a:r>
              <a:rPr spc="60" dirty="0"/>
              <a:t> </a:t>
            </a:r>
            <a:r>
              <a:rPr spc="-5" dirty="0"/>
              <a:t>S</a:t>
            </a:r>
            <a:r>
              <a:rPr spc="-35" dirty="0"/>
              <a:t>y</a:t>
            </a:r>
            <a:r>
              <a:rPr spc="-10" dirty="0"/>
              <a:t>stems</a:t>
            </a:r>
            <a:r>
              <a:rPr spc="-5" dirty="0"/>
              <a:t>,</a:t>
            </a:r>
            <a:r>
              <a:rPr spc="55" dirty="0"/>
              <a:t> </a:t>
            </a:r>
            <a:r>
              <a:rPr spc="-5" dirty="0"/>
              <a:t>I</a:t>
            </a:r>
            <a:r>
              <a:rPr spc="-15" dirty="0"/>
              <a:t>n</a:t>
            </a:r>
            <a:r>
              <a:rPr spc="-10" dirty="0"/>
              <a:t>c</a:t>
            </a:r>
            <a:r>
              <a:rPr spc="-5" dirty="0"/>
              <a:t>.</a:t>
            </a:r>
            <a:r>
              <a:rPr spc="30" dirty="0"/>
              <a:t> </a:t>
            </a:r>
            <a:r>
              <a:rPr spc="-5" dirty="0"/>
              <a:t>|</a:t>
            </a:r>
            <a:r>
              <a:rPr spc="5" dirty="0"/>
              <a:t> </a:t>
            </a:r>
            <a:r>
              <a:rPr spc="-5" dirty="0"/>
              <a:t>C</a:t>
            </a:r>
            <a:r>
              <a:rPr spc="-10" dirty="0"/>
              <a:t>o</a:t>
            </a:r>
            <a:r>
              <a:rPr spc="-15" dirty="0"/>
              <a:t>n</a:t>
            </a:r>
            <a:r>
              <a:rPr spc="-10" dirty="0"/>
              <a:t>f</a:t>
            </a:r>
            <a:r>
              <a:rPr spc="-5" dirty="0"/>
              <a:t>i</a:t>
            </a:r>
            <a:r>
              <a:rPr spc="-15" dirty="0"/>
              <a:t>d</a:t>
            </a:r>
            <a:r>
              <a:rPr spc="-10" dirty="0"/>
              <a:t>e</a:t>
            </a:r>
            <a:r>
              <a:rPr spc="-15" dirty="0"/>
              <a:t>n</a:t>
            </a:r>
            <a:r>
              <a:rPr spc="-10" dirty="0"/>
              <a:t>t</a:t>
            </a:r>
            <a:r>
              <a:rPr spc="-5" dirty="0"/>
              <a:t>i</a:t>
            </a:r>
            <a:r>
              <a:rPr spc="-10" dirty="0"/>
              <a:t>a</a:t>
            </a:r>
            <a:r>
              <a:rPr spc="-5" dirty="0"/>
              <a:t>l</a:t>
            </a:r>
            <a:r>
              <a:rPr spc="65" dirty="0"/>
              <a:t> </a:t>
            </a:r>
            <a:r>
              <a:rPr spc="-10" dirty="0"/>
              <a:t>a</a:t>
            </a:r>
            <a:r>
              <a:rPr spc="-15" dirty="0"/>
              <a:t>n</a:t>
            </a:r>
            <a:r>
              <a:rPr spc="-5" dirty="0"/>
              <a:t>d</a:t>
            </a:r>
            <a:r>
              <a:rPr spc="10" dirty="0"/>
              <a:t> </a:t>
            </a:r>
            <a:r>
              <a:rPr spc="-5" dirty="0"/>
              <a:t>Pr</a:t>
            </a:r>
            <a:r>
              <a:rPr spc="-15" dirty="0"/>
              <a:t>op</a:t>
            </a:r>
            <a:r>
              <a:rPr spc="-5" dirty="0"/>
              <a:t>ri</a:t>
            </a:r>
            <a:r>
              <a:rPr spc="-10" dirty="0"/>
              <a:t>eta</a:t>
            </a:r>
            <a:r>
              <a:rPr spc="-5" dirty="0"/>
              <a:t>ry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4294967295"/>
          </p:nvPr>
        </p:nvSpPr>
        <p:spPr>
          <a:xfrm>
            <a:off x="11744452" y="6569685"/>
            <a:ext cx="157479" cy="1219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196573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540" y="345737"/>
            <a:ext cx="11808460" cy="323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2100" b="1" dirty="0" smtClean="0">
                <a:solidFill>
                  <a:srgbClr val="42444F"/>
                </a:solidFill>
                <a:latin typeface="Arial"/>
                <a:cs typeface="Arial"/>
              </a:rPr>
              <a:t>Example of NEW </a:t>
            </a:r>
            <a:r>
              <a:rPr sz="2100" b="1" dirty="0" smtClean="0">
                <a:solidFill>
                  <a:srgbClr val="42444F"/>
                </a:solidFill>
                <a:latin typeface="Arial"/>
                <a:cs typeface="Arial"/>
              </a:rPr>
              <a:t>Cr</a:t>
            </a:r>
            <a:r>
              <a:rPr sz="2100" b="1" spc="-10" dirty="0" smtClean="0">
                <a:solidFill>
                  <a:srgbClr val="42444F"/>
                </a:solidFill>
                <a:latin typeface="Arial"/>
                <a:cs typeface="Arial"/>
              </a:rPr>
              <a:t>e</a:t>
            </a:r>
            <a:r>
              <a:rPr sz="2100" b="1" dirty="0" smtClean="0">
                <a:solidFill>
                  <a:srgbClr val="42444F"/>
                </a:solidFill>
                <a:latin typeface="Arial"/>
                <a:cs typeface="Arial"/>
              </a:rPr>
              <a:t>dit</a:t>
            </a:r>
            <a:r>
              <a:rPr sz="2100" b="1" spc="5" dirty="0" smtClean="0">
                <a:solidFill>
                  <a:srgbClr val="42444F"/>
                </a:solidFill>
                <a:latin typeface="Arial"/>
                <a:cs typeface="Arial"/>
              </a:rPr>
              <a:t> </a:t>
            </a:r>
            <a:r>
              <a:rPr lang="en-US" sz="2100" b="1" spc="5" dirty="0" smtClean="0">
                <a:solidFill>
                  <a:srgbClr val="42444F"/>
                </a:solidFill>
                <a:latin typeface="Arial"/>
                <a:cs typeface="Arial"/>
              </a:rPr>
              <a:t>function if you have to modify the previously entered cancel reason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100072" y="1996439"/>
            <a:ext cx="7235952" cy="353415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4294967295"/>
          </p:nvPr>
        </p:nvSpPr>
        <p:spPr>
          <a:xfrm>
            <a:off x="786063" y="6468874"/>
            <a:ext cx="6950013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© 201</a:t>
            </a:r>
            <a:r>
              <a:rPr spc="-5" dirty="0"/>
              <a:t>8</a:t>
            </a:r>
            <a:r>
              <a:rPr spc="15" dirty="0"/>
              <a:t> </a:t>
            </a:r>
            <a:r>
              <a:rPr spc="-5" dirty="0"/>
              <a:t>S</a:t>
            </a:r>
            <a:r>
              <a:rPr spc="-15" dirty="0"/>
              <a:t>unqu</a:t>
            </a:r>
            <a:r>
              <a:rPr spc="-10" dirty="0"/>
              <a:t>es</a:t>
            </a:r>
            <a:r>
              <a:rPr spc="-5" dirty="0"/>
              <a:t>t</a:t>
            </a:r>
            <a:r>
              <a:rPr spc="25" dirty="0"/>
              <a:t> </a:t>
            </a:r>
            <a:r>
              <a:rPr spc="-5" dirty="0"/>
              <a:t>I</a:t>
            </a:r>
            <a:r>
              <a:rPr spc="-15" dirty="0"/>
              <a:t>n</a:t>
            </a:r>
            <a:r>
              <a:rPr spc="-10" dirty="0"/>
              <a:t>f</a:t>
            </a:r>
            <a:r>
              <a:rPr spc="-15" dirty="0"/>
              <a:t>o</a:t>
            </a:r>
            <a:r>
              <a:rPr spc="-5" dirty="0"/>
              <a:t>rm</a:t>
            </a:r>
            <a:r>
              <a:rPr spc="-10" dirty="0"/>
              <a:t>at</a:t>
            </a:r>
            <a:r>
              <a:rPr spc="-5" dirty="0"/>
              <a:t>i</a:t>
            </a:r>
            <a:r>
              <a:rPr spc="-15" dirty="0"/>
              <a:t>o</a:t>
            </a:r>
            <a:r>
              <a:rPr spc="-5" dirty="0"/>
              <a:t>n</a:t>
            </a:r>
            <a:r>
              <a:rPr spc="60" dirty="0"/>
              <a:t> </a:t>
            </a:r>
            <a:r>
              <a:rPr spc="-5" dirty="0"/>
              <a:t>S</a:t>
            </a:r>
            <a:r>
              <a:rPr spc="-35" dirty="0"/>
              <a:t>y</a:t>
            </a:r>
            <a:r>
              <a:rPr spc="-10" dirty="0"/>
              <a:t>stems</a:t>
            </a:r>
            <a:r>
              <a:rPr spc="-5" dirty="0"/>
              <a:t>,</a:t>
            </a:r>
            <a:r>
              <a:rPr spc="55" dirty="0"/>
              <a:t> </a:t>
            </a:r>
            <a:r>
              <a:rPr spc="-5" dirty="0"/>
              <a:t>I</a:t>
            </a:r>
            <a:r>
              <a:rPr spc="-15" dirty="0"/>
              <a:t>n</a:t>
            </a:r>
            <a:r>
              <a:rPr spc="-10" dirty="0"/>
              <a:t>c</a:t>
            </a:r>
            <a:r>
              <a:rPr spc="-5" dirty="0"/>
              <a:t>.</a:t>
            </a:r>
            <a:r>
              <a:rPr spc="30" dirty="0"/>
              <a:t> </a:t>
            </a:r>
            <a:r>
              <a:rPr spc="-5" dirty="0"/>
              <a:t>|</a:t>
            </a:r>
            <a:r>
              <a:rPr spc="5" dirty="0"/>
              <a:t> </a:t>
            </a:r>
            <a:r>
              <a:rPr spc="-5" dirty="0"/>
              <a:t>C</a:t>
            </a:r>
            <a:r>
              <a:rPr spc="-10" dirty="0"/>
              <a:t>o</a:t>
            </a:r>
            <a:r>
              <a:rPr spc="-15" dirty="0"/>
              <a:t>n</a:t>
            </a:r>
            <a:r>
              <a:rPr spc="-10" dirty="0"/>
              <a:t>f</a:t>
            </a:r>
            <a:r>
              <a:rPr spc="-5" dirty="0"/>
              <a:t>i</a:t>
            </a:r>
            <a:r>
              <a:rPr spc="-15" dirty="0"/>
              <a:t>d</a:t>
            </a:r>
            <a:r>
              <a:rPr spc="-10" dirty="0"/>
              <a:t>e</a:t>
            </a:r>
            <a:r>
              <a:rPr spc="-15" dirty="0"/>
              <a:t>n</a:t>
            </a:r>
            <a:r>
              <a:rPr spc="-10" dirty="0"/>
              <a:t>t</a:t>
            </a:r>
            <a:r>
              <a:rPr spc="-5" dirty="0"/>
              <a:t>i</a:t>
            </a:r>
            <a:r>
              <a:rPr spc="-10" dirty="0"/>
              <a:t>a</a:t>
            </a:r>
            <a:r>
              <a:rPr spc="-5" dirty="0"/>
              <a:t>l</a:t>
            </a:r>
            <a:r>
              <a:rPr spc="65" dirty="0"/>
              <a:t> </a:t>
            </a:r>
            <a:r>
              <a:rPr spc="-10" dirty="0"/>
              <a:t>a</a:t>
            </a:r>
            <a:r>
              <a:rPr spc="-15" dirty="0"/>
              <a:t>n</a:t>
            </a:r>
            <a:r>
              <a:rPr spc="-5" dirty="0"/>
              <a:t>d</a:t>
            </a:r>
            <a:r>
              <a:rPr spc="10" dirty="0"/>
              <a:t> </a:t>
            </a:r>
            <a:r>
              <a:rPr spc="-5" dirty="0"/>
              <a:t>Pr</a:t>
            </a:r>
            <a:r>
              <a:rPr spc="-15" dirty="0"/>
              <a:t>op</a:t>
            </a:r>
            <a:r>
              <a:rPr spc="-5" dirty="0"/>
              <a:t>ri</a:t>
            </a:r>
            <a:r>
              <a:rPr spc="-10" dirty="0"/>
              <a:t>eta</a:t>
            </a:r>
            <a:r>
              <a:rPr spc="-5" dirty="0"/>
              <a:t>ry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4294967295"/>
          </p:nvPr>
        </p:nvSpPr>
        <p:spPr>
          <a:xfrm>
            <a:off x="11245516" y="6569685"/>
            <a:ext cx="65641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79084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3B7F69BB2FDDF40BA9F30329155CB97" ma:contentTypeVersion="0" ma:contentTypeDescription="Create a new document." ma:contentTypeScope="" ma:versionID="e6c0694d64584f9c1a32500f32a66ec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5EC0247-4B65-4FAC-9EE5-132BCB4F2B0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6EFF39-3906-4CFD-A74B-3E7BA8C16638}">
  <ds:schemaRefs>
    <ds:schemaRef ds:uri="http://schemas.microsoft.com/office/infopath/2007/PartnerControls"/>
    <ds:schemaRef ds:uri="http://purl.org/dc/elements/1.1/"/>
    <ds:schemaRef ds:uri="http://www.w3.org/XML/1998/namespace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6B08C1C2-199B-48AC-9E36-36A413A4E12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533</Words>
  <Application>Microsoft Office PowerPoint</Application>
  <PresentationFormat>Widescreen</PresentationFormat>
  <Paragraphs>59</Paragraphs>
  <Slides>16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Office Theme</vt:lpstr>
      <vt:lpstr>Sutter SQ V8.2</vt:lpstr>
      <vt:lpstr>New Sunquest Icon</vt:lpstr>
      <vt:lpstr>PowerPoint Presentation</vt:lpstr>
      <vt:lpstr>PowerPoint Presentation</vt:lpstr>
      <vt:lpstr>PowerPoint Presentation</vt:lpstr>
      <vt:lpstr>Credit – NEW Replace Results mode</vt:lpstr>
      <vt:lpstr>PowerPoint Presentation</vt:lpstr>
      <vt:lpstr>Credit – Replace Results mode</vt:lpstr>
      <vt:lpstr>PowerPoint Presentation</vt:lpstr>
      <vt:lpstr>Credit – Replace Results mode</vt:lpstr>
      <vt:lpstr>Reschedule order code </vt:lpstr>
      <vt:lpstr>ORM Reschedule Button</vt:lpstr>
      <vt:lpstr>ORM: General Lab – Order Receipt/Modify</vt:lpstr>
      <vt:lpstr>Reschedule Reason - Search Option</vt:lpstr>
      <vt:lpstr>Additional Updates to Reschedule</vt:lpstr>
      <vt:lpstr>Table Summary of All Changes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HenryJones, Laura (SHSS-NCH Lab)</dc:creator>
  <cp:lastModifiedBy>Wittkop, Irene</cp:lastModifiedBy>
  <cp:revision>11</cp:revision>
  <dcterms:created xsi:type="dcterms:W3CDTF">2019-05-21T20:12:22Z</dcterms:created>
  <dcterms:modified xsi:type="dcterms:W3CDTF">2019-08-22T13:56:38Z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0x01010053B7F69BB2FDDF40BA9F30329155CB97</vt:lpwstr>
  </property>
</Properties>
</file>