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7" r:id="rId2"/>
    <p:sldId id="286" r:id="rId3"/>
    <p:sldId id="265" r:id="rId4"/>
    <p:sldId id="342" r:id="rId5"/>
    <p:sldId id="285" r:id="rId6"/>
    <p:sldId id="284" r:id="rId7"/>
    <p:sldId id="288" r:id="rId8"/>
    <p:sldId id="289" r:id="rId9"/>
    <p:sldId id="290" r:id="rId10"/>
    <p:sldId id="291" r:id="rId11"/>
    <p:sldId id="302" r:id="rId12"/>
    <p:sldId id="309" r:id="rId13"/>
    <p:sldId id="310" r:id="rId14"/>
    <p:sldId id="311" r:id="rId15"/>
    <p:sldId id="312" r:id="rId16"/>
    <p:sldId id="313" r:id="rId17"/>
    <p:sldId id="294" r:id="rId18"/>
    <p:sldId id="270" r:id="rId19"/>
    <p:sldId id="327" r:id="rId20"/>
    <p:sldId id="328" r:id="rId21"/>
    <p:sldId id="329" r:id="rId22"/>
    <p:sldId id="326" r:id="rId23"/>
    <p:sldId id="325" r:id="rId24"/>
    <p:sldId id="293" r:id="rId25"/>
    <p:sldId id="292" r:id="rId26"/>
    <p:sldId id="298" r:id="rId27"/>
    <p:sldId id="274" r:id="rId28"/>
    <p:sldId id="296" r:id="rId29"/>
    <p:sldId id="275" r:id="rId30"/>
    <p:sldId id="330" r:id="rId31"/>
    <p:sldId id="297" r:id="rId32"/>
    <p:sldId id="299" r:id="rId33"/>
    <p:sldId id="276" r:id="rId34"/>
    <p:sldId id="300" r:id="rId35"/>
    <p:sldId id="301" r:id="rId36"/>
    <p:sldId id="303" r:id="rId37"/>
    <p:sldId id="305" r:id="rId38"/>
    <p:sldId id="306" r:id="rId39"/>
    <p:sldId id="308" r:id="rId40"/>
    <p:sldId id="320" r:id="rId41"/>
    <p:sldId id="314" r:id="rId42"/>
    <p:sldId id="318" r:id="rId43"/>
    <p:sldId id="341" r:id="rId44"/>
    <p:sldId id="331" r:id="rId45"/>
    <p:sldId id="338" r:id="rId46"/>
    <p:sldId id="334" r:id="rId47"/>
    <p:sldId id="336" r:id="rId48"/>
    <p:sldId id="332" r:id="rId49"/>
    <p:sldId id="33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1910" autoAdjust="0"/>
  </p:normalViewPr>
  <p:slideViewPr>
    <p:cSldViewPr snapToGrid="0">
      <p:cViewPr varScale="1">
        <p:scale>
          <a:sx n="107" d="100"/>
          <a:sy n="107" d="100"/>
        </p:scale>
        <p:origin x="2124" y="78"/>
      </p:cViewPr>
      <p:guideLst/>
    </p:cSldViewPr>
  </p:slideViewPr>
  <p:notesTextViewPr>
    <p:cViewPr>
      <p:scale>
        <a:sx n="1" d="1"/>
        <a:sy n="1" d="1"/>
      </p:scale>
      <p:origin x="0" y="0"/>
    </p:cViewPr>
  </p:notesTextViewPr>
  <p:sorterViewPr>
    <p:cViewPr>
      <p:scale>
        <a:sx n="100" d="100"/>
        <a:sy n="100" d="100"/>
      </p:scale>
      <p:origin x="0" y="-4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7C2AC-661A-442C-B6FD-74527970489E}" type="datetimeFigureOut">
              <a:rPr lang="en-US" smtClean="0"/>
              <a:t>9/18/2020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6943B-1AAA-488C-9D1E-7E8FE26D8E41}" type="slidenum">
              <a:rPr lang="en-US" smtClean="0"/>
              <a:t>‹#›</a:t>
            </a:fld>
            <a:endParaRPr lang="en-US"/>
          </a:p>
        </p:txBody>
      </p:sp>
    </p:spTree>
    <p:extLst>
      <p:ext uri="{BB962C8B-B14F-4D97-AF65-F5344CB8AC3E}">
        <p14:creationId xmlns:p14="http://schemas.microsoft.com/office/powerpoint/2010/main" val="334045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10</a:t>
            </a:fld>
            <a:endParaRPr lang="en-US"/>
          </a:p>
        </p:txBody>
      </p:sp>
    </p:spTree>
    <p:extLst>
      <p:ext uri="{BB962C8B-B14F-4D97-AF65-F5344CB8AC3E}">
        <p14:creationId xmlns:p14="http://schemas.microsoft.com/office/powerpoint/2010/main" val="345543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20</a:t>
            </a:fld>
            <a:endParaRPr lang="en-US"/>
          </a:p>
        </p:txBody>
      </p:sp>
    </p:spTree>
    <p:extLst>
      <p:ext uri="{BB962C8B-B14F-4D97-AF65-F5344CB8AC3E}">
        <p14:creationId xmlns:p14="http://schemas.microsoft.com/office/powerpoint/2010/main" val="217719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21</a:t>
            </a:fld>
            <a:endParaRPr lang="en-US"/>
          </a:p>
        </p:txBody>
      </p:sp>
    </p:spTree>
    <p:extLst>
      <p:ext uri="{BB962C8B-B14F-4D97-AF65-F5344CB8AC3E}">
        <p14:creationId xmlns:p14="http://schemas.microsoft.com/office/powerpoint/2010/main" val="107632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23</a:t>
            </a:fld>
            <a:endParaRPr lang="en-US"/>
          </a:p>
        </p:txBody>
      </p:sp>
    </p:spTree>
    <p:extLst>
      <p:ext uri="{BB962C8B-B14F-4D97-AF65-F5344CB8AC3E}">
        <p14:creationId xmlns:p14="http://schemas.microsoft.com/office/powerpoint/2010/main" val="51642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****Use only tightly capped samples!</a:t>
            </a:r>
          </a:p>
          <a:p>
            <a:r>
              <a:rPr lang="en-US" sz="1200" kern="1200" dirty="0">
                <a:solidFill>
                  <a:schemeClr val="tx1"/>
                </a:solidFill>
                <a:effectLst/>
                <a:latin typeface="+mn-lt"/>
                <a:ea typeface="+mn-ea"/>
                <a:cs typeface="+mn-cs"/>
              </a:rPr>
              <a:t>****Do not use if the tube stopper is missing!</a:t>
            </a:r>
          </a:p>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24</a:t>
            </a:fld>
            <a:endParaRPr lang="en-US"/>
          </a:p>
        </p:txBody>
      </p:sp>
    </p:spTree>
    <p:extLst>
      <p:ext uri="{BB962C8B-B14F-4D97-AF65-F5344CB8AC3E}">
        <p14:creationId xmlns:p14="http://schemas.microsoft.com/office/powerpoint/2010/main" val="347727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25</a:t>
            </a:fld>
            <a:endParaRPr lang="en-US"/>
          </a:p>
        </p:txBody>
      </p:sp>
    </p:spTree>
    <p:extLst>
      <p:ext uri="{BB962C8B-B14F-4D97-AF65-F5344CB8AC3E}">
        <p14:creationId xmlns:p14="http://schemas.microsoft.com/office/powerpoint/2010/main" val="84676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26</a:t>
            </a:fld>
            <a:endParaRPr lang="en-US"/>
          </a:p>
        </p:txBody>
      </p:sp>
    </p:spTree>
    <p:extLst>
      <p:ext uri="{BB962C8B-B14F-4D97-AF65-F5344CB8AC3E}">
        <p14:creationId xmlns:p14="http://schemas.microsoft.com/office/powerpoint/2010/main" val="126015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27</a:t>
            </a:fld>
            <a:endParaRPr lang="en-US"/>
          </a:p>
        </p:txBody>
      </p:sp>
    </p:spTree>
    <p:extLst>
      <p:ext uri="{BB962C8B-B14F-4D97-AF65-F5344CB8AC3E}">
        <p14:creationId xmlns:p14="http://schemas.microsoft.com/office/powerpoint/2010/main" val="357404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28</a:t>
            </a:fld>
            <a:endParaRPr lang="en-US"/>
          </a:p>
        </p:txBody>
      </p:sp>
    </p:spTree>
    <p:extLst>
      <p:ext uri="{BB962C8B-B14F-4D97-AF65-F5344CB8AC3E}">
        <p14:creationId xmlns:p14="http://schemas.microsoft.com/office/powerpoint/2010/main" val="411960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 The operator selects the “Add Sample” icon; as the ÍSED wheel rotates looking for an available position, the operator accidently brings the same too close to the wheel and the wheel stops.</a:t>
            </a:r>
          </a:p>
          <a:p>
            <a:endParaRPr lang="en-US" dirty="0"/>
          </a:p>
          <a:p>
            <a:endParaRPr lang="en-US" dirty="0"/>
          </a:p>
          <a:p>
            <a:r>
              <a:rPr lang="en-US" dirty="0"/>
              <a:t>Video INSERT</a:t>
            </a:r>
          </a:p>
        </p:txBody>
      </p:sp>
      <p:sp>
        <p:nvSpPr>
          <p:cNvPr id="4" name="Slide Number Placeholder 3"/>
          <p:cNvSpPr>
            <a:spLocks noGrp="1"/>
          </p:cNvSpPr>
          <p:nvPr>
            <p:ph type="sldNum" sz="quarter" idx="10"/>
          </p:nvPr>
        </p:nvSpPr>
        <p:spPr/>
        <p:txBody>
          <a:bodyPr/>
          <a:lstStyle/>
          <a:p>
            <a:fld id="{89E6943B-1AAA-488C-9D1E-7E8FE26D8E41}" type="slidenum">
              <a:rPr lang="en-US" smtClean="0"/>
              <a:t>30</a:t>
            </a:fld>
            <a:endParaRPr lang="en-US"/>
          </a:p>
        </p:txBody>
      </p:sp>
    </p:spTree>
    <p:extLst>
      <p:ext uri="{BB962C8B-B14F-4D97-AF65-F5344CB8AC3E}">
        <p14:creationId xmlns:p14="http://schemas.microsoft.com/office/powerpoint/2010/main" val="32841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31</a:t>
            </a:fld>
            <a:endParaRPr lang="en-US"/>
          </a:p>
        </p:txBody>
      </p:sp>
    </p:spTree>
    <p:extLst>
      <p:ext uri="{BB962C8B-B14F-4D97-AF65-F5344CB8AC3E}">
        <p14:creationId xmlns:p14="http://schemas.microsoft.com/office/powerpoint/2010/main" val="135018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11</a:t>
            </a:fld>
            <a:endParaRPr lang="en-US"/>
          </a:p>
        </p:txBody>
      </p:sp>
    </p:spTree>
    <p:extLst>
      <p:ext uri="{BB962C8B-B14F-4D97-AF65-F5344CB8AC3E}">
        <p14:creationId xmlns:p14="http://schemas.microsoft.com/office/powerpoint/2010/main" val="4464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32</a:t>
            </a:fld>
            <a:endParaRPr lang="en-US"/>
          </a:p>
        </p:txBody>
      </p:sp>
    </p:spTree>
    <p:extLst>
      <p:ext uri="{BB962C8B-B14F-4D97-AF65-F5344CB8AC3E}">
        <p14:creationId xmlns:p14="http://schemas.microsoft.com/office/powerpoint/2010/main" val="2154890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36</a:t>
            </a:fld>
            <a:endParaRPr lang="en-US"/>
          </a:p>
        </p:txBody>
      </p:sp>
    </p:spTree>
    <p:extLst>
      <p:ext uri="{BB962C8B-B14F-4D97-AF65-F5344CB8AC3E}">
        <p14:creationId xmlns:p14="http://schemas.microsoft.com/office/powerpoint/2010/main" val="1679009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each step.</a:t>
            </a:r>
          </a:p>
        </p:txBody>
      </p:sp>
      <p:sp>
        <p:nvSpPr>
          <p:cNvPr id="4" name="Slide Number Placeholder 3"/>
          <p:cNvSpPr>
            <a:spLocks noGrp="1"/>
          </p:cNvSpPr>
          <p:nvPr>
            <p:ph type="sldNum" sz="quarter" idx="10"/>
          </p:nvPr>
        </p:nvSpPr>
        <p:spPr/>
        <p:txBody>
          <a:bodyPr/>
          <a:lstStyle/>
          <a:p>
            <a:fld id="{89E6943B-1AAA-488C-9D1E-7E8FE26D8E41}" type="slidenum">
              <a:rPr lang="en-US" smtClean="0"/>
              <a:t>37</a:t>
            </a:fld>
            <a:endParaRPr lang="en-US"/>
          </a:p>
        </p:txBody>
      </p:sp>
    </p:spTree>
    <p:extLst>
      <p:ext uri="{BB962C8B-B14F-4D97-AF65-F5344CB8AC3E}">
        <p14:creationId xmlns:p14="http://schemas.microsoft.com/office/powerpoint/2010/main" val="1210856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each step.</a:t>
            </a:r>
          </a:p>
        </p:txBody>
      </p:sp>
      <p:sp>
        <p:nvSpPr>
          <p:cNvPr id="4" name="Slide Number Placeholder 3"/>
          <p:cNvSpPr>
            <a:spLocks noGrp="1"/>
          </p:cNvSpPr>
          <p:nvPr>
            <p:ph type="sldNum" sz="quarter" idx="10"/>
          </p:nvPr>
        </p:nvSpPr>
        <p:spPr/>
        <p:txBody>
          <a:bodyPr/>
          <a:lstStyle/>
          <a:p>
            <a:fld id="{89E6943B-1AAA-488C-9D1E-7E8FE26D8E41}" type="slidenum">
              <a:rPr lang="en-US" smtClean="0"/>
              <a:t>38</a:t>
            </a:fld>
            <a:endParaRPr lang="en-US"/>
          </a:p>
        </p:txBody>
      </p:sp>
    </p:spTree>
    <p:extLst>
      <p:ext uri="{BB962C8B-B14F-4D97-AF65-F5344CB8AC3E}">
        <p14:creationId xmlns:p14="http://schemas.microsoft.com/office/powerpoint/2010/main" val="30494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video</a:t>
            </a:r>
          </a:p>
        </p:txBody>
      </p:sp>
      <p:sp>
        <p:nvSpPr>
          <p:cNvPr id="4" name="Slide Number Placeholder 3"/>
          <p:cNvSpPr>
            <a:spLocks noGrp="1"/>
          </p:cNvSpPr>
          <p:nvPr>
            <p:ph type="sldNum" sz="quarter" idx="10"/>
          </p:nvPr>
        </p:nvSpPr>
        <p:spPr/>
        <p:txBody>
          <a:bodyPr/>
          <a:lstStyle/>
          <a:p>
            <a:fld id="{89E6943B-1AAA-488C-9D1E-7E8FE26D8E41}" type="slidenum">
              <a:rPr lang="en-US" smtClean="0"/>
              <a:t>39</a:t>
            </a:fld>
            <a:endParaRPr lang="en-US"/>
          </a:p>
        </p:txBody>
      </p:sp>
    </p:spTree>
    <p:extLst>
      <p:ext uri="{BB962C8B-B14F-4D97-AF65-F5344CB8AC3E}">
        <p14:creationId xmlns:p14="http://schemas.microsoft.com/office/powerpoint/2010/main" val="63900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40</a:t>
            </a:fld>
            <a:endParaRPr lang="en-US"/>
          </a:p>
        </p:txBody>
      </p:sp>
    </p:spTree>
    <p:extLst>
      <p:ext uri="{BB962C8B-B14F-4D97-AF65-F5344CB8AC3E}">
        <p14:creationId xmlns:p14="http://schemas.microsoft.com/office/powerpoint/2010/main" val="363263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41</a:t>
            </a:fld>
            <a:endParaRPr lang="en-US"/>
          </a:p>
        </p:txBody>
      </p:sp>
    </p:spTree>
    <p:extLst>
      <p:ext uri="{BB962C8B-B14F-4D97-AF65-F5344CB8AC3E}">
        <p14:creationId xmlns:p14="http://schemas.microsoft.com/office/powerpoint/2010/main" val="1006807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42</a:t>
            </a:fld>
            <a:endParaRPr lang="en-US"/>
          </a:p>
        </p:txBody>
      </p:sp>
    </p:spTree>
    <p:extLst>
      <p:ext uri="{BB962C8B-B14F-4D97-AF65-F5344CB8AC3E}">
        <p14:creationId xmlns:p14="http://schemas.microsoft.com/office/powerpoint/2010/main" val="269814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43</a:t>
            </a:fld>
            <a:endParaRPr lang="en-US"/>
          </a:p>
        </p:txBody>
      </p:sp>
    </p:spTree>
    <p:extLst>
      <p:ext uri="{BB962C8B-B14F-4D97-AF65-F5344CB8AC3E}">
        <p14:creationId xmlns:p14="http://schemas.microsoft.com/office/powerpoint/2010/main" val="148547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44</a:t>
            </a:fld>
            <a:endParaRPr lang="en-US"/>
          </a:p>
        </p:txBody>
      </p:sp>
    </p:spTree>
    <p:extLst>
      <p:ext uri="{BB962C8B-B14F-4D97-AF65-F5344CB8AC3E}">
        <p14:creationId xmlns:p14="http://schemas.microsoft.com/office/powerpoint/2010/main" val="64165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12</a:t>
            </a:fld>
            <a:endParaRPr lang="en-US"/>
          </a:p>
        </p:txBody>
      </p:sp>
    </p:spTree>
    <p:extLst>
      <p:ext uri="{BB962C8B-B14F-4D97-AF65-F5344CB8AC3E}">
        <p14:creationId xmlns:p14="http://schemas.microsoft.com/office/powerpoint/2010/main" val="2851237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45</a:t>
            </a:fld>
            <a:endParaRPr lang="en-US"/>
          </a:p>
        </p:txBody>
      </p:sp>
    </p:spTree>
    <p:extLst>
      <p:ext uri="{BB962C8B-B14F-4D97-AF65-F5344CB8AC3E}">
        <p14:creationId xmlns:p14="http://schemas.microsoft.com/office/powerpoint/2010/main" val="425707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46</a:t>
            </a:fld>
            <a:endParaRPr lang="en-US"/>
          </a:p>
        </p:txBody>
      </p:sp>
    </p:spTree>
    <p:extLst>
      <p:ext uri="{BB962C8B-B14F-4D97-AF65-F5344CB8AC3E}">
        <p14:creationId xmlns:p14="http://schemas.microsoft.com/office/powerpoint/2010/main" val="666262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47</a:t>
            </a:fld>
            <a:endParaRPr lang="en-US"/>
          </a:p>
        </p:txBody>
      </p:sp>
    </p:spTree>
    <p:extLst>
      <p:ext uri="{BB962C8B-B14F-4D97-AF65-F5344CB8AC3E}">
        <p14:creationId xmlns:p14="http://schemas.microsoft.com/office/powerpoint/2010/main" val="221409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48</a:t>
            </a:fld>
            <a:endParaRPr lang="en-US"/>
          </a:p>
        </p:txBody>
      </p:sp>
    </p:spTree>
    <p:extLst>
      <p:ext uri="{BB962C8B-B14F-4D97-AF65-F5344CB8AC3E}">
        <p14:creationId xmlns:p14="http://schemas.microsoft.com/office/powerpoint/2010/main" val="3468123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49</a:t>
            </a:fld>
            <a:endParaRPr lang="en-US"/>
          </a:p>
        </p:txBody>
      </p:sp>
    </p:spTree>
    <p:extLst>
      <p:ext uri="{BB962C8B-B14F-4D97-AF65-F5344CB8AC3E}">
        <p14:creationId xmlns:p14="http://schemas.microsoft.com/office/powerpoint/2010/main" val="218552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13</a:t>
            </a:fld>
            <a:endParaRPr lang="en-US"/>
          </a:p>
        </p:txBody>
      </p:sp>
    </p:spTree>
    <p:extLst>
      <p:ext uri="{BB962C8B-B14F-4D97-AF65-F5344CB8AC3E}">
        <p14:creationId xmlns:p14="http://schemas.microsoft.com/office/powerpoint/2010/main" val="367102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14</a:t>
            </a:fld>
            <a:endParaRPr lang="en-US"/>
          </a:p>
        </p:txBody>
      </p:sp>
    </p:spTree>
    <p:extLst>
      <p:ext uri="{BB962C8B-B14F-4D97-AF65-F5344CB8AC3E}">
        <p14:creationId xmlns:p14="http://schemas.microsoft.com/office/powerpoint/2010/main" val="135625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15</a:t>
            </a:fld>
            <a:endParaRPr lang="en-US"/>
          </a:p>
        </p:txBody>
      </p:sp>
    </p:spTree>
    <p:extLst>
      <p:ext uri="{BB962C8B-B14F-4D97-AF65-F5344CB8AC3E}">
        <p14:creationId xmlns:p14="http://schemas.microsoft.com/office/powerpoint/2010/main" val="242866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16</a:t>
            </a:fld>
            <a:endParaRPr lang="en-US"/>
          </a:p>
        </p:txBody>
      </p:sp>
    </p:spTree>
    <p:extLst>
      <p:ext uri="{BB962C8B-B14F-4D97-AF65-F5344CB8AC3E}">
        <p14:creationId xmlns:p14="http://schemas.microsoft.com/office/powerpoint/2010/main" val="81091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18</a:t>
            </a:fld>
            <a:endParaRPr lang="en-US"/>
          </a:p>
        </p:txBody>
      </p:sp>
    </p:spTree>
    <p:extLst>
      <p:ext uri="{BB962C8B-B14F-4D97-AF65-F5344CB8AC3E}">
        <p14:creationId xmlns:p14="http://schemas.microsoft.com/office/powerpoint/2010/main" val="209343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943B-1AAA-488C-9D1E-7E8FE26D8E41}" type="slidenum">
              <a:rPr lang="en-US" smtClean="0"/>
              <a:t>19</a:t>
            </a:fld>
            <a:endParaRPr lang="en-US"/>
          </a:p>
        </p:txBody>
      </p:sp>
    </p:spTree>
    <p:extLst>
      <p:ext uri="{BB962C8B-B14F-4D97-AF65-F5344CB8AC3E}">
        <p14:creationId xmlns:p14="http://schemas.microsoft.com/office/powerpoint/2010/main" val="107870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420871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40111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267687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276539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29412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12664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300970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167617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277825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36545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9870094-C0A9-4CF4-8286-EA2111CC5C4F}"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A7CFEF-057B-42F4-9D89-FCC248151E30}" type="slidenum">
              <a:rPr lang="en-US" smtClean="0"/>
              <a:t>‹#›</a:t>
            </a:fld>
            <a:endParaRPr lang="en-US" dirty="0"/>
          </a:p>
        </p:txBody>
      </p:sp>
    </p:spTree>
    <p:extLst>
      <p:ext uri="{BB962C8B-B14F-4D97-AF65-F5344CB8AC3E}">
        <p14:creationId xmlns:p14="http://schemas.microsoft.com/office/powerpoint/2010/main" val="48656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870094-C0A9-4CF4-8286-EA2111CC5C4F}" type="datetimeFigureOut">
              <a:rPr lang="en-US" smtClean="0"/>
              <a:t>9/18/2020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A7CFEF-057B-42F4-9D89-FCC248151E30}" type="slidenum">
              <a:rPr lang="en-US" smtClean="0"/>
              <a:t>‹#›</a:t>
            </a:fld>
            <a:endParaRPr lang="en-US" dirty="0"/>
          </a:p>
        </p:txBody>
      </p:sp>
    </p:spTree>
    <p:extLst>
      <p:ext uri="{BB962C8B-B14F-4D97-AF65-F5344CB8AC3E}">
        <p14:creationId xmlns:p14="http://schemas.microsoft.com/office/powerpoint/2010/main" val="30313946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emf"/></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83.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microsoft.com/office/2007/relationships/hdphoto" Target="../media/hdphoto5.wdp"/><Relationship Id="rId39" Type="http://schemas.openxmlformats.org/officeDocument/2006/relationships/image" Target="../media/image42.png"/><Relationship Id="rId3" Type="http://schemas.openxmlformats.org/officeDocument/2006/relationships/image" Target="../media/image13.png"/><Relationship Id="rId21" Type="http://schemas.openxmlformats.org/officeDocument/2006/relationships/image" Target="../media/image31.png"/><Relationship Id="rId34" Type="http://schemas.microsoft.com/office/2007/relationships/hdphoto" Target="../media/hdphoto9.wdp"/><Relationship Id="rId42" Type="http://schemas.openxmlformats.org/officeDocument/2006/relationships/image" Target="../media/image44.png"/><Relationship Id="rId47" Type="http://schemas.openxmlformats.org/officeDocument/2006/relationships/image" Target="../media/image48.png"/><Relationship Id="rId50" Type="http://schemas.openxmlformats.org/officeDocument/2006/relationships/image" Target="../media/image5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39.png"/><Relationship Id="rId38" Type="http://schemas.microsoft.com/office/2007/relationships/hdphoto" Target="../media/hdphoto11.wdp"/><Relationship Id="rId46" Type="http://schemas.openxmlformats.org/officeDocument/2006/relationships/image" Target="../media/image47.png"/><Relationship Id="rId2" Type="http://schemas.openxmlformats.org/officeDocument/2006/relationships/image" Target="../media/image3.jp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7.png"/><Relationship Id="rId41" Type="http://schemas.microsoft.com/office/2007/relationships/hdphoto" Target="../media/hdphoto12.wdp"/><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microsoft.com/office/2007/relationships/hdphoto" Target="../media/hdphoto8.wdp"/><Relationship Id="rId37" Type="http://schemas.openxmlformats.org/officeDocument/2006/relationships/image" Target="../media/image41.png"/><Relationship Id="rId40" Type="http://schemas.openxmlformats.org/officeDocument/2006/relationships/image" Target="../media/image43.png"/><Relationship Id="rId45" Type="http://schemas.openxmlformats.org/officeDocument/2006/relationships/image" Target="../media/image46.png"/><Relationship Id="rId53" Type="http://schemas.openxmlformats.org/officeDocument/2006/relationships/image" Target="../media/image53.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microsoft.com/office/2007/relationships/hdphoto" Target="../media/hdphoto6.wdp"/><Relationship Id="rId36" Type="http://schemas.microsoft.com/office/2007/relationships/hdphoto" Target="../media/hdphoto10.wdp"/><Relationship Id="rId49" Type="http://schemas.openxmlformats.org/officeDocument/2006/relationships/image" Target="../media/image50.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38.png"/><Relationship Id="rId44" Type="http://schemas.openxmlformats.org/officeDocument/2006/relationships/image" Target="../media/image45.png"/><Relationship Id="rId52" Type="http://schemas.microsoft.com/office/2007/relationships/hdphoto" Target="../media/hdphoto14.wdp"/><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6.png"/><Relationship Id="rId30" Type="http://schemas.microsoft.com/office/2007/relationships/hdphoto" Target="../media/hdphoto7.wdp"/><Relationship Id="rId35" Type="http://schemas.openxmlformats.org/officeDocument/2006/relationships/image" Target="../media/image40.png"/><Relationship Id="rId43" Type="http://schemas.microsoft.com/office/2007/relationships/hdphoto" Target="../media/hdphoto13.wdp"/><Relationship Id="rId48" Type="http://schemas.openxmlformats.org/officeDocument/2006/relationships/image" Target="../media/image49.png"/><Relationship Id="rId8" Type="http://schemas.openxmlformats.org/officeDocument/2006/relationships/image" Target="../media/image18.png"/><Relationship Id="rId51"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microsoft.com/office/2007/relationships/hdphoto" Target="../media/hdphoto15.wdp"/><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iSED">
            <a:extLst>
              <a:ext uri="{FF2B5EF4-FFF2-40B4-BE49-F238E27FC236}">
                <a16:creationId xmlns="" xmlns:a16="http://schemas.microsoft.com/office/drawing/2014/main" id="{F1D2514B-F87E-452E-8898-688B0FD27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5" y="1607343"/>
            <a:ext cx="3360738" cy="4029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BED145C1-FF55-4D51-B251-61676A18E551}"/>
              </a:ext>
            </a:extLst>
          </p:cNvPr>
          <p:cNvSpPr txBox="1"/>
          <p:nvPr/>
        </p:nvSpPr>
        <p:spPr>
          <a:xfrm>
            <a:off x="411091" y="1397317"/>
            <a:ext cx="4784073" cy="3539430"/>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Operational Training</a:t>
            </a:r>
          </a:p>
          <a:p>
            <a:pPr algn="ctr"/>
            <a:endParaRPr lang="en-US" sz="2400" b="1" dirty="0">
              <a:latin typeface="Calibri" panose="020F0502020204030204" pitchFamily="34" charset="0"/>
              <a:cs typeface="Calibri" panose="020F0502020204030204" pitchFamily="34" charset="0"/>
            </a:endParaRPr>
          </a:p>
          <a:p>
            <a:pPr algn="ctr"/>
            <a:r>
              <a:rPr lang="en-US" sz="3200" b="1" dirty="0">
                <a:latin typeface="Calibri" panose="020F0502020204030204" pitchFamily="34" charset="0"/>
                <a:cs typeface="Calibri" panose="020F0502020204030204" pitchFamily="34" charset="0"/>
              </a:rPr>
              <a:t>Í</a:t>
            </a:r>
            <a:r>
              <a:rPr lang="en-US" sz="4400" dirty="0"/>
              <a:t>SED®</a:t>
            </a:r>
            <a:r>
              <a:rPr lang="en-US" sz="6600" dirty="0"/>
              <a:t> </a:t>
            </a:r>
          </a:p>
          <a:p>
            <a:pPr algn="ctr"/>
            <a:endParaRPr lang="en-US" sz="5400" dirty="0"/>
          </a:p>
          <a:p>
            <a:pPr algn="ctr"/>
            <a:r>
              <a:rPr lang="en-US" sz="2800" dirty="0"/>
              <a:t>Erythrocyte Sedimentation Rate Analyzer</a:t>
            </a:r>
          </a:p>
        </p:txBody>
      </p:sp>
    </p:spTree>
    <p:extLst>
      <p:ext uri="{BB962C8B-B14F-4D97-AF65-F5344CB8AC3E}">
        <p14:creationId xmlns:p14="http://schemas.microsoft.com/office/powerpoint/2010/main" val="303231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19B1437A-47C7-40FF-851B-1B6E30C555FD}"/>
              </a:ext>
            </a:extLst>
          </p:cNvPr>
          <p:cNvGrpSpPr/>
          <p:nvPr/>
        </p:nvGrpSpPr>
        <p:grpSpPr>
          <a:xfrm>
            <a:off x="3353317" y="1450546"/>
            <a:ext cx="2939034" cy="3881250"/>
            <a:chOff x="3353317" y="1450546"/>
            <a:chExt cx="2939034" cy="3881250"/>
          </a:xfrm>
        </p:grpSpPr>
        <p:pic>
          <p:nvPicPr>
            <p:cNvPr id="18" name="Picture 17">
              <a:extLst>
                <a:ext uri="{FF2B5EF4-FFF2-40B4-BE49-F238E27FC236}">
                  <a16:creationId xmlns="" xmlns:a16="http://schemas.microsoft.com/office/drawing/2014/main" id="{D934CEE7-E314-45BA-A38E-FD9F506A3C49}"/>
                </a:ext>
              </a:extLst>
            </p:cNvPr>
            <p:cNvPicPr>
              <a:picLocks noChangeAspect="1"/>
            </p:cNvPicPr>
            <p:nvPr/>
          </p:nvPicPr>
          <p:blipFill>
            <a:blip r:embed="rId3"/>
            <a:stretch>
              <a:fillRect/>
            </a:stretch>
          </p:blipFill>
          <p:spPr>
            <a:xfrm>
              <a:off x="3353317" y="1450546"/>
              <a:ext cx="2939034" cy="3881250"/>
            </a:xfrm>
            <a:prstGeom prst="rect">
              <a:avLst/>
            </a:prstGeom>
          </p:spPr>
        </p:pic>
        <p:pic>
          <p:nvPicPr>
            <p:cNvPr id="38" name="Picture 37">
              <a:extLst>
                <a:ext uri="{FF2B5EF4-FFF2-40B4-BE49-F238E27FC236}">
                  <a16:creationId xmlns="" xmlns:a16="http://schemas.microsoft.com/office/drawing/2014/main" id="{091D106B-8F6C-4937-897A-7321FD3E224D}"/>
                </a:ext>
              </a:extLst>
            </p:cNvPr>
            <p:cNvPicPr/>
            <p:nvPr/>
          </p:nvPicPr>
          <p:blipFill rotWithShape="1">
            <a:blip r:embed="rId4"/>
            <a:srcRect r="4827" b="12252"/>
            <a:stretch/>
          </p:blipFill>
          <p:spPr bwMode="auto">
            <a:xfrm>
              <a:off x="5620560" y="1809978"/>
              <a:ext cx="365760" cy="365760"/>
            </a:xfrm>
            <a:prstGeom prst="rect">
              <a:avLst/>
            </a:prstGeom>
            <a:ln>
              <a:noFill/>
            </a:ln>
            <a:extLst>
              <a:ext uri="{53640926-AAD7-44D8-BBD7-CCE9431645EC}">
                <a14:shadowObscured xmlns:a14="http://schemas.microsoft.com/office/drawing/2010/main"/>
              </a:ext>
            </a:extLst>
          </p:spPr>
        </p:pic>
      </p:grpSp>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5">
            <a:extLst>
              <a:ext uri="{28A0092B-C50C-407E-A947-70E740481C1C}">
                <a14:useLocalDpi xmlns:a14="http://schemas.microsoft.com/office/drawing/2010/main" val="0"/>
              </a:ext>
            </a:extLst>
          </a:blip>
          <a:srcRect t="77500" b="-2709"/>
          <a:stretch/>
        </p:blipFill>
        <p:spPr>
          <a:xfrm>
            <a:off x="0" y="5457310"/>
            <a:ext cx="9144000" cy="1728788"/>
          </a:xfrm>
          <a:prstGeom prst="rect">
            <a:avLst/>
          </a:prstGeom>
          <a:solidFill>
            <a:schemeClr val="bg1"/>
          </a:solidFill>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Touch Screen</a:t>
            </a:r>
            <a:endParaRPr lang="en-US" dirty="0">
              <a:solidFill>
                <a:schemeClr val="bg1"/>
              </a:solidFill>
            </a:endParaRPr>
          </a:p>
        </p:txBody>
      </p:sp>
      <p:sp>
        <p:nvSpPr>
          <p:cNvPr id="20" name="Line Callout 1 7">
            <a:extLst>
              <a:ext uri="{FF2B5EF4-FFF2-40B4-BE49-F238E27FC236}">
                <a16:creationId xmlns="" xmlns:a16="http://schemas.microsoft.com/office/drawing/2014/main" id="{95D78FF0-9180-499D-91E2-8BCC203FDED7}"/>
              </a:ext>
            </a:extLst>
          </p:cNvPr>
          <p:cNvSpPr/>
          <p:nvPr/>
        </p:nvSpPr>
        <p:spPr>
          <a:xfrm>
            <a:off x="1518129" y="1207903"/>
            <a:ext cx="1252271" cy="231324"/>
          </a:xfrm>
          <a:prstGeom prst="borderCallout1">
            <a:avLst>
              <a:gd name="adj1" fmla="val 55709"/>
              <a:gd name="adj2" fmla="val 99933"/>
              <a:gd name="adj3" fmla="val 196781"/>
              <a:gd name="adj4" fmla="val 158120"/>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System info</a:t>
            </a:r>
          </a:p>
        </p:txBody>
      </p:sp>
      <p:sp>
        <p:nvSpPr>
          <p:cNvPr id="22" name="Line Callout 1 7">
            <a:extLst>
              <a:ext uri="{FF2B5EF4-FFF2-40B4-BE49-F238E27FC236}">
                <a16:creationId xmlns="" xmlns:a16="http://schemas.microsoft.com/office/drawing/2014/main" id="{11A1C44D-16D3-4EA9-8396-633B70948EBE}"/>
              </a:ext>
            </a:extLst>
          </p:cNvPr>
          <p:cNvSpPr/>
          <p:nvPr/>
        </p:nvSpPr>
        <p:spPr>
          <a:xfrm>
            <a:off x="902440" y="4645514"/>
            <a:ext cx="1867960" cy="554118"/>
          </a:xfrm>
          <a:prstGeom prst="borderCallout1">
            <a:avLst>
              <a:gd name="adj1" fmla="val 55709"/>
              <a:gd name="adj2" fmla="val 99933"/>
              <a:gd name="adj3" fmla="val 25777"/>
              <a:gd name="adj4" fmla="val 201325"/>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sample (manual patient data entry)</a:t>
            </a:r>
          </a:p>
        </p:txBody>
      </p:sp>
      <p:sp>
        <p:nvSpPr>
          <p:cNvPr id="23" name="Line Callout 1 7">
            <a:extLst>
              <a:ext uri="{FF2B5EF4-FFF2-40B4-BE49-F238E27FC236}">
                <a16:creationId xmlns="" xmlns:a16="http://schemas.microsoft.com/office/drawing/2014/main" id="{472773F3-B1A2-4766-B082-0954C0A1CB20}"/>
              </a:ext>
            </a:extLst>
          </p:cNvPr>
          <p:cNvSpPr/>
          <p:nvPr/>
        </p:nvSpPr>
        <p:spPr>
          <a:xfrm>
            <a:off x="1507473" y="4159635"/>
            <a:ext cx="1252271" cy="329378"/>
          </a:xfrm>
          <a:prstGeom prst="borderCallout1">
            <a:avLst>
              <a:gd name="adj1" fmla="val 55709"/>
              <a:gd name="adj2" fmla="val 99933"/>
              <a:gd name="adj3" fmla="val 111471"/>
              <a:gd name="adj4" fmla="val 193926"/>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sample</a:t>
            </a:r>
          </a:p>
        </p:txBody>
      </p:sp>
      <p:sp>
        <p:nvSpPr>
          <p:cNvPr id="24" name="Line Callout 1 6">
            <a:extLst>
              <a:ext uri="{FF2B5EF4-FFF2-40B4-BE49-F238E27FC236}">
                <a16:creationId xmlns="" xmlns:a16="http://schemas.microsoft.com/office/drawing/2014/main" id="{A80E84DE-77B3-489B-8F8F-0F7A55088976}"/>
              </a:ext>
            </a:extLst>
          </p:cNvPr>
          <p:cNvSpPr/>
          <p:nvPr/>
        </p:nvSpPr>
        <p:spPr>
          <a:xfrm>
            <a:off x="6934392" y="2632586"/>
            <a:ext cx="1252271" cy="392297"/>
          </a:xfrm>
          <a:prstGeom prst="borderCallout1">
            <a:avLst>
              <a:gd name="adj1" fmla="val 46559"/>
              <a:gd name="adj2" fmla="val 475"/>
              <a:gd name="adj3" fmla="val 79436"/>
              <a:gd name="adj4" fmla="val -63665"/>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Print</a:t>
            </a:r>
          </a:p>
        </p:txBody>
      </p:sp>
      <p:sp>
        <p:nvSpPr>
          <p:cNvPr id="25" name="Line Callout 1 6">
            <a:extLst>
              <a:ext uri="{FF2B5EF4-FFF2-40B4-BE49-F238E27FC236}">
                <a16:creationId xmlns="" xmlns:a16="http://schemas.microsoft.com/office/drawing/2014/main" id="{60A91AA8-E20C-443D-B722-016B5D3FEFF2}"/>
              </a:ext>
            </a:extLst>
          </p:cNvPr>
          <p:cNvSpPr/>
          <p:nvPr/>
        </p:nvSpPr>
        <p:spPr>
          <a:xfrm>
            <a:off x="6934392" y="3143635"/>
            <a:ext cx="1252271" cy="392297"/>
          </a:xfrm>
          <a:prstGeom prst="borderCallout1">
            <a:avLst>
              <a:gd name="adj1" fmla="val 46559"/>
              <a:gd name="adj2" fmla="val 475"/>
              <a:gd name="adj3" fmla="val 39503"/>
              <a:gd name="adj4" fmla="val -63665"/>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Send to LIS</a:t>
            </a:r>
          </a:p>
        </p:txBody>
      </p:sp>
      <p:sp>
        <p:nvSpPr>
          <p:cNvPr id="26" name="Line Callout 1 6">
            <a:extLst>
              <a:ext uri="{FF2B5EF4-FFF2-40B4-BE49-F238E27FC236}">
                <a16:creationId xmlns="" xmlns:a16="http://schemas.microsoft.com/office/drawing/2014/main" id="{C50B9960-1839-44EB-ADE6-75DC5BE20128}"/>
              </a:ext>
            </a:extLst>
          </p:cNvPr>
          <p:cNvSpPr/>
          <p:nvPr/>
        </p:nvSpPr>
        <p:spPr>
          <a:xfrm>
            <a:off x="6935309" y="4539092"/>
            <a:ext cx="1252271" cy="392297"/>
          </a:xfrm>
          <a:prstGeom prst="borderCallout1">
            <a:avLst>
              <a:gd name="adj1" fmla="val 46559"/>
              <a:gd name="adj2" fmla="val 475"/>
              <a:gd name="adj3" fmla="val -3435"/>
              <a:gd name="adj4" fmla="val -89606"/>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End/Stop</a:t>
            </a:r>
          </a:p>
        </p:txBody>
      </p:sp>
      <p:sp>
        <p:nvSpPr>
          <p:cNvPr id="27" name="Line Callout 1 6">
            <a:extLst>
              <a:ext uri="{FF2B5EF4-FFF2-40B4-BE49-F238E27FC236}">
                <a16:creationId xmlns="" xmlns:a16="http://schemas.microsoft.com/office/drawing/2014/main" id="{FE7D3C86-3B1A-4D34-9842-EE880166673F}"/>
              </a:ext>
            </a:extLst>
          </p:cNvPr>
          <p:cNvSpPr/>
          <p:nvPr/>
        </p:nvSpPr>
        <p:spPr>
          <a:xfrm>
            <a:off x="6935379" y="3947194"/>
            <a:ext cx="1590512" cy="392297"/>
          </a:xfrm>
          <a:prstGeom prst="borderCallout1">
            <a:avLst>
              <a:gd name="adj1" fmla="val 46559"/>
              <a:gd name="adj2" fmla="val 475"/>
              <a:gd name="adj3" fmla="val 50190"/>
              <a:gd name="adj4" fmla="val -4489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Next sample</a:t>
            </a:r>
          </a:p>
        </p:txBody>
      </p:sp>
      <p:sp>
        <p:nvSpPr>
          <p:cNvPr id="28" name="Line Callout 1 6">
            <a:extLst>
              <a:ext uri="{FF2B5EF4-FFF2-40B4-BE49-F238E27FC236}">
                <a16:creationId xmlns="" xmlns:a16="http://schemas.microsoft.com/office/drawing/2014/main" id="{6C8F6800-5381-443D-BA5C-D94C4FF76172}"/>
              </a:ext>
            </a:extLst>
          </p:cNvPr>
          <p:cNvSpPr/>
          <p:nvPr/>
        </p:nvSpPr>
        <p:spPr>
          <a:xfrm>
            <a:off x="6934393" y="5183572"/>
            <a:ext cx="1252271" cy="392297"/>
          </a:xfrm>
          <a:prstGeom prst="borderCallout1">
            <a:avLst>
              <a:gd name="adj1" fmla="val 46559"/>
              <a:gd name="adj2" fmla="val 475"/>
              <a:gd name="adj3" fmla="val -4257"/>
              <a:gd name="adj4" fmla="val -76541"/>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Service</a:t>
            </a:r>
          </a:p>
        </p:txBody>
      </p:sp>
      <p:sp>
        <p:nvSpPr>
          <p:cNvPr id="29" name="Line Callout 1 7">
            <a:extLst>
              <a:ext uri="{FF2B5EF4-FFF2-40B4-BE49-F238E27FC236}">
                <a16:creationId xmlns="" xmlns:a16="http://schemas.microsoft.com/office/drawing/2014/main" id="{93425B41-5734-4672-ABBF-E1FE435DF782}"/>
              </a:ext>
            </a:extLst>
          </p:cNvPr>
          <p:cNvSpPr/>
          <p:nvPr/>
        </p:nvSpPr>
        <p:spPr>
          <a:xfrm>
            <a:off x="1004503" y="3511930"/>
            <a:ext cx="1765897" cy="405303"/>
          </a:xfrm>
          <a:prstGeom prst="borderCallout1">
            <a:avLst>
              <a:gd name="adj1" fmla="val 55709"/>
              <a:gd name="adj2" fmla="val 99933"/>
              <a:gd name="adj3" fmla="val 132605"/>
              <a:gd name="adj4" fmla="val 139709"/>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Previous sample</a:t>
            </a:r>
          </a:p>
        </p:txBody>
      </p:sp>
      <p:sp>
        <p:nvSpPr>
          <p:cNvPr id="30" name="Line Callout 1 6">
            <a:extLst>
              <a:ext uri="{FF2B5EF4-FFF2-40B4-BE49-F238E27FC236}">
                <a16:creationId xmlns="" xmlns:a16="http://schemas.microsoft.com/office/drawing/2014/main" id="{B5DEAE4D-0D91-4B5B-8C16-D8A8F4AD003E}"/>
              </a:ext>
            </a:extLst>
          </p:cNvPr>
          <p:cNvSpPr/>
          <p:nvPr/>
        </p:nvSpPr>
        <p:spPr>
          <a:xfrm>
            <a:off x="6934392" y="1644810"/>
            <a:ext cx="1527307" cy="392297"/>
          </a:xfrm>
          <a:prstGeom prst="borderCallout1">
            <a:avLst>
              <a:gd name="adj1" fmla="val 46559"/>
              <a:gd name="adj2" fmla="val 475"/>
              <a:gd name="adj3" fmla="val 79373"/>
              <a:gd name="adj4" fmla="val -7121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ÍSED status indicator</a:t>
            </a:r>
          </a:p>
        </p:txBody>
      </p:sp>
      <p:sp>
        <p:nvSpPr>
          <p:cNvPr id="31" name="Line Callout 1 7">
            <a:extLst>
              <a:ext uri="{FF2B5EF4-FFF2-40B4-BE49-F238E27FC236}">
                <a16:creationId xmlns="" xmlns:a16="http://schemas.microsoft.com/office/drawing/2014/main" id="{4C068F92-1D37-45FE-BF7A-85540EE40B67}"/>
              </a:ext>
            </a:extLst>
          </p:cNvPr>
          <p:cNvSpPr/>
          <p:nvPr/>
        </p:nvSpPr>
        <p:spPr>
          <a:xfrm>
            <a:off x="935698" y="1593667"/>
            <a:ext cx="1834702" cy="558818"/>
          </a:xfrm>
          <a:prstGeom prst="borderCallout1">
            <a:avLst>
              <a:gd name="adj1" fmla="val 55709"/>
              <a:gd name="adj2" fmla="val 99933"/>
              <a:gd name="adj3" fmla="val 121035"/>
              <a:gd name="adj4" fmla="val 134122"/>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Replace iWASH bottle (reset count)</a:t>
            </a:r>
          </a:p>
        </p:txBody>
      </p:sp>
      <p:sp>
        <p:nvSpPr>
          <p:cNvPr id="32" name="Line Callout 1 7">
            <a:extLst>
              <a:ext uri="{FF2B5EF4-FFF2-40B4-BE49-F238E27FC236}">
                <a16:creationId xmlns="" xmlns:a16="http://schemas.microsoft.com/office/drawing/2014/main" id="{EFBB2F1F-E062-4365-9986-7991C21117F7}"/>
              </a:ext>
            </a:extLst>
          </p:cNvPr>
          <p:cNvSpPr/>
          <p:nvPr/>
        </p:nvSpPr>
        <p:spPr>
          <a:xfrm>
            <a:off x="6934392" y="2163199"/>
            <a:ext cx="1834702" cy="350909"/>
          </a:xfrm>
          <a:prstGeom prst="borderCallout1">
            <a:avLst>
              <a:gd name="adj1" fmla="val 63768"/>
              <a:gd name="adj2" fmla="val 255"/>
              <a:gd name="adj3" fmla="val 98198"/>
              <a:gd name="adj4" fmla="val -92601"/>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Replace waste bottle</a:t>
            </a:r>
          </a:p>
        </p:txBody>
      </p:sp>
      <p:sp>
        <p:nvSpPr>
          <p:cNvPr id="33" name="Line Callout 1 7">
            <a:extLst>
              <a:ext uri="{FF2B5EF4-FFF2-40B4-BE49-F238E27FC236}">
                <a16:creationId xmlns="" xmlns:a16="http://schemas.microsoft.com/office/drawing/2014/main" id="{4FB2D9AF-79CF-47B9-A584-40D6C3D0B970}"/>
              </a:ext>
            </a:extLst>
          </p:cNvPr>
          <p:cNvSpPr/>
          <p:nvPr/>
        </p:nvSpPr>
        <p:spPr>
          <a:xfrm>
            <a:off x="925042" y="2310381"/>
            <a:ext cx="1834702" cy="355400"/>
          </a:xfrm>
          <a:prstGeom prst="borderCallout1">
            <a:avLst>
              <a:gd name="adj1" fmla="val 55709"/>
              <a:gd name="adj2" fmla="val 99933"/>
              <a:gd name="adj3" fmla="val 208176"/>
              <a:gd name="adj4" fmla="val 14652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Sample information</a:t>
            </a:r>
          </a:p>
        </p:txBody>
      </p:sp>
      <p:sp>
        <p:nvSpPr>
          <p:cNvPr id="34" name="Line Callout 1 7">
            <a:extLst>
              <a:ext uri="{FF2B5EF4-FFF2-40B4-BE49-F238E27FC236}">
                <a16:creationId xmlns="" xmlns:a16="http://schemas.microsoft.com/office/drawing/2014/main" id="{256F6147-7885-4E2C-92D7-0059341D4419}"/>
              </a:ext>
            </a:extLst>
          </p:cNvPr>
          <p:cNvSpPr/>
          <p:nvPr/>
        </p:nvSpPr>
        <p:spPr>
          <a:xfrm>
            <a:off x="925042" y="2818875"/>
            <a:ext cx="1834702" cy="355400"/>
          </a:xfrm>
          <a:prstGeom prst="borderCallout1">
            <a:avLst>
              <a:gd name="adj1" fmla="val 55709"/>
              <a:gd name="adj2" fmla="val 99933"/>
              <a:gd name="adj3" fmla="val 361564"/>
              <a:gd name="adj4" fmla="val 20481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Retrieved stored data</a:t>
            </a:r>
          </a:p>
        </p:txBody>
      </p:sp>
      <p:sp>
        <p:nvSpPr>
          <p:cNvPr id="35" name="Line Callout 1 7">
            <a:extLst>
              <a:ext uri="{FF2B5EF4-FFF2-40B4-BE49-F238E27FC236}">
                <a16:creationId xmlns="" xmlns:a16="http://schemas.microsoft.com/office/drawing/2014/main" id="{FEA463E7-B440-47A8-8FA0-8C6E02510F30}"/>
              </a:ext>
            </a:extLst>
          </p:cNvPr>
          <p:cNvSpPr/>
          <p:nvPr/>
        </p:nvSpPr>
        <p:spPr>
          <a:xfrm>
            <a:off x="891784" y="5330891"/>
            <a:ext cx="1867960" cy="537458"/>
          </a:xfrm>
          <a:prstGeom prst="borderCallout1">
            <a:avLst>
              <a:gd name="adj1" fmla="val 55709"/>
              <a:gd name="adj2" fmla="val 99933"/>
              <a:gd name="adj3" fmla="val -9523"/>
              <a:gd name="adj4" fmla="val 142699"/>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Deep wash cycle</a:t>
            </a:r>
          </a:p>
        </p:txBody>
      </p:sp>
      <p:sp>
        <p:nvSpPr>
          <p:cNvPr id="36" name="Line Callout 1 7">
            <a:extLst>
              <a:ext uri="{FF2B5EF4-FFF2-40B4-BE49-F238E27FC236}">
                <a16:creationId xmlns="" xmlns:a16="http://schemas.microsoft.com/office/drawing/2014/main" id="{8E1E079E-2E84-4CFA-833C-457B4D2F97E4}"/>
              </a:ext>
            </a:extLst>
          </p:cNvPr>
          <p:cNvSpPr/>
          <p:nvPr/>
        </p:nvSpPr>
        <p:spPr>
          <a:xfrm>
            <a:off x="3353317" y="5599620"/>
            <a:ext cx="1135463" cy="385479"/>
          </a:xfrm>
          <a:prstGeom prst="borderCallout1">
            <a:avLst>
              <a:gd name="adj1" fmla="val 55709"/>
              <a:gd name="adj2" fmla="val 99933"/>
              <a:gd name="adj3" fmla="val -88362"/>
              <a:gd name="adj4" fmla="val 119867"/>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Wash cycle</a:t>
            </a:r>
          </a:p>
        </p:txBody>
      </p:sp>
      <p:sp>
        <p:nvSpPr>
          <p:cNvPr id="39" name="Line Callout 1 6">
            <a:extLst>
              <a:ext uri="{FF2B5EF4-FFF2-40B4-BE49-F238E27FC236}">
                <a16:creationId xmlns="" xmlns:a16="http://schemas.microsoft.com/office/drawing/2014/main" id="{A888B82A-4596-4C09-9387-E022B516AD3B}"/>
              </a:ext>
            </a:extLst>
          </p:cNvPr>
          <p:cNvSpPr/>
          <p:nvPr/>
        </p:nvSpPr>
        <p:spPr>
          <a:xfrm>
            <a:off x="6915024" y="1201370"/>
            <a:ext cx="1527307" cy="392297"/>
          </a:xfrm>
          <a:prstGeom prst="borderCallout1">
            <a:avLst>
              <a:gd name="adj1" fmla="val 46559"/>
              <a:gd name="adj2" fmla="val 475"/>
              <a:gd name="adj3" fmla="val 113110"/>
              <a:gd name="adj4" fmla="val -46010"/>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Adjust time/date</a:t>
            </a:r>
          </a:p>
        </p:txBody>
      </p:sp>
    </p:spTree>
    <p:extLst>
      <p:ext uri="{BB962C8B-B14F-4D97-AF65-F5344CB8AC3E}">
        <p14:creationId xmlns:p14="http://schemas.microsoft.com/office/powerpoint/2010/main" val="718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458048"/>
            <a:ext cx="9144000" cy="1728788"/>
          </a:xfrm>
          <a:prstGeom prst="rect">
            <a:avLst/>
          </a:prstGeom>
          <a:solidFill>
            <a:schemeClr val="bg1"/>
          </a:solidFill>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Status Screen </a:t>
            </a:r>
            <a:endParaRPr lang="en-US" dirty="0">
              <a:solidFill>
                <a:schemeClr val="bg1"/>
              </a:solidFill>
            </a:endParaRPr>
          </a:p>
        </p:txBody>
      </p:sp>
      <p:grpSp>
        <p:nvGrpSpPr>
          <p:cNvPr id="6" name="Group 5">
            <a:extLst>
              <a:ext uri="{FF2B5EF4-FFF2-40B4-BE49-F238E27FC236}">
                <a16:creationId xmlns="" xmlns:a16="http://schemas.microsoft.com/office/drawing/2014/main" id="{254FBD83-B0EE-4EC1-9D16-32CCCF941E05}"/>
              </a:ext>
            </a:extLst>
          </p:cNvPr>
          <p:cNvGrpSpPr/>
          <p:nvPr/>
        </p:nvGrpSpPr>
        <p:grpSpPr>
          <a:xfrm>
            <a:off x="4748030" y="2058443"/>
            <a:ext cx="4114801" cy="974558"/>
            <a:chOff x="4680284" y="3116180"/>
            <a:chExt cx="4114801" cy="974558"/>
          </a:xfrm>
        </p:grpSpPr>
        <p:pic>
          <p:nvPicPr>
            <p:cNvPr id="4" name="Picture 3">
              <a:extLst>
                <a:ext uri="{FF2B5EF4-FFF2-40B4-BE49-F238E27FC236}">
                  <a16:creationId xmlns="" xmlns:a16="http://schemas.microsoft.com/office/drawing/2014/main" id="{659F3754-30DF-4DC3-A7AA-9600522AD94C}"/>
                </a:ext>
              </a:extLst>
            </p:cNvPr>
            <p:cNvPicPr>
              <a:picLocks noChangeAspect="1"/>
            </p:cNvPicPr>
            <p:nvPr/>
          </p:nvPicPr>
          <p:blipFill rotWithShape="1">
            <a:blip r:embed="rId4"/>
            <a:srcRect l="2135" t="7619" r="1002" b="13065"/>
            <a:stretch/>
          </p:blipFill>
          <p:spPr>
            <a:xfrm>
              <a:off x="4680284" y="3116180"/>
              <a:ext cx="4114801" cy="974558"/>
            </a:xfrm>
            <a:prstGeom prst="rect">
              <a:avLst/>
            </a:prstGeom>
          </p:spPr>
        </p:pic>
        <p:sp>
          <p:nvSpPr>
            <p:cNvPr id="5" name="TextBox 4">
              <a:extLst>
                <a:ext uri="{FF2B5EF4-FFF2-40B4-BE49-F238E27FC236}">
                  <a16:creationId xmlns="" xmlns:a16="http://schemas.microsoft.com/office/drawing/2014/main" id="{BD9A11AD-5350-4F33-AA4A-C62E30B0536F}"/>
                </a:ext>
              </a:extLst>
            </p:cNvPr>
            <p:cNvSpPr txBox="1"/>
            <p:nvPr/>
          </p:nvSpPr>
          <p:spPr>
            <a:xfrm>
              <a:off x="4680284" y="3280293"/>
              <a:ext cx="223787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Available Positions: 20</a:t>
              </a:r>
            </a:p>
            <a:p>
              <a:r>
                <a:rPr lang="en-US" sz="1200" dirty="0">
                  <a:latin typeface="Times New Roman" panose="02020603050405020304" pitchFamily="18" charset="0"/>
                  <a:cs typeface="Times New Roman" panose="02020603050405020304" pitchFamily="18" charset="0"/>
                </a:rPr>
                <a:t>Available Credit: 1898</a:t>
              </a:r>
            </a:p>
            <a:p>
              <a:r>
                <a:rPr lang="en-US" sz="1200" dirty="0">
                  <a:latin typeface="Times New Roman" panose="02020603050405020304" pitchFamily="18" charset="0"/>
                  <a:cs typeface="Times New Roman" panose="02020603050405020304" pitchFamily="18" charset="0"/>
                </a:rPr>
                <a:t>ÍSED is  Idle</a:t>
              </a:r>
            </a:p>
          </p:txBody>
        </p:sp>
        <p:pic>
          <p:nvPicPr>
            <p:cNvPr id="37" name="Picture 36">
              <a:extLst>
                <a:ext uri="{FF2B5EF4-FFF2-40B4-BE49-F238E27FC236}">
                  <a16:creationId xmlns="" xmlns:a16="http://schemas.microsoft.com/office/drawing/2014/main" id="{D0059F56-6E68-41AA-8583-15A3191EFDB5}"/>
                </a:ext>
              </a:extLst>
            </p:cNvPr>
            <p:cNvPicPr/>
            <p:nvPr/>
          </p:nvPicPr>
          <p:blipFill>
            <a:blip r:embed="rId5"/>
            <a:stretch>
              <a:fillRect/>
            </a:stretch>
          </p:blipFill>
          <p:spPr>
            <a:xfrm>
              <a:off x="7472396" y="3235317"/>
              <a:ext cx="925646" cy="781357"/>
            </a:xfrm>
            <a:prstGeom prst="rect">
              <a:avLst/>
            </a:prstGeom>
          </p:spPr>
        </p:pic>
      </p:grpSp>
      <p:sp>
        <p:nvSpPr>
          <p:cNvPr id="41" name="TextBox 40">
            <a:extLst>
              <a:ext uri="{FF2B5EF4-FFF2-40B4-BE49-F238E27FC236}">
                <a16:creationId xmlns="" xmlns:a16="http://schemas.microsoft.com/office/drawing/2014/main" id="{A7017F46-CE40-49EF-8B74-24D390B81203}"/>
              </a:ext>
            </a:extLst>
          </p:cNvPr>
          <p:cNvSpPr txBox="1"/>
          <p:nvPr/>
        </p:nvSpPr>
        <p:spPr>
          <a:xfrm>
            <a:off x="0" y="1576226"/>
            <a:ext cx="3850105" cy="1938992"/>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The ÍSED Status screen displays useful information to the operator including available positions, available credit, and analyzer status.</a:t>
            </a:r>
          </a:p>
        </p:txBody>
      </p:sp>
      <p:sp>
        <p:nvSpPr>
          <p:cNvPr id="45" name="TextBox 44">
            <a:extLst>
              <a:ext uri="{FF2B5EF4-FFF2-40B4-BE49-F238E27FC236}">
                <a16:creationId xmlns="" xmlns:a16="http://schemas.microsoft.com/office/drawing/2014/main" id="{71F84854-1CB7-438C-BA19-DB6CB8B6CB57}"/>
              </a:ext>
            </a:extLst>
          </p:cNvPr>
          <p:cNvSpPr txBox="1"/>
          <p:nvPr/>
        </p:nvSpPr>
        <p:spPr>
          <a:xfrm>
            <a:off x="6249619" y="4832269"/>
            <a:ext cx="2894381" cy="830997"/>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The ÍSED Status Indicator</a:t>
            </a:r>
          </a:p>
        </p:txBody>
      </p:sp>
      <p:grpSp>
        <p:nvGrpSpPr>
          <p:cNvPr id="8" name="Group 7">
            <a:extLst>
              <a:ext uri="{FF2B5EF4-FFF2-40B4-BE49-F238E27FC236}">
                <a16:creationId xmlns="" xmlns:a16="http://schemas.microsoft.com/office/drawing/2014/main" id="{6CED8FC0-59ED-464E-AC73-84AA18003F90}"/>
              </a:ext>
            </a:extLst>
          </p:cNvPr>
          <p:cNvGrpSpPr/>
          <p:nvPr/>
        </p:nvGrpSpPr>
        <p:grpSpPr>
          <a:xfrm>
            <a:off x="445168" y="3924602"/>
            <a:ext cx="4692316" cy="1533446"/>
            <a:chOff x="445168" y="3924602"/>
            <a:chExt cx="5971064" cy="1757758"/>
          </a:xfrm>
        </p:grpSpPr>
        <p:pic>
          <p:nvPicPr>
            <p:cNvPr id="42" name="Picture 41">
              <a:extLst>
                <a:ext uri="{FF2B5EF4-FFF2-40B4-BE49-F238E27FC236}">
                  <a16:creationId xmlns="" xmlns:a16="http://schemas.microsoft.com/office/drawing/2014/main" id="{1EFD30C0-7C5C-4578-8081-8F0CAD88419F}"/>
                </a:ext>
              </a:extLst>
            </p:cNvPr>
            <p:cNvPicPr/>
            <p:nvPr/>
          </p:nvPicPr>
          <p:blipFill>
            <a:blip r:embed="rId5"/>
            <a:stretch>
              <a:fillRect/>
            </a:stretch>
          </p:blipFill>
          <p:spPr>
            <a:xfrm>
              <a:off x="4020120" y="4237481"/>
              <a:ext cx="1455821" cy="1431033"/>
            </a:xfrm>
            <a:prstGeom prst="rect">
              <a:avLst/>
            </a:prstGeom>
          </p:spPr>
        </p:pic>
        <p:pic>
          <p:nvPicPr>
            <p:cNvPr id="43" name="Picture 42">
              <a:extLst>
                <a:ext uri="{FF2B5EF4-FFF2-40B4-BE49-F238E27FC236}">
                  <a16:creationId xmlns="" xmlns:a16="http://schemas.microsoft.com/office/drawing/2014/main" id="{FBFC6EFA-027E-4D89-A510-953E0920F58A}"/>
                </a:ext>
              </a:extLst>
            </p:cNvPr>
            <p:cNvPicPr/>
            <p:nvPr/>
          </p:nvPicPr>
          <p:blipFill rotWithShape="1">
            <a:blip r:embed="rId6"/>
            <a:srcRect r="4827" b="12252"/>
            <a:stretch/>
          </p:blipFill>
          <p:spPr bwMode="auto">
            <a:xfrm>
              <a:off x="445168" y="4251327"/>
              <a:ext cx="1455821" cy="1431033"/>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 xmlns:a16="http://schemas.microsoft.com/office/drawing/2014/main" id="{E5E2F9A7-896B-48D7-8ECE-6A216DB19D8C}"/>
                </a:ext>
              </a:extLst>
            </p:cNvPr>
            <p:cNvPicPr/>
            <p:nvPr/>
          </p:nvPicPr>
          <p:blipFill>
            <a:blip r:embed="rId7"/>
            <a:stretch>
              <a:fillRect/>
            </a:stretch>
          </p:blipFill>
          <p:spPr>
            <a:xfrm>
              <a:off x="2232644" y="4251327"/>
              <a:ext cx="1455821" cy="1431033"/>
            </a:xfrm>
            <a:prstGeom prst="rect">
              <a:avLst/>
            </a:prstGeom>
          </p:spPr>
        </p:pic>
        <p:sp>
          <p:nvSpPr>
            <p:cNvPr id="7" name="TextBox 6">
              <a:extLst>
                <a:ext uri="{FF2B5EF4-FFF2-40B4-BE49-F238E27FC236}">
                  <a16:creationId xmlns="" xmlns:a16="http://schemas.microsoft.com/office/drawing/2014/main" id="{D6A833D1-6B2E-4E59-9767-FD4B2616B81D}"/>
                </a:ext>
              </a:extLst>
            </p:cNvPr>
            <p:cNvSpPr txBox="1"/>
            <p:nvPr/>
          </p:nvSpPr>
          <p:spPr>
            <a:xfrm>
              <a:off x="563400" y="3924602"/>
              <a:ext cx="2114412" cy="338554"/>
            </a:xfrm>
            <a:prstGeom prst="rect">
              <a:avLst/>
            </a:prstGeom>
            <a:noFill/>
          </p:spPr>
          <p:txBody>
            <a:bodyPr wrap="square" rtlCol="0">
              <a:spAutoFit/>
            </a:bodyPr>
            <a:lstStyle/>
            <a:p>
              <a:r>
                <a:rPr lang="en-US" sz="1600" dirty="0"/>
                <a:t>ÍSED Active</a:t>
              </a:r>
            </a:p>
          </p:txBody>
        </p:sp>
        <p:sp>
          <p:nvSpPr>
            <p:cNvPr id="46" name="TextBox 45">
              <a:extLst>
                <a:ext uri="{FF2B5EF4-FFF2-40B4-BE49-F238E27FC236}">
                  <a16:creationId xmlns="" xmlns:a16="http://schemas.microsoft.com/office/drawing/2014/main" id="{2EB464FA-A7EB-4DE2-9AA5-A821516D70B6}"/>
                </a:ext>
              </a:extLst>
            </p:cNvPr>
            <p:cNvSpPr txBox="1"/>
            <p:nvPr/>
          </p:nvSpPr>
          <p:spPr>
            <a:xfrm>
              <a:off x="2329431" y="3939726"/>
              <a:ext cx="2114412" cy="338554"/>
            </a:xfrm>
            <a:prstGeom prst="rect">
              <a:avLst/>
            </a:prstGeom>
            <a:noFill/>
          </p:spPr>
          <p:txBody>
            <a:bodyPr wrap="square" rtlCol="0">
              <a:spAutoFit/>
            </a:bodyPr>
            <a:lstStyle/>
            <a:p>
              <a:r>
                <a:rPr lang="en-US" sz="1600" dirty="0"/>
                <a:t>ÍSED Warning</a:t>
              </a:r>
            </a:p>
          </p:txBody>
        </p:sp>
        <p:sp>
          <p:nvSpPr>
            <p:cNvPr id="47" name="TextBox 46">
              <a:extLst>
                <a:ext uri="{FF2B5EF4-FFF2-40B4-BE49-F238E27FC236}">
                  <a16:creationId xmlns="" xmlns:a16="http://schemas.microsoft.com/office/drawing/2014/main" id="{780842B1-C0B6-4737-813B-8DBCD299CBC5}"/>
                </a:ext>
              </a:extLst>
            </p:cNvPr>
            <p:cNvSpPr txBox="1"/>
            <p:nvPr/>
          </p:nvSpPr>
          <p:spPr>
            <a:xfrm>
              <a:off x="4301820" y="3942706"/>
              <a:ext cx="2114412" cy="338554"/>
            </a:xfrm>
            <a:prstGeom prst="rect">
              <a:avLst/>
            </a:prstGeom>
            <a:noFill/>
          </p:spPr>
          <p:txBody>
            <a:bodyPr wrap="square" rtlCol="0">
              <a:spAutoFit/>
            </a:bodyPr>
            <a:lstStyle/>
            <a:p>
              <a:r>
                <a:rPr lang="en-US" sz="1600" dirty="0"/>
                <a:t>ÍSED Idle</a:t>
              </a:r>
            </a:p>
          </p:txBody>
        </p:sp>
      </p:grpSp>
    </p:spTree>
    <p:extLst>
      <p:ext uri="{BB962C8B-B14F-4D97-AF65-F5344CB8AC3E}">
        <p14:creationId xmlns:p14="http://schemas.microsoft.com/office/powerpoint/2010/main" val="18463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12700" y="5122073"/>
            <a:ext cx="9144000" cy="1728788"/>
          </a:xfrm>
          <a:prstGeom prst="rect">
            <a:avLst/>
          </a:prstGeom>
          <a:solidFill>
            <a:schemeClr val="bg1"/>
          </a:solidFill>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iWASH and Waste Bottle Status</a:t>
            </a:r>
            <a:endParaRPr lang="en-US" dirty="0">
              <a:solidFill>
                <a:schemeClr val="bg1"/>
              </a:solidFill>
            </a:endParaRPr>
          </a:p>
        </p:txBody>
      </p:sp>
      <p:sp>
        <p:nvSpPr>
          <p:cNvPr id="41" name="TextBox 40">
            <a:extLst>
              <a:ext uri="{FF2B5EF4-FFF2-40B4-BE49-F238E27FC236}">
                <a16:creationId xmlns="" xmlns:a16="http://schemas.microsoft.com/office/drawing/2014/main" id="{A7017F46-CE40-49EF-8B74-24D390B81203}"/>
              </a:ext>
            </a:extLst>
          </p:cNvPr>
          <p:cNvSpPr txBox="1"/>
          <p:nvPr/>
        </p:nvSpPr>
        <p:spPr>
          <a:xfrm>
            <a:off x="-13280" y="1513854"/>
            <a:ext cx="3850105" cy="415498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The iWASH and Waste bottle indicators display current approximate volume of iWASH and Waste bottles.  </a:t>
            </a:r>
          </a:p>
          <a:p>
            <a:endParaRPr lang="en-US" sz="2400" dirty="0"/>
          </a:p>
          <a:p>
            <a:pPr marL="342900" indent="-342900">
              <a:buFont typeface="Wingdings" panose="05000000000000000000" pitchFamily="2" charset="2"/>
              <a:buChar char="v"/>
            </a:pPr>
            <a:r>
              <a:rPr lang="en-US" sz="2400" dirty="0"/>
              <a:t>A green bar is displayed as a volume indicator. </a:t>
            </a:r>
          </a:p>
          <a:p>
            <a:endParaRPr lang="en-US" sz="2400" dirty="0"/>
          </a:p>
          <a:p>
            <a:pPr marL="342900" indent="-342900">
              <a:buFont typeface="Wingdings" panose="05000000000000000000" pitchFamily="2" charset="2"/>
              <a:buChar char="v"/>
            </a:pPr>
            <a:r>
              <a:rPr lang="en-US" sz="2400" dirty="0"/>
              <a:t>The indicators are updated based on cycle counts. </a:t>
            </a:r>
          </a:p>
        </p:txBody>
      </p:sp>
      <p:grpSp>
        <p:nvGrpSpPr>
          <p:cNvPr id="6" name="Group 5">
            <a:extLst>
              <a:ext uri="{FF2B5EF4-FFF2-40B4-BE49-F238E27FC236}">
                <a16:creationId xmlns="" xmlns:a16="http://schemas.microsoft.com/office/drawing/2014/main" id="{46D79C0A-1265-4210-9421-41E8322E16F2}"/>
              </a:ext>
            </a:extLst>
          </p:cNvPr>
          <p:cNvGrpSpPr/>
          <p:nvPr/>
        </p:nvGrpSpPr>
        <p:grpSpPr>
          <a:xfrm>
            <a:off x="5012266" y="1447193"/>
            <a:ext cx="3191933" cy="4221645"/>
            <a:chOff x="4741333" y="1621375"/>
            <a:chExt cx="3191933" cy="4221645"/>
          </a:xfrm>
        </p:grpSpPr>
        <p:pic>
          <p:nvPicPr>
            <p:cNvPr id="12" name="Picture 11">
              <a:extLst>
                <a:ext uri="{FF2B5EF4-FFF2-40B4-BE49-F238E27FC236}">
                  <a16:creationId xmlns="" xmlns:a16="http://schemas.microsoft.com/office/drawing/2014/main" id="{AEDF3729-C0F5-4087-9C0B-4B03D2AA77A5}"/>
                </a:ext>
              </a:extLst>
            </p:cNvPr>
            <p:cNvPicPr>
              <a:picLocks noChangeAspect="1"/>
            </p:cNvPicPr>
            <p:nvPr/>
          </p:nvPicPr>
          <p:blipFill rotWithShape="1">
            <a:blip r:embed="rId4"/>
            <a:srcRect l="28890" t="287" r="28703"/>
            <a:stretch/>
          </p:blipFill>
          <p:spPr>
            <a:xfrm>
              <a:off x="4741333" y="1621375"/>
              <a:ext cx="3191933" cy="4221645"/>
            </a:xfrm>
            <a:prstGeom prst="rect">
              <a:avLst/>
            </a:prstGeom>
          </p:spPr>
        </p:pic>
        <p:cxnSp>
          <p:nvCxnSpPr>
            <p:cNvPr id="11" name="Straight Arrow Connector 10">
              <a:extLst>
                <a:ext uri="{FF2B5EF4-FFF2-40B4-BE49-F238E27FC236}">
                  <a16:creationId xmlns="" xmlns:a16="http://schemas.microsoft.com/office/drawing/2014/main" id="{B8165359-1873-40D1-8340-4C0F63478297}"/>
                </a:ext>
              </a:extLst>
            </p:cNvPr>
            <p:cNvCxnSpPr>
              <a:cxnSpLocks/>
            </p:cNvCxnSpPr>
            <p:nvPr/>
          </p:nvCxnSpPr>
          <p:spPr>
            <a:xfrm flipH="1">
              <a:off x="4947706" y="2388086"/>
              <a:ext cx="1389593" cy="1"/>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0936975C-E634-4A9A-9DF5-C003DEE05052}"/>
                </a:ext>
              </a:extLst>
            </p:cNvPr>
            <p:cNvCxnSpPr>
              <a:cxnSpLocks/>
            </p:cNvCxnSpPr>
            <p:nvPr/>
          </p:nvCxnSpPr>
          <p:spPr>
            <a:xfrm>
              <a:off x="4978399" y="3028630"/>
              <a:ext cx="1358900" cy="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9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12700" y="5122073"/>
            <a:ext cx="9144000" cy="1728788"/>
          </a:xfrm>
          <a:prstGeom prst="rect">
            <a:avLst/>
          </a:prstGeom>
          <a:solidFill>
            <a:schemeClr val="bg1"/>
          </a:solidFill>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Patient Demographics</a:t>
            </a:r>
            <a:endParaRPr lang="en-US" dirty="0">
              <a:solidFill>
                <a:schemeClr val="bg1"/>
              </a:solidFill>
            </a:endParaRPr>
          </a:p>
        </p:txBody>
      </p:sp>
      <p:sp>
        <p:nvSpPr>
          <p:cNvPr id="41" name="TextBox 40">
            <a:extLst>
              <a:ext uri="{FF2B5EF4-FFF2-40B4-BE49-F238E27FC236}">
                <a16:creationId xmlns="" xmlns:a16="http://schemas.microsoft.com/office/drawing/2014/main" id="{A7017F46-CE40-49EF-8B74-24D390B81203}"/>
              </a:ext>
            </a:extLst>
          </p:cNvPr>
          <p:cNvSpPr txBox="1"/>
          <p:nvPr/>
        </p:nvSpPr>
        <p:spPr>
          <a:xfrm>
            <a:off x="12700" y="2266944"/>
            <a:ext cx="3850105" cy="2677656"/>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The fields in the center of the home screen display patient demographics and results.  Patient results can be printed or retransmitted from the icons in this section. </a:t>
            </a:r>
          </a:p>
        </p:txBody>
      </p:sp>
      <p:pic>
        <p:nvPicPr>
          <p:cNvPr id="6" name="Picture 5">
            <a:extLst>
              <a:ext uri="{FF2B5EF4-FFF2-40B4-BE49-F238E27FC236}">
                <a16:creationId xmlns="" xmlns:a16="http://schemas.microsoft.com/office/drawing/2014/main" id="{06D33E68-D3E7-4170-898F-466E113570B4}"/>
              </a:ext>
            </a:extLst>
          </p:cNvPr>
          <p:cNvPicPr>
            <a:picLocks noChangeAspect="1"/>
          </p:cNvPicPr>
          <p:nvPr/>
        </p:nvPicPr>
        <p:blipFill rotWithShape="1">
          <a:blip r:embed="rId4"/>
          <a:srcRect l="28890" t="287" r="28703"/>
          <a:stretch/>
        </p:blipFill>
        <p:spPr>
          <a:xfrm>
            <a:off x="5088466" y="1425417"/>
            <a:ext cx="3107267" cy="4109666"/>
          </a:xfrm>
          <a:prstGeom prst="rect">
            <a:avLst/>
          </a:prstGeom>
        </p:spPr>
      </p:pic>
      <p:sp>
        <p:nvSpPr>
          <p:cNvPr id="2" name="Rectangle 1">
            <a:extLst>
              <a:ext uri="{FF2B5EF4-FFF2-40B4-BE49-F238E27FC236}">
                <a16:creationId xmlns="" xmlns:a16="http://schemas.microsoft.com/office/drawing/2014/main" id="{0765A6B2-CC09-420C-9559-D67506367CD1}"/>
              </a:ext>
            </a:extLst>
          </p:cNvPr>
          <p:cNvSpPr/>
          <p:nvPr/>
        </p:nvSpPr>
        <p:spPr>
          <a:xfrm>
            <a:off x="5071533" y="2760133"/>
            <a:ext cx="3166534" cy="13885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74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12700" y="5122073"/>
            <a:ext cx="9144000" cy="1728788"/>
          </a:xfrm>
          <a:prstGeom prst="rect">
            <a:avLst/>
          </a:prstGeom>
          <a:solidFill>
            <a:schemeClr val="bg1"/>
          </a:solidFill>
        </p:spPr>
      </p:pic>
      <p:pic>
        <p:nvPicPr>
          <p:cNvPr id="15" name="Picture 14">
            <a:extLst>
              <a:ext uri="{FF2B5EF4-FFF2-40B4-BE49-F238E27FC236}">
                <a16:creationId xmlns="" xmlns:a16="http://schemas.microsoft.com/office/drawing/2014/main" id="{17C93B2C-AD4B-40A8-A9F1-83960C0F8978}"/>
              </a:ext>
            </a:extLst>
          </p:cNvPr>
          <p:cNvPicPr>
            <a:picLocks noChangeAspect="1"/>
          </p:cNvPicPr>
          <p:nvPr/>
        </p:nvPicPr>
        <p:blipFill rotWithShape="1">
          <a:blip r:embed="rId4"/>
          <a:srcRect l="28890" t="287" r="28703"/>
          <a:stretch/>
        </p:blipFill>
        <p:spPr>
          <a:xfrm>
            <a:off x="5644998" y="1518775"/>
            <a:ext cx="2931393" cy="3877056"/>
          </a:xfrm>
          <a:prstGeom prst="rect">
            <a:avLst/>
          </a:prstGeom>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Navigating Through Results</a:t>
            </a:r>
            <a:endParaRPr lang="en-US" dirty="0">
              <a:solidFill>
                <a:schemeClr val="bg1"/>
              </a:solidFill>
            </a:endParaRPr>
          </a:p>
        </p:txBody>
      </p:sp>
      <p:sp>
        <p:nvSpPr>
          <p:cNvPr id="41" name="TextBox 40">
            <a:extLst>
              <a:ext uri="{FF2B5EF4-FFF2-40B4-BE49-F238E27FC236}">
                <a16:creationId xmlns="" xmlns:a16="http://schemas.microsoft.com/office/drawing/2014/main" id="{A7017F46-CE40-49EF-8B74-24D390B81203}"/>
              </a:ext>
            </a:extLst>
          </p:cNvPr>
          <p:cNvSpPr txBox="1"/>
          <p:nvPr/>
        </p:nvSpPr>
        <p:spPr>
          <a:xfrm>
            <a:off x="-13353" y="1518775"/>
            <a:ext cx="3850105" cy="415498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The “Previous Sample” and “Next Sample” icons allow the operator to scroll through single results.</a:t>
            </a:r>
          </a:p>
          <a:p>
            <a:endParaRPr lang="en-US" sz="2400" dirty="0"/>
          </a:p>
          <a:p>
            <a:pPr marL="342900" indent="-342900">
              <a:buFont typeface="Wingdings" panose="05000000000000000000" pitchFamily="2" charset="2"/>
              <a:buChar char="v"/>
            </a:pPr>
            <a:r>
              <a:rPr lang="en-US" sz="2400" dirty="0"/>
              <a:t>The “Retrieve Stored Data” icon allows the operator to search through archived data.</a:t>
            </a:r>
          </a:p>
          <a:p>
            <a:endParaRPr lang="en-US" sz="2400" dirty="0"/>
          </a:p>
        </p:txBody>
      </p:sp>
      <p:sp>
        <p:nvSpPr>
          <p:cNvPr id="8" name="Oval 7">
            <a:extLst>
              <a:ext uri="{FF2B5EF4-FFF2-40B4-BE49-F238E27FC236}">
                <a16:creationId xmlns="" xmlns:a16="http://schemas.microsoft.com/office/drawing/2014/main" id="{435472E8-50F1-4933-A7B3-6DAE49CB5474}"/>
              </a:ext>
            </a:extLst>
          </p:cNvPr>
          <p:cNvSpPr/>
          <p:nvPr/>
        </p:nvSpPr>
        <p:spPr>
          <a:xfrm>
            <a:off x="5554100" y="3860507"/>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84CC1803-DDFC-418E-8058-657451CD8782}"/>
              </a:ext>
            </a:extLst>
          </p:cNvPr>
          <p:cNvSpPr/>
          <p:nvPr/>
        </p:nvSpPr>
        <p:spPr>
          <a:xfrm>
            <a:off x="6765254" y="3860749"/>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C629DE50-CF78-47F7-9747-02ADE1C8CC5F}"/>
              </a:ext>
            </a:extLst>
          </p:cNvPr>
          <p:cNvSpPr/>
          <p:nvPr/>
        </p:nvSpPr>
        <p:spPr>
          <a:xfrm>
            <a:off x="8039737" y="3860002"/>
            <a:ext cx="640080" cy="6577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12700" y="5122073"/>
            <a:ext cx="9144000" cy="1728788"/>
          </a:xfrm>
          <a:prstGeom prst="rect">
            <a:avLst/>
          </a:prstGeom>
          <a:solidFill>
            <a:schemeClr val="bg1"/>
          </a:solidFill>
        </p:spPr>
      </p:pic>
      <p:pic>
        <p:nvPicPr>
          <p:cNvPr id="18" name="Picture 17">
            <a:extLst>
              <a:ext uri="{FF2B5EF4-FFF2-40B4-BE49-F238E27FC236}">
                <a16:creationId xmlns="" xmlns:a16="http://schemas.microsoft.com/office/drawing/2014/main" id="{25716860-1016-4FC5-8C91-0BE67E3F4A02}"/>
              </a:ext>
            </a:extLst>
          </p:cNvPr>
          <p:cNvPicPr>
            <a:picLocks noChangeAspect="1"/>
          </p:cNvPicPr>
          <p:nvPr/>
        </p:nvPicPr>
        <p:blipFill rotWithShape="1">
          <a:blip r:embed="rId4"/>
          <a:srcRect l="28890" t="287" r="28703"/>
          <a:stretch/>
        </p:blipFill>
        <p:spPr>
          <a:xfrm>
            <a:off x="5224597" y="1829199"/>
            <a:ext cx="2953512" cy="3906310"/>
          </a:xfrm>
          <a:prstGeom prst="rect">
            <a:avLst/>
          </a:prstGeom>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Add Sample Icons &amp; End/Stop Icon</a:t>
            </a:r>
            <a:endParaRPr lang="en-US" dirty="0">
              <a:solidFill>
                <a:schemeClr val="bg1"/>
              </a:solidFill>
            </a:endParaRPr>
          </a:p>
        </p:txBody>
      </p:sp>
      <p:sp>
        <p:nvSpPr>
          <p:cNvPr id="41" name="TextBox 40">
            <a:extLst>
              <a:ext uri="{FF2B5EF4-FFF2-40B4-BE49-F238E27FC236}">
                <a16:creationId xmlns="" xmlns:a16="http://schemas.microsoft.com/office/drawing/2014/main" id="{A7017F46-CE40-49EF-8B74-24D390B81203}"/>
              </a:ext>
            </a:extLst>
          </p:cNvPr>
          <p:cNvSpPr txBox="1"/>
          <p:nvPr/>
        </p:nvSpPr>
        <p:spPr>
          <a:xfrm>
            <a:off x="-24236" y="1935280"/>
            <a:ext cx="3850105" cy="341632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Program samples to be run with bar code labels. </a:t>
            </a:r>
          </a:p>
          <a:p>
            <a:endParaRPr lang="en-US" sz="2400" dirty="0"/>
          </a:p>
          <a:p>
            <a:pPr marL="342900" indent="-342900">
              <a:buFont typeface="Wingdings" panose="05000000000000000000" pitchFamily="2" charset="2"/>
              <a:buChar char="v"/>
            </a:pPr>
            <a:r>
              <a:rPr lang="en-US" sz="2400" dirty="0"/>
              <a:t>Program samples to be run without bar code labels.</a:t>
            </a:r>
          </a:p>
          <a:p>
            <a:r>
              <a:rPr lang="en-US" sz="2400" dirty="0"/>
              <a:t> </a:t>
            </a:r>
          </a:p>
          <a:p>
            <a:pPr marL="342900" indent="-342900">
              <a:buFont typeface="Wingdings" panose="05000000000000000000" pitchFamily="2" charset="2"/>
              <a:buChar char="v"/>
            </a:pPr>
            <a:r>
              <a:rPr lang="en-US" sz="2400" dirty="0"/>
              <a:t>Stop all testing and eject the sample tubes. </a:t>
            </a:r>
          </a:p>
        </p:txBody>
      </p:sp>
      <p:sp>
        <p:nvSpPr>
          <p:cNvPr id="4" name="AutoShape 3">
            <a:extLst>
              <a:ext uri="{FF2B5EF4-FFF2-40B4-BE49-F238E27FC236}">
                <a16:creationId xmlns="" xmlns:a16="http://schemas.microsoft.com/office/drawing/2014/main" id="{0FC7BB18-358B-4311-B6CF-4526889CE246}"/>
              </a:ext>
            </a:extLst>
          </p:cNvPr>
          <p:cNvSpPr>
            <a:spLocks noChangeAspect="1" noChangeArrowheads="1" noTextEdit="1"/>
          </p:cNvSpPr>
          <p:nvPr/>
        </p:nvSpPr>
        <p:spPr bwMode="auto">
          <a:xfrm>
            <a:off x="7681118" y="1319296"/>
            <a:ext cx="29400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0">
            <a:extLst>
              <a:ext uri="{FF2B5EF4-FFF2-40B4-BE49-F238E27FC236}">
                <a16:creationId xmlns="" xmlns:a16="http://schemas.microsoft.com/office/drawing/2014/main" id="{534DDFD0-5498-4FE7-BCDA-60BE3D3CF959}"/>
              </a:ext>
            </a:extLst>
          </p:cNvPr>
          <p:cNvSpPr/>
          <p:nvPr/>
        </p:nvSpPr>
        <p:spPr>
          <a:xfrm>
            <a:off x="7039730" y="4649681"/>
            <a:ext cx="731520" cy="731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8895F90F-00B4-4B2D-A2A3-9172E735A28D}"/>
              </a:ext>
            </a:extLst>
          </p:cNvPr>
          <p:cNvSpPr/>
          <p:nvPr/>
        </p:nvSpPr>
        <p:spPr>
          <a:xfrm>
            <a:off x="5576148" y="4619307"/>
            <a:ext cx="731520" cy="7315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 name="Rectangle 15">
            <a:extLst>
              <a:ext uri="{FF2B5EF4-FFF2-40B4-BE49-F238E27FC236}">
                <a16:creationId xmlns="" xmlns:a16="http://schemas.microsoft.com/office/drawing/2014/main" id="{B932FC21-60B7-4A04-A2EE-A9B678CF3AA6}"/>
              </a:ext>
            </a:extLst>
          </p:cNvPr>
          <p:cNvSpPr>
            <a:spLocks noChangeAspect="1"/>
          </p:cNvSpPr>
          <p:nvPr/>
        </p:nvSpPr>
        <p:spPr>
          <a:xfrm>
            <a:off x="6398341" y="4619307"/>
            <a:ext cx="731520" cy="7315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2982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2" end="2"/>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36095" y="5538240"/>
            <a:ext cx="9144000" cy="1728788"/>
          </a:xfrm>
          <a:prstGeom prst="rect">
            <a:avLst/>
          </a:prstGeom>
          <a:solidFill>
            <a:schemeClr val="bg1"/>
          </a:solidFill>
        </p:spPr>
      </p:pic>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Wash Cycle Icons &amp; Service Screen Icon</a:t>
            </a:r>
            <a:endParaRPr lang="en-US" dirty="0">
              <a:solidFill>
                <a:schemeClr val="bg1"/>
              </a:solidFill>
            </a:endParaRPr>
          </a:p>
        </p:txBody>
      </p:sp>
      <p:sp>
        <p:nvSpPr>
          <p:cNvPr id="41" name="TextBox 40">
            <a:extLst>
              <a:ext uri="{FF2B5EF4-FFF2-40B4-BE49-F238E27FC236}">
                <a16:creationId xmlns="" xmlns:a16="http://schemas.microsoft.com/office/drawing/2014/main" id="{A7017F46-CE40-49EF-8B74-24D390B81203}"/>
              </a:ext>
            </a:extLst>
          </p:cNvPr>
          <p:cNvSpPr txBox="1"/>
          <p:nvPr/>
        </p:nvSpPr>
        <p:spPr>
          <a:xfrm>
            <a:off x="0" y="1643523"/>
            <a:ext cx="3850105" cy="347787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000" dirty="0"/>
              <a:t>Deep wash cycles can be performed by selecting this icon.</a:t>
            </a:r>
          </a:p>
          <a:p>
            <a:endParaRPr lang="en-US" sz="2000" dirty="0"/>
          </a:p>
          <a:p>
            <a:pPr marL="342900" indent="-342900">
              <a:buFont typeface="Wingdings" panose="05000000000000000000" pitchFamily="2" charset="2"/>
              <a:buChar char="v"/>
            </a:pPr>
            <a:r>
              <a:rPr lang="en-US" sz="2000" dirty="0"/>
              <a:t>Routine wash cycles can be performed by selecting this icon.</a:t>
            </a:r>
          </a:p>
          <a:p>
            <a:endParaRPr lang="en-US" sz="2000" dirty="0"/>
          </a:p>
          <a:p>
            <a:pPr marL="342900" indent="-342900">
              <a:buFont typeface="Wingdings" panose="05000000000000000000" pitchFamily="2" charset="2"/>
              <a:buChar char="v"/>
            </a:pPr>
            <a:r>
              <a:rPr lang="en-US" sz="2000" dirty="0"/>
              <a:t>The wrench and screw driver icon on the right  allows access to the service screen. </a:t>
            </a:r>
          </a:p>
        </p:txBody>
      </p:sp>
      <p:grpSp>
        <p:nvGrpSpPr>
          <p:cNvPr id="2" name="Group 4">
            <a:extLst>
              <a:ext uri="{FF2B5EF4-FFF2-40B4-BE49-F238E27FC236}">
                <a16:creationId xmlns="" xmlns:a16="http://schemas.microsoft.com/office/drawing/2014/main" id="{085B6051-B6C3-4702-B1F1-6CDAA0083B1D}"/>
              </a:ext>
            </a:extLst>
          </p:cNvPr>
          <p:cNvGrpSpPr>
            <a:grpSpLocks noChangeAspect="1"/>
          </p:cNvGrpSpPr>
          <p:nvPr/>
        </p:nvGrpSpPr>
        <p:grpSpPr bwMode="auto">
          <a:xfrm>
            <a:off x="5913642" y="1645689"/>
            <a:ext cx="2940050" cy="3881438"/>
            <a:chOff x="3141" y="1194"/>
            <a:chExt cx="1852" cy="2445"/>
          </a:xfrm>
        </p:grpSpPr>
        <p:sp>
          <p:nvSpPr>
            <p:cNvPr id="3" name="AutoShape 3">
              <a:extLst>
                <a:ext uri="{FF2B5EF4-FFF2-40B4-BE49-F238E27FC236}">
                  <a16:creationId xmlns="" xmlns:a16="http://schemas.microsoft.com/office/drawing/2014/main" id="{8B779AE5-A80B-4779-8878-AA82163AF804}"/>
                </a:ext>
              </a:extLst>
            </p:cNvPr>
            <p:cNvSpPr>
              <a:spLocks noChangeAspect="1" noChangeArrowheads="1" noTextEdit="1"/>
            </p:cNvSpPr>
            <p:nvPr/>
          </p:nvSpPr>
          <p:spPr bwMode="auto">
            <a:xfrm>
              <a:off x="3141" y="1194"/>
              <a:ext cx="1852"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 xmlns:a16="http://schemas.microsoft.com/office/drawing/2014/main" id="{314E7036-C84F-4212-8664-09E5C4496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 y="1194"/>
              <a:ext cx="1859"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7">
            <a:extLst>
              <a:ext uri="{FF2B5EF4-FFF2-40B4-BE49-F238E27FC236}">
                <a16:creationId xmlns="" xmlns:a16="http://schemas.microsoft.com/office/drawing/2014/main" id="{BA00C412-C0E4-410E-852A-1002E56A0751}"/>
              </a:ext>
            </a:extLst>
          </p:cNvPr>
          <p:cNvSpPr/>
          <p:nvPr/>
        </p:nvSpPr>
        <p:spPr>
          <a:xfrm>
            <a:off x="6024521" y="505278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C0B0621C-E313-408B-8A99-0C117B5A3C8D}"/>
              </a:ext>
            </a:extLst>
          </p:cNvPr>
          <p:cNvSpPr/>
          <p:nvPr/>
        </p:nvSpPr>
        <p:spPr>
          <a:xfrm>
            <a:off x="7087691" y="5041040"/>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B36ABC25-C16F-4FAF-AED5-3C1AEF3D7F99}"/>
              </a:ext>
            </a:extLst>
          </p:cNvPr>
          <p:cNvSpPr/>
          <p:nvPr/>
        </p:nvSpPr>
        <p:spPr>
          <a:xfrm>
            <a:off x="8088058" y="5091089"/>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1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2" end="2"/>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427107"/>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Smart Cards</a:t>
            </a:r>
            <a:endParaRPr lang="en-US" dirty="0">
              <a:solidFill>
                <a:schemeClr val="bg1"/>
              </a:solidFill>
            </a:endParaRPr>
          </a:p>
        </p:txBody>
      </p:sp>
    </p:spTree>
    <p:extLst>
      <p:ext uri="{BB962C8B-B14F-4D97-AF65-F5344CB8AC3E}">
        <p14:creationId xmlns:p14="http://schemas.microsoft.com/office/powerpoint/2010/main" val="245597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Smart Cards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2032" y="1596080"/>
            <a:ext cx="3465095" cy="4093428"/>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000" dirty="0"/>
              <a:t>In order to process and analyze samples, tests, known as “credits”, must be downloaded onto the ÍSED from a Smart Card. </a:t>
            </a:r>
          </a:p>
          <a:p>
            <a:endParaRPr lang="en-US" sz="2000" dirty="0"/>
          </a:p>
          <a:p>
            <a:pPr marL="342900" indent="-342900">
              <a:buFont typeface="Wingdings" panose="05000000000000000000" pitchFamily="2" charset="2"/>
              <a:buChar char="v"/>
            </a:pPr>
            <a:r>
              <a:rPr lang="en-US" sz="2000" dirty="0"/>
              <a:t>The ÍSED comes pre-loaded with 100 tests for correlation purposes.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Smart Cards come pre-loaded in various quantities.</a:t>
            </a:r>
          </a:p>
          <a:p>
            <a:r>
              <a:rPr lang="en-US" sz="2000" dirty="0"/>
              <a:t> </a:t>
            </a:r>
          </a:p>
        </p:txBody>
      </p:sp>
      <p:pic>
        <p:nvPicPr>
          <p:cNvPr id="2" name="Picture 1">
            <a:extLst>
              <a:ext uri="{FF2B5EF4-FFF2-40B4-BE49-F238E27FC236}">
                <a16:creationId xmlns="" xmlns:a16="http://schemas.microsoft.com/office/drawing/2014/main" id="{1B2B834D-AEA2-4937-BBD5-1BACC32CEB1B}"/>
              </a:ext>
            </a:extLst>
          </p:cNvPr>
          <p:cNvPicPr>
            <a:picLocks noChangeAspect="1"/>
          </p:cNvPicPr>
          <p:nvPr/>
        </p:nvPicPr>
        <p:blipFill>
          <a:blip r:embed="rId4"/>
          <a:stretch>
            <a:fillRect/>
          </a:stretch>
        </p:blipFill>
        <p:spPr>
          <a:xfrm>
            <a:off x="5329990" y="1751967"/>
            <a:ext cx="2266292" cy="3473877"/>
          </a:xfrm>
          <a:prstGeom prst="rect">
            <a:avLst/>
          </a:prstGeom>
        </p:spPr>
      </p:pic>
    </p:spTree>
    <p:extLst>
      <p:ext uri="{BB962C8B-B14F-4D97-AF65-F5344CB8AC3E}">
        <p14:creationId xmlns:p14="http://schemas.microsoft.com/office/powerpoint/2010/main" val="2329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Downloading Credits from Smart Card</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2032" y="1523889"/>
            <a:ext cx="4463715" cy="3785652"/>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457200" indent="-457200">
              <a:buFont typeface="+mj-lt"/>
              <a:buAutoNum type="arabicPeriod"/>
            </a:pPr>
            <a:r>
              <a:rPr lang="en-US" sz="1600" dirty="0"/>
              <a:t>With the arrow facing upward and forward, insert the test card into the Smart Card Reader located on the front of the ÍSED. </a:t>
            </a:r>
          </a:p>
          <a:p>
            <a:pPr marL="342900" indent="-342900">
              <a:buFont typeface="+mj-lt"/>
              <a:buAutoNum type="arabicPeriod"/>
            </a:pPr>
            <a:endParaRPr lang="en-US" sz="1600" dirty="0"/>
          </a:p>
          <a:p>
            <a:pPr marL="457200" indent="-457200">
              <a:buFont typeface="+mj-lt"/>
              <a:buAutoNum type="arabicPeriod"/>
            </a:pPr>
            <a:r>
              <a:rPr lang="en-US" sz="1600" dirty="0"/>
              <a:t>Once inserted, the credits will automatically download onto the ÍSED, and the ÍSED will display a message on the touch screen.</a:t>
            </a:r>
          </a:p>
          <a:p>
            <a:pPr marL="342900" indent="-342900">
              <a:buFont typeface="+mj-lt"/>
              <a:buAutoNum type="arabicPeriod"/>
            </a:pPr>
            <a:endParaRPr lang="en-US" sz="1600" dirty="0"/>
          </a:p>
          <a:p>
            <a:pPr marL="457200" indent="-457200">
              <a:buFont typeface="+mj-lt"/>
              <a:buAutoNum type="arabicPeriod"/>
            </a:pPr>
            <a:r>
              <a:rPr lang="en-US" sz="1600" dirty="0"/>
              <a:t>Total credits available will include the newly downloaded credits and any residual credits prior to download.</a:t>
            </a:r>
          </a:p>
          <a:p>
            <a:pPr marL="342900" indent="-342900">
              <a:buFont typeface="+mj-lt"/>
              <a:buAutoNum type="arabicPeriod"/>
            </a:pPr>
            <a:endParaRPr lang="en-US" sz="1600" dirty="0"/>
          </a:p>
          <a:p>
            <a:pPr marL="457200" indent="-457200">
              <a:buFont typeface="+mj-lt"/>
              <a:buAutoNum type="arabicPeriod"/>
            </a:pPr>
            <a:r>
              <a:rPr lang="en-US" sz="1600" dirty="0"/>
              <a:t>Once all credits have been downloaded onto the ÍSED, the test card can be removed and </a:t>
            </a:r>
            <a:r>
              <a:rPr lang="en-US" sz="1600" b="1" dirty="0"/>
              <a:t>SHOULD BE DISCARDED.</a:t>
            </a:r>
            <a:endParaRPr lang="en-US" sz="1600" dirty="0"/>
          </a:p>
        </p:txBody>
      </p:sp>
      <p:pic>
        <p:nvPicPr>
          <p:cNvPr id="7" name="Picture 6">
            <a:extLst>
              <a:ext uri="{FF2B5EF4-FFF2-40B4-BE49-F238E27FC236}">
                <a16:creationId xmlns="" xmlns:a16="http://schemas.microsoft.com/office/drawing/2014/main" id="{E7DA2D84-3231-47A2-B83B-3D99A1F66F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535" y="1596080"/>
            <a:ext cx="2500366" cy="3757612"/>
          </a:xfrm>
          <a:prstGeom prst="rect">
            <a:avLst/>
          </a:prstGeom>
        </p:spPr>
      </p:pic>
    </p:spTree>
    <p:extLst>
      <p:ext uri="{BB962C8B-B14F-4D97-AF65-F5344CB8AC3E}">
        <p14:creationId xmlns:p14="http://schemas.microsoft.com/office/powerpoint/2010/main" val="19125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427107"/>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Methodology</a:t>
            </a:r>
            <a:endParaRPr lang="en-US" dirty="0">
              <a:solidFill>
                <a:schemeClr val="bg1"/>
              </a:solidFill>
            </a:endParaRPr>
          </a:p>
        </p:txBody>
      </p:sp>
    </p:spTree>
    <p:extLst>
      <p:ext uri="{BB962C8B-B14F-4D97-AF65-F5344CB8AC3E}">
        <p14:creationId xmlns:p14="http://schemas.microsoft.com/office/powerpoint/2010/main" val="358427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“Low Credit” Indicators and Alarms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2032" y="1596080"/>
            <a:ext cx="3465095" cy="347787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sz="2000" dirty="0"/>
              <a:t>In the event the credits are below the alarm threshold; a warning message will appear on the screen to remind the operator to order or load additional credits. </a:t>
            </a:r>
          </a:p>
          <a:p>
            <a:endParaRPr lang="en-US" sz="2000" dirty="0"/>
          </a:p>
          <a:p>
            <a:pPr marL="285750" indent="-285750">
              <a:buFont typeface="Wingdings" panose="05000000000000000000" pitchFamily="2" charset="2"/>
              <a:buChar char="v"/>
            </a:pPr>
            <a:r>
              <a:rPr lang="en-US" sz="2000" dirty="0"/>
              <a:t>If “Ignore” is selected, the ÍSED skips the warning and the operator can continue the sample load process. </a:t>
            </a:r>
          </a:p>
        </p:txBody>
      </p:sp>
      <p:pic>
        <p:nvPicPr>
          <p:cNvPr id="2" name="Picture 1">
            <a:extLst>
              <a:ext uri="{FF2B5EF4-FFF2-40B4-BE49-F238E27FC236}">
                <a16:creationId xmlns="" xmlns:a16="http://schemas.microsoft.com/office/drawing/2014/main" id="{780969DA-206F-4FC0-B1AC-4781718E8CB8}"/>
              </a:ext>
            </a:extLst>
          </p:cNvPr>
          <p:cNvPicPr>
            <a:picLocks noChangeAspect="1"/>
          </p:cNvPicPr>
          <p:nvPr/>
        </p:nvPicPr>
        <p:blipFill>
          <a:blip r:embed="rId4"/>
          <a:stretch>
            <a:fillRect/>
          </a:stretch>
        </p:blipFill>
        <p:spPr>
          <a:xfrm>
            <a:off x="5520238" y="1642611"/>
            <a:ext cx="2817646" cy="3673744"/>
          </a:xfrm>
          <a:prstGeom prst="rect">
            <a:avLst/>
          </a:prstGeom>
        </p:spPr>
      </p:pic>
    </p:spTree>
    <p:extLst>
      <p:ext uri="{BB962C8B-B14F-4D97-AF65-F5344CB8AC3E}">
        <p14:creationId xmlns:p14="http://schemas.microsoft.com/office/powerpoint/2010/main" val="15310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“Zero Credit” Indicators and Alarms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2032" y="1596080"/>
            <a:ext cx="3465095" cy="347787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000" dirty="0"/>
              <a:t>In the event that there are no test credits remaining, an error message will appear on the screen and can be resolved by downloading test credits.</a:t>
            </a:r>
          </a:p>
          <a:p>
            <a:r>
              <a:rPr lang="en-US" sz="2000" dirty="0"/>
              <a:t> </a:t>
            </a:r>
          </a:p>
          <a:p>
            <a:pPr marL="342900" indent="-342900">
              <a:buFont typeface="Wingdings" panose="05000000000000000000" pitchFamily="2" charset="2"/>
              <a:buChar char="v"/>
            </a:pPr>
            <a:r>
              <a:rPr lang="en-US" sz="2000" dirty="0"/>
              <a:t>If “Abort Request” is selected, the ÍSED automatically aborts the sample loading process.</a:t>
            </a:r>
          </a:p>
        </p:txBody>
      </p:sp>
      <p:pic>
        <p:nvPicPr>
          <p:cNvPr id="4" name="Picture 3">
            <a:extLst>
              <a:ext uri="{FF2B5EF4-FFF2-40B4-BE49-F238E27FC236}">
                <a16:creationId xmlns="" xmlns:a16="http://schemas.microsoft.com/office/drawing/2014/main" id="{4EC4703B-BC3A-466B-959B-3B448A2BF1C4}"/>
              </a:ext>
            </a:extLst>
          </p:cNvPr>
          <p:cNvPicPr>
            <a:picLocks noChangeAspect="1"/>
          </p:cNvPicPr>
          <p:nvPr/>
        </p:nvPicPr>
        <p:blipFill>
          <a:blip r:embed="rId4"/>
          <a:stretch>
            <a:fillRect/>
          </a:stretch>
        </p:blipFill>
        <p:spPr>
          <a:xfrm>
            <a:off x="5173582" y="1537006"/>
            <a:ext cx="2959765" cy="3875882"/>
          </a:xfrm>
          <a:prstGeom prst="rect">
            <a:avLst/>
          </a:prstGeom>
        </p:spPr>
      </p:pic>
    </p:spTree>
    <p:extLst>
      <p:ext uri="{BB962C8B-B14F-4D97-AF65-F5344CB8AC3E}">
        <p14:creationId xmlns:p14="http://schemas.microsoft.com/office/powerpoint/2010/main" val="33813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427107"/>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Operation</a:t>
            </a:r>
            <a:endParaRPr lang="en-US" dirty="0">
              <a:solidFill>
                <a:schemeClr val="bg1"/>
              </a:solidFill>
            </a:endParaRPr>
          </a:p>
        </p:txBody>
      </p:sp>
    </p:spTree>
    <p:extLst>
      <p:ext uri="{BB962C8B-B14F-4D97-AF65-F5344CB8AC3E}">
        <p14:creationId xmlns:p14="http://schemas.microsoft.com/office/powerpoint/2010/main" val="414696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Sample Requirements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331377"/>
            <a:ext cx="5546557" cy="452431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lvl="0" indent="-342900">
              <a:buFont typeface="Wingdings" panose="05000000000000000000" pitchFamily="2" charset="2"/>
              <a:buChar char="v"/>
            </a:pPr>
            <a:r>
              <a:rPr lang="en-US" sz="2400" dirty="0"/>
              <a:t>100uL whole blood (500uL dead volume)</a:t>
            </a:r>
          </a:p>
          <a:p>
            <a:pPr marL="342900" lvl="0" indent="-342900">
              <a:buFont typeface="Wingdings" panose="05000000000000000000" pitchFamily="2" charset="2"/>
              <a:buChar char="v"/>
            </a:pPr>
            <a:r>
              <a:rPr lang="en-US" sz="2400" dirty="0"/>
              <a:t>Whole blood collected in EDTA anticoagulant tube</a:t>
            </a:r>
          </a:p>
          <a:p>
            <a:pPr marL="342900" lvl="0" indent="-342900">
              <a:buFont typeface="Wingdings" panose="05000000000000000000" pitchFamily="2" charset="2"/>
              <a:buChar char="v"/>
            </a:pPr>
            <a:r>
              <a:rPr lang="en-US" sz="2400" dirty="0"/>
              <a:t>Sample should not be clotted or hemolyzed</a:t>
            </a:r>
          </a:p>
          <a:p>
            <a:pPr marL="342900" lvl="0" indent="-342900">
              <a:buFont typeface="Wingdings" panose="05000000000000000000" pitchFamily="2" charset="2"/>
              <a:buChar char="v"/>
            </a:pPr>
            <a:r>
              <a:rPr lang="en-US" sz="2400" dirty="0"/>
              <a:t>Sample should be tested within 24 hours of collection refrigerated or at room temp</a:t>
            </a:r>
          </a:p>
          <a:p>
            <a:pPr marL="342900" lvl="0" indent="-342900">
              <a:buFont typeface="Wingdings" panose="05000000000000000000" pitchFamily="2" charset="2"/>
              <a:buChar char="v"/>
            </a:pPr>
            <a:r>
              <a:rPr lang="en-US" sz="2400" dirty="0"/>
              <a:t>Sample must be brought to room temp for at least 15 minutes</a:t>
            </a:r>
          </a:p>
          <a:p>
            <a:endParaRPr lang="en-US" sz="2400" dirty="0"/>
          </a:p>
        </p:txBody>
      </p:sp>
      <p:pic>
        <p:nvPicPr>
          <p:cNvPr id="7" name="Picture 6">
            <a:extLst>
              <a:ext uri="{FF2B5EF4-FFF2-40B4-BE49-F238E27FC236}">
                <a16:creationId xmlns="" xmlns:a16="http://schemas.microsoft.com/office/drawing/2014/main" id="{044ABF12-7E8D-4263-A60E-73F782110C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194" r="35212"/>
          <a:stretch/>
        </p:blipFill>
        <p:spPr>
          <a:xfrm>
            <a:off x="6400046" y="2011822"/>
            <a:ext cx="1685174" cy="3163424"/>
          </a:xfrm>
          <a:prstGeom prst="rect">
            <a:avLst/>
          </a:prstGeom>
        </p:spPr>
      </p:pic>
    </p:spTree>
    <p:extLst>
      <p:ext uri="{BB962C8B-B14F-4D97-AF65-F5344CB8AC3E}">
        <p14:creationId xmlns:p14="http://schemas.microsoft.com/office/powerpoint/2010/main" val="26464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Tube Requirements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965789"/>
            <a:ext cx="3946358" cy="3046988"/>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457200" lvl="0" indent="-457200">
              <a:buFont typeface="Wingdings" panose="05000000000000000000" pitchFamily="2" charset="2"/>
              <a:buChar char="v"/>
            </a:pPr>
            <a:r>
              <a:rPr lang="en-US" sz="2400" dirty="0"/>
              <a:t>13 x 75mm tube with pierceable cap</a:t>
            </a:r>
          </a:p>
          <a:p>
            <a:pPr marL="457200" lvl="0" indent="-457200">
              <a:buFont typeface="Wingdings" panose="05000000000000000000" pitchFamily="2" charset="2"/>
              <a:buChar char="v"/>
            </a:pPr>
            <a:r>
              <a:rPr lang="en-US" sz="2400" dirty="0"/>
              <a:t>EDTA anti-coagulant (lavender top)</a:t>
            </a:r>
          </a:p>
          <a:p>
            <a:pPr marL="457200" indent="-457200">
              <a:buFont typeface="Wingdings" panose="05000000000000000000" pitchFamily="2" charset="2"/>
              <a:buChar char="v"/>
            </a:pPr>
            <a:r>
              <a:rPr lang="en-US" sz="2400" dirty="0"/>
              <a:t>Sarstedt 3.4mL Monovette EDTA Tube</a:t>
            </a:r>
          </a:p>
          <a:p>
            <a:pPr marL="457200" lvl="0" indent="-457200">
              <a:buFont typeface="Wingdings" panose="05000000000000000000" pitchFamily="2" charset="2"/>
              <a:buChar char="v"/>
            </a:pPr>
            <a:r>
              <a:rPr lang="en-US" sz="2400" dirty="0"/>
              <a:t>BD Microtainer (MAP) Microtube</a:t>
            </a:r>
          </a:p>
        </p:txBody>
      </p:sp>
      <p:pic>
        <p:nvPicPr>
          <p:cNvPr id="10" name="Picture 9">
            <a:extLst>
              <a:ext uri="{FF2B5EF4-FFF2-40B4-BE49-F238E27FC236}">
                <a16:creationId xmlns="" xmlns:a16="http://schemas.microsoft.com/office/drawing/2014/main" id="{5E8BBD7C-89B5-455D-A26F-10DD8844AF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194" r="35212"/>
          <a:stretch/>
        </p:blipFill>
        <p:spPr>
          <a:xfrm>
            <a:off x="4100383" y="1965789"/>
            <a:ext cx="1685174" cy="3046988"/>
          </a:xfrm>
          <a:prstGeom prst="rect">
            <a:avLst/>
          </a:prstGeom>
        </p:spPr>
      </p:pic>
    </p:spTree>
    <p:extLst>
      <p:ext uri="{BB962C8B-B14F-4D97-AF65-F5344CB8AC3E}">
        <p14:creationId xmlns:p14="http://schemas.microsoft.com/office/powerpoint/2010/main" val="31387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Patient Identification</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284625"/>
            <a:ext cx="3814763" cy="440120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lvl="0" indent="-342900">
              <a:buFont typeface="Wingdings" panose="05000000000000000000" pitchFamily="2" charset="2"/>
              <a:buChar char="v"/>
            </a:pPr>
            <a:r>
              <a:rPr lang="en-US" sz="2000" dirty="0"/>
              <a:t>Patient samples are read and identified by the instrument’s internal barcode reader automatically as they are loaded into the instrument.</a:t>
            </a:r>
          </a:p>
          <a:p>
            <a:pPr marL="342900" lvl="0" indent="-342900">
              <a:buFont typeface="Wingdings" panose="05000000000000000000" pitchFamily="2" charset="2"/>
              <a:buChar char="v"/>
            </a:pPr>
            <a:r>
              <a:rPr lang="en-US" sz="2000" dirty="0"/>
              <a:t>All common laboratory barcodes are supported including code 39, UPC, and code 93 formats. Note barcode location range.</a:t>
            </a:r>
          </a:p>
          <a:p>
            <a:pPr marL="342900" lvl="0" indent="-342900">
              <a:buFont typeface="Wingdings" panose="05000000000000000000" pitchFamily="2" charset="2"/>
              <a:buChar char="v"/>
            </a:pPr>
            <a:r>
              <a:rPr lang="en-US" sz="2000" dirty="0"/>
              <a:t>If the barcode won’t read for some reason, you have the option of entering the patient in manually.</a:t>
            </a:r>
          </a:p>
        </p:txBody>
      </p:sp>
      <p:pic>
        <p:nvPicPr>
          <p:cNvPr id="2" name="Picture 1">
            <a:extLst>
              <a:ext uri="{FF2B5EF4-FFF2-40B4-BE49-F238E27FC236}">
                <a16:creationId xmlns="" xmlns:a16="http://schemas.microsoft.com/office/drawing/2014/main" id="{5AD35DE8-E4EA-4BC3-92F4-9BF4C76B7BC1}"/>
              </a:ext>
            </a:extLst>
          </p:cNvPr>
          <p:cNvPicPr>
            <a:picLocks noChangeAspect="1"/>
          </p:cNvPicPr>
          <p:nvPr/>
        </p:nvPicPr>
        <p:blipFill rotWithShape="1">
          <a:blip r:embed="rId4"/>
          <a:srcRect l="15184" r="10810"/>
          <a:stretch/>
        </p:blipFill>
        <p:spPr>
          <a:xfrm>
            <a:off x="4054641" y="1561798"/>
            <a:ext cx="5089359" cy="3771900"/>
          </a:xfrm>
          <a:prstGeom prst="rect">
            <a:avLst/>
          </a:prstGeom>
        </p:spPr>
      </p:pic>
    </p:spTree>
    <p:extLst>
      <p:ext uri="{BB962C8B-B14F-4D97-AF65-F5344CB8AC3E}">
        <p14:creationId xmlns:p14="http://schemas.microsoft.com/office/powerpoint/2010/main" val="32539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39845"/>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04562"/>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Processing Barcoded Samples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697362"/>
            <a:ext cx="3221665" cy="3662541"/>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Step 1</a:t>
            </a:r>
          </a:p>
          <a:p>
            <a:r>
              <a:rPr lang="en-US" sz="2400" dirty="0"/>
              <a:t>Add Sample</a:t>
            </a:r>
            <a:endParaRPr lang="en-US" sz="2000" dirty="0"/>
          </a:p>
          <a:p>
            <a:r>
              <a:rPr lang="en-US" sz="2000" dirty="0"/>
              <a:t>Select the “Add Sample” icon.</a:t>
            </a:r>
          </a:p>
          <a:p>
            <a:r>
              <a:rPr lang="en-US" sz="2000" dirty="0"/>
              <a:t>The sample wheel rotates to the next available position on the sample entry port.  </a:t>
            </a:r>
          </a:p>
          <a:p>
            <a:r>
              <a:rPr lang="en-US" sz="2000" dirty="0"/>
              <a:t>The iSED will beep for a 5 second window as you load the sample. </a:t>
            </a:r>
          </a:p>
          <a:p>
            <a:r>
              <a:rPr lang="en-US" sz="2000" dirty="0"/>
              <a:t> </a:t>
            </a:r>
            <a:r>
              <a:rPr lang="en-US" sz="2400" dirty="0"/>
              <a:t> </a:t>
            </a:r>
          </a:p>
        </p:txBody>
      </p:sp>
      <p:pic>
        <p:nvPicPr>
          <p:cNvPr id="4" name="Picture 3">
            <a:extLst>
              <a:ext uri="{FF2B5EF4-FFF2-40B4-BE49-F238E27FC236}">
                <a16:creationId xmlns="" xmlns:a16="http://schemas.microsoft.com/office/drawing/2014/main" id="{B4DC30DA-B82E-4AE7-BA02-A921D1998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703" y="2225196"/>
            <a:ext cx="4783183" cy="2914649"/>
          </a:xfrm>
          <a:prstGeom prst="rect">
            <a:avLst/>
          </a:prstGeom>
        </p:spPr>
      </p:pic>
    </p:spTree>
    <p:extLst>
      <p:ext uri="{BB962C8B-B14F-4D97-AF65-F5344CB8AC3E}">
        <p14:creationId xmlns:p14="http://schemas.microsoft.com/office/powerpoint/2010/main" val="104197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Processing Barcoded Samples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983378"/>
            <a:ext cx="3457575" cy="2985433"/>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Step 2</a:t>
            </a:r>
          </a:p>
          <a:p>
            <a:r>
              <a:rPr lang="en-US" sz="2400" dirty="0"/>
              <a:t>Load Samples</a:t>
            </a:r>
          </a:p>
          <a:p>
            <a:r>
              <a:rPr lang="en-US" sz="2000" dirty="0"/>
              <a:t>Insert the barcoded tube into the sample entry port with the barcode label oriented to the right. The ÍSED  will beep once when the barcode has been read.  Automatic sample processing then begins. </a:t>
            </a:r>
          </a:p>
        </p:txBody>
      </p:sp>
      <p:pic>
        <p:nvPicPr>
          <p:cNvPr id="5" name="Picture 4">
            <a:extLst>
              <a:ext uri="{FF2B5EF4-FFF2-40B4-BE49-F238E27FC236}">
                <a16:creationId xmlns="" xmlns:a16="http://schemas.microsoft.com/office/drawing/2014/main" id="{1510F226-C958-44BE-A688-DFB82E26B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5" y="2103696"/>
            <a:ext cx="5143500" cy="2704715"/>
          </a:xfrm>
          <a:prstGeom prst="rect">
            <a:avLst/>
          </a:prstGeom>
        </p:spPr>
      </p:pic>
    </p:spTree>
    <p:extLst>
      <p:ext uri="{BB962C8B-B14F-4D97-AF65-F5344CB8AC3E}">
        <p14:creationId xmlns:p14="http://schemas.microsoft.com/office/powerpoint/2010/main" val="399546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Processing Barcoded Samples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130755"/>
            <a:ext cx="3457575" cy="2062103"/>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Step 3</a:t>
            </a:r>
          </a:p>
          <a:p>
            <a:r>
              <a:rPr lang="en-US" sz="2400" dirty="0"/>
              <a:t>Repeat</a:t>
            </a:r>
          </a:p>
          <a:p>
            <a:r>
              <a:rPr lang="en-US" sz="2000" dirty="0"/>
              <a:t>Repeat until all samples have been loaded and/or all positions in the sample wheel are filled.</a:t>
            </a:r>
          </a:p>
        </p:txBody>
      </p:sp>
      <p:pic>
        <p:nvPicPr>
          <p:cNvPr id="5" name="Picture 4">
            <a:extLst>
              <a:ext uri="{FF2B5EF4-FFF2-40B4-BE49-F238E27FC236}">
                <a16:creationId xmlns="" xmlns:a16="http://schemas.microsoft.com/office/drawing/2014/main" id="{1510F226-C958-44BE-A688-DFB82E26B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5" y="2103696"/>
            <a:ext cx="5143500" cy="2704715"/>
          </a:xfrm>
          <a:prstGeom prst="rect">
            <a:avLst/>
          </a:prstGeom>
        </p:spPr>
      </p:pic>
    </p:spTree>
    <p:extLst>
      <p:ext uri="{BB962C8B-B14F-4D97-AF65-F5344CB8AC3E}">
        <p14:creationId xmlns:p14="http://schemas.microsoft.com/office/powerpoint/2010/main" val="90678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Processing Barcoded Samples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103696"/>
            <a:ext cx="3457575" cy="144655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Step 4</a:t>
            </a:r>
          </a:p>
          <a:p>
            <a:r>
              <a:rPr lang="en-US" sz="2400" dirty="0"/>
              <a:t>Walk away</a:t>
            </a:r>
          </a:p>
          <a:p>
            <a:r>
              <a:rPr lang="en-US" sz="2000" dirty="0"/>
              <a:t>Completed samples will be ejected into the collection tray.</a:t>
            </a:r>
            <a:endParaRPr lang="en-US" sz="2400" dirty="0"/>
          </a:p>
        </p:txBody>
      </p:sp>
      <p:pic>
        <p:nvPicPr>
          <p:cNvPr id="4" name="Picture 3">
            <a:extLst>
              <a:ext uri="{FF2B5EF4-FFF2-40B4-BE49-F238E27FC236}">
                <a16:creationId xmlns="" xmlns:a16="http://schemas.microsoft.com/office/drawing/2014/main" id="{A302E833-02F0-4BE6-9DB7-774E86A0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918" y="1284810"/>
            <a:ext cx="4210638" cy="4315427"/>
          </a:xfrm>
          <a:prstGeom prst="rect">
            <a:avLst/>
          </a:prstGeom>
        </p:spPr>
      </p:pic>
    </p:spTree>
    <p:extLst>
      <p:ext uri="{BB962C8B-B14F-4D97-AF65-F5344CB8AC3E}">
        <p14:creationId xmlns:p14="http://schemas.microsoft.com/office/powerpoint/2010/main" val="317571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Innovative Technology</a:t>
            </a:r>
          </a:p>
        </p:txBody>
      </p:sp>
      <p:sp>
        <p:nvSpPr>
          <p:cNvPr id="7" name="TextBox 6">
            <a:extLst>
              <a:ext uri="{FF2B5EF4-FFF2-40B4-BE49-F238E27FC236}">
                <a16:creationId xmlns="" xmlns:a16="http://schemas.microsoft.com/office/drawing/2014/main" id="{1499B1DB-8ADE-4147-B421-B4FBE0E2990C}"/>
              </a:ext>
            </a:extLst>
          </p:cNvPr>
          <p:cNvSpPr txBox="1"/>
          <p:nvPr/>
        </p:nvSpPr>
        <p:spPr>
          <a:xfrm>
            <a:off x="0" y="1734786"/>
            <a:ext cx="3814763" cy="3785652"/>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The</a:t>
            </a:r>
            <a:r>
              <a:rPr lang="en-US" sz="1600" b="1" dirty="0">
                <a:latin typeface="Calibri" panose="020F0502020204030204" pitchFamily="34" charset="0"/>
                <a:cs typeface="Calibri" panose="020F0502020204030204" pitchFamily="34" charset="0"/>
              </a:rPr>
              <a:t> Í</a:t>
            </a:r>
            <a:r>
              <a:rPr lang="en-US" sz="2400" dirty="0"/>
              <a:t>SED uses advanced Rheology Technology to measure the “earliest and most critical phase” of the ESR, which is the Rouleaux formation.</a:t>
            </a:r>
          </a:p>
          <a:p>
            <a:endParaRPr lang="en-US" sz="2400" dirty="0"/>
          </a:p>
          <a:p>
            <a:pPr marL="285750" indent="-285750">
              <a:buFont typeface="Wingdings" panose="05000000000000000000" pitchFamily="2" charset="2"/>
              <a:buChar char="v"/>
            </a:pPr>
            <a:r>
              <a:rPr lang="en-US" sz="2400" dirty="0"/>
              <a:t>Directly measures the aggregation of the red blood cells (RBCs). </a:t>
            </a:r>
          </a:p>
        </p:txBody>
      </p:sp>
      <p:pic>
        <p:nvPicPr>
          <p:cNvPr id="2050" name="Picture 2" descr="Image result for rouleaux red blood cells">
            <a:extLst>
              <a:ext uri="{FF2B5EF4-FFF2-40B4-BE49-F238E27FC236}">
                <a16:creationId xmlns="" xmlns:a16="http://schemas.microsoft.com/office/drawing/2014/main" id="{CD119CC7-6DDC-4397-9980-6D2A6CF69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7" y="1966262"/>
            <a:ext cx="4886325" cy="3322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Finger Sensor Safety</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201952"/>
            <a:ext cx="3457575" cy="255454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sz="2000" dirty="0"/>
              <a:t>During the sample loading process, the operator may invoke the Finger Sensor Safety feature.</a:t>
            </a:r>
          </a:p>
          <a:p>
            <a:endParaRPr lang="en-US" sz="2000" dirty="0"/>
          </a:p>
          <a:p>
            <a:pPr marL="285750" indent="-285750">
              <a:buFont typeface="Wingdings" panose="05000000000000000000" pitchFamily="2" charset="2"/>
              <a:buChar char="v"/>
            </a:pPr>
            <a:r>
              <a:rPr lang="en-US" sz="2000" dirty="0"/>
              <a:t>The ÍSED is NOT going to recognize or process the sample. </a:t>
            </a:r>
          </a:p>
        </p:txBody>
      </p:sp>
      <p:grpSp>
        <p:nvGrpSpPr>
          <p:cNvPr id="19" name="Group 18">
            <a:extLst>
              <a:ext uri="{FF2B5EF4-FFF2-40B4-BE49-F238E27FC236}">
                <a16:creationId xmlns="" xmlns:a16="http://schemas.microsoft.com/office/drawing/2014/main" id="{87ED00F3-8B55-48E1-A150-6201A396157C}"/>
              </a:ext>
            </a:extLst>
          </p:cNvPr>
          <p:cNvGrpSpPr/>
          <p:nvPr/>
        </p:nvGrpSpPr>
        <p:grpSpPr>
          <a:xfrm>
            <a:off x="4054643" y="1297580"/>
            <a:ext cx="3768019" cy="3831632"/>
            <a:chOff x="4054643" y="1297580"/>
            <a:chExt cx="3768019" cy="3831632"/>
          </a:xfrm>
        </p:grpSpPr>
        <p:pic>
          <p:nvPicPr>
            <p:cNvPr id="7" name="Picture 6">
              <a:extLst>
                <a:ext uri="{FF2B5EF4-FFF2-40B4-BE49-F238E27FC236}">
                  <a16:creationId xmlns="" xmlns:a16="http://schemas.microsoft.com/office/drawing/2014/main" id="{5CE7EB8B-3678-49CA-B5FD-AD8FE0C5F523}"/>
                </a:ext>
              </a:extLst>
            </p:cNvPr>
            <p:cNvPicPr>
              <a:picLocks noChangeAspect="1"/>
            </p:cNvPicPr>
            <p:nvPr/>
          </p:nvPicPr>
          <p:blipFill>
            <a:blip r:embed="rId4"/>
            <a:stretch>
              <a:fillRect/>
            </a:stretch>
          </p:blipFill>
          <p:spPr>
            <a:xfrm>
              <a:off x="4900912" y="1583017"/>
              <a:ext cx="2921750" cy="3546195"/>
            </a:xfrm>
            <a:prstGeom prst="rect">
              <a:avLst/>
            </a:prstGeom>
          </p:spPr>
        </p:pic>
        <p:sp>
          <p:nvSpPr>
            <p:cNvPr id="9" name="Line Callout 1 12">
              <a:extLst>
                <a:ext uri="{FF2B5EF4-FFF2-40B4-BE49-F238E27FC236}">
                  <a16:creationId xmlns="" xmlns:a16="http://schemas.microsoft.com/office/drawing/2014/main" id="{06C3A128-0041-42DC-A6F3-7C0EE740DFDA}"/>
                </a:ext>
              </a:extLst>
            </p:cNvPr>
            <p:cNvSpPr/>
            <p:nvPr/>
          </p:nvSpPr>
          <p:spPr>
            <a:xfrm>
              <a:off x="4054643" y="1297580"/>
              <a:ext cx="1207216" cy="593944"/>
            </a:xfrm>
            <a:prstGeom prst="borderCallout1">
              <a:avLst>
                <a:gd name="adj1" fmla="val 51945"/>
                <a:gd name="adj2" fmla="val 100256"/>
                <a:gd name="adj3" fmla="val 236931"/>
                <a:gd name="adj4" fmla="val 161293"/>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Finger Sensors</a:t>
              </a:r>
            </a:p>
          </p:txBody>
        </p:sp>
        <p:cxnSp>
          <p:nvCxnSpPr>
            <p:cNvPr id="11" name="Straight Connector 10">
              <a:extLst>
                <a:ext uri="{FF2B5EF4-FFF2-40B4-BE49-F238E27FC236}">
                  <a16:creationId xmlns="" xmlns:a16="http://schemas.microsoft.com/office/drawing/2014/main" id="{5770C8E3-2584-403D-B5DB-A6711FA676E6}"/>
                </a:ext>
              </a:extLst>
            </p:cNvPr>
            <p:cNvCxnSpPr>
              <a:cxnSpLocks/>
              <a:stCxn id="9" idx="0"/>
            </p:cNvCxnSpPr>
            <p:nvPr/>
          </p:nvCxnSpPr>
          <p:spPr>
            <a:xfrm>
              <a:off x="5261859" y="1594552"/>
              <a:ext cx="1006594" cy="880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F4BCF47-2EE6-4938-BAF9-7F9ED6AA101B}"/>
                </a:ext>
              </a:extLst>
            </p:cNvPr>
            <p:cNvCxnSpPr>
              <a:cxnSpLocks/>
            </p:cNvCxnSpPr>
            <p:nvPr/>
          </p:nvCxnSpPr>
          <p:spPr>
            <a:xfrm>
              <a:off x="5261858" y="1610390"/>
              <a:ext cx="786113" cy="8165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48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236025"/>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04562"/>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Manual Patient Data Entry</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785051"/>
            <a:ext cx="3626048" cy="347787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000" dirty="0"/>
              <a:t>For samples where the barcode cannot read or for non-barcoded samples, the sample ID can be entered manually.</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 Select the “Add Sample Manually” icon. The ÍSED will then prompt the operator to enter the patient identification data. </a:t>
            </a:r>
          </a:p>
        </p:txBody>
      </p:sp>
      <p:pic>
        <p:nvPicPr>
          <p:cNvPr id="7" name="Picture 6">
            <a:extLst>
              <a:ext uri="{FF2B5EF4-FFF2-40B4-BE49-F238E27FC236}">
                <a16:creationId xmlns="" xmlns:a16="http://schemas.microsoft.com/office/drawing/2014/main" id="{51E90AB6-401C-4BE7-AD1C-AE5F6B3B601A}"/>
              </a:ext>
            </a:extLst>
          </p:cNvPr>
          <p:cNvPicPr>
            <a:picLocks noChangeAspect="1"/>
          </p:cNvPicPr>
          <p:nvPr/>
        </p:nvPicPr>
        <p:blipFill>
          <a:blip r:embed="rId4"/>
          <a:stretch>
            <a:fillRect/>
          </a:stretch>
        </p:blipFill>
        <p:spPr>
          <a:xfrm>
            <a:off x="5684488" y="1354775"/>
            <a:ext cx="2939034" cy="3881250"/>
          </a:xfrm>
          <a:prstGeom prst="rect">
            <a:avLst/>
          </a:prstGeom>
        </p:spPr>
      </p:pic>
      <p:sp>
        <p:nvSpPr>
          <p:cNvPr id="9" name="Oval 8">
            <a:extLst>
              <a:ext uri="{FF2B5EF4-FFF2-40B4-BE49-F238E27FC236}">
                <a16:creationId xmlns="" xmlns:a16="http://schemas.microsoft.com/office/drawing/2014/main" id="{846DE097-7FAF-4B85-B5FF-ECFDEB6E782C}"/>
              </a:ext>
            </a:extLst>
          </p:cNvPr>
          <p:cNvSpPr/>
          <p:nvPr/>
        </p:nvSpPr>
        <p:spPr>
          <a:xfrm>
            <a:off x="6786880" y="4172364"/>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5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04562"/>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Manual Patient Data Entry</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377497"/>
            <a:ext cx="3078431" cy="415498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Enter the patient identification data using the alpha-numeric keyboard.</a:t>
            </a:r>
          </a:p>
          <a:p>
            <a:endParaRPr lang="en-US" sz="2400" dirty="0"/>
          </a:p>
          <a:p>
            <a:pPr marL="342900" indent="-342900">
              <a:buFont typeface="Wingdings" panose="05000000000000000000" pitchFamily="2" charset="2"/>
              <a:buChar char="v"/>
            </a:pPr>
            <a:r>
              <a:rPr lang="en-US" sz="2400" dirty="0"/>
              <a:t> Select the green check mark to advance. </a:t>
            </a:r>
          </a:p>
          <a:p>
            <a:endParaRPr lang="en-US" sz="2400" dirty="0"/>
          </a:p>
          <a:p>
            <a:pPr marL="342900" indent="-342900">
              <a:buFont typeface="Wingdings" panose="05000000000000000000" pitchFamily="2" charset="2"/>
              <a:buChar char="v"/>
            </a:pPr>
            <a:r>
              <a:rPr lang="en-US" sz="2400" dirty="0"/>
              <a:t>Sample processing will then begin. </a:t>
            </a:r>
          </a:p>
        </p:txBody>
      </p:sp>
      <p:pic>
        <p:nvPicPr>
          <p:cNvPr id="2" name="Picture 1">
            <a:extLst>
              <a:ext uri="{FF2B5EF4-FFF2-40B4-BE49-F238E27FC236}">
                <a16:creationId xmlns="" xmlns:a16="http://schemas.microsoft.com/office/drawing/2014/main" id="{4A84CE0F-DFE5-4DCE-B4A3-56321617B4D0}"/>
              </a:ext>
            </a:extLst>
          </p:cNvPr>
          <p:cNvPicPr>
            <a:picLocks noChangeAspect="1"/>
          </p:cNvPicPr>
          <p:nvPr/>
        </p:nvPicPr>
        <p:blipFill>
          <a:blip r:embed="rId4"/>
          <a:stretch>
            <a:fillRect/>
          </a:stretch>
        </p:blipFill>
        <p:spPr>
          <a:xfrm>
            <a:off x="6257100" y="2539807"/>
            <a:ext cx="1575458" cy="1303333"/>
          </a:xfrm>
          <a:prstGeom prst="rect">
            <a:avLst/>
          </a:prstGeom>
        </p:spPr>
      </p:pic>
      <p:pic>
        <p:nvPicPr>
          <p:cNvPr id="5" name="Picture 4">
            <a:extLst>
              <a:ext uri="{FF2B5EF4-FFF2-40B4-BE49-F238E27FC236}">
                <a16:creationId xmlns="" xmlns:a16="http://schemas.microsoft.com/office/drawing/2014/main" id="{C63D04DF-01E8-4616-BC46-06C360138485}"/>
              </a:ext>
            </a:extLst>
          </p:cNvPr>
          <p:cNvPicPr>
            <a:picLocks noChangeAspect="1"/>
          </p:cNvPicPr>
          <p:nvPr/>
        </p:nvPicPr>
        <p:blipFill rotWithShape="1">
          <a:blip r:embed="rId5"/>
          <a:srcRect l="9045" r="8006"/>
          <a:stretch/>
        </p:blipFill>
        <p:spPr>
          <a:xfrm>
            <a:off x="3287428" y="1528011"/>
            <a:ext cx="5647575" cy="3632391"/>
          </a:xfrm>
          <a:prstGeom prst="rect">
            <a:avLst/>
          </a:prstGeom>
        </p:spPr>
      </p:pic>
      <p:sp>
        <p:nvSpPr>
          <p:cNvPr id="4" name="TextBox 3">
            <a:extLst>
              <a:ext uri="{FF2B5EF4-FFF2-40B4-BE49-F238E27FC236}">
                <a16:creationId xmlns="" xmlns:a16="http://schemas.microsoft.com/office/drawing/2014/main" id="{0E3F6DC3-A4AA-441F-B2E2-CC64BC8BD171}"/>
              </a:ext>
            </a:extLst>
          </p:cNvPr>
          <p:cNvSpPr txBox="1"/>
          <p:nvPr/>
        </p:nvSpPr>
        <p:spPr>
          <a:xfrm>
            <a:off x="4175558" y="1343345"/>
            <a:ext cx="1443790" cy="369332"/>
          </a:xfrm>
          <a:prstGeom prst="rect">
            <a:avLst/>
          </a:prstGeom>
          <a:noFill/>
        </p:spPr>
        <p:txBody>
          <a:bodyPr wrap="square" rtlCol="0">
            <a:spAutoFit/>
          </a:bodyPr>
          <a:lstStyle/>
          <a:p>
            <a:r>
              <a:rPr lang="en-US" dirty="0"/>
              <a:t>ALPHA</a:t>
            </a:r>
          </a:p>
        </p:txBody>
      </p:sp>
      <p:sp>
        <p:nvSpPr>
          <p:cNvPr id="10" name="TextBox 9">
            <a:extLst>
              <a:ext uri="{FF2B5EF4-FFF2-40B4-BE49-F238E27FC236}">
                <a16:creationId xmlns="" xmlns:a16="http://schemas.microsoft.com/office/drawing/2014/main" id="{A094828F-9A80-4F99-BD31-BDB12DAAFE5C}"/>
              </a:ext>
            </a:extLst>
          </p:cNvPr>
          <p:cNvSpPr txBox="1"/>
          <p:nvPr/>
        </p:nvSpPr>
        <p:spPr>
          <a:xfrm>
            <a:off x="7044829" y="1315090"/>
            <a:ext cx="1443790" cy="369332"/>
          </a:xfrm>
          <a:prstGeom prst="rect">
            <a:avLst/>
          </a:prstGeom>
          <a:noFill/>
        </p:spPr>
        <p:txBody>
          <a:bodyPr wrap="square" rtlCol="0">
            <a:spAutoFit/>
          </a:bodyPr>
          <a:lstStyle/>
          <a:p>
            <a:r>
              <a:rPr lang="en-US" dirty="0"/>
              <a:t>NUMERIC</a:t>
            </a:r>
          </a:p>
        </p:txBody>
      </p:sp>
      <p:sp>
        <p:nvSpPr>
          <p:cNvPr id="11" name="Oval 10">
            <a:extLst>
              <a:ext uri="{FF2B5EF4-FFF2-40B4-BE49-F238E27FC236}">
                <a16:creationId xmlns="" xmlns:a16="http://schemas.microsoft.com/office/drawing/2014/main" id="{B632DE02-5CB3-4051-9E89-FD681F59F06F}"/>
              </a:ext>
            </a:extLst>
          </p:cNvPr>
          <p:cNvSpPr/>
          <p:nvPr/>
        </p:nvSpPr>
        <p:spPr>
          <a:xfrm>
            <a:off x="5198701" y="4304714"/>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14ECF305-79ED-4AA2-9028-0DCEA5CE509D}"/>
              </a:ext>
            </a:extLst>
          </p:cNvPr>
          <p:cNvSpPr/>
          <p:nvPr/>
        </p:nvSpPr>
        <p:spPr>
          <a:xfrm>
            <a:off x="8058220" y="4324764"/>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0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Results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425508"/>
            <a:ext cx="3457575" cy="230832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When testing is complete results are printed and/ or sent to the Laboratory Information System (LIS). </a:t>
            </a:r>
          </a:p>
        </p:txBody>
      </p:sp>
      <p:pic>
        <p:nvPicPr>
          <p:cNvPr id="2" name="Picture 1">
            <a:extLst>
              <a:ext uri="{FF2B5EF4-FFF2-40B4-BE49-F238E27FC236}">
                <a16:creationId xmlns="" xmlns:a16="http://schemas.microsoft.com/office/drawing/2014/main" id="{81DC5828-71C0-4654-BB29-672E65748DBD}"/>
              </a:ext>
            </a:extLst>
          </p:cNvPr>
          <p:cNvPicPr>
            <a:picLocks noChangeAspect="1"/>
          </p:cNvPicPr>
          <p:nvPr/>
        </p:nvPicPr>
        <p:blipFill rotWithShape="1">
          <a:blip r:embed="rId3"/>
          <a:srcRect l="9374" r="9532" b="2750"/>
          <a:stretch/>
        </p:blipFill>
        <p:spPr>
          <a:xfrm>
            <a:off x="3706239" y="2145620"/>
            <a:ext cx="5437761" cy="2868099"/>
          </a:xfrm>
          <a:prstGeom prst="rect">
            <a:avLst/>
          </a:prstGeom>
        </p:spPr>
      </p:pic>
    </p:spTree>
    <p:extLst>
      <p:ext uri="{BB962C8B-B14F-4D97-AF65-F5344CB8AC3E}">
        <p14:creationId xmlns:p14="http://schemas.microsoft.com/office/powerpoint/2010/main" val="2976194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Results Format</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425508"/>
            <a:ext cx="3457575" cy="230832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Results are displayed on the screen after analysis and also printed by the instrument’s internal printer.</a:t>
            </a:r>
          </a:p>
        </p:txBody>
      </p:sp>
      <p:pic>
        <p:nvPicPr>
          <p:cNvPr id="4" name="Picture 3">
            <a:extLst>
              <a:ext uri="{FF2B5EF4-FFF2-40B4-BE49-F238E27FC236}">
                <a16:creationId xmlns="" xmlns:a16="http://schemas.microsoft.com/office/drawing/2014/main" id="{8D902605-6D97-42F7-A101-6A6783AE3ED6}"/>
              </a:ext>
            </a:extLst>
          </p:cNvPr>
          <p:cNvPicPr>
            <a:picLocks noChangeAspect="1"/>
          </p:cNvPicPr>
          <p:nvPr/>
        </p:nvPicPr>
        <p:blipFill>
          <a:blip r:embed="rId3"/>
          <a:stretch>
            <a:fillRect/>
          </a:stretch>
        </p:blipFill>
        <p:spPr>
          <a:xfrm>
            <a:off x="5285622" y="2652054"/>
            <a:ext cx="3000375" cy="1485900"/>
          </a:xfrm>
          <a:prstGeom prst="rect">
            <a:avLst/>
          </a:prstGeom>
        </p:spPr>
      </p:pic>
    </p:spTree>
    <p:extLst>
      <p:ext uri="{BB962C8B-B14F-4D97-AF65-F5344CB8AC3E}">
        <p14:creationId xmlns:p14="http://schemas.microsoft.com/office/powerpoint/2010/main" val="54816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Reprinting of Results (Entire day)</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727394"/>
            <a:ext cx="3457575" cy="1200329"/>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From the home screen, select the “Retrieve stored data” icon. </a:t>
            </a:r>
          </a:p>
        </p:txBody>
      </p:sp>
      <p:pic>
        <p:nvPicPr>
          <p:cNvPr id="7" name="Picture 6">
            <a:extLst>
              <a:ext uri="{FF2B5EF4-FFF2-40B4-BE49-F238E27FC236}">
                <a16:creationId xmlns="" xmlns:a16="http://schemas.microsoft.com/office/drawing/2014/main" id="{2453A028-9EA8-45E6-87DD-C6430B1963BB}"/>
              </a:ext>
            </a:extLst>
          </p:cNvPr>
          <p:cNvPicPr>
            <a:picLocks noChangeAspect="1"/>
          </p:cNvPicPr>
          <p:nvPr/>
        </p:nvPicPr>
        <p:blipFill>
          <a:blip r:embed="rId3"/>
          <a:stretch>
            <a:fillRect/>
          </a:stretch>
        </p:blipFill>
        <p:spPr>
          <a:xfrm>
            <a:off x="5117020" y="1386934"/>
            <a:ext cx="2939034" cy="3881250"/>
          </a:xfrm>
          <a:prstGeom prst="rect">
            <a:avLst/>
          </a:prstGeom>
        </p:spPr>
      </p:pic>
      <p:sp>
        <p:nvSpPr>
          <p:cNvPr id="15" name="Oval 14">
            <a:extLst>
              <a:ext uri="{FF2B5EF4-FFF2-40B4-BE49-F238E27FC236}">
                <a16:creationId xmlns="" xmlns:a16="http://schemas.microsoft.com/office/drawing/2014/main" id="{535F95CB-155E-4256-813E-F6BD9FEC959F}"/>
              </a:ext>
            </a:extLst>
          </p:cNvPr>
          <p:cNvSpPr/>
          <p:nvPr/>
        </p:nvSpPr>
        <p:spPr>
          <a:xfrm>
            <a:off x="6129337" y="3625837"/>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36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Reprinting of Results (Entire day)</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 y="1558911"/>
            <a:ext cx="4836695" cy="3816429"/>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200" dirty="0"/>
              <a:t>Select the desired date file by highlighting it.</a:t>
            </a:r>
          </a:p>
          <a:p>
            <a:r>
              <a:rPr lang="en-US" sz="2200" dirty="0"/>
              <a:t> </a:t>
            </a:r>
          </a:p>
          <a:p>
            <a:pPr marL="342900" indent="-342900">
              <a:buFont typeface="Wingdings" panose="05000000000000000000" pitchFamily="2" charset="2"/>
              <a:buChar char="v"/>
            </a:pPr>
            <a:r>
              <a:rPr lang="en-US" sz="2200" dirty="0"/>
              <a:t>Select the “Print” icon to print  results.</a:t>
            </a:r>
          </a:p>
          <a:p>
            <a:endParaRPr lang="en-US" sz="2200" dirty="0"/>
          </a:p>
          <a:p>
            <a:pPr marL="342900" indent="-342900">
              <a:buFont typeface="Wingdings" panose="05000000000000000000" pitchFamily="2" charset="2"/>
              <a:buChar char="v"/>
            </a:pPr>
            <a:r>
              <a:rPr lang="en-US" sz="2200" dirty="0"/>
              <a:t>Select  the “Retransmit” icon to send results from the entire day to the LIS.</a:t>
            </a:r>
          </a:p>
          <a:p>
            <a:endParaRPr lang="en-US" sz="2200" dirty="0"/>
          </a:p>
          <a:p>
            <a:pPr marL="342900" indent="-342900">
              <a:buFont typeface="Wingdings" panose="05000000000000000000" pitchFamily="2" charset="2"/>
              <a:buChar char="v"/>
            </a:pPr>
            <a:r>
              <a:rPr lang="en-US" sz="2200" dirty="0"/>
              <a:t>Select the “Home” icon to return to the main screen. </a:t>
            </a:r>
          </a:p>
        </p:txBody>
      </p:sp>
      <p:pic>
        <p:nvPicPr>
          <p:cNvPr id="9" name="Picture 8">
            <a:extLst>
              <a:ext uri="{FF2B5EF4-FFF2-40B4-BE49-F238E27FC236}">
                <a16:creationId xmlns="" xmlns:a16="http://schemas.microsoft.com/office/drawing/2014/main" id="{00472532-8535-444A-B42C-FFA778832DDE}"/>
              </a:ext>
            </a:extLst>
          </p:cNvPr>
          <p:cNvPicPr>
            <a:picLocks noChangeAspect="1"/>
          </p:cNvPicPr>
          <p:nvPr/>
        </p:nvPicPr>
        <p:blipFill>
          <a:blip r:embed="rId4"/>
          <a:stretch>
            <a:fillRect/>
          </a:stretch>
        </p:blipFill>
        <p:spPr>
          <a:xfrm>
            <a:off x="5214207" y="1318075"/>
            <a:ext cx="3202254" cy="4266032"/>
          </a:xfrm>
          <a:prstGeom prst="rect">
            <a:avLst/>
          </a:prstGeom>
        </p:spPr>
      </p:pic>
      <p:pic>
        <p:nvPicPr>
          <p:cNvPr id="15" name="Picture 14">
            <a:extLst>
              <a:ext uri="{FF2B5EF4-FFF2-40B4-BE49-F238E27FC236}">
                <a16:creationId xmlns="" xmlns:a16="http://schemas.microsoft.com/office/drawing/2014/main" id="{A2C1D452-6B23-42E8-857A-4E5758E92669}"/>
              </a:ext>
            </a:extLst>
          </p:cNvPr>
          <p:cNvPicPr>
            <a:picLocks noChangeAspect="1"/>
          </p:cNvPicPr>
          <p:nvPr/>
        </p:nvPicPr>
        <p:blipFill>
          <a:blip r:embed="rId5"/>
          <a:stretch>
            <a:fillRect/>
          </a:stretch>
        </p:blipFill>
        <p:spPr>
          <a:xfrm>
            <a:off x="5342969" y="1386142"/>
            <a:ext cx="2028477" cy="3540785"/>
          </a:xfrm>
          <a:prstGeom prst="rect">
            <a:avLst/>
          </a:prstGeom>
        </p:spPr>
      </p:pic>
      <p:sp>
        <p:nvSpPr>
          <p:cNvPr id="11" name="Oval 10">
            <a:extLst>
              <a:ext uri="{FF2B5EF4-FFF2-40B4-BE49-F238E27FC236}">
                <a16:creationId xmlns="" xmlns:a16="http://schemas.microsoft.com/office/drawing/2014/main" id="{00A804A1-00D4-44B1-9E2A-453EB3E1E803}"/>
              </a:ext>
            </a:extLst>
          </p:cNvPr>
          <p:cNvSpPr/>
          <p:nvPr/>
        </p:nvSpPr>
        <p:spPr>
          <a:xfrm>
            <a:off x="6358134" y="4753931"/>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CFDA39C-625C-498C-AF61-84A5331952B8}"/>
              </a:ext>
            </a:extLst>
          </p:cNvPr>
          <p:cNvSpPr/>
          <p:nvPr/>
        </p:nvSpPr>
        <p:spPr>
          <a:xfrm>
            <a:off x="7444323" y="1509964"/>
            <a:ext cx="914400" cy="914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D678D39B-64F6-4948-9692-2377F2627734}"/>
              </a:ext>
            </a:extLst>
          </p:cNvPr>
          <p:cNvSpPr/>
          <p:nvPr/>
        </p:nvSpPr>
        <p:spPr>
          <a:xfrm>
            <a:off x="7452339" y="2384273"/>
            <a:ext cx="914400" cy="914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02749DD-CC9A-42A6-B61D-7BC0A1F276F1}"/>
              </a:ext>
            </a:extLst>
          </p:cNvPr>
          <p:cNvSpPr/>
          <p:nvPr/>
        </p:nvSpPr>
        <p:spPr>
          <a:xfrm>
            <a:off x="5318905" y="1471903"/>
            <a:ext cx="2101354" cy="63362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6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Review/Printing/Retransmitting a Single Result</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25352" y="1686651"/>
            <a:ext cx="4524810" cy="341632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342900" indent="-342900">
              <a:buFont typeface="Wingdings" panose="05000000000000000000" pitchFamily="2" charset="2"/>
              <a:buChar char="v"/>
            </a:pPr>
            <a:r>
              <a:rPr lang="en-US" sz="2400" dirty="0"/>
              <a:t>From the home screen, use the “Previous” or “Next” icons to scroll through each result. </a:t>
            </a:r>
          </a:p>
          <a:p>
            <a:endParaRPr lang="en-US" sz="2400" dirty="0"/>
          </a:p>
          <a:p>
            <a:pPr marL="342900" indent="-342900">
              <a:buFont typeface="Wingdings" panose="05000000000000000000" pitchFamily="2" charset="2"/>
              <a:buChar char="v"/>
            </a:pPr>
            <a:r>
              <a:rPr lang="en-US" sz="2400" dirty="0"/>
              <a:t>Once  the desired result is located, press the “ Print” icon to print the result, or the “Retransmit” icon to send the result to the LIS. </a:t>
            </a:r>
          </a:p>
        </p:txBody>
      </p:sp>
      <p:grpSp>
        <p:nvGrpSpPr>
          <p:cNvPr id="5" name="Group 4">
            <a:extLst>
              <a:ext uri="{FF2B5EF4-FFF2-40B4-BE49-F238E27FC236}">
                <a16:creationId xmlns="" xmlns:a16="http://schemas.microsoft.com/office/drawing/2014/main" id="{3F6BB604-AB51-4BC4-8C27-C51F195081E4}"/>
              </a:ext>
            </a:extLst>
          </p:cNvPr>
          <p:cNvGrpSpPr/>
          <p:nvPr/>
        </p:nvGrpSpPr>
        <p:grpSpPr>
          <a:xfrm>
            <a:off x="5345817" y="1378716"/>
            <a:ext cx="2939034" cy="3881250"/>
            <a:chOff x="5117020" y="1386934"/>
            <a:chExt cx="2939034" cy="3881250"/>
          </a:xfrm>
        </p:grpSpPr>
        <p:pic>
          <p:nvPicPr>
            <p:cNvPr id="12" name="Picture 11">
              <a:extLst>
                <a:ext uri="{FF2B5EF4-FFF2-40B4-BE49-F238E27FC236}">
                  <a16:creationId xmlns="" xmlns:a16="http://schemas.microsoft.com/office/drawing/2014/main" id="{A6ABCEF0-6FCA-4481-BCA6-0AF3F86FED66}"/>
                </a:ext>
              </a:extLst>
            </p:cNvPr>
            <p:cNvPicPr>
              <a:picLocks noChangeAspect="1"/>
            </p:cNvPicPr>
            <p:nvPr/>
          </p:nvPicPr>
          <p:blipFill>
            <a:blip r:embed="rId4"/>
            <a:stretch>
              <a:fillRect/>
            </a:stretch>
          </p:blipFill>
          <p:spPr>
            <a:xfrm>
              <a:off x="5117020" y="1386934"/>
              <a:ext cx="2939034" cy="3881250"/>
            </a:xfrm>
            <a:prstGeom prst="rect">
              <a:avLst/>
            </a:prstGeom>
          </p:spPr>
        </p:pic>
        <p:sp>
          <p:nvSpPr>
            <p:cNvPr id="4" name="TextBox 3">
              <a:extLst>
                <a:ext uri="{FF2B5EF4-FFF2-40B4-BE49-F238E27FC236}">
                  <a16:creationId xmlns="" xmlns:a16="http://schemas.microsoft.com/office/drawing/2014/main" id="{262F6667-C663-4167-A191-7C1D8E614DCA}"/>
                </a:ext>
              </a:extLst>
            </p:cNvPr>
            <p:cNvSpPr txBox="1"/>
            <p:nvPr/>
          </p:nvSpPr>
          <p:spPr>
            <a:xfrm>
              <a:off x="5752404" y="3184394"/>
              <a:ext cx="798670" cy="253916"/>
            </a:xfrm>
            <a:prstGeom prst="rect">
              <a:avLst/>
            </a:prstGeom>
            <a:noFill/>
            <a:ln>
              <a:noFill/>
            </a:ln>
          </p:spPr>
          <p:txBody>
            <a:bodyPr wrap="square" rtlCol="0">
              <a:spAutoFit/>
            </a:bodyPr>
            <a:lstStyle/>
            <a:p>
              <a:r>
                <a:rPr lang="en-US" sz="1000" dirty="0">
                  <a:latin typeface="Times New Roman" panose="02020603050405020304" pitchFamily="18" charset="0"/>
                  <a:cs typeface="Times New Roman" panose="02020603050405020304" pitchFamily="18" charset="0"/>
                </a:rPr>
                <a:t>123245</a:t>
              </a:r>
            </a:p>
          </p:txBody>
        </p:sp>
        <p:sp>
          <p:nvSpPr>
            <p:cNvPr id="13" name="TextBox 12">
              <a:extLst>
                <a:ext uri="{FF2B5EF4-FFF2-40B4-BE49-F238E27FC236}">
                  <a16:creationId xmlns="" xmlns:a16="http://schemas.microsoft.com/office/drawing/2014/main" id="{49341656-7881-48EE-B8A8-EFC825C2A9B7}"/>
                </a:ext>
              </a:extLst>
            </p:cNvPr>
            <p:cNvSpPr txBox="1"/>
            <p:nvPr/>
          </p:nvSpPr>
          <p:spPr>
            <a:xfrm>
              <a:off x="5752229" y="3409375"/>
              <a:ext cx="1505098" cy="253916"/>
            </a:xfrm>
            <a:prstGeom prst="rect">
              <a:avLst/>
            </a:prstGeom>
            <a:noFill/>
            <a:ln>
              <a:noFill/>
            </a:ln>
          </p:spPr>
          <p:txBody>
            <a:bodyPr wrap="square" rtlCol="0">
              <a:spAutoFit/>
            </a:bodyPr>
            <a:lstStyle/>
            <a:p>
              <a:r>
                <a:rPr lang="en-US" sz="1000" dirty="0">
                  <a:latin typeface="Times New Roman" panose="02020603050405020304" pitchFamily="18" charset="0"/>
                  <a:cs typeface="Times New Roman" panose="02020603050405020304" pitchFamily="18" charset="0"/>
                </a:rPr>
                <a:t>12/15/2017 11:11:11</a:t>
              </a:r>
            </a:p>
          </p:txBody>
        </p:sp>
        <p:sp>
          <p:nvSpPr>
            <p:cNvPr id="14" name="TextBox 13">
              <a:extLst>
                <a:ext uri="{FF2B5EF4-FFF2-40B4-BE49-F238E27FC236}">
                  <a16:creationId xmlns="" xmlns:a16="http://schemas.microsoft.com/office/drawing/2014/main" id="{662FFF42-005E-4BF9-9647-EF2C84CE0CEC}"/>
                </a:ext>
              </a:extLst>
            </p:cNvPr>
            <p:cNvSpPr txBox="1"/>
            <p:nvPr/>
          </p:nvSpPr>
          <p:spPr>
            <a:xfrm>
              <a:off x="5787867" y="3625837"/>
              <a:ext cx="798670" cy="253916"/>
            </a:xfrm>
            <a:prstGeom prst="rect">
              <a:avLst/>
            </a:prstGeom>
            <a:noFill/>
            <a:ln>
              <a:noFill/>
            </a:ln>
          </p:spPr>
          <p:txBody>
            <a:bodyPr wrap="square" rtlCol="0">
              <a:spAutoFit/>
            </a:bodyPr>
            <a:lstStyle/>
            <a:p>
              <a:r>
                <a:rPr lang="en-US" sz="1050" b="1" dirty="0">
                  <a:latin typeface="Times New Roman" panose="02020603050405020304" pitchFamily="18" charset="0"/>
                  <a:cs typeface="Times New Roman" panose="02020603050405020304" pitchFamily="18" charset="0"/>
                </a:rPr>
                <a:t>11</a:t>
              </a:r>
            </a:p>
          </p:txBody>
        </p:sp>
      </p:grpSp>
      <p:sp>
        <p:nvSpPr>
          <p:cNvPr id="16" name="Oval 15">
            <a:extLst>
              <a:ext uri="{FF2B5EF4-FFF2-40B4-BE49-F238E27FC236}">
                <a16:creationId xmlns="" xmlns:a16="http://schemas.microsoft.com/office/drawing/2014/main" id="{3A832258-471B-4270-BEB9-64AD26482594}"/>
              </a:ext>
            </a:extLst>
          </p:cNvPr>
          <p:cNvSpPr/>
          <p:nvPr/>
        </p:nvSpPr>
        <p:spPr>
          <a:xfrm>
            <a:off x="5256415" y="3688712"/>
            <a:ext cx="655752" cy="69700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3B90A991-4A74-4857-8ABF-6EDF6E04F4F5}"/>
              </a:ext>
            </a:extLst>
          </p:cNvPr>
          <p:cNvSpPr/>
          <p:nvPr/>
        </p:nvSpPr>
        <p:spPr>
          <a:xfrm>
            <a:off x="7719391" y="3686766"/>
            <a:ext cx="658368" cy="6949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B93FC7C3-E26C-4E54-813B-6EA5C9141884}"/>
              </a:ext>
            </a:extLst>
          </p:cNvPr>
          <p:cNvSpPr/>
          <p:nvPr/>
        </p:nvSpPr>
        <p:spPr>
          <a:xfrm>
            <a:off x="7581899" y="2602768"/>
            <a:ext cx="790881" cy="86111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57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8717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Routine Maintenance</a:t>
            </a:r>
            <a:endParaRPr lang="en-US" dirty="0">
              <a:solidFill>
                <a:schemeClr val="bg1"/>
              </a:solidFill>
            </a:endParaRPr>
          </a:p>
        </p:txBody>
      </p:sp>
    </p:spTree>
    <p:extLst>
      <p:ext uri="{BB962C8B-B14F-4D97-AF65-F5344CB8AC3E}">
        <p14:creationId xmlns:p14="http://schemas.microsoft.com/office/powerpoint/2010/main" val="45379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Replacing/ Emptying the Waste Bottle</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1" y="2160823"/>
            <a:ext cx="6304547" cy="3970318"/>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Waste bottle can be emptied and reused or can be replaced with new clean bottles. </a:t>
            </a:r>
          </a:p>
          <a:p>
            <a:r>
              <a:rPr lang="en-US" sz="2400" dirty="0"/>
              <a:t>To remove the waste bottle from the analyzer:</a:t>
            </a:r>
          </a:p>
          <a:p>
            <a:pPr marL="457200" indent="-457200">
              <a:buAutoNum type="arabicParenR"/>
            </a:pPr>
            <a:r>
              <a:rPr lang="en-US" sz="2000" dirty="0"/>
              <a:t>Open the iWASH and waste compartment. The waste bottle is located in the upper compartment. </a:t>
            </a:r>
          </a:p>
          <a:p>
            <a:pPr marL="457200" indent="-457200">
              <a:buAutoNum type="arabicParenR"/>
            </a:pPr>
            <a:r>
              <a:rPr lang="en-US" sz="2000" dirty="0"/>
              <a:t>Disconnect the luer connector from the waste bottle screw cap. Remove the waste bottle from the instrument and dispose according to your laboratory protocol. </a:t>
            </a:r>
          </a:p>
          <a:p>
            <a:pPr marL="457200" indent="-457200">
              <a:buAutoNum type="arabicParenR"/>
            </a:pPr>
            <a:r>
              <a:rPr lang="en-US" sz="2000" dirty="0"/>
              <a:t>Recap </a:t>
            </a:r>
          </a:p>
          <a:p>
            <a:pPr marL="457200" indent="-457200">
              <a:buAutoNum type="arabicParenR"/>
            </a:pPr>
            <a:r>
              <a:rPr lang="en-US" sz="2000" dirty="0"/>
              <a:t>Replace</a:t>
            </a:r>
          </a:p>
          <a:p>
            <a:pPr marL="457200" indent="-457200">
              <a:buAutoNum type="arabicParenR"/>
            </a:pPr>
            <a:r>
              <a:rPr lang="en-US" sz="2000" dirty="0"/>
              <a:t>Reconnect </a:t>
            </a:r>
          </a:p>
        </p:txBody>
      </p:sp>
      <p:pic>
        <p:nvPicPr>
          <p:cNvPr id="2" name="Picture 1">
            <a:extLst>
              <a:ext uri="{FF2B5EF4-FFF2-40B4-BE49-F238E27FC236}">
                <a16:creationId xmlns="" xmlns:a16="http://schemas.microsoft.com/office/drawing/2014/main" id="{09EBFF43-3ADA-4C6E-88B4-BA3900DB283C}"/>
              </a:ext>
            </a:extLst>
          </p:cNvPr>
          <p:cNvPicPr>
            <a:picLocks noChangeAspect="1"/>
          </p:cNvPicPr>
          <p:nvPr/>
        </p:nvPicPr>
        <p:blipFill>
          <a:blip r:embed="rId4"/>
          <a:stretch>
            <a:fillRect/>
          </a:stretch>
        </p:blipFill>
        <p:spPr>
          <a:xfrm>
            <a:off x="338137" y="1124380"/>
            <a:ext cx="8467725" cy="1038225"/>
          </a:xfrm>
          <a:prstGeom prst="rect">
            <a:avLst/>
          </a:prstGeom>
        </p:spPr>
      </p:pic>
      <p:sp>
        <p:nvSpPr>
          <p:cNvPr id="10" name="TextBox 9">
            <a:extLst>
              <a:ext uri="{FF2B5EF4-FFF2-40B4-BE49-F238E27FC236}">
                <a16:creationId xmlns="" xmlns:a16="http://schemas.microsoft.com/office/drawing/2014/main" id="{BCEFCB1A-1FD7-4313-83FB-AC80B6DDA04E}"/>
              </a:ext>
            </a:extLst>
          </p:cNvPr>
          <p:cNvSpPr txBox="1"/>
          <p:nvPr/>
        </p:nvSpPr>
        <p:spPr>
          <a:xfrm>
            <a:off x="6400800" y="2439737"/>
            <a:ext cx="2743200" cy="2123658"/>
          </a:xfrm>
          <a:prstGeom prst="rect">
            <a:avLst/>
          </a:prstGeom>
          <a:noFill/>
        </p:spPr>
        <p:txBody>
          <a:bodyPr wrap="square" rtlCol="0">
            <a:spAutoFit/>
          </a:bodyPr>
          <a:lstStyle/>
          <a:p>
            <a:r>
              <a:rPr lang="en-US" sz="4400" b="1" dirty="0">
                <a:solidFill>
                  <a:srgbClr val="FF0000"/>
                </a:solidFill>
              </a:rPr>
              <a:t>R</a:t>
            </a:r>
            <a:r>
              <a:rPr lang="en-US" sz="4400" b="1" dirty="0"/>
              <a:t>ecap</a:t>
            </a:r>
          </a:p>
          <a:p>
            <a:r>
              <a:rPr lang="en-US" sz="4400" b="1" dirty="0">
                <a:solidFill>
                  <a:srgbClr val="FF0000"/>
                </a:solidFill>
              </a:rPr>
              <a:t>R</a:t>
            </a:r>
            <a:r>
              <a:rPr lang="en-US" sz="4400" b="1" dirty="0"/>
              <a:t>eplace</a:t>
            </a:r>
          </a:p>
          <a:p>
            <a:r>
              <a:rPr lang="en-US" sz="4400" b="1" dirty="0">
                <a:solidFill>
                  <a:srgbClr val="FF0000"/>
                </a:solidFill>
              </a:rPr>
              <a:t>R</a:t>
            </a:r>
            <a:r>
              <a:rPr lang="en-US" sz="4400" b="1" dirty="0"/>
              <a:t>econnect</a:t>
            </a:r>
          </a:p>
        </p:txBody>
      </p:sp>
      <p:pic>
        <p:nvPicPr>
          <p:cNvPr id="11" name="Picture 10">
            <a:extLst>
              <a:ext uri="{FF2B5EF4-FFF2-40B4-BE49-F238E27FC236}">
                <a16:creationId xmlns="" xmlns:a16="http://schemas.microsoft.com/office/drawing/2014/main" id="{1DB7D55B-B489-4249-A13F-BBB469385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4925" y="2126957"/>
            <a:ext cx="2091883" cy="3556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3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par>
                                <p:cTn id="34" presetID="42"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1000"/>
                                        <p:tgtEl>
                                          <p:spTgt spid="10">
                                            <p:txEl>
                                              <p:pRg st="1" end="1"/>
                                            </p:txEl>
                                          </p:spTgt>
                                        </p:tgtEl>
                                      </p:cBhvr>
                                    </p:animEffect>
                                    <p:anim calcmode="lin" valueType="num">
                                      <p:cBhvr>
                                        <p:cTn id="3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par>
                                <p:cTn id="43" presetID="42" presetClass="entr" presetSubtype="0" fill="hold"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1000"/>
                                        <p:tgtEl>
                                          <p:spTgt spid="10">
                                            <p:txEl>
                                              <p:pRg st="2" end="2"/>
                                            </p:txEl>
                                          </p:spTgt>
                                        </p:tgtEl>
                                      </p:cBhvr>
                                    </p:animEffect>
                                    <p:anim calcmode="lin" valueType="num">
                                      <p:cBhvr>
                                        <p:cTn id="4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 xmlns:a16="http://schemas.microsoft.com/office/drawing/2014/main" id="{013BB5D5-FF51-448D-BEC0-FF82ACFEE751}"/>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5" name="Footer Placeholder 4"/>
          <p:cNvSpPr>
            <a:spLocks noGrp="1"/>
          </p:cNvSpPr>
          <p:nvPr>
            <p:ph type="ftr" sz="quarter" idx="11"/>
          </p:nvPr>
        </p:nvSpPr>
        <p:spPr/>
        <p:txBody>
          <a:bodyPr/>
          <a:lstStyle/>
          <a:p>
            <a:r>
              <a:rPr lang="en-US"/>
              <a:t>Copyright by ALCOR Scientific Inc. Confidential and Proprietary Data</a:t>
            </a:r>
          </a:p>
        </p:txBody>
      </p:sp>
      <p:pic>
        <p:nvPicPr>
          <p:cNvPr id="6" name="Picture 5"/>
          <p:cNvPicPr>
            <a:picLocks noChangeAspect="1"/>
          </p:cNvPicPr>
          <p:nvPr/>
        </p:nvPicPr>
        <p:blipFill rotWithShape="1">
          <a:blip r:embed="rId3"/>
          <a:srcRect l="3382" t="900" r="866" b="2037"/>
          <a:stretch/>
        </p:blipFill>
        <p:spPr>
          <a:xfrm>
            <a:off x="3239283" y="1842869"/>
            <a:ext cx="2948941" cy="3474720"/>
          </a:xfrm>
          <a:prstGeom prst="rect">
            <a:avLst/>
          </a:prstGeom>
        </p:spPr>
      </p:pic>
      <p:pic>
        <p:nvPicPr>
          <p:cNvPr id="7"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backgroundRemoval t="772" b="83642" l="1563" r="48003">
                        <a14:backgroundMark x1="32031" y1="75772" x2="32031" y2="75772"/>
                        <a14:backgroundMark x1="25521" y1="78241" x2="25521" y2="78241"/>
                        <a14:backgroundMark x1="19444" y1="77160" x2="19444" y2="77160"/>
                        <a14:backgroundMark x1="13715" y1="72531" x2="13715" y2="72531"/>
                        <a14:backgroundMark x1="9028" y1="64815" x2="9028" y2="64815"/>
                        <a14:backgroundMark x1="5990" y1="55401" x2="5990" y2="55401"/>
                        <a14:backgroundMark x1="4601" y1="43673" x2="4601" y2="43673"/>
                        <a14:backgroundMark x1="5295" y1="32870" x2="5295" y2="32870"/>
                        <a14:backgroundMark x1="7899" y1="22222" x2="7899" y2="22222"/>
                        <a14:backgroundMark x1="12066" y1="14506" x2="12066" y2="14506"/>
                        <a14:backgroundMark x1="17622" y1="8333" x2="17622" y2="8333"/>
                        <a14:backgroundMark x1="23785" y1="6481" x2="23785" y2="6481"/>
                        <a14:backgroundMark x1="29948" y1="7716" x2="29948" y2="7716"/>
                        <a14:backgroundMark x1="35764" y1="12191" x2="35764" y2="12191"/>
                        <a14:backgroundMark x1="40538" y1="19599" x2="40538" y2="19599"/>
                        <a14:backgroundMark x1="43837" y1="29475" x2="43837" y2="29475"/>
                        <a14:backgroundMark x1="44965" y1="40432" x2="44965" y2="40432"/>
                        <a14:backgroundMark x1="44271" y1="51235" x2="44271" y2="51235"/>
                        <a14:backgroundMark x1="41753" y1="62191" x2="41753" y2="62191"/>
                        <a14:backgroundMark x1="37500" y1="70216" x2="37500" y2="70216"/>
                      </a14:backgroundRemoval>
                    </a14:imgEffect>
                  </a14:imgLayer>
                </a14:imgProps>
              </a:ext>
              <a:ext uri="{28A0092B-C50C-407E-A947-70E740481C1C}">
                <a14:useLocalDpi xmlns:a14="http://schemas.microsoft.com/office/drawing/2010/main" val="0"/>
              </a:ext>
            </a:extLst>
          </a:blip>
          <a:srcRect l="1610" t="980" r="52100" b="16621"/>
          <a:stretch/>
        </p:blipFill>
        <p:spPr>
          <a:xfrm rot="9747414">
            <a:off x="3419782" y="1947236"/>
            <a:ext cx="2482850" cy="2486025"/>
          </a:xfrm>
          <a:prstGeom prst="flowChartConnector">
            <a:avLst/>
          </a:prstGeom>
        </p:spPr>
      </p:pic>
      <p:grpSp>
        <p:nvGrpSpPr>
          <p:cNvPr id="8" name="Group 7"/>
          <p:cNvGrpSpPr/>
          <p:nvPr/>
        </p:nvGrpSpPr>
        <p:grpSpPr>
          <a:xfrm rot="19498691">
            <a:off x="3470723" y="1405726"/>
            <a:ext cx="143267" cy="782870"/>
            <a:chOff x="4131198" y="2131521"/>
            <a:chExt cx="191022" cy="1043826"/>
          </a:xfrm>
        </p:grpSpPr>
        <p:sp>
          <p:nvSpPr>
            <p:cNvPr id="9"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solidFill>
              <a:srgbClr val="FF0000"/>
            </a:solidFill>
            <a:ln w="9525">
              <a:noFill/>
              <a:round/>
              <a:headEnd/>
              <a:tailEnd/>
            </a:ln>
          </p:spPr>
          <p:txBody>
            <a:bodyPr/>
            <a:lstStyle/>
            <a:p>
              <a:endParaRPr lang="en-US" sz="1350"/>
            </a:p>
          </p:txBody>
        </p:sp>
        <p:sp>
          <p:nvSpPr>
            <p:cNvPr id="10" name="Freeform 33"/>
            <p:cNvSpPr>
              <a:spLocks/>
            </p:cNvSpPr>
            <p:nvPr/>
          </p:nvSpPr>
          <p:spPr bwMode="auto">
            <a:xfrm rot="21411049">
              <a:off x="4182677" y="2266070"/>
              <a:ext cx="133959" cy="909277"/>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solidFill>
              <a:srgbClr val="000000"/>
            </a:solidFill>
            <a:ln w="3175">
              <a:solidFill>
                <a:schemeClr val="tx1"/>
              </a:solidFill>
              <a:round/>
              <a:headEnd/>
              <a:tailEnd/>
            </a:ln>
          </p:spPr>
          <p:txBody>
            <a:bodyPr/>
            <a:lstStyle/>
            <a:p>
              <a:endParaRPr lang="en-US" sz="1350"/>
            </a:p>
          </p:txBody>
        </p:sp>
        <p:grpSp>
          <p:nvGrpSpPr>
            <p:cNvPr id="11" name="Group 34"/>
            <p:cNvGrpSpPr>
              <a:grpSpLocks/>
            </p:cNvGrpSpPr>
            <p:nvPr/>
          </p:nvGrpSpPr>
          <p:grpSpPr bwMode="auto">
            <a:xfrm rot="21426535">
              <a:off x="4131198" y="2131521"/>
              <a:ext cx="191022" cy="162500"/>
              <a:chOff x="2064" y="1296"/>
              <a:chExt cx="213" cy="181"/>
            </a:xfrm>
          </p:grpSpPr>
          <p:sp>
            <p:nvSpPr>
              <p:cNvPr id="12"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gradFill rotWithShape="0">
                <a:gsLst>
                  <a:gs pos="0">
                    <a:srgbClr val="760000"/>
                  </a:gs>
                  <a:gs pos="50000">
                    <a:srgbClr val="FF0000"/>
                  </a:gs>
                  <a:gs pos="100000">
                    <a:srgbClr val="760000"/>
                  </a:gs>
                </a:gsLst>
                <a:lin ang="0" scaled="1"/>
              </a:gradFill>
              <a:ln w="9525">
                <a:noFill/>
                <a:round/>
                <a:headEnd/>
                <a:tailEnd/>
              </a:ln>
            </p:spPr>
            <p:txBody>
              <a:bodyPr/>
              <a:lstStyle/>
              <a:p>
                <a:endParaRPr lang="en-US" sz="1350"/>
              </a:p>
            </p:txBody>
          </p:sp>
          <p:sp>
            <p:nvSpPr>
              <p:cNvPr id="13" name="Rectangle 36"/>
              <p:cNvSpPr>
                <a:spLocks noChangeArrowheads="1"/>
              </p:cNvSpPr>
              <p:nvPr/>
            </p:nvSpPr>
            <p:spPr bwMode="auto">
              <a:xfrm>
                <a:off x="2064" y="1296"/>
                <a:ext cx="213" cy="181"/>
              </a:xfrm>
              <a:prstGeom prst="rect">
                <a:avLst/>
              </a:prstGeom>
              <a:solidFill>
                <a:srgbClr val="800080"/>
              </a:solidFill>
              <a:ln w="9525">
                <a:solidFill>
                  <a:schemeClr val="tx1"/>
                </a:solidFill>
                <a:miter lim="800000"/>
                <a:headEnd/>
                <a:tailEnd/>
              </a:ln>
            </p:spPr>
            <p:txBody>
              <a:bodyPr wrap="none" anchor="ctr"/>
              <a:lstStyle/>
              <a:p>
                <a:endParaRPr lang="en-US" sz="1350"/>
              </a:p>
            </p:txBody>
          </p:sp>
          <p:sp>
            <p:nvSpPr>
              <p:cNvPr id="14" name="Line 37"/>
              <p:cNvSpPr>
                <a:spLocks noChangeShapeType="1"/>
              </p:cNvSpPr>
              <p:nvPr/>
            </p:nvSpPr>
            <p:spPr bwMode="auto">
              <a:xfrm>
                <a:off x="2100" y="1348"/>
                <a:ext cx="0" cy="129"/>
              </a:xfrm>
              <a:prstGeom prst="line">
                <a:avLst/>
              </a:prstGeom>
              <a:noFill/>
              <a:ln w="12700">
                <a:solidFill>
                  <a:schemeClr val="tx1"/>
                </a:solidFill>
                <a:round/>
                <a:headEnd/>
                <a:tailEnd/>
              </a:ln>
            </p:spPr>
            <p:txBody>
              <a:bodyPr/>
              <a:lstStyle/>
              <a:p>
                <a:endParaRPr lang="en-US" sz="1350"/>
              </a:p>
            </p:txBody>
          </p:sp>
          <p:sp>
            <p:nvSpPr>
              <p:cNvPr id="15" name="Line 38"/>
              <p:cNvSpPr>
                <a:spLocks noChangeShapeType="1"/>
              </p:cNvSpPr>
              <p:nvPr/>
            </p:nvSpPr>
            <p:spPr bwMode="auto">
              <a:xfrm>
                <a:off x="2142" y="1348"/>
                <a:ext cx="0" cy="129"/>
              </a:xfrm>
              <a:prstGeom prst="line">
                <a:avLst/>
              </a:prstGeom>
              <a:noFill/>
              <a:ln w="12700">
                <a:solidFill>
                  <a:schemeClr val="tx1"/>
                </a:solidFill>
                <a:round/>
                <a:headEnd/>
                <a:tailEnd/>
              </a:ln>
            </p:spPr>
            <p:txBody>
              <a:bodyPr/>
              <a:lstStyle/>
              <a:p>
                <a:endParaRPr lang="en-US" sz="1350"/>
              </a:p>
            </p:txBody>
          </p:sp>
          <p:sp>
            <p:nvSpPr>
              <p:cNvPr id="16" name="Line 39"/>
              <p:cNvSpPr>
                <a:spLocks noChangeShapeType="1"/>
              </p:cNvSpPr>
              <p:nvPr/>
            </p:nvSpPr>
            <p:spPr bwMode="auto">
              <a:xfrm>
                <a:off x="2185" y="1348"/>
                <a:ext cx="0" cy="129"/>
              </a:xfrm>
              <a:prstGeom prst="line">
                <a:avLst/>
              </a:prstGeom>
              <a:noFill/>
              <a:ln w="12700">
                <a:solidFill>
                  <a:schemeClr val="tx1"/>
                </a:solidFill>
                <a:round/>
                <a:headEnd/>
                <a:tailEnd/>
              </a:ln>
            </p:spPr>
            <p:txBody>
              <a:bodyPr/>
              <a:lstStyle/>
              <a:p>
                <a:endParaRPr lang="en-US" sz="1350"/>
              </a:p>
            </p:txBody>
          </p:sp>
          <p:sp>
            <p:nvSpPr>
              <p:cNvPr id="17" name="Line 40"/>
              <p:cNvSpPr>
                <a:spLocks noChangeShapeType="1"/>
              </p:cNvSpPr>
              <p:nvPr/>
            </p:nvSpPr>
            <p:spPr bwMode="auto">
              <a:xfrm>
                <a:off x="2227" y="1348"/>
                <a:ext cx="0" cy="129"/>
              </a:xfrm>
              <a:prstGeom prst="line">
                <a:avLst/>
              </a:prstGeom>
              <a:noFill/>
              <a:ln w="12700">
                <a:solidFill>
                  <a:schemeClr val="tx1"/>
                </a:solidFill>
                <a:round/>
                <a:headEnd/>
                <a:tailEnd/>
              </a:ln>
            </p:spPr>
            <p:txBody>
              <a:bodyPr/>
              <a:lstStyle/>
              <a:p>
                <a:endParaRPr lang="en-US" sz="1350" dirty="0"/>
              </a:p>
            </p:txBody>
          </p:sp>
        </p:grpSp>
      </p:grpSp>
      <p:pic>
        <p:nvPicPr>
          <p:cNvPr id="28" name="Picture 27"/>
          <p:cNvPicPr>
            <a:picLocks noChangeAspect="1"/>
          </p:cNvPicPr>
          <p:nvPr/>
        </p:nvPicPr>
        <p:blipFill>
          <a:blip r:embed="rId6"/>
          <a:stretch>
            <a:fillRect/>
          </a:stretch>
        </p:blipFill>
        <p:spPr>
          <a:xfrm>
            <a:off x="5493766" y="4725275"/>
            <a:ext cx="696839" cy="800458"/>
          </a:xfrm>
          <a:prstGeom prst="rect">
            <a:avLst/>
          </a:prstGeom>
        </p:spPr>
      </p:pic>
      <p:pic>
        <p:nvPicPr>
          <p:cNvPr id="29" name="Picture 28"/>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21053" y1="19798" x2="21053" y2="19798"/>
                        <a14:foregroundMark x1="21607" y1="22222" x2="21607" y2="22222"/>
                        <a14:foregroundMark x1="26316" y1="31919" x2="26316" y2="31919"/>
                        <a14:foregroundMark x1="85873" y1="92323" x2="85873" y2="92323"/>
                        <a14:foregroundMark x1="94183" y1="88081" x2="94183" y2="88081"/>
                        <a14:foregroundMark x1="98615" y1="88889" x2="98615" y2="88889"/>
                        <a14:backgroundMark x1="92521" y1="90303" x2="92521" y2="90303"/>
                        <a14:backgroundMark x1="95845" y1="90101" x2="95845" y2="90101"/>
                        <a14:backgroundMark x1="95845" y1="90707" x2="95845" y2="90707"/>
                        <a14:backgroundMark x1="96676" y1="90101" x2="96676" y2="90101"/>
                        <a14:backgroundMark x1="76177" y1="99192" x2="76177" y2="99192"/>
                        <a14:backgroundMark x1="53740" y1="66869" x2="53740" y2="66869"/>
                        <a14:backgroundMark x1="40997" y1="87071" x2="40997" y2="87071"/>
                      </a14:backgroundRemoval>
                    </a14:imgEffect>
                  </a14:imgLayer>
                </a14:imgProps>
              </a:ext>
            </a:extLst>
          </a:blip>
          <a:stretch>
            <a:fillRect/>
          </a:stretch>
        </p:blipFill>
        <p:spPr>
          <a:xfrm rot="21395722">
            <a:off x="5667108" y="4452751"/>
            <a:ext cx="748282" cy="1026038"/>
          </a:xfrm>
          <a:prstGeom prst="rect">
            <a:avLst/>
          </a:prstGeom>
        </p:spPr>
      </p:pic>
      <p:pic>
        <p:nvPicPr>
          <p:cNvPr id="30" name="Picture 29"/>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17749" y1="7347" x2="17749" y2="7347"/>
                        <a14:foregroundMark x1="9091" y1="16735" x2="9091" y2="16735"/>
                        <a14:foregroundMark x1="5195" y1="14694" x2="5195" y2="14694"/>
                        <a14:foregroundMark x1="13853" y1="13061" x2="13853" y2="13061"/>
                      </a14:backgroundRemoval>
                    </a14:imgEffect>
                  </a14:imgLayer>
                </a14:imgProps>
              </a:ext>
            </a:extLst>
          </a:blip>
          <a:stretch>
            <a:fillRect/>
          </a:stretch>
        </p:blipFill>
        <p:spPr>
          <a:xfrm rot="21343746">
            <a:off x="5557427" y="4379535"/>
            <a:ext cx="592042" cy="627923"/>
          </a:xfrm>
          <a:prstGeom prst="rect">
            <a:avLst/>
          </a:prstGeom>
        </p:spPr>
      </p:pic>
      <p:grpSp>
        <p:nvGrpSpPr>
          <p:cNvPr id="31" name="Group 30"/>
          <p:cNvGrpSpPr/>
          <p:nvPr/>
        </p:nvGrpSpPr>
        <p:grpSpPr>
          <a:xfrm rot="66532">
            <a:off x="3866371" y="2060211"/>
            <a:ext cx="1587111" cy="2258317"/>
            <a:chOff x="4856357" y="1562998"/>
            <a:chExt cx="2116148" cy="3011089"/>
          </a:xfrm>
        </p:grpSpPr>
        <p:grpSp>
          <p:nvGrpSpPr>
            <p:cNvPr id="32" name="Group 31"/>
            <p:cNvGrpSpPr/>
            <p:nvPr/>
          </p:nvGrpSpPr>
          <p:grpSpPr>
            <a:xfrm rot="19432159">
              <a:off x="4982203" y="1562998"/>
              <a:ext cx="191022" cy="1043826"/>
              <a:chOff x="4131198" y="2131521"/>
              <a:chExt cx="191022" cy="1043826"/>
            </a:xfrm>
          </p:grpSpPr>
          <p:sp>
            <p:nvSpPr>
              <p:cNvPr id="44"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solidFill>
                <a:srgbClr val="FF0000"/>
              </a:solidFill>
              <a:ln w="9525">
                <a:noFill/>
                <a:round/>
                <a:headEnd/>
                <a:tailEnd/>
              </a:ln>
            </p:spPr>
            <p:txBody>
              <a:bodyPr/>
              <a:lstStyle/>
              <a:p>
                <a:endParaRPr lang="en-US" sz="1350"/>
              </a:p>
            </p:txBody>
          </p:sp>
          <p:sp>
            <p:nvSpPr>
              <p:cNvPr id="45" name="Freeform 33"/>
              <p:cNvSpPr>
                <a:spLocks/>
              </p:cNvSpPr>
              <p:nvPr/>
            </p:nvSpPr>
            <p:spPr bwMode="auto">
              <a:xfrm rot="21411049">
                <a:off x="4182677" y="2266070"/>
                <a:ext cx="133959" cy="909277"/>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solidFill>
                <a:srgbClr val="000000"/>
              </a:solidFill>
              <a:ln w="3175">
                <a:solidFill>
                  <a:schemeClr val="tx1"/>
                </a:solidFill>
                <a:round/>
                <a:headEnd/>
                <a:tailEnd/>
              </a:ln>
            </p:spPr>
            <p:txBody>
              <a:bodyPr/>
              <a:lstStyle/>
              <a:p>
                <a:endParaRPr lang="en-US" sz="1350"/>
              </a:p>
            </p:txBody>
          </p:sp>
          <p:grpSp>
            <p:nvGrpSpPr>
              <p:cNvPr id="46" name="Group 34"/>
              <p:cNvGrpSpPr>
                <a:grpSpLocks/>
              </p:cNvGrpSpPr>
              <p:nvPr/>
            </p:nvGrpSpPr>
            <p:grpSpPr bwMode="auto">
              <a:xfrm rot="21426535">
                <a:off x="4131198" y="2131521"/>
                <a:ext cx="191022" cy="162500"/>
                <a:chOff x="2064" y="1296"/>
                <a:chExt cx="213" cy="181"/>
              </a:xfrm>
            </p:grpSpPr>
            <p:sp>
              <p:nvSpPr>
                <p:cNvPr id="47"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gradFill rotWithShape="0">
                  <a:gsLst>
                    <a:gs pos="0">
                      <a:srgbClr val="760000"/>
                    </a:gs>
                    <a:gs pos="50000">
                      <a:srgbClr val="FF0000"/>
                    </a:gs>
                    <a:gs pos="100000">
                      <a:srgbClr val="760000"/>
                    </a:gs>
                  </a:gsLst>
                  <a:lin ang="0" scaled="1"/>
                </a:gradFill>
                <a:ln w="9525">
                  <a:noFill/>
                  <a:round/>
                  <a:headEnd/>
                  <a:tailEnd/>
                </a:ln>
              </p:spPr>
              <p:txBody>
                <a:bodyPr/>
                <a:lstStyle/>
                <a:p>
                  <a:endParaRPr lang="en-US" sz="1350"/>
                </a:p>
              </p:txBody>
            </p:sp>
            <p:sp>
              <p:nvSpPr>
                <p:cNvPr id="48" name="Rectangle 36"/>
                <p:cNvSpPr>
                  <a:spLocks noChangeArrowheads="1"/>
                </p:cNvSpPr>
                <p:nvPr/>
              </p:nvSpPr>
              <p:spPr bwMode="auto">
                <a:xfrm>
                  <a:off x="2064" y="1296"/>
                  <a:ext cx="213" cy="181"/>
                </a:xfrm>
                <a:prstGeom prst="rect">
                  <a:avLst/>
                </a:prstGeom>
                <a:solidFill>
                  <a:srgbClr val="800080"/>
                </a:solidFill>
                <a:ln w="9525">
                  <a:solidFill>
                    <a:schemeClr val="tx1"/>
                  </a:solidFill>
                  <a:miter lim="800000"/>
                  <a:headEnd/>
                  <a:tailEnd/>
                </a:ln>
              </p:spPr>
              <p:txBody>
                <a:bodyPr wrap="none" anchor="ctr"/>
                <a:lstStyle/>
                <a:p>
                  <a:endParaRPr lang="en-US" sz="1350"/>
                </a:p>
              </p:txBody>
            </p:sp>
            <p:sp>
              <p:nvSpPr>
                <p:cNvPr id="49" name="Line 37"/>
                <p:cNvSpPr>
                  <a:spLocks noChangeShapeType="1"/>
                </p:cNvSpPr>
                <p:nvPr/>
              </p:nvSpPr>
              <p:spPr bwMode="auto">
                <a:xfrm>
                  <a:off x="2100" y="1348"/>
                  <a:ext cx="0" cy="129"/>
                </a:xfrm>
                <a:prstGeom prst="line">
                  <a:avLst/>
                </a:prstGeom>
                <a:noFill/>
                <a:ln w="12700">
                  <a:solidFill>
                    <a:schemeClr val="tx1"/>
                  </a:solidFill>
                  <a:round/>
                  <a:headEnd/>
                  <a:tailEnd/>
                </a:ln>
              </p:spPr>
              <p:txBody>
                <a:bodyPr/>
                <a:lstStyle/>
                <a:p>
                  <a:endParaRPr lang="en-US" sz="1350"/>
                </a:p>
              </p:txBody>
            </p:sp>
            <p:sp>
              <p:nvSpPr>
                <p:cNvPr id="50" name="Line 38"/>
                <p:cNvSpPr>
                  <a:spLocks noChangeShapeType="1"/>
                </p:cNvSpPr>
                <p:nvPr/>
              </p:nvSpPr>
              <p:spPr bwMode="auto">
                <a:xfrm>
                  <a:off x="2142" y="1348"/>
                  <a:ext cx="0" cy="129"/>
                </a:xfrm>
                <a:prstGeom prst="line">
                  <a:avLst/>
                </a:prstGeom>
                <a:noFill/>
                <a:ln w="12700">
                  <a:solidFill>
                    <a:schemeClr val="tx1"/>
                  </a:solidFill>
                  <a:round/>
                  <a:headEnd/>
                  <a:tailEnd/>
                </a:ln>
              </p:spPr>
              <p:txBody>
                <a:bodyPr/>
                <a:lstStyle/>
                <a:p>
                  <a:endParaRPr lang="en-US" sz="1350"/>
                </a:p>
              </p:txBody>
            </p:sp>
            <p:sp>
              <p:nvSpPr>
                <p:cNvPr id="51" name="Line 39"/>
                <p:cNvSpPr>
                  <a:spLocks noChangeShapeType="1"/>
                </p:cNvSpPr>
                <p:nvPr/>
              </p:nvSpPr>
              <p:spPr bwMode="auto">
                <a:xfrm>
                  <a:off x="2185" y="1348"/>
                  <a:ext cx="0" cy="129"/>
                </a:xfrm>
                <a:prstGeom prst="line">
                  <a:avLst/>
                </a:prstGeom>
                <a:noFill/>
                <a:ln w="12700">
                  <a:solidFill>
                    <a:schemeClr val="tx1"/>
                  </a:solidFill>
                  <a:round/>
                  <a:headEnd/>
                  <a:tailEnd/>
                </a:ln>
              </p:spPr>
              <p:txBody>
                <a:bodyPr/>
                <a:lstStyle/>
                <a:p>
                  <a:endParaRPr lang="en-US" sz="1350"/>
                </a:p>
              </p:txBody>
            </p:sp>
            <p:sp>
              <p:nvSpPr>
                <p:cNvPr id="52" name="Line 40"/>
                <p:cNvSpPr>
                  <a:spLocks noChangeShapeType="1"/>
                </p:cNvSpPr>
                <p:nvPr/>
              </p:nvSpPr>
              <p:spPr bwMode="auto">
                <a:xfrm>
                  <a:off x="2227" y="1348"/>
                  <a:ext cx="0" cy="129"/>
                </a:xfrm>
                <a:prstGeom prst="line">
                  <a:avLst/>
                </a:prstGeom>
                <a:noFill/>
                <a:ln w="12700">
                  <a:solidFill>
                    <a:schemeClr val="tx1"/>
                  </a:solidFill>
                  <a:round/>
                  <a:headEnd/>
                  <a:tailEnd/>
                </a:ln>
              </p:spPr>
              <p:txBody>
                <a:bodyPr/>
                <a:lstStyle/>
                <a:p>
                  <a:endParaRPr lang="en-US" sz="1350" dirty="0"/>
                </a:p>
              </p:txBody>
            </p:sp>
          </p:grpSp>
        </p:grpSp>
        <p:grpSp>
          <p:nvGrpSpPr>
            <p:cNvPr id="33" name="Group 32"/>
            <p:cNvGrpSpPr/>
            <p:nvPr/>
          </p:nvGrpSpPr>
          <p:grpSpPr>
            <a:xfrm rot="8627430">
              <a:off x="6655006" y="3530257"/>
              <a:ext cx="191022" cy="1043830"/>
              <a:chOff x="4131266" y="2131517"/>
              <a:chExt cx="191022" cy="1043830"/>
            </a:xfrm>
          </p:grpSpPr>
          <p:sp>
            <p:nvSpPr>
              <p:cNvPr id="35"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noFill/>
              <a:ln w="9525">
                <a:noFill/>
                <a:round/>
                <a:headEnd/>
                <a:tailEnd/>
              </a:ln>
            </p:spPr>
            <p:txBody>
              <a:bodyPr/>
              <a:lstStyle/>
              <a:p>
                <a:endParaRPr lang="en-US" sz="1350"/>
              </a:p>
            </p:txBody>
          </p:sp>
          <p:sp>
            <p:nvSpPr>
              <p:cNvPr id="36" name="Freeform 33"/>
              <p:cNvSpPr>
                <a:spLocks/>
              </p:cNvSpPr>
              <p:nvPr/>
            </p:nvSpPr>
            <p:spPr bwMode="auto">
              <a:xfrm rot="21411049">
                <a:off x="4182677" y="2266070"/>
                <a:ext cx="133959" cy="909277"/>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noFill/>
              <a:ln w="3175">
                <a:noFill/>
                <a:round/>
                <a:headEnd/>
                <a:tailEnd/>
              </a:ln>
            </p:spPr>
            <p:txBody>
              <a:bodyPr/>
              <a:lstStyle/>
              <a:p>
                <a:endParaRPr lang="en-US" sz="1350"/>
              </a:p>
            </p:txBody>
          </p:sp>
          <p:grpSp>
            <p:nvGrpSpPr>
              <p:cNvPr id="37" name="Group 34"/>
              <p:cNvGrpSpPr>
                <a:grpSpLocks/>
              </p:cNvGrpSpPr>
              <p:nvPr/>
            </p:nvGrpSpPr>
            <p:grpSpPr bwMode="auto">
              <a:xfrm rot="21426535">
                <a:off x="4131266" y="2131517"/>
                <a:ext cx="191022" cy="165193"/>
                <a:chOff x="2064" y="1296"/>
                <a:chExt cx="213" cy="184"/>
              </a:xfrm>
            </p:grpSpPr>
            <p:sp>
              <p:nvSpPr>
                <p:cNvPr id="38"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noFill/>
                <a:ln w="9525">
                  <a:noFill/>
                  <a:round/>
                  <a:headEnd/>
                  <a:tailEnd/>
                </a:ln>
              </p:spPr>
              <p:txBody>
                <a:bodyPr/>
                <a:lstStyle/>
                <a:p>
                  <a:endParaRPr lang="en-US" sz="1350"/>
                </a:p>
              </p:txBody>
            </p:sp>
            <p:sp>
              <p:nvSpPr>
                <p:cNvPr id="39" name="Rectangle 36"/>
                <p:cNvSpPr>
                  <a:spLocks noChangeArrowheads="1"/>
                </p:cNvSpPr>
                <p:nvPr/>
              </p:nvSpPr>
              <p:spPr bwMode="auto">
                <a:xfrm>
                  <a:off x="2064" y="1296"/>
                  <a:ext cx="213" cy="181"/>
                </a:xfrm>
                <a:prstGeom prst="rect">
                  <a:avLst/>
                </a:prstGeom>
                <a:noFill/>
                <a:ln w="9525">
                  <a:noFill/>
                  <a:miter lim="800000"/>
                  <a:headEnd/>
                  <a:tailEnd/>
                </a:ln>
              </p:spPr>
              <p:txBody>
                <a:bodyPr wrap="none" anchor="ctr"/>
                <a:lstStyle/>
                <a:p>
                  <a:endParaRPr lang="en-US" sz="1350" dirty="0">
                    <a:noFill/>
                  </a:endParaRPr>
                </a:p>
              </p:txBody>
            </p:sp>
            <p:sp>
              <p:nvSpPr>
                <p:cNvPr id="40" name="Line 37"/>
                <p:cNvSpPr>
                  <a:spLocks noChangeShapeType="1"/>
                </p:cNvSpPr>
                <p:nvPr/>
              </p:nvSpPr>
              <p:spPr bwMode="auto">
                <a:xfrm>
                  <a:off x="2103" y="1351"/>
                  <a:ext cx="0" cy="129"/>
                </a:xfrm>
                <a:prstGeom prst="line">
                  <a:avLst/>
                </a:prstGeom>
                <a:noFill/>
                <a:ln w="12700">
                  <a:noFill/>
                  <a:round/>
                  <a:headEnd/>
                  <a:tailEnd/>
                </a:ln>
              </p:spPr>
              <p:txBody>
                <a:bodyPr/>
                <a:lstStyle/>
                <a:p>
                  <a:endParaRPr lang="en-US" sz="1350"/>
                </a:p>
              </p:txBody>
            </p:sp>
            <p:sp>
              <p:nvSpPr>
                <p:cNvPr id="41" name="Line 38"/>
                <p:cNvSpPr>
                  <a:spLocks noChangeShapeType="1"/>
                </p:cNvSpPr>
                <p:nvPr/>
              </p:nvSpPr>
              <p:spPr bwMode="auto">
                <a:xfrm>
                  <a:off x="2142" y="1348"/>
                  <a:ext cx="0" cy="129"/>
                </a:xfrm>
                <a:prstGeom prst="line">
                  <a:avLst/>
                </a:prstGeom>
                <a:noFill/>
                <a:ln w="12700">
                  <a:noFill/>
                  <a:round/>
                  <a:headEnd/>
                  <a:tailEnd/>
                </a:ln>
              </p:spPr>
              <p:txBody>
                <a:bodyPr/>
                <a:lstStyle/>
                <a:p>
                  <a:endParaRPr lang="en-US" sz="1350" dirty="0"/>
                </a:p>
              </p:txBody>
            </p:sp>
            <p:sp>
              <p:nvSpPr>
                <p:cNvPr id="42" name="Line 39"/>
                <p:cNvSpPr>
                  <a:spLocks noChangeShapeType="1"/>
                </p:cNvSpPr>
                <p:nvPr/>
              </p:nvSpPr>
              <p:spPr bwMode="auto">
                <a:xfrm>
                  <a:off x="2185" y="1348"/>
                  <a:ext cx="0" cy="129"/>
                </a:xfrm>
                <a:prstGeom prst="line">
                  <a:avLst/>
                </a:prstGeom>
                <a:noFill/>
                <a:ln w="12700">
                  <a:noFill/>
                  <a:round/>
                  <a:headEnd/>
                  <a:tailEnd/>
                </a:ln>
              </p:spPr>
              <p:txBody>
                <a:bodyPr/>
                <a:lstStyle/>
                <a:p>
                  <a:endParaRPr lang="en-US" sz="1350"/>
                </a:p>
              </p:txBody>
            </p:sp>
            <p:sp>
              <p:nvSpPr>
                <p:cNvPr id="43" name="Line 40"/>
                <p:cNvSpPr>
                  <a:spLocks noChangeShapeType="1"/>
                </p:cNvSpPr>
                <p:nvPr/>
              </p:nvSpPr>
              <p:spPr bwMode="auto">
                <a:xfrm>
                  <a:off x="2227" y="1348"/>
                  <a:ext cx="0" cy="129"/>
                </a:xfrm>
                <a:prstGeom prst="line">
                  <a:avLst/>
                </a:prstGeom>
                <a:noFill/>
                <a:ln w="12700">
                  <a:noFill/>
                  <a:round/>
                  <a:headEnd/>
                  <a:tailEnd/>
                </a:ln>
              </p:spPr>
              <p:txBody>
                <a:bodyPr/>
                <a:lstStyle/>
                <a:p>
                  <a:endParaRPr lang="en-US" sz="1350" dirty="0"/>
                </a:p>
              </p:txBody>
            </p:sp>
          </p:grpSp>
        </p:grpSp>
        <p:cxnSp>
          <p:nvCxnSpPr>
            <p:cNvPr id="34" name="Straight Connector 33"/>
            <p:cNvCxnSpPr/>
            <p:nvPr/>
          </p:nvCxnSpPr>
          <p:spPr>
            <a:xfrm rot="21385632">
              <a:off x="4856357" y="1597079"/>
              <a:ext cx="2116148" cy="2942454"/>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a:blip r:embed="rId11">
            <a:extLst>
              <a:ext uri="{BEBA8EAE-BF5A-486C-A8C5-ECC9F3942E4B}">
                <a14:imgProps xmlns:a14="http://schemas.microsoft.com/office/drawing/2010/main">
                  <a14:imgLayer r:embed="rId12">
                    <a14:imgEffect>
                      <a14:backgroundRemoval t="78791" b="98062" l="4330" r="36556">
                        <a14:backgroundMark x1="35549" y1="96579" x2="35549" y2="96579"/>
                      </a14:backgroundRemoval>
                    </a14:imgEffect>
                  </a14:imgLayer>
                </a14:imgProps>
              </a:ext>
            </a:extLst>
          </a:blip>
          <a:stretch>
            <a:fillRect/>
          </a:stretch>
        </p:blipFill>
        <p:spPr>
          <a:xfrm>
            <a:off x="1829352" y="1481063"/>
            <a:ext cx="5217440" cy="4159295"/>
          </a:xfrm>
          <a:prstGeom prst="rect">
            <a:avLst/>
          </a:prstGeom>
        </p:spPr>
      </p:pic>
      <p:pic>
        <p:nvPicPr>
          <p:cNvPr id="55" name="Picture 54"/>
          <p:cNvPicPr>
            <a:picLocks noChangeAspect="1"/>
          </p:cNvPicPr>
          <p:nvPr/>
        </p:nvPicPr>
        <p:blipFill>
          <a:blip r:embed="rId13">
            <a:extLst>
              <a:ext uri="{BEBA8EAE-BF5A-486C-A8C5-ECC9F3942E4B}">
                <a14:imgProps xmlns:a14="http://schemas.microsoft.com/office/drawing/2010/main">
                  <a14:imgLayer r:embed="rId12">
                    <a14:imgEffect>
                      <a14:backgroundRemoval t="1482" b="97834" l="15911" r="89124">
                        <a14:backgroundMark x1="30614" y1="96807" x2="30614" y2="96807"/>
                      </a14:backgroundRemoval>
                    </a14:imgEffect>
                  </a14:imgLayer>
                </a14:imgProps>
              </a:ext>
            </a:extLst>
          </a:blip>
          <a:stretch>
            <a:fillRect/>
          </a:stretch>
        </p:blipFill>
        <p:spPr>
          <a:xfrm>
            <a:off x="1899098" y="1496558"/>
            <a:ext cx="5217440" cy="4159295"/>
          </a:xfrm>
          <a:prstGeom prst="rect">
            <a:avLst/>
          </a:prstGeom>
        </p:spPr>
      </p:pic>
      <p:sp>
        <p:nvSpPr>
          <p:cNvPr id="56" name="TextBox 55"/>
          <p:cNvSpPr txBox="1"/>
          <p:nvPr/>
        </p:nvSpPr>
        <p:spPr>
          <a:xfrm>
            <a:off x="293473" y="1302758"/>
            <a:ext cx="2240984" cy="1292662"/>
          </a:xfrm>
          <a:prstGeom prst="rect">
            <a:avLst/>
          </a:prstGeom>
          <a:noFill/>
        </p:spPr>
        <p:txBody>
          <a:bodyPr wrap="square" rtlCol="0">
            <a:spAutoFit/>
          </a:bodyPr>
          <a:lstStyle/>
          <a:p>
            <a:r>
              <a:rPr lang="en-US" sz="1300" dirty="0"/>
              <a:t>1 – The instrument moves all subassemblies to home position.</a:t>
            </a:r>
          </a:p>
          <a:p>
            <a:r>
              <a:rPr lang="en-US" sz="1300" dirty="0"/>
              <a:t>Then it positions the rotor in the Rotor home position (Load position).</a:t>
            </a:r>
          </a:p>
        </p:txBody>
      </p:sp>
      <p:sp>
        <p:nvSpPr>
          <p:cNvPr id="57" name="TextBox 56"/>
          <p:cNvSpPr txBox="1"/>
          <p:nvPr/>
        </p:nvSpPr>
        <p:spPr>
          <a:xfrm>
            <a:off x="249605" y="2565331"/>
            <a:ext cx="2773967" cy="1292662"/>
          </a:xfrm>
          <a:prstGeom prst="rect">
            <a:avLst/>
          </a:prstGeom>
          <a:noFill/>
        </p:spPr>
        <p:txBody>
          <a:bodyPr wrap="square" rtlCol="0">
            <a:spAutoFit/>
          </a:bodyPr>
          <a:lstStyle/>
          <a:p>
            <a:r>
              <a:rPr lang="en-US" sz="1300" dirty="0"/>
              <a:t>2 – The barcode reader beeps until the flag from the spring activate the cuvette presence sensor. Then the barcode reader reads the barcode on sample tube. OBS. It’ll try for 3 times then a manual ID input is needed.</a:t>
            </a:r>
          </a:p>
        </p:txBody>
      </p:sp>
      <p:sp>
        <p:nvSpPr>
          <p:cNvPr id="58" name="TextBox 57"/>
          <p:cNvSpPr txBox="1"/>
          <p:nvPr/>
        </p:nvSpPr>
        <p:spPr>
          <a:xfrm>
            <a:off x="285245" y="3832365"/>
            <a:ext cx="2203556" cy="492443"/>
          </a:xfrm>
          <a:prstGeom prst="rect">
            <a:avLst/>
          </a:prstGeom>
          <a:noFill/>
        </p:spPr>
        <p:txBody>
          <a:bodyPr wrap="square" rtlCol="0">
            <a:spAutoFit/>
          </a:bodyPr>
          <a:lstStyle/>
          <a:p>
            <a:r>
              <a:rPr lang="en-US" sz="1300" dirty="0"/>
              <a:t>3 – It positions the rotor on the Rotor pierce position.</a:t>
            </a:r>
          </a:p>
        </p:txBody>
      </p:sp>
      <p:sp>
        <p:nvSpPr>
          <p:cNvPr id="59" name="TextBox 58"/>
          <p:cNvSpPr txBox="1"/>
          <p:nvPr/>
        </p:nvSpPr>
        <p:spPr>
          <a:xfrm>
            <a:off x="264293" y="4348134"/>
            <a:ext cx="2417681" cy="1692771"/>
          </a:xfrm>
          <a:prstGeom prst="rect">
            <a:avLst/>
          </a:prstGeom>
          <a:noFill/>
        </p:spPr>
        <p:txBody>
          <a:bodyPr wrap="square" rtlCol="0">
            <a:spAutoFit/>
          </a:bodyPr>
          <a:lstStyle/>
          <a:p>
            <a:r>
              <a:rPr lang="en-US" sz="1300" dirty="0"/>
              <a:t>4 – The Piercing system pierces the tube, which causes the Probe tube to deactivate the probe sensor (magnet is not aligned with the needle probe sensor)  then the Primary pump starts to aspirate the sample. </a:t>
            </a:r>
          </a:p>
          <a:p>
            <a:endParaRPr lang="en-US" sz="1300" dirty="0"/>
          </a:p>
        </p:txBody>
      </p:sp>
      <p:sp>
        <p:nvSpPr>
          <p:cNvPr id="64" name="TextBox 63"/>
          <p:cNvSpPr txBox="1"/>
          <p:nvPr/>
        </p:nvSpPr>
        <p:spPr>
          <a:xfrm>
            <a:off x="7406604" y="1961511"/>
            <a:ext cx="1559491" cy="553998"/>
          </a:xfrm>
          <a:prstGeom prst="rect">
            <a:avLst/>
          </a:prstGeom>
          <a:noFill/>
        </p:spPr>
        <p:txBody>
          <a:bodyPr wrap="square" rtlCol="0">
            <a:spAutoFit/>
          </a:bodyPr>
          <a:lstStyle/>
          <a:p>
            <a:r>
              <a:rPr lang="en-US" sz="1500" dirty="0"/>
              <a:t>The routine is started.</a:t>
            </a:r>
          </a:p>
        </p:txBody>
      </p:sp>
      <p:pic>
        <p:nvPicPr>
          <p:cNvPr id="65" name="Picture 64"/>
          <p:cNvPicPr>
            <a:picLocks noChangeAspect="1"/>
          </p:cNvPicPr>
          <p:nvPr/>
        </p:nvPicPr>
        <p:blipFill>
          <a:blip r:embed="rId14"/>
          <a:stretch>
            <a:fillRect/>
          </a:stretch>
        </p:blipFill>
        <p:spPr>
          <a:xfrm>
            <a:off x="7445982" y="2483233"/>
            <a:ext cx="1514475" cy="650081"/>
          </a:xfrm>
          <a:prstGeom prst="rect">
            <a:avLst/>
          </a:prstGeom>
        </p:spPr>
      </p:pic>
      <p:cxnSp>
        <p:nvCxnSpPr>
          <p:cNvPr id="68" name="Straight Arrow Connector 67"/>
          <p:cNvCxnSpPr/>
          <p:nvPr/>
        </p:nvCxnSpPr>
        <p:spPr>
          <a:xfrm>
            <a:off x="4336472" y="1712904"/>
            <a:ext cx="109809" cy="467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03108" y="1067240"/>
            <a:ext cx="3336685" cy="323165"/>
          </a:xfrm>
          <a:prstGeom prst="rect">
            <a:avLst/>
          </a:prstGeom>
          <a:noFill/>
        </p:spPr>
        <p:txBody>
          <a:bodyPr wrap="square" rtlCol="0">
            <a:spAutoFit/>
          </a:bodyPr>
          <a:lstStyle/>
          <a:p>
            <a:r>
              <a:rPr lang="en-US" sz="1500" b="1" dirty="0"/>
              <a:t>INSTRUMENT’S CONTROL</a:t>
            </a:r>
          </a:p>
        </p:txBody>
      </p:sp>
      <p:sp>
        <p:nvSpPr>
          <p:cNvPr id="72" name="TextBox 71">
            <a:extLst>
              <a:ext uri="{FF2B5EF4-FFF2-40B4-BE49-F238E27FC236}">
                <a16:creationId xmlns="" xmlns:a16="http://schemas.microsoft.com/office/drawing/2014/main" id="{B6F464D5-6627-4F21-95EE-1EEB3F4E0CEB}"/>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Innovative Technology</a:t>
            </a:r>
          </a:p>
        </p:txBody>
      </p:sp>
    </p:spTree>
    <p:extLst>
      <p:ext uri="{BB962C8B-B14F-4D97-AF65-F5344CB8AC3E}">
        <p14:creationId xmlns:p14="http://schemas.microsoft.com/office/powerpoint/2010/main" val="7091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xit" presetSubtype="0" fill="hold" nodeType="withEffect">
                                  <p:stCondLst>
                                    <p:cond delay="0"/>
                                  </p:stCondLst>
                                  <p:childTnLst>
                                    <p:animEffect transition="out" filter="fade">
                                      <p:cBhvr>
                                        <p:cTn id="17" dur="500"/>
                                        <p:tgtEl>
                                          <p:spTgt spid="55"/>
                                        </p:tgtEl>
                                      </p:cBhvr>
                                    </p:animEffect>
                                    <p:set>
                                      <p:cBhvr>
                                        <p:cTn id="18" dur="1" fill="hold">
                                          <p:stCondLst>
                                            <p:cond delay="499"/>
                                          </p:stCondLst>
                                        </p:cTn>
                                        <p:tgtEl>
                                          <p:spTgt spid="5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4"/>
                                        </p:tgtEl>
                                      </p:cBhvr>
                                    </p:animEffect>
                                    <p:set>
                                      <p:cBhvr>
                                        <p:cTn id="21" dur="1" fill="hold">
                                          <p:stCondLst>
                                            <p:cond delay="499"/>
                                          </p:stCondLst>
                                        </p:cTn>
                                        <p:tgtEl>
                                          <p:spTgt spid="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4"/>
                                        </p:tgtEl>
                                      </p:cBhvr>
                                    </p:animEffect>
                                    <p:set>
                                      <p:cBhvr>
                                        <p:cTn id="26" dur="1" fill="hold">
                                          <p:stCondLst>
                                            <p:cond delay="499"/>
                                          </p:stCondLst>
                                        </p:cTn>
                                        <p:tgtEl>
                                          <p:spTgt spid="6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5"/>
                                        </p:tgtEl>
                                      </p:cBhvr>
                                    </p:animEffect>
                                    <p:set>
                                      <p:cBhvr>
                                        <p:cTn id="29" dur="1" fill="hold">
                                          <p:stCondLst>
                                            <p:cond delay="499"/>
                                          </p:stCondLst>
                                        </p:cTn>
                                        <p:tgtEl>
                                          <p:spTgt spid="65"/>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par>
                                <p:cTn id="33" presetID="8" presetClass="emph" presetSubtype="0" fill="hold" nodeType="withEffect">
                                  <p:stCondLst>
                                    <p:cond delay="0"/>
                                  </p:stCondLst>
                                  <p:childTnLst>
                                    <p:animRot by="-43200000">
                                      <p:cBhvr>
                                        <p:cTn id="34" dur="4000" fill="hold"/>
                                        <p:tgtEl>
                                          <p:spTgt spid="7"/>
                                        </p:tgtEl>
                                        <p:attrNameLst>
                                          <p:attrName>r</p:attrName>
                                        </p:attrNameLst>
                                      </p:cBhvr>
                                    </p:animRot>
                                  </p:childTnLst>
                                </p:cTn>
                              </p:par>
                              <p:par>
                                <p:cTn id="35" presetID="22" presetClass="entr" presetSubtype="1" fill="hold" nodeType="withEffect">
                                  <p:stCondLst>
                                    <p:cond delay="3500"/>
                                  </p:stCondLst>
                                  <p:childTnLst>
                                    <p:set>
                                      <p:cBhvr>
                                        <p:cTn id="36" dur="1" fill="hold">
                                          <p:stCondLst>
                                            <p:cond delay="0"/>
                                          </p:stCondLst>
                                        </p:cTn>
                                        <p:tgtEl>
                                          <p:spTgt spid="68"/>
                                        </p:tgtEl>
                                        <p:attrNameLst>
                                          <p:attrName>style.visibility</p:attrName>
                                        </p:attrNameLst>
                                      </p:cBhvr>
                                      <p:to>
                                        <p:strVal val="visible"/>
                                      </p:to>
                                    </p:set>
                                    <p:animEffect transition="in" filter="wipe(up)">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8"/>
                                        </p:tgtEl>
                                      </p:cBhvr>
                                    </p:animEffect>
                                    <p:set>
                                      <p:cBhvr>
                                        <p:cTn id="45" dur="1" fill="hold">
                                          <p:stCondLst>
                                            <p:cond delay="499"/>
                                          </p:stCondLst>
                                        </p:cTn>
                                        <p:tgtEl>
                                          <p:spTgt spid="68"/>
                                        </p:tgtEl>
                                        <p:attrNameLst>
                                          <p:attrName>style.visibility</p:attrName>
                                        </p:attrNameLst>
                                      </p:cBhvr>
                                      <p:to>
                                        <p:strVal val="hidden"/>
                                      </p:to>
                                    </p:set>
                                  </p:childTnLst>
                                </p:cTn>
                              </p:par>
                              <p:par>
                                <p:cTn id="46" presetID="22" presetClass="entr" presetSubtype="1"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up)">
                                      <p:cBhvr>
                                        <p:cTn id="48" dur="500"/>
                                        <p:tgtEl>
                                          <p:spTgt spid="5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61111E-6 2.96296E-6 L 0.05503 0.09213 " pathEditMode="relative" rAng="0" ptsTypes="AA">
                                      <p:cBhvr>
                                        <p:cTn id="54" dur="2000" fill="hold"/>
                                        <p:tgtEl>
                                          <p:spTgt spid="8"/>
                                        </p:tgtEl>
                                        <p:attrNameLst>
                                          <p:attrName>ppt_x</p:attrName>
                                          <p:attrName>ppt_y</p:attrName>
                                        </p:attrNameLst>
                                      </p:cBhvr>
                                      <p:rCtr x="2743" y="4606"/>
                                    </p:animMotion>
                                  </p:childTnLst>
                                </p:cTn>
                              </p:par>
                            </p:childTnLst>
                          </p:cTn>
                        </p:par>
                        <p:par>
                          <p:cTn id="55" fill="hold">
                            <p:stCondLst>
                              <p:cond delay="2500"/>
                            </p:stCondLst>
                            <p:childTnLst>
                              <p:par>
                                <p:cTn id="56" presetID="1" presetClass="exit" presetSubtype="0" fill="hold" nodeType="afterEffect">
                                  <p:stCondLst>
                                    <p:cond delay="0"/>
                                  </p:stCondLst>
                                  <p:childTnLst>
                                    <p:set>
                                      <p:cBhvr>
                                        <p:cTn id="57" dur="1" fill="hold">
                                          <p:stCondLst>
                                            <p:cond delay="0"/>
                                          </p:stCondLst>
                                        </p:cTn>
                                        <p:tgtEl>
                                          <p:spTgt spid="8"/>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22" presetClass="entr" presetSubtype="1"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up)">
                                      <p:cBhvr>
                                        <p:cTn id="67" dur="500"/>
                                        <p:tgtEl>
                                          <p:spTgt spid="58"/>
                                        </p:tgtEl>
                                      </p:cBhvr>
                                    </p:animEffect>
                                  </p:childTnLst>
                                </p:cTn>
                              </p:par>
                            </p:childTnLst>
                          </p:cTn>
                        </p:par>
                        <p:par>
                          <p:cTn id="68" fill="hold">
                            <p:stCondLst>
                              <p:cond delay="500"/>
                            </p:stCondLst>
                            <p:childTnLst>
                              <p:par>
                                <p:cTn id="69" presetID="8" presetClass="emph" presetSubtype="0" fill="hold" nodeType="afterEffect">
                                  <p:stCondLst>
                                    <p:cond delay="0"/>
                                  </p:stCondLst>
                                  <p:childTnLst>
                                    <p:animRot by="-43200000">
                                      <p:cBhvr>
                                        <p:cTn id="70" dur="4000" fill="hold"/>
                                        <p:tgtEl>
                                          <p:spTgt spid="31"/>
                                        </p:tgtEl>
                                        <p:attrNameLst>
                                          <p:attrName>r</p:attrName>
                                        </p:attrNameLst>
                                      </p:cBhvr>
                                    </p:animRot>
                                  </p:childTnLst>
                                </p:cTn>
                              </p:par>
                              <p:par>
                                <p:cTn id="71" presetID="8" presetClass="emph" presetSubtype="0" fill="hold" nodeType="withEffect">
                                  <p:stCondLst>
                                    <p:cond delay="0"/>
                                  </p:stCondLst>
                                  <p:childTnLst>
                                    <p:animRot by="-43200000">
                                      <p:cBhvr>
                                        <p:cTn id="72" dur="4000" fill="hold"/>
                                        <p:tgtEl>
                                          <p:spTgt spid="7"/>
                                        </p:tgtEl>
                                        <p:attrNameLst>
                                          <p:attrName>r</p:attrName>
                                        </p:attrNameLst>
                                      </p:cBhvr>
                                    </p:animRot>
                                  </p:childTnLst>
                                </p:cTn>
                              </p:par>
                            </p:childTnLst>
                          </p:cTn>
                        </p:par>
                        <p:par>
                          <p:cTn id="73" fill="hold">
                            <p:stCondLst>
                              <p:cond delay="4500"/>
                            </p:stCondLst>
                            <p:childTnLst>
                              <p:par>
                                <p:cTn id="74" presetID="8" presetClass="emph" presetSubtype="0" fill="hold" nodeType="afterEffect">
                                  <p:stCondLst>
                                    <p:cond delay="0"/>
                                  </p:stCondLst>
                                  <p:childTnLst>
                                    <p:animRot by="-10800000">
                                      <p:cBhvr>
                                        <p:cTn id="75" dur="1000" fill="hold"/>
                                        <p:tgtEl>
                                          <p:spTgt spid="31"/>
                                        </p:tgtEl>
                                        <p:attrNameLst>
                                          <p:attrName>r</p:attrName>
                                        </p:attrNameLst>
                                      </p:cBhvr>
                                    </p:animRot>
                                  </p:childTnLst>
                                </p:cTn>
                              </p:par>
                              <p:par>
                                <p:cTn id="76" presetID="8" presetClass="emph" presetSubtype="0" fill="hold" nodeType="withEffect">
                                  <p:stCondLst>
                                    <p:cond delay="0"/>
                                  </p:stCondLst>
                                  <p:childTnLst>
                                    <p:animRot by="-10800000">
                                      <p:cBhvr>
                                        <p:cTn id="77" dur="1000" fill="hold"/>
                                        <p:tgtEl>
                                          <p:spTgt spid="7"/>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22" presetClass="entr" presetSubtype="1"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wipe(up)">
                                      <p:cBhvr>
                                        <p:cTn id="85" dur="500"/>
                                        <p:tgtEl>
                                          <p:spTgt spid="59"/>
                                        </p:tgtEl>
                                      </p:cBhvr>
                                    </p:animEffect>
                                  </p:childTnLst>
                                </p:cTn>
                              </p:par>
                            </p:childTnLst>
                          </p:cTn>
                        </p:par>
                        <p:par>
                          <p:cTn id="86" fill="hold">
                            <p:stCondLst>
                              <p:cond delay="500"/>
                            </p:stCondLst>
                            <p:childTnLst>
                              <p:par>
                                <p:cTn id="87" presetID="42" presetClass="path" presetSubtype="0" accel="50000" decel="50000" fill="hold" nodeType="afterEffect">
                                  <p:stCondLst>
                                    <p:cond delay="300"/>
                                  </p:stCondLst>
                                  <p:childTnLst>
                                    <p:animMotion origin="layout" path="M -4.16667E-6 7.40741E-7 L -0.01267 -0.02755 " pathEditMode="relative" rAng="0" ptsTypes="AA">
                                      <p:cBhvr>
                                        <p:cTn id="88" dur="1500" fill="hold"/>
                                        <p:tgtEl>
                                          <p:spTgt spid="30"/>
                                        </p:tgtEl>
                                        <p:attrNameLst>
                                          <p:attrName>ppt_x</p:attrName>
                                          <p:attrName>ppt_y</p:attrName>
                                        </p:attrNameLst>
                                      </p:cBhvr>
                                      <p:rCtr x="-642" y="-1389"/>
                                    </p:animMotion>
                                  </p:childTnLst>
                                </p:cTn>
                              </p:par>
                              <p:par>
                                <p:cTn id="89" presetID="42" presetClass="path" presetSubtype="0" accel="50000" decel="50000" fill="hold" nodeType="withEffect">
                                  <p:stCondLst>
                                    <p:cond delay="0"/>
                                  </p:stCondLst>
                                  <p:childTnLst>
                                    <p:animMotion origin="layout" path="M -2.77778E-7 -4.07407E-6 L -0.03212 -0.06597 " pathEditMode="relative" rAng="0" ptsTypes="AA">
                                      <p:cBhvr>
                                        <p:cTn id="90" dur="3000" fill="hold"/>
                                        <p:tgtEl>
                                          <p:spTgt spid="29"/>
                                        </p:tgtEl>
                                        <p:attrNameLst>
                                          <p:attrName>ppt_x</p:attrName>
                                          <p:attrName>ppt_y</p:attrName>
                                        </p:attrNameLst>
                                      </p:cBhvr>
                                      <p:rCtr x="-1615"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p:bldP spid="57" grpId="1"/>
      <p:bldP spid="58" grpId="0"/>
      <p:bldP spid="58" grpId="1"/>
      <p:bldP spid="59" grpId="0"/>
      <p:bldP spid="64" grpId="0"/>
      <p:bldP spid="64" grpId="1"/>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Waste Bottle Indicators and Alarms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296251"/>
            <a:ext cx="5473748" cy="3170099"/>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In the event that the waste bottle is nearly full, an error message will appear on the screen and can be resolved by choosing one of the two options listed: </a:t>
            </a:r>
          </a:p>
          <a:p>
            <a:pPr marL="457200" indent="-457200">
              <a:buAutoNum type="arabicParenR"/>
            </a:pPr>
            <a:r>
              <a:rPr lang="en-US" sz="2000" b="1" dirty="0"/>
              <a:t>Ignore Request </a:t>
            </a:r>
            <a:r>
              <a:rPr lang="en-US" sz="2000" dirty="0"/>
              <a:t>– The instrument skips the warning and the operator can continue.</a:t>
            </a:r>
          </a:p>
          <a:p>
            <a:pPr marL="457200" indent="-457200">
              <a:buAutoNum type="arabicParenR"/>
            </a:pPr>
            <a:r>
              <a:rPr lang="en-US" sz="2000" b="1" dirty="0"/>
              <a:t>Bottle Replaced </a:t>
            </a:r>
            <a:r>
              <a:rPr lang="en-US" sz="2000" dirty="0"/>
              <a:t>– This is selected immediately after the operator replaces the waste bottle.</a:t>
            </a:r>
          </a:p>
          <a:p>
            <a:endParaRPr lang="en-US" sz="2400" dirty="0"/>
          </a:p>
        </p:txBody>
      </p:sp>
      <p:pic>
        <p:nvPicPr>
          <p:cNvPr id="2" name="Picture 1">
            <a:extLst>
              <a:ext uri="{FF2B5EF4-FFF2-40B4-BE49-F238E27FC236}">
                <a16:creationId xmlns="" xmlns:a16="http://schemas.microsoft.com/office/drawing/2014/main" id="{09EBFF43-3ADA-4C6E-88B4-BA3900DB283C}"/>
              </a:ext>
            </a:extLst>
          </p:cNvPr>
          <p:cNvPicPr>
            <a:picLocks noChangeAspect="1"/>
          </p:cNvPicPr>
          <p:nvPr/>
        </p:nvPicPr>
        <p:blipFill>
          <a:blip r:embed="rId4"/>
          <a:stretch>
            <a:fillRect/>
          </a:stretch>
        </p:blipFill>
        <p:spPr>
          <a:xfrm>
            <a:off x="338137" y="1124380"/>
            <a:ext cx="8467725" cy="1038225"/>
          </a:xfrm>
          <a:prstGeom prst="rect">
            <a:avLst/>
          </a:prstGeom>
        </p:spPr>
      </p:pic>
      <p:pic>
        <p:nvPicPr>
          <p:cNvPr id="7" name="Picture 6">
            <a:extLst>
              <a:ext uri="{FF2B5EF4-FFF2-40B4-BE49-F238E27FC236}">
                <a16:creationId xmlns="" xmlns:a16="http://schemas.microsoft.com/office/drawing/2014/main" id="{BC3B1BC0-B309-41DC-9CE4-B686529EA52D}"/>
              </a:ext>
            </a:extLst>
          </p:cNvPr>
          <p:cNvPicPr>
            <a:picLocks noChangeAspect="1"/>
          </p:cNvPicPr>
          <p:nvPr/>
        </p:nvPicPr>
        <p:blipFill>
          <a:blip r:embed="rId5"/>
          <a:stretch>
            <a:fillRect/>
          </a:stretch>
        </p:blipFill>
        <p:spPr>
          <a:xfrm>
            <a:off x="5835316" y="2051582"/>
            <a:ext cx="2613107" cy="3414768"/>
          </a:xfrm>
          <a:prstGeom prst="rect">
            <a:avLst/>
          </a:prstGeom>
        </p:spPr>
      </p:pic>
    </p:spTree>
    <p:extLst>
      <p:ext uri="{BB962C8B-B14F-4D97-AF65-F5344CB8AC3E}">
        <p14:creationId xmlns:p14="http://schemas.microsoft.com/office/powerpoint/2010/main" val="40615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Waste Bottle Indicators and Alarms</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2296251"/>
            <a:ext cx="5473748" cy="353943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2400" dirty="0"/>
              <a:t>In the event that the waste bottle is full, an error message will appear on the screen and be accompanied by an alarm. This can be resolved by choosing one of the two options listed: </a:t>
            </a:r>
          </a:p>
          <a:p>
            <a:pPr marL="457200" indent="-457200">
              <a:buAutoNum type="arabicParenR"/>
            </a:pPr>
            <a:r>
              <a:rPr lang="en-US" sz="2000" b="1" dirty="0"/>
              <a:t>Abort Request </a:t>
            </a:r>
            <a:r>
              <a:rPr lang="en-US" sz="2000" dirty="0"/>
              <a:t>– The instrument automatically aborts the sample loading procedure.</a:t>
            </a:r>
          </a:p>
          <a:p>
            <a:pPr marL="457200" indent="-457200">
              <a:buAutoNum type="arabicParenR"/>
            </a:pPr>
            <a:r>
              <a:rPr lang="en-US" sz="2000" b="1" dirty="0"/>
              <a:t>Bottle Replaced </a:t>
            </a:r>
            <a:r>
              <a:rPr lang="en-US" sz="2000" dirty="0"/>
              <a:t>– This is selected immediately after the operator replaces the waste bottle.</a:t>
            </a:r>
          </a:p>
          <a:p>
            <a:pPr marL="457200" indent="-457200">
              <a:buAutoNum type="arabicParenR"/>
            </a:pPr>
            <a:endParaRPr lang="en-US" sz="2400" dirty="0"/>
          </a:p>
        </p:txBody>
      </p:sp>
      <p:pic>
        <p:nvPicPr>
          <p:cNvPr id="2" name="Picture 1">
            <a:extLst>
              <a:ext uri="{FF2B5EF4-FFF2-40B4-BE49-F238E27FC236}">
                <a16:creationId xmlns="" xmlns:a16="http://schemas.microsoft.com/office/drawing/2014/main" id="{09EBFF43-3ADA-4C6E-88B4-BA3900DB283C}"/>
              </a:ext>
            </a:extLst>
          </p:cNvPr>
          <p:cNvPicPr>
            <a:picLocks noChangeAspect="1"/>
          </p:cNvPicPr>
          <p:nvPr/>
        </p:nvPicPr>
        <p:blipFill>
          <a:blip r:embed="rId4"/>
          <a:stretch>
            <a:fillRect/>
          </a:stretch>
        </p:blipFill>
        <p:spPr>
          <a:xfrm>
            <a:off x="338137" y="1124380"/>
            <a:ext cx="8467725" cy="1038225"/>
          </a:xfrm>
          <a:prstGeom prst="rect">
            <a:avLst/>
          </a:prstGeom>
        </p:spPr>
      </p:pic>
      <p:pic>
        <p:nvPicPr>
          <p:cNvPr id="5" name="Picture 4">
            <a:extLst>
              <a:ext uri="{FF2B5EF4-FFF2-40B4-BE49-F238E27FC236}">
                <a16:creationId xmlns="" xmlns:a16="http://schemas.microsoft.com/office/drawing/2014/main" id="{BD7C738C-EF54-4D6F-B54E-68BA2D6B1309}"/>
              </a:ext>
            </a:extLst>
          </p:cNvPr>
          <p:cNvPicPr>
            <a:picLocks noChangeAspect="1"/>
          </p:cNvPicPr>
          <p:nvPr/>
        </p:nvPicPr>
        <p:blipFill>
          <a:blip r:embed="rId5"/>
          <a:stretch>
            <a:fillRect/>
          </a:stretch>
        </p:blipFill>
        <p:spPr>
          <a:xfrm>
            <a:off x="5846210" y="2158999"/>
            <a:ext cx="2625216" cy="3444601"/>
          </a:xfrm>
          <a:prstGeom prst="rect">
            <a:avLst/>
          </a:prstGeom>
        </p:spPr>
      </p:pic>
    </p:spTree>
    <p:extLst>
      <p:ext uri="{BB962C8B-B14F-4D97-AF65-F5344CB8AC3E}">
        <p14:creationId xmlns:p14="http://schemas.microsoft.com/office/powerpoint/2010/main" val="39274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53275"/>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Deep Clean Procedure</a:t>
            </a:r>
            <a:endParaRPr lang="en-US" dirty="0">
              <a:solidFill>
                <a:schemeClr val="bg1"/>
              </a:solidFill>
            </a:endParaRP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489717"/>
            <a:ext cx="4029740" cy="2031325"/>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dirty="0"/>
              <a:t>The Deep Clean Procedure needs to be performed either monthly or every 1,000 samples, whichever comes first.</a:t>
            </a:r>
          </a:p>
          <a:p>
            <a:endParaRPr lang="en-US" dirty="0"/>
          </a:p>
          <a:p>
            <a:pPr marL="285750" indent="-285750">
              <a:buFont typeface="Wingdings" panose="05000000000000000000" pitchFamily="2" charset="2"/>
              <a:buChar char="v"/>
            </a:pPr>
            <a:r>
              <a:rPr lang="en-US" dirty="0"/>
              <a:t>This procedure will clean the aspiration pathway from the needle to the reading cell. </a:t>
            </a:r>
          </a:p>
        </p:txBody>
      </p:sp>
      <p:sp>
        <p:nvSpPr>
          <p:cNvPr id="9" name="TextBox 8">
            <a:extLst>
              <a:ext uri="{FF2B5EF4-FFF2-40B4-BE49-F238E27FC236}">
                <a16:creationId xmlns="" xmlns:a16="http://schemas.microsoft.com/office/drawing/2014/main" id="{77E4903D-C8FC-48EF-88B7-9A2F944D996E}"/>
              </a:ext>
            </a:extLst>
          </p:cNvPr>
          <p:cNvSpPr txBox="1"/>
          <p:nvPr/>
        </p:nvSpPr>
        <p:spPr>
          <a:xfrm>
            <a:off x="-19106" y="3908891"/>
            <a:ext cx="3209558" cy="156966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r>
              <a:rPr lang="en-US" sz="1600" u="sng" dirty="0"/>
              <a:t>Materials Needed:</a:t>
            </a:r>
          </a:p>
          <a:p>
            <a:pPr marL="457200" indent="-457200">
              <a:buAutoNum type="arabicPeriod"/>
            </a:pPr>
            <a:r>
              <a:rPr lang="en-US" sz="1600" dirty="0"/>
              <a:t>Empty an unused 13x75 tube (Do not use SST tube.)</a:t>
            </a:r>
          </a:p>
          <a:p>
            <a:pPr marL="457200" indent="-457200">
              <a:buAutoNum type="arabicPeriod"/>
            </a:pPr>
            <a:r>
              <a:rPr lang="en-US" sz="1600" dirty="0"/>
              <a:t>6-7% hypochlorite (Bleach). Do not dilute unless &gt;7%.</a:t>
            </a:r>
          </a:p>
          <a:p>
            <a:pPr marL="457200" indent="-457200">
              <a:buAutoNum type="arabicPeriod"/>
            </a:pPr>
            <a:r>
              <a:rPr lang="en-US" sz="1600" dirty="0"/>
              <a:t>On board iWASH solution. </a:t>
            </a:r>
          </a:p>
        </p:txBody>
      </p:sp>
      <p:pic>
        <p:nvPicPr>
          <p:cNvPr id="16" name="Picture 15">
            <a:extLst>
              <a:ext uri="{FF2B5EF4-FFF2-40B4-BE49-F238E27FC236}">
                <a16:creationId xmlns="" xmlns:a16="http://schemas.microsoft.com/office/drawing/2014/main" id="{4FD49B22-64CB-42DB-A313-22A6F85ED9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90" t="-4848" r="41498" b="7158"/>
          <a:stretch/>
        </p:blipFill>
        <p:spPr>
          <a:xfrm>
            <a:off x="3599525" y="3543355"/>
            <a:ext cx="348917" cy="1845939"/>
          </a:xfrm>
          <a:prstGeom prst="rect">
            <a:avLst/>
          </a:prstGeom>
        </p:spPr>
      </p:pic>
      <p:pic>
        <p:nvPicPr>
          <p:cNvPr id="19" name="Picture 18">
            <a:extLst>
              <a:ext uri="{FF2B5EF4-FFF2-40B4-BE49-F238E27FC236}">
                <a16:creationId xmlns="" xmlns:a16="http://schemas.microsoft.com/office/drawing/2014/main" id="{CC78CF61-0BA2-4CAF-A4D5-02618713B0F1}"/>
              </a:ext>
            </a:extLst>
          </p:cNvPr>
          <p:cNvPicPr>
            <a:picLocks noChangeAspect="1"/>
          </p:cNvPicPr>
          <p:nvPr/>
        </p:nvPicPr>
        <p:blipFill rotWithShape="1">
          <a:blip r:embed="rId5"/>
          <a:srcRect l="28890" t="287" r="28703"/>
          <a:stretch/>
        </p:blipFill>
        <p:spPr>
          <a:xfrm>
            <a:off x="4738018" y="1332903"/>
            <a:ext cx="3238918" cy="4283788"/>
          </a:xfrm>
          <a:prstGeom prst="rect">
            <a:avLst/>
          </a:prstGeom>
        </p:spPr>
      </p:pic>
      <p:sp>
        <p:nvSpPr>
          <p:cNvPr id="18" name="Oval 17">
            <a:extLst>
              <a:ext uri="{FF2B5EF4-FFF2-40B4-BE49-F238E27FC236}">
                <a16:creationId xmlns="" xmlns:a16="http://schemas.microsoft.com/office/drawing/2014/main" id="{0609F4B7-7B6F-41BA-82A3-266FB3ACCFED}"/>
              </a:ext>
            </a:extLst>
          </p:cNvPr>
          <p:cNvSpPr/>
          <p:nvPr/>
        </p:nvSpPr>
        <p:spPr>
          <a:xfrm>
            <a:off x="4852443" y="5068309"/>
            <a:ext cx="704088" cy="7051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9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437970"/>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Routine Wash Cycle</a:t>
            </a:r>
          </a:p>
        </p:txBody>
      </p:sp>
      <p:sp>
        <p:nvSpPr>
          <p:cNvPr id="8" name="TextBox 7">
            <a:extLst>
              <a:ext uri="{FF2B5EF4-FFF2-40B4-BE49-F238E27FC236}">
                <a16:creationId xmlns="" xmlns:a16="http://schemas.microsoft.com/office/drawing/2014/main" id="{32B1711E-5FA8-4B50-BA4A-1AC5ED1E75F8}"/>
              </a:ext>
            </a:extLst>
          </p:cNvPr>
          <p:cNvSpPr txBox="1"/>
          <p:nvPr/>
        </p:nvSpPr>
        <p:spPr>
          <a:xfrm>
            <a:off x="0" y="1431924"/>
            <a:ext cx="3399187" cy="4247317"/>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dirty="0"/>
              <a:t>The wash cycle will occur automatically 15 minutes after the last patient sample has processed.</a:t>
            </a:r>
          </a:p>
          <a:p>
            <a:r>
              <a:rPr lang="en-US" dirty="0"/>
              <a:t>  </a:t>
            </a:r>
          </a:p>
          <a:p>
            <a:pPr marL="285750" indent="-285750">
              <a:buFont typeface="Wingdings" panose="05000000000000000000" pitchFamily="2" charset="2"/>
              <a:buChar char="v"/>
            </a:pPr>
            <a:r>
              <a:rPr lang="en-US" dirty="0"/>
              <a:t>“Washing OK” is printed when the wash cycle is complete.</a:t>
            </a:r>
          </a:p>
          <a:p>
            <a:endParaRPr lang="en-US" dirty="0"/>
          </a:p>
          <a:p>
            <a:pPr marL="285750" indent="-285750">
              <a:buFont typeface="Wingdings" panose="05000000000000000000" pitchFamily="2" charset="2"/>
              <a:buChar char="v"/>
            </a:pPr>
            <a:r>
              <a:rPr lang="en-US" dirty="0"/>
              <a:t>It is recommended that the lines are cleaned before powering down the ÍSED.</a:t>
            </a:r>
          </a:p>
          <a:p>
            <a:endParaRPr lang="en-US" dirty="0"/>
          </a:p>
          <a:p>
            <a:pPr marL="285750" indent="-285750">
              <a:buFont typeface="Wingdings" panose="05000000000000000000" pitchFamily="2" charset="2"/>
              <a:buChar char="v"/>
            </a:pPr>
            <a:r>
              <a:rPr lang="en-US" dirty="0"/>
              <a:t>Select the “Wash Cycle” icon to activate self-washing. </a:t>
            </a:r>
          </a:p>
          <a:p>
            <a:endParaRPr lang="en-US" dirty="0"/>
          </a:p>
        </p:txBody>
      </p:sp>
      <p:grpSp>
        <p:nvGrpSpPr>
          <p:cNvPr id="36" name="Group 35">
            <a:extLst>
              <a:ext uri="{FF2B5EF4-FFF2-40B4-BE49-F238E27FC236}">
                <a16:creationId xmlns="" xmlns:a16="http://schemas.microsoft.com/office/drawing/2014/main" id="{36EACF16-0C75-464C-B262-C65C60BA2053}"/>
              </a:ext>
            </a:extLst>
          </p:cNvPr>
          <p:cNvGrpSpPr/>
          <p:nvPr/>
        </p:nvGrpSpPr>
        <p:grpSpPr>
          <a:xfrm>
            <a:off x="3931789" y="3205327"/>
            <a:ext cx="3796784" cy="1986327"/>
            <a:chOff x="3931789" y="3205327"/>
            <a:chExt cx="3796784" cy="1986327"/>
          </a:xfrm>
        </p:grpSpPr>
        <p:sp>
          <p:nvSpPr>
            <p:cNvPr id="18" name="TextBox 17">
              <a:extLst>
                <a:ext uri="{FF2B5EF4-FFF2-40B4-BE49-F238E27FC236}">
                  <a16:creationId xmlns="" xmlns:a16="http://schemas.microsoft.com/office/drawing/2014/main" id="{4452EF6E-5B06-4726-8DE2-72FAD2601650}"/>
                </a:ext>
              </a:extLst>
            </p:cNvPr>
            <p:cNvSpPr txBox="1"/>
            <p:nvPr/>
          </p:nvSpPr>
          <p:spPr>
            <a:xfrm>
              <a:off x="3931789" y="4071533"/>
              <a:ext cx="1612963" cy="646331"/>
            </a:xfrm>
            <a:prstGeom prst="rect">
              <a:avLst/>
            </a:prstGeom>
            <a:noFill/>
          </p:spPr>
          <p:txBody>
            <a:bodyPr wrap="square" rtlCol="0">
              <a:spAutoFit/>
            </a:bodyPr>
            <a:lstStyle/>
            <a:p>
              <a:r>
                <a:rPr lang="en-US" dirty="0"/>
                <a:t>Printout</a:t>
              </a:r>
            </a:p>
            <a:p>
              <a:r>
                <a:rPr lang="en-US" dirty="0"/>
                <a:t>After Wash</a:t>
              </a:r>
            </a:p>
          </p:txBody>
        </p:sp>
        <p:pic>
          <p:nvPicPr>
            <p:cNvPr id="23" name="Picture 22">
              <a:extLst>
                <a:ext uri="{FF2B5EF4-FFF2-40B4-BE49-F238E27FC236}">
                  <a16:creationId xmlns="" xmlns:a16="http://schemas.microsoft.com/office/drawing/2014/main" id="{38296155-0CE1-4ED4-80F1-49583DA04861}"/>
                </a:ext>
              </a:extLst>
            </p:cNvPr>
            <p:cNvPicPr>
              <a:picLocks noChangeAspect="1"/>
            </p:cNvPicPr>
            <p:nvPr/>
          </p:nvPicPr>
          <p:blipFill rotWithShape="1">
            <a:blip r:embed="rId4"/>
            <a:srcRect t="44727"/>
            <a:stretch/>
          </p:blipFill>
          <p:spPr>
            <a:xfrm>
              <a:off x="5544752" y="3205327"/>
              <a:ext cx="2183821" cy="1986327"/>
            </a:xfrm>
            <a:prstGeom prst="rect">
              <a:avLst/>
            </a:prstGeom>
          </p:spPr>
        </p:pic>
        <p:sp>
          <p:nvSpPr>
            <p:cNvPr id="26" name="Rectangle 25">
              <a:extLst>
                <a:ext uri="{FF2B5EF4-FFF2-40B4-BE49-F238E27FC236}">
                  <a16:creationId xmlns="" xmlns:a16="http://schemas.microsoft.com/office/drawing/2014/main" id="{10DDDBE1-0A65-438E-9350-36658D5A8539}"/>
                </a:ext>
              </a:extLst>
            </p:cNvPr>
            <p:cNvSpPr/>
            <p:nvPr/>
          </p:nvSpPr>
          <p:spPr>
            <a:xfrm>
              <a:off x="5598952" y="3932296"/>
              <a:ext cx="966807" cy="189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row: Right 4">
            <a:extLst>
              <a:ext uri="{FF2B5EF4-FFF2-40B4-BE49-F238E27FC236}">
                <a16:creationId xmlns="" xmlns:a16="http://schemas.microsoft.com/office/drawing/2014/main" id="{888DFC8F-7DC2-4AB4-BC93-900E2F38A0AD}"/>
              </a:ext>
            </a:extLst>
          </p:cNvPr>
          <p:cNvSpPr/>
          <p:nvPr/>
        </p:nvSpPr>
        <p:spPr>
          <a:xfrm>
            <a:off x="4560567" y="4759273"/>
            <a:ext cx="859536" cy="36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 xmlns:a16="http://schemas.microsoft.com/office/drawing/2014/main" id="{88EFC33C-2CDD-4535-A01F-0064F2B9EF91}"/>
              </a:ext>
            </a:extLst>
          </p:cNvPr>
          <p:cNvGrpSpPr/>
          <p:nvPr/>
        </p:nvGrpSpPr>
        <p:grpSpPr>
          <a:xfrm>
            <a:off x="3896755" y="1844948"/>
            <a:ext cx="3796786" cy="1531452"/>
            <a:chOff x="3896757" y="1719167"/>
            <a:chExt cx="3796786" cy="1531452"/>
          </a:xfrm>
        </p:grpSpPr>
        <p:grpSp>
          <p:nvGrpSpPr>
            <p:cNvPr id="10" name="Group 9">
              <a:extLst>
                <a:ext uri="{FF2B5EF4-FFF2-40B4-BE49-F238E27FC236}">
                  <a16:creationId xmlns="" xmlns:a16="http://schemas.microsoft.com/office/drawing/2014/main" id="{5171A8F5-42D9-4AC4-80B7-FDA48D8158FE}"/>
                </a:ext>
              </a:extLst>
            </p:cNvPr>
            <p:cNvGrpSpPr/>
            <p:nvPr/>
          </p:nvGrpSpPr>
          <p:grpSpPr>
            <a:xfrm>
              <a:off x="3896757" y="1719167"/>
              <a:ext cx="3796786" cy="1531452"/>
              <a:chOff x="3384693" y="2151548"/>
              <a:chExt cx="3796786" cy="1531452"/>
            </a:xfrm>
          </p:grpSpPr>
          <p:pic>
            <p:nvPicPr>
              <p:cNvPr id="12" name="Picture 11">
                <a:extLst>
                  <a:ext uri="{FF2B5EF4-FFF2-40B4-BE49-F238E27FC236}">
                    <a16:creationId xmlns="" xmlns:a16="http://schemas.microsoft.com/office/drawing/2014/main" id="{7ED4FC39-D581-4AA8-83EE-417BDC6C722F}"/>
                  </a:ext>
                </a:extLst>
              </p:cNvPr>
              <p:cNvPicPr>
                <a:picLocks noChangeAspect="1"/>
              </p:cNvPicPr>
              <p:nvPr/>
            </p:nvPicPr>
            <p:blipFill rotWithShape="1">
              <a:blip r:embed="rId4"/>
              <a:srcRect b="57502"/>
              <a:stretch/>
            </p:blipFill>
            <p:spPr>
              <a:xfrm>
                <a:off x="4997658" y="2151548"/>
                <a:ext cx="2183821" cy="1531452"/>
              </a:xfrm>
              <a:prstGeom prst="rect">
                <a:avLst/>
              </a:prstGeom>
            </p:spPr>
          </p:pic>
          <p:sp>
            <p:nvSpPr>
              <p:cNvPr id="17" name="TextBox 16">
                <a:extLst>
                  <a:ext uri="{FF2B5EF4-FFF2-40B4-BE49-F238E27FC236}">
                    <a16:creationId xmlns="" xmlns:a16="http://schemas.microsoft.com/office/drawing/2014/main" id="{9B5733A8-C067-4A14-916C-8E7CFC7470A6}"/>
                  </a:ext>
                </a:extLst>
              </p:cNvPr>
              <p:cNvSpPr txBox="1"/>
              <p:nvPr/>
            </p:nvSpPr>
            <p:spPr>
              <a:xfrm>
                <a:off x="3384693" y="2578630"/>
                <a:ext cx="1612963" cy="646331"/>
              </a:xfrm>
              <a:prstGeom prst="rect">
                <a:avLst/>
              </a:prstGeom>
              <a:noFill/>
            </p:spPr>
            <p:txBody>
              <a:bodyPr wrap="square" rtlCol="0">
                <a:spAutoFit/>
              </a:bodyPr>
              <a:lstStyle/>
              <a:p>
                <a:r>
                  <a:rPr lang="en-US" dirty="0"/>
                  <a:t>Printout</a:t>
                </a:r>
              </a:p>
              <a:p>
                <a:r>
                  <a:rPr lang="en-US" dirty="0"/>
                  <a:t>Before Wash</a:t>
                </a:r>
              </a:p>
            </p:txBody>
          </p:sp>
        </p:grpSp>
        <p:sp>
          <p:nvSpPr>
            <p:cNvPr id="30" name="Rectangle 29">
              <a:extLst>
                <a:ext uri="{FF2B5EF4-FFF2-40B4-BE49-F238E27FC236}">
                  <a16:creationId xmlns="" xmlns:a16="http://schemas.microsoft.com/office/drawing/2014/main" id="{1B2BECBF-C5A7-443F-B290-0B966B7B3C50}"/>
                </a:ext>
              </a:extLst>
            </p:cNvPr>
            <p:cNvSpPr/>
            <p:nvPr/>
          </p:nvSpPr>
          <p:spPr>
            <a:xfrm>
              <a:off x="5563920" y="2079118"/>
              <a:ext cx="966807" cy="189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 xmlns:a16="http://schemas.microsoft.com/office/drawing/2014/main" id="{43EC2F53-1DA6-4BCD-8E07-4E916F038EA4}"/>
              </a:ext>
            </a:extLst>
          </p:cNvPr>
          <p:cNvGrpSpPr/>
          <p:nvPr/>
        </p:nvGrpSpPr>
        <p:grpSpPr>
          <a:xfrm>
            <a:off x="5345817" y="1378716"/>
            <a:ext cx="2939034" cy="3881250"/>
            <a:chOff x="5117020" y="1386934"/>
            <a:chExt cx="2939034" cy="3881250"/>
          </a:xfrm>
        </p:grpSpPr>
        <p:pic>
          <p:nvPicPr>
            <p:cNvPr id="38" name="Picture 37">
              <a:extLst>
                <a:ext uri="{FF2B5EF4-FFF2-40B4-BE49-F238E27FC236}">
                  <a16:creationId xmlns="" xmlns:a16="http://schemas.microsoft.com/office/drawing/2014/main" id="{ED7ECA66-1044-44D3-8510-D24C6C57BE54}"/>
                </a:ext>
              </a:extLst>
            </p:cNvPr>
            <p:cNvPicPr>
              <a:picLocks noChangeAspect="1"/>
            </p:cNvPicPr>
            <p:nvPr/>
          </p:nvPicPr>
          <p:blipFill>
            <a:blip r:embed="rId5"/>
            <a:stretch>
              <a:fillRect/>
            </a:stretch>
          </p:blipFill>
          <p:spPr>
            <a:xfrm>
              <a:off x="5117020" y="1386934"/>
              <a:ext cx="2939034" cy="3881250"/>
            </a:xfrm>
            <a:prstGeom prst="rect">
              <a:avLst/>
            </a:prstGeom>
          </p:spPr>
        </p:pic>
        <p:sp>
          <p:nvSpPr>
            <p:cNvPr id="39" name="TextBox 38">
              <a:extLst>
                <a:ext uri="{FF2B5EF4-FFF2-40B4-BE49-F238E27FC236}">
                  <a16:creationId xmlns="" xmlns:a16="http://schemas.microsoft.com/office/drawing/2014/main" id="{D6EA8CCA-07A2-4D68-8B5E-D599269A15D1}"/>
                </a:ext>
              </a:extLst>
            </p:cNvPr>
            <p:cNvSpPr txBox="1"/>
            <p:nvPr/>
          </p:nvSpPr>
          <p:spPr>
            <a:xfrm>
              <a:off x="5752404" y="3184394"/>
              <a:ext cx="798670" cy="253916"/>
            </a:xfrm>
            <a:prstGeom prst="rect">
              <a:avLst/>
            </a:prstGeom>
            <a:noFill/>
            <a:ln>
              <a:noFill/>
            </a:ln>
          </p:spPr>
          <p:txBody>
            <a:bodyPr wrap="square" rtlCol="0">
              <a:spAutoFit/>
            </a:bodyPr>
            <a:lstStyle/>
            <a:p>
              <a:r>
                <a:rPr lang="en-US" sz="1000" dirty="0">
                  <a:latin typeface="Times New Roman" panose="02020603050405020304" pitchFamily="18" charset="0"/>
                  <a:cs typeface="Times New Roman" panose="02020603050405020304" pitchFamily="18" charset="0"/>
                </a:rPr>
                <a:t>123245</a:t>
              </a:r>
            </a:p>
          </p:txBody>
        </p:sp>
        <p:sp>
          <p:nvSpPr>
            <p:cNvPr id="40" name="TextBox 39">
              <a:extLst>
                <a:ext uri="{FF2B5EF4-FFF2-40B4-BE49-F238E27FC236}">
                  <a16:creationId xmlns="" xmlns:a16="http://schemas.microsoft.com/office/drawing/2014/main" id="{351658AE-9D32-4DC4-8949-8830D03A8DFB}"/>
                </a:ext>
              </a:extLst>
            </p:cNvPr>
            <p:cNvSpPr txBox="1"/>
            <p:nvPr/>
          </p:nvSpPr>
          <p:spPr>
            <a:xfrm>
              <a:off x="5752229" y="3409375"/>
              <a:ext cx="1505098" cy="253916"/>
            </a:xfrm>
            <a:prstGeom prst="rect">
              <a:avLst/>
            </a:prstGeom>
            <a:noFill/>
            <a:ln>
              <a:noFill/>
            </a:ln>
          </p:spPr>
          <p:txBody>
            <a:bodyPr wrap="square" rtlCol="0">
              <a:spAutoFit/>
            </a:bodyPr>
            <a:lstStyle/>
            <a:p>
              <a:r>
                <a:rPr lang="en-US" sz="1000" dirty="0">
                  <a:latin typeface="Times New Roman" panose="02020603050405020304" pitchFamily="18" charset="0"/>
                  <a:cs typeface="Times New Roman" panose="02020603050405020304" pitchFamily="18" charset="0"/>
                </a:rPr>
                <a:t>12/15/2017 11:11:11</a:t>
              </a:r>
            </a:p>
          </p:txBody>
        </p:sp>
        <p:sp>
          <p:nvSpPr>
            <p:cNvPr id="41" name="TextBox 40">
              <a:extLst>
                <a:ext uri="{FF2B5EF4-FFF2-40B4-BE49-F238E27FC236}">
                  <a16:creationId xmlns="" xmlns:a16="http://schemas.microsoft.com/office/drawing/2014/main" id="{D0ED7807-ADE1-4011-A3EB-EC9431AAB5B5}"/>
                </a:ext>
              </a:extLst>
            </p:cNvPr>
            <p:cNvSpPr txBox="1"/>
            <p:nvPr/>
          </p:nvSpPr>
          <p:spPr>
            <a:xfrm>
              <a:off x="5787867" y="3625837"/>
              <a:ext cx="798670" cy="253916"/>
            </a:xfrm>
            <a:prstGeom prst="rect">
              <a:avLst/>
            </a:prstGeom>
            <a:noFill/>
            <a:ln>
              <a:noFill/>
            </a:ln>
          </p:spPr>
          <p:txBody>
            <a:bodyPr wrap="square" rtlCol="0">
              <a:spAutoFit/>
            </a:bodyPr>
            <a:lstStyle/>
            <a:p>
              <a:r>
                <a:rPr lang="en-US" sz="1050" b="1" dirty="0">
                  <a:latin typeface="Times New Roman" panose="02020603050405020304" pitchFamily="18" charset="0"/>
                  <a:cs typeface="Times New Roman" panose="02020603050405020304" pitchFamily="18" charset="0"/>
                </a:rPr>
                <a:t>11</a:t>
              </a:r>
            </a:p>
          </p:txBody>
        </p:sp>
      </p:grpSp>
      <p:sp>
        <p:nvSpPr>
          <p:cNvPr id="34" name="Oval 33">
            <a:extLst>
              <a:ext uri="{FF2B5EF4-FFF2-40B4-BE49-F238E27FC236}">
                <a16:creationId xmlns="" xmlns:a16="http://schemas.microsoft.com/office/drawing/2014/main" id="{2DC3E8B8-32CA-424F-BA56-41733AA54516}"/>
              </a:ext>
            </a:extLst>
          </p:cNvPr>
          <p:cNvSpPr/>
          <p:nvPr/>
        </p:nvSpPr>
        <p:spPr>
          <a:xfrm>
            <a:off x="6581483" y="4846151"/>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noFill/>
            </a:endParaRPr>
          </a:p>
        </p:txBody>
      </p:sp>
    </p:spTree>
    <p:extLst>
      <p:ext uri="{BB962C8B-B14F-4D97-AF65-F5344CB8AC3E}">
        <p14:creationId xmlns:p14="http://schemas.microsoft.com/office/powerpoint/2010/main" val="26720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969696"/>
                                      </p:to>
                                    </p:animClr>
                                  </p:subTnLst>
                                </p:cTn>
                              </p:par>
                              <p:par>
                                <p:cTn id="21" presetID="1" presetClass="exit" presetSubtype="0" fill="hold"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8717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Seditrol® ESR Quality Controls</a:t>
            </a:r>
            <a:endParaRPr lang="en-US" dirty="0">
              <a:solidFill>
                <a:schemeClr val="bg1"/>
              </a:solidFill>
            </a:endParaRPr>
          </a:p>
        </p:txBody>
      </p:sp>
      <p:pic>
        <p:nvPicPr>
          <p:cNvPr id="4" name="Picture 3">
            <a:extLst>
              <a:ext uri="{FF2B5EF4-FFF2-40B4-BE49-F238E27FC236}">
                <a16:creationId xmlns="" xmlns:a16="http://schemas.microsoft.com/office/drawing/2014/main" id="{E694C984-1DE0-4547-94EC-EDB20A029F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528" y="3890076"/>
            <a:ext cx="4757152" cy="867095"/>
          </a:xfrm>
          <a:prstGeom prst="rect">
            <a:avLst/>
          </a:prstGeom>
        </p:spPr>
      </p:pic>
    </p:spTree>
    <p:extLst>
      <p:ext uri="{BB962C8B-B14F-4D97-AF65-F5344CB8AC3E}">
        <p14:creationId xmlns:p14="http://schemas.microsoft.com/office/powerpoint/2010/main" val="3184160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63859"/>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Seditrol ESR Quality Controls</a:t>
            </a:r>
            <a:endParaRPr lang="en-US" dirty="0">
              <a:solidFill>
                <a:schemeClr val="bg1"/>
              </a:solidFill>
            </a:endParaRPr>
          </a:p>
        </p:txBody>
      </p:sp>
      <p:sp>
        <p:nvSpPr>
          <p:cNvPr id="4" name="TextBox 3">
            <a:extLst>
              <a:ext uri="{FF2B5EF4-FFF2-40B4-BE49-F238E27FC236}">
                <a16:creationId xmlns="" xmlns:a16="http://schemas.microsoft.com/office/drawing/2014/main" id="{0514514A-4EC6-4015-9BB5-9C1651241C91}"/>
              </a:ext>
            </a:extLst>
          </p:cNvPr>
          <p:cNvSpPr txBox="1"/>
          <p:nvPr/>
        </p:nvSpPr>
        <p:spPr>
          <a:xfrm>
            <a:off x="0" y="2290704"/>
            <a:ext cx="4078705" cy="2308324"/>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dirty="0"/>
              <a:t>ALCOR ESR controls are intended for use  exclusively on ÍSED as a QC tool to monitor the precision of ESR laboratory testing procedures.</a:t>
            </a:r>
          </a:p>
          <a:p>
            <a:endParaRPr lang="en-US" dirty="0"/>
          </a:p>
          <a:p>
            <a:pPr marL="285750" indent="-285750">
              <a:buFont typeface="Wingdings" panose="05000000000000000000" pitchFamily="2" charset="2"/>
              <a:buChar char="v"/>
            </a:pPr>
            <a:r>
              <a:rPr lang="en-US" dirty="0"/>
              <a:t>The product is composed of stabilized human red blood cells suspended in a buffered fluid and preservative.</a:t>
            </a:r>
          </a:p>
        </p:txBody>
      </p:sp>
      <p:pic>
        <p:nvPicPr>
          <p:cNvPr id="7" name="Picture 6">
            <a:extLst>
              <a:ext uri="{FF2B5EF4-FFF2-40B4-BE49-F238E27FC236}">
                <a16:creationId xmlns="" xmlns:a16="http://schemas.microsoft.com/office/drawing/2014/main" id="{DB3FB9F0-A487-46F0-9481-400E83E5B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56370"/>
            <a:ext cx="4433340" cy="3772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67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1" y="5091001"/>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63859"/>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Control Storage &amp; Stability </a:t>
            </a:r>
            <a:endParaRPr lang="en-US" dirty="0">
              <a:solidFill>
                <a:schemeClr val="bg1"/>
              </a:solidFill>
            </a:endParaRPr>
          </a:p>
        </p:txBody>
      </p:sp>
      <p:sp>
        <p:nvSpPr>
          <p:cNvPr id="7" name="TextBox 6">
            <a:extLst>
              <a:ext uri="{FF2B5EF4-FFF2-40B4-BE49-F238E27FC236}">
                <a16:creationId xmlns="" xmlns:a16="http://schemas.microsoft.com/office/drawing/2014/main" id="{DAE1A850-816B-48CF-8BE7-861B489CB52C}"/>
              </a:ext>
            </a:extLst>
          </p:cNvPr>
          <p:cNvSpPr txBox="1"/>
          <p:nvPr/>
        </p:nvSpPr>
        <p:spPr>
          <a:xfrm>
            <a:off x="-2" y="1947475"/>
            <a:ext cx="4486940" cy="3139321"/>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endParaRPr lang="en-US" dirty="0"/>
          </a:p>
          <a:p>
            <a:pPr marL="285750" indent="-285750">
              <a:buFont typeface="Wingdings" panose="05000000000000000000" pitchFamily="2" charset="2"/>
              <a:buChar char="v"/>
            </a:pPr>
            <a:r>
              <a:rPr lang="en-US" dirty="0"/>
              <a:t>18 month shelf life</a:t>
            </a:r>
          </a:p>
          <a:p>
            <a:endParaRPr lang="en-US" dirty="0"/>
          </a:p>
          <a:p>
            <a:pPr marL="285750" indent="-285750">
              <a:buFont typeface="Wingdings" panose="05000000000000000000" pitchFamily="2" charset="2"/>
              <a:buChar char="v"/>
            </a:pPr>
            <a:r>
              <a:rPr lang="en-US" dirty="0"/>
              <a:t>Stable to expiration date when stored unopened at 18°C to 30°C (RT) </a:t>
            </a:r>
          </a:p>
          <a:p>
            <a:endParaRPr lang="en-US" dirty="0"/>
          </a:p>
          <a:p>
            <a:pPr marL="285750" indent="-285750">
              <a:buFont typeface="Wingdings" panose="05000000000000000000" pitchFamily="2" charset="2"/>
              <a:buChar char="v"/>
            </a:pPr>
            <a:r>
              <a:rPr lang="en-US" dirty="0"/>
              <a:t>Open vial stability 31 days at RT</a:t>
            </a:r>
          </a:p>
          <a:p>
            <a:endParaRPr lang="en-US" dirty="0"/>
          </a:p>
          <a:p>
            <a:pPr marL="285750" indent="-285750">
              <a:buFont typeface="Wingdings" panose="05000000000000000000" pitchFamily="2" charset="2"/>
              <a:buChar char="v"/>
            </a:pPr>
            <a:r>
              <a:rPr lang="en-US" dirty="0"/>
              <a:t>Kit includes 3 Level 1 and 3 Level 2 tubes</a:t>
            </a:r>
          </a:p>
          <a:p>
            <a:endParaRPr lang="en-US" dirty="0"/>
          </a:p>
          <a:p>
            <a:endParaRPr lang="en-US" dirty="0"/>
          </a:p>
        </p:txBody>
      </p:sp>
      <p:sp>
        <p:nvSpPr>
          <p:cNvPr id="13" name="Rectangle 12">
            <a:extLst>
              <a:ext uri="{FF2B5EF4-FFF2-40B4-BE49-F238E27FC236}">
                <a16:creationId xmlns="" xmlns:a16="http://schemas.microsoft.com/office/drawing/2014/main" id="{8F633707-1426-4AF2-B7AA-3A799780CFBD}"/>
              </a:ext>
            </a:extLst>
          </p:cNvPr>
          <p:cNvSpPr/>
          <p:nvPr/>
        </p:nvSpPr>
        <p:spPr>
          <a:xfrm>
            <a:off x="707065" y="1152132"/>
            <a:ext cx="7729869" cy="369332"/>
          </a:xfrm>
          <a:prstGeom prst="rect">
            <a:avLst/>
          </a:prstGeom>
          <a:ln w="38100">
            <a:solidFill>
              <a:srgbClr val="FF0000"/>
            </a:solidFill>
          </a:ln>
        </p:spPr>
        <p:txBody>
          <a:bodyPr wrap="square">
            <a:spAutoFit/>
          </a:bodyPr>
          <a:lstStyle/>
          <a:p>
            <a:pPr algn="ctr"/>
            <a:r>
              <a:rPr lang="en-US" dirty="0"/>
              <a:t>DO NOT REFRIDGERATE/FREEZE OR EXPOSE TO EXCESSIVE HEAT</a:t>
            </a:r>
          </a:p>
        </p:txBody>
      </p:sp>
      <p:pic>
        <p:nvPicPr>
          <p:cNvPr id="1026" name="Picture 2" descr="ebb05a7a-5b75-4cd8-a693-39e5cd797d90@namprd04">
            <a:extLst>
              <a:ext uri="{FF2B5EF4-FFF2-40B4-BE49-F238E27FC236}">
                <a16:creationId xmlns="" xmlns:a16="http://schemas.microsoft.com/office/drawing/2014/main" id="{2E89EAD4-B371-4DCB-B095-343ECEA96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934" y="2645222"/>
            <a:ext cx="3048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9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63859"/>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Running Controls</a:t>
            </a:r>
            <a:endParaRPr lang="en-US" dirty="0">
              <a:solidFill>
                <a:schemeClr val="bg1"/>
              </a:solidFill>
            </a:endParaRPr>
          </a:p>
        </p:txBody>
      </p:sp>
      <p:sp>
        <p:nvSpPr>
          <p:cNvPr id="4" name="TextBox 3">
            <a:extLst>
              <a:ext uri="{FF2B5EF4-FFF2-40B4-BE49-F238E27FC236}">
                <a16:creationId xmlns="" xmlns:a16="http://schemas.microsoft.com/office/drawing/2014/main" id="{0514514A-4EC6-4015-9BB5-9C1651241C91}"/>
              </a:ext>
            </a:extLst>
          </p:cNvPr>
          <p:cNvSpPr txBox="1"/>
          <p:nvPr/>
        </p:nvSpPr>
        <p:spPr>
          <a:xfrm>
            <a:off x="0" y="1830955"/>
            <a:ext cx="4078705" cy="3416320"/>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marL="285750" indent="-285750">
              <a:buFont typeface="Wingdings" panose="05000000000000000000" pitchFamily="2" charset="2"/>
              <a:buChar char="v"/>
            </a:pPr>
            <a:r>
              <a:rPr lang="en-US" dirty="0"/>
              <a:t>First time use controls for 25 minutes on a rocker.</a:t>
            </a:r>
          </a:p>
          <a:p>
            <a:endParaRPr lang="en-US" dirty="0"/>
          </a:p>
          <a:p>
            <a:pPr marL="285750" indent="-285750">
              <a:buFont typeface="Wingdings" panose="05000000000000000000" pitchFamily="2" charset="2"/>
              <a:buChar char="v"/>
            </a:pPr>
            <a:r>
              <a:rPr lang="en-US" dirty="0"/>
              <a:t>Recommend rotating controls odd/even.</a:t>
            </a:r>
          </a:p>
          <a:p>
            <a:endParaRPr lang="en-US" dirty="0"/>
          </a:p>
          <a:p>
            <a:pPr marL="285750" indent="-285750">
              <a:buFont typeface="Wingdings" panose="05000000000000000000" pitchFamily="2" charset="2"/>
              <a:buChar char="v"/>
            </a:pPr>
            <a:r>
              <a:rPr lang="en-US" dirty="0"/>
              <a:t>Due to the sample matrix QC takes longer to process than patient samples – a full 16 minutes.</a:t>
            </a:r>
          </a:p>
          <a:p>
            <a:endParaRPr lang="en-US" dirty="0"/>
          </a:p>
          <a:p>
            <a:pPr marL="285750" indent="-285750">
              <a:buFont typeface="Wingdings" panose="05000000000000000000" pitchFamily="2" charset="2"/>
              <a:buChar char="v"/>
            </a:pPr>
            <a:r>
              <a:rPr lang="en-US" dirty="0"/>
              <a:t>Product should be treated the SAME as patient specimens.</a:t>
            </a:r>
          </a:p>
        </p:txBody>
      </p:sp>
      <p:pic>
        <p:nvPicPr>
          <p:cNvPr id="7" name="Picture 6">
            <a:extLst>
              <a:ext uri="{FF2B5EF4-FFF2-40B4-BE49-F238E27FC236}">
                <a16:creationId xmlns="" xmlns:a16="http://schemas.microsoft.com/office/drawing/2014/main" id="{81C5800F-0CD3-4EDB-8EBD-8EE38EB51A66}"/>
              </a:ext>
            </a:extLst>
          </p:cNvPr>
          <p:cNvPicPr>
            <a:picLocks noChangeAspect="1"/>
          </p:cNvPicPr>
          <p:nvPr/>
        </p:nvPicPr>
        <p:blipFill>
          <a:blip r:embed="rId4"/>
          <a:stretch>
            <a:fillRect/>
          </a:stretch>
        </p:blipFill>
        <p:spPr>
          <a:xfrm>
            <a:off x="5502289" y="1524883"/>
            <a:ext cx="2946445" cy="3751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888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871704"/>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Error Messages &amp; Troubleshooting</a:t>
            </a:r>
            <a:endParaRPr lang="en-US" dirty="0">
              <a:solidFill>
                <a:schemeClr val="bg1"/>
              </a:solidFill>
            </a:endParaRPr>
          </a:p>
        </p:txBody>
      </p:sp>
    </p:spTree>
    <p:extLst>
      <p:ext uri="{BB962C8B-B14F-4D97-AF65-F5344CB8AC3E}">
        <p14:creationId xmlns:p14="http://schemas.microsoft.com/office/powerpoint/2010/main" val="2972183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3">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344404"/>
            <a:ext cx="9144000" cy="584775"/>
          </a:xfrm>
          <a:prstGeom prst="rect">
            <a:avLst/>
          </a:prstGeom>
          <a:solidFill>
            <a:schemeClr val="accent5">
              <a:lumMod val="75000"/>
            </a:schemeClr>
          </a:solidFill>
        </p:spPr>
        <p:txBody>
          <a:bodyPr wrap="square" rtlCol="0">
            <a:spAutoFit/>
          </a:bodyPr>
          <a:lstStyle/>
          <a:p>
            <a:r>
              <a:rPr lang="en-US" sz="3200" dirty="0">
                <a:solidFill>
                  <a:schemeClr val="bg1"/>
                </a:solidFill>
              </a:rPr>
              <a:t>Troubleshooting</a:t>
            </a:r>
          </a:p>
        </p:txBody>
      </p:sp>
      <p:sp>
        <p:nvSpPr>
          <p:cNvPr id="7" name="TextBox 6">
            <a:extLst>
              <a:ext uri="{FF2B5EF4-FFF2-40B4-BE49-F238E27FC236}">
                <a16:creationId xmlns="" xmlns:a16="http://schemas.microsoft.com/office/drawing/2014/main" id="{E9E09191-87ED-4151-94B1-2719E32E7CBC}"/>
              </a:ext>
            </a:extLst>
          </p:cNvPr>
          <p:cNvSpPr txBox="1"/>
          <p:nvPr/>
        </p:nvSpPr>
        <p:spPr>
          <a:xfrm>
            <a:off x="575352" y="2003479"/>
            <a:ext cx="7983021" cy="2677656"/>
          </a:xfrm>
          <a:prstGeom prst="rect">
            <a:avLst/>
          </a:prstGeom>
          <a:gradFill flip="none" rotWithShape="1">
            <a:gsLst>
              <a:gs pos="0">
                <a:schemeClr val="accent5">
                  <a:lumMod val="60000"/>
                  <a:lumOff val="40000"/>
                </a:schemeClr>
              </a:gs>
              <a:gs pos="58000">
                <a:schemeClr val="accent5">
                  <a:lumMod val="40000"/>
                  <a:lumOff val="60000"/>
                </a:schemeClr>
              </a:gs>
              <a:gs pos="83000">
                <a:schemeClr val="accent5">
                  <a:lumMod val="20000"/>
                  <a:lumOff val="80000"/>
                </a:schemeClr>
              </a:gs>
              <a:gs pos="100000">
                <a:schemeClr val="accent5">
                  <a:lumMod val="20000"/>
                  <a:lumOff val="80000"/>
                </a:schemeClr>
              </a:gs>
            </a:gsLst>
            <a:lin ang="0" scaled="1"/>
            <a:tileRect/>
          </a:gradFill>
        </p:spPr>
        <p:txBody>
          <a:bodyPr wrap="square" rtlCol="0">
            <a:spAutoFit/>
          </a:bodyPr>
          <a:lstStyle/>
          <a:p>
            <a:pPr algn="ctr"/>
            <a:r>
              <a:rPr lang="en-US" sz="2800" dirty="0"/>
              <a:t>ÍSED is a fast and reliable analyzer, however, as with any analyzer problems may occur. </a:t>
            </a:r>
          </a:p>
          <a:p>
            <a:pPr algn="ctr"/>
            <a:endParaRPr lang="en-US" sz="2800" dirty="0"/>
          </a:p>
          <a:p>
            <a:pPr algn="ctr"/>
            <a:r>
              <a:rPr lang="en-US" sz="2800" dirty="0"/>
              <a:t>Refer to the ÍSED Operator’s Manual for troubleshooting guide or please contact ALCOR Technical Support at 800-495-5270</a:t>
            </a:r>
          </a:p>
        </p:txBody>
      </p:sp>
    </p:spTree>
    <p:extLst>
      <p:ext uri="{BB962C8B-B14F-4D97-AF65-F5344CB8AC3E}">
        <p14:creationId xmlns:p14="http://schemas.microsoft.com/office/powerpoint/2010/main" val="168517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 xmlns:a16="http://schemas.microsoft.com/office/drawing/2014/main" id="{D96D346D-E715-4859-9900-9801718DE410}"/>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2" name="Footer Placeholder 1"/>
          <p:cNvSpPr>
            <a:spLocks noGrp="1"/>
          </p:cNvSpPr>
          <p:nvPr>
            <p:ph type="ftr" sz="quarter" idx="11"/>
          </p:nvPr>
        </p:nvSpPr>
        <p:spPr>
          <a:xfrm>
            <a:off x="2783689" y="5702089"/>
            <a:ext cx="3617103" cy="273844"/>
          </a:xfrm>
        </p:spPr>
        <p:txBody>
          <a:bodyPr/>
          <a:lstStyle/>
          <a:p>
            <a:r>
              <a:rPr lang="en-US"/>
              <a:t>Copyright by ALCOR Scientific Inc. Confidential and Proprietary Data</a:t>
            </a:r>
          </a:p>
        </p:txBody>
      </p:sp>
      <p:pic>
        <p:nvPicPr>
          <p:cNvPr id="3" name="Picture 2"/>
          <p:cNvPicPr>
            <a:picLocks noChangeAspect="1"/>
          </p:cNvPicPr>
          <p:nvPr/>
        </p:nvPicPr>
        <p:blipFill>
          <a:blip r:embed="rId3"/>
          <a:stretch>
            <a:fillRect/>
          </a:stretch>
        </p:blipFill>
        <p:spPr>
          <a:xfrm>
            <a:off x="1526347" y="1514463"/>
            <a:ext cx="255245" cy="907499"/>
          </a:xfrm>
          <a:prstGeom prst="rect">
            <a:avLst/>
          </a:prstGeom>
        </p:spPr>
      </p:pic>
      <p:pic>
        <p:nvPicPr>
          <p:cNvPr id="4" name="Picture 3"/>
          <p:cNvPicPr>
            <a:picLocks noChangeAspect="1"/>
          </p:cNvPicPr>
          <p:nvPr/>
        </p:nvPicPr>
        <p:blipFill>
          <a:blip r:embed="rId4"/>
          <a:stretch>
            <a:fillRect/>
          </a:stretch>
        </p:blipFill>
        <p:spPr>
          <a:xfrm>
            <a:off x="1614116" y="1891240"/>
            <a:ext cx="71438" cy="1064419"/>
          </a:xfrm>
          <a:prstGeom prst="rect">
            <a:avLst/>
          </a:prstGeom>
        </p:spPr>
      </p:pic>
      <p:pic>
        <p:nvPicPr>
          <p:cNvPr id="5" name="Picture 4"/>
          <p:cNvPicPr>
            <a:picLocks noChangeAspect="1"/>
          </p:cNvPicPr>
          <p:nvPr/>
        </p:nvPicPr>
        <p:blipFill>
          <a:blip r:embed="rId4"/>
          <a:stretch>
            <a:fillRect/>
          </a:stretch>
        </p:blipFill>
        <p:spPr>
          <a:xfrm>
            <a:off x="1617961" y="2770230"/>
            <a:ext cx="71438" cy="1064419"/>
          </a:xfrm>
          <a:prstGeom prst="rect">
            <a:avLst/>
          </a:prstGeom>
        </p:spPr>
      </p:pic>
      <p:grpSp>
        <p:nvGrpSpPr>
          <p:cNvPr id="6" name="Group 5"/>
          <p:cNvGrpSpPr/>
          <p:nvPr/>
        </p:nvGrpSpPr>
        <p:grpSpPr>
          <a:xfrm>
            <a:off x="1425134" y="2306785"/>
            <a:ext cx="5857857" cy="3149832"/>
            <a:chOff x="2473098" y="2359854"/>
            <a:chExt cx="7810476" cy="4199776"/>
          </a:xfrm>
        </p:grpSpPr>
        <p:pic>
          <p:nvPicPr>
            <p:cNvPr id="7" name="Picture 6"/>
            <p:cNvPicPr>
              <a:picLocks noChangeAspect="1"/>
            </p:cNvPicPr>
            <p:nvPr/>
          </p:nvPicPr>
          <p:blipFill>
            <a:blip r:embed="rId5"/>
            <a:stretch>
              <a:fillRect/>
            </a:stretch>
          </p:blipFill>
          <p:spPr>
            <a:xfrm>
              <a:off x="5545303" y="2847195"/>
              <a:ext cx="457200" cy="95250"/>
            </a:xfrm>
            <a:prstGeom prst="rect">
              <a:avLst/>
            </a:prstGeom>
          </p:spPr>
        </p:pic>
        <p:grpSp>
          <p:nvGrpSpPr>
            <p:cNvPr id="8" name="Group 7"/>
            <p:cNvGrpSpPr/>
            <p:nvPr/>
          </p:nvGrpSpPr>
          <p:grpSpPr>
            <a:xfrm>
              <a:off x="2473098" y="2359854"/>
              <a:ext cx="7810476" cy="4199776"/>
              <a:chOff x="2473098" y="2359854"/>
              <a:chExt cx="7810476" cy="4199776"/>
            </a:xfrm>
          </p:grpSpPr>
          <p:pic>
            <p:nvPicPr>
              <p:cNvPr id="9" name="Picture 8"/>
              <p:cNvPicPr>
                <a:picLocks noChangeAspect="1"/>
              </p:cNvPicPr>
              <p:nvPr/>
            </p:nvPicPr>
            <p:blipFill>
              <a:blip r:embed="rId6"/>
              <a:stretch>
                <a:fillRect/>
              </a:stretch>
            </p:blipFill>
            <p:spPr>
              <a:xfrm>
                <a:off x="4423900" y="3128085"/>
                <a:ext cx="85725" cy="600075"/>
              </a:xfrm>
              <a:prstGeom prst="rect">
                <a:avLst/>
              </a:prstGeom>
            </p:spPr>
          </p:pic>
          <p:grpSp>
            <p:nvGrpSpPr>
              <p:cNvPr id="10" name="Group 9"/>
              <p:cNvGrpSpPr/>
              <p:nvPr/>
            </p:nvGrpSpPr>
            <p:grpSpPr>
              <a:xfrm>
                <a:off x="2473098" y="2359854"/>
                <a:ext cx="7810476" cy="4199776"/>
                <a:chOff x="2473098" y="2359854"/>
                <a:chExt cx="7810476" cy="4199776"/>
              </a:xfrm>
            </p:grpSpPr>
            <p:grpSp>
              <p:nvGrpSpPr>
                <p:cNvPr id="11" name="Group 10"/>
                <p:cNvGrpSpPr/>
                <p:nvPr/>
              </p:nvGrpSpPr>
              <p:grpSpPr>
                <a:xfrm>
                  <a:off x="2473098" y="2455877"/>
                  <a:ext cx="6883416" cy="4103753"/>
                  <a:chOff x="2473098" y="2455877"/>
                  <a:chExt cx="6883416" cy="4103753"/>
                </a:xfrm>
              </p:grpSpPr>
              <p:grpSp>
                <p:nvGrpSpPr>
                  <p:cNvPr id="13" name="Group 12"/>
                  <p:cNvGrpSpPr/>
                  <p:nvPr/>
                </p:nvGrpSpPr>
                <p:grpSpPr>
                  <a:xfrm>
                    <a:off x="2473098" y="2847195"/>
                    <a:ext cx="3391077" cy="3712435"/>
                    <a:chOff x="2473098" y="2847195"/>
                    <a:chExt cx="3391077" cy="3712435"/>
                  </a:xfrm>
                </p:grpSpPr>
                <p:pic>
                  <p:nvPicPr>
                    <p:cNvPr id="26" name="Picture 25"/>
                    <p:cNvPicPr>
                      <a:picLocks noChangeAspect="1"/>
                    </p:cNvPicPr>
                    <p:nvPr/>
                  </p:nvPicPr>
                  <p:blipFill>
                    <a:blip r:embed="rId7"/>
                    <a:stretch>
                      <a:fillRect/>
                    </a:stretch>
                  </p:blipFill>
                  <p:spPr>
                    <a:xfrm>
                      <a:off x="4950692" y="2892582"/>
                      <a:ext cx="104775" cy="835578"/>
                    </a:xfrm>
                    <a:prstGeom prst="rect">
                      <a:avLst/>
                    </a:prstGeom>
                  </p:spPr>
                </p:pic>
                <p:pic>
                  <p:nvPicPr>
                    <p:cNvPr id="27" name="Picture 26"/>
                    <p:cNvPicPr>
                      <a:picLocks noChangeAspect="1"/>
                    </p:cNvPicPr>
                    <p:nvPr/>
                  </p:nvPicPr>
                  <p:blipFill>
                    <a:blip r:embed="rId8"/>
                    <a:stretch>
                      <a:fillRect/>
                    </a:stretch>
                  </p:blipFill>
                  <p:spPr>
                    <a:xfrm>
                      <a:off x="4950692" y="2847195"/>
                      <a:ext cx="733425" cy="95250"/>
                    </a:xfrm>
                    <a:prstGeom prst="rect">
                      <a:avLst/>
                    </a:prstGeom>
                  </p:spPr>
                </p:pic>
                <p:grpSp>
                  <p:nvGrpSpPr>
                    <p:cNvPr id="28" name="Group 27"/>
                    <p:cNvGrpSpPr/>
                    <p:nvPr/>
                  </p:nvGrpSpPr>
                  <p:grpSpPr>
                    <a:xfrm>
                      <a:off x="2473098" y="2965497"/>
                      <a:ext cx="3391077" cy="3594133"/>
                      <a:chOff x="2473098" y="2965497"/>
                      <a:chExt cx="3391077" cy="3594133"/>
                    </a:xfrm>
                  </p:grpSpPr>
                  <p:grpSp>
                    <p:nvGrpSpPr>
                      <p:cNvPr id="29" name="Group 28"/>
                      <p:cNvGrpSpPr/>
                      <p:nvPr/>
                    </p:nvGrpSpPr>
                    <p:grpSpPr>
                      <a:xfrm>
                        <a:off x="2473098" y="2965497"/>
                        <a:ext cx="3391077" cy="3594133"/>
                        <a:chOff x="2465478" y="2965497"/>
                        <a:chExt cx="3391077" cy="3594133"/>
                      </a:xfrm>
                    </p:grpSpPr>
                    <p:pic>
                      <p:nvPicPr>
                        <p:cNvPr id="31" name="Picture 30"/>
                        <p:cNvPicPr>
                          <a:picLocks noChangeAspect="1"/>
                        </p:cNvPicPr>
                        <p:nvPr/>
                      </p:nvPicPr>
                      <p:blipFill>
                        <a:blip r:embed="rId9"/>
                        <a:stretch>
                          <a:fillRect/>
                        </a:stretch>
                      </p:blipFill>
                      <p:spPr>
                        <a:xfrm>
                          <a:off x="2465478" y="2965497"/>
                          <a:ext cx="895350" cy="2124075"/>
                        </a:xfrm>
                        <a:prstGeom prst="rect">
                          <a:avLst/>
                        </a:prstGeom>
                      </p:spPr>
                    </p:pic>
                    <p:grpSp>
                      <p:nvGrpSpPr>
                        <p:cNvPr id="32" name="Group 31"/>
                        <p:cNvGrpSpPr/>
                        <p:nvPr/>
                      </p:nvGrpSpPr>
                      <p:grpSpPr>
                        <a:xfrm>
                          <a:off x="2744851" y="5092730"/>
                          <a:ext cx="3111704" cy="1466900"/>
                          <a:chOff x="2744851" y="5092730"/>
                          <a:chExt cx="3111704" cy="1466900"/>
                        </a:xfrm>
                      </p:grpSpPr>
                      <p:pic>
                        <p:nvPicPr>
                          <p:cNvPr id="33" name="Picture 32"/>
                          <p:cNvPicPr>
                            <a:picLocks noChangeAspect="1"/>
                          </p:cNvPicPr>
                          <p:nvPr/>
                        </p:nvPicPr>
                        <p:blipFill>
                          <a:blip r:embed="rId10"/>
                          <a:stretch>
                            <a:fillRect/>
                          </a:stretch>
                        </p:blipFill>
                        <p:spPr>
                          <a:xfrm>
                            <a:off x="2940754" y="5222809"/>
                            <a:ext cx="2915801" cy="1184785"/>
                          </a:xfrm>
                          <a:prstGeom prst="rect">
                            <a:avLst/>
                          </a:prstGeom>
                        </p:spPr>
                      </p:pic>
                      <p:grpSp>
                        <p:nvGrpSpPr>
                          <p:cNvPr id="34" name="Group 33"/>
                          <p:cNvGrpSpPr/>
                          <p:nvPr/>
                        </p:nvGrpSpPr>
                        <p:grpSpPr>
                          <a:xfrm>
                            <a:off x="2744851" y="5092730"/>
                            <a:ext cx="1454089" cy="1466900"/>
                            <a:chOff x="2737231" y="5069870"/>
                            <a:chExt cx="1454089" cy="1466900"/>
                          </a:xfrm>
                        </p:grpSpPr>
                        <p:pic>
                          <p:nvPicPr>
                            <p:cNvPr id="35" name="Picture 34"/>
                            <p:cNvPicPr>
                              <a:picLocks noChangeAspect="1"/>
                            </p:cNvPicPr>
                            <p:nvPr/>
                          </p:nvPicPr>
                          <p:blipFill>
                            <a:blip r:embed="rId11"/>
                            <a:stretch>
                              <a:fillRect/>
                            </a:stretch>
                          </p:blipFill>
                          <p:spPr>
                            <a:xfrm>
                              <a:off x="3206089" y="5627534"/>
                              <a:ext cx="723900" cy="95250"/>
                            </a:xfrm>
                            <a:prstGeom prst="rect">
                              <a:avLst/>
                            </a:prstGeom>
                          </p:spPr>
                        </p:pic>
                        <p:pic>
                          <p:nvPicPr>
                            <p:cNvPr id="36" name="Picture 35"/>
                            <p:cNvPicPr>
                              <a:picLocks noChangeAspect="1"/>
                            </p:cNvPicPr>
                            <p:nvPr/>
                          </p:nvPicPr>
                          <p:blipFill>
                            <a:blip r:embed="rId12"/>
                            <a:stretch>
                              <a:fillRect/>
                            </a:stretch>
                          </p:blipFill>
                          <p:spPr>
                            <a:xfrm>
                              <a:off x="3206781" y="5715563"/>
                              <a:ext cx="95250" cy="819150"/>
                            </a:xfrm>
                            <a:prstGeom prst="rect">
                              <a:avLst/>
                            </a:prstGeom>
                          </p:spPr>
                        </p:pic>
                        <p:pic>
                          <p:nvPicPr>
                            <p:cNvPr id="37" name="Picture 36"/>
                            <p:cNvPicPr>
                              <a:picLocks noChangeAspect="1"/>
                            </p:cNvPicPr>
                            <p:nvPr/>
                          </p:nvPicPr>
                          <p:blipFill>
                            <a:blip r:embed="rId13"/>
                            <a:stretch>
                              <a:fillRect/>
                            </a:stretch>
                          </p:blipFill>
                          <p:spPr>
                            <a:xfrm>
                              <a:off x="2737891" y="6441520"/>
                              <a:ext cx="495300" cy="95250"/>
                            </a:xfrm>
                            <a:prstGeom prst="rect">
                              <a:avLst/>
                            </a:prstGeom>
                          </p:spPr>
                        </p:pic>
                        <p:pic>
                          <p:nvPicPr>
                            <p:cNvPr id="38" name="Picture 37"/>
                            <p:cNvPicPr>
                              <a:picLocks noChangeAspect="1"/>
                            </p:cNvPicPr>
                            <p:nvPr/>
                          </p:nvPicPr>
                          <p:blipFill>
                            <a:blip r:embed="rId14"/>
                            <a:stretch>
                              <a:fillRect/>
                            </a:stretch>
                          </p:blipFill>
                          <p:spPr>
                            <a:xfrm>
                              <a:off x="2737231" y="5069870"/>
                              <a:ext cx="95250" cy="1371600"/>
                            </a:xfrm>
                            <a:prstGeom prst="rect">
                              <a:avLst/>
                            </a:prstGeom>
                          </p:spPr>
                        </p:pic>
                        <p:pic>
                          <p:nvPicPr>
                            <p:cNvPr id="39" name="Picture 38"/>
                            <p:cNvPicPr>
                              <a:picLocks noChangeAspect="1"/>
                            </p:cNvPicPr>
                            <p:nvPr/>
                          </p:nvPicPr>
                          <p:blipFill>
                            <a:blip r:embed="rId15"/>
                            <a:stretch>
                              <a:fillRect/>
                            </a:stretch>
                          </p:blipFill>
                          <p:spPr>
                            <a:xfrm rot="10800000">
                              <a:off x="3879505" y="5579426"/>
                              <a:ext cx="311815" cy="191466"/>
                            </a:xfrm>
                            <a:prstGeom prst="rect">
                              <a:avLst/>
                            </a:prstGeom>
                          </p:spPr>
                        </p:pic>
                      </p:grpSp>
                    </p:grpSp>
                  </p:grpSp>
                  <p:pic>
                    <p:nvPicPr>
                      <p:cNvPr id="30" name="Picture 29"/>
                      <p:cNvPicPr>
                        <a:picLocks noChangeAspect="1"/>
                      </p:cNvPicPr>
                      <p:nvPr/>
                    </p:nvPicPr>
                    <p:blipFill>
                      <a:blip r:embed="rId16"/>
                      <a:stretch>
                        <a:fillRect/>
                      </a:stretch>
                    </p:blipFill>
                    <p:spPr>
                      <a:xfrm>
                        <a:off x="3167139" y="3031095"/>
                        <a:ext cx="1343025" cy="104775"/>
                      </a:xfrm>
                      <a:prstGeom prst="rect">
                        <a:avLst/>
                      </a:prstGeom>
                    </p:spPr>
                  </p:pic>
                </p:grpSp>
              </p:grpSp>
              <p:grpSp>
                <p:nvGrpSpPr>
                  <p:cNvPr id="14" name="Group 13"/>
                  <p:cNvGrpSpPr/>
                  <p:nvPr/>
                </p:nvGrpSpPr>
                <p:grpSpPr>
                  <a:xfrm>
                    <a:off x="5710205" y="2455877"/>
                    <a:ext cx="3646309" cy="2382197"/>
                    <a:chOff x="5710205" y="2455877"/>
                    <a:chExt cx="3646309" cy="2382197"/>
                  </a:xfrm>
                </p:grpSpPr>
                <p:pic>
                  <p:nvPicPr>
                    <p:cNvPr id="15" name="Picture 14"/>
                    <p:cNvPicPr>
                      <a:picLocks noChangeAspect="1"/>
                    </p:cNvPicPr>
                    <p:nvPr/>
                  </p:nvPicPr>
                  <p:blipFill>
                    <a:blip r:embed="rId17"/>
                    <a:stretch>
                      <a:fillRect/>
                    </a:stretch>
                  </p:blipFill>
                  <p:spPr>
                    <a:xfrm>
                      <a:off x="5888051" y="2455877"/>
                      <a:ext cx="895350" cy="485775"/>
                    </a:xfrm>
                    <a:prstGeom prst="rect">
                      <a:avLst/>
                    </a:prstGeom>
                  </p:spPr>
                </p:pic>
                <p:grpSp>
                  <p:nvGrpSpPr>
                    <p:cNvPr id="16" name="Group 15"/>
                    <p:cNvGrpSpPr/>
                    <p:nvPr/>
                  </p:nvGrpSpPr>
                  <p:grpSpPr>
                    <a:xfrm>
                      <a:off x="5710205" y="2849399"/>
                      <a:ext cx="3646309" cy="1988675"/>
                      <a:chOff x="5710205" y="2849399"/>
                      <a:chExt cx="3646309" cy="1988675"/>
                    </a:xfrm>
                  </p:grpSpPr>
                  <p:grpSp>
                    <p:nvGrpSpPr>
                      <p:cNvPr id="17" name="Group 16"/>
                      <p:cNvGrpSpPr/>
                      <p:nvPr/>
                    </p:nvGrpSpPr>
                    <p:grpSpPr>
                      <a:xfrm>
                        <a:off x="5710205" y="2849399"/>
                        <a:ext cx="1407579" cy="1988675"/>
                        <a:chOff x="5710205" y="2849399"/>
                        <a:chExt cx="1407579" cy="1988675"/>
                      </a:xfrm>
                    </p:grpSpPr>
                    <p:grpSp>
                      <p:nvGrpSpPr>
                        <p:cNvPr id="19" name="Group 18"/>
                        <p:cNvGrpSpPr/>
                        <p:nvPr/>
                      </p:nvGrpSpPr>
                      <p:grpSpPr>
                        <a:xfrm>
                          <a:off x="5710205" y="3261195"/>
                          <a:ext cx="1407579" cy="1576879"/>
                          <a:chOff x="5710205" y="3261195"/>
                          <a:chExt cx="1407579" cy="1576879"/>
                        </a:xfrm>
                      </p:grpSpPr>
                      <p:grpSp>
                        <p:nvGrpSpPr>
                          <p:cNvPr id="21" name="Group 20"/>
                          <p:cNvGrpSpPr/>
                          <p:nvPr/>
                        </p:nvGrpSpPr>
                        <p:grpSpPr>
                          <a:xfrm>
                            <a:off x="5710205" y="3261195"/>
                            <a:ext cx="1407579" cy="1156654"/>
                            <a:chOff x="5710205" y="3261195"/>
                            <a:chExt cx="1407579" cy="1156654"/>
                          </a:xfrm>
                        </p:grpSpPr>
                        <p:pic>
                          <p:nvPicPr>
                            <p:cNvPr id="23" name="Picture 22"/>
                            <p:cNvPicPr>
                              <a:picLocks noChangeAspect="1"/>
                            </p:cNvPicPr>
                            <p:nvPr/>
                          </p:nvPicPr>
                          <p:blipFill>
                            <a:blip r:embed="rId18"/>
                            <a:stretch>
                              <a:fillRect/>
                            </a:stretch>
                          </p:blipFill>
                          <p:spPr>
                            <a:xfrm>
                              <a:off x="5710205" y="3523133"/>
                              <a:ext cx="704850" cy="561975"/>
                            </a:xfrm>
                            <a:prstGeom prst="rect">
                              <a:avLst/>
                            </a:prstGeom>
                          </p:spPr>
                        </p:pic>
                        <p:pic>
                          <p:nvPicPr>
                            <p:cNvPr id="24" name="Picture 23"/>
                            <p:cNvPicPr>
                              <a:picLocks noChangeAspect="1"/>
                            </p:cNvPicPr>
                            <p:nvPr/>
                          </p:nvPicPr>
                          <p:blipFill>
                            <a:blip r:embed="rId19"/>
                            <a:stretch>
                              <a:fillRect/>
                            </a:stretch>
                          </p:blipFill>
                          <p:spPr>
                            <a:xfrm>
                              <a:off x="6415055" y="3261195"/>
                              <a:ext cx="133350" cy="1085850"/>
                            </a:xfrm>
                            <a:prstGeom prst="rect">
                              <a:avLst/>
                            </a:prstGeom>
                          </p:spPr>
                        </p:pic>
                        <p:pic>
                          <p:nvPicPr>
                            <p:cNvPr id="25" name="Picture 24"/>
                            <p:cNvPicPr>
                              <a:picLocks noChangeAspect="1"/>
                            </p:cNvPicPr>
                            <p:nvPr/>
                          </p:nvPicPr>
                          <p:blipFill>
                            <a:blip r:embed="rId20"/>
                            <a:stretch>
                              <a:fillRect/>
                            </a:stretch>
                          </p:blipFill>
                          <p:spPr>
                            <a:xfrm>
                              <a:off x="6536759" y="3589174"/>
                              <a:ext cx="581025" cy="828675"/>
                            </a:xfrm>
                            <a:prstGeom prst="rect">
                              <a:avLst/>
                            </a:prstGeom>
                          </p:spPr>
                        </p:pic>
                      </p:grpSp>
                      <p:pic>
                        <p:nvPicPr>
                          <p:cNvPr id="22" name="Picture 21"/>
                          <p:cNvPicPr>
                            <a:picLocks noChangeAspect="1"/>
                          </p:cNvPicPr>
                          <p:nvPr/>
                        </p:nvPicPr>
                        <p:blipFill>
                          <a:blip r:embed="rId21"/>
                          <a:stretch>
                            <a:fillRect/>
                          </a:stretch>
                        </p:blipFill>
                        <p:spPr>
                          <a:xfrm>
                            <a:off x="6780316" y="4409449"/>
                            <a:ext cx="95250" cy="428625"/>
                          </a:xfrm>
                          <a:prstGeom prst="rect">
                            <a:avLst/>
                          </a:prstGeom>
                        </p:spPr>
                      </p:pic>
                    </p:grpSp>
                    <p:pic>
                      <p:nvPicPr>
                        <p:cNvPr id="20" name="Picture 19"/>
                        <p:cNvPicPr>
                          <a:picLocks noChangeAspect="1"/>
                        </p:cNvPicPr>
                        <p:nvPr/>
                      </p:nvPicPr>
                      <p:blipFill>
                        <a:blip r:embed="rId22"/>
                        <a:stretch>
                          <a:fillRect/>
                        </a:stretch>
                      </p:blipFill>
                      <p:spPr>
                        <a:xfrm>
                          <a:off x="6688383" y="2849399"/>
                          <a:ext cx="95250" cy="752475"/>
                        </a:xfrm>
                        <a:prstGeom prst="rect">
                          <a:avLst/>
                        </a:prstGeom>
                      </p:spPr>
                    </p:pic>
                  </p:grpSp>
                  <p:pic>
                    <p:nvPicPr>
                      <p:cNvPr id="18" name="Picture 17"/>
                      <p:cNvPicPr>
                        <a:picLocks noChangeAspect="1"/>
                      </p:cNvPicPr>
                      <p:nvPr/>
                    </p:nvPicPr>
                    <p:blipFill>
                      <a:blip r:embed="rId23"/>
                      <a:stretch>
                        <a:fillRect/>
                      </a:stretch>
                    </p:blipFill>
                    <p:spPr>
                      <a:xfrm>
                        <a:off x="6860964" y="3486952"/>
                        <a:ext cx="2495550" cy="104775"/>
                      </a:xfrm>
                      <a:prstGeom prst="rect">
                        <a:avLst/>
                      </a:prstGeom>
                    </p:spPr>
                  </p:pic>
                </p:grpSp>
              </p:grpSp>
            </p:grpSp>
            <p:pic>
              <p:nvPicPr>
                <p:cNvPr id="12" name="Picture 11"/>
                <p:cNvPicPr>
                  <a:picLocks noChangeAspect="1"/>
                </p:cNvPicPr>
                <p:nvPr/>
              </p:nvPicPr>
              <p:blipFill>
                <a:blip r:embed="rId24"/>
                <a:stretch>
                  <a:fillRect/>
                </a:stretch>
              </p:blipFill>
              <p:spPr>
                <a:xfrm>
                  <a:off x="6604180" y="2359854"/>
                  <a:ext cx="3679394" cy="104775"/>
                </a:xfrm>
                <a:prstGeom prst="rect">
                  <a:avLst/>
                </a:prstGeom>
              </p:spPr>
            </p:pic>
          </p:grpSp>
        </p:grpSp>
      </p:grpSp>
      <p:grpSp>
        <p:nvGrpSpPr>
          <p:cNvPr id="40" name="Group 39"/>
          <p:cNvGrpSpPr/>
          <p:nvPr/>
        </p:nvGrpSpPr>
        <p:grpSpPr>
          <a:xfrm>
            <a:off x="6293320" y="3152108"/>
            <a:ext cx="667316" cy="1179527"/>
            <a:chOff x="6875317" y="3563319"/>
            <a:chExt cx="889755" cy="1572702"/>
          </a:xfrm>
        </p:grpSpPr>
        <p:pic>
          <p:nvPicPr>
            <p:cNvPr id="41" name="Picture 40"/>
            <p:cNvPicPr>
              <a:picLocks noChangeAspect="1"/>
            </p:cNvPicPr>
            <p:nvPr/>
          </p:nvPicPr>
          <p:blipFill>
            <a:blip r:embed="rId25">
              <a:extLst>
                <a:ext uri="{BEBA8EAE-BF5A-486C-A8C5-ECC9F3942E4B}">
                  <a14:imgProps xmlns:a14="http://schemas.microsoft.com/office/drawing/2010/main">
                    <a14:imgLayer r:embed="rId26">
                      <a14:imgEffect>
                        <a14:backgroundRemoval t="0" b="100000" l="0" r="100000">
                          <a14:foregroundMark x1="24194" y1="15335" x2="13978" y2="61661"/>
                          <a14:foregroundMark x1="4301" y1="18211" x2="2688" y2="98403"/>
                          <a14:foregroundMark x1="4301" y1="96805" x2="96237" y2="97125"/>
                          <a14:foregroundMark x1="96774" y1="93610" x2="95161" y2="13738"/>
                          <a14:foregroundMark x1="84409" y1="13099" x2="13441" y2="12780"/>
                          <a14:foregroundMark x1="40860" y1="2875" x2="60215" y2="16613"/>
                          <a14:foregroundMark x1="69892" y1="3834" x2="68817" y2="17891"/>
                          <a14:foregroundMark x1="74194" y1="5112" x2="24731" y2="4473"/>
                          <a14:foregroundMark x1="47312" y1="1278" x2="47312" y2="319"/>
                          <a14:foregroundMark x1="45161" y1="1278" x2="44624" y2="0"/>
                        </a14:backgroundRemoval>
                      </a14:imgEffect>
                    </a14:imgLayer>
                  </a14:imgProps>
                </a:ext>
              </a:extLst>
            </a:blip>
            <a:stretch>
              <a:fillRect/>
            </a:stretch>
          </p:blipFill>
          <p:spPr>
            <a:xfrm>
              <a:off x="6875317" y="3797113"/>
              <a:ext cx="889755" cy="1338908"/>
            </a:xfrm>
            <a:prstGeom prst="rect">
              <a:avLst/>
            </a:prstGeom>
          </p:spPr>
        </p:pic>
        <p:pic>
          <p:nvPicPr>
            <p:cNvPr id="42" name="Picture 41"/>
            <p:cNvPicPr>
              <a:picLocks noChangeAspect="1"/>
            </p:cNvPicPr>
            <p:nvPr/>
          </p:nvPicPr>
          <p:blipFill>
            <a:blip r:embed="rId27">
              <a:extLst>
                <a:ext uri="{BEBA8EAE-BF5A-486C-A8C5-ECC9F3942E4B}">
                  <a14:imgProps xmlns:a14="http://schemas.microsoft.com/office/drawing/2010/main">
                    <a14:imgLayer r:embed="rId28">
                      <a14:imgEffect>
                        <a14:backgroundRemoval t="0" b="89744" l="9483" r="99138">
                          <a14:foregroundMark x1="52586" y1="11538" x2="55172" y2="26923"/>
                        </a14:backgroundRemoval>
                      </a14:imgEffect>
                    </a14:imgLayer>
                  </a14:imgProps>
                </a:ext>
              </a:extLst>
            </a:blip>
            <a:stretch>
              <a:fillRect/>
            </a:stretch>
          </p:blipFill>
          <p:spPr>
            <a:xfrm>
              <a:off x="6941866" y="3563319"/>
              <a:ext cx="667365" cy="401281"/>
            </a:xfrm>
            <a:prstGeom prst="rect">
              <a:avLst/>
            </a:prstGeom>
          </p:spPr>
        </p:pic>
        <p:pic>
          <p:nvPicPr>
            <p:cNvPr id="43" name="Picture 42"/>
            <p:cNvPicPr>
              <a:picLocks noChangeAspect="1"/>
            </p:cNvPicPr>
            <p:nvPr/>
          </p:nvPicPr>
          <p:blipFill>
            <a:blip r:embed="rId29">
              <a:extLst>
                <a:ext uri="{BEBA8EAE-BF5A-486C-A8C5-ECC9F3942E4B}">
                  <a14:imgProps xmlns:a14="http://schemas.microsoft.com/office/drawing/2010/main">
                    <a14:imgLayer r:embed="rId30">
                      <a14:imgEffect>
                        <a14:backgroundRemoval t="1414" b="99596" l="0" r="100000"/>
                      </a14:imgEffect>
                    </a14:imgLayer>
                  </a14:imgProps>
                </a:ext>
              </a:extLst>
            </a:blip>
            <a:stretch>
              <a:fillRect/>
            </a:stretch>
          </p:blipFill>
          <p:spPr>
            <a:xfrm>
              <a:off x="6993351" y="3973239"/>
              <a:ext cx="653763" cy="1147563"/>
            </a:xfrm>
            <a:prstGeom prst="rect">
              <a:avLst/>
            </a:prstGeom>
          </p:spPr>
        </p:pic>
      </p:grpSp>
      <p:grpSp>
        <p:nvGrpSpPr>
          <p:cNvPr id="44" name="Group 43"/>
          <p:cNvGrpSpPr/>
          <p:nvPr/>
        </p:nvGrpSpPr>
        <p:grpSpPr>
          <a:xfrm>
            <a:off x="6874298" y="2305821"/>
            <a:ext cx="845420" cy="1320598"/>
            <a:chOff x="7423946" y="2472503"/>
            <a:chExt cx="1127226" cy="1760797"/>
          </a:xfrm>
        </p:grpSpPr>
        <p:grpSp>
          <p:nvGrpSpPr>
            <p:cNvPr id="45" name="Group 44"/>
            <p:cNvGrpSpPr/>
            <p:nvPr/>
          </p:nvGrpSpPr>
          <p:grpSpPr>
            <a:xfrm>
              <a:off x="7423946" y="2472503"/>
              <a:ext cx="1127226" cy="1760797"/>
              <a:chOff x="8437386" y="1251776"/>
              <a:chExt cx="1408088" cy="2091662"/>
            </a:xfrm>
          </p:grpSpPr>
          <p:grpSp>
            <p:nvGrpSpPr>
              <p:cNvPr id="47" name="Group 46"/>
              <p:cNvGrpSpPr/>
              <p:nvPr/>
            </p:nvGrpSpPr>
            <p:grpSpPr>
              <a:xfrm>
                <a:off x="8437386" y="1414539"/>
                <a:ext cx="1408088" cy="1928899"/>
                <a:chOff x="8104540" y="1299314"/>
                <a:chExt cx="2114905" cy="2925495"/>
              </a:xfrm>
            </p:grpSpPr>
            <p:pic>
              <p:nvPicPr>
                <p:cNvPr id="49" name="Picture 48"/>
                <p:cNvPicPr>
                  <a:picLocks noChangeAspect="1"/>
                </p:cNvPicPr>
                <p:nvPr/>
              </p:nvPicPr>
              <p:blipFill>
                <a:blip r:embed="rId31">
                  <a:extLst>
                    <a:ext uri="{BEBA8EAE-BF5A-486C-A8C5-ECC9F3942E4B}">
                      <a14:imgProps xmlns:a14="http://schemas.microsoft.com/office/drawing/2010/main">
                        <a14:imgLayer r:embed="rId32">
                          <a14:imgEffect>
                            <a14:backgroundRemoval t="0" b="98928" l="0" r="99599"/>
                          </a14:imgEffect>
                        </a14:imgLayer>
                      </a14:imgProps>
                    </a:ext>
                  </a:extLst>
                </a:blip>
                <a:stretch>
                  <a:fillRect/>
                </a:stretch>
              </p:blipFill>
              <p:spPr>
                <a:xfrm>
                  <a:off x="8104540" y="1757616"/>
                  <a:ext cx="2114905" cy="2467193"/>
                </a:xfrm>
                <a:prstGeom prst="rect">
                  <a:avLst/>
                </a:prstGeom>
              </p:spPr>
            </p:pic>
            <p:pic>
              <p:nvPicPr>
                <p:cNvPr id="50" name="Picture 49"/>
                <p:cNvPicPr>
                  <a:picLocks noChangeAspect="1"/>
                </p:cNvPicPr>
                <p:nvPr/>
              </p:nvPicPr>
              <p:blipFill>
                <a:blip r:embed="rId33">
                  <a:extLst>
                    <a:ext uri="{BEBA8EAE-BF5A-486C-A8C5-ECC9F3942E4B}">
                      <a14:imgProps xmlns:a14="http://schemas.microsoft.com/office/drawing/2010/main">
                        <a14:imgLayer r:embed="rId34">
                          <a14:imgEffect>
                            <a14:backgroundRemoval t="873" b="62304" l="9735" r="95428"/>
                          </a14:imgEffect>
                        </a14:imgLayer>
                      </a14:imgProps>
                    </a:ext>
                  </a:extLst>
                </a:blip>
                <a:stretch>
                  <a:fillRect/>
                </a:stretch>
              </p:blipFill>
              <p:spPr>
                <a:xfrm>
                  <a:off x="8459739" y="1299314"/>
                  <a:ext cx="1489328" cy="1258680"/>
                </a:xfrm>
                <a:prstGeom prst="rect">
                  <a:avLst/>
                </a:prstGeom>
              </p:spPr>
            </p:pic>
          </p:grpSp>
          <p:pic>
            <p:nvPicPr>
              <p:cNvPr id="48" name="Picture 47"/>
              <p:cNvPicPr>
                <a:picLocks noChangeAspect="1"/>
              </p:cNvPicPr>
              <p:nvPr/>
            </p:nvPicPr>
            <p:blipFill>
              <a:blip r:embed="rId35">
                <a:extLst>
                  <a:ext uri="{BEBA8EAE-BF5A-486C-A8C5-ECC9F3942E4B}">
                    <a14:imgProps xmlns:a14="http://schemas.microsoft.com/office/drawing/2010/main">
                      <a14:imgLayer r:embed="rId36">
                        <a14:imgEffect>
                          <a14:backgroundRemoval t="0" b="89809" l="800" r="96800"/>
                        </a14:imgEffect>
                      </a14:imgLayer>
                    </a14:imgProps>
                  </a:ext>
                </a:extLst>
              </a:blip>
              <a:stretch>
                <a:fillRect/>
              </a:stretch>
            </p:blipFill>
            <p:spPr>
              <a:xfrm>
                <a:off x="9078460" y="1251776"/>
                <a:ext cx="311074" cy="390709"/>
              </a:xfrm>
              <a:prstGeom prst="rect">
                <a:avLst/>
              </a:prstGeom>
            </p:spPr>
          </p:pic>
        </p:grpSp>
        <p:pic>
          <p:nvPicPr>
            <p:cNvPr id="46" name="Picture 45"/>
            <p:cNvPicPr>
              <a:picLocks noChangeAspect="1"/>
            </p:cNvPicPr>
            <p:nvPr/>
          </p:nvPicPr>
          <p:blipFill>
            <a:blip r:embed="rId37">
              <a:extLst>
                <a:ext uri="{BEBA8EAE-BF5A-486C-A8C5-ECC9F3942E4B}">
                  <a14:imgProps xmlns:a14="http://schemas.microsoft.com/office/drawing/2010/main">
                    <a14:imgLayer r:embed="rId38">
                      <a14:imgEffect>
                        <a14:backgroundRemoval t="170" b="100000" l="0" r="100000"/>
                      </a14:imgEffect>
                    </a14:imgLayer>
                  </a14:imgProps>
                </a:ext>
              </a:extLst>
            </a:blip>
            <a:stretch>
              <a:fillRect/>
            </a:stretch>
          </p:blipFill>
          <p:spPr>
            <a:xfrm>
              <a:off x="7725045" y="3100480"/>
              <a:ext cx="627010" cy="1068643"/>
            </a:xfrm>
            <a:prstGeom prst="rect">
              <a:avLst/>
            </a:prstGeom>
          </p:spPr>
        </p:pic>
      </p:grpSp>
      <p:pic>
        <p:nvPicPr>
          <p:cNvPr id="51" name="Picture 50"/>
          <p:cNvPicPr>
            <a:picLocks noChangeAspect="1"/>
          </p:cNvPicPr>
          <p:nvPr/>
        </p:nvPicPr>
        <p:blipFill>
          <a:blip r:embed="rId39"/>
          <a:stretch>
            <a:fillRect/>
          </a:stretch>
        </p:blipFill>
        <p:spPr>
          <a:xfrm flipH="1">
            <a:off x="7282991" y="2306785"/>
            <a:ext cx="104520" cy="79545"/>
          </a:xfrm>
          <a:prstGeom prst="rect">
            <a:avLst/>
          </a:prstGeom>
        </p:spPr>
      </p:pic>
      <p:pic>
        <p:nvPicPr>
          <p:cNvPr id="52" name="Picture 51"/>
          <p:cNvPicPr>
            <a:picLocks noChangeAspect="1"/>
          </p:cNvPicPr>
          <p:nvPr/>
        </p:nvPicPr>
        <p:blipFill>
          <a:blip r:embed="rId40">
            <a:extLst>
              <a:ext uri="{BEBA8EAE-BF5A-486C-A8C5-ECC9F3942E4B}">
                <a14:imgProps xmlns:a14="http://schemas.microsoft.com/office/drawing/2010/main">
                  <a14:imgLayer r:embed="rId41">
                    <a14:imgEffect>
                      <a14:backgroundRemoval t="0" b="100000" l="294" r="100000"/>
                    </a14:imgEffect>
                  </a14:imgLayer>
                </a14:imgProps>
              </a:ext>
            </a:extLst>
          </a:blip>
          <a:stretch>
            <a:fillRect/>
          </a:stretch>
        </p:blipFill>
        <p:spPr>
          <a:xfrm>
            <a:off x="4442951" y="4239716"/>
            <a:ext cx="921870" cy="1062861"/>
          </a:xfrm>
          <a:prstGeom prst="rect">
            <a:avLst/>
          </a:prstGeom>
        </p:spPr>
      </p:pic>
      <p:pic>
        <p:nvPicPr>
          <p:cNvPr id="53" name="Picture 52"/>
          <p:cNvPicPr>
            <a:picLocks noChangeAspect="1"/>
          </p:cNvPicPr>
          <p:nvPr/>
        </p:nvPicPr>
        <p:blipFill>
          <a:blip r:embed="rId42">
            <a:extLst>
              <a:ext uri="{BEBA8EAE-BF5A-486C-A8C5-ECC9F3942E4B}">
                <a14:imgProps xmlns:a14="http://schemas.microsoft.com/office/drawing/2010/main">
                  <a14:imgLayer r:embed="rId43">
                    <a14:imgEffect>
                      <a14:backgroundRemoval t="0" b="100000" l="0" r="100000">
                        <a14:foregroundMark x1="30861" y1="7771" x2="29904" y2="20859"/>
                        <a14:foregroundMark x1="72727" y1="5930" x2="73684" y2="22290"/>
                      </a14:backgroundRemoval>
                    </a14:imgEffect>
                  </a14:imgLayer>
                </a14:imgProps>
              </a:ext>
            </a:extLst>
          </a:blip>
          <a:stretch>
            <a:fillRect/>
          </a:stretch>
        </p:blipFill>
        <p:spPr>
          <a:xfrm>
            <a:off x="2634702" y="3167813"/>
            <a:ext cx="942848" cy="1102998"/>
          </a:xfrm>
          <a:prstGeom prst="rect">
            <a:avLst/>
          </a:prstGeom>
        </p:spPr>
      </p:pic>
      <p:sp>
        <p:nvSpPr>
          <p:cNvPr id="54" name="Content Placeholder 2"/>
          <p:cNvSpPr txBox="1">
            <a:spLocks/>
          </p:cNvSpPr>
          <p:nvPr/>
        </p:nvSpPr>
        <p:spPr>
          <a:xfrm>
            <a:off x="2282355" y="1282669"/>
            <a:ext cx="3265885" cy="1219200"/>
          </a:xfrm>
          <a:prstGeom prst="rect">
            <a:avLst/>
          </a:prstGeom>
        </p:spPr>
        <p:txBody>
          <a:bodyPr vert="horz" lIns="0" tIns="34290" rIns="0" bIns="3429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Font typeface="Wingdings" panose="05000000000000000000" pitchFamily="2" charset="2"/>
              <a:buChar char="q"/>
            </a:pPr>
            <a:r>
              <a:rPr lang="en-US" sz="1200" dirty="0"/>
              <a:t>Tail Sensor senses the beginning of the sample.</a:t>
            </a:r>
          </a:p>
          <a:p>
            <a:pPr marL="214313" indent="-214313">
              <a:buFont typeface="Wingdings" panose="05000000000000000000" pitchFamily="2" charset="2"/>
              <a:buChar char="q"/>
            </a:pPr>
            <a:r>
              <a:rPr lang="en-US" sz="1200" dirty="0"/>
              <a:t>Tail Sensor senses the end (tail) of the sample.</a:t>
            </a:r>
          </a:p>
          <a:p>
            <a:pPr marL="214313" indent="-214313">
              <a:buFont typeface="Wingdings" panose="05000000000000000000" pitchFamily="2" charset="2"/>
              <a:buChar char="q"/>
            </a:pPr>
            <a:r>
              <a:rPr lang="en-US" sz="1200" dirty="0"/>
              <a:t>Analyze the sample.</a:t>
            </a:r>
          </a:p>
          <a:p>
            <a:pPr marL="214313" indent="-214313">
              <a:buFont typeface="Wingdings" panose="05000000000000000000" pitchFamily="2" charset="2"/>
              <a:buChar char="q"/>
            </a:pPr>
            <a:r>
              <a:rPr lang="en-US" sz="1200" dirty="0"/>
              <a:t>Purge.</a:t>
            </a:r>
          </a:p>
        </p:txBody>
      </p:sp>
      <p:pic>
        <p:nvPicPr>
          <p:cNvPr id="55" name="Picture 54"/>
          <p:cNvPicPr>
            <a:picLocks noChangeAspect="1"/>
          </p:cNvPicPr>
          <p:nvPr/>
        </p:nvPicPr>
        <p:blipFill>
          <a:blip r:embed="rId44"/>
          <a:stretch>
            <a:fillRect/>
          </a:stretch>
        </p:blipFill>
        <p:spPr>
          <a:xfrm>
            <a:off x="1511963" y="1494668"/>
            <a:ext cx="269629" cy="199243"/>
          </a:xfrm>
          <a:prstGeom prst="rect">
            <a:avLst/>
          </a:prstGeom>
        </p:spPr>
      </p:pic>
      <p:grpSp>
        <p:nvGrpSpPr>
          <p:cNvPr id="56" name="Group 55"/>
          <p:cNvGrpSpPr/>
          <p:nvPr/>
        </p:nvGrpSpPr>
        <p:grpSpPr>
          <a:xfrm>
            <a:off x="3892111" y="3999706"/>
            <a:ext cx="1689440" cy="1385803"/>
            <a:chOff x="5762401" y="4617082"/>
            <a:chExt cx="2252586" cy="1847737"/>
          </a:xfrm>
        </p:grpSpPr>
        <p:pic>
          <p:nvPicPr>
            <p:cNvPr id="57" name="Picture 56"/>
            <p:cNvPicPr>
              <a:picLocks noChangeAspect="1"/>
            </p:cNvPicPr>
            <p:nvPr/>
          </p:nvPicPr>
          <p:blipFill>
            <a:blip r:embed="rId45"/>
            <a:stretch>
              <a:fillRect/>
            </a:stretch>
          </p:blipFill>
          <p:spPr>
            <a:xfrm>
              <a:off x="6727207" y="4834614"/>
              <a:ext cx="219889" cy="103477"/>
            </a:xfrm>
            <a:prstGeom prst="rect">
              <a:avLst/>
            </a:prstGeom>
          </p:spPr>
        </p:pic>
        <p:grpSp>
          <p:nvGrpSpPr>
            <p:cNvPr id="58" name="Group 57"/>
            <p:cNvGrpSpPr/>
            <p:nvPr/>
          </p:nvGrpSpPr>
          <p:grpSpPr>
            <a:xfrm>
              <a:off x="5762401" y="4617082"/>
              <a:ext cx="2252586" cy="1847737"/>
              <a:chOff x="5762401" y="4617082"/>
              <a:chExt cx="2252586" cy="1847737"/>
            </a:xfrm>
          </p:grpSpPr>
          <p:pic>
            <p:nvPicPr>
              <p:cNvPr id="59" name="Picture 58"/>
              <p:cNvPicPr>
                <a:picLocks noChangeAspect="1"/>
              </p:cNvPicPr>
              <p:nvPr/>
            </p:nvPicPr>
            <p:blipFill>
              <a:blip r:embed="rId15"/>
              <a:stretch>
                <a:fillRect/>
              </a:stretch>
            </p:blipFill>
            <p:spPr>
              <a:xfrm rot="16200000">
                <a:off x="7260024" y="4756210"/>
                <a:ext cx="224140" cy="137630"/>
              </a:xfrm>
              <a:prstGeom prst="rect">
                <a:avLst/>
              </a:prstGeom>
            </p:spPr>
          </p:pic>
          <p:pic>
            <p:nvPicPr>
              <p:cNvPr id="60" name="Picture 59"/>
              <p:cNvPicPr>
                <a:picLocks noChangeAspect="1"/>
              </p:cNvPicPr>
              <p:nvPr/>
            </p:nvPicPr>
            <p:blipFill>
              <a:blip r:embed="rId46"/>
              <a:stretch>
                <a:fillRect/>
              </a:stretch>
            </p:blipFill>
            <p:spPr>
              <a:xfrm>
                <a:off x="6066596" y="5626619"/>
                <a:ext cx="104775" cy="838200"/>
              </a:xfrm>
              <a:prstGeom prst="rect">
                <a:avLst/>
              </a:prstGeom>
            </p:spPr>
          </p:pic>
          <p:pic>
            <p:nvPicPr>
              <p:cNvPr id="61" name="Picture 60"/>
              <p:cNvPicPr>
                <a:picLocks noChangeAspect="1"/>
              </p:cNvPicPr>
              <p:nvPr/>
            </p:nvPicPr>
            <p:blipFill>
              <a:blip r:embed="rId47"/>
              <a:stretch>
                <a:fillRect/>
              </a:stretch>
            </p:blipFill>
            <p:spPr>
              <a:xfrm>
                <a:off x="6164097" y="6353936"/>
                <a:ext cx="1847850" cy="104775"/>
              </a:xfrm>
              <a:prstGeom prst="rect">
                <a:avLst/>
              </a:prstGeom>
            </p:spPr>
          </p:pic>
          <p:pic>
            <p:nvPicPr>
              <p:cNvPr id="62" name="Picture 61"/>
              <p:cNvPicPr>
                <a:picLocks noChangeAspect="1"/>
              </p:cNvPicPr>
              <p:nvPr/>
            </p:nvPicPr>
            <p:blipFill>
              <a:blip r:embed="rId48"/>
              <a:stretch>
                <a:fillRect/>
              </a:stretch>
            </p:blipFill>
            <p:spPr>
              <a:xfrm>
                <a:off x="7910212" y="4617449"/>
                <a:ext cx="104775" cy="1743075"/>
              </a:xfrm>
              <a:prstGeom prst="rect">
                <a:avLst/>
              </a:prstGeom>
            </p:spPr>
          </p:pic>
          <p:pic>
            <p:nvPicPr>
              <p:cNvPr id="63" name="Picture 62"/>
              <p:cNvPicPr>
                <a:picLocks noChangeAspect="1"/>
              </p:cNvPicPr>
              <p:nvPr/>
            </p:nvPicPr>
            <p:blipFill>
              <a:blip r:embed="rId49"/>
              <a:stretch>
                <a:fillRect/>
              </a:stretch>
            </p:blipFill>
            <p:spPr>
              <a:xfrm>
                <a:off x="7345543" y="4617082"/>
                <a:ext cx="590550" cy="95250"/>
              </a:xfrm>
              <a:prstGeom prst="rect">
                <a:avLst/>
              </a:prstGeom>
            </p:spPr>
          </p:pic>
          <p:pic>
            <p:nvPicPr>
              <p:cNvPr id="64" name="Picture 63"/>
              <p:cNvPicPr>
                <a:picLocks noChangeAspect="1"/>
              </p:cNvPicPr>
              <p:nvPr/>
            </p:nvPicPr>
            <p:blipFill>
              <a:blip r:embed="rId15"/>
              <a:stretch>
                <a:fillRect/>
              </a:stretch>
            </p:blipFill>
            <p:spPr>
              <a:xfrm>
                <a:off x="5762401" y="5579426"/>
                <a:ext cx="311815" cy="191466"/>
              </a:xfrm>
              <a:prstGeom prst="rect">
                <a:avLst/>
              </a:prstGeom>
            </p:spPr>
          </p:pic>
        </p:grpSp>
      </p:grpSp>
      <p:pic>
        <p:nvPicPr>
          <p:cNvPr id="65" name="Picture 64"/>
          <p:cNvPicPr>
            <a:picLocks noChangeAspect="1"/>
          </p:cNvPicPr>
          <p:nvPr/>
        </p:nvPicPr>
        <p:blipFill>
          <a:blip r:embed="rId50"/>
          <a:stretch>
            <a:fillRect/>
          </a:stretch>
        </p:blipFill>
        <p:spPr>
          <a:xfrm>
            <a:off x="4676477" y="3300832"/>
            <a:ext cx="135731" cy="200025"/>
          </a:xfrm>
          <a:prstGeom prst="rect">
            <a:avLst/>
          </a:prstGeom>
        </p:spPr>
      </p:pic>
      <p:cxnSp>
        <p:nvCxnSpPr>
          <p:cNvPr id="66" name="Straight Connector 65"/>
          <p:cNvCxnSpPr/>
          <p:nvPr/>
        </p:nvCxnSpPr>
        <p:spPr>
          <a:xfrm flipV="1">
            <a:off x="4169569" y="5341355"/>
            <a:ext cx="1385888"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109953" y="4037625"/>
            <a:ext cx="427771" cy="22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017085" y="4809145"/>
            <a:ext cx="474282" cy="5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87050" y="5416895"/>
            <a:ext cx="336042" cy="6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024406" y="4805648"/>
            <a:ext cx="0" cy="2282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52479" y="4774618"/>
            <a:ext cx="4201" cy="590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32959" y="4028281"/>
            <a:ext cx="9525" cy="1303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2" idx="0"/>
          </p:cNvCxnSpPr>
          <p:nvPr/>
        </p:nvCxnSpPr>
        <p:spPr>
          <a:xfrm>
            <a:off x="4691267" y="3843983"/>
            <a:ext cx="6908" cy="325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615714" y="2521894"/>
            <a:ext cx="6602" cy="1179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51" idx="1"/>
          </p:cNvCxnSpPr>
          <p:nvPr/>
        </p:nvCxnSpPr>
        <p:spPr>
          <a:xfrm>
            <a:off x="4548086" y="2346076"/>
            <a:ext cx="2839426" cy="482"/>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63939" y="3189287"/>
            <a:ext cx="1814231" cy="2112"/>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54414" y="3175395"/>
            <a:ext cx="1968" cy="110294"/>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70383" y="4361204"/>
            <a:ext cx="94" cy="1069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Quad Arrow 78"/>
          <p:cNvSpPr/>
          <p:nvPr/>
        </p:nvSpPr>
        <p:spPr>
          <a:xfrm>
            <a:off x="4681667" y="4633695"/>
            <a:ext cx="439503" cy="459247"/>
          </a:xfrm>
          <a:prstGeom prst="quadArrow">
            <a:avLst>
              <a:gd name="adj1" fmla="val 43535"/>
              <a:gd name="adj2" fmla="val 21304"/>
              <a:gd name="adj3" fmla="val 8334"/>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350" dirty="0"/>
              <a:t>PP</a:t>
            </a:r>
          </a:p>
        </p:txBody>
      </p:sp>
      <p:sp>
        <p:nvSpPr>
          <p:cNvPr id="80" name="Arrow: Quad 12"/>
          <p:cNvSpPr/>
          <p:nvPr/>
        </p:nvSpPr>
        <p:spPr>
          <a:xfrm>
            <a:off x="2888352" y="3589947"/>
            <a:ext cx="447675" cy="456574"/>
          </a:xfrm>
          <a:prstGeom prst="quadArrow">
            <a:avLst>
              <a:gd name="adj1" fmla="val 48740"/>
              <a:gd name="adj2" fmla="val 24628"/>
              <a:gd name="adj3" fmla="val 689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100" dirty="0"/>
              <a:t>WP</a:t>
            </a:r>
          </a:p>
        </p:txBody>
      </p:sp>
      <p:cxnSp>
        <p:nvCxnSpPr>
          <p:cNvPr id="81" name="Straight Connector 80"/>
          <p:cNvCxnSpPr/>
          <p:nvPr/>
        </p:nvCxnSpPr>
        <p:spPr>
          <a:xfrm flipH="1">
            <a:off x="2022546" y="5029172"/>
            <a:ext cx="1862" cy="397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2" name="Group 85"/>
          <p:cNvGrpSpPr>
            <a:grpSpLocks/>
          </p:cNvGrpSpPr>
          <p:nvPr/>
        </p:nvGrpSpPr>
        <p:grpSpPr bwMode="auto">
          <a:xfrm rot="10800000">
            <a:off x="1452734" y="1076646"/>
            <a:ext cx="407870" cy="1706975"/>
            <a:chOff x="2370" y="1872"/>
            <a:chExt cx="528" cy="2064"/>
          </a:xfrm>
        </p:grpSpPr>
        <p:sp>
          <p:nvSpPr>
            <p:cNvPr id="83" name="Freeform 33"/>
            <p:cNvSpPr>
              <a:spLocks/>
            </p:cNvSpPr>
            <p:nvPr/>
          </p:nvSpPr>
          <p:spPr bwMode="auto">
            <a:xfrm>
              <a:off x="2410" y="2183"/>
              <a:ext cx="451" cy="1753"/>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solidFill>
              <a:srgbClr val="000000"/>
            </a:solidFill>
            <a:ln w="9525">
              <a:noFill/>
              <a:round/>
              <a:headEnd/>
              <a:tailEnd/>
            </a:ln>
          </p:spPr>
          <p:txBody>
            <a:bodyPr/>
            <a:lstStyle/>
            <a:p>
              <a:endParaRPr lang="en-US" sz="1350"/>
            </a:p>
          </p:txBody>
        </p:sp>
        <p:grpSp>
          <p:nvGrpSpPr>
            <p:cNvPr id="84" name="Group 34"/>
            <p:cNvGrpSpPr>
              <a:grpSpLocks/>
            </p:cNvGrpSpPr>
            <p:nvPr/>
          </p:nvGrpSpPr>
          <p:grpSpPr bwMode="auto">
            <a:xfrm>
              <a:off x="2370" y="1872"/>
              <a:ext cx="528" cy="438"/>
              <a:chOff x="2064" y="1296"/>
              <a:chExt cx="213" cy="181"/>
            </a:xfrm>
          </p:grpSpPr>
          <p:sp>
            <p:nvSpPr>
              <p:cNvPr id="85"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gradFill rotWithShape="0">
                <a:gsLst>
                  <a:gs pos="0">
                    <a:srgbClr val="760000"/>
                  </a:gs>
                  <a:gs pos="50000">
                    <a:srgbClr val="FF0000"/>
                  </a:gs>
                  <a:gs pos="100000">
                    <a:srgbClr val="760000"/>
                  </a:gs>
                </a:gsLst>
                <a:lin ang="0" scaled="1"/>
              </a:gradFill>
              <a:ln w="9525">
                <a:noFill/>
                <a:round/>
                <a:headEnd/>
                <a:tailEnd/>
              </a:ln>
            </p:spPr>
            <p:txBody>
              <a:bodyPr/>
              <a:lstStyle/>
              <a:p>
                <a:endParaRPr lang="en-US" sz="1350"/>
              </a:p>
            </p:txBody>
          </p:sp>
          <p:sp>
            <p:nvSpPr>
              <p:cNvPr id="86" name="Rectangle 36"/>
              <p:cNvSpPr>
                <a:spLocks noChangeArrowheads="1"/>
              </p:cNvSpPr>
              <p:nvPr/>
            </p:nvSpPr>
            <p:spPr bwMode="auto">
              <a:xfrm>
                <a:off x="2064" y="1296"/>
                <a:ext cx="213" cy="181"/>
              </a:xfrm>
              <a:prstGeom prst="rect">
                <a:avLst/>
              </a:prstGeom>
              <a:solidFill>
                <a:srgbClr val="800080"/>
              </a:solidFill>
              <a:ln w="9525">
                <a:solidFill>
                  <a:schemeClr val="tx1"/>
                </a:solidFill>
                <a:miter lim="800000"/>
                <a:headEnd/>
                <a:tailEnd/>
              </a:ln>
            </p:spPr>
            <p:txBody>
              <a:bodyPr wrap="none" anchor="ctr"/>
              <a:lstStyle/>
              <a:p>
                <a:endParaRPr lang="en-US" sz="1350"/>
              </a:p>
            </p:txBody>
          </p:sp>
          <p:sp>
            <p:nvSpPr>
              <p:cNvPr id="87" name="Line 37"/>
              <p:cNvSpPr>
                <a:spLocks noChangeShapeType="1"/>
              </p:cNvSpPr>
              <p:nvPr/>
            </p:nvSpPr>
            <p:spPr bwMode="auto">
              <a:xfrm>
                <a:off x="2100" y="1348"/>
                <a:ext cx="0" cy="129"/>
              </a:xfrm>
              <a:prstGeom prst="line">
                <a:avLst/>
              </a:prstGeom>
              <a:noFill/>
              <a:ln w="28575">
                <a:solidFill>
                  <a:schemeClr val="tx1"/>
                </a:solidFill>
                <a:round/>
                <a:headEnd/>
                <a:tailEnd/>
              </a:ln>
            </p:spPr>
            <p:txBody>
              <a:bodyPr/>
              <a:lstStyle/>
              <a:p>
                <a:endParaRPr lang="en-US" sz="1350"/>
              </a:p>
            </p:txBody>
          </p:sp>
          <p:sp>
            <p:nvSpPr>
              <p:cNvPr id="88" name="Line 38"/>
              <p:cNvSpPr>
                <a:spLocks noChangeShapeType="1"/>
              </p:cNvSpPr>
              <p:nvPr/>
            </p:nvSpPr>
            <p:spPr bwMode="auto">
              <a:xfrm>
                <a:off x="2142" y="1348"/>
                <a:ext cx="0" cy="129"/>
              </a:xfrm>
              <a:prstGeom prst="line">
                <a:avLst/>
              </a:prstGeom>
              <a:noFill/>
              <a:ln w="28575">
                <a:solidFill>
                  <a:schemeClr val="tx1"/>
                </a:solidFill>
                <a:round/>
                <a:headEnd/>
                <a:tailEnd/>
              </a:ln>
            </p:spPr>
            <p:txBody>
              <a:bodyPr/>
              <a:lstStyle/>
              <a:p>
                <a:endParaRPr lang="en-US" sz="1350"/>
              </a:p>
            </p:txBody>
          </p:sp>
          <p:sp>
            <p:nvSpPr>
              <p:cNvPr id="89" name="Line 39"/>
              <p:cNvSpPr>
                <a:spLocks noChangeShapeType="1"/>
              </p:cNvSpPr>
              <p:nvPr/>
            </p:nvSpPr>
            <p:spPr bwMode="auto">
              <a:xfrm>
                <a:off x="2184" y="1348"/>
                <a:ext cx="0" cy="129"/>
              </a:xfrm>
              <a:prstGeom prst="line">
                <a:avLst/>
              </a:prstGeom>
              <a:noFill/>
              <a:ln w="28575">
                <a:solidFill>
                  <a:schemeClr val="tx1"/>
                </a:solidFill>
                <a:round/>
                <a:headEnd/>
                <a:tailEnd/>
              </a:ln>
            </p:spPr>
            <p:txBody>
              <a:bodyPr/>
              <a:lstStyle/>
              <a:p>
                <a:endParaRPr lang="en-US" sz="1350" dirty="0"/>
              </a:p>
            </p:txBody>
          </p:sp>
          <p:sp>
            <p:nvSpPr>
              <p:cNvPr id="90" name="Line 40"/>
              <p:cNvSpPr>
                <a:spLocks noChangeShapeType="1"/>
              </p:cNvSpPr>
              <p:nvPr/>
            </p:nvSpPr>
            <p:spPr bwMode="auto">
              <a:xfrm>
                <a:off x="2227" y="1348"/>
                <a:ext cx="0" cy="129"/>
              </a:xfrm>
              <a:prstGeom prst="line">
                <a:avLst/>
              </a:prstGeom>
              <a:noFill/>
              <a:ln w="28575">
                <a:solidFill>
                  <a:schemeClr val="tx1"/>
                </a:solidFill>
                <a:round/>
                <a:headEnd/>
                <a:tailEnd/>
              </a:ln>
            </p:spPr>
            <p:txBody>
              <a:bodyPr/>
              <a:lstStyle/>
              <a:p>
                <a:endParaRPr lang="en-US" sz="1350"/>
              </a:p>
            </p:txBody>
          </p:sp>
        </p:grpSp>
      </p:grpSp>
      <p:sp>
        <p:nvSpPr>
          <p:cNvPr id="91" name="TextBox 90"/>
          <p:cNvSpPr txBox="1"/>
          <p:nvPr/>
        </p:nvSpPr>
        <p:spPr>
          <a:xfrm>
            <a:off x="2181107" y="2051053"/>
            <a:ext cx="385733" cy="461665"/>
          </a:xfrm>
          <a:prstGeom prst="rect">
            <a:avLst/>
          </a:prstGeom>
          <a:noFill/>
        </p:spPr>
        <p:txBody>
          <a:bodyPr wrap="square" rtlCol="0">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92" name="TextBox 91"/>
          <p:cNvSpPr txBox="1"/>
          <p:nvPr/>
        </p:nvSpPr>
        <p:spPr>
          <a:xfrm>
            <a:off x="2178133" y="1737447"/>
            <a:ext cx="385733" cy="461665"/>
          </a:xfrm>
          <a:prstGeom prst="rect">
            <a:avLst/>
          </a:prstGeom>
          <a:noFill/>
        </p:spPr>
        <p:txBody>
          <a:bodyPr wrap="square" rtlCol="0">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93" name="TextBox 92"/>
          <p:cNvSpPr txBox="1"/>
          <p:nvPr/>
        </p:nvSpPr>
        <p:spPr>
          <a:xfrm>
            <a:off x="2178166" y="1413413"/>
            <a:ext cx="385733" cy="461665"/>
          </a:xfrm>
          <a:prstGeom prst="rect">
            <a:avLst/>
          </a:prstGeom>
          <a:noFill/>
        </p:spPr>
        <p:txBody>
          <a:bodyPr wrap="square" rtlCol="0">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94" name="TextBox 93"/>
          <p:cNvSpPr txBox="1"/>
          <p:nvPr/>
        </p:nvSpPr>
        <p:spPr>
          <a:xfrm>
            <a:off x="2183246" y="1090566"/>
            <a:ext cx="385733" cy="461665"/>
          </a:xfrm>
          <a:prstGeom prst="rect">
            <a:avLst/>
          </a:prstGeom>
          <a:noFill/>
        </p:spPr>
        <p:txBody>
          <a:bodyPr wrap="square" rtlCol="0">
            <a:spAutoFit/>
          </a:bodyPr>
          <a:lstStyle/>
          <a:p>
            <a:r>
              <a:rPr lang="en-US" sz="2400" dirty="0">
                <a:solidFill>
                  <a:srgbClr val="00B050"/>
                </a:solidFill>
                <a:sym typeface="Wingdings" panose="05000000000000000000" pitchFamily="2" charset="2"/>
              </a:rPr>
              <a:t></a:t>
            </a:r>
            <a:endParaRPr lang="en-US" sz="2400" dirty="0">
              <a:solidFill>
                <a:srgbClr val="00B050"/>
              </a:solidFill>
            </a:endParaRPr>
          </a:p>
        </p:txBody>
      </p:sp>
      <p:sp>
        <p:nvSpPr>
          <p:cNvPr id="95" name="TextBox 94"/>
          <p:cNvSpPr txBox="1"/>
          <p:nvPr/>
        </p:nvSpPr>
        <p:spPr>
          <a:xfrm>
            <a:off x="3792583" y="1848501"/>
            <a:ext cx="829733" cy="300082"/>
          </a:xfrm>
          <a:prstGeom prst="rect">
            <a:avLst/>
          </a:prstGeom>
          <a:noFill/>
        </p:spPr>
        <p:txBody>
          <a:bodyPr wrap="square" rtlCol="0">
            <a:spAutoFit/>
          </a:bodyPr>
          <a:lstStyle/>
          <a:p>
            <a:r>
              <a:rPr lang="en-US" sz="1350" b="1" u="sng" dirty="0">
                <a:solidFill>
                  <a:srgbClr val="FF0000"/>
                </a:solidFill>
              </a:rPr>
              <a:t>Reading</a:t>
            </a:r>
          </a:p>
        </p:txBody>
      </p:sp>
      <p:pic>
        <p:nvPicPr>
          <p:cNvPr id="96" name="Picture 95"/>
          <p:cNvPicPr>
            <a:picLocks noChangeAspect="1"/>
          </p:cNvPicPr>
          <p:nvPr/>
        </p:nvPicPr>
        <p:blipFill>
          <a:blip r:embed="rId51">
            <a:extLst>
              <a:ext uri="{BEBA8EAE-BF5A-486C-A8C5-ECC9F3942E4B}">
                <a14:imgProps xmlns:a14="http://schemas.microsoft.com/office/drawing/2010/main">
                  <a14:imgLayer r:embed="rId52">
                    <a14:imgEffect>
                      <a14:backgroundRemoval t="0" b="100000" l="258" r="100000">
                        <a14:backgroundMark x1="41753" y1="90172" x2="48454" y2="90172"/>
                        <a14:backgroundMark x1="12629" y1="44963" x2="12629" y2="50369"/>
                        <a14:backgroundMark x1="54124" y1="16462" x2="61598" y2="16462"/>
                        <a14:backgroundMark x1="13402" y1="43735" x2="14948" y2="43489"/>
                      </a14:backgroundRemoval>
                    </a14:imgEffect>
                  </a14:imgLayer>
                </a14:imgProps>
              </a:ext>
            </a:extLst>
          </a:blip>
          <a:stretch>
            <a:fillRect/>
          </a:stretch>
        </p:blipFill>
        <p:spPr>
          <a:xfrm>
            <a:off x="2670078" y="3336493"/>
            <a:ext cx="873284" cy="916049"/>
          </a:xfrm>
          <a:prstGeom prst="rect">
            <a:avLst/>
          </a:prstGeom>
        </p:spPr>
      </p:pic>
      <p:pic>
        <p:nvPicPr>
          <p:cNvPr id="97" name="Picture 96"/>
          <p:cNvPicPr>
            <a:picLocks noChangeAspect="1"/>
          </p:cNvPicPr>
          <p:nvPr/>
        </p:nvPicPr>
        <p:blipFill>
          <a:blip r:embed="rId51">
            <a:extLst>
              <a:ext uri="{BEBA8EAE-BF5A-486C-A8C5-ECC9F3942E4B}">
                <a14:imgProps xmlns:a14="http://schemas.microsoft.com/office/drawing/2010/main">
                  <a14:imgLayer r:embed="rId52">
                    <a14:imgEffect>
                      <a14:backgroundRemoval t="0" b="100000" l="258" r="100000">
                        <a14:backgroundMark x1="41753" y1="90172" x2="48454" y2="90172"/>
                        <a14:backgroundMark x1="12629" y1="44963" x2="12629" y2="50369"/>
                        <a14:backgroundMark x1="54124" y1="16462" x2="61598" y2="16462"/>
                        <a14:backgroundMark x1="13402" y1="43735" x2="14948" y2="43489"/>
                      </a14:backgroundRemoval>
                    </a14:imgEffect>
                  </a14:imgLayer>
                </a14:imgProps>
              </a:ext>
            </a:extLst>
          </a:blip>
          <a:stretch>
            <a:fillRect/>
          </a:stretch>
        </p:blipFill>
        <p:spPr>
          <a:xfrm>
            <a:off x="4440671" y="4368676"/>
            <a:ext cx="895355" cy="939200"/>
          </a:xfrm>
          <a:prstGeom prst="rect">
            <a:avLst/>
          </a:prstGeom>
        </p:spPr>
      </p:pic>
      <p:pic>
        <p:nvPicPr>
          <p:cNvPr id="98" name="Picture 97"/>
          <p:cNvPicPr>
            <a:picLocks noChangeAspect="1"/>
          </p:cNvPicPr>
          <p:nvPr/>
        </p:nvPicPr>
        <p:blipFill>
          <a:blip r:embed="rId53"/>
          <a:stretch>
            <a:fillRect/>
          </a:stretch>
        </p:blipFill>
        <p:spPr>
          <a:xfrm>
            <a:off x="2877567" y="3274302"/>
            <a:ext cx="90626" cy="60417"/>
          </a:xfrm>
          <a:prstGeom prst="rect">
            <a:avLst/>
          </a:prstGeom>
        </p:spPr>
      </p:pic>
      <p:pic>
        <p:nvPicPr>
          <p:cNvPr id="99" name="Picture 98"/>
          <p:cNvPicPr>
            <a:picLocks noChangeAspect="1"/>
          </p:cNvPicPr>
          <p:nvPr/>
        </p:nvPicPr>
        <p:blipFill>
          <a:blip r:embed="rId53"/>
          <a:stretch>
            <a:fillRect/>
          </a:stretch>
        </p:blipFill>
        <p:spPr>
          <a:xfrm>
            <a:off x="3277307" y="3274945"/>
            <a:ext cx="90626" cy="60417"/>
          </a:xfrm>
          <a:prstGeom prst="rect">
            <a:avLst/>
          </a:prstGeom>
        </p:spPr>
      </p:pic>
      <p:sp>
        <p:nvSpPr>
          <p:cNvPr id="100" name="TextBox 99"/>
          <p:cNvSpPr txBox="1"/>
          <p:nvPr/>
        </p:nvSpPr>
        <p:spPr>
          <a:xfrm>
            <a:off x="2196347" y="948385"/>
            <a:ext cx="2748349" cy="300082"/>
          </a:xfrm>
          <a:prstGeom prst="rect">
            <a:avLst/>
          </a:prstGeom>
          <a:noFill/>
        </p:spPr>
        <p:txBody>
          <a:bodyPr wrap="square" rtlCol="0">
            <a:spAutoFit/>
          </a:bodyPr>
          <a:lstStyle/>
          <a:p>
            <a:r>
              <a:rPr lang="en-US" sz="1350" b="1" dirty="0"/>
              <a:t>SAMPLE WITHDRAWN</a:t>
            </a:r>
          </a:p>
        </p:txBody>
      </p:sp>
      <p:sp>
        <p:nvSpPr>
          <p:cNvPr id="101" name="TextBox 100">
            <a:extLst>
              <a:ext uri="{FF2B5EF4-FFF2-40B4-BE49-F238E27FC236}">
                <a16:creationId xmlns="" xmlns:a16="http://schemas.microsoft.com/office/drawing/2014/main" id="{A5C85B11-8EB2-41ED-84B0-B4C10DD9AADE}"/>
              </a:ext>
            </a:extLst>
          </p:cNvPr>
          <p:cNvSpPr txBox="1"/>
          <p:nvPr/>
        </p:nvSpPr>
        <p:spPr>
          <a:xfrm>
            <a:off x="14597" y="154176"/>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Innovative Technology</a:t>
            </a:r>
          </a:p>
        </p:txBody>
      </p:sp>
      <p:sp>
        <p:nvSpPr>
          <p:cNvPr id="103" name="TextBox 102">
            <a:extLst>
              <a:ext uri="{FF2B5EF4-FFF2-40B4-BE49-F238E27FC236}">
                <a16:creationId xmlns="" xmlns:a16="http://schemas.microsoft.com/office/drawing/2014/main" id="{BEDC3912-88C8-46D0-82CE-107F0295F14E}"/>
              </a:ext>
            </a:extLst>
          </p:cNvPr>
          <p:cNvSpPr txBox="1"/>
          <p:nvPr/>
        </p:nvSpPr>
        <p:spPr>
          <a:xfrm>
            <a:off x="2389613" y="5281369"/>
            <a:ext cx="1371600" cy="369332"/>
          </a:xfrm>
          <a:prstGeom prst="rect">
            <a:avLst/>
          </a:prstGeom>
          <a:noFill/>
        </p:spPr>
        <p:txBody>
          <a:bodyPr wrap="square" rtlCol="0">
            <a:spAutoFit/>
          </a:bodyPr>
          <a:lstStyle/>
          <a:p>
            <a:r>
              <a:rPr lang="en-US" b="1" dirty="0"/>
              <a:t>Reading cell</a:t>
            </a:r>
          </a:p>
        </p:txBody>
      </p:sp>
    </p:spTree>
    <p:extLst>
      <p:ext uri="{BB962C8B-B14F-4D97-AF65-F5344CB8AC3E}">
        <p14:creationId xmlns:p14="http://schemas.microsoft.com/office/powerpoint/2010/main" val="3591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xEl>
                                              <p:pRg st="1" end="1"/>
                                            </p:txEl>
                                          </p:spTgt>
                                        </p:tgtEl>
                                        <p:attrNameLst>
                                          <p:attrName>style.visibility</p:attrName>
                                        </p:attrNameLst>
                                      </p:cBhvr>
                                      <p:to>
                                        <p:strVal val="visible"/>
                                      </p:to>
                                    </p:set>
                                    <p:animEffect transition="in" filter="fade">
                                      <p:cBhvr>
                                        <p:cTn id="15" dur="500"/>
                                        <p:tgtEl>
                                          <p:spTgt spid="5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
                                            <p:txEl>
                                              <p:pRg st="2" end="2"/>
                                            </p:txEl>
                                          </p:spTgt>
                                        </p:tgtEl>
                                        <p:attrNameLst>
                                          <p:attrName>style.visibility</p:attrName>
                                        </p:attrNameLst>
                                      </p:cBhvr>
                                      <p:to>
                                        <p:strVal val="visible"/>
                                      </p:to>
                                    </p:set>
                                    <p:animEffect transition="in" filter="fade">
                                      <p:cBhvr>
                                        <p:cTn id="19" dur="500"/>
                                        <p:tgtEl>
                                          <p:spTgt spid="5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
                                            <p:txEl>
                                              <p:pRg st="3" end="3"/>
                                            </p:txEl>
                                          </p:spTgt>
                                        </p:tgtEl>
                                        <p:attrNameLst>
                                          <p:attrName>style.visibility</p:attrName>
                                        </p:attrNameLst>
                                      </p:cBhvr>
                                      <p:to>
                                        <p:strVal val="visible"/>
                                      </p:to>
                                    </p:set>
                                    <p:animEffect transition="in" filter="fade">
                                      <p:cBhvr>
                                        <p:cTn id="23" dur="500"/>
                                        <p:tgtEl>
                                          <p:spTgt spid="54">
                                            <p:txEl>
                                              <p:pRg st="3" end="3"/>
                                            </p:txEl>
                                          </p:spTgt>
                                        </p:tgtEl>
                                      </p:cBhvr>
                                    </p:animEffec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1000"/>
                                        <p:tgtEl>
                                          <p:spTgt spid="97"/>
                                        </p:tgtEl>
                                      </p:cBhvr>
                                    </p:animEffect>
                                    <p:set>
                                      <p:cBhvr>
                                        <p:cTn id="27" dur="1" fill="hold">
                                          <p:stCondLst>
                                            <p:cond delay="999"/>
                                          </p:stCondLst>
                                        </p:cTn>
                                        <p:tgtEl>
                                          <p:spTgt spid="9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96"/>
                                        </p:tgtEl>
                                      </p:cBhvr>
                                    </p:animEffect>
                                    <p:set>
                                      <p:cBhvr>
                                        <p:cTn id="30" dur="1" fill="hold">
                                          <p:stCondLst>
                                            <p:cond delay="999"/>
                                          </p:stCondLst>
                                        </p:cTn>
                                        <p:tgtEl>
                                          <p:spTgt spid="9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6.25E-7 -2.96296E-6 L -0.00039 -0.1706 " pathEditMode="relative" rAng="0" ptsTypes="AA">
                                      <p:cBhvr>
                                        <p:cTn id="34" dur="2000" fill="hold"/>
                                        <p:tgtEl>
                                          <p:spTgt spid="5"/>
                                        </p:tgtEl>
                                        <p:attrNameLst>
                                          <p:attrName>ppt_x</p:attrName>
                                          <p:attrName>ppt_y</p:attrName>
                                        </p:attrNameLst>
                                      </p:cBhvr>
                                      <p:rCtr x="-26" y="-8542"/>
                                    </p:animMotion>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up)">
                                      <p:cBhvr>
                                        <p:cTn id="38" dur="750"/>
                                        <p:tgtEl>
                                          <p:spTgt spid="78"/>
                                        </p:tgtEl>
                                      </p:cBhvr>
                                    </p:animEffect>
                                  </p:childTnLst>
                                </p:cTn>
                              </p:par>
                              <p:par>
                                <p:cTn id="39" presetID="8" presetClass="emph" presetSubtype="0" fill="hold" grpId="1" nodeType="withEffect">
                                  <p:stCondLst>
                                    <p:cond delay="0"/>
                                  </p:stCondLst>
                                  <p:childTnLst>
                                    <p:animRot by="43200000">
                                      <p:cBhvr>
                                        <p:cTn id="40" dur="750" fill="hold"/>
                                        <p:tgtEl>
                                          <p:spTgt spid="79"/>
                                        </p:tgtEl>
                                        <p:attrNameLst>
                                          <p:attrName>r</p:attrName>
                                        </p:attrNameLst>
                                      </p:cBhvr>
                                    </p:animRot>
                                  </p:childTnLst>
                                </p:cTn>
                              </p:par>
                              <p:par>
                                <p:cTn id="41" presetID="8" presetClass="emph" presetSubtype="0" fill="hold" grpId="0" nodeType="withEffect">
                                  <p:stCondLst>
                                    <p:cond delay="0"/>
                                  </p:stCondLst>
                                  <p:childTnLst>
                                    <p:animRot by="-21600000">
                                      <p:cBhvr>
                                        <p:cTn id="42" dur="750" fill="hold"/>
                                        <p:tgtEl>
                                          <p:spTgt spid="80"/>
                                        </p:tgtEl>
                                        <p:attrNameLst>
                                          <p:attrName>r</p:attrName>
                                        </p:attrNameLst>
                                      </p:cBhvr>
                                    </p:animRot>
                                  </p:childTnLst>
                                </p:cTn>
                              </p:par>
                              <p:par>
                                <p:cTn id="43" presetID="22" presetClass="entr" presetSubtype="1"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2250"/>
                                        <p:tgtEl>
                                          <p:spTgt spid="55"/>
                                        </p:tgtEl>
                                      </p:cBhvr>
                                    </p:animEffect>
                                  </p:childTnLst>
                                </p:cTn>
                              </p:par>
                              <p:par>
                                <p:cTn id="46" presetID="22" presetClass="entr" presetSubtype="8" fill="hold" nodeType="withEffect">
                                  <p:stCondLst>
                                    <p:cond delay="75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750"/>
                                        <p:tgtEl>
                                          <p:spTgt spid="69"/>
                                        </p:tgtEl>
                                      </p:cBhvr>
                                    </p:animEffect>
                                  </p:childTnLst>
                                </p:cTn>
                              </p:par>
                              <p:par>
                                <p:cTn id="49" presetID="8" presetClass="emph" presetSubtype="0" fill="hold" grpId="10" nodeType="withEffect">
                                  <p:stCondLst>
                                    <p:cond delay="750"/>
                                  </p:stCondLst>
                                  <p:childTnLst>
                                    <p:animRot by="43200000">
                                      <p:cBhvr>
                                        <p:cTn id="50" dur="750" fill="hold"/>
                                        <p:tgtEl>
                                          <p:spTgt spid="79"/>
                                        </p:tgtEl>
                                        <p:attrNameLst>
                                          <p:attrName>r</p:attrName>
                                        </p:attrNameLst>
                                      </p:cBhvr>
                                    </p:animRot>
                                  </p:childTnLst>
                                </p:cTn>
                              </p:par>
                              <p:par>
                                <p:cTn id="51" presetID="8" presetClass="emph" presetSubtype="0" fill="hold" grpId="10" nodeType="withEffect">
                                  <p:stCondLst>
                                    <p:cond delay="750"/>
                                  </p:stCondLst>
                                  <p:childTnLst>
                                    <p:animRot by="-21600000">
                                      <p:cBhvr>
                                        <p:cTn id="52" dur="750" fill="hold"/>
                                        <p:tgtEl>
                                          <p:spTgt spid="80"/>
                                        </p:tgtEl>
                                        <p:attrNameLst>
                                          <p:attrName>r</p:attrName>
                                        </p:attrNameLst>
                                      </p:cBhvr>
                                    </p:animRot>
                                  </p:childTnLst>
                                </p:cTn>
                              </p:par>
                              <p:par>
                                <p:cTn id="53" presetID="22" presetClass="entr" presetSubtype="4" fill="hold" nodeType="withEffect">
                                  <p:stCondLst>
                                    <p:cond delay="1500"/>
                                  </p:stCondLst>
                                  <p:childTnLst>
                                    <p:set>
                                      <p:cBhvr>
                                        <p:cTn id="54" dur="1" fill="hold">
                                          <p:stCondLst>
                                            <p:cond delay="0"/>
                                          </p:stCondLst>
                                        </p:cTn>
                                        <p:tgtEl>
                                          <p:spTgt spid="81"/>
                                        </p:tgtEl>
                                        <p:attrNameLst>
                                          <p:attrName>style.visibility</p:attrName>
                                        </p:attrNameLst>
                                      </p:cBhvr>
                                      <p:to>
                                        <p:strVal val="visible"/>
                                      </p:to>
                                    </p:set>
                                    <p:animEffect transition="in" filter="wipe(down)">
                                      <p:cBhvr>
                                        <p:cTn id="55" dur="750"/>
                                        <p:tgtEl>
                                          <p:spTgt spid="81"/>
                                        </p:tgtEl>
                                      </p:cBhvr>
                                    </p:animEffect>
                                  </p:childTnLst>
                                </p:cTn>
                              </p:par>
                              <p:par>
                                <p:cTn id="56" presetID="8" presetClass="emph" presetSubtype="0" fill="hold" grpId="3" nodeType="withEffect">
                                  <p:stCondLst>
                                    <p:cond delay="1500"/>
                                  </p:stCondLst>
                                  <p:childTnLst>
                                    <p:animRot by="43200000">
                                      <p:cBhvr>
                                        <p:cTn id="57" dur="750" fill="hold"/>
                                        <p:tgtEl>
                                          <p:spTgt spid="79"/>
                                        </p:tgtEl>
                                        <p:attrNameLst>
                                          <p:attrName>r</p:attrName>
                                        </p:attrNameLst>
                                      </p:cBhvr>
                                    </p:animRot>
                                  </p:childTnLst>
                                </p:cTn>
                              </p:par>
                              <p:par>
                                <p:cTn id="58" presetID="8" presetClass="emph" presetSubtype="0" fill="hold" grpId="1" nodeType="withEffect">
                                  <p:stCondLst>
                                    <p:cond delay="1500"/>
                                  </p:stCondLst>
                                  <p:childTnLst>
                                    <p:animRot by="-21600000">
                                      <p:cBhvr>
                                        <p:cTn id="59" dur="750" fill="hold"/>
                                        <p:tgtEl>
                                          <p:spTgt spid="80"/>
                                        </p:tgtEl>
                                        <p:attrNameLst>
                                          <p:attrName>r</p:attrName>
                                        </p:attrNameLst>
                                      </p:cBhvr>
                                    </p:animRot>
                                  </p:childTnLst>
                                </p:cTn>
                              </p:par>
                            </p:childTnLst>
                          </p:cTn>
                        </p:par>
                        <p:par>
                          <p:cTn id="60" fill="hold">
                            <p:stCondLst>
                              <p:cond delay="4250"/>
                            </p:stCondLst>
                            <p:childTnLst>
                              <p:par>
                                <p:cTn id="61" presetID="22" presetClass="entr" presetSubtype="4"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down)">
                                      <p:cBhvr>
                                        <p:cTn id="63" dur="500"/>
                                        <p:tgtEl>
                                          <p:spTgt spid="94"/>
                                        </p:tgtEl>
                                      </p:cBhvr>
                                    </p:animEffect>
                                  </p:childTnLst>
                                </p:cTn>
                              </p:par>
                            </p:childTnLst>
                          </p:cTn>
                        </p:par>
                        <p:par>
                          <p:cTn id="64" fill="hold">
                            <p:stCondLst>
                              <p:cond delay="4750"/>
                            </p:stCondLst>
                            <p:childTnLst>
                              <p:par>
                                <p:cTn id="65" presetID="1" presetClass="exit" presetSubtype="0" fill="hold" nodeType="afterEffect">
                                  <p:stCondLst>
                                    <p:cond delay="0"/>
                                  </p:stCondLst>
                                  <p:childTnLst>
                                    <p:set>
                                      <p:cBhvr>
                                        <p:cTn id="66" dur="1" fill="hold">
                                          <p:stCondLst>
                                            <p:cond delay="0"/>
                                          </p:stCondLst>
                                        </p:cTn>
                                        <p:tgtEl>
                                          <p:spTgt spid="5"/>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42" presetClass="path" presetSubtype="0" accel="50000" decel="50000" fill="hold" nodeType="withEffect">
                                  <p:stCondLst>
                                    <p:cond delay="500"/>
                                  </p:stCondLst>
                                  <p:childTnLst>
                                    <p:animMotion origin="layout" path="M 1.25E-6 1.85185E-6 L 1.25E-6 0.17014 " pathEditMode="relative" rAng="0" ptsTypes="AA">
                                      <p:cBhvr>
                                        <p:cTn id="70" dur="2000" fill="hold"/>
                                        <p:tgtEl>
                                          <p:spTgt spid="4"/>
                                        </p:tgtEl>
                                        <p:attrNameLst>
                                          <p:attrName>ppt_x</p:attrName>
                                          <p:attrName>ppt_y</p:attrName>
                                        </p:attrNameLst>
                                      </p:cBhvr>
                                      <p:rCtr x="0" y="8495"/>
                                    </p:animMotion>
                                  </p:childTnLst>
                                </p:cTn>
                              </p:par>
                              <p:par>
                                <p:cTn id="71" presetID="8" presetClass="emph" presetSubtype="0" fill="hold" grpId="13" nodeType="withEffect">
                                  <p:stCondLst>
                                    <p:cond delay="500"/>
                                  </p:stCondLst>
                                  <p:childTnLst>
                                    <p:animRot by="-21600000">
                                      <p:cBhvr>
                                        <p:cTn id="72" dur="2000" fill="hold"/>
                                        <p:tgtEl>
                                          <p:spTgt spid="8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down)">
                                      <p:cBhvr>
                                        <p:cTn id="77" dur="1500"/>
                                        <p:tgtEl>
                                          <p:spTgt spid="70"/>
                                        </p:tgtEl>
                                      </p:cBhvr>
                                    </p:animEffect>
                                  </p:childTnLst>
                                </p:cTn>
                              </p:par>
                              <p:par>
                                <p:cTn id="78" presetID="8" presetClass="emph" presetSubtype="0" fill="hold" grpId="0" nodeType="withEffect">
                                  <p:stCondLst>
                                    <p:cond delay="0"/>
                                  </p:stCondLst>
                                  <p:childTnLst>
                                    <p:animRot by="43200000">
                                      <p:cBhvr>
                                        <p:cTn id="79" dur="1500" fill="hold"/>
                                        <p:tgtEl>
                                          <p:spTgt spid="79"/>
                                        </p:tgtEl>
                                        <p:attrNameLst>
                                          <p:attrName>r</p:attrName>
                                        </p:attrNameLst>
                                      </p:cBhvr>
                                    </p:animRot>
                                  </p:childTnLst>
                                </p:cTn>
                              </p:par>
                              <p:par>
                                <p:cTn id="80" presetID="8" presetClass="emph" presetSubtype="0" fill="hold" grpId="6" nodeType="withEffect">
                                  <p:stCondLst>
                                    <p:cond delay="0"/>
                                  </p:stCondLst>
                                  <p:childTnLst>
                                    <p:animRot by="-21600000">
                                      <p:cBhvr>
                                        <p:cTn id="81" dur="1500" fill="hold"/>
                                        <p:tgtEl>
                                          <p:spTgt spid="80"/>
                                        </p:tgtEl>
                                        <p:attrNameLst>
                                          <p:attrName>r</p:attrName>
                                        </p:attrNameLst>
                                      </p:cBhvr>
                                    </p:animRot>
                                  </p:childTnLst>
                                </p:cTn>
                              </p:par>
                              <p:par>
                                <p:cTn id="82" presetID="8" presetClass="emph" presetSubtype="0" fill="hold" grpId="5" nodeType="withEffect">
                                  <p:stCondLst>
                                    <p:cond delay="1500"/>
                                  </p:stCondLst>
                                  <p:childTnLst>
                                    <p:animRot by="43200000">
                                      <p:cBhvr>
                                        <p:cTn id="83" dur="1500" fill="hold"/>
                                        <p:tgtEl>
                                          <p:spTgt spid="79"/>
                                        </p:tgtEl>
                                        <p:attrNameLst>
                                          <p:attrName>r</p:attrName>
                                        </p:attrNameLst>
                                      </p:cBhvr>
                                    </p:animRot>
                                  </p:childTnLst>
                                </p:cTn>
                              </p:par>
                              <p:par>
                                <p:cTn id="84" presetID="8" presetClass="emph" presetSubtype="0" fill="hold" grpId="5" nodeType="withEffect">
                                  <p:stCondLst>
                                    <p:cond delay="1500"/>
                                  </p:stCondLst>
                                  <p:childTnLst>
                                    <p:animRot by="-21600000">
                                      <p:cBhvr>
                                        <p:cTn id="85" dur="1500" fill="hold"/>
                                        <p:tgtEl>
                                          <p:spTgt spid="80"/>
                                        </p:tgtEl>
                                        <p:attrNameLst>
                                          <p:attrName>r</p:attrName>
                                        </p:attrNameLst>
                                      </p:cBhvr>
                                    </p:animRot>
                                  </p:childTnLst>
                                </p:cTn>
                              </p:par>
                              <p:par>
                                <p:cTn id="86" presetID="22" presetClass="exit" presetSubtype="1" fill="hold" nodeType="withEffect">
                                  <p:stCondLst>
                                    <p:cond delay="0"/>
                                  </p:stCondLst>
                                  <p:childTnLst>
                                    <p:animEffect transition="out" filter="wipe(up)">
                                      <p:cBhvr>
                                        <p:cTn id="87" dur="3000"/>
                                        <p:tgtEl>
                                          <p:spTgt spid="78"/>
                                        </p:tgtEl>
                                      </p:cBhvr>
                                    </p:animEffect>
                                    <p:set>
                                      <p:cBhvr>
                                        <p:cTn id="88" dur="1" fill="hold">
                                          <p:stCondLst>
                                            <p:cond delay="2999"/>
                                          </p:stCondLst>
                                        </p:cTn>
                                        <p:tgtEl>
                                          <p:spTgt spid="78"/>
                                        </p:tgtEl>
                                        <p:attrNameLst>
                                          <p:attrName>style.visibility</p:attrName>
                                        </p:attrNameLst>
                                      </p:cBhvr>
                                      <p:to>
                                        <p:strVal val="hidden"/>
                                      </p:to>
                                    </p:set>
                                  </p:childTnLst>
                                </p:cTn>
                              </p:par>
                              <p:par>
                                <p:cTn id="89" presetID="22" presetClass="entr" presetSubtype="8" fill="hold" nodeType="withEffect">
                                  <p:stCondLst>
                                    <p:cond delay="150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1500"/>
                                        <p:tgtEl>
                                          <p:spTgt spid="68"/>
                                        </p:tgtEl>
                                      </p:cBhvr>
                                    </p:animEffect>
                                  </p:childTnLst>
                                </p:cTn>
                              </p:par>
                              <p:par>
                                <p:cTn id="92" presetID="10" presetClass="entr" presetSubtype="0" fill="hold" grpId="0" nodeType="withEffect">
                                  <p:stCondLst>
                                    <p:cond delay="150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500"/>
                                        <p:tgtEl>
                                          <p:spTgt spid="103"/>
                                        </p:tgtEl>
                                      </p:cBhvr>
                                    </p:animEffect>
                                  </p:childTnLst>
                                </p:cTn>
                              </p:par>
                            </p:childTnLst>
                          </p:cTn>
                        </p:par>
                        <p:par>
                          <p:cTn id="95" fill="hold">
                            <p:stCondLst>
                              <p:cond delay="3000"/>
                            </p:stCondLst>
                            <p:childTnLst>
                              <p:par>
                                <p:cTn id="96" presetID="22" presetClass="exit" presetSubtype="8" fill="hold" nodeType="afterEffect">
                                  <p:stCondLst>
                                    <p:cond delay="0"/>
                                  </p:stCondLst>
                                  <p:childTnLst>
                                    <p:animEffect transition="out" filter="wipe(left)">
                                      <p:cBhvr>
                                        <p:cTn id="97" dur="1500"/>
                                        <p:tgtEl>
                                          <p:spTgt spid="69"/>
                                        </p:tgtEl>
                                      </p:cBhvr>
                                    </p:animEffect>
                                    <p:set>
                                      <p:cBhvr>
                                        <p:cTn id="98" dur="1" fill="hold">
                                          <p:stCondLst>
                                            <p:cond delay="1499"/>
                                          </p:stCondLst>
                                        </p:cTn>
                                        <p:tgtEl>
                                          <p:spTgt spid="69"/>
                                        </p:tgtEl>
                                        <p:attrNameLst>
                                          <p:attrName>style.visibility</p:attrName>
                                        </p:attrNameLst>
                                      </p:cBhvr>
                                      <p:to>
                                        <p:strVal val="hidden"/>
                                      </p:to>
                                    </p:set>
                                  </p:childTnLst>
                                </p:cTn>
                              </p:par>
                              <p:par>
                                <p:cTn id="99" presetID="8" presetClass="emph" presetSubtype="0" fill="hold" grpId="2" nodeType="withEffect">
                                  <p:stCondLst>
                                    <p:cond delay="0"/>
                                  </p:stCondLst>
                                  <p:childTnLst>
                                    <p:animRot by="43200000">
                                      <p:cBhvr>
                                        <p:cTn id="100" dur="1500" fill="hold"/>
                                        <p:tgtEl>
                                          <p:spTgt spid="79"/>
                                        </p:tgtEl>
                                        <p:attrNameLst>
                                          <p:attrName>r</p:attrName>
                                        </p:attrNameLst>
                                      </p:cBhvr>
                                    </p:animRot>
                                  </p:childTnLst>
                                </p:cTn>
                              </p:par>
                              <p:par>
                                <p:cTn id="101" presetID="8" presetClass="emph" presetSubtype="0" fill="hold" grpId="3" nodeType="withEffect">
                                  <p:stCondLst>
                                    <p:cond delay="0"/>
                                  </p:stCondLst>
                                  <p:childTnLst>
                                    <p:animRot by="-21600000">
                                      <p:cBhvr>
                                        <p:cTn id="102" dur="1500" fill="hold"/>
                                        <p:tgtEl>
                                          <p:spTgt spid="80"/>
                                        </p:tgtEl>
                                        <p:attrNameLst>
                                          <p:attrName>r</p:attrName>
                                        </p:attrNameLst>
                                      </p:cBhvr>
                                    </p:animRot>
                                  </p:childTnLst>
                                </p:cTn>
                              </p:par>
                            </p:childTnLst>
                          </p:cTn>
                        </p:par>
                        <p:par>
                          <p:cTn id="103" fill="hold">
                            <p:stCondLst>
                              <p:cond delay="4500"/>
                            </p:stCondLst>
                            <p:childTnLst>
                              <p:par>
                                <p:cTn id="104" presetID="22" presetClass="exit" presetSubtype="4" fill="hold" nodeType="afterEffect">
                                  <p:stCondLst>
                                    <p:cond delay="0"/>
                                  </p:stCondLst>
                                  <p:childTnLst>
                                    <p:animEffect transition="out" filter="wipe(down)">
                                      <p:cBhvr>
                                        <p:cTn id="105" dur="1500"/>
                                        <p:tgtEl>
                                          <p:spTgt spid="81"/>
                                        </p:tgtEl>
                                      </p:cBhvr>
                                    </p:animEffect>
                                    <p:set>
                                      <p:cBhvr>
                                        <p:cTn id="106" dur="1" fill="hold">
                                          <p:stCondLst>
                                            <p:cond delay="1499"/>
                                          </p:stCondLst>
                                        </p:cTn>
                                        <p:tgtEl>
                                          <p:spTgt spid="81"/>
                                        </p:tgtEl>
                                        <p:attrNameLst>
                                          <p:attrName>style.visibility</p:attrName>
                                        </p:attrNameLst>
                                      </p:cBhvr>
                                      <p:to>
                                        <p:strVal val="hidden"/>
                                      </p:to>
                                    </p:set>
                                  </p:childTnLst>
                                </p:cTn>
                              </p:par>
                              <p:par>
                                <p:cTn id="107" presetID="8" presetClass="emph" presetSubtype="0" fill="hold" grpId="6" nodeType="withEffect">
                                  <p:stCondLst>
                                    <p:cond delay="0"/>
                                  </p:stCondLst>
                                  <p:childTnLst>
                                    <p:animRot by="43200000">
                                      <p:cBhvr>
                                        <p:cTn id="108" dur="1500" fill="hold"/>
                                        <p:tgtEl>
                                          <p:spTgt spid="79"/>
                                        </p:tgtEl>
                                        <p:attrNameLst>
                                          <p:attrName>r</p:attrName>
                                        </p:attrNameLst>
                                      </p:cBhvr>
                                    </p:animRot>
                                  </p:childTnLst>
                                </p:cTn>
                              </p:par>
                              <p:par>
                                <p:cTn id="109" presetID="8" presetClass="emph" presetSubtype="0" fill="hold" grpId="4" nodeType="withEffect">
                                  <p:stCondLst>
                                    <p:cond delay="0"/>
                                  </p:stCondLst>
                                  <p:childTnLst>
                                    <p:animRot by="-21600000">
                                      <p:cBhvr>
                                        <p:cTn id="110" dur="1500" fill="hold"/>
                                        <p:tgtEl>
                                          <p:spTgt spid="80"/>
                                        </p:tgtEl>
                                        <p:attrNameLst>
                                          <p:attrName>r</p:attrName>
                                        </p:attrNameLst>
                                      </p:cBhvr>
                                    </p:animRot>
                                  </p:childTnLst>
                                </p:cTn>
                              </p:par>
                              <p:par>
                                <p:cTn id="111" presetID="22" presetClass="entr" presetSubtype="1" fill="hold" nodeType="with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wipe(up)">
                                      <p:cBhvr>
                                        <p:cTn id="113" dur="1500"/>
                                        <p:tgtEl>
                                          <p:spTgt spid="71"/>
                                        </p:tgtEl>
                                      </p:cBhvr>
                                    </p:animEffect>
                                  </p:childTnLst>
                                </p:cTn>
                              </p:par>
                            </p:childTnLst>
                          </p:cTn>
                        </p:par>
                        <p:par>
                          <p:cTn id="114" fill="hold">
                            <p:stCondLst>
                              <p:cond delay="6000"/>
                            </p:stCondLst>
                            <p:childTnLst>
                              <p:par>
                                <p:cTn id="115" presetID="22" presetClass="entr" presetSubtype="4" fill="hold" grpId="0" nodeType="after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wipe(down)">
                                      <p:cBhvr>
                                        <p:cTn id="117" dur="500"/>
                                        <p:tgtEl>
                                          <p:spTgt spid="9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fade">
                                      <p:cBhvr>
                                        <p:cTn id="122" dur="1500"/>
                                        <p:tgtEl>
                                          <p:spTgt spid="95"/>
                                        </p:tgtEl>
                                      </p:cBhvr>
                                    </p:animEffect>
                                  </p:childTnLst>
                                </p:cTn>
                              </p:par>
                            </p:childTnLst>
                          </p:cTn>
                        </p:par>
                        <p:par>
                          <p:cTn id="123" fill="hold">
                            <p:stCondLst>
                              <p:cond delay="1500"/>
                            </p:stCondLst>
                            <p:childTnLst>
                              <p:par>
                                <p:cTn id="124" presetID="10" presetClass="exit" presetSubtype="0" fill="hold" grpId="1" nodeType="afterEffect">
                                  <p:stCondLst>
                                    <p:cond delay="0"/>
                                  </p:stCondLst>
                                  <p:childTnLst>
                                    <p:animEffect transition="out" filter="fade">
                                      <p:cBhvr>
                                        <p:cTn id="125" dur="1500"/>
                                        <p:tgtEl>
                                          <p:spTgt spid="95"/>
                                        </p:tgtEl>
                                      </p:cBhvr>
                                    </p:animEffect>
                                    <p:set>
                                      <p:cBhvr>
                                        <p:cTn id="126" dur="1" fill="hold">
                                          <p:stCondLst>
                                            <p:cond delay="1499"/>
                                          </p:stCondLst>
                                        </p:cTn>
                                        <p:tgtEl>
                                          <p:spTgt spid="95"/>
                                        </p:tgtEl>
                                        <p:attrNameLst>
                                          <p:attrName>style.visibility</p:attrName>
                                        </p:attrNameLst>
                                      </p:cBhvr>
                                      <p:to>
                                        <p:strVal val="hidden"/>
                                      </p:to>
                                    </p:set>
                                  </p:childTnLst>
                                </p:cTn>
                              </p:par>
                            </p:childTnLst>
                          </p:cTn>
                        </p:par>
                        <p:par>
                          <p:cTn id="127" fill="hold">
                            <p:stCondLst>
                              <p:cond delay="3000"/>
                            </p:stCondLst>
                            <p:childTnLst>
                              <p:par>
                                <p:cTn id="128" presetID="10" presetClass="entr" presetSubtype="0" fill="hold" grpId="2" nodeType="after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1500"/>
                                        <p:tgtEl>
                                          <p:spTgt spid="95"/>
                                        </p:tgtEl>
                                      </p:cBhvr>
                                    </p:animEffect>
                                  </p:childTnLst>
                                </p:cTn>
                              </p:par>
                            </p:childTnLst>
                          </p:cTn>
                        </p:par>
                        <p:par>
                          <p:cTn id="131" fill="hold">
                            <p:stCondLst>
                              <p:cond delay="4500"/>
                            </p:stCondLst>
                            <p:childTnLst>
                              <p:par>
                                <p:cTn id="132" presetID="10" presetClass="exit" presetSubtype="0" fill="hold" grpId="3" nodeType="afterEffect">
                                  <p:stCondLst>
                                    <p:cond delay="0"/>
                                  </p:stCondLst>
                                  <p:childTnLst>
                                    <p:animEffect transition="out" filter="fade">
                                      <p:cBhvr>
                                        <p:cTn id="133" dur="1500"/>
                                        <p:tgtEl>
                                          <p:spTgt spid="95"/>
                                        </p:tgtEl>
                                      </p:cBhvr>
                                    </p:animEffect>
                                    <p:set>
                                      <p:cBhvr>
                                        <p:cTn id="134" dur="1" fill="hold">
                                          <p:stCondLst>
                                            <p:cond delay="1499"/>
                                          </p:stCondLst>
                                        </p:cTn>
                                        <p:tgtEl>
                                          <p:spTgt spid="95"/>
                                        </p:tgtEl>
                                        <p:attrNameLst>
                                          <p:attrName>style.visibility</p:attrName>
                                        </p:attrNameLst>
                                      </p:cBhvr>
                                      <p:to>
                                        <p:strVal val="hidden"/>
                                      </p:to>
                                    </p:set>
                                  </p:childTnLst>
                                </p:cTn>
                              </p:par>
                            </p:childTnLst>
                          </p:cTn>
                        </p:par>
                        <p:par>
                          <p:cTn id="135" fill="hold">
                            <p:stCondLst>
                              <p:cond delay="6000"/>
                            </p:stCondLst>
                            <p:childTnLst>
                              <p:par>
                                <p:cTn id="136" presetID="22" presetClass="entr" presetSubtype="4"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Effect transition="in" filter="wipe(down)">
                                      <p:cBhvr>
                                        <p:cTn id="138" dur="500"/>
                                        <p:tgtEl>
                                          <p:spTgt spid="9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xit" presetSubtype="4" fill="hold" nodeType="clickEffect">
                                  <p:stCondLst>
                                    <p:cond delay="0"/>
                                  </p:stCondLst>
                                  <p:childTnLst>
                                    <p:animEffect transition="out" filter="wipe(down)">
                                      <p:cBhvr>
                                        <p:cTn id="142" dur="1000"/>
                                        <p:tgtEl>
                                          <p:spTgt spid="70"/>
                                        </p:tgtEl>
                                      </p:cBhvr>
                                    </p:animEffect>
                                    <p:set>
                                      <p:cBhvr>
                                        <p:cTn id="143" dur="1" fill="hold">
                                          <p:stCondLst>
                                            <p:cond delay="999"/>
                                          </p:stCondLst>
                                        </p:cTn>
                                        <p:tgtEl>
                                          <p:spTgt spid="70"/>
                                        </p:tgtEl>
                                        <p:attrNameLst>
                                          <p:attrName>style.visibility</p:attrName>
                                        </p:attrNameLst>
                                      </p:cBhvr>
                                      <p:to>
                                        <p:strVal val="hidden"/>
                                      </p:to>
                                    </p:set>
                                  </p:childTnLst>
                                </p:cTn>
                              </p:par>
                              <p:par>
                                <p:cTn id="144" presetID="8" presetClass="emph" presetSubtype="0" fill="hold" grpId="4" nodeType="withEffect">
                                  <p:stCondLst>
                                    <p:cond delay="0"/>
                                  </p:stCondLst>
                                  <p:childTnLst>
                                    <p:animRot by="43200000">
                                      <p:cBhvr>
                                        <p:cTn id="145" dur="1000" fill="hold"/>
                                        <p:tgtEl>
                                          <p:spTgt spid="79"/>
                                        </p:tgtEl>
                                        <p:attrNameLst>
                                          <p:attrName>r</p:attrName>
                                        </p:attrNameLst>
                                      </p:cBhvr>
                                    </p:animRot>
                                  </p:childTnLst>
                                </p:cTn>
                              </p:par>
                              <p:par>
                                <p:cTn id="146" presetID="8" presetClass="emph" presetSubtype="0" fill="hold" grpId="2" nodeType="withEffect">
                                  <p:stCondLst>
                                    <p:cond delay="0"/>
                                  </p:stCondLst>
                                  <p:childTnLst>
                                    <p:animRot by="-21600000">
                                      <p:cBhvr>
                                        <p:cTn id="147" dur="1000" fill="hold"/>
                                        <p:tgtEl>
                                          <p:spTgt spid="80"/>
                                        </p:tgtEl>
                                        <p:attrNameLst>
                                          <p:attrName>r</p:attrName>
                                        </p:attrNameLst>
                                      </p:cBhvr>
                                    </p:animRot>
                                  </p:childTnLst>
                                </p:cTn>
                              </p:par>
                              <p:par>
                                <p:cTn id="148" presetID="22" presetClass="entr" presetSubtype="8" fill="hold" nodeType="with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wipe(left)">
                                      <p:cBhvr>
                                        <p:cTn id="150" dur="1000"/>
                                        <p:tgtEl>
                                          <p:spTgt spid="66"/>
                                        </p:tgtEl>
                                      </p:cBhvr>
                                    </p:animEffect>
                                  </p:childTnLst>
                                </p:cTn>
                              </p:par>
                              <p:par>
                                <p:cTn id="151" presetID="22" presetClass="exit" presetSubtype="8" fill="hold" nodeType="withEffect">
                                  <p:stCondLst>
                                    <p:cond delay="1000"/>
                                  </p:stCondLst>
                                  <p:childTnLst>
                                    <p:animEffect transition="out" filter="wipe(left)">
                                      <p:cBhvr>
                                        <p:cTn id="152" dur="1000"/>
                                        <p:tgtEl>
                                          <p:spTgt spid="68"/>
                                        </p:tgtEl>
                                      </p:cBhvr>
                                    </p:animEffect>
                                    <p:set>
                                      <p:cBhvr>
                                        <p:cTn id="153" dur="1" fill="hold">
                                          <p:stCondLst>
                                            <p:cond delay="999"/>
                                          </p:stCondLst>
                                        </p:cTn>
                                        <p:tgtEl>
                                          <p:spTgt spid="68"/>
                                        </p:tgtEl>
                                        <p:attrNameLst>
                                          <p:attrName>style.visibility</p:attrName>
                                        </p:attrNameLst>
                                      </p:cBhvr>
                                      <p:to>
                                        <p:strVal val="hidden"/>
                                      </p:to>
                                    </p:set>
                                  </p:childTnLst>
                                </p:cTn>
                              </p:par>
                              <p:par>
                                <p:cTn id="154" presetID="8" presetClass="emph" presetSubtype="0" fill="hold" grpId="11" nodeType="withEffect">
                                  <p:stCondLst>
                                    <p:cond delay="1000"/>
                                  </p:stCondLst>
                                  <p:childTnLst>
                                    <p:animRot by="43200000">
                                      <p:cBhvr>
                                        <p:cTn id="155" dur="1300" fill="hold"/>
                                        <p:tgtEl>
                                          <p:spTgt spid="79"/>
                                        </p:tgtEl>
                                        <p:attrNameLst>
                                          <p:attrName>r</p:attrName>
                                        </p:attrNameLst>
                                      </p:cBhvr>
                                    </p:animRot>
                                  </p:childTnLst>
                                </p:cTn>
                              </p:par>
                              <p:par>
                                <p:cTn id="156" presetID="8" presetClass="emph" presetSubtype="0" fill="hold" grpId="11" nodeType="withEffect">
                                  <p:stCondLst>
                                    <p:cond delay="1100"/>
                                  </p:stCondLst>
                                  <p:childTnLst>
                                    <p:animRot by="-21600000">
                                      <p:cBhvr>
                                        <p:cTn id="157" dur="1200" fill="hold"/>
                                        <p:tgtEl>
                                          <p:spTgt spid="80"/>
                                        </p:tgtEl>
                                        <p:attrNameLst>
                                          <p:attrName>r</p:attrName>
                                        </p:attrNameLst>
                                      </p:cBhvr>
                                    </p:animRot>
                                  </p:childTnLst>
                                </p:cTn>
                              </p:par>
                              <p:par>
                                <p:cTn id="158" presetID="22" presetClass="entr" presetSubtype="4" fill="hold" nodeType="withEffect">
                                  <p:stCondLst>
                                    <p:cond delay="1300"/>
                                  </p:stCondLst>
                                  <p:childTnLst>
                                    <p:set>
                                      <p:cBhvr>
                                        <p:cTn id="159" dur="1" fill="hold">
                                          <p:stCondLst>
                                            <p:cond delay="0"/>
                                          </p:stCondLst>
                                        </p:cTn>
                                        <p:tgtEl>
                                          <p:spTgt spid="72"/>
                                        </p:tgtEl>
                                        <p:attrNameLst>
                                          <p:attrName>style.visibility</p:attrName>
                                        </p:attrNameLst>
                                      </p:cBhvr>
                                      <p:to>
                                        <p:strVal val="visible"/>
                                      </p:to>
                                    </p:set>
                                    <p:animEffect transition="in" filter="wipe(down)">
                                      <p:cBhvr>
                                        <p:cTn id="160" dur="1000"/>
                                        <p:tgtEl>
                                          <p:spTgt spid="72"/>
                                        </p:tgtEl>
                                      </p:cBhvr>
                                    </p:animEffect>
                                  </p:childTnLst>
                                </p:cTn>
                              </p:par>
                            </p:childTnLst>
                          </p:cTn>
                        </p:par>
                        <p:par>
                          <p:cTn id="161" fill="hold">
                            <p:stCondLst>
                              <p:cond delay="2300"/>
                            </p:stCondLst>
                            <p:childTnLst>
                              <p:par>
                                <p:cTn id="162" presetID="22" presetClass="exit" presetSubtype="1" fill="hold" nodeType="afterEffect">
                                  <p:stCondLst>
                                    <p:cond delay="0"/>
                                  </p:stCondLst>
                                  <p:childTnLst>
                                    <p:animEffect transition="out" filter="wipe(up)">
                                      <p:cBhvr>
                                        <p:cTn id="163" dur="1500"/>
                                        <p:tgtEl>
                                          <p:spTgt spid="71"/>
                                        </p:tgtEl>
                                      </p:cBhvr>
                                    </p:animEffect>
                                    <p:set>
                                      <p:cBhvr>
                                        <p:cTn id="164" dur="1" fill="hold">
                                          <p:stCondLst>
                                            <p:cond delay="1499"/>
                                          </p:stCondLst>
                                        </p:cTn>
                                        <p:tgtEl>
                                          <p:spTgt spid="71"/>
                                        </p:tgtEl>
                                        <p:attrNameLst>
                                          <p:attrName>style.visibility</p:attrName>
                                        </p:attrNameLst>
                                      </p:cBhvr>
                                      <p:to>
                                        <p:strVal val="hidden"/>
                                      </p:to>
                                    </p:set>
                                  </p:childTnLst>
                                </p:cTn>
                              </p:par>
                              <p:par>
                                <p:cTn id="165" presetID="22" presetClass="entr" presetSubtype="2" fill="hold" nodeType="with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right)">
                                      <p:cBhvr>
                                        <p:cTn id="167" dur="1500"/>
                                        <p:tgtEl>
                                          <p:spTgt spid="67"/>
                                        </p:tgtEl>
                                      </p:cBhvr>
                                    </p:animEffect>
                                  </p:childTnLst>
                                </p:cTn>
                              </p:par>
                              <p:par>
                                <p:cTn id="168" presetID="8" presetClass="emph" presetSubtype="0" fill="hold" grpId="12" nodeType="withEffect">
                                  <p:stCondLst>
                                    <p:cond delay="0"/>
                                  </p:stCondLst>
                                  <p:childTnLst>
                                    <p:animRot by="43200000">
                                      <p:cBhvr>
                                        <p:cTn id="169" dur="1500" fill="hold"/>
                                        <p:tgtEl>
                                          <p:spTgt spid="79"/>
                                        </p:tgtEl>
                                        <p:attrNameLst>
                                          <p:attrName>r</p:attrName>
                                        </p:attrNameLst>
                                      </p:cBhvr>
                                    </p:animRot>
                                  </p:childTnLst>
                                </p:cTn>
                              </p:par>
                              <p:par>
                                <p:cTn id="170" presetID="8" presetClass="emph" presetSubtype="0" fill="hold" grpId="12" nodeType="withEffect">
                                  <p:stCondLst>
                                    <p:cond delay="0"/>
                                  </p:stCondLst>
                                  <p:childTnLst>
                                    <p:animRot by="-21600000">
                                      <p:cBhvr>
                                        <p:cTn id="171" dur="1500" fill="hold"/>
                                        <p:tgtEl>
                                          <p:spTgt spid="80"/>
                                        </p:tgtEl>
                                        <p:attrNameLst>
                                          <p:attrName>r</p:attrName>
                                        </p:attrNameLst>
                                      </p:cBhvr>
                                    </p:animRot>
                                  </p:childTnLst>
                                </p:cTn>
                              </p:par>
                            </p:childTnLst>
                          </p:cTn>
                        </p:par>
                        <p:par>
                          <p:cTn id="172" fill="hold">
                            <p:stCondLst>
                              <p:cond delay="3800"/>
                            </p:stCondLst>
                            <p:childTnLst>
                              <p:par>
                                <p:cTn id="173" presetID="22" presetClass="exit" presetSubtype="8" fill="hold" nodeType="afterEffect">
                                  <p:stCondLst>
                                    <p:cond delay="0"/>
                                  </p:stCondLst>
                                  <p:childTnLst>
                                    <p:animEffect transition="out" filter="wipe(left)">
                                      <p:cBhvr>
                                        <p:cTn id="174" dur="1000"/>
                                        <p:tgtEl>
                                          <p:spTgt spid="66"/>
                                        </p:tgtEl>
                                      </p:cBhvr>
                                    </p:animEffect>
                                    <p:set>
                                      <p:cBhvr>
                                        <p:cTn id="175" dur="1" fill="hold">
                                          <p:stCondLst>
                                            <p:cond delay="999"/>
                                          </p:stCondLst>
                                        </p:cTn>
                                        <p:tgtEl>
                                          <p:spTgt spid="66"/>
                                        </p:tgtEl>
                                        <p:attrNameLst>
                                          <p:attrName>style.visibility</p:attrName>
                                        </p:attrNameLst>
                                      </p:cBhvr>
                                      <p:to>
                                        <p:strVal val="hidden"/>
                                      </p:to>
                                    </p:set>
                                  </p:childTnLst>
                                </p:cTn>
                              </p:par>
                              <p:par>
                                <p:cTn id="176" presetID="8" presetClass="emph" presetSubtype="0" fill="hold" grpId="7" nodeType="withEffect">
                                  <p:stCondLst>
                                    <p:cond delay="0"/>
                                  </p:stCondLst>
                                  <p:childTnLst>
                                    <p:animRot by="43200000">
                                      <p:cBhvr>
                                        <p:cTn id="177" dur="1500" fill="hold"/>
                                        <p:tgtEl>
                                          <p:spTgt spid="79"/>
                                        </p:tgtEl>
                                        <p:attrNameLst>
                                          <p:attrName>r</p:attrName>
                                        </p:attrNameLst>
                                      </p:cBhvr>
                                    </p:animRot>
                                  </p:childTnLst>
                                </p:cTn>
                              </p:par>
                              <p:par>
                                <p:cTn id="178" presetID="8" presetClass="emph" presetSubtype="0" fill="hold" grpId="7" nodeType="withEffect">
                                  <p:stCondLst>
                                    <p:cond delay="0"/>
                                  </p:stCondLst>
                                  <p:childTnLst>
                                    <p:animRot by="-21600000">
                                      <p:cBhvr>
                                        <p:cTn id="179" dur="1500" fill="hold"/>
                                        <p:tgtEl>
                                          <p:spTgt spid="80"/>
                                        </p:tgtEl>
                                        <p:attrNameLst>
                                          <p:attrName>r</p:attrName>
                                        </p:attrNameLst>
                                      </p:cBhvr>
                                    </p:animRot>
                                  </p:childTnLst>
                                </p:cTn>
                              </p:par>
                              <p:par>
                                <p:cTn id="180" presetID="22" presetClass="entr" presetSubtype="4" fill="hold" nodeType="withEffect">
                                  <p:stCondLst>
                                    <p:cond delay="500"/>
                                  </p:stCondLst>
                                  <p:childTnLst>
                                    <p:set>
                                      <p:cBhvr>
                                        <p:cTn id="181" dur="1" fill="hold">
                                          <p:stCondLst>
                                            <p:cond delay="0"/>
                                          </p:stCondLst>
                                        </p:cTn>
                                        <p:tgtEl>
                                          <p:spTgt spid="73"/>
                                        </p:tgtEl>
                                        <p:attrNameLst>
                                          <p:attrName>style.visibility</p:attrName>
                                        </p:attrNameLst>
                                      </p:cBhvr>
                                      <p:to>
                                        <p:strVal val="visible"/>
                                      </p:to>
                                    </p:set>
                                    <p:animEffect transition="in" filter="wipe(down)">
                                      <p:cBhvr>
                                        <p:cTn id="182" dur="1000"/>
                                        <p:tgtEl>
                                          <p:spTgt spid="73"/>
                                        </p:tgtEl>
                                      </p:cBhvr>
                                    </p:animEffect>
                                  </p:childTnLst>
                                </p:cTn>
                              </p:par>
                            </p:childTnLst>
                          </p:cTn>
                        </p:par>
                        <p:par>
                          <p:cTn id="183" fill="hold">
                            <p:stCondLst>
                              <p:cond delay="5300"/>
                            </p:stCondLst>
                            <p:childTnLst>
                              <p:par>
                                <p:cTn id="184" presetID="22" presetClass="exit" presetSubtype="4" fill="hold" nodeType="afterEffect">
                                  <p:stCondLst>
                                    <p:cond delay="0"/>
                                  </p:stCondLst>
                                  <p:childTnLst>
                                    <p:animEffect transition="out" filter="wipe(down)">
                                      <p:cBhvr>
                                        <p:cTn id="185" dur="1500"/>
                                        <p:tgtEl>
                                          <p:spTgt spid="72"/>
                                        </p:tgtEl>
                                      </p:cBhvr>
                                    </p:animEffect>
                                    <p:set>
                                      <p:cBhvr>
                                        <p:cTn id="186" dur="1" fill="hold">
                                          <p:stCondLst>
                                            <p:cond delay="1499"/>
                                          </p:stCondLst>
                                        </p:cTn>
                                        <p:tgtEl>
                                          <p:spTgt spid="72"/>
                                        </p:tgtEl>
                                        <p:attrNameLst>
                                          <p:attrName>style.visibility</p:attrName>
                                        </p:attrNameLst>
                                      </p:cBhvr>
                                      <p:to>
                                        <p:strVal val="hidden"/>
                                      </p:to>
                                    </p:set>
                                  </p:childTnLst>
                                </p:cTn>
                              </p:par>
                              <p:par>
                                <p:cTn id="187" presetID="22" presetClass="entr" presetSubtype="4" fill="hold" nodeType="withEffect">
                                  <p:stCondLst>
                                    <p:cond delay="0"/>
                                  </p:stCondLst>
                                  <p:childTnLst>
                                    <p:set>
                                      <p:cBhvr>
                                        <p:cTn id="188" dur="1" fill="hold">
                                          <p:stCondLst>
                                            <p:cond delay="0"/>
                                          </p:stCondLst>
                                        </p:cTn>
                                        <p:tgtEl>
                                          <p:spTgt spid="74"/>
                                        </p:tgtEl>
                                        <p:attrNameLst>
                                          <p:attrName>style.visibility</p:attrName>
                                        </p:attrNameLst>
                                      </p:cBhvr>
                                      <p:to>
                                        <p:strVal val="visible"/>
                                      </p:to>
                                    </p:set>
                                    <p:animEffect transition="in" filter="wipe(down)">
                                      <p:cBhvr>
                                        <p:cTn id="189" dur="1500"/>
                                        <p:tgtEl>
                                          <p:spTgt spid="74"/>
                                        </p:tgtEl>
                                      </p:cBhvr>
                                    </p:animEffect>
                                  </p:childTnLst>
                                </p:cTn>
                              </p:par>
                              <p:par>
                                <p:cTn id="190" presetID="8" presetClass="emph" presetSubtype="0" fill="hold" grpId="8" nodeType="withEffect">
                                  <p:stCondLst>
                                    <p:cond delay="0"/>
                                  </p:stCondLst>
                                  <p:childTnLst>
                                    <p:animRot by="43200000">
                                      <p:cBhvr>
                                        <p:cTn id="191" dur="1500" fill="hold"/>
                                        <p:tgtEl>
                                          <p:spTgt spid="79"/>
                                        </p:tgtEl>
                                        <p:attrNameLst>
                                          <p:attrName>r</p:attrName>
                                        </p:attrNameLst>
                                      </p:cBhvr>
                                    </p:animRot>
                                  </p:childTnLst>
                                </p:cTn>
                              </p:par>
                              <p:par>
                                <p:cTn id="192" presetID="8" presetClass="emph" presetSubtype="0" fill="hold" grpId="8" nodeType="withEffect">
                                  <p:stCondLst>
                                    <p:cond delay="0"/>
                                  </p:stCondLst>
                                  <p:childTnLst>
                                    <p:animRot by="-21600000">
                                      <p:cBhvr>
                                        <p:cTn id="193" dur="1500" fill="hold"/>
                                        <p:tgtEl>
                                          <p:spTgt spid="80"/>
                                        </p:tgtEl>
                                        <p:attrNameLst>
                                          <p:attrName>r</p:attrName>
                                        </p:attrNameLst>
                                      </p:cBhvr>
                                    </p:animRot>
                                  </p:childTnLst>
                                </p:cTn>
                              </p:par>
                            </p:childTnLst>
                          </p:cTn>
                        </p:par>
                        <p:par>
                          <p:cTn id="194" fill="hold">
                            <p:stCondLst>
                              <p:cond delay="6800"/>
                            </p:stCondLst>
                            <p:childTnLst>
                              <p:par>
                                <p:cTn id="195" presetID="22" presetClass="exit" presetSubtype="2" fill="hold" nodeType="afterEffect">
                                  <p:stCondLst>
                                    <p:cond delay="0"/>
                                  </p:stCondLst>
                                  <p:childTnLst>
                                    <p:animEffect transition="out" filter="wipe(right)">
                                      <p:cBhvr>
                                        <p:cTn id="196" dur="500"/>
                                        <p:tgtEl>
                                          <p:spTgt spid="67"/>
                                        </p:tgtEl>
                                      </p:cBhvr>
                                    </p:animEffect>
                                    <p:set>
                                      <p:cBhvr>
                                        <p:cTn id="197" dur="1" fill="hold">
                                          <p:stCondLst>
                                            <p:cond delay="499"/>
                                          </p:stCondLst>
                                        </p:cTn>
                                        <p:tgtEl>
                                          <p:spTgt spid="67"/>
                                        </p:tgtEl>
                                        <p:attrNameLst>
                                          <p:attrName>style.visibility</p:attrName>
                                        </p:attrNameLst>
                                      </p:cBhvr>
                                      <p:to>
                                        <p:strVal val="hidden"/>
                                      </p:to>
                                    </p:set>
                                  </p:childTnLst>
                                </p:cTn>
                              </p:par>
                              <p:par>
                                <p:cTn id="198" presetID="22" presetClass="exit" presetSubtype="4" fill="hold" nodeType="withEffect">
                                  <p:stCondLst>
                                    <p:cond delay="500"/>
                                  </p:stCondLst>
                                  <p:childTnLst>
                                    <p:animEffect transition="out" filter="wipe(down)">
                                      <p:cBhvr>
                                        <p:cTn id="199" dur="1000"/>
                                        <p:tgtEl>
                                          <p:spTgt spid="73"/>
                                        </p:tgtEl>
                                      </p:cBhvr>
                                    </p:animEffect>
                                    <p:set>
                                      <p:cBhvr>
                                        <p:cTn id="200" dur="1" fill="hold">
                                          <p:stCondLst>
                                            <p:cond delay="999"/>
                                          </p:stCondLst>
                                        </p:cTn>
                                        <p:tgtEl>
                                          <p:spTgt spid="73"/>
                                        </p:tgtEl>
                                        <p:attrNameLst>
                                          <p:attrName>style.visibility</p:attrName>
                                        </p:attrNameLst>
                                      </p:cBhvr>
                                      <p:to>
                                        <p:strVal val="hidden"/>
                                      </p:to>
                                    </p:set>
                                  </p:childTnLst>
                                </p:cTn>
                              </p:par>
                              <p:par>
                                <p:cTn id="201" presetID="22" presetClass="entr" presetSubtype="8" fill="hold" nodeType="withEffect">
                                  <p:stCondLst>
                                    <p:cond delay="500"/>
                                  </p:stCondLst>
                                  <p:childTnLst>
                                    <p:set>
                                      <p:cBhvr>
                                        <p:cTn id="202" dur="1" fill="hold">
                                          <p:stCondLst>
                                            <p:cond delay="0"/>
                                          </p:stCondLst>
                                        </p:cTn>
                                        <p:tgtEl>
                                          <p:spTgt spid="75"/>
                                        </p:tgtEl>
                                        <p:attrNameLst>
                                          <p:attrName>style.visibility</p:attrName>
                                        </p:attrNameLst>
                                      </p:cBhvr>
                                      <p:to>
                                        <p:strVal val="visible"/>
                                      </p:to>
                                    </p:set>
                                    <p:animEffect transition="in" filter="wipe(left)">
                                      <p:cBhvr>
                                        <p:cTn id="203" dur="1000"/>
                                        <p:tgtEl>
                                          <p:spTgt spid="75"/>
                                        </p:tgtEl>
                                      </p:cBhvr>
                                    </p:animEffect>
                                  </p:childTnLst>
                                </p:cTn>
                              </p:par>
                              <p:par>
                                <p:cTn id="204" presetID="8" presetClass="emph" presetSubtype="0" fill="hold" grpId="9" nodeType="withEffect">
                                  <p:stCondLst>
                                    <p:cond delay="0"/>
                                  </p:stCondLst>
                                  <p:childTnLst>
                                    <p:animRot by="43200000">
                                      <p:cBhvr>
                                        <p:cTn id="205" dur="1500" fill="hold"/>
                                        <p:tgtEl>
                                          <p:spTgt spid="79"/>
                                        </p:tgtEl>
                                        <p:attrNameLst>
                                          <p:attrName>r</p:attrName>
                                        </p:attrNameLst>
                                      </p:cBhvr>
                                    </p:animRot>
                                  </p:childTnLst>
                                </p:cTn>
                              </p:par>
                              <p:par>
                                <p:cTn id="206" presetID="8" presetClass="emph" presetSubtype="0" fill="hold" grpId="9" nodeType="withEffect">
                                  <p:stCondLst>
                                    <p:cond delay="0"/>
                                  </p:stCondLst>
                                  <p:childTnLst>
                                    <p:animRot by="-21600000">
                                      <p:cBhvr>
                                        <p:cTn id="207" dur="1500" fill="hold"/>
                                        <p:tgtEl>
                                          <p:spTgt spid="80"/>
                                        </p:tgtEl>
                                        <p:attrNameLst>
                                          <p:attrName>r</p:attrName>
                                        </p:attrNameLst>
                                      </p:cBhvr>
                                    </p:animRot>
                                  </p:childTnLst>
                                </p:cTn>
                              </p:par>
                            </p:childTnLst>
                          </p:cTn>
                        </p:par>
                        <p:par>
                          <p:cTn id="208" fill="hold">
                            <p:stCondLst>
                              <p:cond delay="8300"/>
                            </p:stCondLst>
                            <p:childTnLst>
                              <p:par>
                                <p:cTn id="209" presetID="22" presetClass="entr" presetSubtype="4" fill="hold" grpId="0" nodeType="afterEffect">
                                  <p:stCondLst>
                                    <p:cond delay="0"/>
                                  </p:stCondLst>
                                  <p:childTnLst>
                                    <p:set>
                                      <p:cBhvr>
                                        <p:cTn id="210" dur="1" fill="hold">
                                          <p:stCondLst>
                                            <p:cond delay="0"/>
                                          </p:stCondLst>
                                        </p:cTn>
                                        <p:tgtEl>
                                          <p:spTgt spid="91"/>
                                        </p:tgtEl>
                                        <p:attrNameLst>
                                          <p:attrName>style.visibility</p:attrName>
                                        </p:attrNameLst>
                                      </p:cBhvr>
                                      <p:to>
                                        <p:strVal val="visible"/>
                                      </p:to>
                                    </p:set>
                                    <p:animEffect transition="in" filter="wipe(down)">
                                      <p:cBhvr>
                                        <p:cTn id="21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79" grpId="0" animBg="1"/>
      <p:bldP spid="79" grpId="1" animBg="1"/>
      <p:bldP spid="79" grpId="2" animBg="1"/>
      <p:bldP spid="79" grpId="3" animBg="1"/>
      <p:bldP spid="79" grpId="4" animBg="1"/>
      <p:bldP spid="79" grpId="5" animBg="1"/>
      <p:bldP spid="79" grpId="6" animBg="1"/>
      <p:bldP spid="79" grpId="7" animBg="1"/>
      <p:bldP spid="79" grpId="8" animBg="1"/>
      <p:bldP spid="79" grpId="9" animBg="1"/>
      <p:bldP spid="79" grpId="10" animBg="1"/>
      <p:bldP spid="79" grpId="11" animBg="1"/>
      <p:bldP spid="79" grpId="12" animBg="1"/>
      <p:bldP spid="80" grpId="0" animBg="1"/>
      <p:bldP spid="80" grpId="1" animBg="1"/>
      <p:bldP spid="80" grpId="2" animBg="1"/>
      <p:bldP spid="80" grpId="3" animBg="1"/>
      <p:bldP spid="80" grpId="4" animBg="1"/>
      <p:bldP spid="80" grpId="5" animBg="1"/>
      <p:bldP spid="80" grpId="6" animBg="1"/>
      <p:bldP spid="80" grpId="7" animBg="1"/>
      <p:bldP spid="80" grpId="8" animBg="1"/>
      <p:bldP spid="80" grpId="9" animBg="1"/>
      <p:bldP spid="80" grpId="10" animBg="1"/>
      <p:bldP spid="80" grpId="11" animBg="1"/>
      <p:bldP spid="80" grpId="12" animBg="1"/>
      <p:bldP spid="80" grpId="13" animBg="1"/>
      <p:bldP spid="91" grpId="0"/>
      <p:bldP spid="92" grpId="0"/>
      <p:bldP spid="93" grpId="0"/>
      <p:bldP spid="94" grpId="0"/>
      <p:bldP spid="95" grpId="0"/>
      <p:bldP spid="95" grpId="1"/>
      <p:bldP spid="95" grpId="2"/>
      <p:bldP spid="95" grpId="3"/>
      <p:bldP spid="100"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004DB9FB-839F-441C-A2E9-0771CADE37ED}"/>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5" name="Footer Placeholder 4"/>
          <p:cNvSpPr>
            <a:spLocks noGrp="1"/>
          </p:cNvSpPr>
          <p:nvPr>
            <p:ph type="ftr" sz="quarter" idx="11"/>
          </p:nvPr>
        </p:nvSpPr>
        <p:spPr/>
        <p:txBody>
          <a:bodyPr/>
          <a:lstStyle/>
          <a:p>
            <a:r>
              <a:rPr lang="en-US"/>
              <a:t>Copyright by ALCOR Scientific Inc. Confidential and Proprietary Data</a:t>
            </a:r>
          </a:p>
        </p:txBody>
      </p:sp>
      <p:pic>
        <p:nvPicPr>
          <p:cNvPr id="6" name="Picture 5"/>
          <p:cNvPicPr>
            <a:picLocks noChangeAspect="1"/>
          </p:cNvPicPr>
          <p:nvPr/>
        </p:nvPicPr>
        <p:blipFill rotWithShape="1">
          <a:blip r:embed="rId3"/>
          <a:srcRect l="3382" t="900" r="866" b="2037"/>
          <a:stretch/>
        </p:blipFill>
        <p:spPr>
          <a:xfrm>
            <a:off x="3239283" y="1842869"/>
            <a:ext cx="2948941" cy="3474720"/>
          </a:xfrm>
          <a:prstGeom prst="rect">
            <a:avLst/>
          </a:prstGeom>
        </p:spPr>
      </p:pic>
      <p:pic>
        <p:nvPicPr>
          <p:cNvPr id="7"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backgroundRemoval t="772" b="83642" l="1563" r="48003">
                        <a14:backgroundMark x1="32031" y1="75772" x2="32031" y2="75772"/>
                        <a14:backgroundMark x1="25521" y1="78241" x2="25521" y2="78241"/>
                        <a14:backgroundMark x1="19444" y1="77160" x2="19444" y2="77160"/>
                        <a14:backgroundMark x1="13715" y1="72531" x2="13715" y2="72531"/>
                        <a14:backgroundMark x1="9028" y1="64815" x2="9028" y2="64815"/>
                        <a14:backgroundMark x1="5990" y1="55401" x2="5990" y2="55401"/>
                        <a14:backgroundMark x1="4601" y1="43673" x2="4601" y2="43673"/>
                        <a14:backgroundMark x1="5295" y1="32870" x2="5295" y2="32870"/>
                        <a14:backgroundMark x1="7899" y1="22222" x2="7899" y2="22222"/>
                        <a14:backgroundMark x1="12066" y1="14506" x2="12066" y2="14506"/>
                        <a14:backgroundMark x1="17622" y1="8333" x2="17622" y2="8333"/>
                        <a14:backgroundMark x1="23785" y1="6481" x2="23785" y2="6481"/>
                        <a14:backgroundMark x1="29948" y1="7716" x2="29948" y2="7716"/>
                        <a14:backgroundMark x1="35764" y1="12191" x2="35764" y2="12191"/>
                        <a14:backgroundMark x1="40538" y1="19599" x2="40538" y2="19599"/>
                        <a14:backgroundMark x1="43837" y1="29475" x2="43837" y2="29475"/>
                        <a14:backgroundMark x1="44965" y1="40432" x2="44965" y2="40432"/>
                        <a14:backgroundMark x1="44271" y1="51235" x2="44271" y2="51235"/>
                        <a14:backgroundMark x1="41753" y1="62191" x2="41753" y2="62191"/>
                        <a14:backgroundMark x1="37500" y1="70216" x2="37500" y2="70216"/>
                      </a14:backgroundRemoval>
                    </a14:imgEffect>
                  </a14:imgLayer>
                </a14:imgProps>
              </a:ext>
              <a:ext uri="{28A0092B-C50C-407E-A947-70E740481C1C}">
                <a14:useLocalDpi xmlns:a14="http://schemas.microsoft.com/office/drawing/2010/main" val="0"/>
              </a:ext>
            </a:extLst>
          </a:blip>
          <a:srcRect l="1610" t="980" r="52100" b="16621"/>
          <a:stretch/>
        </p:blipFill>
        <p:spPr>
          <a:xfrm rot="9747414">
            <a:off x="3419782" y="1947236"/>
            <a:ext cx="2482850" cy="2486025"/>
          </a:xfrm>
          <a:prstGeom prst="flowChartConnector">
            <a:avLst/>
          </a:prstGeom>
        </p:spPr>
      </p:pic>
      <p:grpSp>
        <p:nvGrpSpPr>
          <p:cNvPr id="18" name="Group 17"/>
          <p:cNvGrpSpPr/>
          <p:nvPr/>
        </p:nvGrpSpPr>
        <p:grpSpPr>
          <a:xfrm rot="14051530">
            <a:off x="3850551" y="3426905"/>
            <a:ext cx="143267" cy="776201"/>
            <a:chOff x="4131198" y="2131521"/>
            <a:chExt cx="191022" cy="1034935"/>
          </a:xfrm>
        </p:grpSpPr>
        <p:sp>
          <p:nvSpPr>
            <p:cNvPr id="19"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solidFill>
              <a:srgbClr val="FF0000"/>
            </a:solidFill>
            <a:ln w="9525">
              <a:noFill/>
              <a:round/>
              <a:headEnd/>
              <a:tailEnd/>
            </a:ln>
          </p:spPr>
          <p:txBody>
            <a:bodyPr/>
            <a:lstStyle/>
            <a:p>
              <a:endParaRPr lang="en-US" sz="1350" dirty="0"/>
            </a:p>
          </p:txBody>
        </p:sp>
        <p:sp>
          <p:nvSpPr>
            <p:cNvPr id="20" name="Freeform 33"/>
            <p:cNvSpPr>
              <a:spLocks/>
            </p:cNvSpPr>
            <p:nvPr/>
          </p:nvSpPr>
          <p:spPr bwMode="auto">
            <a:xfrm rot="21411049">
              <a:off x="4175181" y="2257177"/>
              <a:ext cx="133960" cy="909279"/>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solidFill>
              <a:srgbClr val="000000"/>
            </a:solidFill>
            <a:ln w="3175">
              <a:solidFill>
                <a:schemeClr val="tx1"/>
              </a:solidFill>
              <a:round/>
              <a:headEnd/>
              <a:tailEnd/>
            </a:ln>
          </p:spPr>
          <p:txBody>
            <a:bodyPr/>
            <a:lstStyle/>
            <a:p>
              <a:endParaRPr lang="en-US" sz="1350"/>
            </a:p>
          </p:txBody>
        </p:sp>
        <p:grpSp>
          <p:nvGrpSpPr>
            <p:cNvPr id="21" name="Group 34"/>
            <p:cNvGrpSpPr>
              <a:grpSpLocks/>
            </p:cNvGrpSpPr>
            <p:nvPr/>
          </p:nvGrpSpPr>
          <p:grpSpPr bwMode="auto">
            <a:xfrm rot="21426535">
              <a:off x="4131198" y="2131521"/>
              <a:ext cx="191022" cy="162500"/>
              <a:chOff x="2064" y="1296"/>
              <a:chExt cx="213" cy="181"/>
            </a:xfrm>
          </p:grpSpPr>
          <p:sp>
            <p:nvSpPr>
              <p:cNvPr id="22"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gradFill rotWithShape="0">
                <a:gsLst>
                  <a:gs pos="0">
                    <a:srgbClr val="760000"/>
                  </a:gs>
                  <a:gs pos="50000">
                    <a:srgbClr val="FF0000"/>
                  </a:gs>
                  <a:gs pos="100000">
                    <a:srgbClr val="760000"/>
                  </a:gs>
                </a:gsLst>
                <a:lin ang="0" scaled="1"/>
              </a:gradFill>
              <a:ln w="9525">
                <a:noFill/>
                <a:round/>
                <a:headEnd/>
                <a:tailEnd/>
              </a:ln>
            </p:spPr>
            <p:txBody>
              <a:bodyPr/>
              <a:lstStyle/>
              <a:p>
                <a:endParaRPr lang="en-US" sz="1350"/>
              </a:p>
            </p:txBody>
          </p:sp>
          <p:sp>
            <p:nvSpPr>
              <p:cNvPr id="23" name="Rectangle 36"/>
              <p:cNvSpPr>
                <a:spLocks noChangeArrowheads="1"/>
              </p:cNvSpPr>
              <p:nvPr/>
            </p:nvSpPr>
            <p:spPr bwMode="auto">
              <a:xfrm>
                <a:off x="2064" y="1296"/>
                <a:ext cx="213" cy="181"/>
              </a:xfrm>
              <a:prstGeom prst="rect">
                <a:avLst/>
              </a:prstGeom>
              <a:solidFill>
                <a:srgbClr val="800080"/>
              </a:solidFill>
              <a:ln w="9525">
                <a:solidFill>
                  <a:schemeClr val="tx1"/>
                </a:solidFill>
                <a:miter lim="800000"/>
                <a:headEnd/>
                <a:tailEnd/>
              </a:ln>
            </p:spPr>
            <p:txBody>
              <a:bodyPr wrap="none" anchor="ctr"/>
              <a:lstStyle/>
              <a:p>
                <a:endParaRPr lang="en-US" sz="1350"/>
              </a:p>
            </p:txBody>
          </p:sp>
          <p:sp>
            <p:nvSpPr>
              <p:cNvPr id="24" name="Line 37"/>
              <p:cNvSpPr>
                <a:spLocks noChangeShapeType="1"/>
              </p:cNvSpPr>
              <p:nvPr/>
            </p:nvSpPr>
            <p:spPr bwMode="auto">
              <a:xfrm>
                <a:off x="2100" y="1348"/>
                <a:ext cx="0" cy="129"/>
              </a:xfrm>
              <a:prstGeom prst="line">
                <a:avLst/>
              </a:prstGeom>
              <a:noFill/>
              <a:ln w="12700">
                <a:solidFill>
                  <a:schemeClr val="tx1"/>
                </a:solidFill>
                <a:round/>
                <a:headEnd/>
                <a:tailEnd/>
              </a:ln>
            </p:spPr>
            <p:txBody>
              <a:bodyPr/>
              <a:lstStyle/>
              <a:p>
                <a:endParaRPr lang="en-US" sz="1350"/>
              </a:p>
            </p:txBody>
          </p:sp>
          <p:sp>
            <p:nvSpPr>
              <p:cNvPr id="25" name="Line 38"/>
              <p:cNvSpPr>
                <a:spLocks noChangeShapeType="1"/>
              </p:cNvSpPr>
              <p:nvPr/>
            </p:nvSpPr>
            <p:spPr bwMode="auto">
              <a:xfrm>
                <a:off x="2142" y="1348"/>
                <a:ext cx="0" cy="129"/>
              </a:xfrm>
              <a:prstGeom prst="line">
                <a:avLst/>
              </a:prstGeom>
              <a:noFill/>
              <a:ln w="12700">
                <a:solidFill>
                  <a:schemeClr val="tx1"/>
                </a:solidFill>
                <a:round/>
                <a:headEnd/>
                <a:tailEnd/>
              </a:ln>
            </p:spPr>
            <p:txBody>
              <a:bodyPr/>
              <a:lstStyle/>
              <a:p>
                <a:endParaRPr lang="en-US" sz="1350"/>
              </a:p>
            </p:txBody>
          </p:sp>
          <p:sp>
            <p:nvSpPr>
              <p:cNvPr id="26" name="Line 39"/>
              <p:cNvSpPr>
                <a:spLocks noChangeShapeType="1"/>
              </p:cNvSpPr>
              <p:nvPr/>
            </p:nvSpPr>
            <p:spPr bwMode="auto">
              <a:xfrm>
                <a:off x="2185" y="1348"/>
                <a:ext cx="0" cy="129"/>
              </a:xfrm>
              <a:prstGeom prst="line">
                <a:avLst/>
              </a:prstGeom>
              <a:noFill/>
              <a:ln w="12700">
                <a:solidFill>
                  <a:schemeClr val="tx1"/>
                </a:solidFill>
                <a:round/>
                <a:headEnd/>
                <a:tailEnd/>
              </a:ln>
            </p:spPr>
            <p:txBody>
              <a:bodyPr/>
              <a:lstStyle/>
              <a:p>
                <a:endParaRPr lang="en-US" sz="1350"/>
              </a:p>
            </p:txBody>
          </p:sp>
          <p:sp>
            <p:nvSpPr>
              <p:cNvPr id="27" name="Line 40"/>
              <p:cNvSpPr>
                <a:spLocks noChangeShapeType="1"/>
              </p:cNvSpPr>
              <p:nvPr/>
            </p:nvSpPr>
            <p:spPr bwMode="auto">
              <a:xfrm>
                <a:off x="2227" y="1348"/>
                <a:ext cx="0" cy="129"/>
              </a:xfrm>
              <a:prstGeom prst="line">
                <a:avLst/>
              </a:prstGeom>
              <a:noFill/>
              <a:ln w="12700">
                <a:solidFill>
                  <a:schemeClr val="tx1"/>
                </a:solidFill>
                <a:round/>
                <a:headEnd/>
                <a:tailEnd/>
              </a:ln>
            </p:spPr>
            <p:txBody>
              <a:bodyPr/>
              <a:lstStyle/>
              <a:p>
                <a:endParaRPr lang="en-US" sz="1350" dirty="0"/>
              </a:p>
            </p:txBody>
          </p:sp>
        </p:grpSp>
      </p:grpSp>
      <p:grpSp>
        <p:nvGrpSpPr>
          <p:cNvPr id="31" name="Group 30"/>
          <p:cNvGrpSpPr/>
          <p:nvPr/>
        </p:nvGrpSpPr>
        <p:grpSpPr>
          <a:xfrm rot="10800000">
            <a:off x="3863442" y="2068369"/>
            <a:ext cx="1587111" cy="2258317"/>
            <a:chOff x="4856357" y="1562998"/>
            <a:chExt cx="2116148" cy="3011089"/>
          </a:xfrm>
        </p:grpSpPr>
        <p:grpSp>
          <p:nvGrpSpPr>
            <p:cNvPr id="32" name="Group 31"/>
            <p:cNvGrpSpPr/>
            <p:nvPr/>
          </p:nvGrpSpPr>
          <p:grpSpPr>
            <a:xfrm rot="19432159">
              <a:off x="4982203" y="1562998"/>
              <a:ext cx="191022" cy="1043826"/>
              <a:chOff x="4131198" y="2131521"/>
              <a:chExt cx="191022" cy="1043826"/>
            </a:xfrm>
          </p:grpSpPr>
          <p:sp>
            <p:nvSpPr>
              <p:cNvPr id="44"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solidFill>
                <a:srgbClr val="FF0000"/>
              </a:solidFill>
              <a:ln w="9525">
                <a:noFill/>
                <a:round/>
                <a:headEnd/>
                <a:tailEnd/>
              </a:ln>
            </p:spPr>
            <p:txBody>
              <a:bodyPr/>
              <a:lstStyle/>
              <a:p>
                <a:endParaRPr lang="en-US" sz="1350"/>
              </a:p>
            </p:txBody>
          </p:sp>
          <p:sp>
            <p:nvSpPr>
              <p:cNvPr id="45" name="Freeform 33"/>
              <p:cNvSpPr>
                <a:spLocks/>
              </p:cNvSpPr>
              <p:nvPr/>
            </p:nvSpPr>
            <p:spPr bwMode="auto">
              <a:xfrm rot="21411049">
                <a:off x="4182677" y="2266070"/>
                <a:ext cx="133959" cy="909277"/>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solidFill>
                <a:srgbClr val="000000"/>
              </a:solidFill>
              <a:ln w="3175">
                <a:solidFill>
                  <a:schemeClr val="tx1"/>
                </a:solidFill>
                <a:round/>
                <a:headEnd/>
                <a:tailEnd/>
              </a:ln>
            </p:spPr>
            <p:txBody>
              <a:bodyPr/>
              <a:lstStyle/>
              <a:p>
                <a:endParaRPr lang="en-US" sz="1350"/>
              </a:p>
            </p:txBody>
          </p:sp>
          <p:grpSp>
            <p:nvGrpSpPr>
              <p:cNvPr id="46" name="Group 34"/>
              <p:cNvGrpSpPr>
                <a:grpSpLocks/>
              </p:cNvGrpSpPr>
              <p:nvPr/>
            </p:nvGrpSpPr>
            <p:grpSpPr bwMode="auto">
              <a:xfrm rot="21426535">
                <a:off x="4131198" y="2131521"/>
                <a:ext cx="191022" cy="162500"/>
                <a:chOff x="2064" y="1296"/>
                <a:chExt cx="213" cy="181"/>
              </a:xfrm>
            </p:grpSpPr>
            <p:sp>
              <p:nvSpPr>
                <p:cNvPr id="47"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gradFill rotWithShape="0">
                  <a:gsLst>
                    <a:gs pos="0">
                      <a:srgbClr val="760000"/>
                    </a:gs>
                    <a:gs pos="50000">
                      <a:srgbClr val="FF0000"/>
                    </a:gs>
                    <a:gs pos="100000">
                      <a:srgbClr val="760000"/>
                    </a:gs>
                  </a:gsLst>
                  <a:lin ang="0" scaled="1"/>
                </a:gradFill>
                <a:ln w="9525">
                  <a:noFill/>
                  <a:round/>
                  <a:headEnd/>
                  <a:tailEnd/>
                </a:ln>
              </p:spPr>
              <p:txBody>
                <a:bodyPr/>
                <a:lstStyle/>
                <a:p>
                  <a:endParaRPr lang="en-US" sz="1350"/>
                </a:p>
              </p:txBody>
            </p:sp>
            <p:sp>
              <p:nvSpPr>
                <p:cNvPr id="48" name="Rectangle 36"/>
                <p:cNvSpPr>
                  <a:spLocks noChangeArrowheads="1"/>
                </p:cNvSpPr>
                <p:nvPr/>
              </p:nvSpPr>
              <p:spPr bwMode="auto">
                <a:xfrm>
                  <a:off x="2064" y="1296"/>
                  <a:ext cx="213" cy="181"/>
                </a:xfrm>
                <a:prstGeom prst="rect">
                  <a:avLst/>
                </a:prstGeom>
                <a:solidFill>
                  <a:srgbClr val="800080"/>
                </a:solidFill>
                <a:ln w="9525">
                  <a:solidFill>
                    <a:schemeClr val="tx1"/>
                  </a:solidFill>
                  <a:miter lim="800000"/>
                  <a:headEnd/>
                  <a:tailEnd/>
                </a:ln>
              </p:spPr>
              <p:txBody>
                <a:bodyPr wrap="none" anchor="ctr"/>
                <a:lstStyle/>
                <a:p>
                  <a:endParaRPr lang="en-US" sz="1350"/>
                </a:p>
              </p:txBody>
            </p:sp>
            <p:sp>
              <p:nvSpPr>
                <p:cNvPr id="49" name="Line 37"/>
                <p:cNvSpPr>
                  <a:spLocks noChangeShapeType="1"/>
                </p:cNvSpPr>
                <p:nvPr/>
              </p:nvSpPr>
              <p:spPr bwMode="auto">
                <a:xfrm>
                  <a:off x="2100" y="1348"/>
                  <a:ext cx="0" cy="129"/>
                </a:xfrm>
                <a:prstGeom prst="line">
                  <a:avLst/>
                </a:prstGeom>
                <a:noFill/>
                <a:ln w="12700">
                  <a:solidFill>
                    <a:schemeClr val="tx1"/>
                  </a:solidFill>
                  <a:round/>
                  <a:headEnd/>
                  <a:tailEnd/>
                </a:ln>
              </p:spPr>
              <p:txBody>
                <a:bodyPr/>
                <a:lstStyle/>
                <a:p>
                  <a:endParaRPr lang="en-US" sz="1350"/>
                </a:p>
              </p:txBody>
            </p:sp>
            <p:sp>
              <p:nvSpPr>
                <p:cNvPr id="50" name="Line 38"/>
                <p:cNvSpPr>
                  <a:spLocks noChangeShapeType="1"/>
                </p:cNvSpPr>
                <p:nvPr/>
              </p:nvSpPr>
              <p:spPr bwMode="auto">
                <a:xfrm>
                  <a:off x="2142" y="1348"/>
                  <a:ext cx="0" cy="129"/>
                </a:xfrm>
                <a:prstGeom prst="line">
                  <a:avLst/>
                </a:prstGeom>
                <a:noFill/>
                <a:ln w="12700">
                  <a:solidFill>
                    <a:schemeClr val="tx1"/>
                  </a:solidFill>
                  <a:round/>
                  <a:headEnd/>
                  <a:tailEnd/>
                </a:ln>
              </p:spPr>
              <p:txBody>
                <a:bodyPr/>
                <a:lstStyle/>
                <a:p>
                  <a:endParaRPr lang="en-US" sz="1350"/>
                </a:p>
              </p:txBody>
            </p:sp>
            <p:sp>
              <p:nvSpPr>
                <p:cNvPr id="51" name="Line 39"/>
                <p:cNvSpPr>
                  <a:spLocks noChangeShapeType="1"/>
                </p:cNvSpPr>
                <p:nvPr/>
              </p:nvSpPr>
              <p:spPr bwMode="auto">
                <a:xfrm>
                  <a:off x="2185" y="1348"/>
                  <a:ext cx="0" cy="129"/>
                </a:xfrm>
                <a:prstGeom prst="line">
                  <a:avLst/>
                </a:prstGeom>
                <a:noFill/>
                <a:ln w="12700">
                  <a:solidFill>
                    <a:schemeClr val="tx1"/>
                  </a:solidFill>
                  <a:round/>
                  <a:headEnd/>
                  <a:tailEnd/>
                </a:ln>
              </p:spPr>
              <p:txBody>
                <a:bodyPr/>
                <a:lstStyle/>
                <a:p>
                  <a:endParaRPr lang="en-US" sz="1350"/>
                </a:p>
              </p:txBody>
            </p:sp>
            <p:sp>
              <p:nvSpPr>
                <p:cNvPr id="52" name="Line 40"/>
                <p:cNvSpPr>
                  <a:spLocks noChangeShapeType="1"/>
                </p:cNvSpPr>
                <p:nvPr/>
              </p:nvSpPr>
              <p:spPr bwMode="auto">
                <a:xfrm>
                  <a:off x="2227" y="1348"/>
                  <a:ext cx="0" cy="129"/>
                </a:xfrm>
                <a:prstGeom prst="line">
                  <a:avLst/>
                </a:prstGeom>
                <a:noFill/>
                <a:ln w="12700">
                  <a:solidFill>
                    <a:schemeClr val="tx1"/>
                  </a:solidFill>
                  <a:round/>
                  <a:headEnd/>
                  <a:tailEnd/>
                </a:ln>
              </p:spPr>
              <p:txBody>
                <a:bodyPr/>
                <a:lstStyle/>
                <a:p>
                  <a:endParaRPr lang="en-US" sz="1350" dirty="0"/>
                </a:p>
              </p:txBody>
            </p:sp>
          </p:grpSp>
        </p:grpSp>
        <p:grpSp>
          <p:nvGrpSpPr>
            <p:cNvPr id="33" name="Group 32"/>
            <p:cNvGrpSpPr/>
            <p:nvPr/>
          </p:nvGrpSpPr>
          <p:grpSpPr>
            <a:xfrm rot="8627430">
              <a:off x="6655006" y="3530257"/>
              <a:ext cx="191022" cy="1043830"/>
              <a:chOff x="4131266" y="2131517"/>
              <a:chExt cx="191022" cy="1043830"/>
            </a:xfrm>
          </p:grpSpPr>
          <p:sp>
            <p:nvSpPr>
              <p:cNvPr id="35" name="Freeform 30"/>
              <p:cNvSpPr>
                <a:spLocks/>
              </p:cNvSpPr>
              <p:nvPr/>
            </p:nvSpPr>
            <p:spPr bwMode="auto">
              <a:xfrm rot="21422667">
                <a:off x="4184132" y="2293949"/>
                <a:ext cx="122291" cy="852777"/>
              </a:xfrm>
              <a:custGeom>
                <a:avLst/>
                <a:gdLst>
                  <a:gd name="T0" fmla="*/ 1 w 594"/>
                  <a:gd name="T1" fmla="*/ 0 h 1780"/>
                  <a:gd name="T2" fmla="*/ 132 w 594"/>
                  <a:gd name="T3" fmla="*/ 0 h 1780"/>
                  <a:gd name="T4" fmla="*/ 131 w 594"/>
                  <a:gd name="T5" fmla="*/ 431 h 1780"/>
                  <a:gd name="T6" fmla="*/ 89 w 594"/>
                  <a:gd name="T7" fmla="*/ 478 h 1780"/>
                  <a:gd name="T8" fmla="*/ 57 w 594"/>
                  <a:gd name="T9" fmla="*/ 477 h 1780"/>
                  <a:gd name="T10" fmla="*/ 12 w 594"/>
                  <a:gd name="T11" fmla="*/ 447 h 1780"/>
                  <a:gd name="T12" fmla="*/ 0 w 594"/>
                  <a:gd name="T13" fmla="*/ 401 h 1780"/>
                  <a:gd name="T14" fmla="*/ 1 w 594"/>
                  <a:gd name="T15" fmla="*/ 0 h 1780"/>
                  <a:gd name="T16" fmla="*/ 1 w 594"/>
                  <a:gd name="T17" fmla="*/ 0 h 17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4"/>
                  <a:gd name="T28" fmla="*/ 0 h 1780"/>
                  <a:gd name="T29" fmla="*/ 594 w 594"/>
                  <a:gd name="T30" fmla="*/ 1780 h 17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4" h="1780">
                    <a:moveTo>
                      <a:pt x="5" y="0"/>
                    </a:moveTo>
                    <a:lnTo>
                      <a:pt x="594" y="0"/>
                    </a:lnTo>
                    <a:lnTo>
                      <a:pt x="591" y="1604"/>
                    </a:lnTo>
                    <a:lnTo>
                      <a:pt x="401" y="1780"/>
                    </a:lnTo>
                    <a:lnTo>
                      <a:pt x="257" y="1777"/>
                    </a:lnTo>
                    <a:lnTo>
                      <a:pt x="52" y="1663"/>
                    </a:lnTo>
                    <a:lnTo>
                      <a:pt x="0" y="1494"/>
                    </a:lnTo>
                    <a:lnTo>
                      <a:pt x="5" y="0"/>
                    </a:lnTo>
                    <a:close/>
                  </a:path>
                </a:pathLst>
              </a:custGeom>
              <a:noFill/>
              <a:ln w="9525">
                <a:noFill/>
                <a:round/>
                <a:headEnd/>
                <a:tailEnd/>
              </a:ln>
            </p:spPr>
            <p:txBody>
              <a:bodyPr/>
              <a:lstStyle/>
              <a:p>
                <a:endParaRPr lang="en-US" sz="1350"/>
              </a:p>
            </p:txBody>
          </p:sp>
          <p:sp>
            <p:nvSpPr>
              <p:cNvPr id="36" name="Freeform 33"/>
              <p:cNvSpPr>
                <a:spLocks/>
              </p:cNvSpPr>
              <p:nvPr/>
            </p:nvSpPr>
            <p:spPr bwMode="auto">
              <a:xfrm rot="21411049">
                <a:off x="4182677" y="2266070"/>
                <a:ext cx="133959" cy="909277"/>
              </a:xfrm>
              <a:custGeom>
                <a:avLst/>
                <a:gdLst>
                  <a:gd name="T0" fmla="*/ 0 w 719"/>
                  <a:gd name="T1" fmla="*/ 546 h 2338"/>
                  <a:gd name="T2" fmla="*/ 1 w 719"/>
                  <a:gd name="T3" fmla="*/ 553 h 2338"/>
                  <a:gd name="T4" fmla="*/ 2 w 719"/>
                  <a:gd name="T5" fmla="*/ 558 h 2338"/>
                  <a:gd name="T6" fmla="*/ 4 w 719"/>
                  <a:gd name="T7" fmla="*/ 562 h 2338"/>
                  <a:gd name="T8" fmla="*/ 5 w 719"/>
                  <a:gd name="T9" fmla="*/ 567 h 2338"/>
                  <a:gd name="T10" fmla="*/ 7 w 719"/>
                  <a:gd name="T11" fmla="*/ 571 h 2338"/>
                  <a:gd name="T12" fmla="*/ 8 w 719"/>
                  <a:gd name="T13" fmla="*/ 576 h 2338"/>
                  <a:gd name="T14" fmla="*/ 10 w 719"/>
                  <a:gd name="T15" fmla="*/ 580 h 2338"/>
                  <a:gd name="T16" fmla="*/ 12 w 719"/>
                  <a:gd name="T17" fmla="*/ 584 h 2338"/>
                  <a:gd name="T18" fmla="*/ 14 w 719"/>
                  <a:gd name="T19" fmla="*/ 588 h 2338"/>
                  <a:gd name="T20" fmla="*/ 17 w 719"/>
                  <a:gd name="T21" fmla="*/ 592 h 2338"/>
                  <a:gd name="T22" fmla="*/ 20 w 719"/>
                  <a:gd name="T23" fmla="*/ 596 h 2338"/>
                  <a:gd name="T24" fmla="*/ 23 w 719"/>
                  <a:gd name="T25" fmla="*/ 600 h 2338"/>
                  <a:gd name="T26" fmla="*/ 29 w 719"/>
                  <a:gd name="T27" fmla="*/ 607 h 2338"/>
                  <a:gd name="T28" fmla="*/ 35 w 719"/>
                  <a:gd name="T29" fmla="*/ 612 h 2338"/>
                  <a:gd name="T30" fmla="*/ 42 w 719"/>
                  <a:gd name="T31" fmla="*/ 617 h 2338"/>
                  <a:gd name="T32" fmla="*/ 49 w 719"/>
                  <a:gd name="T33" fmla="*/ 621 h 2338"/>
                  <a:gd name="T34" fmla="*/ 60 w 719"/>
                  <a:gd name="T35" fmla="*/ 625 h 2338"/>
                  <a:gd name="T36" fmla="*/ 84 w 719"/>
                  <a:gd name="T37" fmla="*/ 628 h 2338"/>
                  <a:gd name="T38" fmla="*/ 104 w 719"/>
                  <a:gd name="T39" fmla="*/ 623 h 2338"/>
                  <a:gd name="T40" fmla="*/ 115 w 719"/>
                  <a:gd name="T41" fmla="*/ 617 h 2338"/>
                  <a:gd name="T42" fmla="*/ 121 w 719"/>
                  <a:gd name="T43" fmla="*/ 613 h 2338"/>
                  <a:gd name="T44" fmla="*/ 126 w 719"/>
                  <a:gd name="T45" fmla="*/ 609 h 2338"/>
                  <a:gd name="T46" fmla="*/ 131 w 719"/>
                  <a:gd name="T47" fmla="*/ 604 h 2338"/>
                  <a:gd name="T48" fmla="*/ 136 w 719"/>
                  <a:gd name="T49" fmla="*/ 599 h 2338"/>
                  <a:gd name="T50" fmla="*/ 140 w 719"/>
                  <a:gd name="T51" fmla="*/ 593 h 2338"/>
                  <a:gd name="T52" fmla="*/ 144 w 719"/>
                  <a:gd name="T53" fmla="*/ 587 h 2338"/>
                  <a:gd name="T54" fmla="*/ 148 w 719"/>
                  <a:gd name="T55" fmla="*/ 580 h 2338"/>
                  <a:gd name="T56" fmla="*/ 151 w 719"/>
                  <a:gd name="T57" fmla="*/ 574 h 2338"/>
                  <a:gd name="T58" fmla="*/ 154 w 719"/>
                  <a:gd name="T59" fmla="*/ 567 h 2338"/>
                  <a:gd name="T60" fmla="*/ 156 w 719"/>
                  <a:gd name="T61" fmla="*/ 560 h 2338"/>
                  <a:gd name="T62" fmla="*/ 157 w 719"/>
                  <a:gd name="T63" fmla="*/ 554 h 2338"/>
                  <a:gd name="T64" fmla="*/ 159 w 719"/>
                  <a:gd name="T65" fmla="*/ 549 h 2338"/>
                  <a:gd name="T66" fmla="*/ 136 w 719"/>
                  <a:gd name="T67" fmla="*/ 0 h 2338"/>
                  <a:gd name="T68" fmla="*/ 136 w 719"/>
                  <a:gd name="T69" fmla="*/ 544 h 2338"/>
                  <a:gd name="T70" fmla="*/ 134 w 719"/>
                  <a:gd name="T71" fmla="*/ 550 h 2338"/>
                  <a:gd name="T72" fmla="*/ 133 w 719"/>
                  <a:gd name="T73" fmla="*/ 555 h 2338"/>
                  <a:gd name="T74" fmla="*/ 131 w 719"/>
                  <a:gd name="T75" fmla="*/ 561 h 2338"/>
                  <a:gd name="T76" fmla="*/ 128 w 719"/>
                  <a:gd name="T77" fmla="*/ 566 h 2338"/>
                  <a:gd name="T78" fmla="*/ 126 w 719"/>
                  <a:gd name="T79" fmla="*/ 571 h 2338"/>
                  <a:gd name="T80" fmla="*/ 123 w 719"/>
                  <a:gd name="T81" fmla="*/ 575 h 2338"/>
                  <a:gd name="T82" fmla="*/ 120 w 719"/>
                  <a:gd name="T83" fmla="*/ 579 h 2338"/>
                  <a:gd name="T84" fmla="*/ 116 w 719"/>
                  <a:gd name="T85" fmla="*/ 583 h 2338"/>
                  <a:gd name="T86" fmla="*/ 112 w 719"/>
                  <a:gd name="T87" fmla="*/ 587 h 2338"/>
                  <a:gd name="T88" fmla="*/ 106 w 719"/>
                  <a:gd name="T89" fmla="*/ 592 h 2338"/>
                  <a:gd name="T90" fmla="*/ 98 w 719"/>
                  <a:gd name="T91" fmla="*/ 597 h 2338"/>
                  <a:gd name="T92" fmla="*/ 86 w 719"/>
                  <a:gd name="T93" fmla="*/ 600 h 2338"/>
                  <a:gd name="T94" fmla="*/ 58 w 719"/>
                  <a:gd name="T95" fmla="*/ 595 h 2338"/>
                  <a:gd name="T96" fmla="*/ 49 w 719"/>
                  <a:gd name="T97" fmla="*/ 589 h 2338"/>
                  <a:gd name="T98" fmla="*/ 44 w 719"/>
                  <a:gd name="T99" fmla="*/ 585 h 2338"/>
                  <a:gd name="T100" fmla="*/ 40 w 719"/>
                  <a:gd name="T101" fmla="*/ 581 h 2338"/>
                  <a:gd name="T102" fmla="*/ 36 w 719"/>
                  <a:gd name="T103" fmla="*/ 576 h 2338"/>
                  <a:gd name="T104" fmla="*/ 33 w 719"/>
                  <a:gd name="T105" fmla="*/ 571 h 2338"/>
                  <a:gd name="T106" fmla="*/ 30 w 719"/>
                  <a:gd name="T107" fmla="*/ 565 h 2338"/>
                  <a:gd name="T108" fmla="*/ 27 w 719"/>
                  <a:gd name="T109" fmla="*/ 559 h 2338"/>
                  <a:gd name="T110" fmla="*/ 25 w 719"/>
                  <a:gd name="T111" fmla="*/ 553 h 2338"/>
                  <a:gd name="T112" fmla="*/ 24 w 719"/>
                  <a:gd name="T113" fmla="*/ 546 h 2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9"/>
                  <a:gd name="T172" fmla="*/ 0 h 2338"/>
                  <a:gd name="T173" fmla="*/ 719 w 719"/>
                  <a:gd name="T174" fmla="*/ 2338 h 2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9" h="2338">
                    <a:moveTo>
                      <a:pt x="104" y="1956"/>
                    </a:moveTo>
                    <a:lnTo>
                      <a:pt x="104" y="59"/>
                    </a:lnTo>
                    <a:lnTo>
                      <a:pt x="0" y="55"/>
                    </a:lnTo>
                    <a:lnTo>
                      <a:pt x="0" y="2031"/>
                    </a:lnTo>
                    <a:lnTo>
                      <a:pt x="3" y="2040"/>
                    </a:lnTo>
                    <a:lnTo>
                      <a:pt x="5" y="2049"/>
                    </a:lnTo>
                    <a:lnTo>
                      <a:pt x="5" y="2054"/>
                    </a:lnTo>
                    <a:lnTo>
                      <a:pt x="6" y="2058"/>
                    </a:lnTo>
                    <a:lnTo>
                      <a:pt x="8" y="2062"/>
                    </a:lnTo>
                    <a:lnTo>
                      <a:pt x="9" y="2067"/>
                    </a:lnTo>
                    <a:lnTo>
                      <a:pt x="10" y="2071"/>
                    </a:lnTo>
                    <a:lnTo>
                      <a:pt x="11" y="2076"/>
                    </a:lnTo>
                    <a:lnTo>
                      <a:pt x="12" y="2080"/>
                    </a:lnTo>
                    <a:lnTo>
                      <a:pt x="13" y="2084"/>
                    </a:lnTo>
                    <a:lnTo>
                      <a:pt x="15" y="2089"/>
                    </a:lnTo>
                    <a:lnTo>
                      <a:pt x="16" y="2093"/>
                    </a:lnTo>
                    <a:lnTo>
                      <a:pt x="18" y="2097"/>
                    </a:lnTo>
                    <a:lnTo>
                      <a:pt x="20" y="2101"/>
                    </a:lnTo>
                    <a:lnTo>
                      <a:pt x="21" y="2106"/>
                    </a:lnTo>
                    <a:lnTo>
                      <a:pt x="23" y="2110"/>
                    </a:lnTo>
                    <a:lnTo>
                      <a:pt x="25" y="2114"/>
                    </a:lnTo>
                    <a:lnTo>
                      <a:pt x="26" y="2118"/>
                    </a:lnTo>
                    <a:lnTo>
                      <a:pt x="28" y="2122"/>
                    </a:lnTo>
                    <a:lnTo>
                      <a:pt x="30" y="2127"/>
                    </a:lnTo>
                    <a:lnTo>
                      <a:pt x="31" y="2131"/>
                    </a:lnTo>
                    <a:lnTo>
                      <a:pt x="33" y="2134"/>
                    </a:lnTo>
                    <a:lnTo>
                      <a:pt x="35" y="2138"/>
                    </a:lnTo>
                    <a:lnTo>
                      <a:pt x="37" y="2143"/>
                    </a:lnTo>
                    <a:lnTo>
                      <a:pt x="40" y="2147"/>
                    </a:lnTo>
                    <a:lnTo>
                      <a:pt x="42" y="2150"/>
                    </a:lnTo>
                    <a:lnTo>
                      <a:pt x="44" y="2154"/>
                    </a:lnTo>
                    <a:lnTo>
                      <a:pt x="46" y="2158"/>
                    </a:lnTo>
                    <a:lnTo>
                      <a:pt x="48" y="2162"/>
                    </a:lnTo>
                    <a:lnTo>
                      <a:pt x="51" y="2166"/>
                    </a:lnTo>
                    <a:lnTo>
                      <a:pt x="53" y="2170"/>
                    </a:lnTo>
                    <a:lnTo>
                      <a:pt x="55" y="2173"/>
                    </a:lnTo>
                    <a:lnTo>
                      <a:pt x="58" y="2177"/>
                    </a:lnTo>
                    <a:lnTo>
                      <a:pt x="61" y="2181"/>
                    </a:lnTo>
                    <a:lnTo>
                      <a:pt x="63" y="2184"/>
                    </a:lnTo>
                    <a:lnTo>
                      <a:pt x="65" y="2188"/>
                    </a:lnTo>
                    <a:lnTo>
                      <a:pt x="70" y="2195"/>
                    </a:lnTo>
                    <a:lnTo>
                      <a:pt x="73" y="2199"/>
                    </a:lnTo>
                    <a:lnTo>
                      <a:pt x="77" y="2202"/>
                    </a:lnTo>
                    <a:lnTo>
                      <a:pt x="79" y="2205"/>
                    </a:lnTo>
                    <a:lnTo>
                      <a:pt x="82" y="2208"/>
                    </a:lnTo>
                    <a:lnTo>
                      <a:pt x="84" y="2212"/>
                    </a:lnTo>
                    <a:lnTo>
                      <a:pt x="87" y="2215"/>
                    </a:lnTo>
                    <a:lnTo>
                      <a:pt x="90" y="2219"/>
                    </a:lnTo>
                    <a:lnTo>
                      <a:pt x="94" y="2222"/>
                    </a:lnTo>
                    <a:lnTo>
                      <a:pt x="97" y="2225"/>
                    </a:lnTo>
                    <a:lnTo>
                      <a:pt x="99" y="2228"/>
                    </a:lnTo>
                    <a:lnTo>
                      <a:pt x="105" y="2234"/>
                    </a:lnTo>
                    <a:lnTo>
                      <a:pt x="111" y="2241"/>
                    </a:lnTo>
                    <a:lnTo>
                      <a:pt x="118" y="2246"/>
                    </a:lnTo>
                    <a:lnTo>
                      <a:pt x="125" y="2252"/>
                    </a:lnTo>
                    <a:lnTo>
                      <a:pt x="132" y="2258"/>
                    </a:lnTo>
                    <a:lnTo>
                      <a:pt x="138" y="2263"/>
                    </a:lnTo>
                    <a:lnTo>
                      <a:pt x="145" y="2268"/>
                    </a:lnTo>
                    <a:lnTo>
                      <a:pt x="153" y="2273"/>
                    </a:lnTo>
                    <a:lnTo>
                      <a:pt x="160" y="2278"/>
                    </a:lnTo>
                    <a:lnTo>
                      <a:pt x="166" y="2283"/>
                    </a:lnTo>
                    <a:lnTo>
                      <a:pt x="175" y="2287"/>
                    </a:lnTo>
                    <a:lnTo>
                      <a:pt x="182" y="2291"/>
                    </a:lnTo>
                    <a:lnTo>
                      <a:pt x="190" y="2296"/>
                    </a:lnTo>
                    <a:lnTo>
                      <a:pt x="197" y="2300"/>
                    </a:lnTo>
                    <a:lnTo>
                      <a:pt x="206" y="2304"/>
                    </a:lnTo>
                    <a:lnTo>
                      <a:pt x="213" y="2307"/>
                    </a:lnTo>
                    <a:lnTo>
                      <a:pt x="221" y="2311"/>
                    </a:lnTo>
                    <a:lnTo>
                      <a:pt x="229" y="2315"/>
                    </a:lnTo>
                    <a:lnTo>
                      <a:pt x="237" y="2318"/>
                    </a:lnTo>
                    <a:lnTo>
                      <a:pt x="254" y="2323"/>
                    </a:lnTo>
                    <a:lnTo>
                      <a:pt x="271" y="2327"/>
                    </a:lnTo>
                    <a:lnTo>
                      <a:pt x="289" y="2332"/>
                    </a:lnTo>
                    <a:lnTo>
                      <a:pt x="306" y="2335"/>
                    </a:lnTo>
                    <a:lnTo>
                      <a:pt x="342" y="2338"/>
                    </a:lnTo>
                    <a:lnTo>
                      <a:pt x="379" y="2338"/>
                    </a:lnTo>
                    <a:lnTo>
                      <a:pt x="416" y="2335"/>
                    </a:lnTo>
                    <a:lnTo>
                      <a:pt x="442" y="2329"/>
                    </a:lnTo>
                    <a:lnTo>
                      <a:pt x="456" y="2325"/>
                    </a:lnTo>
                    <a:lnTo>
                      <a:pt x="470" y="2321"/>
                    </a:lnTo>
                    <a:lnTo>
                      <a:pt x="483" y="2316"/>
                    </a:lnTo>
                    <a:lnTo>
                      <a:pt x="495" y="2310"/>
                    </a:lnTo>
                    <a:lnTo>
                      <a:pt x="508" y="2305"/>
                    </a:lnTo>
                    <a:lnTo>
                      <a:pt x="521" y="2298"/>
                    </a:lnTo>
                    <a:lnTo>
                      <a:pt x="527" y="2295"/>
                    </a:lnTo>
                    <a:lnTo>
                      <a:pt x="533" y="2291"/>
                    </a:lnTo>
                    <a:lnTo>
                      <a:pt x="540" y="2287"/>
                    </a:lnTo>
                    <a:lnTo>
                      <a:pt x="546" y="2283"/>
                    </a:lnTo>
                    <a:lnTo>
                      <a:pt x="552" y="2280"/>
                    </a:lnTo>
                    <a:lnTo>
                      <a:pt x="558" y="2276"/>
                    </a:lnTo>
                    <a:lnTo>
                      <a:pt x="564" y="2271"/>
                    </a:lnTo>
                    <a:lnTo>
                      <a:pt x="569" y="2267"/>
                    </a:lnTo>
                    <a:lnTo>
                      <a:pt x="576" y="2262"/>
                    </a:lnTo>
                    <a:lnTo>
                      <a:pt x="581" y="2258"/>
                    </a:lnTo>
                    <a:lnTo>
                      <a:pt x="587" y="2253"/>
                    </a:lnTo>
                    <a:lnTo>
                      <a:pt x="592" y="2248"/>
                    </a:lnTo>
                    <a:lnTo>
                      <a:pt x="598" y="2244"/>
                    </a:lnTo>
                    <a:lnTo>
                      <a:pt x="603" y="2239"/>
                    </a:lnTo>
                    <a:lnTo>
                      <a:pt x="608" y="2233"/>
                    </a:lnTo>
                    <a:lnTo>
                      <a:pt x="614" y="2229"/>
                    </a:lnTo>
                    <a:lnTo>
                      <a:pt x="619" y="2223"/>
                    </a:lnTo>
                    <a:lnTo>
                      <a:pt x="624" y="2219"/>
                    </a:lnTo>
                    <a:lnTo>
                      <a:pt x="628" y="2212"/>
                    </a:lnTo>
                    <a:lnTo>
                      <a:pt x="634" y="2207"/>
                    </a:lnTo>
                    <a:lnTo>
                      <a:pt x="638" y="2202"/>
                    </a:lnTo>
                    <a:lnTo>
                      <a:pt x="643" y="2196"/>
                    </a:lnTo>
                    <a:lnTo>
                      <a:pt x="647" y="2190"/>
                    </a:lnTo>
                    <a:lnTo>
                      <a:pt x="652" y="2185"/>
                    </a:lnTo>
                    <a:lnTo>
                      <a:pt x="656" y="2178"/>
                    </a:lnTo>
                    <a:lnTo>
                      <a:pt x="660" y="2173"/>
                    </a:lnTo>
                    <a:lnTo>
                      <a:pt x="664" y="2167"/>
                    </a:lnTo>
                    <a:lnTo>
                      <a:pt x="669" y="2160"/>
                    </a:lnTo>
                    <a:lnTo>
                      <a:pt x="672" y="2154"/>
                    </a:lnTo>
                    <a:lnTo>
                      <a:pt x="676" y="2149"/>
                    </a:lnTo>
                    <a:lnTo>
                      <a:pt x="679" y="2143"/>
                    </a:lnTo>
                    <a:lnTo>
                      <a:pt x="683" y="2136"/>
                    </a:lnTo>
                    <a:lnTo>
                      <a:pt x="687" y="2130"/>
                    </a:lnTo>
                    <a:lnTo>
                      <a:pt x="690" y="2124"/>
                    </a:lnTo>
                    <a:lnTo>
                      <a:pt x="693" y="2117"/>
                    </a:lnTo>
                    <a:lnTo>
                      <a:pt x="696" y="2111"/>
                    </a:lnTo>
                    <a:lnTo>
                      <a:pt x="698" y="2103"/>
                    </a:lnTo>
                    <a:lnTo>
                      <a:pt x="701" y="2097"/>
                    </a:lnTo>
                    <a:lnTo>
                      <a:pt x="703" y="2091"/>
                    </a:lnTo>
                    <a:lnTo>
                      <a:pt x="706" y="2084"/>
                    </a:lnTo>
                    <a:lnTo>
                      <a:pt x="708" y="2078"/>
                    </a:lnTo>
                    <a:lnTo>
                      <a:pt x="710" y="2074"/>
                    </a:lnTo>
                    <a:lnTo>
                      <a:pt x="711" y="2071"/>
                    </a:lnTo>
                    <a:lnTo>
                      <a:pt x="712" y="2064"/>
                    </a:lnTo>
                    <a:lnTo>
                      <a:pt x="713" y="2061"/>
                    </a:lnTo>
                    <a:lnTo>
                      <a:pt x="714" y="2057"/>
                    </a:lnTo>
                    <a:lnTo>
                      <a:pt x="716" y="2051"/>
                    </a:lnTo>
                    <a:lnTo>
                      <a:pt x="717" y="2044"/>
                    </a:lnTo>
                    <a:lnTo>
                      <a:pt x="719" y="2031"/>
                    </a:lnTo>
                    <a:lnTo>
                      <a:pt x="719" y="1985"/>
                    </a:lnTo>
                    <a:lnTo>
                      <a:pt x="719" y="46"/>
                    </a:lnTo>
                    <a:lnTo>
                      <a:pt x="617" y="0"/>
                    </a:lnTo>
                    <a:lnTo>
                      <a:pt x="617" y="1964"/>
                    </a:lnTo>
                    <a:lnTo>
                      <a:pt x="617" y="2006"/>
                    </a:lnTo>
                    <a:lnTo>
                      <a:pt x="616" y="2017"/>
                    </a:lnTo>
                    <a:lnTo>
                      <a:pt x="614" y="2027"/>
                    </a:lnTo>
                    <a:lnTo>
                      <a:pt x="613" y="2032"/>
                    </a:lnTo>
                    <a:lnTo>
                      <a:pt x="611" y="2037"/>
                    </a:lnTo>
                    <a:lnTo>
                      <a:pt x="609" y="2042"/>
                    </a:lnTo>
                    <a:lnTo>
                      <a:pt x="608" y="2048"/>
                    </a:lnTo>
                    <a:lnTo>
                      <a:pt x="606" y="2053"/>
                    </a:lnTo>
                    <a:lnTo>
                      <a:pt x="605" y="2058"/>
                    </a:lnTo>
                    <a:lnTo>
                      <a:pt x="603" y="2062"/>
                    </a:lnTo>
                    <a:lnTo>
                      <a:pt x="601" y="2068"/>
                    </a:lnTo>
                    <a:lnTo>
                      <a:pt x="599" y="2073"/>
                    </a:lnTo>
                    <a:lnTo>
                      <a:pt x="597" y="2077"/>
                    </a:lnTo>
                    <a:lnTo>
                      <a:pt x="595" y="2082"/>
                    </a:lnTo>
                    <a:lnTo>
                      <a:pt x="591" y="2088"/>
                    </a:lnTo>
                    <a:lnTo>
                      <a:pt x="589" y="2092"/>
                    </a:lnTo>
                    <a:lnTo>
                      <a:pt x="587" y="2097"/>
                    </a:lnTo>
                    <a:lnTo>
                      <a:pt x="584" y="2101"/>
                    </a:lnTo>
                    <a:lnTo>
                      <a:pt x="581" y="2106"/>
                    </a:lnTo>
                    <a:lnTo>
                      <a:pt x="578" y="2111"/>
                    </a:lnTo>
                    <a:lnTo>
                      <a:pt x="576" y="2115"/>
                    </a:lnTo>
                    <a:lnTo>
                      <a:pt x="572" y="2119"/>
                    </a:lnTo>
                    <a:lnTo>
                      <a:pt x="569" y="2124"/>
                    </a:lnTo>
                    <a:lnTo>
                      <a:pt x="566" y="2129"/>
                    </a:lnTo>
                    <a:lnTo>
                      <a:pt x="562" y="2133"/>
                    </a:lnTo>
                    <a:lnTo>
                      <a:pt x="559" y="2137"/>
                    </a:lnTo>
                    <a:lnTo>
                      <a:pt x="555" y="2141"/>
                    </a:lnTo>
                    <a:lnTo>
                      <a:pt x="552" y="2145"/>
                    </a:lnTo>
                    <a:lnTo>
                      <a:pt x="548" y="2149"/>
                    </a:lnTo>
                    <a:lnTo>
                      <a:pt x="545" y="2153"/>
                    </a:lnTo>
                    <a:lnTo>
                      <a:pt x="541" y="2157"/>
                    </a:lnTo>
                    <a:lnTo>
                      <a:pt x="536" y="2160"/>
                    </a:lnTo>
                    <a:lnTo>
                      <a:pt x="533" y="2165"/>
                    </a:lnTo>
                    <a:lnTo>
                      <a:pt x="529" y="2168"/>
                    </a:lnTo>
                    <a:lnTo>
                      <a:pt x="525" y="2172"/>
                    </a:lnTo>
                    <a:lnTo>
                      <a:pt x="521" y="2175"/>
                    </a:lnTo>
                    <a:lnTo>
                      <a:pt x="516" y="2178"/>
                    </a:lnTo>
                    <a:lnTo>
                      <a:pt x="512" y="2182"/>
                    </a:lnTo>
                    <a:lnTo>
                      <a:pt x="508" y="2186"/>
                    </a:lnTo>
                    <a:lnTo>
                      <a:pt x="504" y="2189"/>
                    </a:lnTo>
                    <a:lnTo>
                      <a:pt x="498" y="2191"/>
                    </a:lnTo>
                    <a:lnTo>
                      <a:pt x="490" y="2197"/>
                    </a:lnTo>
                    <a:lnTo>
                      <a:pt x="480" y="2203"/>
                    </a:lnTo>
                    <a:lnTo>
                      <a:pt x="471" y="2208"/>
                    </a:lnTo>
                    <a:lnTo>
                      <a:pt x="461" y="2213"/>
                    </a:lnTo>
                    <a:lnTo>
                      <a:pt x="451" y="2218"/>
                    </a:lnTo>
                    <a:lnTo>
                      <a:pt x="441" y="2221"/>
                    </a:lnTo>
                    <a:lnTo>
                      <a:pt x="432" y="2225"/>
                    </a:lnTo>
                    <a:lnTo>
                      <a:pt x="421" y="2227"/>
                    </a:lnTo>
                    <a:lnTo>
                      <a:pt x="411" y="2230"/>
                    </a:lnTo>
                    <a:lnTo>
                      <a:pt x="389" y="2233"/>
                    </a:lnTo>
                    <a:lnTo>
                      <a:pt x="338" y="2234"/>
                    </a:lnTo>
                    <a:lnTo>
                      <a:pt x="288" y="2225"/>
                    </a:lnTo>
                    <a:lnTo>
                      <a:pt x="275" y="2221"/>
                    </a:lnTo>
                    <a:lnTo>
                      <a:pt x="264" y="2216"/>
                    </a:lnTo>
                    <a:lnTo>
                      <a:pt x="252" y="2211"/>
                    </a:lnTo>
                    <a:lnTo>
                      <a:pt x="242" y="2206"/>
                    </a:lnTo>
                    <a:lnTo>
                      <a:pt x="231" y="2200"/>
                    </a:lnTo>
                    <a:lnTo>
                      <a:pt x="220" y="2193"/>
                    </a:lnTo>
                    <a:lnTo>
                      <a:pt x="215" y="2190"/>
                    </a:lnTo>
                    <a:lnTo>
                      <a:pt x="210" y="2186"/>
                    </a:lnTo>
                    <a:lnTo>
                      <a:pt x="205" y="2183"/>
                    </a:lnTo>
                    <a:lnTo>
                      <a:pt x="200" y="2178"/>
                    </a:lnTo>
                    <a:lnTo>
                      <a:pt x="195" y="2175"/>
                    </a:lnTo>
                    <a:lnTo>
                      <a:pt x="191" y="2171"/>
                    </a:lnTo>
                    <a:lnTo>
                      <a:pt x="185" y="2167"/>
                    </a:lnTo>
                    <a:lnTo>
                      <a:pt x="181" y="2163"/>
                    </a:lnTo>
                    <a:lnTo>
                      <a:pt x="177" y="2158"/>
                    </a:lnTo>
                    <a:lnTo>
                      <a:pt x="173" y="2154"/>
                    </a:lnTo>
                    <a:lnTo>
                      <a:pt x="169" y="2149"/>
                    </a:lnTo>
                    <a:lnTo>
                      <a:pt x="164" y="2145"/>
                    </a:lnTo>
                    <a:lnTo>
                      <a:pt x="160" y="2139"/>
                    </a:lnTo>
                    <a:lnTo>
                      <a:pt x="156" y="2135"/>
                    </a:lnTo>
                    <a:lnTo>
                      <a:pt x="153" y="2130"/>
                    </a:lnTo>
                    <a:lnTo>
                      <a:pt x="148" y="2125"/>
                    </a:lnTo>
                    <a:lnTo>
                      <a:pt x="145" y="2119"/>
                    </a:lnTo>
                    <a:lnTo>
                      <a:pt x="142" y="2114"/>
                    </a:lnTo>
                    <a:lnTo>
                      <a:pt x="139" y="2109"/>
                    </a:lnTo>
                    <a:lnTo>
                      <a:pt x="136" y="2103"/>
                    </a:lnTo>
                    <a:lnTo>
                      <a:pt x="133" y="2098"/>
                    </a:lnTo>
                    <a:lnTo>
                      <a:pt x="129" y="2093"/>
                    </a:lnTo>
                    <a:lnTo>
                      <a:pt x="126" y="2087"/>
                    </a:lnTo>
                    <a:lnTo>
                      <a:pt x="124" y="2081"/>
                    </a:lnTo>
                    <a:lnTo>
                      <a:pt x="121" y="2075"/>
                    </a:lnTo>
                    <a:lnTo>
                      <a:pt x="119" y="2070"/>
                    </a:lnTo>
                    <a:lnTo>
                      <a:pt x="117" y="2063"/>
                    </a:lnTo>
                    <a:lnTo>
                      <a:pt x="115" y="2057"/>
                    </a:lnTo>
                    <a:lnTo>
                      <a:pt x="113" y="2051"/>
                    </a:lnTo>
                    <a:lnTo>
                      <a:pt x="111" y="2044"/>
                    </a:lnTo>
                    <a:lnTo>
                      <a:pt x="109" y="2039"/>
                    </a:lnTo>
                    <a:lnTo>
                      <a:pt x="108" y="2032"/>
                    </a:lnTo>
                    <a:lnTo>
                      <a:pt x="104" y="2006"/>
                    </a:lnTo>
                    <a:lnTo>
                      <a:pt x="104" y="1956"/>
                    </a:lnTo>
                    <a:close/>
                  </a:path>
                </a:pathLst>
              </a:custGeom>
              <a:noFill/>
              <a:ln w="3175">
                <a:noFill/>
                <a:round/>
                <a:headEnd/>
                <a:tailEnd/>
              </a:ln>
            </p:spPr>
            <p:txBody>
              <a:bodyPr/>
              <a:lstStyle/>
              <a:p>
                <a:endParaRPr lang="en-US" sz="1350"/>
              </a:p>
            </p:txBody>
          </p:sp>
          <p:grpSp>
            <p:nvGrpSpPr>
              <p:cNvPr id="37" name="Group 34"/>
              <p:cNvGrpSpPr>
                <a:grpSpLocks/>
              </p:cNvGrpSpPr>
              <p:nvPr/>
            </p:nvGrpSpPr>
            <p:grpSpPr bwMode="auto">
              <a:xfrm rot="21426535">
                <a:off x="4131266" y="2131517"/>
                <a:ext cx="191022" cy="165193"/>
                <a:chOff x="2064" y="1296"/>
                <a:chExt cx="213" cy="184"/>
              </a:xfrm>
            </p:grpSpPr>
            <p:sp>
              <p:nvSpPr>
                <p:cNvPr id="38" name="Freeform 35"/>
                <p:cNvSpPr>
                  <a:spLocks/>
                </p:cNvSpPr>
                <p:nvPr/>
              </p:nvSpPr>
              <p:spPr bwMode="auto">
                <a:xfrm>
                  <a:off x="2072" y="1430"/>
                  <a:ext cx="204" cy="28"/>
                </a:xfrm>
                <a:custGeom>
                  <a:avLst/>
                  <a:gdLst>
                    <a:gd name="T0" fmla="*/ 11 w 923"/>
                    <a:gd name="T1" fmla="*/ 28 h 103"/>
                    <a:gd name="T2" fmla="*/ 193 w 923"/>
                    <a:gd name="T3" fmla="*/ 28 h 103"/>
                    <a:gd name="T4" fmla="*/ 197 w 923"/>
                    <a:gd name="T5" fmla="*/ 27 h 103"/>
                    <a:gd name="T6" fmla="*/ 199 w 923"/>
                    <a:gd name="T7" fmla="*/ 26 h 103"/>
                    <a:gd name="T8" fmla="*/ 201 w 923"/>
                    <a:gd name="T9" fmla="*/ 24 h 103"/>
                    <a:gd name="T10" fmla="*/ 202 w 923"/>
                    <a:gd name="T11" fmla="*/ 22 h 103"/>
                    <a:gd name="T12" fmla="*/ 203 w 923"/>
                    <a:gd name="T13" fmla="*/ 21 h 103"/>
                    <a:gd name="T14" fmla="*/ 203 w 923"/>
                    <a:gd name="T15" fmla="*/ 20 h 103"/>
                    <a:gd name="T16" fmla="*/ 204 w 923"/>
                    <a:gd name="T17" fmla="*/ 17 h 103"/>
                    <a:gd name="T18" fmla="*/ 204 w 923"/>
                    <a:gd name="T19" fmla="*/ 14 h 103"/>
                    <a:gd name="T20" fmla="*/ 204 w 923"/>
                    <a:gd name="T21" fmla="*/ 14 h 103"/>
                    <a:gd name="T22" fmla="*/ 204 w 923"/>
                    <a:gd name="T23" fmla="*/ 13 h 103"/>
                    <a:gd name="T24" fmla="*/ 204 w 923"/>
                    <a:gd name="T25" fmla="*/ 11 h 103"/>
                    <a:gd name="T26" fmla="*/ 204 w 923"/>
                    <a:gd name="T27" fmla="*/ 10 h 103"/>
                    <a:gd name="T28" fmla="*/ 203 w 923"/>
                    <a:gd name="T29" fmla="*/ 9 h 103"/>
                    <a:gd name="T30" fmla="*/ 203 w 923"/>
                    <a:gd name="T31" fmla="*/ 7 h 103"/>
                    <a:gd name="T32" fmla="*/ 202 w 923"/>
                    <a:gd name="T33" fmla="*/ 6 h 103"/>
                    <a:gd name="T34" fmla="*/ 201 w 923"/>
                    <a:gd name="T35" fmla="*/ 5 h 103"/>
                    <a:gd name="T36" fmla="*/ 201 w 923"/>
                    <a:gd name="T37" fmla="*/ 4 h 103"/>
                    <a:gd name="T38" fmla="*/ 199 w 923"/>
                    <a:gd name="T39" fmla="*/ 2 h 103"/>
                    <a:gd name="T40" fmla="*/ 197 w 923"/>
                    <a:gd name="T41" fmla="*/ 1 h 103"/>
                    <a:gd name="T42" fmla="*/ 195 w 923"/>
                    <a:gd name="T43" fmla="*/ 0 h 103"/>
                    <a:gd name="T44" fmla="*/ 193 w 923"/>
                    <a:gd name="T45" fmla="*/ 0 h 103"/>
                    <a:gd name="T46" fmla="*/ 11 w 923"/>
                    <a:gd name="T47" fmla="*/ 0 h 103"/>
                    <a:gd name="T48" fmla="*/ 7 w 923"/>
                    <a:gd name="T49" fmla="*/ 1 h 103"/>
                    <a:gd name="T50" fmla="*/ 5 w 923"/>
                    <a:gd name="T51" fmla="*/ 2 h 103"/>
                    <a:gd name="T52" fmla="*/ 3 w 923"/>
                    <a:gd name="T53" fmla="*/ 4 h 103"/>
                    <a:gd name="T54" fmla="*/ 2 w 923"/>
                    <a:gd name="T55" fmla="*/ 6 h 103"/>
                    <a:gd name="T56" fmla="*/ 1 w 923"/>
                    <a:gd name="T57" fmla="*/ 7 h 103"/>
                    <a:gd name="T58" fmla="*/ 1 w 923"/>
                    <a:gd name="T59" fmla="*/ 9 h 103"/>
                    <a:gd name="T60" fmla="*/ 0 w 923"/>
                    <a:gd name="T61" fmla="*/ 11 h 103"/>
                    <a:gd name="T62" fmla="*/ 0 w 923"/>
                    <a:gd name="T63" fmla="*/ 14 h 103"/>
                    <a:gd name="T64" fmla="*/ 0 w 923"/>
                    <a:gd name="T65" fmla="*/ 14 h 103"/>
                    <a:gd name="T66" fmla="*/ 0 w 923"/>
                    <a:gd name="T67" fmla="*/ 15 h 103"/>
                    <a:gd name="T68" fmla="*/ 0 w 923"/>
                    <a:gd name="T69" fmla="*/ 17 h 103"/>
                    <a:gd name="T70" fmla="*/ 0 w 923"/>
                    <a:gd name="T71" fmla="*/ 18 h 103"/>
                    <a:gd name="T72" fmla="*/ 1 w 923"/>
                    <a:gd name="T73" fmla="*/ 20 h 103"/>
                    <a:gd name="T74" fmla="*/ 1 w 923"/>
                    <a:gd name="T75" fmla="*/ 21 h 103"/>
                    <a:gd name="T76" fmla="*/ 2 w 923"/>
                    <a:gd name="T77" fmla="*/ 22 h 103"/>
                    <a:gd name="T78" fmla="*/ 3 w 923"/>
                    <a:gd name="T79" fmla="*/ 24 h 103"/>
                    <a:gd name="T80" fmla="*/ 4 w 923"/>
                    <a:gd name="T81" fmla="*/ 25 h 103"/>
                    <a:gd name="T82" fmla="*/ 5 w 923"/>
                    <a:gd name="T83" fmla="*/ 26 h 103"/>
                    <a:gd name="T84" fmla="*/ 7 w 923"/>
                    <a:gd name="T85" fmla="*/ 27 h 103"/>
                    <a:gd name="T86" fmla="*/ 9 w 923"/>
                    <a:gd name="T87" fmla="*/ 28 h 103"/>
                    <a:gd name="T88" fmla="*/ 11 w 923"/>
                    <a:gd name="T89" fmla="*/ 28 h 103"/>
                    <a:gd name="T90" fmla="*/ 11 w 923"/>
                    <a:gd name="T91" fmla="*/ 28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3"/>
                    <a:gd name="T139" fmla="*/ 0 h 103"/>
                    <a:gd name="T140" fmla="*/ 923 w 92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3" h="103">
                      <a:moveTo>
                        <a:pt x="51" y="103"/>
                      </a:moveTo>
                      <a:lnTo>
                        <a:pt x="872" y="103"/>
                      </a:lnTo>
                      <a:lnTo>
                        <a:pt x="892" y="99"/>
                      </a:lnTo>
                      <a:lnTo>
                        <a:pt x="901" y="94"/>
                      </a:lnTo>
                      <a:lnTo>
                        <a:pt x="908" y="88"/>
                      </a:lnTo>
                      <a:lnTo>
                        <a:pt x="914" y="80"/>
                      </a:lnTo>
                      <a:lnTo>
                        <a:pt x="917" y="76"/>
                      </a:lnTo>
                      <a:lnTo>
                        <a:pt x="920" y="72"/>
                      </a:lnTo>
                      <a:lnTo>
                        <a:pt x="922" y="62"/>
                      </a:lnTo>
                      <a:lnTo>
                        <a:pt x="923" y="52"/>
                      </a:lnTo>
                      <a:lnTo>
                        <a:pt x="923" y="46"/>
                      </a:lnTo>
                      <a:lnTo>
                        <a:pt x="922" y="41"/>
                      </a:lnTo>
                      <a:lnTo>
                        <a:pt x="921" y="37"/>
                      </a:lnTo>
                      <a:lnTo>
                        <a:pt x="920" y="32"/>
                      </a:lnTo>
                      <a:lnTo>
                        <a:pt x="917" y="27"/>
                      </a:lnTo>
                      <a:lnTo>
                        <a:pt x="914" y="23"/>
                      </a:lnTo>
                      <a:lnTo>
                        <a:pt x="911" y="19"/>
                      </a:lnTo>
                      <a:lnTo>
                        <a:pt x="908" y="16"/>
                      </a:lnTo>
                      <a:lnTo>
                        <a:pt x="901" y="9"/>
                      </a:lnTo>
                      <a:lnTo>
                        <a:pt x="892" y="4"/>
                      </a:lnTo>
                      <a:lnTo>
                        <a:pt x="883" y="1"/>
                      </a:lnTo>
                      <a:lnTo>
                        <a:pt x="872" y="0"/>
                      </a:lnTo>
                      <a:lnTo>
                        <a:pt x="51" y="0"/>
                      </a:lnTo>
                      <a:lnTo>
                        <a:pt x="31" y="4"/>
                      </a:lnTo>
                      <a:lnTo>
                        <a:pt x="22" y="9"/>
                      </a:lnTo>
                      <a:lnTo>
                        <a:pt x="15" y="16"/>
                      </a:lnTo>
                      <a:lnTo>
                        <a:pt x="8" y="23"/>
                      </a:lnTo>
                      <a:lnTo>
                        <a:pt x="5" y="27"/>
                      </a:lnTo>
                      <a:lnTo>
                        <a:pt x="3" y="32"/>
                      </a:lnTo>
                      <a:lnTo>
                        <a:pt x="0" y="41"/>
                      </a:lnTo>
                      <a:lnTo>
                        <a:pt x="0" y="52"/>
                      </a:lnTo>
                      <a:lnTo>
                        <a:pt x="0" y="57"/>
                      </a:lnTo>
                      <a:lnTo>
                        <a:pt x="0" y="62"/>
                      </a:lnTo>
                      <a:lnTo>
                        <a:pt x="2" y="66"/>
                      </a:lnTo>
                      <a:lnTo>
                        <a:pt x="3" y="72"/>
                      </a:lnTo>
                      <a:lnTo>
                        <a:pt x="5" y="76"/>
                      </a:lnTo>
                      <a:lnTo>
                        <a:pt x="8" y="80"/>
                      </a:lnTo>
                      <a:lnTo>
                        <a:pt x="15" y="88"/>
                      </a:lnTo>
                      <a:lnTo>
                        <a:pt x="18" y="91"/>
                      </a:lnTo>
                      <a:lnTo>
                        <a:pt x="22" y="94"/>
                      </a:lnTo>
                      <a:lnTo>
                        <a:pt x="31" y="99"/>
                      </a:lnTo>
                      <a:lnTo>
                        <a:pt x="40" y="102"/>
                      </a:lnTo>
                      <a:lnTo>
                        <a:pt x="51" y="103"/>
                      </a:lnTo>
                      <a:close/>
                    </a:path>
                  </a:pathLst>
                </a:custGeom>
                <a:noFill/>
                <a:ln w="9525">
                  <a:noFill/>
                  <a:round/>
                  <a:headEnd/>
                  <a:tailEnd/>
                </a:ln>
              </p:spPr>
              <p:txBody>
                <a:bodyPr/>
                <a:lstStyle/>
                <a:p>
                  <a:endParaRPr lang="en-US" sz="1350"/>
                </a:p>
              </p:txBody>
            </p:sp>
            <p:sp>
              <p:nvSpPr>
                <p:cNvPr id="39" name="Rectangle 36"/>
                <p:cNvSpPr>
                  <a:spLocks noChangeArrowheads="1"/>
                </p:cNvSpPr>
                <p:nvPr/>
              </p:nvSpPr>
              <p:spPr bwMode="auto">
                <a:xfrm>
                  <a:off x="2064" y="1296"/>
                  <a:ext cx="213" cy="181"/>
                </a:xfrm>
                <a:prstGeom prst="rect">
                  <a:avLst/>
                </a:prstGeom>
                <a:noFill/>
                <a:ln w="9525">
                  <a:noFill/>
                  <a:miter lim="800000"/>
                  <a:headEnd/>
                  <a:tailEnd/>
                </a:ln>
              </p:spPr>
              <p:txBody>
                <a:bodyPr wrap="none" anchor="ctr"/>
                <a:lstStyle/>
                <a:p>
                  <a:endParaRPr lang="en-US" sz="1350" dirty="0">
                    <a:noFill/>
                  </a:endParaRPr>
                </a:p>
              </p:txBody>
            </p:sp>
            <p:sp>
              <p:nvSpPr>
                <p:cNvPr id="40" name="Line 37"/>
                <p:cNvSpPr>
                  <a:spLocks noChangeShapeType="1"/>
                </p:cNvSpPr>
                <p:nvPr/>
              </p:nvSpPr>
              <p:spPr bwMode="auto">
                <a:xfrm>
                  <a:off x="2103" y="1351"/>
                  <a:ext cx="0" cy="129"/>
                </a:xfrm>
                <a:prstGeom prst="line">
                  <a:avLst/>
                </a:prstGeom>
                <a:noFill/>
                <a:ln w="12700">
                  <a:noFill/>
                  <a:round/>
                  <a:headEnd/>
                  <a:tailEnd/>
                </a:ln>
              </p:spPr>
              <p:txBody>
                <a:bodyPr/>
                <a:lstStyle/>
                <a:p>
                  <a:endParaRPr lang="en-US" sz="1350"/>
                </a:p>
              </p:txBody>
            </p:sp>
            <p:sp>
              <p:nvSpPr>
                <p:cNvPr id="41" name="Line 38"/>
                <p:cNvSpPr>
                  <a:spLocks noChangeShapeType="1"/>
                </p:cNvSpPr>
                <p:nvPr/>
              </p:nvSpPr>
              <p:spPr bwMode="auto">
                <a:xfrm>
                  <a:off x="2142" y="1348"/>
                  <a:ext cx="0" cy="129"/>
                </a:xfrm>
                <a:prstGeom prst="line">
                  <a:avLst/>
                </a:prstGeom>
                <a:noFill/>
                <a:ln w="12700">
                  <a:noFill/>
                  <a:round/>
                  <a:headEnd/>
                  <a:tailEnd/>
                </a:ln>
              </p:spPr>
              <p:txBody>
                <a:bodyPr/>
                <a:lstStyle/>
                <a:p>
                  <a:endParaRPr lang="en-US" sz="1350" dirty="0"/>
                </a:p>
              </p:txBody>
            </p:sp>
            <p:sp>
              <p:nvSpPr>
                <p:cNvPr id="42" name="Line 39"/>
                <p:cNvSpPr>
                  <a:spLocks noChangeShapeType="1"/>
                </p:cNvSpPr>
                <p:nvPr/>
              </p:nvSpPr>
              <p:spPr bwMode="auto">
                <a:xfrm>
                  <a:off x="2185" y="1348"/>
                  <a:ext cx="0" cy="129"/>
                </a:xfrm>
                <a:prstGeom prst="line">
                  <a:avLst/>
                </a:prstGeom>
                <a:noFill/>
                <a:ln w="12700">
                  <a:noFill/>
                  <a:round/>
                  <a:headEnd/>
                  <a:tailEnd/>
                </a:ln>
              </p:spPr>
              <p:txBody>
                <a:bodyPr/>
                <a:lstStyle/>
                <a:p>
                  <a:endParaRPr lang="en-US" sz="1350"/>
                </a:p>
              </p:txBody>
            </p:sp>
            <p:sp>
              <p:nvSpPr>
                <p:cNvPr id="43" name="Line 40"/>
                <p:cNvSpPr>
                  <a:spLocks noChangeShapeType="1"/>
                </p:cNvSpPr>
                <p:nvPr/>
              </p:nvSpPr>
              <p:spPr bwMode="auto">
                <a:xfrm>
                  <a:off x="2227" y="1348"/>
                  <a:ext cx="0" cy="129"/>
                </a:xfrm>
                <a:prstGeom prst="line">
                  <a:avLst/>
                </a:prstGeom>
                <a:noFill/>
                <a:ln w="12700">
                  <a:noFill/>
                  <a:round/>
                  <a:headEnd/>
                  <a:tailEnd/>
                </a:ln>
              </p:spPr>
              <p:txBody>
                <a:bodyPr/>
                <a:lstStyle/>
                <a:p>
                  <a:endParaRPr lang="en-US" sz="1350" dirty="0"/>
                </a:p>
              </p:txBody>
            </p:sp>
          </p:grpSp>
        </p:grpSp>
        <p:cxnSp>
          <p:nvCxnSpPr>
            <p:cNvPr id="34" name="Straight Connector 33"/>
            <p:cNvCxnSpPr/>
            <p:nvPr/>
          </p:nvCxnSpPr>
          <p:spPr>
            <a:xfrm rot="21385632">
              <a:off x="4856357" y="1597079"/>
              <a:ext cx="2116148" cy="2942454"/>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19307509">
            <a:off x="4158604" y="3222163"/>
            <a:ext cx="541391" cy="670008"/>
          </a:xfrm>
          <a:prstGeom prst="rect">
            <a:avLst/>
          </a:prstGeom>
        </p:spPr>
      </p:pic>
      <p:pic>
        <p:nvPicPr>
          <p:cNvPr id="54" name="Picture 53"/>
          <p:cNvPicPr>
            <a:picLocks noChangeAspect="1"/>
          </p:cNvPicPr>
          <p:nvPr/>
        </p:nvPicPr>
        <p:blipFill>
          <a:blip r:embed="rId8">
            <a:extLst>
              <a:ext uri="{BEBA8EAE-BF5A-486C-A8C5-ECC9F3942E4B}">
                <a14:imgProps xmlns:a14="http://schemas.microsoft.com/office/drawing/2010/main">
                  <a14:imgLayer r:embed="rId9">
                    <a14:imgEffect>
                      <a14:backgroundRemoval t="78791" b="98062" l="4330" r="36556">
                        <a14:backgroundMark x1="35549" y1="96579" x2="35549" y2="96579"/>
                      </a14:backgroundRemoval>
                    </a14:imgEffect>
                  </a14:imgLayer>
                </a14:imgProps>
              </a:ext>
            </a:extLst>
          </a:blip>
          <a:stretch>
            <a:fillRect/>
          </a:stretch>
        </p:blipFill>
        <p:spPr>
          <a:xfrm>
            <a:off x="1980219" y="1390405"/>
            <a:ext cx="5217440" cy="4159295"/>
          </a:xfrm>
          <a:prstGeom prst="rect">
            <a:avLst/>
          </a:prstGeom>
        </p:spPr>
      </p:pic>
      <p:pic>
        <p:nvPicPr>
          <p:cNvPr id="55" name="Picture 54"/>
          <p:cNvPicPr>
            <a:picLocks noChangeAspect="1"/>
          </p:cNvPicPr>
          <p:nvPr/>
        </p:nvPicPr>
        <p:blipFill>
          <a:blip r:embed="rId10">
            <a:extLst>
              <a:ext uri="{BEBA8EAE-BF5A-486C-A8C5-ECC9F3942E4B}">
                <a14:imgProps xmlns:a14="http://schemas.microsoft.com/office/drawing/2010/main">
                  <a14:imgLayer r:embed="rId9">
                    <a14:imgEffect>
                      <a14:backgroundRemoval t="1482" b="97834" l="15911" r="89124">
                        <a14:backgroundMark x1="30614" y1="96807" x2="30614" y2="96807"/>
                      </a14:backgroundRemoval>
                    </a14:imgEffect>
                  </a14:imgLayer>
                </a14:imgProps>
              </a:ext>
            </a:extLst>
          </a:blip>
          <a:stretch>
            <a:fillRect/>
          </a:stretch>
        </p:blipFill>
        <p:spPr>
          <a:xfrm>
            <a:off x="1980219" y="1390405"/>
            <a:ext cx="5217440" cy="4159295"/>
          </a:xfrm>
          <a:prstGeom prst="rect">
            <a:avLst/>
          </a:prstGeom>
        </p:spPr>
      </p:pic>
      <p:sp>
        <p:nvSpPr>
          <p:cNvPr id="61" name="TextBox 60"/>
          <p:cNvSpPr txBox="1"/>
          <p:nvPr/>
        </p:nvSpPr>
        <p:spPr>
          <a:xfrm>
            <a:off x="502951" y="1692772"/>
            <a:ext cx="2205286" cy="1015663"/>
          </a:xfrm>
          <a:prstGeom prst="rect">
            <a:avLst/>
          </a:prstGeom>
          <a:noFill/>
        </p:spPr>
        <p:txBody>
          <a:bodyPr wrap="square" rtlCol="0">
            <a:spAutoFit/>
          </a:bodyPr>
          <a:lstStyle/>
          <a:p>
            <a:r>
              <a:rPr lang="en-US" sz="1500" dirty="0"/>
              <a:t>5 - When the result is released, the rotor positions the sample tube on the ejection position. </a:t>
            </a:r>
          </a:p>
        </p:txBody>
      </p:sp>
      <p:sp>
        <p:nvSpPr>
          <p:cNvPr id="62" name="TextBox 61"/>
          <p:cNvSpPr txBox="1"/>
          <p:nvPr/>
        </p:nvSpPr>
        <p:spPr>
          <a:xfrm>
            <a:off x="488676" y="2947617"/>
            <a:ext cx="2166079" cy="1015663"/>
          </a:xfrm>
          <a:prstGeom prst="rect">
            <a:avLst/>
          </a:prstGeom>
          <a:noFill/>
        </p:spPr>
        <p:txBody>
          <a:bodyPr wrap="square" rtlCol="0">
            <a:spAutoFit/>
          </a:bodyPr>
          <a:lstStyle/>
          <a:p>
            <a:r>
              <a:rPr lang="en-US" sz="1500" dirty="0"/>
              <a:t>6 - The cuvette download sensor checks if there is a tube positioned, then the tube is ejected.</a:t>
            </a:r>
          </a:p>
        </p:txBody>
      </p:sp>
      <p:sp>
        <p:nvSpPr>
          <p:cNvPr id="63" name="TextBox 62"/>
          <p:cNvSpPr txBox="1"/>
          <p:nvPr/>
        </p:nvSpPr>
        <p:spPr>
          <a:xfrm>
            <a:off x="503298" y="4208292"/>
            <a:ext cx="2321080" cy="1708160"/>
          </a:xfrm>
          <a:prstGeom prst="rect">
            <a:avLst/>
          </a:prstGeom>
          <a:noFill/>
        </p:spPr>
        <p:txBody>
          <a:bodyPr wrap="square" rtlCol="0">
            <a:spAutoFit/>
          </a:bodyPr>
          <a:lstStyle/>
          <a:p>
            <a:r>
              <a:rPr lang="en-US" sz="1500" dirty="0"/>
              <a:t>7 - If there are more samples to be analyzed, the rotor will position the next sample on the piercing position.</a:t>
            </a:r>
          </a:p>
          <a:p>
            <a:r>
              <a:rPr lang="en-US" sz="1500" dirty="0"/>
              <a:t>If not, the rotor will move to home position.</a:t>
            </a:r>
          </a:p>
        </p:txBody>
      </p:sp>
      <p:cxnSp>
        <p:nvCxnSpPr>
          <p:cNvPr id="66" name="Straight Arrow Connector 65"/>
          <p:cNvCxnSpPr/>
          <p:nvPr/>
        </p:nvCxnSpPr>
        <p:spPr>
          <a:xfrm>
            <a:off x="3184777" y="3449722"/>
            <a:ext cx="351929" cy="417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03108" y="1067240"/>
            <a:ext cx="3336685" cy="323165"/>
          </a:xfrm>
          <a:prstGeom prst="rect">
            <a:avLst/>
          </a:prstGeom>
          <a:noFill/>
        </p:spPr>
        <p:txBody>
          <a:bodyPr wrap="square" rtlCol="0">
            <a:spAutoFit/>
          </a:bodyPr>
          <a:lstStyle/>
          <a:p>
            <a:r>
              <a:rPr lang="en-US" sz="1500" b="1" dirty="0"/>
              <a:t>TUBE EJECTION</a:t>
            </a:r>
          </a:p>
        </p:txBody>
      </p:sp>
      <p:sp>
        <p:nvSpPr>
          <p:cNvPr id="70" name="TextBox 69">
            <a:extLst>
              <a:ext uri="{FF2B5EF4-FFF2-40B4-BE49-F238E27FC236}">
                <a16:creationId xmlns="" xmlns:a16="http://schemas.microsoft.com/office/drawing/2014/main" id="{050BA818-2AA1-461D-B8EB-C304D8A7EFAE}"/>
              </a:ext>
            </a:extLst>
          </p:cNvPr>
          <p:cNvSpPr txBox="1"/>
          <p:nvPr/>
        </p:nvSpPr>
        <p:spPr>
          <a:xfrm>
            <a:off x="0" y="428625"/>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Innovative Technology</a:t>
            </a:r>
          </a:p>
        </p:txBody>
      </p:sp>
    </p:spTree>
    <p:extLst>
      <p:ext uri="{BB962C8B-B14F-4D97-AF65-F5344CB8AC3E}">
        <p14:creationId xmlns:p14="http://schemas.microsoft.com/office/powerpoint/2010/main" val="41596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xit" presetSubtype="0" fill="hold"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500"/>
                            </p:stCondLst>
                            <p:childTnLst>
                              <p:par>
                                <p:cTn id="17" presetID="8" presetClass="emph" presetSubtype="0" fill="hold" nodeType="afterEffect">
                                  <p:stCondLst>
                                    <p:cond delay="0"/>
                                  </p:stCondLst>
                                  <p:childTnLst>
                                    <p:animRot by="-32400000">
                                      <p:cBhvr>
                                        <p:cTn id="18" dur="3500" fill="hold"/>
                                        <p:tgtEl>
                                          <p:spTgt spid="31"/>
                                        </p:tgtEl>
                                        <p:attrNameLst>
                                          <p:attrName>r</p:attrName>
                                        </p:attrNameLst>
                                      </p:cBhvr>
                                    </p:animRot>
                                  </p:childTnLst>
                                </p:cTn>
                              </p:par>
                              <p:par>
                                <p:cTn id="19" presetID="8" presetClass="emph" presetSubtype="0" fill="hold" nodeType="withEffect">
                                  <p:stCondLst>
                                    <p:cond delay="0"/>
                                  </p:stCondLst>
                                  <p:childTnLst>
                                    <p:animRot by="-32400000">
                                      <p:cBhvr>
                                        <p:cTn id="20" dur="3500" fill="hold"/>
                                        <p:tgtEl>
                                          <p:spTgt spid="7"/>
                                        </p:tgtEl>
                                        <p:attrNameLst>
                                          <p:attrName>r</p:attrName>
                                        </p:attrNameLst>
                                      </p:cBhvr>
                                    </p:animRot>
                                  </p:childTnLst>
                                </p:cTn>
                              </p:par>
                            </p:childTnLst>
                          </p:cTn>
                        </p:par>
                        <p:par>
                          <p:cTn id="21" fill="hold">
                            <p:stCondLst>
                              <p:cond delay="4000"/>
                            </p:stCondLst>
                            <p:childTnLst>
                              <p:par>
                                <p:cTn id="22" presetID="8" presetClass="emph" presetSubtype="0" fill="hold" nodeType="afterEffect">
                                  <p:stCondLst>
                                    <p:cond delay="0"/>
                                  </p:stCondLst>
                                  <p:childTnLst>
                                    <p:animRot by="-10800000">
                                      <p:cBhvr>
                                        <p:cTn id="23" dur="1000" fill="hold"/>
                                        <p:tgtEl>
                                          <p:spTgt spid="31"/>
                                        </p:tgtEl>
                                        <p:attrNameLst>
                                          <p:attrName>r</p:attrName>
                                        </p:attrNameLst>
                                      </p:cBhvr>
                                    </p:animRot>
                                  </p:childTnLst>
                                </p:cTn>
                              </p:par>
                              <p:par>
                                <p:cTn id="24" presetID="8" presetClass="emph" presetSubtype="0" fill="hold" nodeType="withEffect">
                                  <p:stCondLst>
                                    <p:cond delay="0"/>
                                  </p:stCondLst>
                                  <p:childTnLst>
                                    <p:animRot by="-10800000">
                                      <p:cBhvr>
                                        <p:cTn id="25" dur="1000" fill="hold"/>
                                        <p:tgtEl>
                                          <p:spTgt spid="7"/>
                                        </p:tgtEl>
                                        <p:attrNameLst>
                                          <p:attrName>r</p:attrName>
                                        </p:attrNameLst>
                                      </p:cBhvr>
                                    </p:animRot>
                                  </p:childTnLst>
                                </p:cTn>
                              </p:par>
                            </p:childTnLst>
                          </p:cTn>
                        </p:par>
                        <p:par>
                          <p:cTn id="26" fill="hold">
                            <p:stCondLst>
                              <p:cond delay="5000"/>
                            </p:stCondLst>
                            <p:childTnLst>
                              <p:par>
                                <p:cTn id="27" presetID="8" presetClass="emph" presetSubtype="0" fill="hold" nodeType="afterEffect">
                                  <p:stCondLst>
                                    <p:cond delay="0"/>
                                  </p:stCondLst>
                                  <p:childTnLst>
                                    <p:animRot by="-10800000">
                                      <p:cBhvr>
                                        <p:cTn id="28" dur="1000" fill="hold"/>
                                        <p:tgtEl>
                                          <p:spTgt spid="31"/>
                                        </p:tgtEl>
                                        <p:attrNameLst>
                                          <p:attrName>r</p:attrName>
                                        </p:attrNameLst>
                                      </p:cBhvr>
                                    </p:animRot>
                                  </p:childTnLst>
                                </p:cTn>
                              </p:par>
                              <p:par>
                                <p:cTn id="29" presetID="8" presetClass="emph" presetSubtype="0" fill="hold" nodeType="withEffect">
                                  <p:stCondLst>
                                    <p:cond delay="0"/>
                                  </p:stCondLst>
                                  <p:childTnLst>
                                    <p:animRot by="-10800000">
                                      <p:cBhvr>
                                        <p:cTn id="30" dur="1000" fill="hold"/>
                                        <p:tgtEl>
                                          <p:spTgt spid="7"/>
                                        </p:tgtEl>
                                        <p:attrNameLst>
                                          <p:attrName>r</p:attrName>
                                        </p:attrNameLst>
                                      </p:cBhvr>
                                    </p:animRot>
                                  </p:childTnLst>
                                </p:cTn>
                              </p:par>
                            </p:childTnLst>
                          </p:cTn>
                        </p:par>
                        <p:par>
                          <p:cTn id="31" fill="hold">
                            <p:stCondLst>
                              <p:cond delay="6000"/>
                            </p:stCondLst>
                            <p:childTnLst>
                              <p:par>
                                <p:cTn id="32" presetID="8" presetClass="emph" presetSubtype="0" fill="hold" nodeType="afterEffect">
                                  <p:stCondLst>
                                    <p:cond delay="0"/>
                                  </p:stCondLst>
                                  <p:childTnLst>
                                    <p:animRot by="-5400000">
                                      <p:cBhvr>
                                        <p:cTn id="33" dur="500" fill="hold"/>
                                        <p:tgtEl>
                                          <p:spTgt spid="31"/>
                                        </p:tgtEl>
                                        <p:attrNameLst>
                                          <p:attrName>r</p:attrName>
                                        </p:attrNameLst>
                                      </p:cBhvr>
                                    </p:animRot>
                                  </p:childTnLst>
                                </p:cTn>
                              </p:par>
                              <p:par>
                                <p:cTn id="34" presetID="8" presetClass="emph" presetSubtype="0" fill="hold" nodeType="withEffect">
                                  <p:stCondLst>
                                    <p:cond delay="0"/>
                                  </p:stCondLst>
                                  <p:childTnLst>
                                    <p:animRot by="-5400000">
                                      <p:cBhvr>
                                        <p:cTn id="35" dur="500" fill="hold"/>
                                        <p:tgtEl>
                                          <p:spTgt spid="7"/>
                                        </p:tgtEl>
                                        <p:attrNameLst>
                                          <p:attrName>r</p:attrName>
                                        </p:attrNameLst>
                                      </p:cBhvr>
                                    </p:animRot>
                                  </p:childTnLst>
                                </p:cTn>
                              </p:par>
                              <p:par>
                                <p:cTn id="36" presetID="22" presetClass="entr" presetSubtype="1"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up)">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up)">
                                      <p:cBhvr>
                                        <p:cTn id="43" dur="500"/>
                                        <p:tgtEl>
                                          <p:spTgt spid="62"/>
                                        </p:tgtEl>
                                      </p:cBhvr>
                                    </p:animEffect>
                                  </p:childTnLst>
                                </p:cTn>
                              </p:par>
                              <p:par>
                                <p:cTn id="44" presetID="22" presetClass="entr" presetSubtype="1"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par>
                                <p:cTn id="47" presetID="10" presetClass="exit" presetSubtype="0" fill="hold" grpId="1" nodeType="withEffect">
                                  <p:stCondLst>
                                    <p:cond delay="0"/>
                                  </p:stCondLst>
                                  <p:childTnLst>
                                    <p:animEffect transition="out" filter="fade">
                                      <p:cBhvr>
                                        <p:cTn id="48" dur="500"/>
                                        <p:tgtEl>
                                          <p:spTgt spid="61"/>
                                        </p:tgtEl>
                                      </p:cBhvr>
                                    </p:animEffect>
                                    <p:set>
                                      <p:cBhvr>
                                        <p:cTn id="49" dur="1" fill="hold">
                                          <p:stCondLst>
                                            <p:cond delay="499"/>
                                          </p:stCondLst>
                                        </p:cTn>
                                        <p:tgtEl>
                                          <p:spTgt spid="61"/>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xit" presetSubtype="0" fill="hold" nodeType="withEffect">
                                  <p:stCondLst>
                                    <p:cond delay="0"/>
                                  </p:stCondLst>
                                  <p:childTnLst>
                                    <p:animEffect transition="out" filter="fade">
                                      <p:cBhvr>
                                        <p:cTn id="65" dur="500"/>
                                        <p:tgtEl>
                                          <p:spTgt spid="66"/>
                                        </p:tgtEl>
                                      </p:cBhvr>
                                    </p:animEffect>
                                    <p:set>
                                      <p:cBhvr>
                                        <p:cTn id="66" dur="1" fill="hold">
                                          <p:stCondLst>
                                            <p:cond delay="499"/>
                                          </p:stCondLst>
                                        </p:cTn>
                                        <p:tgtEl>
                                          <p:spTgt spid="66"/>
                                        </p:tgtEl>
                                        <p:attrNameLst>
                                          <p:attrName>style.visibility</p:attrName>
                                        </p:attrNameLst>
                                      </p:cBhvr>
                                      <p:to>
                                        <p:strVal val="hidden"/>
                                      </p:to>
                                    </p:set>
                                  </p:childTnLst>
                                </p:cTn>
                              </p:par>
                            </p:childTnLst>
                          </p:cTn>
                        </p:par>
                        <p:par>
                          <p:cTn id="67" fill="hold">
                            <p:stCondLst>
                              <p:cond delay="500"/>
                            </p:stCondLst>
                            <p:childTnLst>
                              <p:par>
                                <p:cTn id="68" presetID="42" presetClass="path" presetSubtype="0" accel="50000" decel="50000" fill="hold" nodeType="afterEffect">
                                  <p:stCondLst>
                                    <p:cond delay="0"/>
                                  </p:stCondLst>
                                  <p:childTnLst>
                                    <p:animMotion origin="layout" path="M 5E-6 0 L -0.05625 0.05995 " pathEditMode="relative" rAng="0" ptsTypes="AA">
                                      <p:cBhvr>
                                        <p:cTn id="69" dur="2000" fill="hold"/>
                                        <p:tgtEl>
                                          <p:spTgt spid="53"/>
                                        </p:tgtEl>
                                        <p:attrNameLst>
                                          <p:attrName>ppt_x</p:attrName>
                                          <p:attrName>ppt_y</p:attrName>
                                        </p:attrNameLst>
                                      </p:cBhvr>
                                      <p:rCtr x="-2812" y="2986"/>
                                    </p:animMotion>
                                  </p:childTnLst>
                                </p:cTn>
                              </p:par>
                              <p:par>
                                <p:cTn id="70" presetID="42" presetClass="path" presetSubtype="0" accel="50000" decel="50000" fill="hold" nodeType="withEffect">
                                  <p:stCondLst>
                                    <p:cond delay="100"/>
                                  </p:stCondLst>
                                  <p:childTnLst>
                                    <p:animMotion origin="layout" path="M -3.05556E-6 0 L -0.05781 0.05972 " pathEditMode="relative" rAng="0" ptsTypes="AA">
                                      <p:cBhvr>
                                        <p:cTn id="71" dur="1900" fill="hold"/>
                                        <p:tgtEl>
                                          <p:spTgt spid="18"/>
                                        </p:tgtEl>
                                        <p:attrNameLst>
                                          <p:attrName>ppt_x</p:attrName>
                                          <p:attrName>ppt_y</p:attrName>
                                        </p:attrNameLst>
                                      </p:cBhvr>
                                      <p:rCtr x="-2899" y="2986"/>
                                    </p:animMotion>
                                  </p:childTnLst>
                                </p:cTn>
                              </p:par>
                            </p:childTnLst>
                          </p:cTn>
                        </p:par>
                        <p:par>
                          <p:cTn id="72" fill="hold">
                            <p:stCondLst>
                              <p:cond delay="2500"/>
                            </p:stCondLst>
                            <p:childTnLst>
                              <p:par>
                                <p:cTn id="73" presetID="42" presetClass="path" presetSubtype="0" accel="50000" decel="50000" fill="hold" nodeType="afterEffect">
                                  <p:stCondLst>
                                    <p:cond delay="0"/>
                                  </p:stCondLst>
                                  <p:childTnLst>
                                    <p:animMotion origin="layout" path="M -0.05781 0.05972 L -0.09583 0.1625 " pathEditMode="relative" rAng="0" ptsTypes="AA">
                                      <p:cBhvr>
                                        <p:cTn id="74" dur="2000" fill="hold"/>
                                        <p:tgtEl>
                                          <p:spTgt spid="18"/>
                                        </p:tgtEl>
                                        <p:attrNameLst>
                                          <p:attrName>ppt_x</p:attrName>
                                          <p:attrName>ppt_y</p:attrName>
                                        </p:attrNameLst>
                                      </p:cBhvr>
                                      <p:rCtr x="-1910" y="5139"/>
                                    </p:animMotion>
                                  </p:childTnLst>
                                </p:cTn>
                              </p:par>
                              <p:par>
                                <p:cTn id="75" presetID="42" presetClass="path" presetSubtype="0" accel="50000" decel="50000" fill="hold" nodeType="withEffect">
                                  <p:stCondLst>
                                    <p:cond delay="100"/>
                                  </p:stCondLst>
                                  <p:childTnLst>
                                    <p:animMotion origin="layout" path="M 0.00018 0.00046 L -0.05729 0.06134 " pathEditMode="relative" rAng="0" ptsTypes="AA">
                                      <p:cBhvr>
                                        <p:cTn id="76" dur="2000" spd="-100000" fill="hold"/>
                                        <p:tgtEl>
                                          <p:spTgt spid="53"/>
                                        </p:tgtEl>
                                        <p:attrNameLst>
                                          <p:attrName>ppt_x</p:attrName>
                                          <p:attrName>ppt_y</p:attrName>
                                        </p:attrNameLst>
                                      </p:cBhvr>
                                      <p:rCtr x="-2882" y="3032"/>
                                    </p:animMotion>
                                  </p:childTnLst>
                                </p:cTn>
                              </p:par>
                            </p:childTnLst>
                          </p:cTn>
                        </p:par>
                        <p:par>
                          <p:cTn id="77" fill="hold">
                            <p:stCondLst>
                              <p:cond delay="4600"/>
                            </p:stCondLst>
                            <p:childTnLst>
                              <p:par>
                                <p:cTn id="78" presetID="10" presetClass="exit" presetSubtype="0" fill="hold" nodeType="afterEffect">
                                  <p:stCondLst>
                                    <p:cond delay="0"/>
                                  </p:stCondLst>
                                  <p:childTnLst>
                                    <p:animEffect transition="out" filter="fade">
                                      <p:cBhvr>
                                        <p:cTn id="79" dur="500"/>
                                        <p:tgtEl>
                                          <p:spTgt spid="53"/>
                                        </p:tgtEl>
                                      </p:cBhvr>
                                    </p:animEffect>
                                    <p:set>
                                      <p:cBhvr>
                                        <p:cTn id="80" dur="1" fill="hold">
                                          <p:stCondLst>
                                            <p:cond delay="499"/>
                                          </p:stCondLst>
                                        </p:cTn>
                                        <p:tgtEl>
                                          <p:spTgt spid="53"/>
                                        </p:tgtEl>
                                        <p:attrNameLst>
                                          <p:attrName>style.visibility</p:attrName>
                                        </p:attrNameLst>
                                      </p:cBhvr>
                                      <p:to>
                                        <p:strVal val="hidden"/>
                                      </p:to>
                                    </p:set>
                                  </p:childTnLst>
                                </p:cTn>
                              </p:par>
                            </p:childTnLst>
                          </p:cTn>
                        </p:par>
                        <p:par>
                          <p:cTn id="81" fill="hold">
                            <p:stCondLst>
                              <p:cond delay="5100"/>
                            </p:stCondLst>
                            <p:childTnLst>
                              <p:par>
                                <p:cTn id="82" presetID="10" presetClass="exit" presetSubtype="0" fill="hold" nodeType="after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up)">
                                      <p:cBhvr>
                                        <p:cTn id="89" dur="500"/>
                                        <p:tgtEl>
                                          <p:spTgt spid="63"/>
                                        </p:tgtEl>
                                      </p:cBhvr>
                                    </p:animEffect>
                                  </p:childTnLst>
                                </p:cTn>
                              </p:par>
                              <p:par>
                                <p:cTn id="90" presetID="10" presetClass="exit" presetSubtype="0" fill="hold" grpId="1" nodeType="withEffect">
                                  <p:stCondLst>
                                    <p:cond delay="0"/>
                                  </p:stCondLst>
                                  <p:childTnLst>
                                    <p:animEffect transition="out" filter="fade">
                                      <p:cBhvr>
                                        <p:cTn id="91" dur="500"/>
                                        <p:tgtEl>
                                          <p:spTgt spid="62"/>
                                        </p:tgtEl>
                                      </p:cBhvr>
                                    </p:animEffect>
                                    <p:set>
                                      <p:cBhvr>
                                        <p:cTn id="92" dur="1" fill="hold">
                                          <p:stCondLst>
                                            <p:cond delay="499"/>
                                          </p:stCondLst>
                                        </p:cTn>
                                        <p:tgtEl>
                                          <p:spTgt spid="6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nodeType="clickEffect">
                                  <p:stCondLst>
                                    <p:cond delay="0"/>
                                  </p:stCondLst>
                                  <p:childTnLst>
                                    <p:animRot by="-5400000">
                                      <p:cBhvr>
                                        <p:cTn id="96" dur="1000" fill="hold"/>
                                        <p:tgtEl>
                                          <p:spTgt spid="31"/>
                                        </p:tgtEl>
                                        <p:attrNameLst>
                                          <p:attrName>r</p:attrName>
                                        </p:attrNameLst>
                                      </p:cBhvr>
                                    </p:animRot>
                                  </p:childTnLst>
                                </p:cTn>
                              </p:par>
                              <p:par>
                                <p:cTn id="97" presetID="8" presetClass="emph" presetSubtype="0" fill="hold" nodeType="withEffect">
                                  <p:stCondLst>
                                    <p:cond delay="0"/>
                                  </p:stCondLst>
                                  <p:childTnLst>
                                    <p:animRot by="-5400000">
                                      <p:cBhvr>
                                        <p:cTn id="98" dur="1000" fill="hold"/>
                                        <p:tgtEl>
                                          <p:spTgt spid="7"/>
                                        </p:tgtEl>
                                        <p:attrNameLst>
                                          <p:attrName>r</p:attrName>
                                        </p:attrNameLst>
                                      </p:cBhvr>
                                    </p:animRot>
                                  </p:childTnLst>
                                </p:cTn>
                              </p:par>
                            </p:childTnLst>
                          </p:cTn>
                        </p:par>
                        <p:par>
                          <p:cTn id="99" fill="hold">
                            <p:stCondLst>
                              <p:cond delay="1000"/>
                            </p:stCondLst>
                            <p:childTnLst>
                              <p:par>
                                <p:cTn id="100" presetID="8" presetClass="emph" presetSubtype="0" fill="hold" nodeType="afterEffect">
                                  <p:stCondLst>
                                    <p:cond delay="0"/>
                                  </p:stCondLst>
                                  <p:childTnLst>
                                    <p:animRot by="-10800000">
                                      <p:cBhvr>
                                        <p:cTn id="101" dur="1500" fill="hold"/>
                                        <p:tgtEl>
                                          <p:spTgt spid="31"/>
                                        </p:tgtEl>
                                        <p:attrNameLst>
                                          <p:attrName>r</p:attrName>
                                        </p:attrNameLst>
                                      </p:cBhvr>
                                    </p:animRot>
                                  </p:childTnLst>
                                </p:cTn>
                              </p:par>
                              <p:par>
                                <p:cTn id="102" presetID="8" presetClass="emph" presetSubtype="0" fill="hold" nodeType="withEffect">
                                  <p:stCondLst>
                                    <p:cond delay="0"/>
                                  </p:stCondLst>
                                  <p:childTnLst>
                                    <p:animRot by="-10800000">
                                      <p:cBhvr>
                                        <p:cTn id="103" dur="1500" fill="hold"/>
                                        <p:tgtEl>
                                          <p:spTgt spid="7"/>
                                        </p:tgtEl>
                                        <p:attrNameLst>
                                          <p:attrName>r</p:attrName>
                                        </p:attrNameLst>
                                      </p:cBhvr>
                                    </p:animRot>
                                  </p:childTnLst>
                                </p:cTn>
                              </p:par>
                            </p:childTnLst>
                          </p:cTn>
                        </p:par>
                        <p:par>
                          <p:cTn id="104" fill="hold">
                            <p:stCondLst>
                              <p:cond delay="2500"/>
                            </p:stCondLst>
                            <p:childTnLst>
                              <p:par>
                                <p:cTn id="105" presetID="10" presetClass="entr" presetSubtype="0" fill="hold"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500"/>
                                        <p:tgtEl>
                                          <p:spTgt spid="55"/>
                                        </p:tgtEl>
                                      </p:cBhvr>
                                    </p:animEffect>
                                  </p:childTnLst>
                                </p:cTn>
                              </p:par>
                            </p:childTnLst>
                          </p:cTn>
                        </p:par>
                        <p:par>
                          <p:cTn id="108" fill="hold">
                            <p:stCondLst>
                              <p:cond delay="3000"/>
                            </p:stCondLst>
                            <p:childTnLst>
                              <p:par>
                                <p:cTn id="109" presetID="10" presetClass="exit" presetSubtype="0" fill="hold" grpId="1" nodeType="afterEffect">
                                  <p:stCondLst>
                                    <p:cond delay="0"/>
                                  </p:stCondLst>
                                  <p:childTnLst>
                                    <p:animEffect transition="out" filter="fade">
                                      <p:cBhvr>
                                        <p:cTn id="110" dur="500"/>
                                        <p:tgtEl>
                                          <p:spTgt spid="63"/>
                                        </p:tgtEl>
                                      </p:cBhvr>
                                    </p:animEffect>
                                    <p:set>
                                      <p:cBhvr>
                                        <p:cTn id="111"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P spid="63" grpId="0"/>
      <p:bldP spid="63" grpId="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53A74F8-6AD0-4AA5-BD0A-565713E13B07}"/>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0" y="5129212"/>
            <a:ext cx="9144000" cy="1728788"/>
          </a:xfrm>
          <a:prstGeom prst="rect">
            <a:avLst/>
          </a:prstGeom>
        </p:spPr>
      </p:pic>
      <p:sp>
        <p:nvSpPr>
          <p:cNvPr id="6" name="TextBox 5">
            <a:extLst>
              <a:ext uri="{FF2B5EF4-FFF2-40B4-BE49-F238E27FC236}">
                <a16:creationId xmlns="" xmlns:a16="http://schemas.microsoft.com/office/drawing/2014/main" id="{B837254A-BEA2-402E-A854-72E4F0241480}"/>
              </a:ext>
            </a:extLst>
          </p:cNvPr>
          <p:cNvSpPr txBox="1"/>
          <p:nvPr/>
        </p:nvSpPr>
        <p:spPr>
          <a:xfrm>
            <a:off x="0" y="2427107"/>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Parts Identification</a:t>
            </a:r>
            <a:endParaRPr lang="en-US" dirty="0">
              <a:solidFill>
                <a:schemeClr val="bg1"/>
              </a:solidFill>
            </a:endParaRPr>
          </a:p>
        </p:txBody>
      </p:sp>
    </p:spTree>
    <p:extLst>
      <p:ext uri="{BB962C8B-B14F-4D97-AF65-F5344CB8AC3E}">
        <p14:creationId xmlns:p14="http://schemas.microsoft.com/office/powerpoint/2010/main" val="182052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31110819-9C16-436C-8490-2DB16B257CDD}"/>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6376074" y="5735891"/>
            <a:ext cx="9144000" cy="1728788"/>
          </a:xfrm>
          <a:prstGeom prst="rect">
            <a:avLst/>
          </a:prstGeom>
        </p:spPr>
      </p:pic>
      <p:pic>
        <p:nvPicPr>
          <p:cNvPr id="4" name="Picture 3"/>
          <p:cNvPicPr>
            <a:picLocks noChangeAspect="1"/>
          </p:cNvPicPr>
          <p:nvPr/>
        </p:nvPicPr>
        <p:blipFill>
          <a:blip r:embed="rId3"/>
          <a:stretch>
            <a:fillRect/>
          </a:stretch>
        </p:blipFill>
        <p:spPr>
          <a:xfrm>
            <a:off x="2999923" y="1673154"/>
            <a:ext cx="2921750" cy="3546195"/>
          </a:xfrm>
          <a:prstGeom prst="rect">
            <a:avLst/>
          </a:prstGeom>
        </p:spPr>
      </p:pic>
      <p:sp>
        <p:nvSpPr>
          <p:cNvPr id="6" name="Line Callout 1 5"/>
          <p:cNvSpPr/>
          <p:nvPr/>
        </p:nvSpPr>
        <p:spPr>
          <a:xfrm>
            <a:off x="1694477" y="2268189"/>
            <a:ext cx="1136573" cy="212647"/>
          </a:xfrm>
          <a:prstGeom prst="borderCallout1">
            <a:avLst>
              <a:gd name="adj1" fmla="val 52659"/>
              <a:gd name="adj2" fmla="val 100540"/>
              <a:gd name="adj3" fmla="val 201470"/>
              <a:gd name="adj4" fmla="val 171046"/>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Waste bottle</a:t>
            </a:r>
          </a:p>
        </p:txBody>
      </p:sp>
      <p:sp>
        <p:nvSpPr>
          <p:cNvPr id="7" name="Line Callout 1 6"/>
          <p:cNvSpPr/>
          <p:nvPr/>
        </p:nvSpPr>
        <p:spPr>
          <a:xfrm>
            <a:off x="1525964" y="2831922"/>
            <a:ext cx="1136573" cy="212647"/>
          </a:xfrm>
          <a:prstGeom prst="borderCallout1">
            <a:avLst>
              <a:gd name="adj1" fmla="val 52659"/>
              <a:gd name="adj2" fmla="val 100540"/>
              <a:gd name="adj3" fmla="val 201470"/>
              <a:gd name="adj4" fmla="val 171046"/>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iWASH bottle</a:t>
            </a:r>
          </a:p>
        </p:txBody>
      </p:sp>
      <p:sp>
        <p:nvSpPr>
          <p:cNvPr id="8" name="Line Callout 1 7"/>
          <p:cNvSpPr/>
          <p:nvPr/>
        </p:nvSpPr>
        <p:spPr>
          <a:xfrm>
            <a:off x="6324292" y="1673154"/>
            <a:ext cx="1136573" cy="510763"/>
          </a:xfrm>
          <a:prstGeom prst="borderCallout1">
            <a:avLst>
              <a:gd name="adj1" fmla="val 46559"/>
              <a:gd name="adj2" fmla="val 475"/>
              <a:gd name="adj3" fmla="val 103866"/>
              <a:gd name="adj4" fmla="val -7517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Thermal printer</a:t>
            </a:r>
          </a:p>
        </p:txBody>
      </p:sp>
      <p:sp>
        <p:nvSpPr>
          <p:cNvPr id="9" name="Line Callout 1 8"/>
          <p:cNvSpPr/>
          <p:nvPr/>
        </p:nvSpPr>
        <p:spPr>
          <a:xfrm>
            <a:off x="6324292" y="3315105"/>
            <a:ext cx="1293744" cy="471660"/>
          </a:xfrm>
          <a:prstGeom prst="borderCallout1">
            <a:avLst>
              <a:gd name="adj1" fmla="val 46559"/>
              <a:gd name="adj2" fmla="val 475"/>
              <a:gd name="adj3" fmla="val 24563"/>
              <a:gd name="adj4" fmla="val -143703"/>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Touch screen display</a:t>
            </a:r>
          </a:p>
        </p:txBody>
      </p:sp>
      <p:sp>
        <p:nvSpPr>
          <p:cNvPr id="10" name="Line Callout 1 9"/>
          <p:cNvSpPr/>
          <p:nvPr/>
        </p:nvSpPr>
        <p:spPr>
          <a:xfrm>
            <a:off x="6245707" y="3991894"/>
            <a:ext cx="1293744" cy="492165"/>
          </a:xfrm>
          <a:prstGeom prst="borderCallout1">
            <a:avLst>
              <a:gd name="adj1" fmla="val 46559"/>
              <a:gd name="adj2" fmla="val 475"/>
              <a:gd name="adj3" fmla="val 19674"/>
              <a:gd name="adj4" fmla="val -132543"/>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Smartcard reader</a:t>
            </a:r>
          </a:p>
        </p:txBody>
      </p:sp>
      <p:sp>
        <p:nvSpPr>
          <p:cNvPr id="11" name="Line Callout 1 10"/>
          <p:cNvSpPr/>
          <p:nvPr/>
        </p:nvSpPr>
        <p:spPr>
          <a:xfrm>
            <a:off x="1525964" y="4792209"/>
            <a:ext cx="1119087" cy="240846"/>
          </a:xfrm>
          <a:prstGeom prst="borderCallout1">
            <a:avLst>
              <a:gd name="adj1" fmla="val 51945"/>
              <a:gd name="adj2" fmla="val 100256"/>
              <a:gd name="adj3" fmla="val 48800"/>
              <a:gd name="adj4" fmla="val 176165"/>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Sample tray</a:t>
            </a:r>
          </a:p>
        </p:txBody>
      </p:sp>
      <p:sp>
        <p:nvSpPr>
          <p:cNvPr id="12" name="Line Callout 1 11"/>
          <p:cNvSpPr/>
          <p:nvPr/>
        </p:nvSpPr>
        <p:spPr>
          <a:xfrm>
            <a:off x="999241" y="3858177"/>
            <a:ext cx="1831809" cy="277090"/>
          </a:xfrm>
          <a:prstGeom prst="borderCallout1">
            <a:avLst>
              <a:gd name="adj1" fmla="val 51945"/>
              <a:gd name="adj2" fmla="val 100256"/>
              <a:gd name="adj3" fmla="val 22436"/>
              <a:gd name="adj4" fmla="val 157177"/>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Sample ejection port</a:t>
            </a:r>
          </a:p>
        </p:txBody>
      </p:sp>
      <p:sp>
        <p:nvSpPr>
          <p:cNvPr id="13" name="Line Callout 1 12"/>
          <p:cNvSpPr/>
          <p:nvPr/>
        </p:nvSpPr>
        <p:spPr>
          <a:xfrm>
            <a:off x="772999" y="1776745"/>
            <a:ext cx="2226926" cy="261115"/>
          </a:xfrm>
          <a:prstGeom prst="borderCallout1">
            <a:avLst>
              <a:gd name="adj1" fmla="val 51945"/>
              <a:gd name="adj2" fmla="val 100256"/>
              <a:gd name="adj3" fmla="val 348345"/>
              <a:gd name="adj4" fmla="val 15604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Sample accessioning port</a:t>
            </a:r>
          </a:p>
        </p:txBody>
      </p:sp>
      <p:sp>
        <p:nvSpPr>
          <p:cNvPr id="14" name="Line Callout 1 13"/>
          <p:cNvSpPr/>
          <p:nvPr/>
        </p:nvSpPr>
        <p:spPr>
          <a:xfrm>
            <a:off x="6077438" y="2527415"/>
            <a:ext cx="1136573" cy="212647"/>
          </a:xfrm>
          <a:prstGeom prst="borderCallout1">
            <a:avLst>
              <a:gd name="adj1" fmla="val 46559"/>
              <a:gd name="adj2" fmla="val 475"/>
              <a:gd name="adj3" fmla="val 103866"/>
              <a:gd name="adj4" fmla="val -7517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Main bezel</a:t>
            </a:r>
          </a:p>
        </p:txBody>
      </p:sp>
      <p:sp>
        <p:nvSpPr>
          <p:cNvPr id="17" name="TextBox 16">
            <a:extLst>
              <a:ext uri="{FF2B5EF4-FFF2-40B4-BE49-F238E27FC236}">
                <a16:creationId xmlns="" xmlns:a16="http://schemas.microsoft.com/office/drawing/2014/main" id="{49A9D94E-D668-46B3-B5C3-11855955B3D5}"/>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Front View</a:t>
            </a:r>
            <a:endParaRPr lang="en-US" dirty="0">
              <a:solidFill>
                <a:schemeClr val="bg1"/>
              </a:solidFill>
            </a:endParaRPr>
          </a:p>
        </p:txBody>
      </p:sp>
    </p:spTree>
    <p:extLst>
      <p:ext uri="{BB962C8B-B14F-4D97-AF65-F5344CB8AC3E}">
        <p14:creationId xmlns:p14="http://schemas.microsoft.com/office/powerpoint/2010/main" val="33391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0800367-1716-4707-A10E-AA54F704A332}"/>
              </a:ext>
            </a:extLst>
          </p:cNvPr>
          <p:cNvPicPr>
            <a:picLocks noChangeAspect="1"/>
          </p:cNvPicPr>
          <p:nvPr/>
        </p:nvPicPr>
        <p:blipFill rotWithShape="1">
          <a:blip r:embed="rId2">
            <a:extLst>
              <a:ext uri="{28A0092B-C50C-407E-A947-70E740481C1C}">
                <a14:useLocalDpi xmlns:a14="http://schemas.microsoft.com/office/drawing/2010/main" val="0"/>
              </a:ext>
            </a:extLst>
          </a:blip>
          <a:srcRect t="77500" b="-2709"/>
          <a:stretch/>
        </p:blipFill>
        <p:spPr>
          <a:xfrm>
            <a:off x="9427" y="5272832"/>
            <a:ext cx="9144000" cy="1728788"/>
          </a:xfrm>
          <a:prstGeom prst="rect">
            <a:avLst/>
          </a:prstGeom>
        </p:spPr>
      </p:pic>
      <p:pic>
        <p:nvPicPr>
          <p:cNvPr id="4" name="Picture 3"/>
          <p:cNvPicPr>
            <a:picLocks noChangeAspect="1"/>
          </p:cNvPicPr>
          <p:nvPr/>
        </p:nvPicPr>
        <p:blipFill>
          <a:blip r:embed="rId3"/>
          <a:stretch>
            <a:fillRect/>
          </a:stretch>
        </p:blipFill>
        <p:spPr>
          <a:xfrm>
            <a:off x="3028950" y="1827126"/>
            <a:ext cx="2943579" cy="3774343"/>
          </a:xfrm>
          <a:prstGeom prst="rect">
            <a:avLst/>
          </a:prstGeom>
        </p:spPr>
      </p:pic>
      <p:sp>
        <p:nvSpPr>
          <p:cNvPr id="5" name="Line Callout 1 4"/>
          <p:cNvSpPr/>
          <p:nvPr/>
        </p:nvSpPr>
        <p:spPr>
          <a:xfrm>
            <a:off x="1571615" y="1822801"/>
            <a:ext cx="1252271" cy="443850"/>
          </a:xfrm>
          <a:prstGeom prst="borderCallout1">
            <a:avLst>
              <a:gd name="adj1" fmla="val 40459"/>
              <a:gd name="adj2" fmla="val 99933"/>
              <a:gd name="adj3" fmla="val 21625"/>
              <a:gd name="adj4" fmla="val 15180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Thermal printer</a:t>
            </a:r>
          </a:p>
        </p:txBody>
      </p:sp>
      <p:sp>
        <p:nvSpPr>
          <p:cNvPr id="6" name="Line Callout 1 5"/>
          <p:cNvSpPr/>
          <p:nvPr/>
        </p:nvSpPr>
        <p:spPr>
          <a:xfrm>
            <a:off x="6640009" y="2083076"/>
            <a:ext cx="1252271" cy="231324"/>
          </a:xfrm>
          <a:prstGeom prst="borderCallout1">
            <a:avLst>
              <a:gd name="adj1" fmla="val 46559"/>
              <a:gd name="adj2" fmla="val 475"/>
              <a:gd name="adj3" fmla="val 103866"/>
              <a:gd name="adj4" fmla="val -7517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Back enclosure</a:t>
            </a:r>
          </a:p>
        </p:txBody>
      </p:sp>
      <p:sp>
        <p:nvSpPr>
          <p:cNvPr id="7" name="Line Callout 1 6"/>
          <p:cNvSpPr/>
          <p:nvPr/>
        </p:nvSpPr>
        <p:spPr>
          <a:xfrm>
            <a:off x="6590383" y="4304245"/>
            <a:ext cx="1252271" cy="231324"/>
          </a:xfrm>
          <a:prstGeom prst="borderCallout1">
            <a:avLst>
              <a:gd name="adj1" fmla="val 46559"/>
              <a:gd name="adj2" fmla="val 475"/>
              <a:gd name="adj3" fmla="val 103866"/>
              <a:gd name="adj4" fmla="val -7517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Needle door</a:t>
            </a:r>
          </a:p>
        </p:txBody>
      </p:sp>
      <p:sp>
        <p:nvSpPr>
          <p:cNvPr id="8" name="Line Callout 1 7"/>
          <p:cNvSpPr/>
          <p:nvPr/>
        </p:nvSpPr>
        <p:spPr>
          <a:xfrm>
            <a:off x="1571615" y="3307797"/>
            <a:ext cx="1252271" cy="231324"/>
          </a:xfrm>
          <a:prstGeom prst="borderCallout1">
            <a:avLst>
              <a:gd name="adj1" fmla="val 55709"/>
              <a:gd name="adj2" fmla="val 99933"/>
              <a:gd name="adj3" fmla="val 134367"/>
              <a:gd name="adj4" fmla="val 13890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Back panel</a:t>
            </a:r>
          </a:p>
        </p:txBody>
      </p:sp>
      <p:sp>
        <p:nvSpPr>
          <p:cNvPr id="9" name="Line Callout 1 8"/>
          <p:cNvSpPr/>
          <p:nvPr/>
        </p:nvSpPr>
        <p:spPr>
          <a:xfrm>
            <a:off x="1639277" y="2444001"/>
            <a:ext cx="1252271" cy="231324"/>
          </a:xfrm>
          <a:prstGeom prst="borderCallout1">
            <a:avLst>
              <a:gd name="adj1" fmla="val 55709"/>
              <a:gd name="adj2" fmla="val 99933"/>
              <a:gd name="adj3" fmla="val 134367"/>
              <a:gd name="adj4" fmla="val 138904"/>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Air filter</a:t>
            </a:r>
          </a:p>
        </p:txBody>
      </p:sp>
      <p:sp>
        <p:nvSpPr>
          <p:cNvPr id="10" name="Line Callout 1 9"/>
          <p:cNvSpPr/>
          <p:nvPr/>
        </p:nvSpPr>
        <p:spPr>
          <a:xfrm>
            <a:off x="1571615" y="3691237"/>
            <a:ext cx="1252271" cy="231324"/>
          </a:xfrm>
          <a:prstGeom prst="borderCallout1">
            <a:avLst>
              <a:gd name="adj1" fmla="val 55709"/>
              <a:gd name="adj2" fmla="val 99933"/>
              <a:gd name="adj3" fmla="val 143517"/>
              <a:gd name="adj4" fmla="val 15709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RS232 port</a:t>
            </a:r>
          </a:p>
        </p:txBody>
      </p:sp>
      <p:sp>
        <p:nvSpPr>
          <p:cNvPr id="11" name="Line Callout 1 10"/>
          <p:cNvSpPr/>
          <p:nvPr/>
        </p:nvSpPr>
        <p:spPr>
          <a:xfrm>
            <a:off x="1628660" y="4019834"/>
            <a:ext cx="1252271" cy="231324"/>
          </a:xfrm>
          <a:prstGeom prst="borderCallout1">
            <a:avLst>
              <a:gd name="adj1" fmla="val 55709"/>
              <a:gd name="adj2" fmla="val 99933"/>
              <a:gd name="adj3" fmla="val 143517"/>
              <a:gd name="adj4" fmla="val 160479"/>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MicroSD card</a:t>
            </a:r>
          </a:p>
        </p:txBody>
      </p:sp>
      <p:sp>
        <p:nvSpPr>
          <p:cNvPr id="12" name="Line Callout 1 11"/>
          <p:cNvSpPr/>
          <p:nvPr/>
        </p:nvSpPr>
        <p:spPr>
          <a:xfrm>
            <a:off x="1647712" y="4314426"/>
            <a:ext cx="1252271" cy="231324"/>
          </a:xfrm>
          <a:prstGeom prst="borderCallout1">
            <a:avLst>
              <a:gd name="adj1" fmla="val 55709"/>
              <a:gd name="adj2" fmla="val 99933"/>
              <a:gd name="adj3" fmla="val 62690"/>
              <a:gd name="adj4" fmla="val 156830"/>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Reset button</a:t>
            </a:r>
          </a:p>
        </p:txBody>
      </p:sp>
      <p:sp>
        <p:nvSpPr>
          <p:cNvPr id="13" name="Line Callout 1 12"/>
          <p:cNvSpPr/>
          <p:nvPr/>
        </p:nvSpPr>
        <p:spPr>
          <a:xfrm>
            <a:off x="2229921" y="4595410"/>
            <a:ext cx="651010" cy="231324"/>
          </a:xfrm>
          <a:prstGeom prst="borderCallout1">
            <a:avLst>
              <a:gd name="adj1" fmla="val 55709"/>
              <a:gd name="adj2" fmla="val 99933"/>
              <a:gd name="adj3" fmla="val 183169"/>
              <a:gd name="adj4" fmla="val 208335"/>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Fuse </a:t>
            </a:r>
          </a:p>
        </p:txBody>
      </p:sp>
      <p:sp>
        <p:nvSpPr>
          <p:cNvPr id="14" name="Line Callout 1 13"/>
          <p:cNvSpPr/>
          <p:nvPr/>
        </p:nvSpPr>
        <p:spPr>
          <a:xfrm>
            <a:off x="1399135" y="4863693"/>
            <a:ext cx="1185853" cy="287687"/>
          </a:xfrm>
          <a:prstGeom prst="borderCallout1">
            <a:avLst>
              <a:gd name="adj1" fmla="val 55709"/>
              <a:gd name="adj2" fmla="val 99933"/>
              <a:gd name="adj3" fmla="val 90480"/>
              <a:gd name="adj4" fmla="val 163691"/>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Power switch </a:t>
            </a:r>
          </a:p>
        </p:txBody>
      </p:sp>
      <p:sp>
        <p:nvSpPr>
          <p:cNvPr id="15" name="Line Callout 1 14"/>
          <p:cNvSpPr/>
          <p:nvPr/>
        </p:nvSpPr>
        <p:spPr>
          <a:xfrm>
            <a:off x="1251719" y="5292633"/>
            <a:ext cx="1113247" cy="434856"/>
          </a:xfrm>
          <a:prstGeom prst="borderCallout1">
            <a:avLst>
              <a:gd name="adj1" fmla="val 55709"/>
              <a:gd name="adj2" fmla="val 99933"/>
              <a:gd name="adj3" fmla="val -20108"/>
              <a:gd name="adj4" fmla="val 205953"/>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Power connector</a:t>
            </a:r>
          </a:p>
        </p:txBody>
      </p:sp>
      <p:sp>
        <p:nvSpPr>
          <p:cNvPr id="16" name="Line Callout 1 15"/>
          <p:cNvSpPr/>
          <p:nvPr/>
        </p:nvSpPr>
        <p:spPr>
          <a:xfrm>
            <a:off x="4496586" y="2981322"/>
            <a:ext cx="1336837" cy="557799"/>
          </a:xfrm>
          <a:prstGeom prst="borderCallout1">
            <a:avLst>
              <a:gd name="adj1" fmla="val 94684"/>
              <a:gd name="adj2" fmla="val 369"/>
              <a:gd name="adj3" fmla="val 130973"/>
              <a:gd name="adj4" fmla="val -63357"/>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Antenna port (not used)</a:t>
            </a:r>
          </a:p>
        </p:txBody>
      </p:sp>
      <p:sp>
        <p:nvSpPr>
          <p:cNvPr id="19" name="TextBox 18">
            <a:extLst>
              <a:ext uri="{FF2B5EF4-FFF2-40B4-BE49-F238E27FC236}">
                <a16:creationId xmlns="" xmlns:a16="http://schemas.microsoft.com/office/drawing/2014/main" id="{A800A3F1-EB9D-419D-866E-A84B5730987A}"/>
              </a:ext>
            </a:extLst>
          </p:cNvPr>
          <p:cNvSpPr txBox="1"/>
          <p:nvPr/>
        </p:nvSpPr>
        <p:spPr>
          <a:xfrm>
            <a:off x="0" y="520511"/>
            <a:ext cx="9144000" cy="646331"/>
          </a:xfrm>
          <a:prstGeom prst="rect">
            <a:avLst/>
          </a:prstGeom>
          <a:solidFill>
            <a:schemeClr val="accent5">
              <a:lumMod val="75000"/>
            </a:schemeClr>
          </a:solidFill>
        </p:spPr>
        <p:txBody>
          <a:bodyPr wrap="square" rtlCol="0">
            <a:spAutoFit/>
          </a:bodyPr>
          <a:lstStyle/>
          <a:p>
            <a:r>
              <a:rPr lang="en-US" sz="3600" dirty="0">
                <a:solidFill>
                  <a:schemeClr val="bg1"/>
                </a:solidFill>
              </a:rPr>
              <a:t>ÍSED Back View</a:t>
            </a:r>
            <a:endParaRPr lang="en-US" dirty="0">
              <a:solidFill>
                <a:schemeClr val="bg1"/>
              </a:solidFill>
            </a:endParaRPr>
          </a:p>
        </p:txBody>
      </p:sp>
    </p:spTree>
    <p:extLst>
      <p:ext uri="{BB962C8B-B14F-4D97-AF65-F5344CB8AC3E}">
        <p14:creationId xmlns:p14="http://schemas.microsoft.com/office/powerpoint/2010/main" val="16877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cor Template" id="{0424A5BA-C8B5-4F0D-8575-BEE124F51F4B}" vid="{3B434CFC-8EA9-4BB6-AAA6-B451A1B2E9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20943</TotalTime>
  <Words>2114</Words>
  <Application>Microsoft Office PowerPoint</Application>
  <PresentationFormat>On-screen Show (4:3)</PresentationFormat>
  <Paragraphs>327</Paragraphs>
  <Slides>49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Aveni</dc:creator>
  <cp:lastModifiedBy>Mehlin, Lisa</cp:lastModifiedBy>
  <cp:revision>249</cp:revision>
  <dcterms:created xsi:type="dcterms:W3CDTF">2017-09-20T15:44:05Z</dcterms:created>
  <dcterms:modified xsi:type="dcterms:W3CDTF">2020-09-18T19:03:32Z</dcterms:modified>
</cp:coreProperties>
</file>