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60" r:id="rId5"/>
    <p:sldId id="309" r:id="rId6"/>
    <p:sldId id="316" r:id="rId7"/>
    <p:sldId id="310" r:id="rId8"/>
    <p:sldId id="344" r:id="rId9"/>
    <p:sldId id="312" r:id="rId10"/>
    <p:sldId id="335" r:id="rId11"/>
    <p:sldId id="334" r:id="rId12"/>
    <p:sldId id="311" r:id="rId13"/>
    <p:sldId id="341" r:id="rId14"/>
    <p:sldId id="343" r:id="rId15"/>
    <p:sldId id="318" r:id="rId16"/>
    <p:sldId id="338" r:id="rId17"/>
    <p:sldId id="320" r:id="rId18"/>
    <p:sldId id="313" r:id="rId19"/>
    <p:sldId id="314" r:id="rId20"/>
    <p:sldId id="317" r:id="rId21"/>
    <p:sldId id="342" r:id="rId22"/>
    <p:sldId id="315" r:id="rId23"/>
    <p:sldId id="322" r:id="rId24"/>
    <p:sldId id="336" r:id="rId25"/>
    <p:sldId id="337" r:id="rId26"/>
    <p:sldId id="339" r:id="rId27"/>
    <p:sldId id="331" r:id="rId28"/>
    <p:sldId id="333" r:id="rId29"/>
    <p:sldId id="321" r:id="rId30"/>
    <p:sldId id="325" r:id="rId31"/>
    <p:sldId id="326" r:id="rId32"/>
    <p:sldId id="323" r:id="rId33"/>
    <p:sldId id="328" r:id="rId34"/>
    <p:sldId id="33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C5F"/>
    <a:srgbClr val="84BD00"/>
    <a:srgbClr val="C5E86C"/>
    <a:srgbClr val="00A9E0"/>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76423" autoAdjust="0"/>
  </p:normalViewPr>
  <p:slideViewPr>
    <p:cSldViewPr snapToGrid="0" snapToObjects="1">
      <p:cViewPr varScale="1">
        <p:scale>
          <a:sx n="88" d="100"/>
          <a:sy n="88" d="100"/>
        </p:scale>
        <p:origin x="2040" y="84"/>
      </p:cViewPr>
      <p:guideLst>
        <p:guide orient="horz" pos="37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76EC6-92A9-4295-BE39-58D15A094160}" type="datetimeFigureOut">
              <a:rPr lang="en-US" smtClean="0"/>
              <a:t>7/13/2021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A7BBA-727E-4317-B4FA-936528F8DA21}" type="slidenum">
              <a:rPr lang="en-US" smtClean="0"/>
              <a:t>‹#›</a:t>
            </a:fld>
            <a:endParaRPr lang="en-US"/>
          </a:p>
        </p:txBody>
      </p:sp>
    </p:spTree>
    <p:extLst>
      <p:ext uri="{BB962C8B-B14F-4D97-AF65-F5344CB8AC3E}">
        <p14:creationId xmlns:p14="http://schemas.microsoft.com/office/powerpoint/2010/main" val="394239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a:t>
            </a:fld>
            <a:endParaRPr lang="en-US"/>
          </a:p>
        </p:txBody>
      </p:sp>
    </p:spTree>
    <p:extLst>
      <p:ext uri="{BB962C8B-B14F-4D97-AF65-F5344CB8AC3E}">
        <p14:creationId xmlns:p14="http://schemas.microsoft.com/office/powerpoint/2010/main" val="84271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80D7B9-990A-467C-922B-021218A7D54C}" type="slidenum">
              <a:rPr lang="en-US"/>
              <a:t>13</a:t>
            </a:fld>
            <a:endParaRPr lang="en-US" dirty="0"/>
          </a:p>
        </p:txBody>
      </p:sp>
    </p:spTree>
    <p:extLst>
      <p:ext uri="{BB962C8B-B14F-4D97-AF65-F5344CB8AC3E}">
        <p14:creationId xmlns:p14="http://schemas.microsoft.com/office/powerpoint/2010/main" val="143019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733921</a:t>
            </a:r>
          </a:p>
          <a:p>
            <a:pPr marL="285750" indent="-285750">
              <a:buFont typeface="Arial" panose="020B0604020202020204" pitchFamily="34" charset="0"/>
              <a:buChar char="•"/>
            </a:pPr>
            <a:r>
              <a:rPr lang="en-US" dirty="0" smtClean="0"/>
              <a:t>Appears in: </a:t>
            </a:r>
          </a:p>
          <a:p>
            <a:pPr marL="742950" lvl="1" indent="-285750">
              <a:buFont typeface="Arial" panose="020B0604020202020204" pitchFamily="34" charset="0"/>
              <a:buChar char="•"/>
            </a:pPr>
            <a:r>
              <a:rPr lang="en-US" dirty="0" err="1" smtClean="0"/>
              <a:t>EpicCare</a:t>
            </a:r>
            <a:r>
              <a:rPr lang="en-US" dirty="0" smtClean="0"/>
              <a:t> Ambulatory</a:t>
            </a:r>
          </a:p>
          <a:p>
            <a:pPr marL="742950" lvl="1" indent="-285750">
              <a:buFont typeface="Arial" panose="020B0604020202020204" pitchFamily="34" charset="0"/>
              <a:buChar char="•"/>
            </a:pPr>
            <a:r>
              <a:rPr lang="en-US" dirty="0" err="1" smtClean="0"/>
              <a:t>EpicCare</a:t>
            </a:r>
            <a:r>
              <a:rPr lang="en-US" dirty="0" smtClean="0"/>
              <a:t> Inpatient Orders</a:t>
            </a:r>
          </a:p>
          <a:p>
            <a:pPr marL="285750" lvl="0" indent="-285750">
              <a:buFont typeface="Arial" panose="020B0604020202020204" pitchFamily="34" charset="0"/>
              <a:buChar char="•"/>
            </a:pPr>
            <a:r>
              <a:rPr lang="en-US" dirty="0" smtClean="0"/>
              <a:t>We recommend assessing the workflows that your clinicians frequently complete and customizing the training slide to meet your needs. For example, the New Problem window looks different and might require training, but it applies only to inpatient workflows. Additionally, the same windows launched from some locations, such as from Order Review, have not changed.</a:t>
            </a:r>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14</a:t>
            </a:fld>
            <a:endParaRPr lang="en-US"/>
          </a:p>
        </p:txBody>
      </p:sp>
    </p:spTree>
    <p:extLst>
      <p:ext uri="{BB962C8B-B14F-4D97-AF65-F5344CB8AC3E}">
        <p14:creationId xmlns:p14="http://schemas.microsoft.com/office/powerpoint/2010/main" val="135605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734906</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Techs</a:t>
            </a:r>
          </a:p>
          <a:p>
            <a:pPr marL="742950" lvl="1" indent="-285750">
              <a:buFont typeface="Arial" panose="020B0604020202020204" pitchFamily="34" charset="0"/>
              <a:buChar char="•"/>
            </a:pPr>
            <a:r>
              <a:rPr lang="en-US" dirty="0" smtClean="0"/>
              <a:t>Molecular Techs</a:t>
            </a:r>
          </a:p>
          <a:p>
            <a:pPr marL="742950" lvl="1" indent="-285750">
              <a:buFont typeface="Arial" panose="020B0604020202020204" pitchFamily="34" charset="0"/>
              <a:buChar char="•"/>
            </a:pPr>
            <a:r>
              <a:rPr lang="en-US" dirty="0" smtClean="0"/>
              <a:t>Pathologists</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15</a:t>
            </a:fld>
            <a:endParaRPr lang="en-US"/>
          </a:p>
        </p:txBody>
      </p:sp>
    </p:spTree>
    <p:extLst>
      <p:ext uri="{BB962C8B-B14F-4D97-AF65-F5344CB8AC3E}">
        <p14:creationId xmlns:p14="http://schemas.microsoft.com/office/powerpoint/2010/main" val="407996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751674</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Techs</a:t>
            </a:r>
          </a:p>
          <a:p>
            <a:pPr marL="742950" lvl="1" indent="-285750">
              <a:buFont typeface="Arial" panose="020B0604020202020204" pitchFamily="34" charset="0"/>
              <a:buChar char="•"/>
            </a:pPr>
            <a:r>
              <a:rPr lang="en-US" dirty="0" smtClean="0"/>
              <a:t>Pathologists</a:t>
            </a:r>
          </a:p>
          <a:p>
            <a:pPr marL="285750" indent="-285750">
              <a:buFont typeface="Arial" panose="020B0604020202020204" pitchFamily="34" charset="0"/>
              <a:buChar char="•"/>
            </a:pPr>
            <a:r>
              <a:rPr lang="en-US" dirty="0" smtClean="0"/>
              <a:t>Only the web-migrated versions of the listed activities include the new shortcuts, so you should remove the following activities from the list if you have not yet enabled them:</a:t>
            </a:r>
          </a:p>
          <a:p>
            <a:pPr marL="742950" lvl="1" indent="-285750">
              <a:buFont typeface="Arial" panose="020B0604020202020204" pitchFamily="34" charset="0"/>
              <a:buChar char="•"/>
            </a:pPr>
            <a:r>
              <a:rPr lang="en-US" dirty="0" smtClean="0"/>
              <a:t>Batch Editor (available starting in August 2020)</a:t>
            </a:r>
          </a:p>
          <a:p>
            <a:pPr marL="742950" lvl="1" indent="-285750">
              <a:buFont typeface="Arial" panose="020B0604020202020204" pitchFamily="34" charset="0"/>
              <a:buChar char="•"/>
            </a:pPr>
            <a:r>
              <a:rPr lang="en-US" dirty="0" smtClean="0"/>
              <a:t>Follow Up Work List (which is available starting in November 2020)</a:t>
            </a:r>
          </a:p>
          <a:p>
            <a:pPr marL="742950" lvl="1" indent="-285750">
              <a:buFont typeface="Arial" panose="020B0604020202020204" pitchFamily="34" charset="0"/>
              <a:buChar char="•"/>
            </a:pPr>
            <a:r>
              <a:rPr lang="en-US" dirty="0" smtClean="0"/>
              <a:t>Outstanding List (which is available starting in Epic 2018 for molecular tests and August 2019 for AP tests)</a:t>
            </a:r>
          </a:p>
          <a:p>
            <a:pPr marL="742950" lvl="1" indent="-285750">
              <a:buFont typeface="Arial" panose="020B0604020202020204" pitchFamily="34" charset="0"/>
              <a:buChar char="•"/>
            </a:pPr>
            <a:r>
              <a:rPr lang="en-US" dirty="0" smtClean="0"/>
              <a:t>Result Routing Home (which is available starting in August 2020)</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16</a:t>
            </a:fld>
            <a:endParaRPr lang="en-US"/>
          </a:p>
        </p:txBody>
      </p:sp>
    </p:spTree>
    <p:extLst>
      <p:ext uri="{BB962C8B-B14F-4D97-AF65-F5344CB8AC3E}">
        <p14:creationId xmlns:p14="http://schemas.microsoft.com/office/powerpoint/2010/main" val="155972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RN 762094</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17</a:t>
            </a:fld>
            <a:endParaRPr lang="en-US"/>
          </a:p>
        </p:txBody>
      </p:sp>
    </p:spTree>
    <p:extLst>
      <p:ext uri="{BB962C8B-B14F-4D97-AF65-F5344CB8AC3E}">
        <p14:creationId xmlns:p14="http://schemas.microsoft.com/office/powerpoint/2010/main" val="77687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that only the Result Notes section still appears in the navigation bar when there are zero result notes. Other sections, such as Follow-up Encounters, do not appear in the navigation bar when there isn't any of that information on the result.</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18</a:t>
            </a:fld>
            <a:endParaRPr lang="en-US"/>
          </a:p>
        </p:txBody>
      </p:sp>
    </p:spTree>
    <p:extLst>
      <p:ext uri="{BB962C8B-B14F-4D97-AF65-F5344CB8AC3E}">
        <p14:creationId xmlns:p14="http://schemas.microsoft.com/office/powerpoint/2010/main" val="89859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744236</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Manager</a:t>
            </a:r>
          </a:p>
          <a:p>
            <a:pPr marL="742950" lvl="1" indent="-285750">
              <a:buFont typeface="Arial" panose="020B0604020202020204" pitchFamily="34" charset="0"/>
              <a:buChar char="•"/>
            </a:pPr>
            <a:r>
              <a:rPr lang="en-US" dirty="0" smtClean="0"/>
              <a:t>Lab Tech</a:t>
            </a:r>
          </a:p>
          <a:p>
            <a:pPr marL="742950" lvl="1" indent="-285750">
              <a:buFont typeface="Arial" panose="020B0604020202020204" pitchFamily="34" charset="0"/>
              <a:buChar char="•"/>
            </a:pPr>
            <a:r>
              <a:rPr lang="en-US" dirty="0" smtClean="0"/>
              <a:t>Pathologists</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19</a:t>
            </a:fld>
            <a:endParaRPr lang="en-US"/>
          </a:p>
        </p:txBody>
      </p:sp>
    </p:spTree>
    <p:extLst>
      <p:ext uri="{BB962C8B-B14F-4D97-AF65-F5344CB8AC3E}">
        <p14:creationId xmlns:p14="http://schemas.microsoft.com/office/powerpoint/2010/main" val="373768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dirty="0" smtClean="0"/>
              <a:t>Need</a:t>
            </a:r>
            <a:r>
              <a:rPr lang="en-US" b="1" baseline="0" dirty="0" smtClean="0"/>
              <a:t> more information on this change</a:t>
            </a:r>
            <a:endParaRPr lang="en-US" b="1" dirty="0" smtClean="0"/>
          </a:p>
          <a:p>
            <a:pPr marL="285750" indent="-285750">
              <a:buFont typeface="Arial" panose="020B0604020202020204" pitchFamily="34" charset="0"/>
              <a:buChar char="•"/>
            </a:pPr>
            <a:r>
              <a:rPr lang="en-US" b="1" dirty="0" smtClean="0"/>
              <a:t>RN 752506</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Techs</a:t>
            </a:r>
          </a:p>
          <a:p>
            <a:pPr marL="742950" lvl="1" indent="-285750">
              <a:buFont typeface="Arial" panose="020B0604020202020204" pitchFamily="34" charset="0"/>
              <a:buChar char="•"/>
            </a:pPr>
            <a:r>
              <a:rPr lang="en-US" dirty="0" smtClean="0"/>
              <a:t>Pathologists</a:t>
            </a:r>
          </a:p>
          <a:p>
            <a:pPr marL="742950" lvl="1" indent="-285750">
              <a:buFont typeface="Arial" panose="020B0604020202020204" pitchFamily="34" charset="0"/>
              <a:buChar char="•"/>
            </a:pPr>
            <a:r>
              <a:rPr lang="en-US" dirty="0" smtClean="0"/>
              <a:t>Phlebotomists</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20</a:t>
            </a:fld>
            <a:endParaRPr lang="en-US"/>
          </a:p>
        </p:txBody>
      </p:sp>
    </p:spTree>
    <p:extLst>
      <p:ext uri="{BB962C8B-B14F-4D97-AF65-F5344CB8AC3E}">
        <p14:creationId xmlns:p14="http://schemas.microsoft.com/office/powerpoint/2010/main" val="459055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Patient access –upgrade</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80D7B9-990A-467C-922B-021218A7D54C}" type="slidenum">
              <a:rPr lang="en-US"/>
              <a:t>22</a:t>
            </a:fld>
            <a:endParaRPr lang="en-US"/>
          </a:p>
        </p:txBody>
      </p:sp>
    </p:spTree>
    <p:extLst>
      <p:ext uri="{BB962C8B-B14F-4D97-AF65-F5344CB8AC3E}">
        <p14:creationId xmlns:p14="http://schemas.microsoft.com/office/powerpoint/2010/main" val="39859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80D7B9-990A-467C-922B-021218A7D54C}" type="slidenum">
              <a:rPr lang="en-US"/>
              <a:t>23</a:t>
            </a:fld>
            <a:endParaRPr lang="en-US" dirty="0"/>
          </a:p>
        </p:txBody>
      </p:sp>
    </p:spTree>
    <p:extLst>
      <p:ext uri="{BB962C8B-B14F-4D97-AF65-F5344CB8AC3E}">
        <p14:creationId xmlns:p14="http://schemas.microsoft.com/office/powerpoint/2010/main" val="370846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743158</a:t>
            </a:r>
          </a:p>
          <a:p>
            <a:pPr marL="285750" indent="-285750">
              <a:buFont typeface="Arial" panose="020B0604020202020204" pitchFamily="34" charset="0"/>
              <a:buChar char="•"/>
            </a:pPr>
            <a:r>
              <a:rPr lang="en-US" dirty="0" smtClean="0"/>
              <a:t>Nov</a:t>
            </a:r>
            <a:r>
              <a:rPr lang="en-US" baseline="0" dirty="0" smtClean="0"/>
              <a:t> 2020 update</a:t>
            </a:r>
            <a:endParaRPr lang="en-US" dirty="0" smtClean="0"/>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pPr marL="285750" indent="-285750">
              <a:buFont typeface="Arial" panose="020B0604020202020204" pitchFamily="34" charset="0"/>
              <a:buChar char="•"/>
            </a:pPr>
            <a:r>
              <a:rPr lang="en-US" dirty="0" smtClean="0"/>
              <a:t>Let users know they can drag the right border of the list to collapse the center and right side panes together and see the activity in a two-pane layout.</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2</a:t>
            </a:fld>
            <a:endParaRPr lang="en-US"/>
          </a:p>
        </p:txBody>
      </p:sp>
    </p:spTree>
    <p:extLst>
      <p:ext uri="{BB962C8B-B14F-4D97-AF65-F5344CB8AC3E}">
        <p14:creationId xmlns:p14="http://schemas.microsoft.com/office/powerpoint/2010/main" val="201864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26</a:t>
            </a:fld>
            <a:endParaRPr lang="en-US"/>
          </a:p>
        </p:txBody>
      </p:sp>
    </p:spTree>
    <p:extLst>
      <p:ext uri="{BB962C8B-B14F-4D97-AF65-F5344CB8AC3E}">
        <p14:creationId xmlns:p14="http://schemas.microsoft.com/office/powerpoint/2010/main" val="3420381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761361</a:t>
            </a:r>
          </a:p>
          <a:p>
            <a:pPr marL="285750" indent="-285750">
              <a:buFont typeface="Arial" panose="020B0604020202020204" pitchFamily="34" charset="0"/>
              <a:buChar char="•"/>
            </a:pPr>
            <a:r>
              <a:rPr lang="en-US" dirty="0" smtClean="0"/>
              <a:t>Roles:</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27</a:t>
            </a:fld>
            <a:endParaRPr lang="en-US"/>
          </a:p>
        </p:txBody>
      </p:sp>
    </p:spTree>
    <p:extLst>
      <p:ext uri="{BB962C8B-B14F-4D97-AF65-F5344CB8AC3E}">
        <p14:creationId xmlns:p14="http://schemas.microsoft.com/office/powerpoint/2010/main" val="144039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RN 762338</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28</a:t>
            </a:fld>
            <a:endParaRPr lang="en-US"/>
          </a:p>
        </p:txBody>
      </p:sp>
    </p:spTree>
    <p:extLst>
      <p:ext uri="{BB962C8B-B14F-4D97-AF65-F5344CB8AC3E}">
        <p14:creationId xmlns:p14="http://schemas.microsoft.com/office/powerpoint/2010/main" val="1457787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RN 758389</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29</a:t>
            </a:fld>
            <a:endParaRPr lang="en-US"/>
          </a:p>
        </p:txBody>
      </p:sp>
    </p:spTree>
    <p:extLst>
      <p:ext uri="{BB962C8B-B14F-4D97-AF65-F5344CB8AC3E}">
        <p14:creationId xmlns:p14="http://schemas.microsoft.com/office/powerpoint/2010/main" val="2855286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RN 760575</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30</a:t>
            </a:fld>
            <a:endParaRPr lang="en-US"/>
          </a:p>
        </p:txBody>
      </p:sp>
    </p:spTree>
    <p:extLst>
      <p:ext uri="{BB962C8B-B14F-4D97-AF65-F5344CB8AC3E}">
        <p14:creationId xmlns:p14="http://schemas.microsoft.com/office/powerpoint/2010/main" val="217267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RN 750554</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31</a:t>
            </a:fld>
            <a:endParaRPr lang="en-US"/>
          </a:p>
        </p:txBody>
      </p:sp>
    </p:spTree>
    <p:extLst>
      <p:ext uri="{BB962C8B-B14F-4D97-AF65-F5344CB8AC3E}">
        <p14:creationId xmlns:p14="http://schemas.microsoft.com/office/powerpoint/2010/main" val="51322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723399</a:t>
            </a:r>
          </a:p>
          <a:p>
            <a:pPr marL="285750" indent="-285750">
              <a:buFont typeface="Arial" panose="020B0604020202020204" pitchFamily="34" charset="0"/>
              <a:buChar char="•"/>
            </a:pPr>
            <a:r>
              <a:rPr lang="en-US" dirty="0" smtClean="0"/>
              <a:t>Roles: Anyone who places orders.</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3</a:t>
            </a:fld>
            <a:endParaRPr lang="en-US"/>
          </a:p>
        </p:txBody>
      </p:sp>
    </p:spTree>
    <p:extLst>
      <p:ext uri="{BB962C8B-B14F-4D97-AF65-F5344CB8AC3E}">
        <p14:creationId xmlns:p14="http://schemas.microsoft.com/office/powerpoint/2010/main" val="170193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734081</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Tech</a:t>
            </a:r>
          </a:p>
          <a:p>
            <a:pPr marL="742950" lvl="1" indent="-285750">
              <a:buFont typeface="Arial" panose="020B0604020202020204" pitchFamily="34" charset="0"/>
              <a:buChar char="•"/>
            </a:pPr>
            <a:r>
              <a:rPr lang="en-US" dirty="0" smtClean="0"/>
              <a:t>Molecular Tech</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4</a:t>
            </a:fld>
            <a:endParaRPr lang="en-US"/>
          </a:p>
        </p:txBody>
      </p:sp>
    </p:spTree>
    <p:extLst>
      <p:ext uri="{BB962C8B-B14F-4D97-AF65-F5344CB8AC3E}">
        <p14:creationId xmlns:p14="http://schemas.microsoft.com/office/powerpoint/2010/main" val="296048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a user scans the barcode for a specimen with multiple tests that contain multiple components that are allowed on a batch:</a:t>
            </a:r>
          </a:p>
          <a:p>
            <a:r>
              <a:rPr lang="en-US" dirty="0" smtClean="0"/>
              <a:t>With the specimen filter selected, scanning the barcode adds the specimen to a single row that contains all allowed tests and components.</a:t>
            </a:r>
          </a:p>
          <a:p>
            <a:r>
              <a:rPr lang="en-US" dirty="0" smtClean="0"/>
              <a:t>With the test filter selected, scanning the barcode adds each allowed test to a separate row with all of the corresponding components for that test in the row.</a:t>
            </a:r>
          </a:p>
          <a:p>
            <a:r>
              <a:rPr lang="en-US" dirty="0" smtClean="0"/>
              <a:t>With the component filter selected, scanning the barcode adds each allowed component to a separate row.</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5</a:t>
            </a:fld>
            <a:endParaRPr lang="en-US"/>
          </a:p>
        </p:txBody>
      </p:sp>
    </p:spTree>
    <p:extLst>
      <p:ext uri="{BB962C8B-B14F-4D97-AF65-F5344CB8AC3E}">
        <p14:creationId xmlns:p14="http://schemas.microsoft.com/office/powerpoint/2010/main" val="183674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761350</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processor</a:t>
            </a:r>
          </a:p>
          <a:p>
            <a:pPr marL="742950" lvl="1" indent="-285750">
              <a:buFont typeface="Arial" panose="020B0604020202020204" pitchFamily="34" charset="0"/>
              <a:buChar char="•"/>
            </a:pPr>
            <a:r>
              <a:rPr lang="en-US" dirty="0" smtClean="0"/>
              <a:t>Lab tech</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6</a:t>
            </a:fld>
            <a:endParaRPr lang="en-US"/>
          </a:p>
        </p:txBody>
      </p:sp>
    </p:spTree>
    <p:extLst>
      <p:ext uri="{BB962C8B-B14F-4D97-AF65-F5344CB8AC3E}">
        <p14:creationId xmlns:p14="http://schemas.microsoft.com/office/powerpoint/2010/main" val="237221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RN 757948</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Lab Techs</a:t>
            </a:r>
          </a:p>
          <a:p>
            <a:pPr marL="742950" lvl="1" indent="-285750">
              <a:buFont typeface="Arial" panose="020B0604020202020204" pitchFamily="34" charset="0"/>
              <a:buChar char="•"/>
            </a:pPr>
            <a:r>
              <a:rPr lang="en-US" dirty="0" smtClean="0"/>
              <a:t>Pathologists</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Beaker Anatomic Pathology</a:t>
            </a:r>
          </a:p>
          <a:p>
            <a:pPr marL="742950" lvl="1" indent="-285750">
              <a:buFont typeface="Arial" panose="020B0604020202020204" pitchFamily="34" charset="0"/>
              <a:buChar char="•"/>
            </a:pPr>
            <a:r>
              <a:rPr lang="en-US" dirty="0" smtClean="0"/>
              <a:t>Beaker Clinical Pathology</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9</a:t>
            </a:fld>
            <a:endParaRPr lang="en-US"/>
          </a:p>
        </p:txBody>
      </p:sp>
    </p:spTree>
    <p:extLst>
      <p:ext uri="{BB962C8B-B14F-4D97-AF65-F5344CB8AC3E}">
        <p14:creationId xmlns:p14="http://schemas.microsoft.com/office/powerpoint/2010/main" val="344521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Coordination of Care recipients appear in print groups and </a:t>
            </a:r>
            <a:r>
              <a:rPr lang="en-US" dirty="0" err="1" smtClean="0"/>
              <a:t>SmartLinks</a:t>
            </a:r>
            <a:r>
              <a:rPr lang="en-US" dirty="0" smtClean="0"/>
              <a:t> that show provider contact information and CC List recipients throughout the system.</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10</a:t>
            </a:fld>
            <a:endParaRPr lang="en-US"/>
          </a:p>
        </p:txBody>
      </p:sp>
    </p:spTree>
    <p:extLst>
      <p:ext uri="{BB962C8B-B14F-4D97-AF65-F5344CB8AC3E}">
        <p14:creationId xmlns:p14="http://schemas.microsoft.com/office/powerpoint/2010/main" val="355704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Following</a:t>
            </a:r>
            <a:r>
              <a:rPr lang="en-US" baseline="0" dirty="0" smtClean="0"/>
              <a:t> up with Kaneil and Cadence team to determine if we are implementing this</a:t>
            </a:r>
            <a:endParaRPr lang="en-US" dirty="0" smtClean="0"/>
          </a:p>
          <a:p>
            <a:pPr marL="285750" indent="-285750">
              <a:buFont typeface="Arial" panose="020B0604020202020204" pitchFamily="34" charset="0"/>
              <a:buChar char="•"/>
            </a:pPr>
            <a:r>
              <a:rPr lang="en-US" dirty="0" smtClean="0"/>
              <a:t>RN 743019</a:t>
            </a:r>
          </a:p>
          <a:p>
            <a:pPr marL="285750" indent="-285750">
              <a:buFont typeface="Arial" panose="020B0604020202020204" pitchFamily="34" charset="0"/>
              <a:buChar char="•"/>
            </a:pPr>
            <a:r>
              <a:rPr lang="en-US" dirty="0" smtClean="0"/>
              <a:t>Appears in:</a:t>
            </a:r>
          </a:p>
          <a:p>
            <a:pPr marL="742950" lvl="1" indent="-285750">
              <a:buFont typeface="Arial" panose="020B0604020202020204" pitchFamily="34" charset="0"/>
              <a:buChar char="•"/>
            </a:pPr>
            <a:r>
              <a:rPr lang="en-US" dirty="0" smtClean="0"/>
              <a:t>Beacon</a:t>
            </a:r>
          </a:p>
          <a:p>
            <a:pPr marL="742950" lvl="1" indent="-285750">
              <a:buFont typeface="Arial" panose="020B0604020202020204" pitchFamily="34" charset="0"/>
              <a:buChar char="•"/>
            </a:pPr>
            <a:r>
              <a:rPr lang="en-US" dirty="0" smtClean="0"/>
              <a:t>Cadence</a:t>
            </a:r>
          </a:p>
          <a:p>
            <a:pPr marL="742950" lvl="1" indent="-285750">
              <a:buFont typeface="Arial" panose="020B0604020202020204" pitchFamily="34" charset="0"/>
              <a:buChar char="•"/>
            </a:pPr>
            <a:r>
              <a:rPr lang="en-US" dirty="0" err="1" smtClean="0"/>
              <a:t>EpicCare</a:t>
            </a:r>
            <a:r>
              <a:rPr lang="en-US" dirty="0" smtClean="0"/>
              <a:t> Ambulatory</a:t>
            </a:r>
          </a:p>
          <a:p>
            <a:pPr marL="742950" lvl="1" indent="-285750">
              <a:buFont typeface="Arial" panose="020B0604020202020204" pitchFamily="34" charset="0"/>
              <a:buChar char="•"/>
            </a:pPr>
            <a:r>
              <a:rPr lang="en-US" dirty="0" smtClean="0"/>
              <a:t>Prelude</a:t>
            </a:r>
          </a:p>
          <a:p>
            <a:pPr marL="285750" indent="-285750">
              <a:buFont typeface="Arial" panose="020B0604020202020204" pitchFamily="34" charset="0"/>
              <a:buChar char="•"/>
            </a:pPr>
            <a:r>
              <a:rPr lang="en-US" dirty="0" smtClean="0"/>
              <a:t>Roles:</a:t>
            </a:r>
          </a:p>
          <a:p>
            <a:pPr marL="742950" lvl="1" indent="-285750">
              <a:buFont typeface="Arial" panose="020B0604020202020204" pitchFamily="34" charset="0"/>
              <a:buChar char="•"/>
            </a:pPr>
            <a:r>
              <a:rPr lang="en-US" dirty="0" smtClean="0"/>
              <a:t>Clinicians</a:t>
            </a:r>
          </a:p>
          <a:p>
            <a:pPr marL="742950" lvl="1" indent="-285750">
              <a:buFont typeface="Arial" panose="020B0604020202020204" pitchFamily="34" charset="0"/>
              <a:buChar char="•"/>
            </a:pPr>
            <a:r>
              <a:rPr lang="en-US" dirty="0" smtClean="0"/>
              <a:t>Front Desk Staff</a:t>
            </a:r>
          </a:p>
          <a:p>
            <a:pPr marL="285750" indent="-285750">
              <a:buFont typeface="Arial" panose="020B0604020202020204" pitchFamily="34" charset="0"/>
              <a:buChar char="•"/>
            </a:pPr>
            <a:r>
              <a:rPr lang="en-US" dirty="0" smtClean="0"/>
              <a:t>Work with your compliance and build teams to determine how the new form for dually eligible beneficiaries should be used.</a:t>
            </a:r>
          </a:p>
          <a:p>
            <a:endParaRPr lang="en-US" dirty="0"/>
          </a:p>
        </p:txBody>
      </p:sp>
      <p:sp>
        <p:nvSpPr>
          <p:cNvPr id="4" name="Slide Number Placeholder 3"/>
          <p:cNvSpPr>
            <a:spLocks noGrp="1"/>
          </p:cNvSpPr>
          <p:nvPr>
            <p:ph type="sldNum" sz="quarter" idx="10"/>
          </p:nvPr>
        </p:nvSpPr>
        <p:spPr/>
        <p:txBody>
          <a:bodyPr/>
          <a:lstStyle/>
          <a:p>
            <a:fld id="{657A7BBA-727E-4317-B4FA-936528F8DA21}" type="slidenum">
              <a:rPr lang="en-US" smtClean="0"/>
              <a:t>12</a:t>
            </a:fld>
            <a:endParaRPr lang="en-US"/>
          </a:p>
        </p:txBody>
      </p:sp>
    </p:spTree>
    <p:extLst>
      <p:ext uri="{BB962C8B-B14F-4D97-AF65-F5344CB8AC3E}">
        <p14:creationId xmlns:p14="http://schemas.microsoft.com/office/powerpoint/2010/main" val="1317290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4992" y="128384"/>
            <a:ext cx="2056789" cy="1542592"/>
          </a:xfrm>
          <a:prstGeom prst="rect">
            <a:avLst/>
          </a:prstGeom>
        </p:spPr>
      </p:pic>
      <p:sp>
        <p:nvSpPr>
          <p:cNvPr id="2" name="Title 1"/>
          <p:cNvSpPr>
            <a:spLocks noGrp="1"/>
          </p:cNvSpPr>
          <p:nvPr>
            <p:ph type="ctrTitle"/>
          </p:nvPr>
        </p:nvSpPr>
        <p:spPr>
          <a:xfrm>
            <a:off x="685800" y="2556466"/>
            <a:ext cx="7772400" cy="556359"/>
          </a:xfrm>
        </p:spPr>
        <p:txBody>
          <a:bodyPr>
            <a:normAutofit/>
          </a:bodyPr>
          <a:lstStyle>
            <a:lvl1pPr algn="l">
              <a:defRPr sz="3200" b="1" i="0">
                <a:solidFill>
                  <a:srgbClr val="003A70"/>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75939"/>
            <a:ext cx="7772400" cy="593607"/>
          </a:xfrm>
        </p:spPr>
        <p:txBody>
          <a:bodyPr>
            <a:normAutofit/>
          </a:bodyPr>
          <a:lstStyle>
            <a:lvl1pPr marL="0" indent="0" algn="l">
              <a:buNone/>
              <a:defRPr sz="3200">
                <a:solidFill>
                  <a:srgbClr val="00A9E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0" hasCustomPrompt="1"/>
          </p:nvPr>
        </p:nvSpPr>
        <p:spPr>
          <a:xfrm>
            <a:off x="733428" y="3907760"/>
            <a:ext cx="3389312" cy="889000"/>
          </a:xfrm>
        </p:spPr>
        <p:txBody>
          <a:bodyPr>
            <a:normAutofit/>
          </a:bodyPr>
          <a:lstStyle>
            <a:lvl1pPr marL="0" indent="0">
              <a:buFontTx/>
              <a:buNone/>
              <a:defRPr sz="2000" baseline="0">
                <a:solidFill>
                  <a:srgbClr val="003A70"/>
                </a:solidFill>
                <a:latin typeface="Arial"/>
              </a:defRPr>
            </a:lvl1pPr>
          </a:lstStyle>
          <a:p>
            <a:pPr lvl="0"/>
            <a:r>
              <a:rPr lang="en-US" dirty="0" smtClean="0"/>
              <a:t>Month, day year</a:t>
            </a:r>
            <a:endParaRPr lang="en-US" dirty="0"/>
          </a:p>
        </p:txBody>
      </p:sp>
      <p:cxnSp>
        <p:nvCxnSpPr>
          <p:cNvPr id="7" name="Straight Connector 6"/>
          <p:cNvCxnSpPr/>
          <p:nvPr userDrawn="1"/>
        </p:nvCxnSpPr>
        <p:spPr>
          <a:xfrm>
            <a:off x="685800" y="3784574"/>
            <a:ext cx="77724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152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on, Mission and Values">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645920" y="230683"/>
            <a:ext cx="5847618" cy="639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9444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4992" y="128384"/>
            <a:ext cx="2056789" cy="1542592"/>
          </a:xfrm>
          <a:prstGeom prst="rect">
            <a:avLst/>
          </a:prstGeom>
        </p:spPr>
      </p:pic>
      <p:sp>
        <p:nvSpPr>
          <p:cNvPr id="2" name="Title 1"/>
          <p:cNvSpPr>
            <a:spLocks noGrp="1"/>
          </p:cNvSpPr>
          <p:nvPr>
            <p:ph type="ctrTitle"/>
          </p:nvPr>
        </p:nvSpPr>
        <p:spPr>
          <a:xfrm>
            <a:off x="685800" y="2556466"/>
            <a:ext cx="7772400" cy="556359"/>
          </a:xfrm>
        </p:spPr>
        <p:txBody>
          <a:bodyPr>
            <a:normAutofit/>
          </a:bodyPr>
          <a:lstStyle>
            <a:lvl1pPr algn="l">
              <a:defRPr sz="3200" b="1" i="0">
                <a:solidFill>
                  <a:srgbClr val="003A70"/>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75939"/>
            <a:ext cx="7772400" cy="593607"/>
          </a:xfrm>
        </p:spPr>
        <p:txBody>
          <a:bodyPr>
            <a:normAutofit/>
          </a:bodyPr>
          <a:lstStyle>
            <a:lvl1pPr marL="0" indent="0" algn="l">
              <a:buNone/>
              <a:defRPr sz="3200">
                <a:solidFill>
                  <a:srgbClr val="00A9E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0" hasCustomPrompt="1"/>
          </p:nvPr>
        </p:nvSpPr>
        <p:spPr>
          <a:xfrm>
            <a:off x="733428" y="3907760"/>
            <a:ext cx="3389312" cy="889000"/>
          </a:xfrm>
        </p:spPr>
        <p:txBody>
          <a:bodyPr>
            <a:normAutofit/>
          </a:bodyPr>
          <a:lstStyle>
            <a:lvl1pPr marL="0" indent="0">
              <a:buFontTx/>
              <a:buNone/>
              <a:defRPr sz="2000" baseline="0">
                <a:solidFill>
                  <a:srgbClr val="003A70"/>
                </a:solidFill>
                <a:latin typeface="Arial"/>
              </a:defRPr>
            </a:lvl1pPr>
          </a:lstStyle>
          <a:p>
            <a:pPr lvl="0"/>
            <a:r>
              <a:rPr lang="en-US" dirty="0" smtClean="0"/>
              <a:t>Month, day year</a:t>
            </a:r>
            <a:endParaRPr lang="en-US" dirty="0"/>
          </a:p>
        </p:txBody>
      </p:sp>
      <p:cxnSp>
        <p:nvCxnSpPr>
          <p:cNvPr id="7" name="Straight Connector 6"/>
          <p:cNvCxnSpPr/>
          <p:nvPr userDrawn="1"/>
        </p:nvCxnSpPr>
        <p:spPr>
          <a:xfrm>
            <a:off x="685800" y="3784574"/>
            <a:ext cx="77724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75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0198CFB-4A78-494E-B655-411695D5DB47}" type="slidenum">
              <a:rPr lang="en-US" smtClean="0"/>
              <a:t>‹#›</a:t>
            </a:fld>
            <a:endParaRPr lang="en-US"/>
          </a:p>
        </p:txBody>
      </p:sp>
      <p:cxnSp>
        <p:nvCxnSpPr>
          <p:cNvPr id="5" name="Straight Connector 4"/>
          <p:cNvCxnSpPr/>
          <p:nvPr userDrawn="1"/>
        </p:nvCxnSpPr>
        <p:spPr>
          <a:xfrm>
            <a:off x="457200" y="1211667"/>
            <a:ext cx="82296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25278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0198CFB-4A78-494E-B655-411695D5DB47}" type="slidenum">
              <a:rPr lang="en-US" smtClean="0"/>
              <a:t>‹#›</a:t>
            </a:fld>
            <a:endParaRPr lang="en-US"/>
          </a:p>
        </p:txBody>
      </p:sp>
      <p:cxnSp>
        <p:nvCxnSpPr>
          <p:cNvPr id="6" name="Straight Connector 5"/>
          <p:cNvCxnSpPr/>
          <p:nvPr userDrawn="1"/>
        </p:nvCxnSpPr>
        <p:spPr>
          <a:xfrm>
            <a:off x="457200" y="1211667"/>
            <a:ext cx="82296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91931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0198CFB-4A78-494E-B655-411695D5DB47}" type="slidenum">
              <a:rPr lang="en-US" smtClean="0"/>
              <a:t>‹#›</a:t>
            </a:fld>
            <a:endParaRPr lang="en-US"/>
          </a:p>
        </p:txBody>
      </p:sp>
      <p:cxnSp>
        <p:nvCxnSpPr>
          <p:cNvPr id="8" name="Straight Connector 7"/>
          <p:cNvCxnSpPr/>
          <p:nvPr userDrawn="1"/>
        </p:nvCxnSpPr>
        <p:spPr>
          <a:xfrm>
            <a:off x="457200" y="1211667"/>
            <a:ext cx="82296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355975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A9E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556466"/>
            <a:ext cx="7772400" cy="556359"/>
          </a:xfrm>
        </p:spPr>
        <p:txBody>
          <a:bodyPr>
            <a:normAutofit/>
          </a:bodyPr>
          <a:lstStyle>
            <a:lvl1pPr algn="l">
              <a:defRPr sz="3200" b="1" i="0">
                <a:solidFill>
                  <a:schemeClr val="bg1"/>
                </a:solidFill>
                <a:latin typeface="Arial"/>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075939"/>
            <a:ext cx="7772400" cy="593607"/>
          </a:xfrm>
        </p:spPr>
        <p:txBody>
          <a:bodyPr>
            <a:normAutofit/>
          </a:bodyPr>
          <a:lstStyle>
            <a:lvl1pPr marL="0" indent="0" algn="l">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9401"/>
            <a:ext cx="590550" cy="346759"/>
          </a:xfrm>
          <a:prstGeom prst="rect">
            <a:avLst/>
          </a:prstGeom>
        </p:spPr>
      </p:pic>
    </p:spTree>
    <p:extLst>
      <p:ext uri="{BB962C8B-B14F-4D97-AF65-F5344CB8AC3E}">
        <p14:creationId xmlns:p14="http://schemas.microsoft.com/office/powerpoint/2010/main" val="227856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0198CFB-4A78-494E-B655-411695D5DB47}"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344690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0198CFB-4A78-494E-B655-411695D5DB47}"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267146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0198CFB-4A78-494E-B655-411695D5DB47}" type="slidenum">
              <a:rPr lang="en-US" smtClean="0"/>
              <a:t>‹#›</a:t>
            </a:fld>
            <a:endParaRPr lang="en-US"/>
          </a:p>
        </p:txBody>
      </p:sp>
      <p:cxnSp>
        <p:nvCxnSpPr>
          <p:cNvPr id="5" name="Straight Connector 4"/>
          <p:cNvCxnSpPr/>
          <p:nvPr userDrawn="1"/>
        </p:nvCxnSpPr>
        <p:spPr>
          <a:xfrm>
            <a:off x="457200" y="1211667"/>
            <a:ext cx="82296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165695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0198CFB-4A78-494E-B655-411695D5DB4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6016752"/>
            <a:ext cx="590550" cy="352058"/>
          </a:xfrm>
          <a:prstGeom prst="rect">
            <a:avLst/>
          </a:prstGeom>
        </p:spPr>
      </p:pic>
    </p:spTree>
    <p:extLst>
      <p:ext uri="{BB962C8B-B14F-4D97-AF65-F5344CB8AC3E}">
        <p14:creationId xmlns:p14="http://schemas.microsoft.com/office/powerpoint/2010/main" val="249624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rgbClr val="003A70"/>
                </a:solidFill>
                <a:latin typeface="Arial"/>
              </a:defRPr>
            </a:lvl1pPr>
          </a:lstStyle>
          <a:p>
            <a:fld id="{B0198CFB-4A78-494E-B655-411695D5DB47}" type="slidenum">
              <a:rPr lang="en-US" smtClean="0"/>
              <a:pPr/>
              <a:t>‹#›</a:t>
            </a:fld>
            <a:endParaRPr lang="en-US" dirty="0"/>
          </a:p>
        </p:txBody>
      </p:sp>
    </p:spTree>
    <p:extLst>
      <p:ext uri="{BB962C8B-B14F-4D97-AF65-F5344CB8AC3E}">
        <p14:creationId xmlns:p14="http://schemas.microsoft.com/office/powerpoint/2010/main" val="583726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57200" rtl="0" eaLnBrk="1" latinLnBrk="0" hangingPunct="1">
        <a:spcBef>
          <a:spcPct val="0"/>
        </a:spcBef>
        <a:buNone/>
        <a:defRPr sz="2800" kern="1200" baseline="0">
          <a:solidFill>
            <a:srgbClr val="003A70"/>
          </a:solidFill>
          <a:latin typeface="Arial"/>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251"/>
            <a:ext cx="7772400" cy="556359"/>
          </a:xfrm>
        </p:spPr>
        <p:txBody>
          <a:bodyPr>
            <a:normAutofit fontScale="90000"/>
          </a:bodyPr>
          <a:lstStyle/>
          <a:p>
            <a:r>
              <a:rPr lang="en-US" dirty="0" smtClean="0"/>
              <a:t> Clinical Pathology (CP) Beaker</a:t>
            </a:r>
            <a:endParaRPr lang="en-US" dirty="0"/>
          </a:p>
        </p:txBody>
      </p:sp>
      <p:sp>
        <p:nvSpPr>
          <p:cNvPr id="5" name="Subtitle 2"/>
          <p:cNvSpPr>
            <a:spLocks noGrp="1"/>
          </p:cNvSpPr>
          <p:nvPr>
            <p:ph type="subTitle" idx="1"/>
          </p:nvPr>
        </p:nvSpPr>
        <p:spPr/>
        <p:txBody>
          <a:bodyPr/>
          <a:lstStyle/>
          <a:p>
            <a:r>
              <a:rPr lang="en-US" dirty="0" smtClean="0"/>
              <a:t> Epic Upgrade – August 2021</a:t>
            </a:r>
            <a:endParaRPr lang="en-US" dirty="0"/>
          </a:p>
        </p:txBody>
      </p:sp>
      <p:sp>
        <p:nvSpPr>
          <p:cNvPr id="6" name="Text Placeholder 3"/>
          <p:cNvSpPr>
            <a:spLocks noGrp="1"/>
          </p:cNvSpPr>
          <p:nvPr>
            <p:ph type="body" sz="quarter" idx="10"/>
          </p:nvPr>
        </p:nvSpPr>
        <p:spPr>
          <a:xfrm>
            <a:off x="733428" y="4154995"/>
            <a:ext cx="6039512" cy="889000"/>
          </a:xfrm>
        </p:spPr>
        <p:txBody>
          <a:bodyPr>
            <a:normAutofit/>
          </a:bodyPr>
          <a:lstStyle/>
          <a:p>
            <a:r>
              <a:rPr lang="en-US" dirty="0" smtClean="0"/>
              <a:t>Jennifer Casey, ITS Principal Trainer – AP &amp; CP Beaker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474" y="4154995"/>
            <a:ext cx="1573134" cy="1440715"/>
          </a:xfrm>
          <a:prstGeom prst="rect">
            <a:avLst/>
          </a:prstGeom>
        </p:spPr>
      </p:pic>
    </p:spTree>
    <p:extLst>
      <p:ext uri="{BB962C8B-B14F-4D97-AF65-F5344CB8AC3E}">
        <p14:creationId xmlns:p14="http://schemas.microsoft.com/office/powerpoint/2010/main" val="2760463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Routing: Coordination of Care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Result </a:t>
            </a:r>
            <a:r>
              <a:rPr lang="en-US" dirty="0"/>
              <a:t>R</a:t>
            </a:r>
            <a:r>
              <a:rPr lang="en-US" dirty="0" smtClean="0"/>
              <a:t>outing </a:t>
            </a:r>
            <a:r>
              <a:rPr lang="en-US" dirty="0"/>
              <a:t>now applies for Coordination of Care recipients like it does for other types of </a:t>
            </a:r>
            <a:r>
              <a:rPr lang="en-US" dirty="0" smtClean="0"/>
              <a:t>orders </a:t>
            </a:r>
            <a:r>
              <a:rPr lang="en-US" dirty="0"/>
              <a:t>so Coordination of Care recipients should expect to see result reports more often for orders on which they are not the authorizing or ordering provider. They now also receive In Basket messages when they are added to results as a primary recipient after results are final verified.</a:t>
            </a:r>
          </a:p>
          <a:p>
            <a:pPr marL="0" indent="0">
              <a:buNone/>
            </a:pPr>
            <a:endParaRPr lang="en-US" dirty="0" smtClean="0"/>
          </a:p>
          <a:p>
            <a:pPr marL="0" indent="0">
              <a:buNone/>
            </a:pPr>
            <a:r>
              <a:rPr lang="en-US" dirty="0"/>
              <a:t> </a:t>
            </a:r>
          </a:p>
          <a:p>
            <a:pPr marL="0" indent="0">
              <a:buNone/>
            </a:pPr>
            <a:endParaRPr lang="en-US" dirty="0"/>
          </a:p>
          <a:p>
            <a:pPr marL="0" indent="0">
              <a:buNone/>
            </a:pPr>
            <a:endParaRPr lang="en-US" dirty="0"/>
          </a:p>
        </p:txBody>
      </p:sp>
      <p:sp>
        <p:nvSpPr>
          <p:cNvPr id="4" name="TextBox 3"/>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93374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Routing Communication </a:t>
            </a:r>
            <a:br>
              <a:rPr lang="en-US" dirty="0" smtClean="0"/>
            </a:br>
            <a:r>
              <a:rPr lang="en-US" dirty="0" smtClean="0"/>
              <a:t>Preferences Update</a:t>
            </a:r>
            <a:endParaRPr lang="en-US" dirty="0"/>
          </a:p>
        </p:txBody>
      </p:sp>
      <p:sp>
        <p:nvSpPr>
          <p:cNvPr id="3" name="Content Placeholder 2"/>
          <p:cNvSpPr>
            <a:spLocks noGrp="1"/>
          </p:cNvSpPr>
          <p:nvPr>
            <p:ph idx="1"/>
          </p:nvPr>
        </p:nvSpPr>
        <p:spPr/>
        <p:txBody>
          <a:bodyPr/>
          <a:lstStyle/>
          <a:p>
            <a:pPr marL="0" indent="0">
              <a:buNone/>
            </a:pPr>
            <a:r>
              <a:rPr lang="en-US" dirty="0"/>
              <a:t>Previously, if a provider's communication preference is </a:t>
            </a:r>
            <a:r>
              <a:rPr lang="en-US" dirty="0" err="1"/>
              <a:t>InBasket</a:t>
            </a:r>
            <a:r>
              <a:rPr lang="en-US" dirty="0"/>
              <a:t> and a user wanted to fax them a copy of results, the provider's fax number appeared in Result Report (By Patient/Specimen) activities only if the provider record has the lab fax number defined.</a:t>
            </a:r>
          </a:p>
          <a:p>
            <a:pPr marL="0" indent="0">
              <a:buNone/>
            </a:pPr>
            <a:r>
              <a:rPr lang="en-US" dirty="0"/>
              <a:t> </a:t>
            </a:r>
          </a:p>
          <a:p>
            <a:pPr marL="0" indent="0">
              <a:buNone/>
            </a:pPr>
            <a:r>
              <a:rPr lang="en-US" dirty="0"/>
              <a:t>Now, the RR enhancement will allow the system to automatically pull in the office fax number in case the lab fax number is blank for those providers whose has IB as their communication method.</a:t>
            </a:r>
          </a:p>
          <a:p>
            <a:pPr marL="0" indent="0">
              <a:buNone/>
            </a:pPr>
            <a:endParaRPr lang="en-US" dirty="0"/>
          </a:p>
        </p:txBody>
      </p:sp>
      <p:sp>
        <p:nvSpPr>
          <p:cNvPr id="4" name="TextBox 3"/>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152386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ABN Template Document for Dually </a:t>
            </a:r>
            <a:br>
              <a:rPr lang="en-US" dirty="0" smtClean="0"/>
            </a:br>
            <a:r>
              <a:rPr lang="en-US" dirty="0" smtClean="0"/>
              <a:t>Eligible Beneficiaries</a:t>
            </a:r>
            <a:endParaRPr lang="en-US" dirty="0"/>
          </a:p>
        </p:txBody>
      </p:sp>
      <p:sp>
        <p:nvSpPr>
          <p:cNvPr id="3" name="Content Placeholder 2"/>
          <p:cNvSpPr>
            <a:spLocks noGrp="1"/>
          </p:cNvSpPr>
          <p:nvPr>
            <p:ph idx="1"/>
          </p:nvPr>
        </p:nvSpPr>
        <p:spPr/>
        <p:txBody>
          <a:bodyPr/>
          <a:lstStyle/>
          <a:p>
            <a:pPr marL="0" indent="0">
              <a:buNone/>
            </a:pPr>
            <a:r>
              <a:rPr lang="en-US" dirty="0"/>
              <a:t>Use the new Dually Eligible Beneficiaries ABN template when giving an ABN form to patients who are eligible for both Medicare and Medicaid. The form already has specific lines crossed out so you don't have to cross them out manually to follow CMS guidelines for patients with dual eligibility</a:t>
            </a:r>
            <a:r>
              <a:rPr lang="en-US" dirty="0" smtClean="0"/>
              <a:t>.</a:t>
            </a:r>
          </a:p>
          <a:p>
            <a:pPr marL="0" indent="0">
              <a:buNone/>
            </a:pPr>
            <a:endParaRPr lang="en-US" dirty="0"/>
          </a:p>
          <a:p>
            <a:pPr marL="0" indent="0">
              <a:buNone/>
            </a:pPr>
            <a:endParaRPr lang="en-US" dirty="0"/>
          </a:p>
        </p:txBody>
      </p:sp>
      <p:pic>
        <p:nvPicPr>
          <p:cNvPr id="4" name="U:\Images\2020 Aug\4300001To4400000\4389859.png"/>
          <p:cNvPicPr>
            <a:picLocks noChangeAspect="1"/>
          </p:cNvPicPr>
          <p:nvPr/>
        </p:nvPicPr>
        <p:blipFill>
          <a:blip r:embed="rId3" cstate="print"/>
          <a:stretch>
            <a:fillRect/>
          </a:stretch>
        </p:blipFill>
        <p:spPr>
          <a:xfrm>
            <a:off x="2312337" y="3026229"/>
            <a:ext cx="4519327" cy="3131859"/>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323551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283686"/>
            <a:ext cx="8229600" cy="1143000"/>
          </a:xfrm>
        </p:spPr>
        <p:txBody>
          <a:bodyPr anchor="ctr">
            <a:normAutofit/>
          </a:bodyPr>
          <a:lstStyle/>
          <a:p>
            <a:pPr algn="l"/>
            <a:r>
              <a:rPr lang="en-US" dirty="0"/>
              <a:t>Don't Mark ABNs As Void</a:t>
            </a:r>
          </a:p>
        </p:txBody>
      </p:sp>
      <p:sp>
        <p:nvSpPr>
          <p:cNvPr id="4" name="Content Placeholder 3"/>
          <p:cNvSpPr>
            <a:spLocks noGrp="1"/>
          </p:cNvSpPr>
          <p:nvPr>
            <p:ph idx="1"/>
          </p:nvPr>
        </p:nvSpPr>
        <p:spPr>
          <a:xfrm>
            <a:off x="457200" y="1214491"/>
            <a:ext cx="8229600" cy="4525963"/>
          </a:xfrm>
        </p:spPr>
        <p:txBody>
          <a:bodyPr/>
          <a:lstStyle/>
          <a:p>
            <a:pPr indent="-285750"/>
            <a:r>
              <a:rPr lang="en-US" dirty="0"/>
              <a:t>The </a:t>
            </a:r>
            <a:r>
              <a:rPr lang="en-US" b="1" dirty="0"/>
              <a:t>ABN Voided </a:t>
            </a:r>
            <a:r>
              <a:rPr lang="en-US" dirty="0"/>
              <a:t>status no longer appears as an option when you click on the </a:t>
            </a:r>
            <a:r>
              <a:rPr lang="en-US" b="1" dirty="0"/>
              <a:t>Notice status </a:t>
            </a:r>
            <a:r>
              <a:rPr lang="en-US" dirty="0"/>
              <a:t>field. </a:t>
            </a:r>
          </a:p>
          <a:p>
            <a:pPr lvl="1"/>
            <a:r>
              <a:rPr lang="en-US" dirty="0"/>
              <a:t>Unnecessary ABN’s will be automatically voided, so no manual intervention is needed to change the status manually.</a:t>
            </a:r>
          </a:p>
        </p:txBody>
      </p:sp>
      <p:pic>
        <p:nvPicPr>
          <p:cNvPr id="2" name="U:\Images\2020 Aug\4300001To4400000\4365081.png"/>
          <p:cNvPicPr>
            <a:picLocks noChangeAspect="1"/>
          </p:cNvPicPr>
          <p:nvPr/>
        </p:nvPicPr>
        <p:blipFill>
          <a:blip r:embed="rId3" cstate="print"/>
          <a:stretch>
            <a:fillRect/>
          </a:stretch>
        </p:blipFill>
        <p:spPr>
          <a:xfrm>
            <a:off x="2059919" y="2621435"/>
            <a:ext cx="5212080" cy="3657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691B36B5-BCF0-4086-B3AC-2B2ABAF9938F}"/>
              </a:ext>
            </a:extLst>
          </p:cNvPr>
          <p:cNvSpPr txBox="1"/>
          <p:nvPr/>
        </p:nvSpPr>
        <p:spPr>
          <a:xfrm>
            <a:off x="7467600" y="149874"/>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Good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Know </a:t>
            </a:r>
          </a:p>
        </p:txBody>
      </p:sp>
      <p:sp>
        <p:nvSpPr>
          <p:cNvPr id="11" name="TextBox 10"/>
          <p:cNvSpPr txBox="1"/>
          <p:nvPr/>
        </p:nvSpPr>
        <p:spPr>
          <a:xfrm>
            <a:off x="304800" y="6307376"/>
            <a:ext cx="4090800" cy="369332"/>
          </a:xfrm>
          <a:prstGeom prst="rect">
            <a:avLst/>
          </a:prstGeom>
          <a:noFill/>
        </p:spPr>
        <p:txBody>
          <a:bodyPr wrap="square" rtlCol="0">
            <a:spAutoFit/>
          </a:bodyPr>
          <a:lstStyle/>
          <a:p>
            <a:r>
              <a:rPr lang="en-US" b="1" dirty="0">
                <a:solidFill>
                  <a:schemeClr val="accent1">
                    <a:lumMod val="75000"/>
                  </a:schemeClr>
                </a:solidFill>
                <a:latin typeface="Gill Sans MT"/>
              </a:rPr>
              <a:t>Schegistrar Updates</a:t>
            </a:r>
          </a:p>
        </p:txBody>
      </p:sp>
    </p:spTree>
    <p:extLst>
      <p:ext uri="{BB962C8B-B14F-4D97-AF65-F5344CB8AC3E}">
        <p14:creationId xmlns:p14="http://schemas.microsoft.com/office/powerpoint/2010/main" val="2215818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Look for Diagnosis Association</a:t>
            </a:r>
            <a:endParaRPr lang="en-US" dirty="0"/>
          </a:p>
        </p:txBody>
      </p:sp>
      <p:sp>
        <p:nvSpPr>
          <p:cNvPr id="3" name="Content Placeholder 2"/>
          <p:cNvSpPr>
            <a:spLocks noGrp="1"/>
          </p:cNvSpPr>
          <p:nvPr>
            <p:ph idx="1"/>
          </p:nvPr>
        </p:nvSpPr>
        <p:spPr/>
        <p:txBody>
          <a:bodyPr/>
          <a:lstStyle/>
          <a:p>
            <a:pPr marL="0" indent="0">
              <a:buNone/>
            </a:pPr>
            <a:r>
              <a:rPr lang="en-US" dirty="0" smtClean="0"/>
              <a:t>When Transcribing Orders, users need to Click “Associate Diagnosis before signing an order. There is no change to the workflow when you search for a Diagnosis, you’ll notice a new look to the list of available choices for Diagnosis. </a:t>
            </a:r>
            <a:endParaRPr lang="en-US" dirty="0"/>
          </a:p>
        </p:txBody>
      </p:sp>
      <p:pic>
        <p:nvPicPr>
          <p:cNvPr id="7" name="Picture 6"/>
          <p:cNvPicPr>
            <a:picLocks noChangeAspect="1"/>
          </p:cNvPicPr>
          <p:nvPr/>
        </p:nvPicPr>
        <p:blipFill>
          <a:blip r:embed="rId3"/>
          <a:stretch>
            <a:fillRect/>
          </a:stretch>
        </p:blipFill>
        <p:spPr>
          <a:xfrm>
            <a:off x="457201" y="4504266"/>
            <a:ext cx="3584332" cy="1923677"/>
          </a:xfrm>
          <a:prstGeom prst="rect">
            <a:avLst/>
          </a:prstGeom>
        </p:spPr>
      </p:pic>
      <p:pic>
        <p:nvPicPr>
          <p:cNvPr id="6" name="Picture 5"/>
          <p:cNvPicPr>
            <a:picLocks noChangeAspect="1"/>
          </p:cNvPicPr>
          <p:nvPr/>
        </p:nvPicPr>
        <p:blipFill>
          <a:blip r:embed="rId4"/>
          <a:stretch>
            <a:fillRect/>
          </a:stretch>
        </p:blipFill>
        <p:spPr>
          <a:xfrm>
            <a:off x="3149599" y="2932877"/>
            <a:ext cx="5328355" cy="3495066"/>
          </a:xfrm>
          <a:prstGeom prst="rect">
            <a:avLst/>
          </a:prstGeom>
        </p:spPr>
      </p:pic>
      <p:sp>
        <p:nvSpPr>
          <p:cNvPr id="8" name="TextBox 7"/>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3933088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Checks for Missing Information </a:t>
            </a:r>
            <a:endParaRPr lang="en-US" dirty="0"/>
          </a:p>
        </p:txBody>
      </p:sp>
      <p:sp>
        <p:nvSpPr>
          <p:cNvPr id="3" name="Content Placeholder 2"/>
          <p:cNvSpPr>
            <a:spLocks noGrp="1"/>
          </p:cNvSpPr>
          <p:nvPr>
            <p:ph idx="1"/>
          </p:nvPr>
        </p:nvSpPr>
        <p:spPr/>
        <p:txBody>
          <a:bodyPr/>
          <a:lstStyle/>
          <a:p>
            <a:pPr marL="0" indent="0">
              <a:buNone/>
            </a:pPr>
            <a:r>
              <a:rPr lang="en-US" dirty="0" smtClean="0"/>
              <a:t>Epic </a:t>
            </a:r>
            <a:r>
              <a:rPr lang="en-US" dirty="0"/>
              <a:t>now checks for incomplete </a:t>
            </a:r>
            <a:r>
              <a:rPr lang="en-US" dirty="0" err="1"/>
              <a:t>SmartLists</a:t>
            </a:r>
            <a:r>
              <a:rPr lang="en-US" dirty="0"/>
              <a:t> and wildcards (***) in more results so you have the chance to check that results are really complete before they are verified</a:t>
            </a:r>
            <a:r>
              <a:rPr lang="en-US" dirty="0" smtClean="0"/>
              <a:t>. This enhancements aims to establish less Result Corrections as fields will not be left blank or incomplete. </a:t>
            </a:r>
            <a:endParaRPr lang="en-US" dirty="0"/>
          </a:p>
          <a:p>
            <a:pPr marL="0" indent="0">
              <a:buNone/>
            </a:pPr>
            <a:endParaRPr lang="en-US" dirty="0"/>
          </a:p>
        </p:txBody>
      </p:sp>
      <p:pic>
        <p:nvPicPr>
          <p:cNvPr id="4" name="U:\Images\2020 Aug\4300001To4400000\4364553.png"/>
          <p:cNvPicPr/>
          <p:nvPr/>
        </p:nvPicPr>
        <p:blipFill>
          <a:blip r:embed="rId3" cstate="print">
            <a:extLst/>
          </a:blip>
          <a:stretch>
            <a:fillRect/>
          </a:stretch>
        </p:blipFill>
        <p:spPr>
          <a:xfrm>
            <a:off x="1729143" y="3492934"/>
            <a:ext cx="5685714" cy="1980952"/>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86447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 and Collapse Sidebars with</a:t>
            </a:r>
            <a:br>
              <a:rPr lang="en-US" dirty="0" smtClean="0"/>
            </a:br>
            <a:r>
              <a:rPr lang="en-US" dirty="0" smtClean="0"/>
              <a:t>Keyboard Shortcut</a:t>
            </a:r>
            <a:endParaRPr lang="en-US" dirty="0"/>
          </a:p>
        </p:txBody>
      </p:sp>
      <p:sp>
        <p:nvSpPr>
          <p:cNvPr id="3" name="Content Placeholder 2"/>
          <p:cNvSpPr>
            <a:spLocks noGrp="1"/>
          </p:cNvSpPr>
          <p:nvPr>
            <p:ph idx="1"/>
          </p:nvPr>
        </p:nvSpPr>
        <p:spPr>
          <a:xfrm>
            <a:off x="457200" y="1453733"/>
            <a:ext cx="8229600" cy="4525963"/>
          </a:xfrm>
        </p:spPr>
        <p:txBody>
          <a:bodyPr/>
          <a:lstStyle/>
          <a:p>
            <a:pPr marL="57150" indent="0">
              <a:buNone/>
            </a:pPr>
            <a:r>
              <a:rPr lang="en-US" dirty="0"/>
              <a:t>You can use the shortcuts </a:t>
            </a:r>
            <a:r>
              <a:rPr lang="en-US" b="1" dirty="0" err="1"/>
              <a:t>Alt+Shift</a:t>
            </a:r>
            <a:r>
              <a:rPr lang="en-US" b="1" dirty="0" smtClean="0"/>
              <a:t>+ </a:t>
            </a:r>
            <a:r>
              <a:rPr lang="en-US" dirty="0" smtClean="0"/>
              <a:t>to </a:t>
            </a:r>
            <a:r>
              <a:rPr lang="en-US" dirty="0"/>
              <a:t>expand and collapse the (A) left and (B) right panes or sections within them in the following activities: </a:t>
            </a:r>
            <a:endParaRPr lang="en-US" dirty="0" smtClean="0"/>
          </a:p>
          <a:p>
            <a:pPr marL="57150" indent="0">
              <a:buNone/>
            </a:pPr>
            <a:endParaRPr lang="en-US" dirty="0"/>
          </a:p>
          <a:p>
            <a:pPr marL="285750" indent="-285750">
              <a:buFont typeface="Arial" panose="020B0604020202020204" pitchFamily="34" charset="0"/>
              <a:buChar char="•"/>
            </a:pPr>
            <a:r>
              <a:rPr lang="en-US" sz="1800" dirty="0"/>
              <a:t>Batch Editor</a:t>
            </a:r>
          </a:p>
          <a:p>
            <a:pPr marL="285750" indent="-285750">
              <a:buFont typeface="Arial" panose="020B0604020202020204" pitchFamily="34" charset="0"/>
              <a:buChar char="•"/>
            </a:pPr>
            <a:r>
              <a:rPr lang="en-US" sz="1800" dirty="0"/>
              <a:t>Batch List</a:t>
            </a:r>
          </a:p>
          <a:p>
            <a:pPr marL="285750" indent="-285750">
              <a:buFont typeface="Arial" panose="020B0604020202020204" pitchFamily="34" charset="0"/>
              <a:buChar char="•"/>
            </a:pPr>
            <a:r>
              <a:rPr lang="en-US" sz="1800" dirty="0" smtClean="0"/>
              <a:t>Downtime </a:t>
            </a:r>
            <a:r>
              <a:rPr lang="en-US" sz="1800" dirty="0"/>
              <a:t>Specimen Linking</a:t>
            </a:r>
          </a:p>
          <a:p>
            <a:pPr marL="285750" indent="-285750">
              <a:buFont typeface="Arial" panose="020B0604020202020204" pitchFamily="34" charset="0"/>
              <a:buChar char="•"/>
            </a:pPr>
            <a:r>
              <a:rPr lang="en-US" sz="1800" dirty="0"/>
              <a:t>Follow Up Work List</a:t>
            </a:r>
          </a:p>
          <a:p>
            <a:pPr marL="285750" indent="-285750">
              <a:buFont typeface="Arial" panose="020B0604020202020204" pitchFamily="34" charset="0"/>
              <a:buChar char="•"/>
            </a:pPr>
            <a:r>
              <a:rPr lang="en-US" sz="1800" dirty="0" smtClean="0"/>
              <a:t>Result </a:t>
            </a:r>
            <a:r>
              <a:rPr lang="en-US" sz="1800" dirty="0"/>
              <a:t>Update</a:t>
            </a:r>
          </a:p>
          <a:p>
            <a:pPr marL="285750" indent="-285750">
              <a:buFont typeface="Arial" panose="020B0604020202020204" pitchFamily="34" charset="0"/>
              <a:buChar char="•"/>
            </a:pPr>
            <a:r>
              <a:rPr lang="en-US" sz="1800" dirty="0"/>
              <a:t>Setup </a:t>
            </a:r>
            <a:r>
              <a:rPr lang="en-US" sz="1800" dirty="0" smtClean="0"/>
              <a:t>Bench</a:t>
            </a:r>
          </a:p>
          <a:p>
            <a:pPr marL="285750" indent="-285750">
              <a:buFont typeface="Arial" panose="020B0604020202020204" pitchFamily="34" charset="0"/>
              <a:buChar char="•"/>
            </a:pPr>
            <a:r>
              <a:rPr lang="en-US" sz="1800" dirty="0"/>
              <a:t>Outstanding List </a:t>
            </a:r>
          </a:p>
          <a:p>
            <a:pPr marL="0" indent="0">
              <a:buNone/>
            </a:pPr>
            <a:endParaRPr lang="en-US" dirty="0"/>
          </a:p>
        </p:txBody>
      </p:sp>
      <p:pic>
        <p:nvPicPr>
          <p:cNvPr id="4" name="U:\Images\2020 Nov\4400001To4500000\4420424.png"/>
          <p:cNvPicPr/>
          <p:nvPr/>
        </p:nvPicPr>
        <p:blipFill>
          <a:blip r:embed="rId3" cstate="print">
            <a:extLst/>
          </a:blip>
          <a:stretch>
            <a:fillRect/>
          </a:stretch>
        </p:blipFill>
        <p:spPr>
          <a:xfrm>
            <a:off x="3906480" y="2331633"/>
            <a:ext cx="4864541" cy="3287113"/>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141204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Values” Report Comments </a:t>
            </a:r>
            <a:r>
              <a:rPr lang="en-US" dirty="0"/>
              <a:t>F</a:t>
            </a:r>
            <a:r>
              <a:rPr lang="en-US" dirty="0" smtClean="0"/>
              <a:t>ield Updated </a:t>
            </a:r>
            <a:endParaRPr lang="en-US" dirty="0"/>
          </a:p>
        </p:txBody>
      </p:sp>
      <p:sp>
        <p:nvSpPr>
          <p:cNvPr id="3" name="Content Placeholder 2"/>
          <p:cNvSpPr>
            <a:spLocks noGrp="1"/>
          </p:cNvSpPr>
          <p:nvPr>
            <p:ph idx="1"/>
          </p:nvPr>
        </p:nvSpPr>
        <p:spPr/>
        <p:txBody>
          <a:bodyPr/>
          <a:lstStyle/>
          <a:p>
            <a:pPr marL="0" indent="0">
              <a:buNone/>
            </a:pPr>
            <a:r>
              <a:rPr lang="en-US" dirty="0"/>
              <a:t>To keep the report that appears when you hover over previous values easy to scan, we removed the full comments. Now, an icon indicates when a comment is present. Click the link for the value that you hovered over to see the full comment.</a:t>
            </a:r>
          </a:p>
          <a:p>
            <a:pPr marL="0" indent="0">
              <a:buNone/>
            </a:pPr>
            <a:endParaRPr lang="en-US" dirty="0"/>
          </a:p>
        </p:txBody>
      </p:sp>
      <p:pic>
        <p:nvPicPr>
          <p:cNvPr id="4" name="U:\Images\2021 Feb\4400001To4500000\4443985.png"/>
          <p:cNvPicPr/>
          <p:nvPr/>
        </p:nvPicPr>
        <p:blipFill>
          <a:blip r:embed="rId3" cstate="print">
            <a:extLst/>
          </a:blip>
          <a:stretch>
            <a:fillRect/>
          </a:stretch>
        </p:blipFill>
        <p:spPr>
          <a:xfrm>
            <a:off x="1171215" y="3305588"/>
            <a:ext cx="6276190" cy="1352380"/>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96826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Navigate Through Results Print Groups </a:t>
            </a:r>
            <a:r>
              <a:rPr lang="en-US" dirty="0" smtClean="0"/>
              <a:t/>
            </a:r>
            <a:br>
              <a:rPr lang="en-US" dirty="0" smtClean="0"/>
            </a:br>
            <a:r>
              <a:rPr lang="en-US" dirty="0" smtClean="0"/>
              <a:t>Quicker </a:t>
            </a:r>
            <a:r>
              <a:rPr lang="en-US" dirty="0"/>
              <a:t>with a New Navigation Bar</a:t>
            </a:r>
          </a:p>
        </p:txBody>
      </p:sp>
      <p:sp>
        <p:nvSpPr>
          <p:cNvPr id="3" name="Content Placeholder 2"/>
          <p:cNvSpPr>
            <a:spLocks noGrp="1"/>
          </p:cNvSpPr>
          <p:nvPr>
            <p:ph idx="1"/>
          </p:nvPr>
        </p:nvSpPr>
        <p:spPr>
          <a:xfrm>
            <a:off x="457200" y="1403527"/>
            <a:ext cx="8229600" cy="2429933"/>
          </a:xfrm>
        </p:spPr>
        <p:txBody>
          <a:bodyPr/>
          <a:lstStyle/>
          <a:p>
            <a:pPr marL="0" indent="0">
              <a:buNone/>
            </a:pPr>
            <a:r>
              <a:rPr lang="en-US" dirty="0"/>
              <a:t>When reviewing a result in a print group, clinicians can now more easily identify whether a result note, patient communication, or follow-up encounter is already attached to the result with a new navigation bar. This bar appears at the top of the print group and has links to jump to specific sections in the print group. When a clinician is done reviewing one of these sections, they can click Back to Top to quickly jump to the beginning of the result.</a:t>
            </a:r>
          </a:p>
          <a:p>
            <a:pPr marL="0" indent="0">
              <a:buNone/>
            </a:pPr>
            <a:endParaRPr lang="en-US" dirty="0"/>
          </a:p>
        </p:txBody>
      </p:sp>
      <p:sp>
        <p:nvSpPr>
          <p:cNvPr id="4" name="TextBox 3"/>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pic>
        <p:nvPicPr>
          <p:cNvPr id="5" name="Picture 4"/>
          <p:cNvPicPr>
            <a:picLocks noChangeAspect="1"/>
          </p:cNvPicPr>
          <p:nvPr/>
        </p:nvPicPr>
        <p:blipFill>
          <a:blip r:embed="rId3"/>
          <a:stretch>
            <a:fillRect/>
          </a:stretch>
        </p:blipFill>
        <p:spPr>
          <a:xfrm>
            <a:off x="1452278" y="3939056"/>
            <a:ext cx="5750033" cy="2585921"/>
          </a:xfrm>
          <a:prstGeom prst="rect">
            <a:avLst/>
          </a:prstGeom>
        </p:spPr>
      </p:pic>
    </p:spTree>
    <p:extLst>
      <p:ext uri="{BB962C8B-B14F-4D97-AF65-F5344CB8AC3E}">
        <p14:creationId xmlns:p14="http://schemas.microsoft.com/office/powerpoint/2010/main" val="100397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Bench Manual activity in Specimen</a:t>
            </a:r>
            <a:br>
              <a:rPr lang="en-US" dirty="0" smtClean="0"/>
            </a:br>
            <a:r>
              <a:rPr lang="en-US" dirty="0" smtClean="0"/>
              <a:t>Inquiry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589546" y="1674674"/>
            <a:ext cx="8097253" cy="923330"/>
          </a:xfrm>
          <a:prstGeom prst="rect">
            <a:avLst/>
          </a:prstGeom>
        </p:spPr>
        <p:txBody>
          <a:bodyPr wrap="square">
            <a:spAutoFit/>
          </a:bodyPr>
          <a:lstStyle/>
          <a:p>
            <a:pPr indent="-285750">
              <a:buFont typeface="Arial" panose="020B0604020202020204" pitchFamily="34" charset="0"/>
            </a:pPr>
            <a:r>
              <a:rPr lang="en-US" dirty="0" smtClean="0"/>
              <a:t>In Specimen </a:t>
            </a:r>
            <a:r>
              <a:rPr lang="en-US" dirty="0"/>
              <a:t>Inquiry, you can see when a </a:t>
            </a:r>
            <a:r>
              <a:rPr lang="en-US" dirty="0" smtClean="0"/>
              <a:t>specimen </a:t>
            </a:r>
            <a:r>
              <a:rPr lang="en-US" dirty="0"/>
              <a:t>is manually added to or removed from the </a:t>
            </a:r>
            <a:r>
              <a:rPr lang="en-US" dirty="0" smtClean="0"/>
              <a:t>Setup </a:t>
            </a:r>
            <a:r>
              <a:rPr lang="en-US" dirty="0"/>
              <a:t>Bench to make it easier to figure out how a </a:t>
            </a:r>
            <a:r>
              <a:rPr lang="en-US" dirty="0" smtClean="0"/>
              <a:t>test </a:t>
            </a:r>
            <a:r>
              <a:rPr lang="en-US" dirty="0"/>
              <a:t>was processed and investigate its current status.</a:t>
            </a:r>
          </a:p>
        </p:txBody>
      </p:sp>
      <p:pic>
        <p:nvPicPr>
          <p:cNvPr id="5" name="U:\Images\2020 Nov\4300001To4400000\4391209.png"/>
          <p:cNvPicPr/>
          <p:nvPr/>
        </p:nvPicPr>
        <p:blipFill>
          <a:blip r:embed="rId3" cstate="print">
            <a:extLst/>
          </a:blip>
          <a:stretch>
            <a:fillRect/>
          </a:stretch>
        </p:blipFill>
        <p:spPr>
          <a:xfrm>
            <a:off x="457199" y="3117724"/>
            <a:ext cx="8305800" cy="2474067"/>
          </a:xfrm>
          <a:prstGeom prst="rect">
            <a:avLst/>
          </a:prstGeom>
        </p:spPr>
      </p:pic>
      <p:sp>
        <p:nvSpPr>
          <p:cNvPr id="6" name="TextBox 5"/>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396712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Redesigned Follow-up Work List</a:t>
            </a:r>
            <a:endParaRPr lang="en-US" dirty="0"/>
          </a:p>
        </p:txBody>
      </p:sp>
      <p:sp>
        <p:nvSpPr>
          <p:cNvPr id="4" name="Content Placeholder 3"/>
          <p:cNvSpPr>
            <a:spLocks noGrp="1"/>
          </p:cNvSpPr>
          <p:nvPr>
            <p:ph idx="1"/>
          </p:nvPr>
        </p:nvSpPr>
        <p:spPr>
          <a:xfrm>
            <a:off x="457200" y="1600200"/>
            <a:ext cx="8229600" cy="1692771"/>
          </a:xfrm>
          <a:prstGeom prst="rect">
            <a:avLst/>
          </a:prstGeom>
        </p:spPr>
        <p:txBody>
          <a:bodyPr wrap="square">
            <a:spAutoFit/>
          </a:bodyPr>
          <a:lstStyle/>
          <a:p>
            <a:pPr marL="57150" indent="0">
              <a:buNone/>
            </a:pPr>
            <a:r>
              <a:rPr lang="en-US" dirty="0"/>
              <a:t>In a redesigned Follow-up Work List, you can record notes and events, quickly change user assignments, see specimen, history, and contact information, and review a complete history of the actions taken to resolve a follow-up so far. </a:t>
            </a:r>
          </a:p>
          <a:p>
            <a:endParaRPr lang="en-US" dirty="0"/>
          </a:p>
        </p:txBody>
      </p:sp>
      <p:sp>
        <p:nvSpPr>
          <p:cNvPr id="7" name="TextBox 6"/>
          <p:cNvSpPr txBox="1"/>
          <p:nvPr/>
        </p:nvSpPr>
        <p:spPr>
          <a:xfrm>
            <a:off x="7688477" y="110049"/>
            <a:ext cx="1219200" cy="1200329"/>
          </a:xfrm>
          <a:prstGeom prst="rect">
            <a:avLst/>
          </a:prstGeom>
          <a:solidFill>
            <a:srgbClr val="C7A4C7"/>
          </a:solidFill>
          <a:ln w="28575">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Hard Coded Functional Change</a:t>
            </a:r>
          </a:p>
        </p:txBody>
      </p:sp>
      <p:pic>
        <p:nvPicPr>
          <p:cNvPr id="8" name="Picture 7"/>
          <p:cNvPicPr>
            <a:picLocks noChangeAspect="1"/>
          </p:cNvPicPr>
          <p:nvPr/>
        </p:nvPicPr>
        <p:blipFill>
          <a:blip r:embed="rId3"/>
          <a:stretch>
            <a:fillRect/>
          </a:stretch>
        </p:blipFill>
        <p:spPr>
          <a:xfrm>
            <a:off x="1095023" y="2916110"/>
            <a:ext cx="6694524" cy="3245082"/>
          </a:xfrm>
          <a:prstGeom prst="rect">
            <a:avLst/>
          </a:prstGeom>
        </p:spPr>
      </p:pic>
    </p:spTree>
    <p:extLst>
      <p:ext uri="{BB962C8B-B14F-4D97-AF65-F5344CB8AC3E}">
        <p14:creationId xmlns:p14="http://schemas.microsoft.com/office/powerpoint/2010/main" val="1971681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Verified Order Links in Order Linking</a:t>
            </a:r>
            <a:endParaRPr lang="en-US" dirty="0"/>
          </a:p>
        </p:txBody>
      </p:sp>
      <p:sp>
        <p:nvSpPr>
          <p:cNvPr id="3" name="Content Placeholder 2"/>
          <p:cNvSpPr>
            <a:spLocks noGrp="1"/>
          </p:cNvSpPr>
          <p:nvPr>
            <p:ph idx="1"/>
          </p:nvPr>
        </p:nvSpPr>
        <p:spPr/>
        <p:txBody>
          <a:bodyPr/>
          <a:lstStyle/>
          <a:p>
            <a:pPr marL="0" indent="0">
              <a:buNone/>
            </a:pPr>
            <a:r>
              <a:rPr lang="en-US" dirty="0"/>
              <a:t>You can now edit links in a verified order or links to a verified order in an in-progress order, as long as the verified order is not included in result reports. This allows you to correct unreported results directly in the Order Linking activity or order linking print groups.</a:t>
            </a:r>
          </a:p>
          <a:p>
            <a:pPr marL="0" indent="0">
              <a:buNone/>
            </a:pPr>
            <a:endParaRPr lang="en-US" dirty="0"/>
          </a:p>
        </p:txBody>
      </p:sp>
      <p:pic>
        <p:nvPicPr>
          <p:cNvPr id="4" name="U:\Images\2020 Nov\4400001To4500000\4422069.png"/>
          <p:cNvPicPr/>
          <p:nvPr/>
        </p:nvPicPr>
        <p:blipFill>
          <a:blip r:embed="rId3" cstate="print">
            <a:extLst/>
          </a:blip>
          <a:stretch>
            <a:fillRect/>
          </a:stretch>
        </p:blipFill>
        <p:spPr>
          <a:xfrm>
            <a:off x="637674" y="3501190"/>
            <a:ext cx="8203366" cy="1439549"/>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165733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SmartPhrase</a:t>
            </a:r>
            <a:r>
              <a:rPr lang="en-US" dirty="0" smtClean="0"/>
              <a:t> Manager: New Look	</a:t>
            </a:r>
            <a:endParaRPr lang="en-US" dirty="0"/>
          </a:p>
        </p:txBody>
      </p:sp>
      <p:sp>
        <p:nvSpPr>
          <p:cNvPr id="3" name="Content Placeholder 2"/>
          <p:cNvSpPr>
            <a:spLocks noGrp="1"/>
          </p:cNvSpPr>
          <p:nvPr>
            <p:ph idx="1"/>
          </p:nvPr>
        </p:nvSpPr>
        <p:spPr>
          <a:xfrm>
            <a:off x="457200" y="1600200"/>
            <a:ext cx="8229600" cy="1233311"/>
          </a:xfrm>
        </p:spPr>
        <p:txBody>
          <a:bodyPr/>
          <a:lstStyle/>
          <a:p>
            <a:pPr marL="0" indent="0">
              <a:buNone/>
            </a:pPr>
            <a:r>
              <a:rPr lang="en-US" dirty="0" err="1" smtClean="0"/>
              <a:t>SmartPhrase</a:t>
            </a:r>
            <a:r>
              <a:rPr lang="en-US" dirty="0" smtClean="0"/>
              <a:t> Manager has a new look.</a:t>
            </a:r>
          </a:p>
          <a:p>
            <a:pPr marL="0" indent="0">
              <a:buNone/>
            </a:pPr>
            <a:r>
              <a:rPr lang="en-US" dirty="0" smtClean="0"/>
              <a:t>Check out the new It’s Possible Video on “Borrowing </a:t>
            </a:r>
            <a:r>
              <a:rPr lang="en-US" dirty="0" err="1" smtClean="0"/>
              <a:t>SmartPhrases</a:t>
            </a:r>
            <a:r>
              <a:rPr lang="en-US" dirty="0" smtClean="0"/>
              <a:t>” which can be linked to directly from within Epic.</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09600" y="3104870"/>
            <a:ext cx="7924800" cy="2855663"/>
          </a:xfrm>
          <a:prstGeom prst="rect">
            <a:avLst/>
          </a:prstGeom>
          <a:noFill/>
          <a:ln>
            <a:solidFill>
              <a:schemeClr val="accent1"/>
            </a:solidFill>
          </a:ln>
        </p:spPr>
      </p:pic>
    </p:spTree>
    <p:extLst>
      <p:ext uri="{BB962C8B-B14F-4D97-AF65-F5344CB8AC3E}">
        <p14:creationId xmlns:p14="http://schemas.microsoft.com/office/powerpoint/2010/main" val="18121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128866"/>
            <a:ext cx="6354417" cy="1143000"/>
          </a:xfrm>
        </p:spPr>
        <p:txBody>
          <a:bodyPr anchor="ctr">
            <a:normAutofit/>
          </a:bodyPr>
          <a:lstStyle/>
          <a:p>
            <a:pPr algn="l"/>
            <a:r>
              <a:rPr lang="en-US" dirty="0"/>
              <a:t>Automatically Pull a Patient's Coverage Info</a:t>
            </a:r>
          </a:p>
        </p:txBody>
      </p:sp>
      <p:sp>
        <p:nvSpPr>
          <p:cNvPr id="3" name="Content Placeholder 2"/>
          <p:cNvSpPr>
            <a:spLocks noGrp="1"/>
          </p:cNvSpPr>
          <p:nvPr>
            <p:ph sz="half" idx="1"/>
          </p:nvPr>
        </p:nvSpPr>
        <p:spPr>
          <a:xfrm>
            <a:off x="379344" y="1530577"/>
            <a:ext cx="3512820" cy="4525963"/>
          </a:xfrm>
        </p:spPr>
        <p:txBody>
          <a:bodyPr/>
          <a:lstStyle/>
          <a:p>
            <a:r>
              <a:rPr lang="en-US" dirty="0"/>
              <a:t>When creating a coverage from a Real Time Eligibility response where the patient's relationship to subscriber is "self," the system now automatically populates the coverage with the patient's demographic information. </a:t>
            </a:r>
          </a:p>
          <a:p>
            <a:pPr lvl="1">
              <a:buFont typeface="Arial" panose="020B0604020202020204" pitchFamily="34" charset="0"/>
              <a:buChar char="•"/>
            </a:pPr>
            <a:r>
              <a:rPr lang="en-US" sz="1800" dirty="0"/>
              <a:t>Previously, you had to click the Pull Info button to populate this information.</a:t>
            </a:r>
          </a:p>
          <a:p>
            <a:endParaRPr lang="en-US" dirty="0"/>
          </a:p>
        </p:txBody>
      </p:sp>
      <p:pic>
        <p:nvPicPr>
          <p:cNvPr id="6" name="Picture 5" descr="U:\Images\2020 Aug\4300001To4400000\438146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1920" y="1664588"/>
            <a:ext cx="4754880" cy="4016312"/>
          </a:xfrm>
          <a:prstGeom prst="rect">
            <a:avLst/>
          </a:prstGeom>
          <a:noFill/>
          <a:ln w="12700">
            <a:solidFill>
              <a:schemeClr val="tx1"/>
            </a:solidFill>
          </a:ln>
        </p:spPr>
      </p:pic>
      <p:sp>
        <p:nvSpPr>
          <p:cNvPr id="9" name="TextBox 8">
            <a:extLst>
              <a:ext uri="{FF2B5EF4-FFF2-40B4-BE49-F238E27FC236}">
                <a16:creationId xmlns:a16="http://schemas.microsoft.com/office/drawing/2014/main" id="{691B36B5-BCF0-4086-B3AC-2B2ABAF9938F}"/>
              </a:ext>
            </a:extLst>
          </p:cNvPr>
          <p:cNvSpPr txBox="1"/>
          <p:nvPr/>
        </p:nvSpPr>
        <p:spPr>
          <a:xfrm>
            <a:off x="7467600" y="149874"/>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Good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Know </a:t>
            </a:r>
          </a:p>
        </p:txBody>
      </p:sp>
      <p:sp>
        <p:nvSpPr>
          <p:cNvPr id="10" name="TextBox 9"/>
          <p:cNvSpPr txBox="1"/>
          <p:nvPr/>
        </p:nvSpPr>
        <p:spPr>
          <a:xfrm>
            <a:off x="304800" y="6201360"/>
            <a:ext cx="4090800" cy="369332"/>
          </a:xfrm>
          <a:prstGeom prst="rect">
            <a:avLst/>
          </a:prstGeom>
          <a:noFill/>
        </p:spPr>
        <p:txBody>
          <a:bodyPr wrap="square" rtlCol="0">
            <a:spAutoFit/>
          </a:bodyPr>
          <a:lstStyle/>
          <a:p>
            <a:r>
              <a:rPr lang="en-US" b="1" dirty="0">
                <a:solidFill>
                  <a:schemeClr val="accent1">
                    <a:lumMod val="75000"/>
                  </a:schemeClr>
                </a:solidFill>
                <a:latin typeface="Gill Sans MT"/>
              </a:rPr>
              <a:t>Schegistrar Updates</a:t>
            </a:r>
          </a:p>
        </p:txBody>
      </p:sp>
    </p:spTree>
    <p:extLst>
      <p:ext uri="{BB962C8B-B14F-4D97-AF65-F5344CB8AC3E}">
        <p14:creationId xmlns:p14="http://schemas.microsoft.com/office/powerpoint/2010/main" val="349007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106689"/>
            <a:ext cx="6988629" cy="1143000"/>
          </a:xfrm>
        </p:spPr>
        <p:txBody>
          <a:bodyPr anchor="ctr">
            <a:normAutofit/>
          </a:bodyPr>
          <a:lstStyle/>
          <a:p>
            <a:r>
              <a:rPr lang="en-US" dirty="0"/>
              <a:t>A New Look for Canceling and Rescheduling Appointments</a:t>
            </a:r>
          </a:p>
        </p:txBody>
      </p:sp>
      <p:sp>
        <p:nvSpPr>
          <p:cNvPr id="4" name="Content Placeholder 3"/>
          <p:cNvSpPr>
            <a:spLocks noGrp="1"/>
          </p:cNvSpPr>
          <p:nvPr>
            <p:ph idx="1"/>
          </p:nvPr>
        </p:nvSpPr>
        <p:spPr>
          <a:xfrm>
            <a:off x="457200" y="1243564"/>
            <a:ext cx="8229600" cy="4525963"/>
          </a:xfrm>
        </p:spPr>
        <p:txBody>
          <a:bodyPr/>
          <a:lstStyle/>
          <a:p>
            <a:pPr indent="-285750"/>
            <a:r>
              <a:rPr lang="en-US" dirty="0"/>
              <a:t>When canceling or rescheduling appointments, a new </a:t>
            </a:r>
            <a:r>
              <a:rPr lang="en-US" b="1" dirty="0"/>
              <a:t>Cancel Appointments</a:t>
            </a:r>
            <a:r>
              <a:rPr lang="en-US" dirty="0"/>
              <a:t> window opens. </a:t>
            </a:r>
          </a:p>
          <a:p>
            <a:pPr lvl="1"/>
            <a:r>
              <a:rPr lang="en-US" dirty="0"/>
              <a:t>Clicking </a:t>
            </a:r>
            <a:r>
              <a:rPr lang="en-US" b="1" dirty="0"/>
              <a:t>Cancel Appts </a:t>
            </a:r>
            <a:r>
              <a:rPr lang="en-US" dirty="0"/>
              <a:t>or </a:t>
            </a:r>
            <a:r>
              <a:rPr lang="en-US" b="1" dirty="0"/>
              <a:t>Reschedule</a:t>
            </a:r>
            <a:r>
              <a:rPr lang="en-US" dirty="0"/>
              <a:t>, closes the window</a:t>
            </a:r>
          </a:p>
          <a:p>
            <a:pPr lvl="1"/>
            <a:r>
              <a:rPr lang="en-US" dirty="0"/>
              <a:t>Linked appointments will appear in the </a:t>
            </a:r>
            <a:r>
              <a:rPr lang="en-US" b="1" dirty="0"/>
              <a:t>Related Appointments</a:t>
            </a:r>
            <a:r>
              <a:rPr lang="en-US" dirty="0"/>
              <a:t> section on the right of the window, </a:t>
            </a:r>
          </a:p>
        </p:txBody>
      </p:sp>
      <p:pic>
        <p:nvPicPr>
          <p:cNvPr id="2" name="U:\Images\2020 Aug\4300001To4400000\4365045.png"/>
          <p:cNvPicPr>
            <a:picLocks noChangeAspect="1"/>
          </p:cNvPicPr>
          <p:nvPr/>
        </p:nvPicPr>
        <p:blipFill>
          <a:blip r:embed="rId3" cstate="print"/>
          <a:stretch>
            <a:fillRect/>
          </a:stretch>
        </p:blipFill>
        <p:spPr>
          <a:xfrm>
            <a:off x="1415934" y="3082809"/>
            <a:ext cx="6312131" cy="310896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04800" y="6270054"/>
            <a:ext cx="4090800" cy="369332"/>
          </a:xfrm>
          <a:prstGeom prst="rect">
            <a:avLst/>
          </a:prstGeom>
          <a:noFill/>
        </p:spPr>
        <p:txBody>
          <a:bodyPr wrap="square" rtlCol="0">
            <a:spAutoFit/>
          </a:bodyPr>
          <a:lstStyle/>
          <a:p>
            <a:r>
              <a:rPr lang="en-US" b="1" dirty="0">
                <a:solidFill>
                  <a:schemeClr val="accent1">
                    <a:lumMod val="75000"/>
                  </a:schemeClr>
                </a:solidFill>
                <a:latin typeface="Gill Sans MT"/>
              </a:rPr>
              <a:t>Schegistrar Updates</a:t>
            </a:r>
          </a:p>
        </p:txBody>
      </p:sp>
      <p:sp>
        <p:nvSpPr>
          <p:cNvPr id="7" name="TextBox 6">
            <a:extLst>
              <a:ext uri="{FF2B5EF4-FFF2-40B4-BE49-F238E27FC236}">
                <a16:creationId xmlns:a16="http://schemas.microsoft.com/office/drawing/2014/main" id="{691B36B5-BCF0-4086-B3AC-2B2ABAF9938F}"/>
              </a:ext>
            </a:extLst>
          </p:cNvPr>
          <p:cNvSpPr txBox="1"/>
          <p:nvPr/>
        </p:nvSpPr>
        <p:spPr>
          <a:xfrm>
            <a:off x="7551576" y="199994"/>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Good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To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3521044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Rover</a:t>
            </a:r>
            <a:endParaRPr lang="en-US" dirty="0"/>
          </a:p>
        </p:txBody>
      </p:sp>
    </p:spTree>
    <p:extLst>
      <p:ext uri="{BB962C8B-B14F-4D97-AF65-F5344CB8AC3E}">
        <p14:creationId xmlns:p14="http://schemas.microsoft.com/office/powerpoint/2010/main" val="174821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 Patient’s Sex and Gender Identity Information in Mobile Tooltips</a:t>
            </a:r>
            <a:endParaRPr lang="en-US" dirty="0"/>
          </a:p>
        </p:txBody>
      </p:sp>
      <p:sp>
        <p:nvSpPr>
          <p:cNvPr id="3" name="Content Placeholder 2"/>
          <p:cNvSpPr>
            <a:spLocks noGrp="1"/>
          </p:cNvSpPr>
          <p:nvPr>
            <p:ph idx="1"/>
          </p:nvPr>
        </p:nvSpPr>
        <p:spPr/>
        <p:txBody>
          <a:bodyPr/>
          <a:lstStyle/>
          <a:p>
            <a:pPr marL="0" indent="0">
              <a:buNone/>
            </a:pPr>
            <a:r>
              <a:rPr lang="en-US" dirty="0"/>
              <a:t>When you tap and hold a patient's name, information about their documented sex and gender identity now </a:t>
            </a:r>
            <a:r>
              <a:rPr lang="en-US" dirty="0" smtClean="0"/>
              <a:t>appears. </a:t>
            </a:r>
            <a:endParaRPr lang="en-US" dirty="0"/>
          </a:p>
        </p:txBody>
      </p:sp>
      <p:pic>
        <p:nvPicPr>
          <p:cNvPr id="4" name="U:\Images\2020 Nov\4400001To4500000\4429776.png"/>
          <p:cNvPicPr/>
          <p:nvPr/>
        </p:nvPicPr>
        <p:blipFill>
          <a:blip r:embed="rId2" cstate="print"/>
          <a:stretch>
            <a:fillRect/>
          </a:stretch>
        </p:blipFill>
        <p:spPr>
          <a:xfrm>
            <a:off x="1947333" y="2929467"/>
            <a:ext cx="4367524" cy="2468147"/>
          </a:xfrm>
          <a:prstGeom prst="rect">
            <a:avLst/>
          </a:prstGeom>
        </p:spPr>
      </p:pic>
    </p:spTree>
    <p:extLst>
      <p:ext uri="{BB962C8B-B14F-4D97-AF65-F5344CB8AC3E}">
        <p14:creationId xmlns:p14="http://schemas.microsoft.com/office/powerpoint/2010/main" val="113137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Chart Review </a:t>
            </a:r>
            <a:endParaRPr lang="en-US" dirty="0"/>
          </a:p>
        </p:txBody>
      </p:sp>
    </p:spTree>
    <p:extLst>
      <p:ext uri="{BB962C8B-B14F-4D97-AF65-F5344CB8AC3E}">
        <p14:creationId xmlns:p14="http://schemas.microsoft.com/office/powerpoint/2010/main" val="616302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Appear for External Lab Results</a:t>
            </a:r>
            <a:br>
              <a:rPr lang="en-US" dirty="0" smtClean="0"/>
            </a:br>
            <a:r>
              <a:rPr lang="en-US" dirty="0" smtClean="0"/>
              <a:t>in Chart Review</a:t>
            </a:r>
            <a:endParaRPr lang="en-US" dirty="0"/>
          </a:p>
        </p:txBody>
      </p:sp>
      <p:sp>
        <p:nvSpPr>
          <p:cNvPr id="3" name="Content Placeholder 2"/>
          <p:cNvSpPr>
            <a:spLocks noGrp="1"/>
          </p:cNvSpPr>
          <p:nvPr>
            <p:ph idx="1"/>
          </p:nvPr>
        </p:nvSpPr>
        <p:spPr/>
        <p:txBody>
          <a:bodyPr/>
          <a:lstStyle/>
          <a:p>
            <a:pPr marL="0" indent="0">
              <a:buNone/>
            </a:pPr>
            <a:r>
              <a:rPr lang="en-US" dirty="0"/>
              <a:t>When you receive images for lab results from outside organizations, you can now see them in the </a:t>
            </a:r>
            <a:r>
              <a:rPr lang="en-US" b="1" dirty="0"/>
              <a:t>Labs </a:t>
            </a:r>
            <a:r>
              <a:rPr lang="en-US" dirty="0"/>
              <a:t>tab of Chart Review. Before this change, images appeared only in the </a:t>
            </a:r>
            <a:r>
              <a:rPr lang="en-US" b="1" dirty="0"/>
              <a:t>Media </a:t>
            </a:r>
            <a:r>
              <a:rPr lang="en-US" dirty="0"/>
              <a:t>tab or in a Care Everywhere document. </a:t>
            </a:r>
          </a:p>
          <a:p>
            <a:pPr marL="0" indent="0">
              <a:buNone/>
            </a:pPr>
            <a:endParaRPr lang="en-US" dirty="0"/>
          </a:p>
        </p:txBody>
      </p:sp>
      <p:pic>
        <p:nvPicPr>
          <p:cNvPr id="4" name="U:\Images\2021 Feb\4400001To4500000\4447536.png"/>
          <p:cNvPicPr/>
          <p:nvPr/>
        </p:nvPicPr>
        <p:blipFill>
          <a:blip r:embed="rId3" cstate="print"/>
          <a:stretch>
            <a:fillRect/>
          </a:stretch>
        </p:blipFill>
        <p:spPr>
          <a:xfrm>
            <a:off x="923827" y="3026004"/>
            <a:ext cx="7306775" cy="2892598"/>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2466790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Quickly View Encounters for External Lab </a:t>
            </a:r>
            <a:br>
              <a:rPr lang="en-US" dirty="0" smtClean="0"/>
            </a:br>
            <a:r>
              <a:rPr lang="en-US" dirty="0" smtClean="0"/>
              <a:t>Results </a:t>
            </a:r>
            <a:endParaRPr lang="en-US" dirty="0"/>
          </a:p>
        </p:txBody>
      </p:sp>
      <p:sp>
        <p:nvSpPr>
          <p:cNvPr id="3" name="Content Placeholder 2"/>
          <p:cNvSpPr>
            <a:spLocks noGrp="1"/>
          </p:cNvSpPr>
          <p:nvPr>
            <p:ph idx="1"/>
          </p:nvPr>
        </p:nvSpPr>
        <p:spPr/>
        <p:txBody>
          <a:bodyPr/>
          <a:lstStyle/>
          <a:p>
            <a:pPr marL="0" indent="0">
              <a:buNone/>
            </a:pPr>
            <a:r>
              <a:rPr lang="en-US" dirty="0"/>
              <a:t>A new </a:t>
            </a:r>
            <a:r>
              <a:rPr lang="en-US" b="1" dirty="0"/>
              <a:t>View Encounter</a:t>
            </a:r>
            <a:r>
              <a:rPr lang="en-US" dirty="0"/>
              <a:t> link appears for external lab results in the Labs tab of Chart Review. You can click the link to open the Care Everywhere document that included the lab result. </a:t>
            </a:r>
          </a:p>
          <a:p>
            <a:pPr marL="0" indent="0">
              <a:buNone/>
            </a:pPr>
            <a:endParaRPr lang="en-US" dirty="0"/>
          </a:p>
        </p:txBody>
      </p:sp>
      <p:pic>
        <p:nvPicPr>
          <p:cNvPr id="4" name="U:\Images\2021 Feb\4400001To4500000\4444612.png"/>
          <p:cNvPicPr/>
          <p:nvPr/>
        </p:nvPicPr>
        <p:blipFill>
          <a:blip r:embed="rId3" cstate="print"/>
          <a:stretch>
            <a:fillRect/>
          </a:stretch>
        </p:blipFill>
        <p:spPr>
          <a:xfrm>
            <a:off x="457200" y="3411129"/>
            <a:ext cx="8305799" cy="1887256"/>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261932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Patient Sharing Column in Chart </a:t>
            </a:r>
            <a:br>
              <a:rPr lang="en-US" dirty="0" smtClean="0"/>
            </a:br>
            <a:r>
              <a:rPr lang="en-US" dirty="0" smtClean="0"/>
              <a:t>Review </a:t>
            </a:r>
            <a:endParaRPr lang="en-US" dirty="0"/>
          </a:p>
        </p:txBody>
      </p:sp>
      <p:sp>
        <p:nvSpPr>
          <p:cNvPr id="3" name="Content Placeholder 2"/>
          <p:cNvSpPr>
            <a:spLocks noGrp="1"/>
          </p:cNvSpPr>
          <p:nvPr>
            <p:ph idx="1"/>
          </p:nvPr>
        </p:nvSpPr>
        <p:spPr>
          <a:xfrm>
            <a:off x="457200" y="1600201"/>
            <a:ext cx="8229600" cy="1041400"/>
          </a:xfrm>
        </p:spPr>
        <p:txBody>
          <a:bodyPr/>
          <a:lstStyle/>
          <a:p>
            <a:pPr marL="57150" indent="0">
              <a:buNone/>
            </a:pPr>
            <a:r>
              <a:rPr lang="en-US" dirty="0"/>
              <a:t>The new Patient Sharing column in Chart Review shows the current status of a result </a:t>
            </a:r>
            <a:r>
              <a:rPr lang="en-US" dirty="0" smtClean="0"/>
              <a:t>and whether it’s been released to the patient. This column replaces two columns: </a:t>
            </a:r>
            <a:r>
              <a:rPr lang="en-US" dirty="0" err="1" smtClean="0"/>
              <a:t>Rslt</a:t>
            </a:r>
            <a:r>
              <a:rPr lang="en-US" dirty="0" smtClean="0"/>
              <a:t> Released and Patient Viewed.</a:t>
            </a:r>
            <a:endParaRPr lang="en-US" dirty="0"/>
          </a:p>
        </p:txBody>
      </p:sp>
      <p:sp>
        <p:nvSpPr>
          <p:cNvPr id="6" name="TextBox 5"/>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pic>
        <p:nvPicPr>
          <p:cNvPr id="1026" name="Picture 2" descr="C:\Users\caseyj9v\AppData\Local\Temp\SNAGHTML38422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765766"/>
            <a:ext cx="4137378" cy="162221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8269" y="2765766"/>
            <a:ext cx="1123242" cy="553998"/>
          </a:xfrm>
          <a:prstGeom prst="rect">
            <a:avLst/>
          </a:prstGeom>
          <a:solidFill>
            <a:schemeClr val="accent5">
              <a:lumMod val="60000"/>
              <a:lumOff val="40000"/>
            </a:schemeClr>
          </a:solidFill>
        </p:spPr>
        <p:txBody>
          <a:bodyPr wrap="square" rtlCol="0">
            <a:spAutoFit/>
          </a:bodyPr>
          <a:lstStyle/>
          <a:p>
            <a:pPr algn="ctr"/>
            <a:r>
              <a:rPr lang="en-US" sz="3000" dirty="0" smtClean="0"/>
              <a:t>OLD</a:t>
            </a:r>
            <a:endParaRPr lang="en-US" sz="3000" dirty="0"/>
          </a:p>
        </p:txBody>
      </p:sp>
      <p:pic>
        <p:nvPicPr>
          <p:cNvPr id="7" name="Picture 6"/>
          <p:cNvPicPr>
            <a:picLocks noChangeAspect="1"/>
          </p:cNvPicPr>
          <p:nvPr/>
        </p:nvPicPr>
        <p:blipFill>
          <a:blip r:embed="rId4"/>
          <a:stretch>
            <a:fillRect/>
          </a:stretch>
        </p:blipFill>
        <p:spPr>
          <a:xfrm>
            <a:off x="3521936" y="4639063"/>
            <a:ext cx="4717189" cy="1828958"/>
          </a:xfrm>
          <a:prstGeom prst="rect">
            <a:avLst/>
          </a:prstGeom>
          <a:ln>
            <a:solidFill>
              <a:schemeClr val="accent1"/>
            </a:solidFill>
          </a:ln>
        </p:spPr>
      </p:pic>
      <p:sp>
        <p:nvSpPr>
          <p:cNvPr id="9" name="TextBox 8"/>
          <p:cNvSpPr txBox="1"/>
          <p:nvPr/>
        </p:nvSpPr>
        <p:spPr>
          <a:xfrm>
            <a:off x="7115883" y="3877645"/>
            <a:ext cx="1123242" cy="553998"/>
          </a:xfrm>
          <a:prstGeom prst="rect">
            <a:avLst/>
          </a:prstGeom>
          <a:solidFill>
            <a:schemeClr val="accent5">
              <a:lumMod val="60000"/>
              <a:lumOff val="40000"/>
            </a:schemeClr>
          </a:solidFill>
        </p:spPr>
        <p:txBody>
          <a:bodyPr wrap="square" rtlCol="0">
            <a:spAutoFit/>
          </a:bodyPr>
          <a:lstStyle/>
          <a:p>
            <a:pPr algn="ctr"/>
            <a:r>
              <a:rPr lang="en-US" sz="3000" dirty="0" smtClean="0"/>
              <a:t>NEW</a:t>
            </a:r>
            <a:endParaRPr lang="en-US" sz="3000" dirty="0"/>
          </a:p>
        </p:txBody>
      </p:sp>
    </p:spTree>
    <p:extLst>
      <p:ext uri="{BB962C8B-B14F-4D97-AF65-F5344CB8AC3E}">
        <p14:creationId xmlns:p14="http://schemas.microsoft.com/office/powerpoint/2010/main" val="57776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Look on “Edit Multiple” activity	</a:t>
            </a:r>
            <a:endParaRPr lang="en-US" dirty="0"/>
          </a:p>
        </p:txBody>
      </p:sp>
      <p:sp>
        <p:nvSpPr>
          <p:cNvPr id="3" name="Content Placeholder 2"/>
          <p:cNvSpPr>
            <a:spLocks noGrp="1"/>
          </p:cNvSpPr>
          <p:nvPr>
            <p:ph idx="1"/>
          </p:nvPr>
        </p:nvSpPr>
        <p:spPr>
          <a:xfrm>
            <a:off x="457200" y="1414816"/>
            <a:ext cx="8229600" cy="4525963"/>
          </a:xfrm>
        </p:spPr>
        <p:txBody>
          <a:bodyPr/>
          <a:lstStyle/>
          <a:p>
            <a:pPr marL="0" indent="0">
              <a:buNone/>
            </a:pPr>
            <a:r>
              <a:rPr lang="en-US" dirty="0" smtClean="0"/>
              <a:t>For users who use the </a:t>
            </a:r>
            <a:r>
              <a:rPr lang="en-US" b="1" dirty="0" smtClean="0"/>
              <a:t>Transcribe Orders activity </a:t>
            </a:r>
            <a:r>
              <a:rPr lang="en-US" dirty="0" smtClean="0"/>
              <a:t>the “Edit Multiple” activity can be used when signing orders to change the Preferred Lab and other items. When </a:t>
            </a:r>
            <a:r>
              <a:rPr lang="en-US" dirty="0"/>
              <a:t>you click </a:t>
            </a:r>
            <a:r>
              <a:rPr lang="en-US" b="1" dirty="0"/>
              <a:t>Edit Multiple </a:t>
            </a:r>
            <a:r>
              <a:rPr lang="en-US" dirty="0"/>
              <a:t>to update your unsigned orders, you'll notice that the form has a fresh look, and frequency-related fields might have moved.</a:t>
            </a:r>
          </a:p>
          <a:p>
            <a:pPr marL="0" indent="0">
              <a:buNone/>
            </a:pPr>
            <a:endParaRPr lang="en-US" dirty="0"/>
          </a:p>
        </p:txBody>
      </p:sp>
      <p:sp>
        <p:nvSpPr>
          <p:cNvPr id="5" name="TextBox 4"/>
          <p:cNvSpPr txBox="1"/>
          <p:nvPr/>
        </p:nvSpPr>
        <p:spPr>
          <a:xfrm>
            <a:off x="7688477" y="110049"/>
            <a:ext cx="1219200" cy="1200329"/>
          </a:xfrm>
          <a:prstGeom prst="rect">
            <a:avLst/>
          </a:prstGeom>
          <a:solidFill>
            <a:srgbClr val="C7A4C7"/>
          </a:solidFill>
          <a:ln w="28575">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Hard Coded Functional Change</a:t>
            </a:r>
          </a:p>
        </p:txBody>
      </p:sp>
      <p:pic>
        <p:nvPicPr>
          <p:cNvPr id="8" name="Picture 7"/>
          <p:cNvPicPr>
            <a:picLocks noChangeAspect="1"/>
          </p:cNvPicPr>
          <p:nvPr/>
        </p:nvPicPr>
        <p:blipFill>
          <a:blip r:embed="rId3"/>
          <a:stretch>
            <a:fillRect/>
          </a:stretch>
        </p:blipFill>
        <p:spPr>
          <a:xfrm>
            <a:off x="457200" y="5007647"/>
            <a:ext cx="3510845" cy="1538196"/>
          </a:xfrm>
          <a:prstGeom prst="rect">
            <a:avLst/>
          </a:prstGeom>
        </p:spPr>
      </p:pic>
      <p:pic>
        <p:nvPicPr>
          <p:cNvPr id="6" name="Picture 5"/>
          <p:cNvPicPr>
            <a:picLocks noChangeAspect="1"/>
          </p:cNvPicPr>
          <p:nvPr/>
        </p:nvPicPr>
        <p:blipFill>
          <a:blip r:embed="rId4"/>
          <a:stretch>
            <a:fillRect/>
          </a:stretch>
        </p:blipFill>
        <p:spPr>
          <a:xfrm>
            <a:off x="3556000" y="3067692"/>
            <a:ext cx="5351677" cy="3365262"/>
          </a:xfrm>
          <a:prstGeom prst="rect">
            <a:avLst/>
          </a:prstGeom>
        </p:spPr>
      </p:pic>
    </p:spTree>
    <p:extLst>
      <p:ext uri="{BB962C8B-B14F-4D97-AF65-F5344CB8AC3E}">
        <p14:creationId xmlns:p14="http://schemas.microsoft.com/office/powerpoint/2010/main" val="1764680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Labs Using Component Values </a:t>
            </a:r>
            <a:br>
              <a:rPr lang="en-US" dirty="0" smtClean="0"/>
            </a:br>
            <a:r>
              <a:rPr lang="en-US" dirty="0" smtClean="0"/>
              <a:t>and Comments</a:t>
            </a:r>
            <a:endParaRPr lang="en-US" dirty="0"/>
          </a:p>
        </p:txBody>
      </p:sp>
      <p:sp>
        <p:nvSpPr>
          <p:cNvPr id="3" name="Content Placeholder 2"/>
          <p:cNvSpPr>
            <a:spLocks noGrp="1"/>
          </p:cNvSpPr>
          <p:nvPr>
            <p:ph idx="1"/>
          </p:nvPr>
        </p:nvSpPr>
        <p:spPr/>
        <p:txBody>
          <a:bodyPr/>
          <a:lstStyle/>
          <a:p>
            <a:pPr marL="0" indent="0">
              <a:buNone/>
            </a:pPr>
            <a:r>
              <a:rPr lang="en-US" dirty="0"/>
              <a:t>You can now search for labs using the text of component values and comments.</a:t>
            </a:r>
          </a:p>
          <a:p>
            <a:pPr marL="0" indent="0">
              <a:buNone/>
            </a:pPr>
            <a:endParaRPr lang="en-US" dirty="0"/>
          </a:p>
        </p:txBody>
      </p:sp>
      <p:pic>
        <p:nvPicPr>
          <p:cNvPr id="4" name="U:\Images\2021 Feb\4400001To4500000\4440207.png"/>
          <p:cNvPicPr/>
          <p:nvPr/>
        </p:nvPicPr>
        <p:blipFill>
          <a:blip r:embed="rId3" cstate="print"/>
          <a:stretch>
            <a:fillRect/>
          </a:stretch>
        </p:blipFill>
        <p:spPr>
          <a:xfrm>
            <a:off x="457199" y="2540241"/>
            <a:ext cx="8305800" cy="2441254"/>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104014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Look for Care Everywhere </a:t>
            </a:r>
            <a:br>
              <a:rPr lang="en-US" dirty="0" smtClean="0"/>
            </a:br>
            <a:r>
              <a:rPr lang="en-US" dirty="0" smtClean="0"/>
              <a:t>Documents</a:t>
            </a:r>
            <a:endParaRPr lang="en-US" dirty="0"/>
          </a:p>
        </p:txBody>
      </p:sp>
      <p:sp>
        <p:nvSpPr>
          <p:cNvPr id="3" name="Content Placeholder 2"/>
          <p:cNvSpPr>
            <a:spLocks noGrp="1"/>
          </p:cNvSpPr>
          <p:nvPr>
            <p:ph idx="1"/>
          </p:nvPr>
        </p:nvSpPr>
        <p:spPr/>
        <p:txBody>
          <a:bodyPr/>
          <a:lstStyle/>
          <a:p>
            <a:pPr marL="57150" indent="0">
              <a:buNone/>
            </a:pPr>
            <a:r>
              <a:rPr lang="en-US" dirty="0"/>
              <a:t>To align more closely with Chart Review, we've updated the appearance of Care Everywhere documents. For example, most action buttons now appear in the report toolbar. Also, you can use the wrench icon to modify your preferred section order.</a:t>
            </a:r>
          </a:p>
          <a:p>
            <a:endParaRPr lang="en-US" dirty="0"/>
          </a:p>
          <a:p>
            <a:pPr marL="0" indent="0">
              <a:buNone/>
            </a:pPr>
            <a:endParaRPr lang="en-US" dirty="0"/>
          </a:p>
        </p:txBody>
      </p:sp>
      <p:pic>
        <p:nvPicPr>
          <p:cNvPr id="4" name="U:\Images\2020 Nov\4400001To4500000\4419606.png"/>
          <p:cNvPicPr/>
          <p:nvPr/>
        </p:nvPicPr>
        <p:blipFill>
          <a:blip r:embed="rId3" cstate="print"/>
          <a:stretch>
            <a:fillRect/>
          </a:stretch>
        </p:blipFill>
        <p:spPr>
          <a:xfrm>
            <a:off x="457199" y="3176517"/>
            <a:ext cx="8305800" cy="2356480"/>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224667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Batch Editor Activity</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smtClean="0"/>
              <a:t>Use </a:t>
            </a:r>
            <a:r>
              <a:rPr lang="en-US" dirty="0"/>
              <a:t>filters to see and add specimens for specific tests or components in an integrated batch queue, verify slot information in a flexible report view, and update the tests or components for a single slot in the tray without needing to remove and re-add it.</a:t>
            </a:r>
          </a:p>
          <a:p>
            <a:pPr marL="0" indent="0">
              <a:buNone/>
            </a:pPr>
            <a:endParaRPr lang="en-US" dirty="0"/>
          </a:p>
        </p:txBody>
      </p:sp>
      <p:sp>
        <p:nvSpPr>
          <p:cNvPr id="6" name="TextBox 5"/>
          <p:cNvSpPr txBox="1"/>
          <p:nvPr/>
        </p:nvSpPr>
        <p:spPr>
          <a:xfrm>
            <a:off x="7688477" y="110049"/>
            <a:ext cx="1219200" cy="1200329"/>
          </a:xfrm>
          <a:prstGeom prst="rect">
            <a:avLst/>
          </a:prstGeom>
          <a:solidFill>
            <a:srgbClr val="C7A4C7"/>
          </a:solidFill>
          <a:ln w="28575">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Hard Coded Functional Change</a:t>
            </a:r>
          </a:p>
        </p:txBody>
      </p:sp>
      <p:pic>
        <p:nvPicPr>
          <p:cNvPr id="7" name="Picture 6"/>
          <p:cNvPicPr>
            <a:picLocks noChangeAspect="1"/>
          </p:cNvPicPr>
          <p:nvPr/>
        </p:nvPicPr>
        <p:blipFill>
          <a:blip r:embed="rId3"/>
          <a:stretch>
            <a:fillRect/>
          </a:stretch>
        </p:blipFill>
        <p:spPr>
          <a:xfrm>
            <a:off x="982133" y="2885456"/>
            <a:ext cx="6931378" cy="3387706"/>
          </a:xfrm>
          <a:prstGeom prst="rect">
            <a:avLst/>
          </a:prstGeom>
        </p:spPr>
      </p:pic>
    </p:spTree>
    <p:extLst>
      <p:ext uri="{BB962C8B-B14F-4D97-AF65-F5344CB8AC3E}">
        <p14:creationId xmlns:p14="http://schemas.microsoft.com/office/powerpoint/2010/main" val="44494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Quickly Filter the Batch Queue</a:t>
            </a:r>
          </a:p>
        </p:txBody>
      </p:sp>
      <p:sp>
        <p:nvSpPr>
          <p:cNvPr id="3" name="Content Placeholder 2"/>
          <p:cNvSpPr>
            <a:spLocks noGrp="1"/>
          </p:cNvSpPr>
          <p:nvPr>
            <p:ph idx="1"/>
          </p:nvPr>
        </p:nvSpPr>
        <p:spPr>
          <a:xfrm>
            <a:off x="457200" y="1284112"/>
            <a:ext cx="8229600" cy="4525963"/>
          </a:xfrm>
        </p:spPr>
        <p:txBody>
          <a:bodyPr>
            <a:normAutofit/>
          </a:bodyPr>
          <a:lstStyle/>
          <a:p>
            <a:pPr marL="0" indent="0">
              <a:buNone/>
            </a:pPr>
            <a:r>
              <a:rPr lang="en-US" dirty="0" smtClean="0"/>
              <a:t>Use new </a:t>
            </a:r>
            <a:r>
              <a:rPr lang="en-US" dirty="0"/>
              <a:t>filtering options </a:t>
            </a:r>
            <a:r>
              <a:rPr lang="en-US" dirty="0" smtClean="0"/>
              <a:t>in Batch Editor to </a:t>
            </a:r>
            <a:r>
              <a:rPr lang="en-US" dirty="0"/>
              <a:t>add records to a batch based on the option selected. Users can choose to show either a specimen, test, or result component per row on the batch queue. The selected option also affects users that are adding to the batch by scanning a barcode or manually entering specimen IDs; records are added to a new slot in the batch based on the selected option.</a:t>
            </a:r>
          </a:p>
          <a:p>
            <a:pPr marL="0" indent="0">
              <a:buNone/>
            </a:pPr>
            <a:endParaRPr lang="en-US" dirty="0"/>
          </a:p>
        </p:txBody>
      </p:sp>
      <p:pic>
        <p:nvPicPr>
          <p:cNvPr id="4" name="Picture 3"/>
          <p:cNvPicPr>
            <a:picLocks noChangeAspect="1"/>
          </p:cNvPicPr>
          <p:nvPr/>
        </p:nvPicPr>
        <p:blipFill>
          <a:blip r:embed="rId3"/>
          <a:stretch>
            <a:fillRect/>
          </a:stretch>
        </p:blipFill>
        <p:spPr>
          <a:xfrm>
            <a:off x="2664177" y="3245399"/>
            <a:ext cx="5373511" cy="3425714"/>
          </a:xfrm>
          <a:prstGeom prst="rect">
            <a:avLst/>
          </a:prstGeom>
        </p:spPr>
      </p:pic>
      <p:sp>
        <p:nvSpPr>
          <p:cNvPr id="5" name="TextBox 4"/>
          <p:cNvSpPr txBox="1"/>
          <p:nvPr/>
        </p:nvSpPr>
        <p:spPr>
          <a:xfrm>
            <a:off x="7688477" y="110049"/>
            <a:ext cx="1219200" cy="1200329"/>
          </a:xfrm>
          <a:prstGeom prst="rect">
            <a:avLst/>
          </a:prstGeom>
          <a:solidFill>
            <a:srgbClr val="C7A4C7"/>
          </a:solidFill>
          <a:ln w="28575">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Hard Coded Functional Change</a:t>
            </a:r>
          </a:p>
        </p:txBody>
      </p:sp>
    </p:spTree>
    <p:extLst>
      <p:ext uri="{BB962C8B-B14F-4D97-AF65-F5344CB8AC3E}">
        <p14:creationId xmlns:p14="http://schemas.microsoft.com/office/powerpoint/2010/main" val="1560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Warnings on Batch Editor</a:t>
            </a:r>
            <a:endParaRPr lang="en-US" dirty="0"/>
          </a:p>
        </p:txBody>
      </p:sp>
      <p:sp>
        <p:nvSpPr>
          <p:cNvPr id="3" name="Content Placeholder 2"/>
          <p:cNvSpPr>
            <a:spLocks noGrp="1"/>
          </p:cNvSpPr>
          <p:nvPr>
            <p:ph idx="1"/>
          </p:nvPr>
        </p:nvSpPr>
        <p:spPr/>
        <p:txBody>
          <a:bodyPr/>
          <a:lstStyle/>
          <a:p>
            <a:pPr marL="0" indent="0">
              <a:buNone/>
            </a:pPr>
            <a:r>
              <a:rPr lang="en-US" dirty="0" smtClean="0"/>
              <a:t>Epic now </a:t>
            </a:r>
            <a:r>
              <a:rPr lang="en-US" dirty="0"/>
              <a:t>saves changes you make in the Batch Editor more often, so you now see a warning when an action, like closing your batch or selecting a new row, would remove a specimen from the batch. If you don't want to remove a specimen or container, click No to back out the changes before you try the action again.</a:t>
            </a:r>
          </a:p>
          <a:p>
            <a:pPr marL="0" indent="0">
              <a:buNone/>
            </a:pPr>
            <a:endParaRPr lang="en-US" dirty="0"/>
          </a:p>
        </p:txBody>
      </p:sp>
      <p:pic>
        <p:nvPicPr>
          <p:cNvPr id="4" name="U:\Images\2021 Feb\4400001To4500000\4442141.png"/>
          <p:cNvPicPr/>
          <p:nvPr/>
        </p:nvPicPr>
        <p:blipFill>
          <a:blip r:embed="rId3" cstate="print">
            <a:extLst/>
          </a:blip>
          <a:stretch>
            <a:fillRect/>
          </a:stretch>
        </p:blipFill>
        <p:spPr>
          <a:xfrm>
            <a:off x="1591052" y="3721424"/>
            <a:ext cx="6038095" cy="1266666"/>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145441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List Report Setting</a:t>
            </a:r>
            <a:endParaRPr lang="en-US" dirty="0"/>
          </a:p>
        </p:txBody>
      </p:sp>
      <p:sp>
        <p:nvSpPr>
          <p:cNvPr id="3" name="Content Placeholder 2"/>
          <p:cNvSpPr>
            <a:spLocks noGrp="1"/>
          </p:cNvSpPr>
          <p:nvPr>
            <p:ph idx="1"/>
          </p:nvPr>
        </p:nvSpPr>
        <p:spPr>
          <a:xfrm>
            <a:off x="457200" y="1417638"/>
            <a:ext cx="8229600" cy="1165578"/>
          </a:xfrm>
        </p:spPr>
        <p:txBody>
          <a:bodyPr>
            <a:normAutofit fontScale="92500" lnSpcReduction="10000"/>
          </a:bodyPr>
          <a:lstStyle/>
          <a:p>
            <a:pPr marL="0" indent="0">
              <a:buNone/>
            </a:pPr>
            <a:r>
              <a:rPr lang="en-US" dirty="0" smtClean="0"/>
              <a:t>When you click the “Views” menu on the Outstanding List and click “Settings” you will see a new look to the Outstanding List Report Settings. There is no change to the menu and you will continue to set a Default in the same manner.</a:t>
            </a:r>
            <a:endParaRPr lang="en-US" dirty="0"/>
          </a:p>
        </p:txBody>
      </p:sp>
      <p:pic>
        <p:nvPicPr>
          <p:cNvPr id="4" name="Picture 3"/>
          <p:cNvPicPr>
            <a:picLocks noChangeAspect="1"/>
          </p:cNvPicPr>
          <p:nvPr/>
        </p:nvPicPr>
        <p:blipFill>
          <a:blip r:embed="rId2"/>
          <a:stretch>
            <a:fillRect/>
          </a:stretch>
        </p:blipFill>
        <p:spPr>
          <a:xfrm>
            <a:off x="1456266" y="2621244"/>
            <a:ext cx="6242755" cy="3807312"/>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62370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Maintenance Activity	</a:t>
            </a:r>
            <a:endParaRPr lang="en-US" dirty="0"/>
          </a:p>
        </p:txBody>
      </p:sp>
      <p:sp>
        <p:nvSpPr>
          <p:cNvPr id="3" name="Content Placeholder 2"/>
          <p:cNvSpPr>
            <a:spLocks noGrp="1"/>
          </p:cNvSpPr>
          <p:nvPr>
            <p:ph idx="1"/>
          </p:nvPr>
        </p:nvSpPr>
        <p:spPr>
          <a:xfrm>
            <a:off x="457200" y="1600201"/>
            <a:ext cx="8229600" cy="902138"/>
          </a:xfrm>
        </p:spPr>
        <p:txBody>
          <a:bodyPr/>
          <a:lstStyle/>
          <a:p>
            <a:pPr marL="0" indent="0">
              <a:buNone/>
            </a:pPr>
            <a:r>
              <a:rPr lang="en-US" dirty="0" smtClean="0"/>
              <a:t>The Account Maintenance activity is now called Hospital Account Lookup and has a new look</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33777" y="2502338"/>
            <a:ext cx="7106356" cy="4181069"/>
          </a:xfrm>
          <a:prstGeom prst="rect">
            <a:avLst/>
          </a:prstGeom>
        </p:spPr>
      </p:pic>
      <p:sp>
        <p:nvSpPr>
          <p:cNvPr id="6" name="TextBox 5"/>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2810755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Warning About Pending Orders When</a:t>
            </a:r>
            <a:br>
              <a:rPr lang="en-US" dirty="0" smtClean="0"/>
            </a:br>
            <a:r>
              <a:rPr lang="en-US" dirty="0" smtClean="0"/>
              <a:t>a Reflex is Partially Successful</a:t>
            </a:r>
            <a:endParaRPr lang="en-US" dirty="0"/>
          </a:p>
        </p:txBody>
      </p:sp>
      <p:sp>
        <p:nvSpPr>
          <p:cNvPr id="3" name="Content Placeholder 2"/>
          <p:cNvSpPr>
            <a:spLocks noGrp="1"/>
          </p:cNvSpPr>
          <p:nvPr>
            <p:ph idx="1"/>
          </p:nvPr>
        </p:nvSpPr>
        <p:spPr/>
        <p:txBody>
          <a:bodyPr/>
          <a:lstStyle/>
          <a:p>
            <a:pPr marL="0" indent="0">
              <a:buNone/>
            </a:pPr>
            <a:r>
              <a:rPr lang="en-US" dirty="0"/>
              <a:t>When a reflex order is only partially successful, like when a test is ordered as expected but a specimen record can't be created, you now see a warning when Prelim or Final Verifying so you can make sure all the parts of a test are accounted for.</a:t>
            </a:r>
          </a:p>
          <a:p>
            <a:pPr marL="0" indent="0">
              <a:buNone/>
            </a:pPr>
            <a:endParaRPr lang="en-US" dirty="0"/>
          </a:p>
        </p:txBody>
      </p:sp>
      <p:pic>
        <p:nvPicPr>
          <p:cNvPr id="4" name="U:\Images\2021 Feb\4400001To4500000\4433977.png"/>
          <p:cNvPicPr/>
          <p:nvPr/>
        </p:nvPicPr>
        <p:blipFill>
          <a:blip r:embed="rId3" cstate="print">
            <a:extLst/>
          </a:blip>
          <a:stretch>
            <a:fillRect/>
          </a:stretch>
        </p:blipFill>
        <p:spPr>
          <a:xfrm>
            <a:off x="457200" y="2979644"/>
            <a:ext cx="7391399" cy="3146519"/>
          </a:xfrm>
          <a:prstGeom prst="rect">
            <a:avLst/>
          </a:prstGeom>
        </p:spPr>
      </p:pic>
      <p:sp>
        <p:nvSpPr>
          <p:cNvPr id="5" name="TextBox 4"/>
          <p:cNvSpPr txBox="1"/>
          <p:nvPr/>
        </p:nvSpPr>
        <p:spPr>
          <a:xfrm>
            <a:off x="7629525" y="192451"/>
            <a:ext cx="1219200" cy="923330"/>
          </a:xfrm>
          <a:prstGeom prst="rect">
            <a:avLst/>
          </a:prstGeom>
          <a:solidFill>
            <a:srgbClr val="70AD47">
              <a:lumMod val="60000"/>
              <a:lumOff val="40000"/>
            </a:srgbClr>
          </a:solidFill>
          <a:ln w="28575" cap="flat" cmpd="sng" algn="ctr">
            <a:solidFill>
              <a:sysClr val="windowText" lastClr="000000"/>
            </a:solidFill>
            <a:prstDash val="solid"/>
            <a:miter lim="800000"/>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Good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To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Know </a:t>
            </a:r>
          </a:p>
        </p:txBody>
      </p:sp>
    </p:spTree>
    <p:extLst>
      <p:ext uri="{BB962C8B-B14F-4D97-AF65-F5344CB8AC3E}">
        <p14:creationId xmlns:p14="http://schemas.microsoft.com/office/powerpoint/2010/main" val="65146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ynhhs_ITS.pptx" id="{74F63E65-0D70-44B3-806D-EC3EFF1CED45}" vid="{8CC6F472-AF60-4750-AA8A-AF17E18415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ABBB554377A489C6054B11A1E21E1" ma:contentTypeVersion="2" ma:contentTypeDescription="Create a new document." ma:contentTypeScope="" ma:versionID="217b24debf764acf817c67aafed64f9a">
  <xsd:schema xmlns:xsd="http://www.w3.org/2001/XMLSchema" xmlns:xs="http://www.w3.org/2001/XMLSchema" xmlns:p="http://schemas.microsoft.com/office/2006/metadata/properties" xmlns:ns2="b242f631-dd56-4a8d-a685-00eff94aa685" targetNamespace="http://schemas.microsoft.com/office/2006/metadata/properties" ma:root="true" ma:fieldsID="dfd0048c0d328b892e91e01e19f56a1f" ns2:_="">
    <xsd:import namespace="b242f631-dd56-4a8d-a685-00eff94aa68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2f631-dd56-4a8d-a685-00eff94aa6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D7E33-21E5-4006-ABF6-95AFB580BE1C}">
  <ds:schemaRefs>
    <ds:schemaRef ds:uri="http://purl.org/dc/terms/"/>
    <ds:schemaRef ds:uri="b242f631-dd56-4a8d-a685-00eff94aa68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E9AF79C-B9BF-417E-8577-5911C0705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2f631-dd56-4a8d-a685-00eff94aa6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4273FF-3409-48BE-9CBF-5851BCDB73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7010</TotalTime>
  <Words>2236</Words>
  <Application>Microsoft Office PowerPoint</Application>
  <PresentationFormat>On-screen Show (4:3)</PresentationFormat>
  <Paragraphs>275</Paragraphs>
  <Slides>31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Gill Sans MT</vt:lpstr>
      <vt:lpstr>Office Theme</vt:lpstr>
      <vt:lpstr> Clinical Pathology (CP) Beaker</vt:lpstr>
      <vt:lpstr>Redesigned Follow-up Work List</vt:lpstr>
      <vt:lpstr>A New Look on “Edit Multiple” activity </vt:lpstr>
      <vt:lpstr>Updated Batch Editor Activity</vt:lpstr>
      <vt:lpstr>Quickly Filter the Batch Queue</vt:lpstr>
      <vt:lpstr>New Warnings on Batch Editor</vt:lpstr>
      <vt:lpstr>Outstanding List Report Setting</vt:lpstr>
      <vt:lpstr>Account Maintenance Activity </vt:lpstr>
      <vt:lpstr>New Warning About Pending Orders When a Reflex is Partially Successful</vt:lpstr>
      <vt:lpstr>Result Routing: Coordination of Care </vt:lpstr>
      <vt:lpstr>Results Routing Communication  Preferences Update</vt:lpstr>
      <vt:lpstr>New ABN Template Document for Dually  Eligible Beneficiaries</vt:lpstr>
      <vt:lpstr>Don't Mark ABNs As Void</vt:lpstr>
      <vt:lpstr>A New Look for Diagnosis Association</vt:lpstr>
      <vt:lpstr>Additional Checks for Missing Information </vt:lpstr>
      <vt:lpstr>Expand and Collapse Sidebars with Keyboard Shortcut</vt:lpstr>
      <vt:lpstr>“Previous Values” Report Comments Field Updated </vt:lpstr>
      <vt:lpstr>Navigate Through Results Print Groups  Quicker with a New Navigation Bar</vt:lpstr>
      <vt:lpstr>Set Up Bench Manual activity in Specimen Inquiry </vt:lpstr>
      <vt:lpstr>Edit Verified Order Links in Order Linking</vt:lpstr>
      <vt:lpstr>SmartPhrase Manager: New Look </vt:lpstr>
      <vt:lpstr>Automatically Pull a Patient's Coverage Info</vt:lpstr>
      <vt:lpstr>A New Look for Canceling and Rescheduling Appointments</vt:lpstr>
      <vt:lpstr>PowerPoint Presentation</vt:lpstr>
      <vt:lpstr>See a Patient’s Sex and Gender Identity Information in Mobile Tooltips</vt:lpstr>
      <vt:lpstr>PowerPoint Presentation</vt:lpstr>
      <vt:lpstr>Images Appear for External Lab Results in Chart Review</vt:lpstr>
      <vt:lpstr>Quickly View Encounters for External Lab  Results </vt:lpstr>
      <vt:lpstr>New Patient Sharing Column in Chart  Review </vt:lpstr>
      <vt:lpstr>Search for Labs Using Component Values  and Comments</vt:lpstr>
      <vt:lpstr>New Look for Care Everywhere  Documents</vt:lpstr>
    </vt:vector>
  </TitlesOfParts>
  <Company>Yale-New Haven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 - Bugsy</dc:title>
  <dc:creator>Casey, Jennifer</dc:creator>
  <cp:lastModifiedBy>Errico, John</cp:lastModifiedBy>
  <cp:revision>59</cp:revision>
  <dcterms:created xsi:type="dcterms:W3CDTF">2021-04-01T13:22:16Z</dcterms:created>
  <dcterms:modified xsi:type="dcterms:W3CDTF">2021-07-13T12:07:02Z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0x0101004A1ABBB554377A489C6054B11A1E21E1</vt:lpwstr>
  </property>
</Properties>
</file>