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5"/>
  </p:sldMasterIdLst>
  <p:notesMasterIdLst>
    <p:notesMasterId r:id="rId53"/>
  </p:notesMasterIdLst>
  <p:handoutMasterIdLst>
    <p:handoutMasterId r:id="rId54"/>
  </p:handoutMasterIdLst>
  <p:sldIdLst>
    <p:sldId id="256" r:id="rId6"/>
    <p:sldId id="274" r:id="rId7"/>
    <p:sldId id="265" r:id="rId8"/>
    <p:sldId id="287" r:id="rId9"/>
    <p:sldId id="286" r:id="rId10"/>
    <p:sldId id="270" r:id="rId11"/>
    <p:sldId id="303" r:id="rId12"/>
    <p:sldId id="300" r:id="rId13"/>
    <p:sldId id="317" r:id="rId14"/>
    <p:sldId id="313" r:id="rId15"/>
    <p:sldId id="314" r:id="rId16"/>
    <p:sldId id="315" r:id="rId17"/>
    <p:sldId id="288" r:id="rId18"/>
    <p:sldId id="310" r:id="rId19"/>
    <p:sldId id="289" r:id="rId20"/>
    <p:sldId id="319" r:id="rId21"/>
    <p:sldId id="321" r:id="rId22"/>
    <p:sldId id="302" r:id="rId23"/>
    <p:sldId id="290" r:id="rId24"/>
    <p:sldId id="291" r:id="rId25"/>
    <p:sldId id="279" r:id="rId26"/>
    <p:sldId id="280" r:id="rId27"/>
    <p:sldId id="281" r:id="rId28"/>
    <p:sldId id="304" r:id="rId29"/>
    <p:sldId id="269" r:id="rId30"/>
    <p:sldId id="267" r:id="rId31"/>
    <p:sldId id="277" r:id="rId32"/>
    <p:sldId id="276" r:id="rId33"/>
    <p:sldId id="275" r:id="rId34"/>
    <p:sldId id="278" r:id="rId35"/>
    <p:sldId id="311" r:id="rId36"/>
    <p:sldId id="293" r:id="rId37"/>
    <p:sldId id="306" r:id="rId38"/>
    <p:sldId id="272" r:id="rId39"/>
    <p:sldId id="273" r:id="rId40"/>
    <p:sldId id="266" r:id="rId41"/>
    <p:sldId id="309" r:id="rId42"/>
    <p:sldId id="271" r:id="rId43"/>
    <p:sldId id="312" r:id="rId44"/>
    <p:sldId id="282" r:id="rId45"/>
    <p:sldId id="283" r:id="rId46"/>
    <p:sldId id="320" r:id="rId47"/>
    <p:sldId id="292" r:id="rId48"/>
    <p:sldId id="308" r:id="rId49"/>
    <p:sldId id="284" r:id="rId50"/>
    <p:sldId id="285" r:id="rId51"/>
    <p:sldId id="262" r:id="rId52"/>
  </p:sldIdLst>
  <p:sldSz cx="9144000" cy="6858000" type="screen4x3"/>
  <p:notesSz cx="68580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5pPr>
    <a:lvl6pPr marL="2286000" algn="l" defTabSz="914400" rtl="0" eaLnBrk="1" latinLnBrk="0" hangingPunct="1">
      <a:defRPr kern="1200">
        <a:solidFill>
          <a:schemeClr val="tx1"/>
        </a:solidFill>
        <a:latin typeface="Arial" panose="020B0604020202020204" pitchFamily="34" charset="0"/>
        <a:ea typeface="Geneva"/>
        <a:cs typeface="Geneva"/>
      </a:defRPr>
    </a:lvl6pPr>
    <a:lvl7pPr marL="2743200" algn="l" defTabSz="914400" rtl="0" eaLnBrk="1" latinLnBrk="0" hangingPunct="1">
      <a:defRPr kern="1200">
        <a:solidFill>
          <a:schemeClr val="tx1"/>
        </a:solidFill>
        <a:latin typeface="Arial" panose="020B0604020202020204" pitchFamily="34" charset="0"/>
        <a:ea typeface="Geneva"/>
        <a:cs typeface="Geneva"/>
      </a:defRPr>
    </a:lvl7pPr>
    <a:lvl8pPr marL="3200400" algn="l" defTabSz="914400" rtl="0" eaLnBrk="1" latinLnBrk="0" hangingPunct="1">
      <a:defRPr kern="1200">
        <a:solidFill>
          <a:schemeClr val="tx1"/>
        </a:solidFill>
        <a:latin typeface="Arial" panose="020B0604020202020204" pitchFamily="34" charset="0"/>
        <a:ea typeface="Geneva"/>
        <a:cs typeface="Geneva"/>
      </a:defRPr>
    </a:lvl8pPr>
    <a:lvl9pPr marL="3657600" algn="l" defTabSz="914400" rtl="0" eaLnBrk="1" latinLnBrk="0" hangingPunct="1">
      <a:defRPr kern="1200">
        <a:solidFill>
          <a:schemeClr val="tx1"/>
        </a:solidFill>
        <a:latin typeface="Arial" panose="020B0604020202020204" pitchFamily="34" charset="0"/>
        <a:ea typeface="Geneva"/>
        <a:cs typeface="Genev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DDD9"/>
    <a:srgbClr val="FF6699"/>
    <a:srgbClr val="FFFF66"/>
    <a:srgbClr val="0E3767"/>
    <a:srgbClr val="0E3664"/>
    <a:srgbClr val="0D3562"/>
    <a:srgbClr val="0D2753"/>
    <a:srgbClr val="0D3462"/>
    <a:srgbClr val="0E4B7E"/>
    <a:srgbClr val="0D3F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93502" autoAdjust="0"/>
  </p:normalViewPr>
  <p:slideViewPr>
    <p:cSldViewPr snapToGrid="0" snapToObjects="1">
      <p:cViewPr varScale="1">
        <p:scale>
          <a:sx n="81" d="100"/>
          <a:sy n="81" d="100"/>
        </p:scale>
        <p:origin x="1315" y="77"/>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108" cy="465476"/>
          </a:xfrm>
          <a:prstGeom prst="rect">
            <a:avLst/>
          </a:prstGeom>
        </p:spPr>
        <p:txBody>
          <a:bodyPr vert="horz" lIns="91440" tIns="45720" rIns="91440" bIns="45720" rtlCol="0"/>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884354" y="0"/>
            <a:ext cx="2972108" cy="46547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1ABE5806-9596-41CB-926B-0313B07B31FD}" type="datetime1">
              <a:rPr lang="en-US"/>
              <a:pPr>
                <a:defRPr/>
              </a:pPr>
              <a:t>2/15/2019</a:t>
            </a:fld>
            <a:endParaRPr lang="en-US"/>
          </a:p>
        </p:txBody>
      </p:sp>
      <p:sp>
        <p:nvSpPr>
          <p:cNvPr id="4" name="Footer Placeholder 3"/>
          <p:cNvSpPr>
            <a:spLocks noGrp="1"/>
          </p:cNvSpPr>
          <p:nvPr>
            <p:ph type="ftr" sz="quarter" idx="2"/>
          </p:nvPr>
        </p:nvSpPr>
        <p:spPr>
          <a:xfrm>
            <a:off x="0" y="8829286"/>
            <a:ext cx="2972108" cy="465476"/>
          </a:xfrm>
          <a:prstGeom prst="rect">
            <a:avLst/>
          </a:prstGeom>
        </p:spPr>
        <p:txBody>
          <a:bodyPr vert="horz" lIns="91440" tIns="45720" rIns="91440" bIns="45720" rtlCol="0" anchor="b"/>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354" y="8829286"/>
            <a:ext cx="2972108" cy="46547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44C29269-34AF-44BC-B817-221DD9A12B61}" type="slidenum">
              <a:rPr lang="en-US"/>
              <a:pPr>
                <a:defRPr/>
              </a:pPr>
              <a:t>‹#›</a:t>
            </a:fld>
            <a:endParaRPr lang="en-US"/>
          </a:p>
        </p:txBody>
      </p:sp>
    </p:spTree>
    <p:extLst>
      <p:ext uri="{BB962C8B-B14F-4D97-AF65-F5344CB8AC3E}">
        <p14:creationId xmlns:p14="http://schemas.microsoft.com/office/powerpoint/2010/main" val="41701457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108" cy="465476"/>
          </a:xfrm>
          <a:prstGeom prst="rect">
            <a:avLst/>
          </a:prstGeom>
        </p:spPr>
        <p:txBody>
          <a:bodyPr vert="horz" lIns="91440" tIns="45720" rIns="91440" bIns="45720" rtlCol="0"/>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3" name="Date Placeholder 2"/>
          <p:cNvSpPr>
            <a:spLocks noGrp="1"/>
          </p:cNvSpPr>
          <p:nvPr>
            <p:ph type="dt" idx="1"/>
          </p:nvPr>
        </p:nvSpPr>
        <p:spPr>
          <a:xfrm>
            <a:off x="3884354" y="0"/>
            <a:ext cx="2972108" cy="46547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C9B1C2C0-8344-454B-B85E-77C7CF379B26}" type="datetime1">
              <a:rPr lang="en-US"/>
              <a:pPr>
                <a:defRPr/>
              </a:pPr>
              <a:t>2/15/2019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6108" y="4415462"/>
            <a:ext cx="5485785" cy="4184364"/>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286"/>
            <a:ext cx="2972108" cy="465476"/>
          </a:xfrm>
          <a:prstGeom prst="rect">
            <a:avLst/>
          </a:prstGeom>
        </p:spPr>
        <p:txBody>
          <a:bodyPr vert="horz" lIns="91440" tIns="45720" rIns="91440" bIns="45720" rtlCol="0" anchor="b"/>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354" y="8829286"/>
            <a:ext cx="2972108" cy="46547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95410304-9A31-4863-86CE-640150691608}" type="slidenum">
              <a:rPr lang="en-US"/>
              <a:pPr>
                <a:defRPr/>
              </a:pPr>
              <a:t>‹#›</a:t>
            </a:fld>
            <a:endParaRPr lang="en-US"/>
          </a:p>
        </p:txBody>
      </p:sp>
    </p:spTree>
    <p:extLst>
      <p:ext uri="{BB962C8B-B14F-4D97-AF65-F5344CB8AC3E}">
        <p14:creationId xmlns:p14="http://schemas.microsoft.com/office/powerpoint/2010/main" val="62907808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Franklin Gothic Book" pitchFamily="34" charset="0"/>
        <a:ea typeface="Geneva" charset="-128"/>
        <a:cs typeface="Franklin Gothic Book" pitchFamily="34" charset="0"/>
      </a:defRPr>
    </a:lvl1pPr>
    <a:lvl2pPr marL="457200" algn="l" defTabSz="457200" rtl="0" eaLnBrk="0" fontAlgn="base" hangingPunct="0">
      <a:spcBef>
        <a:spcPct val="30000"/>
      </a:spcBef>
      <a:spcAft>
        <a:spcPct val="0"/>
      </a:spcAft>
      <a:defRPr sz="1200" kern="1200">
        <a:solidFill>
          <a:schemeClr val="tx1"/>
        </a:solidFill>
        <a:latin typeface="Franklin Gothic Book" pitchFamily="34" charset="0"/>
        <a:ea typeface="Geneva" charset="-128"/>
        <a:cs typeface="Franklin Gothic Book" pitchFamily="34" charset="0"/>
      </a:defRPr>
    </a:lvl2pPr>
    <a:lvl3pPr marL="914400" algn="l" defTabSz="457200" rtl="0" eaLnBrk="0" fontAlgn="base" hangingPunct="0">
      <a:spcBef>
        <a:spcPct val="30000"/>
      </a:spcBef>
      <a:spcAft>
        <a:spcPct val="0"/>
      </a:spcAft>
      <a:defRPr sz="1200" kern="1200">
        <a:solidFill>
          <a:schemeClr val="tx1"/>
        </a:solidFill>
        <a:latin typeface="Franklin Gothic Book" pitchFamily="34" charset="0"/>
        <a:ea typeface="MS PGothic" pitchFamily="34" charset="-128"/>
        <a:cs typeface="MS PGothic" pitchFamily="34" charset="-128"/>
      </a:defRPr>
    </a:lvl3pPr>
    <a:lvl4pPr marL="1371600" algn="l" defTabSz="457200" rtl="0" eaLnBrk="0" fontAlgn="base" hangingPunct="0">
      <a:spcBef>
        <a:spcPct val="30000"/>
      </a:spcBef>
      <a:spcAft>
        <a:spcPct val="0"/>
      </a:spcAft>
      <a:defRPr sz="1200" kern="1200">
        <a:solidFill>
          <a:schemeClr val="tx1"/>
        </a:solidFill>
        <a:latin typeface="Franklin Gothic Book" pitchFamily="34" charset="0"/>
        <a:ea typeface="MS PGothic" pitchFamily="34" charset="-128"/>
        <a:cs typeface="MS PGothic" pitchFamily="34" charset="-128"/>
      </a:defRPr>
    </a:lvl4pPr>
    <a:lvl5pPr marL="1828800" algn="l" defTabSz="457200" rtl="0" eaLnBrk="0" fontAlgn="base" hangingPunct="0">
      <a:spcBef>
        <a:spcPct val="30000"/>
      </a:spcBef>
      <a:spcAft>
        <a:spcPct val="0"/>
      </a:spcAft>
      <a:defRPr sz="1200" kern="1200">
        <a:solidFill>
          <a:schemeClr val="tx1"/>
        </a:solidFill>
        <a:latin typeface="Franklin Gothic Book" pitchFamily="34"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E13815B-C9FB-4E63-9FA3-188545B4BA6B}" type="slidenum">
              <a:rPr lang="en-US" altLang="en-US" smtClean="0"/>
              <a:pPr>
                <a:spcBef>
                  <a:spcPct val="0"/>
                </a:spcBef>
              </a:pPr>
              <a:t>0</a:t>
            </a:fld>
            <a:endParaRPr lang="en-US" altLang="en-US" smtClean="0"/>
          </a:p>
        </p:txBody>
      </p:sp>
    </p:spTree>
    <p:extLst>
      <p:ext uri="{BB962C8B-B14F-4D97-AF65-F5344CB8AC3E}">
        <p14:creationId xmlns:p14="http://schemas.microsoft.com/office/powerpoint/2010/main" val="324555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29</a:t>
            </a:fld>
            <a:endParaRPr lang="en-US" altLang="en-US" smtClean="0"/>
          </a:p>
        </p:txBody>
      </p:sp>
    </p:spTree>
    <p:extLst>
      <p:ext uri="{BB962C8B-B14F-4D97-AF65-F5344CB8AC3E}">
        <p14:creationId xmlns:p14="http://schemas.microsoft.com/office/powerpoint/2010/main" val="412641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3284334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33</a:t>
            </a:fld>
            <a:endParaRPr lang="en-US" altLang="en-US" smtClean="0"/>
          </a:p>
        </p:txBody>
      </p:sp>
    </p:spTree>
    <p:extLst>
      <p:ext uri="{BB962C8B-B14F-4D97-AF65-F5344CB8AC3E}">
        <p14:creationId xmlns:p14="http://schemas.microsoft.com/office/powerpoint/2010/main" val="2335404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FC2CE7A6-DED9-4128-A410-AAFC93349494}" type="slidenum">
              <a:rPr lang="en-US" altLang="en-US" smtClean="0"/>
              <a:pPr>
                <a:spcBef>
                  <a:spcPct val="0"/>
                </a:spcBef>
              </a:pPr>
              <a:t>35</a:t>
            </a:fld>
            <a:endParaRPr lang="en-US" altLang="en-US" smtClean="0"/>
          </a:p>
        </p:txBody>
      </p:sp>
    </p:spTree>
    <p:extLst>
      <p:ext uri="{BB962C8B-B14F-4D97-AF65-F5344CB8AC3E}">
        <p14:creationId xmlns:p14="http://schemas.microsoft.com/office/powerpoint/2010/main" val="334866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274702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39</a:t>
            </a:fld>
            <a:endParaRPr lang="en-US" altLang="en-US" smtClean="0"/>
          </a:p>
        </p:txBody>
      </p:sp>
    </p:spTree>
    <p:extLst>
      <p:ext uri="{BB962C8B-B14F-4D97-AF65-F5344CB8AC3E}">
        <p14:creationId xmlns:p14="http://schemas.microsoft.com/office/powerpoint/2010/main" val="86001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44</a:t>
            </a:fld>
            <a:endParaRPr lang="en-US" altLang="en-US" smtClean="0"/>
          </a:p>
        </p:txBody>
      </p:sp>
    </p:spTree>
    <p:extLst>
      <p:ext uri="{BB962C8B-B14F-4D97-AF65-F5344CB8AC3E}">
        <p14:creationId xmlns:p14="http://schemas.microsoft.com/office/powerpoint/2010/main" val="2066247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35262302-63DC-4A9A-A113-D202F0B9E388}" type="slidenum">
              <a:rPr lang="en-US" altLang="en-US" smtClean="0"/>
              <a:pPr>
                <a:spcBef>
                  <a:spcPct val="0"/>
                </a:spcBef>
              </a:pPr>
              <a:t>46</a:t>
            </a:fld>
            <a:endParaRPr lang="en-US" altLang="en-US" smtClean="0"/>
          </a:p>
        </p:txBody>
      </p:sp>
    </p:spTree>
    <p:extLst>
      <p:ext uri="{BB962C8B-B14F-4D97-AF65-F5344CB8AC3E}">
        <p14:creationId xmlns:p14="http://schemas.microsoft.com/office/powerpoint/2010/main" val="134802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1</a:t>
            </a:fld>
            <a:endParaRPr lang="en-US" altLang="en-US" smtClean="0"/>
          </a:p>
        </p:txBody>
      </p:sp>
    </p:spTree>
    <p:extLst>
      <p:ext uri="{BB962C8B-B14F-4D97-AF65-F5344CB8AC3E}">
        <p14:creationId xmlns:p14="http://schemas.microsoft.com/office/powerpoint/2010/main" val="278693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B16401C2-E362-432D-9ACB-F21CBEA99FEC}" type="slidenum">
              <a:rPr lang="en-US" altLang="en-US" smtClean="0"/>
              <a:pPr>
                <a:spcBef>
                  <a:spcPct val="0"/>
                </a:spcBef>
              </a:pPr>
              <a:t>2</a:t>
            </a:fld>
            <a:endParaRPr lang="en-US" altLang="en-US" smtClean="0"/>
          </a:p>
        </p:txBody>
      </p:sp>
    </p:spTree>
    <p:extLst>
      <p:ext uri="{BB962C8B-B14F-4D97-AF65-F5344CB8AC3E}">
        <p14:creationId xmlns:p14="http://schemas.microsoft.com/office/powerpoint/2010/main" val="210055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228651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254690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22</a:t>
            </a:fld>
            <a:endParaRPr lang="en-US" altLang="en-US" smtClean="0"/>
          </a:p>
        </p:txBody>
      </p:sp>
    </p:spTree>
    <p:extLst>
      <p:ext uri="{BB962C8B-B14F-4D97-AF65-F5344CB8AC3E}">
        <p14:creationId xmlns:p14="http://schemas.microsoft.com/office/powerpoint/2010/main" val="272940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26</a:t>
            </a:fld>
            <a:endParaRPr lang="en-US" altLang="en-US" smtClean="0"/>
          </a:p>
        </p:txBody>
      </p:sp>
    </p:spTree>
    <p:extLst>
      <p:ext uri="{BB962C8B-B14F-4D97-AF65-F5344CB8AC3E}">
        <p14:creationId xmlns:p14="http://schemas.microsoft.com/office/powerpoint/2010/main" val="230786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1161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28</a:t>
            </a:fld>
            <a:endParaRPr lang="en-US" altLang="en-US" smtClean="0"/>
          </a:p>
        </p:txBody>
      </p:sp>
    </p:spTree>
    <p:extLst>
      <p:ext uri="{BB962C8B-B14F-4D97-AF65-F5344CB8AC3E}">
        <p14:creationId xmlns:p14="http://schemas.microsoft.com/office/powerpoint/2010/main" val="396616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2070094"/>
            <a:ext cx="9144000" cy="2311400"/>
          </a:xfrm>
          <a:prstGeom prst="rect">
            <a:avLst/>
          </a:prstGeom>
          <a:gradFill flip="none" rotWithShape="1">
            <a:gsLst>
              <a:gs pos="0">
                <a:srgbClr val="0E3767"/>
              </a:gs>
              <a:gs pos="100000">
                <a:srgbClr val="10274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7913" y="5356225"/>
            <a:ext cx="21447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8143875" y="5635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Geneva" charset="-128"/>
              </a:defRPr>
            </a:lvl1pPr>
            <a:lvl2pPr marL="742950" indent="-285750" eaLnBrk="0" hangingPunct="0">
              <a:defRPr>
                <a:solidFill>
                  <a:schemeClr val="tx1"/>
                </a:solidFill>
                <a:latin typeface="Arial" charset="0"/>
                <a:ea typeface="Geneva" charset="-128"/>
              </a:defRPr>
            </a:lvl2pPr>
            <a:lvl3pPr marL="1143000" indent="-228600" eaLnBrk="0" hangingPunct="0">
              <a:defRPr>
                <a:solidFill>
                  <a:schemeClr val="tx1"/>
                </a:solidFill>
                <a:latin typeface="Arial" charset="0"/>
                <a:ea typeface="Geneva" charset="-128"/>
              </a:defRPr>
            </a:lvl3pPr>
            <a:lvl4pPr marL="1600200" indent="-228600" eaLnBrk="0" hangingPunct="0">
              <a:defRPr>
                <a:solidFill>
                  <a:schemeClr val="tx1"/>
                </a:solidFill>
                <a:latin typeface="Arial" charset="0"/>
                <a:ea typeface="Geneva" charset="-128"/>
              </a:defRPr>
            </a:lvl4pPr>
            <a:lvl5pPr marL="2057400" indent="-228600" eaLnBrk="0" hangingPunct="0">
              <a:defRPr>
                <a:solidFill>
                  <a:schemeClr val="tx1"/>
                </a:solidFill>
                <a:latin typeface="Arial" charset="0"/>
                <a:ea typeface="Geneva" charset="-128"/>
              </a:defRPr>
            </a:lvl5pPr>
            <a:lvl6pPr marL="2514600" indent="-228600" defTabSz="457200" eaLnBrk="0" fontAlgn="base" hangingPunct="0">
              <a:spcBef>
                <a:spcPct val="0"/>
              </a:spcBef>
              <a:spcAft>
                <a:spcPct val="0"/>
              </a:spcAft>
              <a:defRPr>
                <a:solidFill>
                  <a:schemeClr val="tx1"/>
                </a:solidFill>
                <a:latin typeface="Arial" charset="0"/>
                <a:ea typeface="Geneva" charset="-128"/>
              </a:defRPr>
            </a:lvl6pPr>
            <a:lvl7pPr marL="2971800" indent="-228600" defTabSz="457200" eaLnBrk="0" fontAlgn="base" hangingPunct="0">
              <a:spcBef>
                <a:spcPct val="0"/>
              </a:spcBef>
              <a:spcAft>
                <a:spcPct val="0"/>
              </a:spcAft>
              <a:defRPr>
                <a:solidFill>
                  <a:schemeClr val="tx1"/>
                </a:solidFill>
                <a:latin typeface="Arial" charset="0"/>
                <a:ea typeface="Geneva" charset="-128"/>
              </a:defRPr>
            </a:lvl7pPr>
            <a:lvl8pPr marL="3429000" indent="-228600" defTabSz="457200" eaLnBrk="0" fontAlgn="base" hangingPunct="0">
              <a:spcBef>
                <a:spcPct val="0"/>
              </a:spcBef>
              <a:spcAft>
                <a:spcPct val="0"/>
              </a:spcAft>
              <a:defRPr>
                <a:solidFill>
                  <a:schemeClr val="tx1"/>
                </a:solidFill>
                <a:latin typeface="Arial" charset="0"/>
                <a:ea typeface="Geneva" charset="-128"/>
              </a:defRPr>
            </a:lvl8pPr>
            <a:lvl9pPr marL="3886200" indent="-228600" defTabSz="457200" eaLnBrk="0" fontAlgn="base" hangingPunct="0">
              <a:spcBef>
                <a:spcPct val="0"/>
              </a:spcBef>
              <a:spcAft>
                <a:spcPct val="0"/>
              </a:spcAft>
              <a:defRPr>
                <a:solidFill>
                  <a:schemeClr val="tx1"/>
                </a:solidFill>
                <a:latin typeface="Arial" charset="0"/>
                <a:ea typeface="Geneva" charset="-128"/>
              </a:defRPr>
            </a:lvl9pPr>
          </a:lstStyle>
          <a:p>
            <a:pPr eaLnBrk="1" hangingPunct="1">
              <a:defRPr/>
            </a:pPr>
            <a:endParaRPr lang="en-US">
              <a:cs typeface="+mn-cs"/>
            </a:endParaRPr>
          </a:p>
        </p:txBody>
      </p:sp>
      <p:sp>
        <p:nvSpPr>
          <p:cNvPr id="8" name="Rectangle 7"/>
          <p:cNvSpPr/>
          <p:nvPr/>
        </p:nvSpPr>
        <p:spPr>
          <a:xfrm>
            <a:off x="0" y="-246063"/>
            <a:ext cx="9144000" cy="1539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8328025" y="6356350"/>
            <a:ext cx="336550" cy="293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Title 12"/>
          <p:cNvSpPr>
            <a:spLocks noGrp="1"/>
          </p:cNvSpPr>
          <p:nvPr>
            <p:ph type="title"/>
          </p:nvPr>
        </p:nvSpPr>
        <p:spPr>
          <a:xfrm>
            <a:off x="3" y="2165775"/>
            <a:ext cx="8322719" cy="1015663"/>
          </a:xfrm>
          <a:prstGeom prst="rect">
            <a:avLst/>
          </a:prstGeom>
        </p:spPr>
        <p:txBody>
          <a:bodyPr>
            <a:noAutofit/>
          </a:bodyPr>
          <a:lstStyle>
            <a:lvl1pPr algn="r">
              <a:defRPr sz="4800" cap="none" baseline="0">
                <a:solidFill>
                  <a:schemeClr val="bg1"/>
                </a:solidFill>
                <a:latin typeface="Franklin Gothic Book"/>
                <a:cs typeface="Franklin Gothic Book"/>
              </a:defRPr>
            </a:lvl1pPr>
          </a:lstStyle>
          <a:p>
            <a:r>
              <a:rPr lang="en-US" smtClean="0"/>
              <a:t>Click to edit Master title style</a:t>
            </a:r>
            <a:endParaRPr lang="en-US" dirty="0"/>
          </a:p>
        </p:txBody>
      </p:sp>
      <p:sp>
        <p:nvSpPr>
          <p:cNvPr id="23" name="Text Placeholder 22"/>
          <p:cNvSpPr>
            <a:spLocks noGrp="1"/>
          </p:cNvSpPr>
          <p:nvPr>
            <p:ph type="body" sz="quarter" idx="10"/>
          </p:nvPr>
        </p:nvSpPr>
        <p:spPr>
          <a:xfrm>
            <a:off x="3572933" y="3149588"/>
            <a:ext cx="4750331" cy="389460"/>
          </a:xfrm>
          <a:prstGeom prst="rect">
            <a:avLst/>
          </a:prstGeom>
        </p:spPr>
        <p:txBody>
          <a:bodyPr>
            <a:noAutofit/>
          </a:bodyPr>
          <a:lstStyle>
            <a:lvl1pPr algn="r">
              <a:buNone/>
              <a:defRPr sz="2800">
                <a:solidFill>
                  <a:srgbClr val="FFFFFF"/>
                </a:solidFill>
                <a:latin typeface="Franklin Gothic Book"/>
                <a:cs typeface="Franklin Gothic Book"/>
              </a:defRPr>
            </a:lvl1pPr>
          </a:lstStyle>
          <a:p>
            <a:pPr lvl="0"/>
            <a:r>
              <a:rPr lang="en-US" smtClean="0"/>
              <a:t>Click to edit Master text styles</a:t>
            </a:r>
          </a:p>
        </p:txBody>
      </p:sp>
      <p:sp>
        <p:nvSpPr>
          <p:cNvPr id="27" name="Text Placeholder 26"/>
          <p:cNvSpPr>
            <a:spLocks noGrp="1"/>
          </p:cNvSpPr>
          <p:nvPr>
            <p:ph type="body" sz="quarter" idx="11"/>
          </p:nvPr>
        </p:nvSpPr>
        <p:spPr>
          <a:xfrm>
            <a:off x="5418140" y="3699922"/>
            <a:ext cx="2905125" cy="482600"/>
          </a:xfrm>
          <a:prstGeom prst="rect">
            <a:avLst/>
          </a:prstGeom>
        </p:spPr>
        <p:txBody>
          <a:bodyPr>
            <a:noAutofit/>
          </a:bodyPr>
          <a:lstStyle>
            <a:lvl1pPr algn="r">
              <a:buNone/>
              <a:defRPr sz="1800">
                <a:solidFill>
                  <a:srgbClr val="FFFFFF"/>
                </a:solidFill>
                <a:latin typeface="Franklin Gothic Book"/>
                <a:cs typeface="Franklin Gothic Book"/>
              </a:defRPr>
            </a:lvl1pPr>
            <a:lvl2pPr>
              <a:buNone/>
              <a:defRPr sz="800">
                <a:solidFill>
                  <a:srgbClr val="95B3D7"/>
                </a:solidFill>
                <a:latin typeface="Franklin Gothic Book"/>
                <a:cs typeface="Franklin Gothic Book"/>
              </a:defRPr>
            </a:lvl2pPr>
            <a:lvl3pPr>
              <a:defRPr sz="800">
                <a:solidFill>
                  <a:srgbClr val="95B3D7"/>
                </a:solidFill>
                <a:latin typeface="Franklin Gothic Book"/>
                <a:cs typeface="Franklin Gothic Book"/>
              </a:defRPr>
            </a:lvl3pPr>
            <a:lvl4pPr>
              <a:defRPr sz="800">
                <a:solidFill>
                  <a:srgbClr val="95B3D7"/>
                </a:solidFill>
                <a:latin typeface="Franklin Gothic Book"/>
                <a:cs typeface="Franklin Gothic Book"/>
              </a:defRPr>
            </a:lvl4pPr>
            <a:lvl5pPr>
              <a:buNone/>
              <a:defRPr sz="800">
                <a:solidFill>
                  <a:srgbClr val="95B3D7"/>
                </a:solidFill>
                <a:latin typeface="Franklin Gothic Book"/>
                <a:cs typeface="Franklin Gothic Book"/>
              </a:defRPr>
            </a:lvl5pPr>
          </a:lstStyle>
          <a:p>
            <a:pPr lvl="0"/>
            <a:r>
              <a:rPr lang="en-US" smtClean="0"/>
              <a:t>Click to edit Master text styles</a:t>
            </a:r>
          </a:p>
        </p:txBody>
      </p:sp>
    </p:spTree>
    <p:extLst>
      <p:ext uri="{BB962C8B-B14F-4D97-AF65-F5344CB8AC3E}">
        <p14:creationId xmlns:p14="http://schemas.microsoft.com/office/powerpoint/2010/main" val="19554588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flip="none" rotWithShape="1">
            <a:gsLst>
              <a:gs pos="0">
                <a:srgbClr val="0E3767"/>
              </a:gs>
              <a:gs pos="100000">
                <a:srgbClr val="10274A"/>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p:cNvSpPr/>
          <p:nvPr/>
        </p:nvSpPr>
        <p:spPr>
          <a:xfrm>
            <a:off x="0" y="2286000"/>
            <a:ext cx="91440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5888" y="2830513"/>
            <a:ext cx="383222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2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p:nvSpPr>
        <p:spPr>
          <a:xfrm>
            <a:off x="0" y="1871127"/>
            <a:ext cx="9144000" cy="2794000"/>
          </a:xfrm>
          <a:prstGeom prst="rect">
            <a:avLst/>
          </a:prstGeom>
          <a:gradFill flip="none" rotWithShape="1">
            <a:gsLst>
              <a:gs pos="0">
                <a:srgbClr val="0E3767"/>
              </a:gs>
              <a:gs pos="100000">
                <a:srgbClr val="10274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7913" y="5356225"/>
            <a:ext cx="21447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246063"/>
            <a:ext cx="9144000" cy="1539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8328025" y="6356350"/>
            <a:ext cx="336550" cy="293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Title 12"/>
          <p:cNvSpPr>
            <a:spLocks noGrp="1"/>
          </p:cNvSpPr>
          <p:nvPr>
            <p:ph type="title"/>
          </p:nvPr>
        </p:nvSpPr>
        <p:spPr>
          <a:xfrm>
            <a:off x="3" y="2460249"/>
            <a:ext cx="8322719" cy="646331"/>
          </a:xfrm>
          <a:prstGeom prst="rect">
            <a:avLst/>
          </a:prstGeom>
        </p:spPr>
        <p:txBody>
          <a:bodyPr>
            <a:spAutoFit/>
          </a:bodyPr>
          <a:lstStyle>
            <a:lvl1pPr algn="r">
              <a:lnSpc>
                <a:spcPct val="100000"/>
              </a:lnSpc>
              <a:defRPr sz="3600" cap="none" baseline="0">
                <a:solidFill>
                  <a:schemeClr val="bg1"/>
                </a:solidFill>
                <a:latin typeface="Franklin Gothic Book"/>
                <a:cs typeface="Franklin Gothic Book"/>
              </a:defRPr>
            </a:lvl1pPr>
          </a:lstStyle>
          <a:p>
            <a:r>
              <a:rPr lang="en-US" smtClean="0"/>
              <a:t>Click to edit Master title style</a:t>
            </a:r>
            <a:endParaRPr lang="en-US" dirty="0"/>
          </a:p>
        </p:txBody>
      </p:sp>
      <p:sp>
        <p:nvSpPr>
          <p:cNvPr id="23" name="Text Placeholder 22"/>
          <p:cNvSpPr>
            <a:spLocks noGrp="1"/>
          </p:cNvSpPr>
          <p:nvPr>
            <p:ph type="body" sz="quarter" idx="10"/>
          </p:nvPr>
        </p:nvSpPr>
        <p:spPr>
          <a:xfrm>
            <a:off x="3572933" y="3530603"/>
            <a:ext cx="4750331" cy="389460"/>
          </a:xfrm>
          <a:prstGeom prst="rect">
            <a:avLst/>
          </a:prstGeom>
        </p:spPr>
        <p:txBody>
          <a:bodyPr>
            <a:noAutofit/>
          </a:bodyPr>
          <a:lstStyle>
            <a:lvl1pPr algn="r">
              <a:buNone/>
              <a:defRPr sz="2800">
                <a:solidFill>
                  <a:schemeClr val="bg1"/>
                </a:solidFill>
                <a:latin typeface="Franklin Gothic Book"/>
                <a:cs typeface="Franklin Gothic Book"/>
              </a:defRPr>
            </a:lvl1pPr>
          </a:lstStyle>
          <a:p>
            <a:pPr lvl="0"/>
            <a:r>
              <a:rPr lang="en-US" smtClean="0"/>
              <a:t>Click to edit Master text styles</a:t>
            </a:r>
          </a:p>
        </p:txBody>
      </p:sp>
      <p:sp>
        <p:nvSpPr>
          <p:cNvPr id="27" name="Text Placeholder 26"/>
          <p:cNvSpPr>
            <a:spLocks noGrp="1"/>
          </p:cNvSpPr>
          <p:nvPr>
            <p:ph type="body" sz="quarter" idx="11"/>
          </p:nvPr>
        </p:nvSpPr>
        <p:spPr>
          <a:xfrm>
            <a:off x="5418140" y="4114807"/>
            <a:ext cx="2905125" cy="482600"/>
          </a:xfrm>
          <a:prstGeom prst="rect">
            <a:avLst/>
          </a:prstGeom>
        </p:spPr>
        <p:txBody>
          <a:bodyPr>
            <a:noAutofit/>
          </a:bodyPr>
          <a:lstStyle>
            <a:lvl1pPr algn="r">
              <a:buNone/>
              <a:defRPr sz="1800">
                <a:solidFill>
                  <a:schemeClr val="bg1"/>
                </a:solidFill>
                <a:latin typeface="Franklin Gothic Book"/>
                <a:cs typeface="Franklin Gothic Book"/>
              </a:defRPr>
            </a:lvl1pPr>
            <a:lvl2pPr>
              <a:buNone/>
              <a:defRPr sz="800">
                <a:solidFill>
                  <a:srgbClr val="95B3D7"/>
                </a:solidFill>
                <a:latin typeface="Franklin Gothic Book"/>
                <a:cs typeface="Franklin Gothic Book"/>
              </a:defRPr>
            </a:lvl2pPr>
            <a:lvl3pPr>
              <a:defRPr sz="800">
                <a:solidFill>
                  <a:srgbClr val="95B3D7"/>
                </a:solidFill>
                <a:latin typeface="Franklin Gothic Book"/>
                <a:cs typeface="Franklin Gothic Book"/>
              </a:defRPr>
            </a:lvl3pPr>
            <a:lvl4pPr>
              <a:defRPr sz="800">
                <a:solidFill>
                  <a:srgbClr val="95B3D7"/>
                </a:solidFill>
                <a:latin typeface="Franklin Gothic Book"/>
                <a:cs typeface="Franklin Gothic Book"/>
              </a:defRPr>
            </a:lvl4pPr>
            <a:lvl5pPr>
              <a:buNone/>
              <a:defRPr sz="800">
                <a:solidFill>
                  <a:srgbClr val="95B3D7"/>
                </a:solidFill>
                <a:latin typeface="Franklin Gothic Book"/>
                <a:cs typeface="Franklin Gothic Book"/>
              </a:defRPr>
            </a:lvl5pPr>
          </a:lstStyle>
          <a:p>
            <a:pPr lvl="0"/>
            <a:r>
              <a:rPr lang="en-US" smtClean="0"/>
              <a:t>Click to edit Master text styles</a:t>
            </a:r>
          </a:p>
        </p:txBody>
      </p:sp>
    </p:spTree>
    <p:extLst>
      <p:ext uri="{BB962C8B-B14F-4D97-AF65-F5344CB8AC3E}">
        <p14:creationId xmlns:p14="http://schemas.microsoft.com/office/powerpoint/2010/main" val="319688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Content Placeholder 26"/>
          <p:cNvSpPr>
            <a:spLocks noGrp="1"/>
          </p:cNvSpPr>
          <p:nvPr>
            <p:ph sz="quarter" idx="12"/>
          </p:nvPr>
        </p:nvSpPr>
        <p:spPr>
          <a:xfrm>
            <a:off x="457199" y="1600200"/>
            <a:ext cx="8229600" cy="4572000"/>
          </a:xfrm>
          <a:prstGeom prst="rect">
            <a:avLst/>
          </a:prstGeom>
        </p:spPr>
        <p:txBody>
          <a:bodyPr/>
          <a:lstStyle>
            <a:lvl1pPr>
              <a:defRPr sz="2800" baseline="0">
                <a:latin typeface="Franklin Gothic Book"/>
                <a:cs typeface="Franklin Gothic Book"/>
              </a:defRPr>
            </a:lvl1pPr>
            <a:lvl2pPr>
              <a:defRPr sz="2400">
                <a:latin typeface="Franklin Gothic Book"/>
                <a:cs typeface="Franklin Gothic Book"/>
              </a:defRPr>
            </a:lvl2pPr>
            <a:lvl3pPr>
              <a:defRPr sz="2000">
                <a:latin typeface="Franklin Gothic Book"/>
                <a:cs typeface="Franklin Gothic Book"/>
              </a:defRPr>
            </a:lvl3pPr>
            <a:lvl4pPr>
              <a:defRPr>
                <a:latin typeface="Franklin Gothic Book"/>
                <a:cs typeface="Franklin Gothic Book"/>
              </a:defRPr>
            </a:lvl4pPr>
            <a:lvl5pPr>
              <a:defRPr>
                <a:latin typeface="Franklin Gothic Book"/>
                <a:cs typeface="Franklin Gothic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smtClean="0"/>
              <a:t>Click to edit Master title style</a:t>
            </a:r>
            <a:endParaRPr lang="en-US" dirty="0"/>
          </a:p>
        </p:txBody>
      </p:sp>
      <p:sp>
        <p:nvSpPr>
          <p:cNvPr id="6"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smtClean="0"/>
              <a:t>Click to edit Master text styles</a:t>
            </a:r>
          </a:p>
        </p:txBody>
      </p:sp>
    </p:spTree>
    <p:extLst>
      <p:ext uri="{BB962C8B-B14F-4D97-AF65-F5344CB8AC3E}">
        <p14:creationId xmlns:p14="http://schemas.microsoft.com/office/powerpoint/2010/main" val="37614888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800">
                <a:latin typeface="Franklin Gothic Book"/>
                <a:cs typeface="Franklin Gothic Book"/>
              </a:defRPr>
            </a:lvl1pPr>
            <a:lvl2pPr>
              <a:defRPr sz="2400">
                <a:latin typeface="Franklin Gothic Book"/>
                <a:cs typeface="Franklin Gothic Book"/>
              </a:defRPr>
            </a:lvl2pPr>
            <a:lvl3pPr>
              <a:defRPr sz="2000">
                <a:latin typeface="Franklin Gothic Book"/>
                <a:cs typeface="Franklin Gothic Book"/>
              </a:defRPr>
            </a:lvl3pPr>
            <a:lvl4pPr>
              <a:defRPr sz="1800">
                <a:latin typeface="Franklin Gothic Book"/>
                <a:cs typeface="Franklin Gothic Book"/>
              </a:defRPr>
            </a:lvl4pPr>
            <a:lvl5pPr>
              <a:defRPr sz="1800">
                <a:latin typeface="Franklin Gothic Book"/>
                <a:cs typeface="Franklin Gothic Book"/>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atin typeface="Franklin Gothic Book"/>
                <a:cs typeface="Franklin Gothic Book"/>
              </a:defRPr>
            </a:lvl1pPr>
            <a:lvl2pPr>
              <a:defRPr sz="2400">
                <a:latin typeface="Franklin Gothic Book"/>
                <a:cs typeface="Franklin Gothic Book"/>
              </a:defRPr>
            </a:lvl2pPr>
            <a:lvl3pPr>
              <a:defRPr sz="2000">
                <a:latin typeface="Franklin Gothic Book"/>
                <a:cs typeface="Franklin Gothic Book"/>
              </a:defRPr>
            </a:lvl3pPr>
            <a:lvl4pPr>
              <a:defRPr sz="1800">
                <a:latin typeface="Franklin Gothic Book"/>
                <a:cs typeface="Franklin Gothic Book"/>
              </a:defRPr>
            </a:lvl4pPr>
            <a:lvl5pPr>
              <a:defRPr sz="1800">
                <a:latin typeface="Franklin Gothic Book"/>
                <a:cs typeface="Franklin Gothic Book"/>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smtClean="0"/>
              <a:t>Click to edit Master title style</a:t>
            </a:r>
            <a:endParaRPr lang="en-US" dirty="0"/>
          </a:p>
        </p:txBody>
      </p:sp>
      <p:sp>
        <p:nvSpPr>
          <p:cNvPr id="18"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smtClean="0"/>
              <a:t>Click to edit Master text styles</a:t>
            </a:r>
          </a:p>
        </p:txBody>
      </p:sp>
    </p:spTree>
    <p:extLst>
      <p:ext uri="{BB962C8B-B14F-4D97-AF65-F5344CB8AC3E}">
        <p14:creationId xmlns:p14="http://schemas.microsoft.com/office/powerpoint/2010/main" val="1860060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535113"/>
            <a:ext cx="4040188" cy="639762"/>
          </a:xfrm>
          <a:prstGeom prst="rect">
            <a:avLst/>
          </a:prstGeom>
        </p:spPr>
        <p:txBody>
          <a:bodyPr anchor="b"/>
          <a:lstStyle>
            <a:lvl1pPr marL="0" indent="0">
              <a:buNone/>
              <a:defRPr sz="2400" b="1">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a:prstGeom prst="rect">
            <a:avLst/>
          </a:prstGeom>
        </p:spPr>
        <p:txBody>
          <a:bodyPr/>
          <a:lstStyle>
            <a:lvl1pPr>
              <a:defRPr sz="2400">
                <a:latin typeface="Franklin Gothic Book"/>
                <a:cs typeface="Franklin Gothic Book"/>
              </a:defRPr>
            </a:lvl1pPr>
            <a:lvl2pPr>
              <a:defRPr sz="2000">
                <a:latin typeface="Franklin Gothic Book"/>
                <a:cs typeface="Franklin Gothic Book"/>
              </a:defRPr>
            </a:lvl2pPr>
            <a:lvl3pPr>
              <a:defRPr sz="1800">
                <a:latin typeface="Franklin Gothic Book"/>
                <a:cs typeface="Franklin Gothic Book"/>
              </a:defRPr>
            </a:lvl3pPr>
            <a:lvl4pPr>
              <a:defRPr sz="1600">
                <a:latin typeface="Franklin Gothic Book"/>
                <a:cs typeface="Franklin Gothic Book"/>
              </a:defRPr>
            </a:lvl4pPr>
            <a:lvl5pPr>
              <a:defRPr sz="1600">
                <a:latin typeface="Franklin Gothic Book"/>
                <a:cs typeface="Franklin Gothic Book"/>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atin typeface="Franklin Gothic Book"/>
                <a:cs typeface="Franklin Gothic Book"/>
              </a:defRPr>
            </a:lvl1pPr>
            <a:lvl2pPr>
              <a:defRPr sz="2000">
                <a:latin typeface="Franklin Gothic Book"/>
                <a:cs typeface="Franklin Gothic Book"/>
              </a:defRPr>
            </a:lvl2pPr>
            <a:lvl3pPr>
              <a:defRPr sz="1800">
                <a:latin typeface="Franklin Gothic Book"/>
                <a:cs typeface="Franklin Gothic Book"/>
              </a:defRPr>
            </a:lvl3pPr>
            <a:lvl4pPr>
              <a:defRPr sz="1600">
                <a:latin typeface="Franklin Gothic Book"/>
                <a:cs typeface="Franklin Gothic Book"/>
              </a:defRPr>
            </a:lvl4pPr>
            <a:lvl5pPr>
              <a:defRPr sz="1600">
                <a:latin typeface="Franklin Gothic Book"/>
                <a:cs typeface="Franklin Gothic Book"/>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smtClean="0"/>
              <a:t>Click to edit Master title style</a:t>
            </a:r>
            <a:endParaRPr lang="en-US" dirty="0"/>
          </a:p>
        </p:txBody>
      </p:sp>
      <p:sp>
        <p:nvSpPr>
          <p:cNvPr id="20"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smtClean="0"/>
              <a:t>Click to edit Master text styles</a:t>
            </a:r>
          </a:p>
        </p:txBody>
      </p:sp>
    </p:spTree>
    <p:extLst>
      <p:ext uri="{BB962C8B-B14F-4D97-AF65-F5344CB8AC3E}">
        <p14:creationId xmlns:p14="http://schemas.microsoft.com/office/powerpoint/2010/main" val="230894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smtClean="0"/>
              <a:t>Click to edit Master title style</a:t>
            </a:r>
            <a:endParaRPr lang="en-US" dirty="0"/>
          </a:p>
        </p:txBody>
      </p:sp>
      <p:sp>
        <p:nvSpPr>
          <p:cNvPr id="19"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smtClean="0"/>
              <a:t>Click to edit Master text styles</a:t>
            </a:r>
          </a:p>
        </p:txBody>
      </p:sp>
    </p:spTree>
    <p:extLst>
      <p:ext uri="{BB962C8B-B14F-4D97-AF65-F5344CB8AC3E}">
        <p14:creationId xmlns:p14="http://schemas.microsoft.com/office/powerpoint/2010/main" val="52905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smtClean="0"/>
              <a:t>Click to edit Master title style</a:t>
            </a:r>
            <a:endParaRPr lang="en-US" dirty="0"/>
          </a:p>
        </p:txBody>
      </p:sp>
      <p:sp>
        <p:nvSpPr>
          <p:cNvPr id="16"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smtClean="0"/>
              <a:t>Click to edit Master text styles</a:t>
            </a:r>
          </a:p>
        </p:txBody>
      </p:sp>
    </p:spTree>
    <p:extLst>
      <p:ext uri="{BB962C8B-B14F-4D97-AF65-F5344CB8AC3E}">
        <p14:creationId xmlns:p14="http://schemas.microsoft.com/office/powerpoint/2010/main" val="178535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1" y="1435102"/>
            <a:ext cx="5111751" cy="4691063"/>
          </a:xfrm>
          <a:prstGeom prst="rect">
            <a:avLst/>
          </a:prstGeom>
        </p:spPr>
        <p:txBody>
          <a:bodyPr/>
          <a:lstStyle>
            <a:lvl1pPr>
              <a:defRPr sz="3200">
                <a:latin typeface="Franklin Gothic Book"/>
                <a:cs typeface="Franklin Gothic Book"/>
              </a:defRPr>
            </a:lvl1pPr>
            <a:lvl2pPr>
              <a:defRPr sz="2800">
                <a:latin typeface="Franklin Gothic Book"/>
                <a:cs typeface="Franklin Gothic Book"/>
              </a:defRPr>
            </a:lvl2pPr>
            <a:lvl3pPr>
              <a:defRPr sz="2400">
                <a:latin typeface="Franklin Gothic Book"/>
                <a:cs typeface="Franklin Gothic Book"/>
              </a:defRPr>
            </a:lvl3pPr>
            <a:lvl4pPr>
              <a:defRPr sz="2000">
                <a:latin typeface="Franklin Gothic Book"/>
                <a:cs typeface="Franklin Gothic Book"/>
              </a:defRPr>
            </a:lvl4pPr>
            <a:lvl5pPr>
              <a:defRPr sz="2000">
                <a:latin typeface="Franklin Gothic Book"/>
                <a:cs typeface="Franklin Gothic Book"/>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2211919"/>
            <a:ext cx="3008313" cy="3914245"/>
          </a:xfrm>
          <a:prstGeom prst="rect">
            <a:avLst/>
          </a:prstGeom>
        </p:spPr>
        <p:txBody>
          <a:bodyPr/>
          <a:lstStyle>
            <a:lvl1pPr marL="0" indent="0">
              <a:buNone/>
              <a:defRPr sz="1400">
                <a:latin typeface="Franklin Gothic Book"/>
                <a:cs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smtClean="0"/>
              <a:t>Click to edit Master text styles</a:t>
            </a:r>
          </a:p>
        </p:txBody>
      </p:sp>
      <p:sp>
        <p:nvSpPr>
          <p:cNvPr id="19" name="Text Placeholder 18"/>
          <p:cNvSpPr>
            <a:spLocks noGrp="1"/>
          </p:cNvSpPr>
          <p:nvPr>
            <p:ph type="body" sz="quarter" idx="14"/>
          </p:nvPr>
        </p:nvSpPr>
        <p:spPr>
          <a:xfrm>
            <a:off x="457202" y="1435102"/>
            <a:ext cx="3008313" cy="776288"/>
          </a:xfrm>
          <a:prstGeom prst="rect">
            <a:avLst/>
          </a:prstGeom>
        </p:spPr>
        <p:txBody>
          <a:bodyPr/>
          <a:lstStyle>
            <a:lvl1pPr marL="0" indent="0">
              <a:buNone/>
              <a:defRPr sz="2000" b="1">
                <a:latin typeface="Franklin Gothic Book" pitchFamily="34" charset="0"/>
              </a:defRPr>
            </a:lvl1pPr>
          </a:lstStyle>
          <a:p>
            <a:pPr lvl="0"/>
            <a:r>
              <a:rPr lang="en-US" smtClean="0"/>
              <a:t>Click to edit Master text styles</a:t>
            </a:r>
          </a:p>
        </p:txBody>
      </p:sp>
      <p:sp>
        <p:nvSpPr>
          <p:cNvPr id="20"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smtClean="0"/>
              <a:t>Click to edit Master title style</a:t>
            </a:r>
            <a:endParaRPr lang="en-US" dirty="0"/>
          </a:p>
        </p:txBody>
      </p:sp>
    </p:spTree>
    <p:extLst>
      <p:ext uri="{BB962C8B-B14F-4D97-AF65-F5344CB8AC3E}">
        <p14:creationId xmlns:p14="http://schemas.microsoft.com/office/powerpoint/2010/main" val="397128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583269"/>
            <a:ext cx="5486400" cy="3144308"/>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atin typeface="Franklin Gothic Book"/>
                <a:cs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smtClean="0"/>
              <a:t>Click to edit Master text styles</a:t>
            </a:r>
          </a:p>
        </p:txBody>
      </p:sp>
      <p:sp>
        <p:nvSpPr>
          <p:cNvPr id="10" name="Text Placeholder 9"/>
          <p:cNvSpPr>
            <a:spLocks noGrp="1"/>
          </p:cNvSpPr>
          <p:nvPr>
            <p:ph type="body" sz="quarter" idx="14"/>
          </p:nvPr>
        </p:nvSpPr>
        <p:spPr>
          <a:xfrm>
            <a:off x="1792288" y="4857751"/>
            <a:ext cx="5486400" cy="509588"/>
          </a:xfrm>
          <a:prstGeom prst="rect">
            <a:avLst/>
          </a:prstGeom>
        </p:spPr>
        <p:txBody>
          <a:bodyPr/>
          <a:lstStyle>
            <a:lvl1pPr marL="0" indent="0">
              <a:buNone/>
              <a:defRPr sz="2000" b="1"/>
            </a:lvl1pPr>
          </a:lstStyle>
          <a:p>
            <a:pPr lvl="0"/>
            <a:r>
              <a:rPr lang="en-US" smtClean="0"/>
              <a:t>Click to edit Master text styles</a:t>
            </a:r>
          </a:p>
        </p:txBody>
      </p:sp>
      <p:sp>
        <p:nvSpPr>
          <p:cNvPr id="12"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smtClean="0"/>
              <a:t>Click to edit Master title style</a:t>
            </a:r>
            <a:endParaRPr lang="en-US" dirty="0"/>
          </a:p>
        </p:txBody>
      </p:sp>
    </p:spTree>
    <p:extLst>
      <p:ext uri="{BB962C8B-B14F-4D97-AF65-F5344CB8AC3E}">
        <p14:creationId xmlns:p14="http://schemas.microsoft.com/office/powerpoint/2010/main" val="72724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6042025" y="0"/>
            <a:ext cx="3101975" cy="1143000"/>
          </a:xfrm>
          <a:prstGeom prst="rect">
            <a:avLst/>
          </a:prstGeom>
          <a:solidFill>
            <a:srgbClr val="F0F4F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p:nvSpPr>
        <p:spPr>
          <a:xfrm>
            <a:off x="2" y="1"/>
            <a:ext cx="6042025" cy="1143000"/>
          </a:xfrm>
          <a:prstGeom prst="rect">
            <a:avLst/>
          </a:prstGeom>
          <a:gradFill flip="none" rotWithShape="1">
            <a:gsLst>
              <a:gs pos="0">
                <a:srgbClr val="0E3767"/>
              </a:gs>
              <a:gs pos="100000">
                <a:srgbClr val="10274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30" name="Picture 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72275" y="338138"/>
            <a:ext cx="1758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Box 6"/>
          <p:cNvSpPr txBox="1">
            <a:spLocks noChangeArrowheads="1"/>
          </p:cNvSpPr>
          <p:nvPr/>
        </p:nvSpPr>
        <p:spPr bwMode="auto">
          <a:xfrm>
            <a:off x="8061325" y="6351588"/>
            <a:ext cx="625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pPr algn="r" eaLnBrk="1" hangingPunct="1">
              <a:defRPr/>
            </a:pPr>
            <a:fld id="{8D4C387C-9C09-4F0A-B852-E5A418FCB19C}" type="slidenum">
              <a:rPr lang="en-US" altLang="en-US" sz="1400" smtClean="0">
                <a:latin typeface="Franklin Gothic Book" panose="020B0503020102020204" pitchFamily="34" charset="0"/>
              </a:rPr>
              <a:pPr algn="r" eaLnBrk="1" hangingPunct="1">
                <a:defRPr/>
              </a:pPr>
              <a:t>‹#›</a:t>
            </a:fld>
            <a:endParaRPr lang="en-US" altLang="en-US" sz="1400" smtClean="0">
              <a:latin typeface="Franklin Gothic Book" panose="020B0503020102020204" pitchFamily="34" charset="0"/>
            </a:endParaRPr>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73" r:id="rId4"/>
    <p:sldLayoutId id="2147483974" r:id="rId5"/>
    <p:sldLayoutId id="2147483975" r:id="rId6"/>
    <p:sldLayoutId id="2147483976" r:id="rId7"/>
    <p:sldLayoutId id="2147483977" r:id="rId8"/>
    <p:sldLayoutId id="2147483978" r:id="rId9"/>
    <p:sldLayoutId id="2147483982" r:id="rId10"/>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4400" kern="1200">
          <a:solidFill>
            <a:schemeClr val="tx1"/>
          </a:solidFill>
          <a:latin typeface="Franklin Gothic Book" pitchFamily="34" charset="0"/>
          <a:ea typeface="Geneva" charset="-128"/>
          <a:cs typeface="Franklin Gothic Book" pitchFamily="34" charset="0"/>
        </a:defRPr>
      </a:lvl1pPr>
      <a:lvl2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Franklin Gothic Book" pitchFamily="34" charset="0"/>
          <a:ea typeface="Franklin Gothic Book" pitchFamily="34" charset="0"/>
          <a:cs typeface="Franklin Gothic Book"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Franklin Gothic Book" pitchFamily="34" charset="0"/>
          <a:ea typeface="Franklin Gothic Book" pitchFamily="34" charset="0"/>
          <a:cs typeface="Franklin Gothic Book"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pitchFamily="34" charset="0"/>
          <a:ea typeface="MS PGothic" pitchFamily="34" charset="-128"/>
          <a:cs typeface="MS PGothic"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pitchFamily="34" charset="0"/>
          <a:ea typeface="MS PGothic" pitchFamily="34" charset="-128"/>
          <a:cs typeface="MS PGothic"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pitchFamily="34" charset="0"/>
          <a:ea typeface="MS PGothic" pitchFamily="34" charset="-128"/>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hhvappdcsp01/docview/?docid=22254"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cid:c12a9017-05a9-4cb2-aee5-c11e17c34f64@namprd11.prod.outlook.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harepoint.houstonmethodist.org/sites/laboratorymedicine/Policy%20and%20Procedures/Forms/AllItems.aspx?RootFolder=/sites/laboratorymedicine/Policy%20and%20Procedures/05%20-%20Safety%20and%20Emergency%20Preparedness&amp;FolderCTID=0x0120000A52252A069D67408066C2FF5E7E2504&amp;View=%7b24F30240-A1AB-43F8-9416-F00300DFAEA6%7d"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osha.gov/dsg/hazcom/index.html" TargetMode="Externa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hyperlink" Target="http://hhvappdcsp01/dotNet/documents/?docid=38683"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tmh.tmc.edu/dept/Safety/home.htm"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cid:c82e6a85-acbd-4f2b-a1ab-18f06a97e3c8@namprd11.prod.outlook.com" TargetMode="External"/><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tmh.tmc.edu/dept/Safety/Emergency_Guide_Index.ht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sharepoint.houstonmethodist.org/sites/laboratorymedicine/_layouts/15/WopiFrame.aspx?sourcedoc=/sites/laboratorymedicine/Policy%20and%20Procedures/05%20-%20Safety%20and%20Emergency%20Preparedness/LAB020%20-%20Emergency%20Preparedness%20Plan.doc&amp;action=default"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www.tmh.tmc.edu/dept/Safety/plans/Emergency.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4"/>
          <p:cNvSpPr>
            <a:spLocks noGrp="1"/>
          </p:cNvSpPr>
          <p:nvPr>
            <p:ph type="title"/>
          </p:nvPr>
        </p:nvSpPr>
        <p:spPr bwMode="auto">
          <a:xfrm>
            <a:off x="404602" y="2165350"/>
            <a:ext cx="8323263" cy="101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000" dirty="0" smtClean="0">
                <a:latin typeface="Franklin Gothic Book" panose="020B0503020102020204" pitchFamily="34" charset="0"/>
                <a:ea typeface="Geneva"/>
                <a:cs typeface="Franklin Gothic Book" panose="020B0503020102020204" pitchFamily="34" charset="0"/>
              </a:rPr>
              <a:t>Laboratory Safety Orientation and Training</a:t>
            </a:r>
          </a:p>
        </p:txBody>
      </p:sp>
      <p:sp>
        <p:nvSpPr>
          <p:cNvPr id="8196" name="Rectangle 2"/>
          <p:cNvSpPr>
            <a:spLocks noChangeArrowheads="1"/>
          </p:cNvSpPr>
          <p:nvPr/>
        </p:nvSpPr>
        <p:spPr bwMode="auto">
          <a:xfrm>
            <a:off x="177800" y="4014788"/>
            <a:ext cx="5219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r>
              <a:rPr lang="en-US" altLang="en-US" dirty="0">
                <a:solidFill>
                  <a:schemeClr val="bg1"/>
                </a:solidFill>
              </a:rPr>
              <a:t>Department of Pathology and Genomic Medicine </a:t>
            </a:r>
          </a:p>
        </p:txBody>
      </p:sp>
      <p:sp>
        <p:nvSpPr>
          <p:cNvPr id="2" name="Text Placeholder 1"/>
          <p:cNvSpPr>
            <a:spLocks noGrp="1"/>
          </p:cNvSpPr>
          <p:nvPr>
            <p:ph type="body" sz="quarter" idx="11"/>
          </p:nvPr>
        </p:nvSpPr>
        <p:spPr>
          <a:xfrm>
            <a:off x="177799" y="6384172"/>
            <a:ext cx="4376616" cy="321424"/>
          </a:xfrm>
        </p:spPr>
        <p:txBody>
          <a:bodyPr/>
          <a:lstStyle/>
          <a:p>
            <a:r>
              <a:rPr lang="en-US" sz="1400" dirty="0" smtClean="0">
                <a:solidFill>
                  <a:schemeClr val="tx2"/>
                </a:solidFill>
              </a:rPr>
              <a:t>Created 5/25/2017, Updated 12/26/2018, Version 10</a:t>
            </a:r>
            <a:endParaRPr lang="en-US" sz="14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Mass Casualty Scenario (Code Yellow)</a:t>
            </a:r>
          </a:p>
          <a:p>
            <a:pPr lvl="1"/>
            <a:r>
              <a:rPr lang="en-US" dirty="0" smtClean="0"/>
              <a:t>Activation of command center</a:t>
            </a:r>
          </a:p>
          <a:p>
            <a:pPr lvl="1"/>
            <a:r>
              <a:rPr lang="en-US" dirty="0" smtClean="0"/>
              <a:t>Department unit leader (Tech in charge, Lab Manager, Lab administrative director) assesses staffing, inventory &amp; reports to command center</a:t>
            </a:r>
          </a:p>
          <a:p>
            <a:pPr lvl="1"/>
            <a:r>
              <a:rPr lang="en-US" dirty="0" smtClean="0"/>
              <a:t>Await communication from your leader for next steps.</a:t>
            </a:r>
          </a:p>
        </p:txBody>
      </p:sp>
      <p:sp>
        <p:nvSpPr>
          <p:cNvPr id="7"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
        <p:nvSpPr>
          <p:cNvPr id="8" name="Content Placeholder 3"/>
          <p:cNvSpPr>
            <a:spLocks noGrp="1"/>
          </p:cNvSpPr>
          <p:nvPr>
            <p:ph sz="quarter" idx="13"/>
          </p:nvPr>
        </p:nvSpPr>
        <p:spPr>
          <a:xfrm>
            <a:off x="474663" y="767819"/>
            <a:ext cx="2616200" cy="366712"/>
          </a:xfrm>
        </p:spPr>
        <p:txBody>
          <a:bodyPr/>
          <a:lstStyle/>
          <a:p>
            <a:r>
              <a:rPr lang="en-US" dirty="0" smtClean="0"/>
              <a:t>Emergency Preparedness </a:t>
            </a:r>
            <a:endParaRPr lang="en-US" dirty="0"/>
          </a:p>
        </p:txBody>
      </p:sp>
    </p:spTree>
    <p:extLst>
      <p:ext uri="{BB962C8B-B14F-4D97-AF65-F5344CB8AC3E}">
        <p14:creationId xmlns:p14="http://schemas.microsoft.com/office/powerpoint/2010/main" val="1510883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Bomb threat scenario (Code Orange)</a:t>
            </a:r>
          </a:p>
          <a:p>
            <a:pPr lvl="1"/>
            <a:r>
              <a:rPr lang="en-US" dirty="0"/>
              <a:t>Activation of command center</a:t>
            </a:r>
          </a:p>
          <a:p>
            <a:pPr lvl="1"/>
            <a:r>
              <a:rPr lang="en-US" dirty="0"/>
              <a:t>Department unit leader (Tech in charge, Lab Manager, Lab administrative </a:t>
            </a:r>
            <a:r>
              <a:rPr lang="en-US" dirty="0" err="1"/>
              <a:t>directo</a:t>
            </a:r>
            <a:r>
              <a:rPr lang="en-US" dirty="0"/>
              <a:t>) assesses staffing, inventory &amp; reports to command center</a:t>
            </a:r>
          </a:p>
          <a:p>
            <a:pPr lvl="1"/>
            <a:r>
              <a:rPr lang="en-US" dirty="0"/>
              <a:t>Await communication from your leader for next steps</a:t>
            </a:r>
            <a:r>
              <a:rPr lang="en-US" dirty="0" smtClean="0"/>
              <a:t>.</a:t>
            </a:r>
            <a:endParaRPr lang="en-US" dirty="0"/>
          </a:p>
        </p:txBody>
      </p:sp>
      <p:sp>
        <p:nvSpPr>
          <p:cNvPr id="7"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
        <p:nvSpPr>
          <p:cNvPr id="8" name="Content Placeholder 3"/>
          <p:cNvSpPr>
            <a:spLocks noGrp="1"/>
          </p:cNvSpPr>
          <p:nvPr>
            <p:ph sz="quarter" idx="13"/>
          </p:nvPr>
        </p:nvSpPr>
        <p:spPr>
          <a:xfrm>
            <a:off x="474663" y="767819"/>
            <a:ext cx="2616200" cy="366712"/>
          </a:xfrm>
        </p:spPr>
        <p:txBody>
          <a:bodyPr/>
          <a:lstStyle/>
          <a:p>
            <a:r>
              <a:rPr lang="en-US" dirty="0" smtClean="0"/>
              <a:t>Emergency Preparedness </a:t>
            </a:r>
            <a:endParaRPr lang="en-US" dirty="0"/>
          </a:p>
        </p:txBody>
      </p:sp>
    </p:spTree>
    <p:extLst>
      <p:ext uri="{BB962C8B-B14F-4D97-AF65-F5344CB8AC3E}">
        <p14:creationId xmlns:p14="http://schemas.microsoft.com/office/powerpoint/2010/main" val="238187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Active Shoot scenario (Code Silver)</a:t>
            </a:r>
          </a:p>
          <a:p>
            <a:pPr lvl="1"/>
            <a:r>
              <a:rPr lang="en-US" dirty="0" smtClean="0"/>
              <a:t>Accept that incident is occurring</a:t>
            </a:r>
          </a:p>
          <a:p>
            <a:pPr lvl="1"/>
            <a:r>
              <a:rPr lang="en-US" dirty="0" smtClean="0"/>
              <a:t>Assess the situation and determine next steps</a:t>
            </a:r>
          </a:p>
          <a:p>
            <a:pPr lvl="1"/>
            <a:r>
              <a:rPr lang="en-US" dirty="0" smtClean="0"/>
              <a:t>Act</a:t>
            </a:r>
          </a:p>
          <a:p>
            <a:pPr lvl="2"/>
            <a:r>
              <a:rPr lang="en-US" dirty="0" smtClean="0"/>
              <a:t>Avoid by getting out of danger</a:t>
            </a:r>
          </a:p>
          <a:p>
            <a:pPr lvl="2"/>
            <a:r>
              <a:rPr lang="en-US" dirty="0" smtClean="0"/>
              <a:t>Barricade yourself and other by securing your environment and sheltering in place</a:t>
            </a:r>
          </a:p>
          <a:p>
            <a:pPr lvl="2"/>
            <a:r>
              <a:rPr lang="en-US" dirty="0" smtClean="0"/>
              <a:t>Fight back if no other options exist to protect yourself and others</a:t>
            </a:r>
          </a:p>
          <a:p>
            <a:pPr lvl="1"/>
            <a:r>
              <a:rPr lang="en-US" dirty="0" smtClean="0"/>
              <a:t>Alert as soon as possible by calling police/security</a:t>
            </a:r>
          </a:p>
        </p:txBody>
      </p:sp>
      <p:sp>
        <p:nvSpPr>
          <p:cNvPr id="7"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
        <p:nvSpPr>
          <p:cNvPr id="8" name="Content Placeholder 3"/>
          <p:cNvSpPr>
            <a:spLocks noGrp="1"/>
          </p:cNvSpPr>
          <p:nvPr>
            <p:ph sz="quarter" idx="13"/>
          </p:nvPr>
        </p:nvSpPr>
        <p:spPr>
          <a:xfrm>
            <a:off x="474663" y="767819"/>
            <a:ext cx="2616200" cy="366712"/>
          </a:xfrm>
        </p:spPr>
        <p:txBody>
          <a:bodyPr/>
          <a:lstStyle/>
          <a:p>
            <a:r>
              <a:rPr lang="en-US" dirty="0" smtClean="0"/>
              <a:t>Emergency Preparedness </a:t>
            </a:r>
            <a:endParaRPr lang="en-US" dirty="0"/>
          </a:p>
        </p:txBody>
      </p:sp>
    </p:spTree>
    <p:extLst>
      <p:ext uri="{BB962C8B-B14F-4D97-AF65-F5344CB8AC3E}">
        <p14:creationId xmlns:p14="http://schemas.microsoft.com/office/powerpoint/2010/main" val="290931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59148"/>
            <a:ext cx="8249830" cy="5560433"/>
          </a:xfrm>
        </p:spPr>
        <p:txBody>
          <a:bodyPr/>
          <a:lstStyle/>
          <a:p>
            <a:r>
              <a:rPr lang="en-US" dirty="0" smtClean="0"/>
              <a:t>Liquid impervious lab coats</a:t>
            </a:r>
          </a:p>
          <a:p>
            <a:r>
              <a:rPr lang="en-US" dirty="0"/>
              <a:t>Nitrile gloves </a:t>
            </a:r>
            <a:r>
              <a:rPr lang="en-US" dirty="0" smtClean="0"/>
              <a:t>(our lab only uses latex free gloves)</a:t>
            </a:r>
          </a:p>
          <a:p>
            <a:r>
              <a:rPr lang="en-US" dirty="0" smtClean="0"/>
              <a:t>Face shields</a:t>
            </a:r>
          </a:p>
          <a:p>
            <a:r>
              <a:rPr lang="en-US" dirty="0" smtClean="0"/>
              <a:t>Goggles/Safety glasses</a:t>
            </a:r>
          </a:p>
          <a:p>
            <a:r>
              <a:rPr lang="en-US" dirty="0" smtClean="0"/>
              <a:t>Gooseneck safety shield with magnetic base</a:t>
            </a:r>
          </a:p>
          <a:p>
            <a:r>
              <a:rPr lang="en-US" dirty="0" smtClean="0"/>
              <a:t>Fume hoods</a:t>
            </a:r>
          </a:p>
          <a:p>
            <a:r>
              <a:rPr lang="en-US" dirty="0" smtClean="0"/>
              <a:t>Grossing stations</a:t>
            </a:r>
          </a:p>
          <a:p>
            <a:r>
              <a:rPr lang="en-US" dirty="0" smtClean="0"/>
              <a:t>Biosafety cabinets</a:t>
            </a:r>
          </a:p>
          <a:p>
            <a:pPr lvl="1"/>
            <a:r>
              <a:rPr lang="en-US" dirty="0" smtClean="0"/>
              <a:t>BSL2</a:t>
            </a:r>
          </a:p>
          <a:p>
            <a:pPr lvl="1"/>
            <a:r>
              <a:rPr lang="en-US" dirty="0" smtClean="0"/>
              <a:t>BSL3</a:t>
            </a:r>
            <a:r>
              <a:rPr lang="en-US" dirty="0"/>
              <a:t> </a:t>
            </a:r>
            <a:r>
              <a:rPr lang="en-US" dirty="0" smtClean="0"/>
              <a:t>(microbiology only)</a:t>
            </a:r>
          </a:p>
          <a:p>
            <a:r>
              <a:rPr lang="en-US" dirty="0" smtClean="0"/>
              <a:t>Powered air purifying respirator (PAPR)</a:t>
            </a:r>
          </a:p>
        </p:txBody>
      </p:sp>
      <p:sp>
        <p:nvSpPr>
          <p:cNvPr id="4" name="Title 3"/>
          <p:cNvSpPr>
            <a:spLocks noGrp="1"/>
          </p:cNvSpPr>
          <p:nvPr>
            <p:ph type="title"/>
          </p:nvPr>
        </p:nvSpPr>
        <p:spPr>
          <a:xfrm>
            <a:off x="457200" y="156442"/>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457200" y="772885"/>
            <a:ext cx="2616200" cy="366712"/>
          </a:xfrm>
        </p:spPr>
        <p:txBody>
          <a:bodyPr/>
          <a:lstStyle/>
          <a:p>
            <a:r>
              <a:rPr lang="en-US" dirty="0" smtClean="0"/>
              <a:t>Personal Protective Equipment</a:t>
            </a:r>
            <a:endParaRPr lang="en-US" dirty="0"/>
          </a:p>
        </p:txBody>
      </p:sp>
    </p:spTree>
    <p:extLst>
      <p:ext uri="{BB962C8B-B14F-4D97-AF65-F5344CB8AC3E}">
        <p14:creationId xmlns:p14="http://schemas.microsoft.com/office/powerpoint/2010/main" val="168293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03098"/>
            <a:ext cx="8249830" cy="5010990"/>
          </a:xfrm>
        </p:spPr>
        <p:txBody>
          <a:bodyPr/>
          <a:lstStyle/>
          <a:p>
            <a:pPr marL="0" indent="0">
              <a:buNone/>
            </a:pPr>
            <a:r>
              <a:rPr lang="en-US" dirty="0" smtClean="0"/>
              <a:t>		</a:t>
            </a:r>
            <a:r>
              <a:rPr lang="en-US" b="1" u="sng" dirty="0" smtClean="0"/>
              <a:t>Laboratory standardized nitrile gloves</a:t>
            </a:r>
          </a:p>
          <a:p>
            <a:r>
              <a:rPr lang="en-US" dirty="0" smtClean="0"/>
              <a:t>Cardinal Esteem </a:t>
            </a:r>
            <a:r>
              <a:rPr lang="en-US" dirty="0" err="1" smtClean="0">
                <a:solidFill>
                  <a:schemeClr val="tx2"/>
                </a:solidFill>
              </a:rPr>
              <a:t>Tru-Blu</a:t>
            </a:r>
            <a:r>
              <a:rPr lang="en-US" dirty="0" smtClean="0">
                <a:solidFill>
                  <a:schemeClr val="tx2"/>
                </a:solidFill>
              </a:rPr>
              <a:t> Stretchy Nitrile</a:t>
            </a:r>
            <a:r>
              <a:rPr lang="en-US" dirty="0" smtClean="0"/>
              <a:t> gloves</a:t>
            </a:r>
          </a:p>
          <a:p>
            <a:r>
              <a:rPr lang="en-US" dirty="0" smtClean="0"/>
              <a:t>Cardinal </a:t>
            </a:r>
            <a:r>
              <a:rPr lang="en-US" dirty="0" smtClean="0">
                <a:solidFill>
                  <a:srgbClr val="35DDD9"/>
                </a:solidFill>
              </a:rPr>
              <a:t>Esteem Stretchy Nitrile </a:t>
            </a:r>
            <a:r>
              <a:rPr lang="en-US" dirty="0" smtClean="0"/>
              <a:t>gloves</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r>
              <a:rPr lang="en-US" dirty="0" smtClean="0"/>
              <a:t>Latex gloves are not permitted per LAB 050</a:t>
            </a:r>
          </a:p>
          <a:p>
            <a:r>
              <a:rPr lang="en-US" dirty="0" smtClean="0"/>
              <a:t>The certain sections of the anatomic pathology department use a longer cuff cardinal nitrile glove</a:t>
            </a:r>
          </a:p>
        </p:txBody>
      </p:sp>
      <p:sp>
        <p:nvSpPr>
          <p:cNvPr id="4" name="Title 3"/>
          <p:cNvSpPr>
            <a:spLocks noGrp="1"/>
          </p:cNvSpPr>
          <p:nvPr>
            <p:ph type="title"/>
          </p:nvPr>
        </p:nvSpPr>
        <p:spPr>
          <a:xfrm>
            <a:off x="457200" y="156442"/>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457200" y="772885"/>
            <a:ext cx="2616200" cy="366712"/>
          </a:xfrm>
        </p:spPr>
        <p:txBody>
          <a:bodyPr/>
          <a:lstStyle/>
          <a:p>
            <a:r>
              <a:rPr lang="en-US" dirty="0" smtClean="0"/>
              <a:t>Nitrile Gloves</a:t>
            </a:r>
            <a:endParaRPr lang="en-US" dirty="0"/>
          </a:p>
        </p:txBody>
      </p:sp>
      <p:pic>
        <p:nvPicPr>
          <p:cNvPr id="1026" name="Picture 1" descr="https://beta-static.fishersci.com/images/F53598~w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24" y="3143850"/>
            <a:ext cx="2720429" cy="166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7" name="Picture 2" descr="http://www.cardinalhealth.com/content/dam/corp/products/professional-products/image-w-wo-caption-text/ImageLarge-Box-8856NMB-EsteemStretchyNitr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677" y="3143850"/>
            <a:ext cx="2565602" cy="179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94003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868217"/>
            <a:ext cx="4038600" cy="4835076"/>
          </a:xfrm>
        </p:spPr>
        <p:txBody>
          <a:bodyPr/>
          <a:lstStyle/>
          <a:p>
            <a:r>
              <a:rPr lang="en-US" dirty="0" smtClean="0"/>
              <a:t>Protection from:</a:t>
            </a:r>
          </a:p>
          <a:p>
            <a:pPr lvl="1"/>
            <a:r>
              <a:rPr lang="en-US" dirty="0" smtClean="0"/>
              <a:t>Exposures</a:t>
            </a:r>
          </a:p>
          <a:p>
            <a:pPr lvl="1"/>
            <a:r>
              <a:rPr lang="en-US" dirty="0" smtClean="0"/>
              <a:t>Splashes</a:t>
            </a:r>
          </a:p>
          <a:p>
            <a:pPr lvl="1"/>
            <a:r>
              <a:rPr lang="en-US" dirty="0" smtClean="0"/>
              <a:t>Cuts</a:t>
            </a:r>
          </a:p>
          <a:p>
            <a:pPr marL="457200" lvl="1" indent="0">
              <a:buNone/>
            </a:pPr>
            <a:endParaRPr lang="en-US" dirty="0"/>
          </a:p>
        </p:txBody>
      </p:sp>
      <p:sp>
        <p:nvSpPr>
          <p:cNvPr id="3" name="Content Placeholder 2"/>
          <p:cNvSpPr>
            <a:spLocks noGrp="1"/>
          </p:cNvSpPr>
          <p:nvPr>
            <p:ph sz="half" idx="2"/>
          </p:nvPr>
        </p:nvSpPr>
        <p:spPr>
          <a:xfrm>
            <a:off x="4648200" y="1868217"/>
            <a:ext cx="4038600" cy="4525963"/>
          </a:xfrm>
        </p:spPr>
        <p:txBody>
          <a:bodyPr/>
          <a:lstStyle/>
          <a:p>
            <a:r>
              <a:rPr lang="en-US" dirty="0"/>
              <a:t>That can lead to:</a:t>
            </a:r>
          </a:p>
          <a:p>
            <a:pPr lvl="1"/>
            <a:r>
              <a:rPr lang="en-US" dirty="0"/>
              <a:t>Blood borne pathogen exposure</a:t>
            </a:r>
          </a:p>
          <a:p>
            <a:pPr lvl="1"/>
            <a:r>
              <a:rPr lang="en-US" dirty="0"/>
              <a:t>Infectious aerosols</a:t>
            </a:r>
          </a:p>
          <a:p>
            <a:pPr lvl="1"/>
            <a:r>
              <a:rPr lang="en-US" dirty="0"/>
              <a:t>Infectious pathogens</a:t>
            </a:r>
          </a:p>
          <a:p>
            <a:pPr lvl="1"/>
            <a:r>
              <a:rPr lang="en-US" dirty="0"/>
              <a:t>Skin, eye or face injury</a:t>
            </a:r>
          </a:p>
          <a:p>
            <a:endParaRPr lang="en-US" dirty="0"/>
          </a:p>
        </p:txBody>
      </p:sp>
      <p:sp>
        <p:nvSpPr>
          <p:cNvPr id="4" name="Title 3"/>
          <p:cNvSpPr>
            <a:spLocks noGrp="1"/>
          </p:cNvSpPr>
          <p:nvPr>
            <p:ph type="title"/>
          </p:nvPr>
        </p:nvSpPr>
        <p:spPr>
          <a:xfrm>
            <a:off x="457199" y="197944"/>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495300" y="770440"/>
            <a:ext cx="2616200" cy="366712"/>
          </a:xfrm>
        </p:spPr>
        <p:txBody>
          <a:bodyPr/>
          <a:lstStyle/>
          <a:p>
            <a:r>
              <a:rPr lang="en-US" sz="2000" b="1" dirty="0"/>
              <a:t>Why is PPE important?</a:t>
            </a:r>
          </a:p>
        </p:txBody>
      </p:sp>
      <p:sp>
        <p:nvSpPr>
          <p:cNvPr id="6" name="Content Placeholder 4"/>
          <p:cNvSpPr txBox="1">
            <a:spLocks/>
          </p:cNvSpPr>
          <p:nvPr/>
        </p:nvSpPr>
        <p:spPr>
          <a:xfrm>
            <a:off x="2491410" y="1297491"/>
            <a:ext cx="3688282" cy="551804"/>
          </a:xfrm>
          <a:prstGeom prst="rect">
            <a:avLst/>
          </a:prstGeom>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None/>
              <a:defRPr sz="1400" kern="1200">
                <a:solidFill>
                  <a:srgbClr val="FFFFFF"/>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solidFill>
                  <a:schemeClr val="tx1"/>
                </a:solidFill>
              </a:rPr>
              <a:t>Why is PPE important?</a:t>
            </a:r>
            <a:endParaRPr lang="en-US" sz="2800" b="1" dirty="0">
              <a:solidFill>
                <a:schemeClr val="tx1"/>
              </a:solidFill>
            </a:endParaRPr>
          </a:p>
        </p:txBody>
      </p:sp>
    </p:spTree>
    <p:extLst>
      <p:ext uri="{BB962C8B-B14F-4D97-AF65-F5344CB8AC3E}">
        <p14:creationId xmlns:p14="http://schemas.microsoft.com/office/powerpoint/2010/main" val="18131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89597"/>
            <a:ext cx="4038600" cy="4835076"/>
          </a:xfrm>
        </p:spPr>
        <p:txBody>
          <a:bodyPr/>
          <a:lstStyle/>
          <a:p>
            <a:r>
              <a:rPr lang="en-US" dirty="0" smtClean="0"/>
              <a:t>Donning PPE key point</a:t>
            </a:r>
          </a:p>
          <a:p>
            <a:pPr lvl="1"/>
            <a:r>
              <a:rPr lang="en-US" dirty="0" smtClean="0"/>
              <a:t>Wearing appropriate thicker nitrile gloves</a:t>
            </a:r>
          </a:p>
          <a:p>
            <a:pPr lvl="1"/>
            <a:r>
              <a:rPr lang="en-US" dirty="0" smtClean="0"/>
              <a:t>Wearing cut gloves</a:t>
            </a:r>
          </a:p>
          <a:p>
            <a:pPr marL="457200" lvl="1" indent="0">
              <a:buNone/>
            </a:pPr>
            <a:endParaRPr lang="en-US" dirty="0"/>
          </a:p>
        </p:txBody>
      </p:sp>
      <p:sp>
        <p:nvSpPr>
          <p:cNvPr id="3" name="Content Placeholder 2"/>
          <p:cNvSpPr>
            <a:spLocks noGrp="1"/>
          </p:cNvSpPr>
          <p:nvPr>
            <p:ph sz="half" idx="2"/>
          </p:nvPr>
        </p:nvSpPr>
        <p:spPr>
          <a:xfrm>
            <a:off x="4648200" y="1973413"/>
            <a:ext cx="4038600" cy="4525963"/>
          </a:xfrm>
        </p:spPr>
        <p:txBody>
          <a:bodyPr/>
          <a:lstStyle/>
          <a:p>
            <a:r>
              <a:rPr lang="en-US" dirty="0" smtClean="0"/>
              <a:t>Doffing PPE key point</a:t>
            </a:r>
            <a:endParaRPr lang="en-US" dirty="0"/>
          </a:p>
          <a:p>
            <a:pPr lvl="1"/>
            <a:r>
              <a:rPr lang="en-US" dirty="0" smtClean="0"/>
              <a:t>Remove gloves, then face shield</a:t>
            </a:r>
            <a:endParaRPr lang="en-US" dirty="0"/>
          </a:p>
        </p:txBody>
      </p:sp>
      <p:sp>
        <p:nvSpPr>
          <p:cNvPr id="4" name="Title 3"/>
          <p:cNvSpPr>
            <a:spLocks noGrp="1"/>
          </p:cNvSpPr>
          <p:nvPr>
            <p:ph type="title"/>
          </p:nvPr>
        </p:nvSpPr>
        <p:spPr>
          <a:xfrm>
            <a:off x="457199" y="197944"/>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495300" y="770440"/>
            <a:ext cx="3011298" cy="366712"/>
          </a:xfrm>
        </p:spPr>
        <p:txBody>
          <a:bodyPr/>
          <a:lstStyle/>
          <a:p>
            <a:r>
              <a:rPr lang="en-US" sz="2000" b="1" dirty="0" smtClean="0"/>
              <a:t>Morgue PPE Don &amp; Doff</a:t>
            </a:r>
            <a:endParaRPr lang="en-US" sz="2000" b="1" dirty="0"/>
          </a:p>
        </p:txBody>
      </p:sp>
      <p:sp>
        <p:nvSpPr>
          <p:cNvPr id="6" name="Content Placeholder 4"/>
          <p:cNvSpPr txBox="1">
            <a:spLocks/>
          </p:cNvSpPr>
          <p:nvPr/>
        </p:nvSpPr>
        <p:spPr>
          <a:xfrm>
            <a:off x="2491410" y="1297491"/>
            <a:ext cx="4060392" cy="551804"/>
          </a:xfrm>
          <a:prstGeom prst="rect">
            <a:avLst/>
          </a:prstGeom>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None/>
              <a:defRPr sz="1400" kern="1200">
                <a:solidFill>
                  <a:srgbClr val="FFFFFF"/>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solidFill>
                  <a:schemeClr val="tx1"/>
                </a:solidFill>
              </a:rPr>
              <a:t>Morgue PPE Don &amp; Doff</a:t>
            </a:r>
            <a:endParaRPr lang="en-US" sz="2800" b="1" dirty="0">
              <a:solidFill>
                <a:schemeClr val="tx1"/>
              </a:solidFill>
            </a:endParaRPr>
          </a:p>
        </p:txBody>
      </p:sp>
    </p:spTree>
    <p:extLst>
      <p:ext uri="{BB962C8B-B14F-4D97-AF65-F5344CB8AC3E}">
        <p14:creationId xmlns:p14="http://schemas.microsoft.com/office/powerpoint/2010/main" val="4218523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95300" y="2019143"/>
            <a:ext cx="8132652" cy="4273013"/>
          </a:xfrm>
        </p:spPr>
        <p:txBody>
          <a:bodyPr/>
          <a:lstStyle/>
          <a:p>
            <a:r>
              <a:rPr lang="en-US" dirty="0" smtClean="0"/>
              <a:t>All disposable PPE (including but not limited to liquid impermeable lab coats, face shields, gloves) should be discarded in the biohazardous trash at all times.</a:t>
            </a:r>
          </a:p>
          <a:p>
            <a:pPr lvl="1"/>
            <a:r>
              <a:rPr lang="en-US" dirty="0" smtClean="0"/>
              <a:t>Though PPE may not appear to be soiled, it is our policy to discard in the biohazardous trash to mitigate any risk of exposure.</a:t>
            </a:r>
          </a:p>
          <a:p>
            <a:pPr lvl="1"/>
            <a:r>
              <a:rPr lang="en-US" dirty="0" smtClean="0"/>
              <a:t>Please do not discard lab coats, face shields or gloves in sharps containers.</a:t>
            </a:r>
          </a:p>
        </p:txBody>
      </p:sp>
      <p:sp>
        <p:nvSpPr>
          <p:cNvPr id="4" name="Title 3"/>
          <p:cNvSpPr>
            <a:spLocks noGrp="1"/>
          </p:cNvSpPr>
          <p:nvPr>
            <p:ph type="title"/>
          </p:nvPr>
        </p:nvSpPr>
        <p:spPr>
          <a:xfrm>
            <a:off x="457199" y="197944"/>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495300" y="770440"/>
            <a:ext cx="3011298" cy="366712"/>
          </a:xfrm>
        </p:spPr>
        <p:txBody>
          <a:bodyPr/>
          <a:lstStyle/>
          <a:p>
            <a:r>
              <a:rPr lang="en-US" sz="2000" b="1" dirty="0" smtClean="0"/>
              <a:t>Disposing PPE</a:t>
            </a:r>
            <a:endParaRPr lang="en-US" sz="2000" b="1" dirty="0"/>
          </a:p>
        </p:txBody>
      </p:sp>
      <p:sp>
        <p:nvSpPr>
          <p:cNvPr id="6" name="Content Placeholder 4"/>
          <p:cNvSpPr txBox="1">
            <a:spLocks/>
          </p:cNvSpPr>
          <p:nvPr/>
        </p:nvSpPr>
        <p:spPr>
          <a:xfrm>
            <a:off x="2491410" y="1297491"/>
            <a:ext cx="4060392" cy="551804"/>
          </a:xfrm>
          <a:prstGeom prst="rect">
            <a:avLst/>
          </a:prstGeom>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None/>
              <a:defRPr sz="1400" kern="1200">
                <a:solidFill>
                  <a:srgbClr val="FFFFFF"/>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smtClean="0">
                <a:solidFill>
                  <a:schemeClr val="tx1"/>
                </a:solidFill>
              </a:rPr>
              <a:t>Disposing PPE</a:t>
            </a:r>
            <a:endParaRPr lang="en-US" sz="2800" b="1" dirty="0">
              <a:solidFill>
                <a:schemeClr val="tx1"/>
              </a:solidFill>
            </a:endParaRPr>
          </a:p>
        </p:txBody>
      </p:sp>
    </p:spTree>
    <p:extLst>
      <p:ext uri="{BB962C8B-B14F-4D97-AF65-F5344CB8AC3E}">
        <p14:creationId xmlns:p14="http://schemas.microsoft.com/office/powerpoint/2010/main" val="1392936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472020" y="787673"/>
            <a:ext cx="3053057" cy="366712"/>
          </a:xfrm>
        </p:spPr>
        <p:txBody>
          <a:bodyPr/>
          <a:lstStyle/>
          <a:p>
            <a:r>
              <a:rPr lang="en-US" dirty="0" smtClean="0"/>
              <a:t>Hand Washing &amp; Hand Hygiene Policy</a:t>
            </a:r>
            <a:endParaRPr lang="en-US" dirty="0"/>
          </a:p>
        </p:txBody>
      </p:sp>
      <p:sp>
        <p:nvSpPr>
          <p:cNvPr id="6" name="Content Placeholder 2"/>
          <p:cNvSpPr txBox="1">
            <a:spLocks/>
          </p:cNvSpPr>
          <p:nvPr/>
        </p:nvSpPr>
        <p:spPr>
          <a:xfrm>
            <a:off x="677344" y="1169999"/>
            <a:ext cx="7869756" cy="2335201"/>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smtClean="0"/>
              <a:t>Why is hand washing important?</a:t>
            </a:r>
          </a:p>
          <a:p>
            <a:pPr lvl="1"/>
            <a:r>
              <a:rPr lang="en-US" dirty="0" smtClean="0"/>
              <a:t>It is one of the most important steps in prevention of spreading pathogens to other surfaces in the hospital, hospital acquired infections and </a:t>
            </a:r>
            <a:r>
              <a:rPr lang="en-US" dirty="0"/>
              <a:t>food </a:t>
            </a:r>
            <a:r>
              <a:rPr lang="en-US" dirty="0" smtClean="0"/>
              <a:t>contamination. Proper hand washing technique removes infectious organisms present on the hands.</a:t>
            </a:r>
            <a:endParaRPr lang="en-US" dirty="0"/>
          </a:p>
        </p:txBody>
      </p:sp>
      <p:sp>
        <p:nvSpPr>
          <p:cNvPr id="7" name="Title 3"/>
          <p:cNvSpPr>
            <a:spLocks noGrp="1"/>
          </p:cNvSpPr>
          <p:nvPr>
            <p:ph type="title"/>
          </p:nvPr>
        </p:nvSpPr>
        <p:spPr>
          <a:xfrm>
            <a:off x="459321" y="183602"/>
            <a:ext cx="5364683" cy="505884"/>
          </a:xfrm>
        </p:spPr>
        <p:txBody>
          <a:bodyPr>
            <a:noAutofit/>
          </a:bodyPr>
          <a:lstStyle/>
          <a:p>
            <a:r>
              <a:rPr lang="en-US" sz="1800" dirty="0"/>
              <a:t>Department of Pathology and Genomic Medicine Laboratory Safety Orientation</a:t>
            </a:r>
          </a:p>
        </p:txBody>
      </p:sp>
      <p:pic>
        <p:nvPicPr>
          <p:cNvPr id="8" name="Picture 5" descr="hand%20was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07" y="3657600"/>
            <a:ext cx="3257550" cy="3051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86470" y="4944660"/>
            <a:ext cx="4280452" cy="477054"/>
          </a:xfrm>
          <a:prstGeom prst="rect">
            <a:avLst/>
          </a:prstGeom>
        </p:spPr>
        <p:txBody>
          <a:bodyPr wrap="square">
            <a:spAutoFit/>
          </a:bodyPr>
          <a:lstStyle/>
          <a:p>
            <a:r>
              <a:rPr lang="en-US" sz="2500" dirty="0">
                <a:hlinkClick r:id="rId3"/>
              </a:rPr>
              <a:t>Link to Hand Hygiene Policy</a:t>
            </a:r>
            <a:endParaRPr lang="en-US" sz="2500" dirty="0"/>
          </a:p>
        </p:txBody>
      </p:sp>
    </p:spTree>
    <p:extLst>
      <p:ext uri="{BB962C8B-B14F-4D97-AF65-F5344CB8AC3E}">
        <p14:creationId xmlns:p14="http://schemas.microsoft.com/office/powerpoint/2010/main" val="306199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3"/>
            <a:ext cx="8153400" cy="4734336"/>
          </a:xfrm>
        </p:spPr>
        <p:txBody>
          <a:bodyPr/>
          <a:lstStyle/>
          <a:p>
            <a:r>
              <a:rPr lang="en-US" sz="2600" dirty="0" smtClean="0"/>
              <a:t>Why is it important to remove gloves before touching door handles?</a:t>
            </a:r>
          </a:p>
          <a:p>
            <a:pPr lvl="1"/>
            <a:r>
              <a:rPr lang="en-US" sz="2200" dirty="0" smtClean="0"/>
              <a:t>To prevent the spread of infectious fluids or blood borne pathogens to colleagues, patients and visitors.</a:t>
            </a:r>
          </a:p>
          <a:p>
            <a:pPr marL="457200" lvl="1" indent="0">
              <a:buNone/>
            </a:pPr>
            <a:endParaRPr lang="en-US" dirty="0" smtClean="0"/>
          </a:p>
          <a:p>
            <a:r>
              <a:rPr lang="en-US" sz="2600" dirty="0"/>
              <a:t>Eating, drinking, smoking, handling contact lenses, applying cosmetics and storing food for human use are not permitted in the laboratory work areas.</a:t>
            </a:r>
          </a:p>
          <a:p>
            <a:pPr marL="0" indent="0">
              <a:buNone/>
            </a:pPr>
            <a:endParaRPr lang="en-US" dirty="0" smtClean="0"/>
          </a:p>
        </p:txBody>
      </p:sp>
      <p:sp>
        <p:nvSpPr>
          <p:cNvPr id="4" name="Title 3"/>
          <p:cNvSpPr>
            <a:spLocks noGrp="1"/>
          </p:cNvSpPr>
          <p:nvPr>
            <p:ph type="title"/>
          </p:nvPr>
        </p:nvSpPr>
        <p:spPr>
          <a:xfrm>
            <a:off x="457200" y="210371"/>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483704" y="788620"/>
            <a:ext cx="2616200" cy="366712"/>
          </a:xfrm>
        </p:spPr>
        <p:txBody>
          <a:bodyPr/>
          <a:lstStyle/>
          <a:p>
            <a:r>
              <a:rPr lang="en-US" dirty="0" smtClean="0"/>
              <a:t>Infection Prevention</a:t>
            </a:r>
            <a:endParaRPr lang="en-US" dirty="0"/>
          </a:p>
        </p:txBody>
      </p:sp>
      <p:pic>
        <p:nvPicPr>
          <p:cNvPr id="6" name="Picture 5"/>
          <p:cNvPicPr/>
          <p:nvPr/>
        </p:nvPicPr>
        <p:blipFill rotWithShape="1">
          <a:blip r:embed="rId2"/>
          <a:srcRect l="26997" t="31785" r="57692" b="49621"/>
          <a:stretch/>
        </p:blipFill>
        <p:spPr bwMode="auto">
          <a:xfrm>
            <a:off x="3519665" y="5122747"/>
            <a:ext cx="1647825" cy="112077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4341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p:nvPr/>
        </p:nvPicPr>
        <p:blipFill rotWithShape="1">
          <a:blip r:embed="rId3"/>
          <a:srcRect l="38943" t="23669" r="38622" b="24260"/>
          <a:stretch/>
        </p:blipFill>
        <p:spPr bwMode="auto">
          <a:xfrm>
            <a:off x="4795719" y="4404744"/>
            <a:ext cx="1507512" cy="2351322"/>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4"/>
          <a:srcRect l="32051" t="10355" r="39423" b="9172"/>
          <a:stretch/>
        </p:blipFill>
        <p:spPr bwMode="auto">
          <a:xfrm>
            <a:off x="1391381" y="1242128"/>
            <a:ext cx="1277377" cy="2045049"/>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5"/>
          <a:srcRect l="34615" t="9718" r="36561" b="6212"/>
          <a:stretch/>
        </p:blipFill>
        <p:spPr bwMode="auto">
          <a:xfrm>
            <a:off x="91750" y="1238569"/>
            <a:ext cx="1266935" cy="2048608"/>
          </a:xfrm>
          <a:prstGeom prst="rect">
            <a:avLst/>
          </a:prstGeom>
          <a:ln>
            <a:noFill/>
          </a:ln>
          <a:extLst>
            <a:ext uri="{53640926-AAD7-44D8-BBD7-CCE9431645EC}">
              <a14:shadowObscured xmlns:a14="http://schemas.microsoft.com/office/drawing/2010/main"/>
            </a:ext>
          </a:extLst>
        </p:spPr>
      </p:pic>
      <p:sp>
        <p:nvSpPr>
          <p:cNvPr id="38" name="Title 37"/>
          <p:cNvSpPr>
            <a:spLocks noGrp="1"/>
          </p:cNvSpPr>
          <p:nvPr>
            <p:ph type="title"/>
          </p:nvPr>
        </p:nvSpPr>
        <p:spPr>
          <a:xfrm>
            <a:off x="317718" y="174412"/>
            <a:ext cx="5364162" cy="612759"/>
          </a:xfrm>
        </p:spPr>
        <p:txBody>
          <a:bodyPr>
            <a:noAutofit/>
          </a:bodyPr>
          <a:lstStyle/>
          <a:p>
            <a:pPr eaLnBrk="1" hangingPunct="1">
              <a:defRPr/>
            </a:pPr>
            <a:r>
              <a:rPr lang="en-US" sz="1800" dirty="0" smtClean="0"/>
              <a:t>Department of Pathology and Genomic Medicine Laboratory Safety Orientation</a:t>
            </a:r>
            <a:endParaRPr lang="en-US" sz="1800" dirty="0"/>
          </a:p>
        </p:txBody>
      </p:sp>
      <p:pic>
        <p:nvPicPr>
          <p:cNvPr id="1027" name="Picture 3" descr="C:\Users\tmhapl\Documents\Safety meeting\safety c\IMG_0007.jpg"/>
          <p:cNvPicPr>
            <a:picLocks noChangeAspect="1" noChangeArrowheads="1"/>
          </p:cNvPicPr>
          <p:nvPr/>
        </p:nvPicPr>
        <p:blipFill rotWithShape="1">
          <a:blip r:embed="rId6">
            <a:extLst>
              <a:ext uri="{28A0092B-C50C-407E-A947-70E740481C1C}">
                <a14:useLocalDpi xmlns:a14="http://schemas.microsoft.com/office/drawing/2010/main" val="0"/>
              </a:ext>
            </a:extLst>
          </a:blip>
          <a:srcRect t="22841" b="6860"/>
          <a:stretch/>
        </p:blipFill>
        <p:spPr bwMode="auto">
          <a:xfrm>
            <a:off x="4795718" y="1339080"/>
            <a:ext cx="2935176" cy="26368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tmhapl\Documents\Safety meeting\safety c\FullSizeRender.jpg"/>
          <p:cNvPicPr>
            <a:picLocks noChangeAspect="1" noChangeArrowheads="1"/>
          </p:cNvPicPr>
          <p:nvPr/>
        </p:nvPicPr>
        <p:blipFill rotWithShape="1">
          <a:blip r:embed="rId7">
            <a:extLst>
              <a:ext uri="{28A0092B-C50C-407E-A947-70E740481C1C}">
                <a14:useLocalDpi xmlns:a14="http://schemas.microsoft.com/office/drawing/2010/main" val="0"/>
              </a:ext>
            </a:extLst>
          </a:blip>
          <a:srcRect l="12499" r="13208"/>
          <a:stretch/>
        </p:blipFill>
        <p:spPr bwMode="auto">
          <a:xfrm>
            <a:off x="159229" y="4328575"/>
            <a:ext cx="1265274" cy="2443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155" y="5583796"/>
            <a:ext cx="1041671" cy="338554"/>
          </a:xfrm>
          <a:prstGeom prst="rect">
            <a:avLst/>
          </a:prstGeom>
          <a:noFill/>
        </p:spPr>
        <p:txBody>
          <a:bodyPr wrap="square" rtlCol="0">
            <a:spAutoFit/>
          </a:bodyPr>
          <a:lstStyle/>
          <a:p>
            <a:pPr algn="ctr"/>
            <a:r>
              <a:rPr lang="en-US" sz="800" dirty="0" smtClean="0">
                <a:solidFill>
                  <a:srgbClr val="FF0000"/>
                </a:solidFill>
              </a:rPr>
              <a:t>Luis (Al) Jimenez, Core Lab</a:t>
            </a:r>
            <a:endParaRPr lang="en-US" sz="800" dirty="0">
              <a:solidFill>
                <a:srgbClr val="FF0000"/>
              </a:solidFill>
            </a:endParaRPr>
          </a:p>
        </p:txBody>
      </p:sp>
      <p:grpSp>
        <p:nvGrpSpPr>
          <p:cNvPr id="6" name="Group 5"/>
          <p:cNvGrpSpPr/>
          <p:nvPr/>
        </p:nvGrpSpPr>
        <p:grpSpPr>
          <a:xfrm>
            <a:off x="4654193" y="3942220"/>
            <a:ext cx="3280837" cy="585634"/>
            <a:chOff x="5894160" y="5136828"/>
            <a:chExt cx="3280837" cy="585634"/>
          </a:xfrm>
        </p:grpSpPr>
        <p:sp>
          <p:nvSpPr>
            <p:cNvPr id="5" name="TextBox 4"/>
            <p:cNvSpPr txBox="1"/>
            <p:nvPr/>
          </p:nvSpPr>
          <p:spPr>
            <a:xfrm>
              <a:off x="5894160" y="5137687"/>
              <a:ext cx="777015" cy="461665"/>
            </a:xfrm>
            <a:prstGeom prst="rect">
              <a:avLst/>
            </a:prstGeom>
            <a:noFill/>
          </p:spPr>
          <p:txBody>
            <a:bodyPr wrap="square" rtlCol="0">
              <a:spAutoFit/>
            </a:bodyPr>
            <a:lstStyle/>
            <a:p>
              <a:pPr algn="ctr"/>
              <a:r>
                <a:rPr lang="en-US" sz="800" dirty="0" smtClean="0">
                  <a:solidFill>
                    <a:srgbClr val="FF0000"/>
                  </a:solidFill>
                </a:rPr>
                <a:t>Marcella Sustaita, Blood Bank</a:t>
              </a:r>
              <a:endParaRPr lang="en-US" sz="800" dirty="0">
                <a:solidFill>
                  <a:srgbClr val="FF0000"/>
                </a:solidFill>
              </a:endParaRPr>
            </a:p>
          </p:txBody>
        </p:sp>
        <p:sp>
          <p:nvSpPr>
            <p:cNvPr id="16" name="TextBox 15"/>
            <p:cNvSpPr txBox="1"/>
            <p:nvPr/>
          </p:nvSpPr>
          <p:spPr>
            <a:xfrm>
              <a:off x="7596043" y="5136828"/>
              <a:ext cx="808665" cy="461665"/>
            </a:xfrm>
            <a:prstGeom prst="rect">
              <a:avLst/>
            </a:prstGeom>
            <a:noFill/>
          </p:spPr>
          <p:txBody>
            <a:bodyPr wrap="square" rtlCol="0">
              <a:spAutoFit/>
            </a:bodyPr>
            <a:lstStyle/>
            <a:p>
              <a:pPr algn="ctr"/>
              <a:r>
                <a:rPr lang="en-US" sz="800" dirty="0" smtClean="0">
                  <a:solidFill>
                    <a:srgbClr val="FF0000"/>
                  </a:solidFill>
                </a:rPr>
                <a:t>Bonnet Bazile, Microbiology</a:t>
              </a:r>
              <a:endParaRPr lang="en-US" sz="800" dirty="0">
                <a:solidFill>
                  <a:srgbClr val="FF0000"/>
                </a:solidFill>
              </a:endParaRPr>
            </a:p>
          </p:txBody>
        </p:sp>
        <p:sp>
          <p:nvSpPr>
            <p:cNvPr id="17" name="TextBox 16"/>
            <p:cNvSpPr txBox="1"/>
            <p:nvPr/>
          </p:nvSpPr>
          <p:spPr>
            <a:xfrm>
              <a:off x="8198603" y="5137687"/>
              <a:ext cx="976394" cy="584775"/>
            </a:xfrm>
            <a:prstGeom prst="rect">
              <a:avLst/>
            </a:prstGeom>
            <a:noFill/>
          </p:spPr>
          <p:txBody>
            <a:bodyPr wrap="square" rtlCol="0">
              <a:spAutoFit/>
            </a:bodyPr>
            <a:lstStyle/>
            <a:p>
              <a:pPr algn="ctr"/>
              <a:r>
                <a:rPr lang="en-US" sz="800" dirty="0" smtClean="0">
                  <a:solidFill>
                    <a:srgbClr val="FF0000"/>
                  </a:solidFill>
                </a:rPr>
                <a:t>Heather Hendrickson, Chair of Safety Committee</a:t>
              </a:r>
              <a:endParaRPr lang="en-US" sz="800" dirty="0">
                <a:solidFill>
                  <a:srgbClr val="FF0000"/>
                </a:solidFill>
              </a:endParaRPr>
            </a:p>
          </p:txBody>
        </p:sp>
      </p:grpSp>
      <p:sp>
        <p:nvSpPr>
          <p:cNvPr id="20" name="TextBox 19"/>
          <p:cNvSpPr txBox="1"/>
          <p:nvPr/>
        </p:nvSpPr>
        <p:spPr>
          <a:xfrm>
            <a:off x="2151111" y="3765599"/>
            <a:ext cx="804161" cy="338554"/>
          </a:xfrm>
          <a:prstGeom prst="rect">
            <a:avLst/>
          </a:prstGeom>
          <a:noFill/>
        </p:spPr>
        <p:txBody>
          <a:bodyPr wrap="square" rtlCol="0">
            <a:spAutoFit/>
          </a:bodyPr>
          <a:lstStyle/>
          <a:p>
            <a:pPr algn="ctr"/>
            <a:r>
              <a:rPr lang="en-US" sz="800" dirty="0" smtClean="0">
                <a:solidFill>
                  <a:srgbClr val="FF0000"/>
                </a:solidFill>
              </a:rPr>
              <a:t>Uma </a:t>
            </a:r>
            <a:r>
              <a:rPr lang="en-US" sz="800" dirty="0" err="1" smtClean="0">
                <a:solidFill>
                  <a:srgbClr val="FF0000"/>
                </a:solidFill>
              </a:rPr>
              <a:t>Narra</a:t>
            </a:r>
            <a:r>
              <a:rPr lang="en-US" sz="800" dirty="0" smtClean="0">
                <a:solidFill>
                  <a:srgbClr val="FF0000"/>
                </a:solidFill>
              </a:rPr>
              <a:t>, Histology</a:t>
            </a:r>
            <a:endParaRPr lang="en-US" sz="800" dirty="0">
              <a:solidFill>
                <a:srgbClr val="FF0000"/>
              </a:solidFill>
            </a:endParaRPr>
          </a:p>
        </p:txBody>
      </p:sp>
      <p:sp>
        <p:nvSpPr>
          <p:cNvPr id="25" name="Content Placeholder 40"/>
          <p:cNvSpPr>
            <a:spLocks noGrp="1"/>
          </p:cNvSpPr>
          <p:nvPr>
            <p:ph sz="quarter" idx="13"/>
          </p:nvPr>
        </p:nvSpPr>
        <p:spPr bwMode="auto">
          <a:xfrm>
            <a:off x="350654" y="782487"/>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Safety Officers</a:t>
            </a: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4747" t="24358" r="16281" b="32286"/>
          <a:stretch/>
        </p:blipFill>
        <p:spPr>
          <a:xfrm rot="5400000">
            <a:off x="7171647" y="2014761"/>
            <a:ext cx="2445564" cy="1152939"/>
          </a:xfrm>
          <a:prstGeom prst="rect">
            <a:avLst/>
          </a:prstGeom>
        </p:spPr>
      </p:pic>
      <p:sp>
        <p:nvSpPr>
          <p:cNvPr id="24" name="TextBox 23"/>
          <p:cNvSpPr txBox="1"/>
          <p:nvPr/>
        </p:nvSpPr>
        <p:spPr>
          <a:xfrm>
            <a:off x="7755124" y="2799403"/>
            <a:ext cx="1278610" cy="338554"/>
          </a:xfrm>
          <a:prstGeom prst="rect">
            <a:avLst/>
          </a:prstGeom>
          <a:noFill/>
        </p:spPr>
        <p:txBody>
          <a:bodyPr wrap="square" rtlCol="0">
            <a:spAutoFit/>
          </a:bodyPr>
          <a:lstStyle/>
          <a:p>
            <a:pPr algn="ctr"/>
            <a:r>
              <a:rPr lang="en-US" sz="800" dirty="0" smtClean="0">
                <a:solidFill>
                  <a:srgbClr val="FF0000"/>
                </a:solidFill>
              </a:rPr>
              <a:t>Robert Scarlett, Outpatient Lab</a:t>
            </a:r>
            <a:endParaRPr lang="en-US" sz="800" dirty="0">
              <a:solidFill>
                <a:srgbClr val="FF0000"/>
              </a:solidFill>
            </a:endParaRPr>
          </a:p>
        </p:txBody>
      </p:sp>
      <p:pic>
        <p:nvPicPr>
          <p:cNvPr id="21" name="Picture 20"/>
          <p:cNvPicPr/>
          <p:nvPr/>
        </p:nvPicPr>
        <p:blipFill rotWithShape="1">
          <a:blip r:embed="rId9"/>
          <a:srcRect l="47979" t="13588" r="36853" b="19022"/>
          <a:stretch/>
        </p:blipFill>
        <p:spPr bwMode="auto">
          <a:xfrm>
            <a:off x="3687200" y="1334411"/>
            <a:ext cx="1045080" cy="2611088"/>
          </a:xfrm>
          <a:prstGeom prst="rect">
            <a:avLst/>
          </a:prstGeom>
          <a:ln>
            <a:noFill/>
          </a:ln>
          <a:extLst>
            <a:ext uri="{53640926-AAD7-44D8-BBD7-CCE9431645EC}">
              <a14:shadowObscured xmlns:a14="http://schemas.microsoft.com/office/drawing/2010/main"/>
            </a:ext>
          </a:extLst>
        </p:spPr>
      </p:pic>
      <p:sp>
        <p:nvSpPr>
          <p:cNvPr id="28" name="TextBox 27"/>
          <p:cNvSpPr txBox="1"/>
          <p:nvPr/>
        </p:nvSpPr>
        <p:spPr>
          <a:xfrm>
            <a:off x="3674072" y="2389169"/>
            <a:ext cx="1094590" cy="584775"/>
          </a:xfrm>
          <a:prstGeom prst="rect">
            <a:avLst/>
          </a:prstGeom>
          <a:noFill/>
        </p:spPr>
        <p:txBody>
          <a:bodyPr wrap="square" rtlCol="0">
            <a:spAutoFit/>
          </a:bodyPr>
          <a:lstStyle/>
          <a:p>
            <a:pPr algn="ctr"/>
            <a:endParaRPr lang="en-US" sz="800" b="1" dirty="0" smtClean="0">
              <a:solidFill>
                <a:srgbClr val="FF0000"/>
              </a:solidFill>
            </a:endParaRPr>
          </a:p>
          <a:p>
            <a:pPr algn="ctr"/>
            <a:endParaRPr lang="en-US" sz="800" b="1" dirty="0" smtClean="0">
              <a:solidFill>
                <a:srgbClr val="FF0000"/>
              </a:solidFill>
            </a:endParaRPr>
          </a:p>
          <a:p>
            <a:pPr algn="ctr"/>
            <a:r>
              <a:rPr lang="en-US" sz="800" b="1" dirty="0" smtClean="0">
                <a:solidFill>
                  <a:srgbClr val="FF0000"/>
                </a:solidFill>
              </a:rPr>
              <a:t>David Barefield, Core Lab</a:t>
            </a:r>
            <a:endParaRPr lang="en-US" sz="800" b="1" dirty="0">
              <a:solidFill>
                <a:srgbClr val="FF0000"/>
              </a:solidFill>
            </a:endParaRPr>
          </a:p>
        </p:txBody>
      </p:sp>
      <p:pic>
        <p:nvPicPr>
          <p:cNvPr id="29" name="Picture 28"/>
          <p:cNvPicPr/>
          <p:nvPr/>
        </p:nvPicPr>
        <p:blipFill rotWithShape="1">
          <a:blip r:embed="rId10"/>
          <a:srcRect l="39688" t="33763" r="44097" b="13770"/>
          <a:stretch/>
        </p:blipFill>
        <p:spPr bwMode="auto">
          <a:xfrm>
            <a:off x="1545550" y="4328575"/>
            <a:ext cx="1334397" cy="2427491"/>
          </a:xfrm>
          <a:prstGeom prst="rect">
            <a:avLst/>
          </a:prstGeom>
          <a:ln>
            <a:noFill/>
          </a:ln>
          <a:extLst>
            <a:ext uri="{53640926-AAD7-44D8-BBD7-CCE9431645EC}">
              <a14:shadowObscured xmlns:a14="http://schemas.microsoft.com/office/drawing/2010/main"/>
            </a:ext>
          </a:extLst>
        </p:spPr>
      </p:pic>
      <p:sp>
        <p:nvSpPr>
          <p:cNvPr id="30" name="TextBox 29"/>
          <p:cNvSpPr txBox="1"/>
          <p:nvPr/>
        </p:nvSpPr>
        <p:spPr>
          <a:xfrm>
            <a:off x="1695115" y="5554291"/>
            <a:ext cx="973643" cy="338554"/>
          </a:xfrm>
          <a:prstGeom prst="rect">
            <a:avLst/>
          </a:prstGeom>
          <a:noFill/>
        </p:spPr>
        <p:txBody>
          <a:bodyPr wrap="square" rtlCol="0">
            <a:spAutoFit/>
          </a:bodyPr>
          <a:lstStyle/>
          <a:p>
            <a:pPr algn="ctr"/>
            <a:r>
              <a:rPr lang="en-US" sz="800" dirty="0" smtClean="0">
                <a:solidFill>
                  <a:srgbClr val="FF0000"/>
                </a:solidFill>
              </a:rPr>
              <a:t>Nadara Bishop, Core Lab</a:t>
            </a:r>
          </a:p>
        </p:txBody>
      </p:sp>
      <p:sp>
        <p:nvSpPr>
          <p:cNvPr id="34" name="TextBox 33"/>
          <p:cNvSpPr txBox="1"/>
          <p:nvPr/>
        </p:nvSpPr>
        <p:spPr>
          <a:xfrm>
            <a:off x="1176933" y="3642488"/>
            <a:ext cx="973643" cy="461665"/>
          </a:xfrm>
          <a:prstGeom prst="rect">
            <a:avLst/>
          </a:prstGeom>
          <a:noFill/>
        </p:spPr>
        <p:txBody>
          <a:bodyPr wrap="square" rtlCol="0">
            <a:spAutoFit/>
          </a:bodyPr>
          <a:lstStyle/>
          <a:p>
            <a:pPr algn="ctr"/>
            <a:r>
              <a:rPr lang="en-US" sz="800" dirty="0" smtClean="0">
                <a:solidFill>
                  <a:srgbClr val="FF0000"/>
                </a:solidFill>
              </a:rPr>
              <a:t>Vacant, Pathology Administration</a:t>
            </a:r>
          </a:p>
        </p:txBody>
      </p:sp>
      <p:pic>
        <p:nvPicPr>
          <p:cNvPr id="37" name="Picture 36" descr="cid:c12a9017-05a9-4cb2-aee5-c11e17c34f64@namprd11.prod.outlook.com"/>
          <p:cNvPicPr/>
          <p:nvPr/>
        </p:nvPicPr>
        <p:blipFill rotWithShape="1">
          <a:blip r:embed="rId11" r:link="rId12">
            <a:extLst>
              <a:ext uri="{28A0092B-C50C-407E-A947-70E740481C1C}">
                <a14:useLocalDpi xmlns:a14="http://schemas.microsoft.com/office/drawing/2010/main" val="0"/>
              </a:ext>
            </a:extLst>
          </a:blip>
          <a:srcRect l="16508" t="14744" r="2804" b="10684"/>
          <a:stretch/>
        </p:blipFill>
        <p:spPr bwMode="auto">
          <a:xfrm rot="5400000">
            <a:off x="2542556" y="4556811"/>
            <a:ext cx="2642622" cy="1772671"/>
          </a:xfrm>
          <a:prstGeom prst="rect">
            <a:avLst/>
          </a:prstGeom>
          <a:noFill/>
          <a:ln>
            <a:noFill/>
          </a:ln>
          <a:extLst>
            <a:ext uri="{53640926-AAD7-44D8-BBD7-CCE9431645EC}">
              <a14:shadowObscured xmlns:a14="http://schemas.microsoft.com/office/drawing/2010/main"/>
            </a:ext>
          </a:extLst>
        </p:spPr>
      </p:pic>
      <p:sp>
        <p:nvSpPr>
          <p:cNvPr id="39" name="TextBox 38"/>
          <p:cNvSpPr txBox="1"/>
          <p:nvPr/>
        </p:nvSpPr>
        <p:spPr>
          <a:xfrm>
            <a:off x="3768812" y="6122048"/>
            <a:ext cx="973643" cy="338554"/>
          </a:xfrm>
          <a:prstGeom prst="rect">
            <a:avLst/>
          </a:prstGeom>
          <a:noFill/>
        </p:spPr>
        <p:txBody>
          <a:bodyPr wrap="square" rtlCol="0">
            <a:spAutoFit/>
          </a:bodyPr>
          <a:lstStyle/>
          <a:p>
            <a:pPr algn="ctr"/>
            <a:r>
              <a:rPr lang="en-US" sz="800" dirty="0" smtClean="0">
                <a:solidFill>
                  <a:srgbClr val="FF0000"/>
                </a:solidFill>
              </a:rPr>
              <a:t>Tammi Haynes, Molecular</a:t>
            </a:r>
          </a:p>
        </p:txBody>
      </p:sp>
      <p:sp>
        <p:nvSpPr>
          <p:cNvPr id="40" name="TextBox 39"/>
          <p:cNvSpPr txBox="1"/>
          <p:nvPr/>
        </p:nvSpPr>
        <p:spPr>
          <a:xfrm>
            <a:off x="-21806" y="2948623"/>
            <a:ext cx="973643" cy="338554"/>
          </a:xfrm>
          <a:prstGeom prst="rect">
            <a:avLst/>
          </a:prstGeom>
          <a:noFill/>
        </p:spPr>
        <p:txBody>
          <a:bodyPr wrap="square" rtlCol="0">
            <a:spAutoFit/>
          </a:bodyPr>
          <a:lstStyle/>
          <a:p>
            <a:pPr algn="ctr"/>
            <a:r>
              <a:rPr lang="en-US" sz="800" dirty="0" smtClean="0">
                <a:solidFill>
                  <a:srgbClr val="FF0000"/>
                </a:solidFill>
              </a:rPr>
              <a:t>Diedre Williams, HLA/Flow</a:t>
            </a:r>
          </a:p>
        </p:txBody>
      </p:sp>
      <p:sp>
        <p:nvSpPr>
          <p:cNvPr id="41" name="TextBox 40"/>
          <p:cNvSpPr txBox="1"/>
          <p:nvPr/>
        </p:nvSpPr>
        <p:spPr>
          <a:xfrm>
            <a:off x="1286035" y="2819369"/>
            <a:ext cx="973643" cy="461665"/>
          </a:xfrm>
          <a:prstGeom prst="rect">
            <a:avLst/>
          </a:prstGeom>
          <a:noFill/>
        </p:spPr>
        <p:txBody>
          <a:bodyPr wrap="square" rtlCol="0">
            <a:spAutoFit/>
          </a:bodyPr>
          <a:lstStyle/>
          <a:p>
            <a:pPr algn="ctr"/>
            <a:r>
              <a:rPr lang="en-US" sz="800" dirty="0" smtClean="0">
                <a:solidFill>
                  <a:srgbClr val="FF0000"/>
                </a:solidFill>
              </a:rPr>
              <a:t>Ashley Siverly, Diagnostic Immunology</a:t>
            </a:r>
          </a:p>
        </p:txBody>
      </p:sp>
      <p:sp>
        <p:nvSpPr>
          <p:cNvPr id="42" name="TextBox 41"/>
          <p:cNvSpPr txBox="1"/>
          <p:nvPr/>
        </p:nvSpPr>
        <p:spPr>
          <a:xfrm>
            <a:off x="0" y="3765599"/>
            <a:ext cx="1278610" cy="338554"/>
          </a:xfrm>
          <a:prstGeom prst="rect">
            <a:avLst/>
          </a:prstGeom>
          <a:noFill/>
        </p:spPr>
        <p:txBody>
          <a:bodyPr wrap="square" rtlCol="0">
            <a:spAutoFit/>
          </a:bodyPr>
          <a:lstStyle/>
          <a:p>
            <a:pPr algn="ctr"/>
            <a:r>
              <a:rPr lang="en-US" sz="800" dirty="0" smtClean="0">
                <a:solidFill>
                  <a:srgbClr val="FF0000"/>
                </a:solidFill>
              </a:rPr>
              <a:t>Diann McAlpin, Outpatient Lab</a:t>
            </a:r>
            <a:endParaRPr lang="en-US" sz="800" dirty="0">
              <a:solidFill>
                <a:srgbClr val="FF0000"/>
              </a:solidFill>
            </a:endParaRPr>
          </a:p>
        </p:txBody>
      </p:sp>
      <p:sp>
        <p:nvSpPr>
          <p:cNvPr id="31" name="TextBox 30"/>
          <p:cNvSpPr txBox="1"/>
          <p:nvPr/>
        </p:nvSpPr>
        <p:spPr>
          <a:xfrm>
            <a:off x="5030478" y="6419459"/>
            <a:ext cx="804161" cy="338554"/>
          </a:xfrm>
          <a:prstGeom prst="rect">
            <a:avLst/>
          </a:prstGeom>
          <a:noFill/>
        </p:spPr>
        <p:txBody>
          <a:bodyPr wrap="square" rtlCol="0">
            <a:spAutoFit/>
          </a:bodyPr>
          <a:lstStyle/>
          <a:p>
            <a:pPr algn="ctr"/>
            <a:r>
              <a:rPr lang="en-US" sz="800" dirty="0" smtClean="0">
                <a:solidFill>
                  <a:srgbClr val="FF0000"/>
                </a:solidFill>
              </a:rPr>
              <a:t>Ivonne Vega, Cytology</a:t>
            </a:r>
            <a:endParaRPr lang="en-US" sz="800" dirty="0">
              <a:solidFill>
                <a:srgbClr val="FF0000"/>
              </a:solidFill>
            </a:endParaRPr>
          </a:p>
        </p:txBody>
      </p:sp>
      <p:pic>
        <p:nvPicPr>
          <p:cNvPr id="36" name="Picture 35"/>
          <p:cNvPicPr/>
          <p:nvPr/>
        </p:nvPicPr>
        <p:blipFill rotWithShape="1">
          <a:blip r:embed="rId13"/>
          <a:srcRect l="38302" t="16568" r="32212" b="7396"/>
          <a:stretch/>
        </p:blipFill>
        <p:spPr bwMode="auto">
          <a:xfrm>
            <a:off x="6463958" y="4467065"/>
            <a:ext cx="1649730" cy="2305050"/>
          </a:xfrm>
          <a:prstGeom prst="rect">
            <a:avLst/>
          </a:prstGeom>
          <a:ln>
            <a:noFill/>
          </a:ln>
          <a:extLst>
            <a:ext uri="{53640926-AAD7-44D8-BBD7-CCE9431645EC}">
              <a14:shadowObscured xmlns:a14="http://schemas.microsoft.com/office/drawing/2010/main"/>
            </a:ext>
          </a:extLst>
        </p:spPr>
      </p:pic>
      <p:sp>
        <p:nvSpPr>
          <p:cNvPr id="43" name="TextBox 42"/>
          <p:cNvSpPr txBox="1"/>
          <p:nvPr/>
        </p:nvSpPr>
        <p:spPr>
          <a:xfrm>
            <a:off x="7190437" y="6118279"/>
            <a:ext cx="936343" cy="338554"/>
          </a:xfrm>
          <a:prstGeom prst="rect">
            <a:avLst/>
          </a:prstGeom>
          <a:noFill/>
        </p:spPr>
        <p:txBody>
          <a:bodyPr wrap="square" rtlCol="0">
            <a:spAutoFit/>
          </a:bodyPr>
          <a:lstStyle/>
          <a:p>
            <a:pPr algn="ctr"/>
            <a:r>
              <a:rPr lang="en-US" sz="800" dirty="0" smtClean="0">
                <a:solidFill>
                  <a:srgbClr val="FF0000"/>
                </a:solidFill>
              </a:rPr>
              <a:t>Dorathy Akpan, Microbiology</a:t>
            </a:r>
            <a:endParaRPr lang="en-US" sz="800" dirty="0">
              <a:solidFill>
                <a:srgbClr val="FF0000"/>
              </a:solidFill>
            </a:endParaRPr>
          </a:p>
        </p:txBody>
      </p:sp>
      <p:sp>
        <p:nvSpPr>
          <p:cNvPr id="44" name="TextBox 43"/>
          <p:cNvSpPr txBox="1"/>
          <p:nvPr/>
        </p:nvSpPr>
        <p:spPr>
          <a:xfrm>
            <a:off x="2883793" y="3663361"/>
            <a:ext cx="804161" cy="461665"/>
          </a:xfrm>
          <a:prstGeom prst="rect">
            <a:avLst/>
          </a:prstGeom>
          <a:noFill/>
        </p:spPr>
        <p:txBody>
          <a:bodyPr wrap="square" rtlCol="0">
            <a:spAutoFit/>
          </a:bodyPr>
          <a:lstStyle/>
          <a:p>
            <a:pPr algn="ctr"/>
            <a:r>
              <a:rPr lang="en-US" sz="800" dirty="0" smtClean="0">
                <a:solidFill>
                  <a:srgbClr val="FF0000"/>
                </a:solidFill>
              </a:rPr>
              <a:t>Page Slocum, Microbiology</a:t>
            </a:r>
            <a:endParaRPr lang="en-US" sz="800" dirty="0">
              <a:solidFill>
                <a:srgbClr val="FF0000"/>
              </a:solidFill>
            </a:endParaRPr>
          </a:p>
        </p:txBody>
      </p:sp>
    </p:spTree>
    <p:extLst>
      <p:ext uri="{BB962C8B-B14F-4D97-AF65-F5344CB8AC3E}">
        <p14:creationId xmlns:p14="http://schemas.microsoft.com/office/powerpoint/2010/main" val="3423424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13722" y="1265956"/>
            <a:ext cx="5213138" cy="5167212"/>
          </a:xfrm>
        </p:spPr>
        <p:txBody>
          <a:bodyPr/>
          <a:lstStyle/>
          <a:p>
            <a:r>
              <a:rPr lang="en-US" sz="2000" b="1" dirty="0" smtClean="0"/>
              <a:t>Do not dispose of empty cups or food trash in lab work areas. </a:t>
            </a:r>
          </a:p>
          <a:p>
            <a:pPr lvl="1"/>
            <a:r>
              <a:rPr lang="en-US" sz="1600" dirty="0" smtClean="0"/>
              <a:t>This is a </a:t>
            </a:r>
            <a:r>
              <a:rPr lang="en-US" sz="1600" b="1" u="sng" dirty="0" smtClean="0"/>
              <a:t>HMH policy and best practice</a:t>
            </a:r>
            <a:r>
              <a:rPr lang="en-US" sz="1600" dirty="0" smtClean="0"/>
              <a:t> that eliminates the question of whether or not our team is following the no eating or drinking in the work area policy.</a:t>
            </a:r>
          </a:p>
          <a:p>
            <a:pPr marL="457200" lvl="1" indent="0">
              <a:buNone/>
            </a:pPr>
            <a:endParaRPr lang="en-US" sz="1600" dirty="0" smtClean="0"/>
          </a:p>
          <a:p>
            <a:pPr marL="457200" lvl="1" indent="0">
              <a:buNone/>
            </a:pPr>
            <a:endParaRPr lang="en-US" sz="1600" dirty="0" smtClean="0"/>
          </a:p>
          <a:p>
            <a:r>
              <a:rPr lang="en-US" sz="2000" b="1" dirty="0" smtClean="0"/>
              <a:t>Dirty lab coats or other personal protective equipment may not be worn outside of the laboratory.</a:t>
            </a:r>
          </a:p>
          <a:p>
            <a:endParaRPr lang="en-US" sz="2000" dirty="0"/>
          </a:p>
          <a:p>
            <a:pPr marL="0" indent="0">
              <a:buNone/>
            </a:pPr>
            <a:endParaRPr lang="en-US" sz="2000" dirty="0" smtClean="0"/>
          </a:p>
          <a:p>
            <a:r>
              <a:rPr lang="en-US" sz="2000" b="1" dirty="0"/>
              <a:t>Supplies must be stored at least 4” off the floor</a:t>
            </a:r>
            <a:r>
              <a:rPr lang="en-US" sz="2000" b="1" dirty="0" smtClean="0"/>
              <a:t>.</a:t>
            </a:r>
          </a:p>
          <a:p>
            <a:pPr lvl="1"/>
            <a:r>
              <a:rPr lang="en-US" sz="1600" dirty="0" smtClean="0"/>
              <a:t>This is to allow adequate clearance for the floors underneath to be kept clean and free of pests.</a:t>
            </a:r>
            <a:endParaRPr lang="en-US" sz="1600" dirty="0"/>
          </a:p>
        </p:txBody>
      </p:sp>
      <p:sp>
        <p:nvSpPr>
          <p:cNvPr id="5" name="Content Placeholder 4"/>
          <p:cNvSpPr>
            <a:spLocks noGrp="1"/>
          </p:cNvSpPr>
          <p:nvPr>
            <p:ph sz="quarter" idx="13"/>
          </p:nvPr>
        </p:nvSpPr>
        <p:spPr>
          <a:xfrm>
            <a:off x="472747" y="779075"/>
            <a:ext cx="2616200" cy="366712"/>
          </a:xfrm>
        </p:spPr>
        <p:txBody>
          <a:bodyPr/>
          <a:lstStyle/>
          <a:p>
            <a:r>
              <a:rPr lang="en-US" dirty="0" smtClean="0"/>
              <a:t>Infection Prevention</a:t>
            </a:r>
            <a:endParaRPr lang="en-US" dirty="0"/>
          </a:p>
        </p:txBody>
      </p:sp>
      <p:pic>
        <p:nvPicPr>
          <p:cNvPr id="10" name="Content Placeholder 9"/>
          <p:cNvPicPr>
            <a:picLocks noGrp="1"/>
          </p:cNvPicPr>
          <p:nvPr>
            <p:ph sz="half" idx="1"/>
          </p:nvPr>
        </p:nvPicPr>
        <p:blipFill rotWithShape="1">
          <a:blip r:embed="rId2"/>
          <a:srcRect l="31891" t="4985" r="31730" b="12611"/>
          <a:stretch/>
        </p:blipFill>
        <p:spPr bwMode="auto">
          <a:xfrm>
            <a:off x="6346796" y="4689061"/>
            <a:ext cx="1789533" cy="197848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31944" t="21874" r="31713" b="14719"/>
          <a:stretch/>
        </p:blipFill>
        <p:spPr bwMode="auto">
          <a:xfrm>
            <a:off x="6241805" y="1258958"/>
            <a:ext cx="1775760" cy="2257795"/>
          </a:xfrm>
          <a:prstGeom prst="rect">
            <a:avLst/>
          </a:prstGeom>
          <a:ln>
            <a:noFill/>
          </a:ln>
          <a:extLst>
            <a:ext uri="{53640926-AAD7-44D8-BBD7-CCE9431645EC}">
              <a14:shadowObscured xmlns:a14="http://schemas.microsoft.com/office/drawing/2010/main"/>
            </a:ext>
          </a:extLst>
        </p:spPr>
      </p:pic>
      <p:sp>
        <p:nvSpPr>
          <p:cNvPr id="12" name="Oval 11"/>
          <p:cNvSpPr/>
          <p:nvPr/>
        </p:nvSpPr>
        <p:spPr>
          <a:xfrm>
            <a:off x="6650891" y="2219568"/>
            <a:ext cx="828431" cy="11957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6676051" y="2559537"/>
            <a:ext cx="750278" cy="51581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Up-Down Arrow 14"/>
          <p:cNvSpPr/>
          <p:nvPr/>
        </p:nvSpPr>
        <p:spPr>
          <a:xfrm>
            <a:off x="7119814" y="5891376"/>
            <a:ext cx="547078" cy="733540"/>
          </a:xfrm>
          <a:prstGeom prst="upDown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50" dirty="0" smtClean="0"/>
              <a:t>4”</a:t>
            </a:r>
            <a:endParaRPr lang="en-US" sz="750" dirty="0"/>
          </a:p>
        </p:txBody>
      </p:sp>
      <p:sp>
        <p:nvSpPr>
          <p:cNvPr id="18" name="Title 2"/>
          <p:cNvSpPr txBox="1">
            <a:spLocks noGrp="1"/>
          </p:cNvSpPr>
          <p:nvPr>
            <p:ph type="title"/>
          </p:nvPr>
        </p:nvSpPr>
        <p:spPr>
          <a:xfrm>
            <a:off x="446243" y="206030"/>
            <a:ext cx="5364683" cy="505884"/>
          </a:xfrm>
          <a:prstGeom prst="rect">
            <a:avLst/>
          </a:prstGeom>
        </p:spPr>
        <p:txBody>
          <a:bodyPr>
            <a:noAutofit/>
          </a:bodyPr>
          <a:lstStyle>
            <a:lvl1pPr algn="l" defTabSz="457200" rtl="0" eaLnBrk="1" fontAlgn="base" hangingPunct="1">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a:lstStyle>
          <a:p>
            <a:r>
              <a:rPr lang="en-US" sz="1800" dirty="0" smtClean="0"/>
              <a:t>Department of Pathology and Genomic Medicine Laboratory Safety Orientation</a:t>
            </a:r>
            <a:endParaRPr lang="en-US" sz="1800" dirty="0"/>
          </a:p>
        </p:txBody>
      </p:sp>
    </p:spTree>
    <p:extLst>
      <p:ext uri="{BB962C8B-B14F-4D97-AF65-F5344CB8AC3E}">
        <p14:creationId xmlns:p14="http://schemas.microsoft.com/office/powerpoint/2010/main" val="346924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2" y="1179450"/>
            <a:ext cx="4040188" cy="639762"/>
          </a:xfrm>
        </p:spPr>
        <p:txBody>
          <a:bodyPr/>
          <a:lstStyle/>
          <a:p>
            <a:r>
              <a:rPr lang="en-US" dirty="0" smtClean="0"/>
              <a:t>Equipment Problems</a:t>
            </a:r>
            <a:endParaRPr lang="en-US" dirty="0"/>
          </a:p>
        </p:txBody>
      </p:sp>
      <p:sp>
        <p:nvSpPr>
          <p:cNvPr id="3" name="Content Placeholder 2"/>
          <p:cNvSpPr>
            <a:spLocks noGrp="1"/>
          </p:cNvSpPr>
          <p:nvPr>
            <p:ph sz="half" idx="2"/>
          </p:nvPr>
        </p:nvSpPr>
        <p:spPr>
          <a:xfrm>
            <a:off x="254006" y="1838808"/>
            <a:ext cx="4040188" cy="4100745"/>
          </a:xfrm>
        </p:spPr>
        <p:txBody>
          <a:bodyPr/>
          <a:lstStyle/>
          <a:p>
            <a:r>
              <a:rPr lang="en-US" sz="2100" dirty="0" smtClean="0"/>
              <a:t>Biomed is responsible for the maintenance and repair of all medical equipment.</a:t>
            </a:r>
          </a:p>
          <a:p>
            <a:r>
              <a:rPr lang="en-US" sz="2100" dirty="0" smtClean="0"/>
              <a:t>When there is a problem with medical equipment, lab leadership and biomed need to be notified.</a:t>
            </a:r>
          </a:p>
          <a:p>
            <a:r>
              <a:rPr lang="en-US" sz="2100" dirty="0" smtClean="0"/>
              <a:t> </a:t>
            </a:r>
            <a:r>
              <a:rPr lang="en-US" sz="2100" dirty="0"/>
              <a:t>A service request can be made on the intranet under “Frequently </a:t>
            </a:r>
            <a:r>
              <a:rPr lang="en-US" sz="2100" dirty="0" smtClean="0"/>
              <a:t>Accessed </a:t>
            </a:r>
            <a:r>
              <a:rPr lang="en-US" sz="2100" dirty="0"/>
              <a:t>Pages” or call </a:t>
            </a:r>
            <a:r>
              <a:rPr lang="en-US" sz="2100" dirty="0" smtClean="0"/>
              <a:t>713-441-4246 Central Dispatch.  </a:t>
            </a:r>
            <a:endParaRPr lang="en-US" sz="2100" dirty="0"/>
          </a:p>
          <a:p>
            <a:endParaRPr lang="en-US" sz="2200" dirty="0" smtClean="0"/>
          </a:p>
          <a:p>
            <a:pPr marL="0" indent="0">
              <a:buNone/>
            </a:pPr>
            <a:endParaRPr lang="en-US" sz="2200" dirty="0" smtClean="0"/>
          </a:p>
        </p:txBody>
      </p:sp>
      <p:sp>
        <p:nvSpPr>
          <p:cNvPr id="7" name="Text Placeholder 6"/>
          <p:cNvSpPr>
            <a:spLocks noGrp="1"/>
          </p:cNvSpPr>
          <p:nvPr>
            <p:ph type="body" sz="quarter" idx="3"/>
          </p:nvPr>
        </p:nvSpPr>
        <p:spPr>
          <a:xfrm>
            <a:off x="5264182" y="1344248"/>
            <a:ext cx="3391387" cy="474964"/>
          </a:xfrm>
        </p:spPr>
        <p:txBody>
          <a:bodyPr/>
          <a:lstStyle/>
          <a:p>
            <a:r>
              <a:rPr lang="en-US" dirty="0" smtClean="0"/>
              <a:t>PSN/SI STARR TAG</a:t>
            </a:r>
            <a:endParaRPr lang="en-US" dirty="0"/>
          </a:p>
        </p:txBody>
      </p:sp>
      <p:sp>
        <p:nvSpPr>
          <p:cNvPr id="38" name="Title 37"/>
          <p:cNvSpPr>
            <a:spLocks noGrp="1"/>
          </p:cNvSpPr>
          <p:nvPr>
            <p:ph type="title"/>
          </p:nvPr>
        </p:nvSpPr>
        <p:spPr>
          <a:xfrm>
            <a:off x="457202" y="196413"/>
            <a:ext cx="5364683" cy="505884"/>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9" name="Content Placeholder 8"/>
          <p:cNvSpPr>
            <a:spLocks noGrp="1"/>
          </p:cNvSpPr>
          <p:nvPr>
            <p:ph sz="quarter" idx="13"/>
          </p:nvPr>
        </p:nvSpPr>
        <p:spPr>
          <a:xfrm>
            <a:off x="470850" y="791703"/>
            <a:ext cx="2616200" cy="366712"/>
          </a:xfrm>
        </p:spPr>
        <p:txBody>
          <a:bodyPr/>
          <a:lstStyle/>
          <a:p>
            <a:r>
              <a:rPr lang="en-US" dirty="0" smtClean="0"/>
              <a:t>PC/PS104  and HMLAB002</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730" y="1768474"/>
            <a:ext cx="3708954" cy="330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rotWithShape="1">
          <a:blip r:embed="rId4"/>
          <a:srcRect l="66103" t="56291" r="16811" b="18772"/>
          <a:stretch/>
        </p:blipFill>
        <p:spPr bwMode="auto">
          <a:xfrm>
            <a:off x="4219057" y="4933950"/>
            <a:ext cx="4686300" cy="1924050"/>
          </a:xfrm>
          <a:prstGeom prst="rect">
            <a:avLst/>
          </a:prstGeom>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
        <p:nvSpPr>
          <p:cNvPr id="2" name="Right Arrow 1"/>
          <p:cNvSpPr/>
          <p:nvPr/>
        </p:nvSpPr>
        <p:spPr>
          <a:xfrm rot="2168814">
            <a:off x="3729708" y="5125286"/>
            <a:ext cx="2032546" cy="495570"/>
          </a:xfrm>
          <a:prstGeom prst="rightArrow">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693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2" y="1168401"/>
            <a:ext cx="4040188" cy="639762"/>
          </a:xfrm>
        </p:spPr>
        <p:txBody>
          <a:bodyPr/>
          <a:lstStyle/>
          <a:p>
            <a:r>
              <a:rPr lang="en-US" dirty="0" smtClean="0"/>
              <a:t>Equipment Problems</a:t>
            </a:r>
            <a:endParaRPr lang="en-US" dirty="0"/>
          </a:p>
        </p:txBody>
      </p:sp>
      <p:sp>
        <p:nvSpPr>
          <p:cNvPr id="3" name="Content Placeholder 2"/>
          <p:cNvSpPr>
            <a:spLocks noGrp="1"/>
          </p:cNvSpPr>
          <p:nvPr>
            <p:ph sz="half" idx="2"/>
          </p:nvPr>
        </p:nvSpPr>
        <p:spPr>
          <a:xfrm>
            <a:off x="457202" y="1905361"/>
            <a:ext cx="4040188" cy="3951288"/>
          </a:xfrm>
        </p:spPr>
        <p:txBody>
          <a:bodyPr/>
          <a:lstStyle/>
          <a:p>
            <a:r>
              <a:rPr lang="en-US" sz="2200" dirty="0" smtClean="0"/>
              <a:t>PSN STARR tag:</a:t>
            </a:r>
          </a:p>
          <a:p>
            <a:pPr lvl="1"/>
            <a:r>
              <a:rPr lang="en-US" sz="1800" dirty="0" smtClean="0"/>
              <a:t>Date and time of the request</a:t>
            </a:r>
          </a:p>
          <a:p>
            <a:pPr lvl="1"/>
            <a:r>
              <a:rPr lang="en-US" sz="1800" dirty="0" smtClean="0"/>
              <a:t>Service request number which will be provided by Central Dispatch or intranet request.</a:t>
            </a:r>
          </a:p>
          <a:p>
            <a:pPr lvl="1"/>
            <a:r>
              <a:rPr lang="en-US" sz="1800" dirty="0" smtClean="0"/>
              <a:t>A description of the problem.</a:t>
            </a:r>
          </a:p>
          <a:p>
            <a:pPr lvl="1"/>
            <a:r>
              <a:rPr lang="en-US" sz="1800" dirty="0" smtClean="0"/>
              <a:t>If the equipment was involved in a PSN.</a:t>
            </a:r>
          </a:p>
          <a:p>
            <a:pPr lvl="1"/>
            <a:r>
              <a:rPr lang="en-US" sz="1800" dirty="0" smtClean="0"/>
              <a:t>Name, title and contact number of the person making the request.</a:t>
            </a:r>
          </a:p>
          <a:p>
            <a:pPr lvl="1"/>
            <a:r>
              <a:rPr lang="en-US" sz="1800" dirty="0" smtClean="0"/>
              <a:t>Equipment has been cleaned and by whom.</a:t>
            </a:r>
          </a:p>
          <a:p>
            <a:pPr marL="0" indent="0">
              <a:buNone/>
            </a:pPr>
            <a:endParaRPr lang="en-US" sz="2200" dirty="0" smtClean="0"/>
          </a:p>
        </p:txBody>
      </p:sp>
      <p:sp>
        <p:nvSpPr>
          <p:cNvPr id="7" name="Text Placeholder 6"/>
          <p:cNvSpPr>
            <a:spLocks noGrp="1"/>
          </p:cNvSpPr>
          <p:nvPr>
            <p:ph type="body" sz="quarter" idx="3"/>
          </p:nvPr>
        </p:nvSpPr>
        <p:spPr>
          <a:xfrm>
            <a:off x="5292391" y="1168401"/>
            <a:ext cx="2697469" cy="639762"/>
          </a:xfrm>
        </p:spPr>
        <p:txBody>
          <a:bodyPr/>
          <a:lstStyle/>
          <a:p>
            <a:r>
              <a:rPr lang="en-US" dirty="0" smtClean="0"/>
              <a:t>PSN/SI STARR TAG</a:t>
            </a:r>
            <a:endParaRPr lang="en-US" dirty="0"/>
          </a:p>
        </p:txBody>
      </p:sp>
      <p:sp>
        <p:nvSpPr>
          <p:cNvPr id="38" name="Title 37"/>
          <p:cNvSpPr>
            <a:spLocks noGrp="1"/>
          </p:cNvSpPr>
          <p:nvPr>
            <p:ph type="title"/>
          </p:nvPr>
        </p:nvSpPr>
        <p:spPr>
          <a:xfrm>
            <a:off x="457202" y="179409"/>
            <a:ext cx="5364683" cy="505884"/>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9" name="Content Placeholder 8"/>
          <p:cNvSpPr>
            <a:spLocks noGrp="1"/>
          </p:cNvSpPr>
          <p:nvPr>
            <p:ph sz="quarter" idx="13"/>
          </p:nvPr>
        </p:nvSpPr>
        <p:spPr>
          <a:xfrm>
            <a:off x="470850" y="763963"/>
            <a:ext cx="2616200" cy="366712"/>
          </a:xfrm>
        </p:spPr>
        <p:txBody>
          <a:bodyPr/>
          <a:lstStyle/>
          <a:p>
            <a:r>
              <a:rPr lang="en-US" dirty="0" smtClean="0"/>
              <a:t>PC/PS104  and HMLAB002</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390" y="1905361"/>
            <a:ext cx="4287473" cy="381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354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81989" y="1188570"/>
            <a:ext cx="4040188" cy="639762"/>
          </a:xfrm>
        </p:spPr>
        <p:txBody>
          <a:bodyPr/>
          <a:lstStyle/>
          <a:p>
            <a:r>
              <a:rPr lang="en-US" dirty="0" smtClean="0"/>
              <a:t>Equipment Problems</a:t>
            </a:r>
            <a:endParaRPr lang="en-US" dirty="0"/>
          </a:p>
        </p:txBody>
      </p:sp>
      <p:sp>
        <p:nvSpPr>
          <p:cNvPr id="3" name="Content Placeholder 2"/>
          <p:cNvSpPr>
            <a:spLocks noGrp="1"/>
          </p:cNvSpPr>
          <p:nvPr>
            <p:ph sz="half" idx="2"/>
          </p:nvPr>
        </p:nvSpPr>
        <p:spPr/>
        <p:txBody>
          <a:bodyPr/>
          <a:lstStyle/>
          <a:p>
            <a:r>
              <a:rPr lang="en-US" sz="2000" dirty="0" smtClean="0"/>
              <a:t>If the equipment has been involved in a PSN event, the equipment should not be cleaned and none of the controls or settings should be changed. Notify supervisor of PSN event.</a:t>
            </a:r>
          </a:p>
        </p:txBody>
      </p:sp>
      <p:sp>
        <p:nvSpPr>
          <p:cNvPr id="7" name="Text Placeholder 6"/>
          <p:cNvSpPr>
            <a:spLocks noGrp="1"/>
          </p:cNvSpPr>
          <p:nvPr>
            <p:ph type="body" sz="quarter" idx="3"/>
          </p:nvPr>
        </p:nvSpPr>
        <p:spPr>
          <a:xfrm>
            <a:off x="4767875" y="1188570"/>
            <a:ext cx="4041775" cy="639762"/>
          </a:xfrm>
        </p:spPr>
        <p:txBody>
          <a:bodyPr/>
          <a:lstStyle/>
          <a:p>
            <a:r>
              <a:rPr lang="en-US" dirty="0" smtClean="0"/>
              <a:t>PSN/SI STARR TAG</a:t>
            </a:r>
            <a:endParaRPr lang="en-US" dirty="0"/>
          </a:p>
        </p:txBody>
      </p:sp>
      <p:sp>
        <p:nvSpPr>
          <p:cNvPr id="38" name="Title 37"/>
          <p:cNvSpPr>
            <a:spLocks noGrp="1"/>
          </p:cNvSpPr>
          <p:nvPr>
            <p:ph type="title"/>
          </p:nvPr>
        </p:nvSpPr>
        <p:spPr>
          <a:xfrm>
            <a:off x="334370" y="192083"/>
            <a:ext cx="5364683" cy="505884"/>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9" name="Content Placeholder 8"/>
          <p:cNvSpPr>
            <a:spLocks noGrp="1"/>
          </p:cNvSpPr>
          <p:nvPr>
            <p:ph sz="quarter" idx="13"/>
          </p:nvPr>
        </p:nvSpPr>
        <p:spPr>
          <a:xfrm>
            <a:off x="361669" y="761239"/>
            <a:ext cx="2616200" cy="366712"/>
          </a:xfrm>
        </p:spPr>
        <p:txBody>
          <a:bodyPr/>
          <a:lstStyle/>
          <a:p>
            <a:r>
              <a:rPr lang="en-US" dirty="0" smtClean="0"/>
              <a:t>PC/PS104  and HMLAB002</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177" y="1828332"/>
            <a:ext cx="4287473" cy="381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39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10140" y="1411393"/>
            <a:ext cx="1782415" cy="639762"/>
          </a:xfrm>
        </p:spPr>
        <p:txBody>
          <a:bodyPr/>
          <a:lstStyle/>
          <a:p>
            <a:r>
              <a:rPr lang="en-US" dirty="0" smtClean="0"/>
              <a:t>Red Outlets</a:t>
            </a:r>
            <a:endParaRPr lang="en-US" dirty="0"/>
          </a:p>
        </p:txBody>
      </p:sp>
      <p:sp>
        <p:nvSpPr>
          <p:cNvPr id="7" name="Content Placeholder 6"/>
          <p:cNvSpPr>
            <a:spLocks noGrp="1"/>
          </p:cNvSpPr>
          <p:nvPr>
            <p:ph sz="quarter" idx="13"/>
          </p:nvPr>
        </p:nvSpPr>
        <p:spPr>
          <a:xfrm>
            <a:off x="431802" y="742419"/>
            <a:ext cx="2616200" cy="366712"/>
          </a:xfrm>
        </p:spPr>
        <p:txBody>
          <a:bodyPr/>
          <a:lstStyle/>
          <a:p>
            <a:r>
              <a:rPr lang="en-US" dirty="0" smtClean="0"/>
              <a:t>Red Outlets</a:t>
            </a:r>
            <a:endParaRPr lang="en-US" dirty="0"/>
          </a:p>
        </p:txBody>
      </p:sp>
      <p:sp>
        <p:nvSpPr>
          <p:cNvPr id="8" name="Title 37"/>
          <p:cNvSpPr>
            <a:spLocks noGrp="1"/>
          </p:cNvSpPr>
          <p:nvPr>
            <p:ph type="title"/>
          </p:nvPr>
        </p:nvSpPr>
        <p:spPr>
          <a:xfrm>
            <a:off x="370591" y="156896"/>
            <a:ext cx="5364683" cy="505884"/>
          </a:xfrm>
        </p:spPr>
        <p:txBody>
          <a:bodyPr>
            <a:noAutofit/>
          </a:bodyPr>
          <a:lstStyle/>
          <a:p>
            <a:pPr eaLnBrk="1" hangingPunct="1">
              <a:defRPr/>
            </a:pPr>
            <a:r>
              <a:rPr lang="en-US" sz="1800" dirty="0" smtClean="0"/>
              <a:t>Department of Pathology and Genomic Medicine Laboratory Safety Orientation</a:t>
            </a:r>
            <a:endParaRPr lang="en-US" sz="1800" dirty="0"/>
          </a:p>
        </p:txBody>
      </p:sp>
      <p:pic>
        <p:nvPicPr>
          <p:cNvPr id="6" name="Content Placeholder 5" descr="C:\Users\tmhhlh\Desktop\IMG_0306.JPG"/>
          <p:cNvPicPr>
            <a:picLocks noGrp="1"/>
          </p:cNvPicPr>
          <p:nvPr>
            <p:ph sz="half" idx="2"/>
          </p:nvPr>
        </p:nvPicPr>
        <p:blipFill rotWithShape="1">
          <a:blip r:embed="rId2">
            <a:extLst>
              <a:ext uri="{28A0092B-C50C-407E-A947-70E740481C1C}">
                <a14:useLocalDpi xmlns:a14="http://schemas.microsoft.com/office/drawing/2010/main" val="0"/>
              </a:ext>
            </a:extLst>
          </a:blip>
          <a:srcRect l="6891" t="12013" r="20228" b="3984"/>
          <a:stretch/>
        </p:blipFill>
        <p:spPr bwMode="auto">
          <a:xfrm rot="5400000">
            <a:off x="661568" y="2113719"/>
            <a:ext cx="4342447" cy="4470261"/>
          </a:xfrm>
          <a:prstGeom prst="rect">
            <a:avLst/>
          </a:prstGeom>
          <a:noFill/>
          <a:ln>
            <a:noFill/>
          </a:ln>
          <a:extLst>
            <a:ext uri="{53640926-AAD7-44D8-BBD7-CCE9431645EC}">
              <a14:shadowObscured xmlns:a14="http://schemas.microsoft.com/office/drawing/2010/main"/>
            </a:ext>
          </a:extLst>
        </p:spPr>
      </p:pic>
      <p:sp>
        <p:nvSpPr>
          <p:cNvPr id="9" name="Content Placeholder 2"/>
          <p:cNvSpPr>
            <a:spLocks noGrp="1"/>
          </p:cNvSpPr>
          <p:nvPr>
            <p:ph sz="half" idx="2"/>
          </p:nvPr>
        </p:nvSpPr>
        <p:spPr>
          <a:xfrm>
            <a:off x="5444455" y="2209795"/>
            <a:ext cx="3372373" cy="1758198"/>
          </a:xfrm>
        </p:spPr>
        <p:txBody>
          <a:bodyPr/>
          <a:lstStyle/>
          <a:p>
            <a:r>
              <a:rPr lang="en-US" sz="2000" dirty="0" smtClean="0"/>
              <a:t>These outlets provide emergency power by generator. It takes 15-30 seconds to switch to generator power.</a:t>
            </a:r>
          </a:p>
        </p:txBody>
      </p:sp>
    </p:spTree>
    <p:extLst>
      <p:ext uri="{BB962C8B-B14F-4D97-AF65-F5344CB8AC3E}">
        <p14:creationId xmlns:p14="http://schemas.microsoft.com/office/powerpoint/2010/main" val="339432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b="1" dirty="0" smtClean="0"/>
              <a:t>Fire Sprinkler 18-inch rule</a:t>
            </a:r>
          </a:p>
          <a:p>
            <a:pPr marL="0" indent="0">
              <a:buNone/>
            </a:pPr>
            <a:r>
              <a:rPr lang="en-US" dirty="0"/>
              <a:t>	</a:t>
            </a:r>
            <a:r>
              <a:rPr lang="en-US" sz="2600" dirty="0"/>
              <a:t> </a:t>
            </a:r>
            <a:r>
              <a:rPr lang="en-US" sz="2600" dirty="0" smtClean="0"/>
              <a:t>-The </a:t>
            </a:r>
            <a:r>
              <a:rPr lang="en-US" sz="2600" dirty="0"/>
              <a:t>purpose of the “18-inch rule” is to prevent </a:t>
            </a:r>
            <a:r>
              <a:rPr lang="en-US" sz="2600" dirty="0" smtClean="0"/>
              <a:t>	 </a:t>
            </a:r>
          </a:p>
          <a:p>
            <a:pPr marL="0" indent="0">
              <a:buNone/>
            </a:pPr>
            <a:r>
              <a:rPr lang="en-US" sz="2600" dirty="0"/>
              <a:t>	 </a:t>
            </a:r>
            <a:r>
              <a:rPr lang="en-US" sz="2600" dirty="0" smtClean="0"/>
              <a:t> storage </a:t>
            </a:r>
            <a:r>
              <a:rPr lang="en-US" sz="2600" dirty="0"/>
              <a:t>or any other obstruction from interfering </a:t>
            </a:r>
            <a:endParaRPr lang="en-US" sz="2600" dirty="0" smtClean="0"/>
          </a:p>
          <a:p>
            <a:pPr marL="0" indent="0">
              <a:buNone/>
            </a:pPr>
            <a:r>
              <a:rPr lang="en-US" sz="2600" dirty="0"/>
              <a:t>	</a:t>
            </a:r>
            <a:r>
              <a:rPr lang="en-US" sz="2600" dirty="0" smtClean="0"/>
              <a:t>  with </a:t>
            </a:r>
            <a:r>
              <a:rPr lang="en-US" sz="2600" dirty="0"/>
              <a:t>the spray of water from a sprinkler head </a:t>
            </a:r>
            <a:endParaRPr lang="en-US" sz="2600" dirty="0" smtClean="0"/>
          </a:p>
          <a:p>
            <a:pPr marL="0" indent="0">
              <a:buNone/>
            </a:pPr>
            <a:r>
              <a:rPr lang="en-US" sz="2600" dirty="0"/>
              <a:t>	 </a:t>
            </a:r>
            <a:r>
              <a:rPr lang="en-US" sz="2600" dirty="0" smtClean="0"/>
              <a:t> during </a:t>
            </a:r>
            <a:r>
              <a:rPr lang="en-US" sz="2600" dirty="0"/>
              <a:t>a fire</a:t>
            </a:r>
            <a:r>
              <a:rPr lang="en-US" sz="2600" dirty="0" smtClean="0"/>
              <a:t>.</a:t>
            </a:r>
          </a:p>
          <a:p>
            <a:pPr marL="0" indent="0">
              <a:buNone/>
            </a:pPr>
            <a:endParaRPr lang="en-US" sz="2600" dirty="0" smtClean="0"/>
          </a:p>
          <a:p>
            <a:pPr marL="0" indent="0">
              <a:buNone/>
            </a:pPr>
            <a:r>
              <a:rPr lang="en-US" dirty="0"/>
              <a:t>	</a:t>
            </a:r>
          </a:p>
        </p:txBody>
      </p:sp>
      <p:sp>
        <p:nvSpPr>
          <p:cNvPr id="3" name="Title 2"/>
          <p:cNvSpPr>
            <a:spLocks noGrp="1"/>
          </p:cNvSpPr>
          <p:nvPr>
            <p:ph type="title"/>
          </p:nvPr>
        </p:nvSpPr>
        <p:spPr>
          <a:xfrm>
            <a:off x="372544" y="135453"/>
            <a:ext cx="5364683" cy="505884"/>
          </a:xfrm>
        </p:spPr>
        <p:txBody>
          <a:bodyPr>
            <a:noAutofit/>
          </a:bodyPr>
          <a:lstStyle/>
          <a:p>
            <a:r>
              <a:rPr lang="en-US" sz="1800" dirty="0"/>
              <a:t>Department of Pathology and Genomic Medicine Laboratory Safety Orientation</a:t>
            </a:r>
          </a:p>
        </p:txBody>
      </p:sp>
      <p:sp>
        <p:nvSpPr>
          <p:cNvPr id="4" name="Content Placeholder 8"/>
          <p:cNvSpPr>
            <a:spLocks noGrp="1"/>
          </p:cNvSpPr>
          <p:nvPr>
            <p:ph sz="quarter" idx="13"/>
          </p:nvPr>
        </p:nvSpPr>
        <p:spPr>
          <a:xfrm>
            <a:off x="372544" y="754056"/>
            <a:ext cx="2616200" cy="366712"/>
          </a:xfrm>
        </p:spPr>
        <p:txBody>
          <a:bodyPr/>
          <a:lstStyle/>
          <a:p>
            <a:r>
              <a:rPr lang="en-US" dirty="0" smtClean="0"/>
              <a:t>Life Safety</a:t>
            </a:r>
            <a:endParaRPr lang="en-US" dirty="0"/>
          </a:p>
        </p:txBody>
      </p:sp>
    </p:spTree>
    <p:extLst>
      <p:ext uri="{BB962C8B-B14F-4D97-AF65-F5344CB8AC3E}">
        <p14:creationId xmlns:p14="http://schemas.microsoft.com/office/powerpoint/2010/main" val="3925644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199" y="1427923"/>
            <a:ext cx="8229600" cy="4760843"/>
          </a:xfrm>
        </p:spPr>
        <p:txBody>
          <a:bodyPr/>
          <a:lstStyle/>
          <a:p>
            <a:r>
              <a:rPr lang="en-US" b="1" dirty="0" smtClean="0"/>
              <a:t>Hallway Clearance &amp; Corridor Etiquette</a:t>
            </a:r>
          </a:p>
          <a:p>
            <a:pPr marL="0" indent="0">
              <a:buNone/>
            </a:pPr>
            <a:r>
              <a:rPr lang="en-US" sz="2600" dirty="0"/>
              <a:t>	</a:t>
            </a:r>
            <a:r>
              <a:rPr lang="en-US" sz="2600" dirty="0" smtClean="0"/>
              <a:t>- There must be an unobstructed </a:t>
            </a:r>
            <a:r>
              <a:rPr lang="en-US" sz="2600" dirty="0"/>
              <a:t>egress of at least 4 </a:t>
            </a:r>
            <a:r>
              <a:rPr lang="en-US" sz="2600" dirty="0" smtClean="0"/>
              <a:t>	  feet from </a:t>
            </a:r>
            <a:r>
              <a:rPr lang="en-US" sz="2600" dirty="0"/>
              <a:t>one end of the area to the </a:t>
            </a:r>
            <a:r>
              <a:rPr lang="en-US" sz="2600" dirty="0" smtClean="0"/>
              <a:t>other.</a:t>
            </a:r>
          </a:p>
          <a:p>
            <a:pPr marL="0" indent="0">
              <a:buNone/>
            </a:pPr>
            <a:r>
              <a:rPr lang="en-US" sz="2600" dirty="0"/>
              <a:t>	</a:t>
            </a:r>
            <a:r>
              <a:rPr lang="en-US" sz="2600" dirty="0" smtClean="0"/>
              <a:t>- All equipment should be stored on one side of the 	   	  hallway and mobile.</a:t>
            </a:r>
          </a:p>
          <a:p>
            <a:pPr marL="0" indent="0">
              <a:buNone/>
            </a:pPr>
            <a:r>
              <a:rPr lang="en-US" sz="2600" dirty="0"/>
              <a:t>	</a:t>
            </a:r>
            <a:r>
              <a:rPr lang="en-US" sz="2600" dirty="0" smtClean="0"/>
              <a:t>- Equipment </a:t>
            </a:r>
            <a:r>
              <a:rPr lang="en-US" sz="2600" dirty="0"/>
              <a:t>or other objects </a:t>
            </a:r>
            <a:r>
              <a:rPr lang="en-US" sz="2600" dirty="0" smtClean="0"/>
              <a:t>cannot block </a:t>
            </a:r>
            <a:r>
              <a:rPr lang="en-US" sz="2600" dirty="0"/>
              <a:t>life </a:t>
            </a:r>
            <a:endParaRPr lang="en-US" sz="2600" dirty="0" smtClean="0"/>
          </a:p>
          <a:p>
            <a:pPr marL="0" indent="0">
              <a:buNone/>
            </a:pPr>
            <a:r>
              <a:rPr lang="en-US" sz="2600" dirty="0"/>
              <a:t>	</a:t>
            </a:r>
            <a:r>
              <a:rPr lang="en-US" sz="2600" dirty="0" smtClean="0"/>
              <a:t>  safety </a:t>
            </a:r>
            <a:r>
              <a:rPr lang="en-US" sz="2600" dirty="0"/>
              <a:t>systems such as</a:t>
            </a:r>
            <a:r>
              <a:rPr lang="en-US" sz="2600" dirty="0" smtClean="0"/>
              <a:t>: fire extinguishers, pull </a:t>
            </a:r>
          </a:p>
          <a:p>
            <a:pPr marL="0" indent="0">
              <a:buNone/>
            </a:pPr>
            <a:r>
              <a:rPr lang="en-US" sz="2600" dirty="0" smtClean="0"/>
              <a:t>	  stations, fire exits, fire doors or medical gas shut off </a:t>
            </a:r>
          </a:p>
          <a:p>
            <a:pPr marL="0" indent="0">
              <a:buNone/>
            </a:pPr>
            <a:r>
              <a:rPr lang="en-US" sz="2600" dirty="0"/>
              <a:t>	</a:t>
            </a:r>
            <a:r>
              <a:rPr lang="en-US" sz="2600" dirty="0" smtClean="0"/>
              <a:t>  valves.</a:t>
            </a:r>
          </a:p>
        </p:txBody>
      </p:sp>
      <p:sp>
        <p:nvSpPr>
          <p:cNvPr id="3" name="Title 2"/>
          <p:cNvSpPr>
            <a:spLocks noGrp="1"/>
          </p:cNvSpPr>
          <p:nvPr>
            <p:ph type="title"/>
          </p:nvPr>
        </p:nvSpPr>
        <p:spPr>
          <a:xfrm>
            <a:off x="316522" y="123282"/>
            <a:ext cx="5364683" cy="505884"/>
          </a:xfrm>
        </p:spPr>
        <p:txBody>
          <a:bodyPr>
            <a:noAutofit/>
          </a:bodyPr>
          <a:lstStyle/>
          <a:p>
            <a:r>
              <a:rPr lang="en-US" sz="1800" dirty="0"/>
              <a:t>Department of Pathology and Genomic Medicine Laboratory Safety Orientation</a:t>
            </a:r>
          </a:p>
        </p:txBody>
      </p:sp>
      <p:sp>
        <p:nvSpPr>
          <p:cNvPr id="4" name="Content Placeholder 8"/>
          <p:cNvSpPr>
            <a:spLocks noGrp="1"/>
          </p:cNvSpPr>
          <p:nvPr>
            <p:ph sz="quarter" idx="13"/>
          </p:nvPr>
        </p:nvSpPr>
        <p:spPr>
          <a:xfrm>
            <a:off x="382663" y="747971"/>
            <a:ext cx="2616200" cy="366712"/>
          </a:xfrm>
        </p:spPr>
        <p:txBody>
          <a:bodyPr/>
          <a:lstStyle/>
          <a:p>
            <a:r>
              <a:rPr lang="en-US" dirty="0" smtClean="0"/>
              <a:t>Life Safety</a:t>
            </a:r>
            <a:endParaRPr lang="en-US" dirty="0"/>
          </a:p>
        </p:txBody>
      </p:sp>
    </p:spTree>
    <p:extLst>
      <p:ext uri="{BB962C8B-B14F-4D97-AF65-F5344CB8AC3E}">
        <p14:creationId xmlns:p14="http://schemas.microsoft.com/office/powerpoint/2010/main" val="1434477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744579"/>
            <a:ext cx="4038600" cy="34851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600" dirty="0" smtClean="0">
                <a:latin typeface="Franklin Gothic Book" panose="020B0503020102020204" pitchFamily="34" charset="0"/>
                <a:cs typeface="Franklin Gothic Book" panose="020B0503020102020204" pitchFamily="34" charset="0"/>
              </a:rPr>
              <a:t>Facilities and Safety</a:t>
            </a:r>
          </a:p>
          <a:p>
            <a:pPr lvl="1">
              <a:buFont typeface="Wingdings" panose="05000000000000000000" pitchFamily="2" charset="2"/>
              <a:buChar char="§"/>
            </a:pPr>
            <a:r>
              <a:rPr lang="en-US" altLang="en-US" sz="1200" dirty="0" smtClean="0">
                <a:latin typeface="Franklin Gothic Book" panose="020B0503020102020204" pitchFamily="34" charset="0"/>
                <a:cs typeface="Franklin Gothic Book" panose="020B0503020102020204" pitchFamily="34" charset="0"/>
              </a:rPr>
              <a:t>The BB/TS shall have policies, processes, and procedures to ensure the provision of safe environmental conditions. </a:t>
            </a:r>
          </a:p>
          <a:p>
            <a:pPr lvl="1">
              <a:buFont typeface="Wingdings" panose="05000000000000000000" pitchFamily="2" charset="2"/>
              <a:buChar char="§"/>
            </a:pPr>
            <a:r>
              <a:rPr lang="en-US" altLang="en-US" sz="1200" dirty="0" smtClean="0">
                <a:latin typeface="Franklin Gothic Book" panose="020B0503020102020204" pitchFamily="34" charset="0"/>
                <a:cs typeface="Franklin Gothic Book" panose="020B0503020102020204" pitchFamily="34" charset="0"/>
              </a:rPr>
              <a:t>The facilities shall be suitable for the activities performed</a:t>
            </a:r>
          </a:p>
          <a:p>
            <a:pPr lvl="1">
              <a:buFont typeface="Wingdings" panose="05000000000000000000" pitchFamily="2" charset="2"/>
              <a:buChar char="§"/>
            </a:pPr>
            <a:r>
              <a:rPr lang="en-US" altLang="en-US" sz="1200" dirty="0" smtClean="0">
                <a:latin typeface="Franklin Gothic Book" panose="020B0503020102020204" pitchFamily="34" charset="0"/>
                <a:cs typeface="Franklin Gothic Book" panose="020B0503020102020204" pitchFamily="34" charset="0"/>
              </a:rPr>
              <a:t>Safety programs shall meet local, state, and federal regulations, where applicable.</a:t>
            </a:r>
          </a:p>
          <a:p>
            <a:pPr marL="344488" lvl="1" indent="-344488">
              <a:buFont typeface="Arial" panose="020B0604020202020204" pitchFamily="34" charset="0"/>
              <a:buChar char="•"/>
            </a:pPr>
            <a:r>
              <a:rPr lang="en-US" altLang="en-US" sz="1600" dirty="0" smtClean="0">
                <a:latin typeface="Franklin Gothic Book" panose="020B0503020102020204" pitchFamily="34" charset="0"/>
                <a:cs typeface="Franklin Gothic Book" panose="020B0503020102020204" pitchFamily="34" charset="0"/>
              </a:rPr>
              <a:t>Safe Environment</a:t>
            </a:r>
          </a:p>
          <a:p>
            <a:pPr marL="744538" lvl="2" indent="-344488">
              <a:buFont typeface="Wingdings" panose="05000000000000000000" pitchFamily="2" charset="2"/>
              <a:buChar char="§"/>
            </a:pPr>
            <a:r>
              <a:rPr lang="en-US" altLang="en-US" sz="1200" dirty="0" smtClean="0">
                <a:latin typeface="Franklin Gothic Book" panose="020B0503020102020204" pitchFamily="34" charset="0"/>
                <a:cs typeface="Franklin Gothic Book" panose="020B0503020102020204" pitchFamily="34" charset="0"/>
              </a:rPr>
              <a:t>The BB/TS shall have processes to minimize and respond to environmentally related risks to the health and safety of employees, donors, volunteers, patients, and visitors.</a:t>
            </a:r>
          </a:p>
          <a:p>
            <a:pPr marL="744538" lvl="2" indent="-344488">
              <a:buFont typeface="Wingdings" panose="05000000000000000000" pitchFamily="2" charset="2"/>
              <a:buChar char="§"/>
            </a:pPr>
            <a:r>
              <a:rPr lang="en-US" altLang="en-US" sz="1200" dirty="0" smtClean="0">
                <a:latin typeface="Franklin Gothic Book" panose="020B0503020102020204" pitchFamily="34" charset="0"/>
                <a:cs typeface="Franklin Gothic Book" panose="020B0503020102020204" pitchFamily="34" charset="0"/>
              </a:rPr>
              <a:t>Suitable quarters, environment, and equipment shall be available to maintain safe operation</a:t>
            </a:r>
          </a:p>
          <a:p>
            <a:pPr eaLnBrk="1" hangingPunct="1"/>
            <a:endParaRPr lang="en-US" altLang="en-US" sz="1600" dirty="0" smtClean="0">
              <a:latin typeface="Franklin Gothic Book" panose="020B0503020102020204" pitchFamily="34" charset="0"/>
              <a:cs typeface="Franklin Gothic Book" panose="020B0503020102020204" pitchFamily="34" charset="0"/>
            </a:endParaRPr>
          </a:p>
        </p:txBody>
      </p:sp>
      <p:sp>
        <p:nvSpPr>
          <p:cNvPr id="12291" name="Content Placeholder 39"/>
          <p:cNvSpPr>
            <a:spLocks noGrp="1"/>
          </p:cNvSpPr>
          <p:nvPr>
            <p:ph sz="half" idx="2"/>
          </p:nvPr>
        </p:nvSpPr>
        <p:spPr bwMode="auto">
          <a:xfrm>
            <a:off x="4648200" y="1756611"/>
            <a:ext cx="4038600" cy="33407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600" dirty="0" smtClean="0">
                <a:latin typeface="Franklin Gothic Book" panose="020B0503020102020204" pitchFamily="34" charset="0"/>
                <a:cs typeface="Franklin Gothic Book" panose="020B0503020102020204" pitchFamily="34" charset="0"/>
              </a:rPr>
              <a:t>Biological, Chemical, and Radiation Safety</a:t>
            </a:r>
          </a:p>
          <a:p>
            <a:pPr lvl="1">
              <a:buFont typeface="Wingdings" panose="05000000000000000000" pitchFamily="2" charset="2"/>
              <a:buChar char="§"/>
            </a:pPr>
            <a:r>
              <a:rPr lang="en-US" altLang="en-US" sz="1200" dirty="0" smtClean="0">
                <a:latin typeface="Franklin Gothic Book" panose="020B0503020102020204" pitchFamily="34" charset="0"/>
                <a:cs typeface="Franklin Gothic Book" panose="020B0503020102020204" pitchFamily="34" charset="0"/>
              </a:rPr>
              <a:t>The BB/TS shall have a process for monitoring adherence to biological, chemical, and radiation safety standards and regulations, where applicable</a:t>
            </a:r>
          </a:p>
          <a:p>
            <a:pPr marL="344488" lvl="1" indent="-344488">
              <a:buFont typeface="Arial" panose="020B0604020202020204" pitchFamily="34" charset="0"/>
              <a:buChar char="•"/>
            </a:pPr>
            <a:r>
              <a:rPr lang="en-US" altLang="en-US" sz="1600" dirty="0" smtClean="0">
                <a:latin typeface="Franklin Gothic Book" panose="020B0503020102020204" pitchFamily="34" charset="0"/>
                <a:cs typeface="Franklin Gothic Book" panose="020B0503020102020204" pitchFamily="34" charset="0"/>
              </a:rPr>
              <a:t>Discard of Blood, Components, Tissue, and Derivatives</a:t>
            </a:r>
          </a:p>
          <a:p>
            <a:pPr marL="744538" lvl="2" indent="-344488">
              <a:buFont typeface="Wingdings" panose="05000000000000000000" pitchFamily="2" charset="2"/>
              <a:buChar char="§"/>
            </a:pPr>
            <a:r>
              <a:rPr lang="en-US" altLang="en-US" sz="1200" dirty="0" smtClean="0">
                <a:latin typeface="Franklin Gothic Book" panose="020B0503020102020204" pitchFamily="34" charset="0"/>
                <a:cs typeface="Franklin Gothic Book" panose="020B0503020102020204" pitchFamily="34" charset="0"/>
              </a:rPr>
              <a:t>Blood, blood components, tissue, and derivatives shall be handled and discarded in a manner that minimizes the potential for human exposure to infectious agents</a:t>
            </a:r>
          </a:p>
        </p:txBody>
      </p:sp>
      <p:sp>
        <p:nvSpPr>
          <p:cNvPr id="38" name="Title 37"/>
          <p:cNvSpPr>
            <a:spLocks noGrp="1"/>
          </p:cNvSpPr>
          <p:nvPr>
            <p:ph type="title"/>
          </p:nvPr>
        </p:nvSpPr>
        <p:spPr>
          <a:xfrm>
            <a:off x="491614" y="111919"/>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491614" y="742950"/>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Accreditation</a:t>
            </a:r>
          </a:p>
        </p:txBody>
      </p:sp>
      <p:sp>
        <p:nvSpPr>
          <p:cNvPr id="6" name="TextBox 5"/>
          <p:cNvSpPr txBox="1"/>
          <p:nvPr/>
        </p:nvSpPr>
        <p:spPr>
          <a:xfrm>
            <a:off x="3135823" y="1195385"/>
            <a:ext cx="2719953" cy="369332"/>
          </a:xfrm>
          <a:prstGeom prst="rect">
            <a:avLst/>
          </a:prstGeom>
          <a:noFill/>
        </p:spPr>
        <p:txBody>
          <a:bodyPr wrap="square" rtlCol="0">
            <a:spAutoFit/>
          </a:bodyPr>
          <a:lstStyle/>
          <a:p>
            <a:pPr algn="ctr"/>
            <a:r>
              <a:rPr lang="en-US" dirty="0" smtClean="0"/>
              <a:t>AABB Accreditation</a:t>
            </a:r>
            <a:endParaRPr lang="en-US" dirty="0"/>
          </a:p>
        </p:txBody>
      </p:sp>
      <p:pic>
        <p:nvPicPr>
          <p:cNvPr id="1026" name="Picture 2" descr="C:\Users\tmhapl\AppData\Local\Microsoft\Windows\Temporary Internet Files\Content.IE5\QC3TAWC3\lab_safet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703" y="4660232"/>
            <a:ext cx="2061003" cy="181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8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6002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200" dirty="0" smtClean="0">
                <a:latin typeface="Franklin Gothic Book" panose="020B0503020102020204" pitchFamily="34" charset="0"/>
                <a:cs typeface="Franklin Gothic Book" panose="020B0503020102020204" pitchFamily="34" charset="0"/>
              </a:rPr>
              <a:t>According to OSHA, all of the US labs are required to have access to updated MSDS Manual. </a:t>
            </a:r>
          </a:p>
          <a:p>
            <a:pPr lvl="1">
              <a:buFont typeface="Wingdings" panose="05000000000000000000" pitchFamily="2" charset="2"/>
              <a:buChar char="§"/>
            </a:pPr>
            <a:r>
              <a:rPr lang="en-US" altLang="en-US" sz="1000" dirty="0" smtClean="0">
                <a:latin typeface="Franklin Gothic Book" panose="020B0503020102020204" pitchFamily="34" charset="0"/>
                <a:cs typeface="Franklin Gothic Book" panose="020B0503020102020204" pitchFamily="34" charset="0"/>
              </a:rPr>
              <a:t>There is a yellow sticker on every phone in the lab that contain the phone numbers of SDS. Whenever anyone have question on certain chemical, they can call the number and have the data, fax, e-mail, or read it over for you by the phone</a:t>
            </a:r>
          </a:p>
          <a:p>
            <a:pPr lvl="1">
              <a:buFont typeface="Wingdings" panose="05000000000000000000" pitchFamily="2" charset="2"/>
              <a:buChar char="§"/>
            </a:pPr>
            <a:r>
              <a:rPr lang="en-US" altLang="en-US" sz="1000" dirty="0" smtClean="0">
                <a:latin typeface="Franklin Gothic Book" panose="020B0503020102020204" pitchFamily="34" charset="0"/>
                <a:cs typeface="Franklin Gothic Book" panose="020B0503020102020204" pitchFamily="34" charset="0"/>
              </a:rPr>
              <a:t>The Data is also available on the Houston Methodist Hospital Intranet </a:t>
            </a:r>
          </a:p>
          <a:p>
            <a:pPr marL="344488" lvl="1" indent="-344488">
              <a:buFont typeface="Arial" panose="020B0604020202020204" pitchFamily="34" charset="0"/>
              <a:buChar char="•"/>
            </a:pPr>
            <a:r>
              <a:rPr lang="en-US" altLang="en-US" sz="1200" dirty="0" smtClean="0">
                <a:latin typeface="Franklin Gothic Book" panose="020B0503020102020204" pitchFamily="34" charset="0"/>
                <a:cs typeface="Franklin Gothic Book" panose="020B0503020102020204" pitchFamily="34" charset="0"/>
              </a:rPr>
              <a:t>Training programs that review the safety requirements for “blood-borne pathogens” including use of personal protective equipment will be provided in the Safety orientation that given to all of the new employees and visitors. </a:t>
            </a:r>
            <a:endParaRPr lang="en-US" altLang="en-US" sz="1200" dirty="0">
              <a:latin typeface="Franklin Gothic Book" panose="020B0503020102020204" pitchFamily="34" charset="0"/>
              <a:cs typeface="Franklin Gothic Book" panose="020B0503020102020204" pitchFamily="34" charset="0"/>
            </a:endParaRPr>
          </a:p>
          <a:p>
            <a:pPr marL="746125" lvl="1" indent="-288925">
              <a:buFont typeface="Wingdings" panose="05000000000000000000" pitchFamily="2" charset="2"/>
              <a:buChar char="§"/>
            </a:pPr>
            <a:r>
              <a:rPr lang="en-US" altLang="en-US" sz="1000" dirty="0">
                <a:latin typeface="Franklin Gothic Book" panose="020B0503020102020204" pitchFamily="34" charset="0"/>
                <a:cs typeface="Franklin Gothic Book" panose="020B0503020102020204" pitchFamily="34" charset="0"/>
              </a:rPr>
              <a:t>I</a:t>
            </a:r>
            <a:r>
              <a:rPr lang="en-US" altLang="en-US" sz="1000" dirty="0" smtClean="0">
                <a:latin typeface="Franklin Gothic Book" panose="020B0503020102020204" pitchFamily="34" charset="0"/>
                <a:cs typeface="Franklin Gothic Book" panose="020B0503020102020204" pitchFamily="34" charset="0"/>
              </a:rPr>
              <a:t>t is very important to don the PPE while collecting, transport, storage, and handling of blood and tissue specimens</a:t>
            </a:r>
          </a:p>
          <a:p>
            <a:pPr marL="344488" lvl="1" indent="-344488">
              <a:buFont typeface="Arial" panose="020B0604020202020204" pitchFamily="34" charset="0"/>
              <a:buChar char="•"/>
            </a:pPr>
            <a:r>
              <a:rPr lang="en-US" altLang="en-US" sz="1200" dirty="0" smtClean="0">
                <a:latin typeface="Franklin Gothic Book" panose="020B0503020102020204" pitchFamily="34" charset="0"/>
                <a:cs typeface="Franklin Gothic Book" panose="020B0503020102020204" pitchFamily="34" charset="0"/>
              </a:rPr>
              <a:t>All labs must have a policy that describes its plan to respond to an internal and external disaster’s impact on laboratory operation </a:t>
            </a:r>
          </a:p>
          <a:p>
            <a:pPr marL="746125" lvl="1" indent="-288925">
              <a:buFont typeface="Wingdings" panose="05000000000000000000" pitchFamily="2" charset="2"/>
              <a:buChar char="§"/>
            </a:pPr>
            <a:r>
              <a:rPr lang="en-US" altLang="en-US" sz="1000" dirty="0" smtClean="0">
                <a:latin typeface="Franklin Gothic Book" panose="020B0503020102020204" pitchFamily="34" charset="0"/>
                <a:cs typeface="Franklin Gothic Book" panose="020B0503020102020204" pitchFamily="34" charset="0"/>
              </a:rPr>
              <a:t>It is recommended the lab to develop one or more written agreements with outside laboratories capable of accepting transferred tests in the event of an internal or external disaster.   </a:t>
            </a:r>
            <a:r>
              <a:rPr lang="en-US" altLang="en-US" sz="1000" dirty="0">
                <a:latin typeface="Franklin Gothic Book" panose="020B0503020102020204" pitchFamily="34" charset="0"/>
                <a:cs typeface="Franklin Gothic Book" panose="020B0503020102020204" pitchFamily="34" charset="0"/>
              </a:rPr>
              <a:t>	</a:t>
            </a:r>
            <a:endParaRPr lang="en-US" altLang="en-US" sz="1000" dirty="0" smtClean="0">
              <a:latin typeface="Franklin Gothic Book" panose="020B0503020102020204" pitchFamily="34" charset="0"/>
              <a:cs typeface="Franklin Gothic Book" panose="020B0503020102020204" pitchFamily="34" charset="0"/>
            </a:endParaRPr>
          </a:p>
        </p:txBody>
      </p:sp>
      <p:sp>
        <p:nvSpPr>
          <p:cNvPr id="12291" name="Content Placeholder 39"/>
          <p:cNvSpPr>
            <a:spLocks noGrp="1"/>
          </p:cNvSpPr>
          <p:nvPr>
            <p:ph sz="half" idx="2"/>
          </p:nvPr>
        </p:nvSpPr>
        <p:spPr bwMode="auto">
          <a:xfrm>
            <a:off x="4648200" y="16002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200" dirty="0" smtClean="0">
                <a:latin typeface="Franklin Gothic Book" panose="020B0503020102020204" pitchFamily="34" charset="0"/>
                <a:cs typeface="Franklin Gothic Book" panose="020B0503020102020204" pitchFamily="34" charset="0"/>
              </a:rPr>
              <a:t>During the natural disaster, all labs need to make sure the emergency power supplies are available for the essential testing equipment and  freezers to keep the lab work going</a:t>
            </a:r>
          </a:p>
          <a:p>
            <a:pPr eaLnBrk="1" hangingPunct="1"/>
            <a:r>
              <a:rPr lang="en-US" altLang="en-US" sz="1200" dirty="0" smtClean="0">
                <a:latin typeface="Franklin Gothic Book" panose="020B0503020102020204" pitchFamily="34" charset="0"/>
                <a:cs typeface="Franklin Gothic Book" panose="020B0503020102020204" pitchFamily="34" charset="0"/>
              </a:rPr>
              <a:t>The laboratory’s floor plan and traffic flow must ensure that amplified material cannot be return to a pre-amplification area</a:t>
            </a:r>
          </a:p>
          <a:p>
            <a:pPr lvl="1">
              <a:buFont typeface="Wingdings" panose="05000000000000000000" pitchFamily="2" charset="2"/>
              <a:buChar char="§"/>
            </a:pPr>
            <a:r>
              <a:rPr lang="en-US" altLang="en-US" sz="1000" dirty="0" smtClean="0">
                <a:latin typeface="Franklin Gothic Book" panose="020B0503020102020204" pitchFamily="34" charset="0"/>
                <a:cs typeface="Franklin Gothic Book" panose="020B0503020102020204" pitchFamily="34" charset="0"/>
              </a:rPr>
              <a:t>Everyone needs to use the </a:t>
            </a:r>
            <a:r>
              <a:rPr lang="en-US" altLang="en-US" sz="1000" b="1" dirty="0" smtClean="0">
                <a:latin typeface="Franklin Gothic Book" panose="020B0503020102020204" pitchFamily="34" charset="0"/>
                <a:cs typeface="Franklin Gothic Book" panose="020B0503020102020204" pitchFamily="34" charset="0"/>
              </a:rPr>
              <a:t>dedicated </a:t>
            </a:r>
            <a:r>
              <a:rPr lang="en-US" altLang="en-US" sz="1000" dirty="0" smtClean="0">
                <a:latin typeface="Franklin Gothic Book" panose="020B0503020102020204" pitchFamily="34" charset="0"/>
                <a:cs typeface="Franklin Gothic Book" panose="020B0503020102020204" pitchFamily="34" charset="0"/>
              </a:rPr>
              <a:t> lab coats, gloves and disposable supplies in the pre-amplification area. </a:t>
            </a:r>
          </a:p>
          <a:p>
            <a:pPr lvl="1">
              <a:buFont typeface="Wingdings" panose="05000000000000000000" pitchFamily="2" charset="2"/>
              <a:buChar char="§"/>
            </a:pPr>
            <a:r>
              <a:rPr lang="en-US" altLang="en-US" sz="1000" dirty="0" smtClean="0">
                <a:latin typeface="Franklin Gothic Book" panose="020B0503020102020204" pitchFamily="34" charset="0"/>
                <a:cs typeface="Franklin Gothic Book" panose="020B0503020102020204" pitchFamily="34" charset="0"/>
              </a:rPr>
              <a:t>It is also very important to know the PPE that were used in the pre-amplification area do not be taken to the post area and vise versa.</a:t>
            </a:r>
          </a:p>
          <a:p>
            <a:pPr lvl="1">
              <a:buFont typeface="Wingdings" panose="05000000000000000000" pitchFamily="2" charset="2"/>
              <a:buChar char="§"/>
            </a:pPr>
            <a:r>
              <a:rPr lang="en-US" altLang="en-US" sz="1000" dirty="0" smtClean="0">
                <a:latin typeface="Franklin Gothic Book" panose="020B0503020102020204" pitchFamily="34" charset="0"/>
                <a:cs typeface="Franklin Gothic Book" panose="020B0503020102020204" pitchFamily="34" charset="0"/>
              </a:rPr>
              <a:t>All of these are to ensure our own safety to the exposure to the specimens and avoiding cross contamination </a:t>
            </a:r>
          </a:p>
          <a:p>
            <a:pPr marL="344488" lvl="1" indent="-344488">
              <a:buFont typeface="Arial" panose="020B0604020202020204" pitchFamily="34" charset="0"/>
              <a:buChar char="•"/>
            </a:pPr>
            <a:r>
              <a:rPr lang="en-US" altLang="en-US" sz="1200" dirty="0" smtClean="0">
                <a:latin typeface="Franklin Gothic Book" panose="020B0503020102020204" pitchFamily="34" charset="0"/>
                <a:cs typeface="Franklin Gothic Book" panose="020B0503020102020204" pitchFamily="34" charset="0"/>
              </a:rPr>
              <a:t>All of the laboratories are required to establish and follow a written policy to ensure the confidentiality of the patient record</a:t>
            </a:r>
          </a:p>
          <a:p>
            <a:pPr marL="344488" lvl="1" indent="-344488">
              <a:buFont typeface="Arial" panose="020B0604020202020204" pitchFamily="34" charset="0"/>
              <a:buChar char="•"/>
            </a:pPr>
            <a:r>
              <a:rPr lang="en-US" altLang="en-US" sz="1200" dirty="0" smtClean="0">
                <a:latin typeface="Franklin Gothic Book" panose="020B0503020102020204" pitchFamily="34" charset="0"/>
                <a:cs typeface="Franklin Gothic Book" panose="020B0503020102020204" pitchFamily="34" charset="0"/>
              </a:rPr>
              <a:t>Test results must be released only to authorized persons and the individual for using the test results and/or to the laboratory that initially requested the test</a:t>
            </a:r>
          </a:p>
          <a:p>
            <a:pPr marL="746125" lvl="1" indent="-288925">
              <a:buFont typeface="Wingdings" panose="05000000000000000000" pitchFamily="2" charset="2"/>
              <a:buChar char="§"/>
            </a:pPr>
            <a:r>
              <a:rPr lang="en-US" altLang="en-US" sz="1000" dirty="0" smtClean="0">
                <a:latin typeface="Franklin Gothic Book" panose="020B0503020102020204" pitchFamily="34" charset="0"/>
                <a:cs typeface="Franklin Gothic Book" panose="020B0503020102020204" pitchFamily="34" charset="0"/>
              </a:rPr>
              <a:t>This is a big part of patient safety that us the staff have to follow</a:t>
            </a:r>
          </a:p>
        </p:txBody>
      </p:sp>
      <p:sp>
        <p:nvSpPr>
          <p:cNvPr id="38" name="Title 37"/>
          <p:cNvSpPr>
            <a:spLocks noGrp="1"/>
          </p:cNvSpPr>
          <p:nvPr>
            <p:ph type="title"/>
          </p:nvPr>
        </p:nvSpPr>
        <p:spPr>
          <a:xfrm>
            <a:off x="457200" y="106337"/>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457200" y="739761"/>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Accreditation</a:t>
            </a:r>
          </a:p>
        </p:txBody>
      </p:sp>
      <p:sp>
        <p:nvSpPr>
          <p:cNvPr id="6" name="TextBox 5"/>
          <p:cNvSpPr txBox="1"/>
          <p:nvPr/>
        </p:nvSpPr>
        <p:spPr>
          <a:xfrm>
            <a:off x="2758698" y="1239864"/>
            <a:ext cx="2719953" cy="369332"/>
          </a:xfrm>
          <a:prstGeom prst="rect">
            <a:avLst/>
          </a:prstGeom>
          <a:noFill/>
        </p:spPr>
        <p:txBody>
          <a:bodyPr wrap="square" rtlCol="0">
            <a:spAutoFit/>
          </a:bodyPr>
          <a:lstStyle/>
          <a:p>
            <a:pPr algn="ctr"/>
            <a:r>
              <a:rPr lang="en-US" dirty="0" smtClean="0"/>
              <a:t>ASHI Accreditation</a:t>
            </a:r>
            <a:endParaRPr lang="en-US" dirty="0"/>
          </a:p>
        </p:txBody>
      </p:sp>
    </p:spTree>
    <p:extLst>
      <p:ext uri="{BB962C8B-B14F-4D97-AF65-F5344CB8AC3E}">
        <p14:creationId xmlns:p14="http://schemas.microsoft.com/office/powerpoint/2010/main" val="41530628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840424"/>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200" dirty="0" smtClean="0">
                <a:latin typeface="Franklin Gothic Book" panose="020B0503020102020204" pitchFamily="34" charset="0"/>
                <a:cs typeface="Franklin Gothic Book" panose="020B0503020102020204" pitchFamily="34" charset="0"/>
              </a:rPr>
              <a:t>Safety procedures have to be posted or available for all employees.</a:t>
            </a:r>
          </a:p>
          <a:p>
            <a:pPr eaLnBrk="1" hangingPunct="1"/>
            <a:r>
              <a:rPr lang="en-US" altLang="en-US" sz="1200" dirty="0" smtClean="0">
                <a:latin typeface="Franklin Gothic Book" panose="020B0503020102020204" pitchFamily="34" charset="0"/>
                <a:cs typeface="Franklin Gothic Book" panose="020B0503020102020204" pitchFamily="34" charset="0"/>
              </a:rPr>
              <a:t>All laboratories injuries and accidents need to be documented and report to Occupational Safety and Health (OSHA)</a:t>
            </a:r>
          </a:p>
          <a:p>
            <a:pPr eaLnBrk="1" hangingPunct="1"/>
            <a:r>
              <a:rPr lang="en-US" altLang="en-US" sz="1200" dirty="0" smtClean="0">
                <a:latin typeface="Franklin Gothic Book" panose="020B0503020102020204" pitchFamily="34" charset="0"/>
                <a:cs typeface="Franklin Gothic Book" panose="020B0503020102020204" pitchFamily="34" charset="0"/>
              </a:rPr>
              <a:t>Accredited labs must have automatic fire extinguishing system and fire doors closing when fire occur</a:t>
            </a:r>
          </a:p>
          <a:p>
            <a:pPr eaLnBrk="1" hangingPunct="1"/>
            <a:r>
              <a:rPr lang="en-US" altLang="en-US" sz="1200" dirty="0" smtClean="0">
                <a:latin typeface="Franklin Gothic Book" panose="020B0503020102020204" pitchFamily="34" charset="0"/>
                <a:cs typeface="Franklin Gothic Book" panose="020B0503020102020204" pitchFamily="34" charset="0"/>
              </a:rPr>
              <a:t>Visual alarm system must be available for the hearing-impaired staff</a:t>
            </a:r>
          </a:p>
          <a:p>
            <a:pPr eaLnBrk="1" hangingPunct="1"/>
            <a:r>
              <a:rPr lang="en-US" altLang="en-US" sz="1200" dirty="0" smtClean="0">
                <a:latin typeface="Franklin Gothic Book" panose="020B0503020102020204" pitchFamily="34" charset="0"/>
                <a:cs typeface="Franklin Gothic Book" panose="020B0503020102020204" pitchFamily="34" charset="0"/>
              </a:rPr>
              <a:t>Fire drills must be performed with all of the lab staff participating  once a year </a:t>
            </a:r>
          </a:p>
          <a:p>
            <a:pPr eaLnBrk="1" hangingPunct="1"/>
            <a:r>
              <a:rPr lang="en-US" altLang="en-US" sz="1200" dirty="0" smtClean="0">
                <a:latin typeface="Franklin Gothic Book" panose="020B0503020102020204" pitchFamily="34" charset="0"/>
                <a:cs typeface="Franklin Gothic Book" panose="020B0503020102020204" pitchFamily="34" charset="0"/>
              </a:rPr>
              <a:t>All laboratory equipment and devices need to be grounded and checked before first time using, after modification and repair</a:t>
            </a:r>
          </a:p>
          <a:p>
            <a:pPr eaLnBrk="1" hangingPunct="1"/>
            <a:r>
              <a:rPr lang="en-US" altLang="en-US" sz="1200" dirty="0" smtClean="0">
                <a:latin typeface="Franklin Gothic Book" panose="020B0503020102020204" pitchFamily="34" charset="0"/>
                <a:cs typeface="Franklin Gothic Book" panose="020B0503020102020204" pitchFamily="34" charset="0"/>
              </a:rPr>
              <a:t>Every chemicals in the lab need to be listed and documented. Material Safety Data Sheet (MSDS) have to contain information for each chemical</a:t>
            </a:r>
          </a:p>
          <a:p>
            <a:pPr eaLnBrk="1" hangingPunct="1"/>
            <a:r>
              <a:rPr lang="en-US" altLang="en-US" sz="1200" dirty="0" smtClean="0">
                <a:latin typeface="Franklin Gothic Book" panose="020B0503020102020204" pitchFamily="34" charset="0"/>
                <a:cs typeface="Franklin Gothic Book" panose="020B0503020102020204" pitchFamily="34" charset="0"/>
              </a:rPr>
              <a:t>MSDS must be available to all of the laboratory staff at all times in any format</a:t>
            </a:r>
          </a:p>
          <a:p>
            <a:pPr eaLnBrk="1" hangingPunct="1"/>
            <a:r>
              <a:rPr lang="en-US" altLang="en-US" sz="1200" dirty="0" smtClean="0">
                <a:latin typeface="Franklin Gothic Book" panose="020B0503020102020204" pitchFamily="34" charset="0"/>
                <a:cs typeface="Franklin Gothic Book" panose="020B0503020102020204" pitchFamily="34" charset="0"/>
              </a:rPr>
              <a:t>Personal Protective Equipment (PPE) must be provided and worn whenever using the chemicals.</a:t>
            </a:r>
          </a:p>
          <a:p>
            <a:pPr eaLnBrk="1" hangingPunct="1"/>
            <a:endParaRPr lang="en-US" altLang="en-US" sz="1200" dirty="0" smtClean="0">
              <a:latin typeface="Franklin Gothic Book" panose="020B0503020102020204" pitchFamily="34" charset="0"/>
              <a:cs typeface="Franklin Gothic Book" panose="020B0503020102020204" pitchFamily="34" charset="0"/>
            </a:endParaRPr>
          </a:p>
          <a:p>
            <a:pPr eaLnBrk="1" hangingPunct="1"/>
            <a:endParaRPr lang="en-US" altLang="en-US" sz="1200" dirty="0" smtClean="0">
              <a:latin typeface="Franklin Gothic Book" panose="020B0503020102020204" pitchFamily="34" charset="0"/>
              <a:cs typeface="Franklin Gothic Book" panose="020B0503020102020204" pitchFamily="34" charset="0"/>
            </a:endParaRPr>
          </a:p>
          <a:p>
            <a:pPr marL="0" indent="0" eaLnBrk="1" hangingPunct="1">
              <a:buNone/>
            </a:pPr>
            <a:endParaRPr lang="en-US" altLang="en-US" sz="1200" dirty="0" smtClean="0">
              <a:latin typeface="Franklin Gothic Book" panose="020B0503020102020204" pitchFamily="34" charset="0"/>
              <a:cs typeface="Franklin Gothic Book" panose="020B0503020102020204" pitchFamily="34" charset="0"/>
            </a:endParaRPr>
          </a:p>
        </p:txBody>
      </p:sp>
      <p:sp>
        <p:nvSpPr>
          <p:cNvPr id="12291" name="Content Placeholder 39"/>
          <p:cNvSpPr>
            <a:spLocks noGrp="1"/>
          </p:cNvSpPr>
          <p:nvPr>
            <p:ph sz="half" idx="2"/>
          </p:nvPr>
        </p:nvSpPr>
        <p:spPr bwMode="auto">
          <a:xfrm>
            <a:off x="4702444" y="1840424"/>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dirty="0">
                <a:latin typeface="Franklin Gothic Book" panose="020B0503020102020204" pitchFamily="34" charset="0"/>
                <a:cs typeface="Franklin Gothic Book" panose="020B0503020102020204" pitchFamily="34" charset="0"/>
              </a:rPr>
              <a:t>Universal Precaution: OSHA requires all laboratory staff to be educated on the </a:t>
            </a:r>
            <a:r>
              <a:rPr lang="en-US" altLang="en-US" sz="1200" dirty="0" smtClean="0">
                <a:latin typeface="Franklin Gothic Book" panose="020B0503020102020204" pitchFamily="34" charset="0"/>
                <a:cs typeface="Franklin Gothic Book" panose="020B0503020102020204" pitchFamily="34" charset="0"/>
              </a:rPr>
              <a:t>importance of wearing PPE while handling the patient specimens.</a:t>
            </a:r>
          </a:p>
          <a:p>
            <a:r>
              <a:rPr lang="en-US" altLang="en-US" sz="1200" dirty="0" smtClean="0">
                <a:latin typeface="Franklin Gothic Book" panose="020B0503020102020204" pitchFamily="34" charset="0"/>
                <a:cs typeface="Franklin Gothic Book" panose="020B0503020102020204" pitchFamily="34" charset="0"/>
              </a:rPr>
              <a:t>The Environmental Protection Agency regulates and requires all of the bio hazardous waste must be either incinerated or disinfected appropriately before transported to the proper disposal place</a:t>
            </a:r>
          </a:p>
          <a:p>
            <a:r>
              <a:rPr lang="en-US" altLang="en-US" sz="1200" dirty="0" smtClean="0">
                <a:latin typeface="Franklin Gothic Book" panose="020B0503020102020204" pitchFamily="34" charset="0"/>
                <a:cs typeface="Franklin Gothic Book" panose="020B0503020102020204" pitchFamily="34" charset="0"/>
              </a:rPr>
              <a:t>All sharp waste should be discarded in the sharp containers with the lid tightly seal around it</a:t>
            </a:r>
          </a:p>
          <a:p>
            <a:r>
              <a:rPr lang="en-US" altLang="en-US" sz="1200" dirty="0" smtClean="0">
                <a:latin typeface="Franklin Gothic Book" panose="020B0503020102020204" pitchFamily="34" charset="0"/>
                <a:cs typeface="Franklin Gothic Book" panose="020B0503020102020204" pitchFamily="34" charset="0"/>
              </a:rPr>
              <a:t>Sets of guidelines and policies must be available in the event such as fire, electrical outage, or any other natural disaster</a:t>
            </a:r>
          </a:p>
          <a:p>
            <a:r>
              <a:rPr lang="en-US" altLang="en-US" sz="1200" dirty="0" smtClean="0">
                <a:latin typeface="Franklin Gothic Book" panose="020B0503020102020204" pitchFamily="34" charset="0"/>
                <a:cs typeface="Franklin Gothic Book" panose="020B0503020102020204" pitchFamily="34" charset="0"/>
              </a:rPr>
              <a:t>In the policies and procedure, they are required to have a section that pointed the need of the laboratory as well as the evacuation plan for all of the laboratory staff, patients, visitors, and the people with disability. </a:t>
            </a:r>
          </a:p>
          <a:p>
            <a:endParaRPr lang="en-US" altLang="en-US" sz="1200" dirty="0">
              <a:latin typeface="Franklin Gothic Book" panose="020B0503020102020204" pitchFamily="34" charset="0"/>
              <a:cs typeface="Franklin Gothic Book" panose="020B0503020102020204" pitchFamily="34" charset="0"/>
            </a:endParaRPr>
          </a:p>
          <a:p>
            <a:pPr eaLnBrk="1" hangingPunct="1"/>
            <a:endParaRPr lang="en-US" altLang="en-US" sz="1200" dirty="0" smtClean="0">
              <a:latin typeface="Franklin Gothic Book" panose="020B0503020102020204" pitchFamily="34" charset="0"/>
              <a:cs typeface="Franklin Gothic Book" panose="020B0503020102020204" pitchFamily="34" charset="0"/>
            </a:endParaRPr>
          </a:p>
        </p:txBody>
      </p:sp>
      <p:sp>
        <p:nvSpPr>
          <p:cNvPr id="38" name="Title 37"/>
          <p:cNvSpPr>
            <a:spLocks noGrp="1"/>
          </p:cNvSpPr>
          <p:nvPr>
            <p:ph type="title"/>
          </p:nvPr>
        </p:nvSpPr>
        <p:spPr>
          <a:xfrm>
            <a:off x="457200" y="126956"/>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523081" y="742950"/>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Accreditation</a:t>
            </a:r>
          </a:p>
        </p:txBody>
      </p:sp>
      <p:sp>
        <p:nvSpPr>
          <p:cNvPr id="3" name="TextBox 2"/>
          <p:cNvSpPr txBox="1"/>
          <p:nvPr/>
        </p:nvSpPr>
        <p:spPr>
          <a:xfrm>
            <a:off x="2758698" y="1239864"/>
            <a:ext cx="2719953" cy="369332"/>
          </a:xfrm>
          <a:prstGeom prst="rect">
            <a:avLst/>
          </a:prstGeom>
          <a:noFill/>
        </p:spPr>
        <p:txBody>
          <a:bodyPr wrap="square" rtlCol="0">
            <a:spAutoFit/>
          </a:bodyPr>
          <a:lstStyle/>
          <a:p>
            <a:pPr algn="ctr"/>
            <a:r>
              <a:rPr lang="en-US" dirty="0" smtClean="0"/>
              <a:t>CAP Accreditation</a:t>
            </a:r>
            <a:endParaRPr lang="en-US" dirty="0"/>
          </a:p>
        </p:txBody>
      </p:sp>
    </p:spTree>
    <p:extLst>
      <p:ext uri="{BB962C8B-B14F-4D97-AF65-F5344CB8AC3E}">
        <p14:creationId xmlns:p14="http://schemas.microsoft.com/office/powerpoint/2010/main" val="82597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221786"/>
            <a:ext cx="8129588"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dirty="0" smtClean="0">
                <a:latin typeface="Franklin Gothic Book" panose="020B0503020102020204" pitchFamily="34" charset="0"/>
                <a:cs typeface="Franklin Gothic Book" panose="020B0503020102020204" pitchFamily="34" charset="0"/>
              </a:rPr>
              <a:t>Safety standard operating procedures to read</a:t>
            </a:r>
          </a:p>
          <a:p>
            <a:pPr lvl="1" eaLnBrk="1" hangingPunct="1">
              <a:defRPr/>
            </a:pPr>
            <a:r>
              <a:rPr lang="en-US" altLang="en-US" dirty="0" err="1" smtClean="0">
                <a:latin typeface="Franklin Gothic Book" panose="020B0503020102020204" pitchFamily="34" charset="0"/>
                <a:cs typeface="Franklin Gothic Book" panose="020B0503020102020204" pitchFamily="34" charset="0"/>
              </a:rPr>
              <a:t>Sharepoint</a:t>
            </a:r>
            <a:r>
              <a:rPr lang="en-US" altLang="en-US" dirty="0">
                <a:latin typeface="Franklin Gothic Book" panose="020B0503020102020204" pitchFamily="34" charset="0"/>
                <a:cs typeface="Franklin Gothic Book" panose="020B0503020102020204" pitchFamily="34" charset="0"/>
              </a:rPr>
              <a:t> link: </a:t>
            </a:r>
            <a:r>
              <a:rPr lang="en-US" altLang="en-US" dirty="0" smtClean="0">
                <a:latin typeface="Franklin Gothic Book" panose="020B0503020102020204" pitchFamily="34" charset="0"/>
                <a:cs typeface="Franklin Gothic Book" panose="020B0503020102020204" pitchFamily="34" charset="0"/>
                <a:hlinkClick r:id="rId3"/>
              </a:rPr>
              <a:t>safety procedures</a:t>
            </a:r>
            <a:endParaRPr lang="en-US" altLang="en-US" dirty="0" smtClean="0">
              <a:latin typeface="Franklin Gothic Book" panose="020B0503020102020204" pitchFamily="34" charset="0"/>
              <a:cs typeface="Franklin Gothic Book" panose="020B0503020102020204" pitchFamily="34" charset="0"/>
            </a:endParaRPr>
          </a:p>
          <a:p>
            <a:pPr lvl="1" eaLnBrk="1" hangingPunct="1">
              <a:defRPr/>
            </a:pPr>
            <a:endParaRPr lang="en-US" altLang="en-US" dirty="0">
              <a:latin typeface="Franklin Gothic Book" panose="020B0503020102020204" pitchFamily="34" charset="0"/>
              <a:cs typeface="Franklin Gothic Book" panose="020B0503020102020204" pitchFamily="34" charset="0"/>
            </a:endParaRPr>
          </a:p>
          <a:p>
            <a:pPr marL="457200" lvl="1" indent="0" eaLnBrk="1" hangingPunct="1">
              <a:buNone/>
              <a:defRPr/>
            </a:pPr>
            <a:endParaRPr lang="en-US" altLang="en-US" dirty="0">
              <a:latin typeface="Franklin Gothic Book" panose="020B0503020102020204" pitchFamily="34" charset="0"/>
              <a:cs typeface="Franklin Gothic Book" panose="020B0503020102020204" pitchFamily="34" charset="0"/>
            </a:endParaRPr>
          </a:p>
          <a:p>
            <a:pPr marL="457200" lvl="1" indent="0" eaLnBrk="1" hangingPunct="1">
              <a:buFont typeface="Arial" panose="020B0604020202020204" pitchFamily="34" charset="0"/>
              <a:buNone/>
              <a:defRPr/>
            </a:pPr>
            <a:endParaRPr lang="en-US" altLang="en-US" dirty="0" smtClean="0">
              <a:latin typeface="Franklin Gothic Book" panose="020B0503020102020204" pitchFamily="34" charset="0"/>
              <a:cs typeface="Franklin Gothic Book" panose="020B0503020102020204" pitchFamily="34" charset="0"/>
            </a:endParaRPr>
          </a:p>
        </p:txBody>
      </p:sp>
      <p:sp>
        <p:nvSpPr>
          <p:cNvPr id="10243" name="Title 37"/>
          <p:cNvSpPr>
            <a:spLocks noGrp="1"/>
          </p:cNvSpPr>
          <p:nvPr>
            <p:ph type="title"/>
          </p:nvPr>
        </p:nvSpPr>
        <p:spPr bwMode="auto">
          <a:xfrm>
            <a:off x="337932" y="180594"/>
            <a:ext cx="5364162" cy="506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altLang="en-US" sz="1800" dirty="0" smtClean="0">
                <a:latin typeface="Franklin Gothic Book" panose="020B0503020102020204" pitchFamily="34" charset="0"/>
                <a:ea typeface="Geneva"/>
                <a:cs typeface="Franklin Gothic Book" panose="020B0503020102020204" pitchFamily="34" charset="0"/>
              </a:rPr>
              <a:t>Department of Pathology and Genomic Medicine Laboratory Safety Orientation</a:t>
            </a:r>
          </a:p>
        </p:txBody>
      </p:sp>
      <p:sp>
        <p:nvSpPr>
          <p:cNvPr id="10244" name="Content Placeholder 40"/>
          <p:cNvSpPr>
            <a:spLocks noGrp="1"/>
          </p:cNvSpPr>
          <p:nvPr>
            <p:ph sz="quarter" idx="13"/>
          </p:nvPr>
        </p:nvSpPr>
        <p:spPr bwMode="auto">
          <a:xfrm>
            <a:off x="377688" y="771040"/>
            <a:ext cx="3076719"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Safety Standard Operating Procedures</a:t>
            </a:r>
          </a:p>
        </p:txBody>
      </p:sp>
      <p:pic>
        <p:nvPicPr>
          <p:cNvPr id="6" name="Picture 5"/>
          <p:cNvPicPr/>
          <p:nvPr/>
        </p:nvPicPr>
        <p:blipFill rotWithShape="1">
          <a:blip r:embed="rId4"/>
          <a:srcRect l="1138" t="18834" r="32853" b="8586"/>
          <a:stretch/>
        </p:blipFill>
        <p:spPr bwMode="auto">
          <a:xfrm>
            <a:off x="662729" y="2172748"/>
            <a:ext cx="7547121" cy="4553355"/>
          </a:xfrm>
          <a:prstGeom prst="rect">
            <a:avLst/>
          </a:prstGeom>
          <a:ln>
            <a:solidFill>
              <a:schemeClr val="accent1"/>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6002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400" dirty="0" smtClean="0">
                <a:latin typeface="Franklin Gothic Book" panose="020B0503020102020204" pitchFamily="34" charset="0"/>
                <a:cs typeface="Franklin Gothic Book" panose="020B0503020102020204" pitchFamily="34" charset="0"/>
              </a:rPr>
              <a:t>The organization shall have a means for establishing clear expectations for identifying and detecting the prevalence and severity of incidents that impact or threaten patient safety. This shall include medical errors and adverse patient events</a:t>
            </a:r>
          </a:p>
          <a:p>
            <a:r>
              <a:rPr lang="en-US" sz="1400" dirty="0"/>
              <a:t>Facilities, supplies, and equipment must be maintained to ensure an acceptable level of safety and quality. </a:t>
            </a:r>
            <a:endParaRPr lang="en-US" sz="1400" dirty="0" smtClean="0"/>
          </a:p>
          <a:p>
            <a:r>
              <a:rPr lang="en-US" sz="1400" dirty="0" smtClean="0"/>
              <a:t>All supplies should be stored and maintain properly to ensure their safety </a:t>
            </a:r>
            <a:r>
              <a:rPr lang="en-US" sz="1400" i="1" dirty="0"/>
              <a:t>(protection against theft or damage, contamination, or deterioration), as well as that the storage practices do not violate fire codes or otherwise endanger patients (storage of flammables, blocking passageways, storage of contaminated or dangerous materials, safe storage practices for poisons, etc.). </a:t>
            </a:r>
            <a:endParaRPr lang="en-US" sz="1400" dirty="0" smtClean="0"/>
          </a:p>
        </p:txBody>
      </p:sp>
      <p:sp>
        <p:nvSpPr>
          <p:cNvPr id="12291" name="Content Placeholder 39"/>
          <p:cNvSpPr>
            <a:spLocks noGrp="1"/>
          </p:cNvSpPr>
          <p:nvPr>
            <p:ph sz="half" idx="2"/>
          </p:nvPr>
        </p:nvSpPr>
        <p:spPr bwMode="auto">
          <a:xfrm>
            <a:off x="4648200" y="1600201"/>
            <a:ext cx="4038600" cy="1664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400" i="1" dirty="0"/>
              <a:t>All equipment must be inspected and tested for performance and safety before initial use and after major repairs or upgrades. </a:t>
            </a:r>
            <a:endParaRPr lang="en-US" sz="1400" i="1" dirty="0" smtClean="0"/>
          </a:p>
          <a:p>
            <a:r>
              <a:rPr lang="en-US" sz="1400" i="1" dirty="0"/>
              <a:t>All equipment must be inspected, tested, and maintained to ensure their safety, availability and reliability. </a:t>
            </a:r>
            <a:endParaRPr lang="en-US" altLang="en-US" sz="1400" dirty="0" smtClean="0">
              <a:latin typeface="Franklin Gothic Book" panose="020B0503020102020204" pitchFamily="34" charset="0"/>
              <a:cs typeface="Franklin Gothic Book" panose="020B0503020102020204" pitchFamily="34" charset="0"/>
            </a:endParaRPr>
          </a:p>
        </p:txBody>
      </p:sp>
      <p:sp>
        <p:nvSpPr>
          <p:cNvPr id="38" name="Title 37"/>
          <p:cNvSpPr>
            <a:spLocks noGrp="1"/>
          </p:cNvSpPr>
          <p:nvPr>
            <p:ph type="title"/>
          </p:nvPr>
        </p:nvSpPr>
        <p:spPr>
          <a:xfrm>
            <a:off x="491614" y="122085"/>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519623" y="728584"/>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Accreditation</a:t>
            </a:r>
          </a:p>
        </p:txBody>
      </p:sp>
      <p:sp>
        <p:nvSpPr>
          <p:cNvPr id="6" name="TextBox 5"/>
          <p:cNvSpPr txBox="1"/>
          <p:nvPr/>
        </p:nvSpPr>
        <p:spPr>
          <a:xfrm>
            <a:off x="3135823" y="1195385"/>
            <a:ext cx="2719953" cy="369332"/>
          </a:xfrm>
          <a:prstGeom prst="rect">
            <a:avLst/>
          </a:prstGeom>
          <a:noFill/>
        </p:spPr>
        <p:txBody>
          <a:bodyPr wrap="square" rtlCol="0">
            <a:spAutoFit/>
          </a:bodyPr>
          <a:lstStyle/>
          <a:p>
            <a:pPr algn="ctr"/>
            <a:r>
              <a:rPr lang="en-US" dirty="0" smtClean="0"/>
              <a:t>DNV Accreditation</a:t>
            </a:r>
            <a:endParaRPr lang="en-US" dirty="0"/>
          </a:p>
        </p:txBody>
      </p:sp>
      <p:pic>
        <p:nvPicPr>
          <p:cNvPr id="2050" name="Picture 2" descr="C:\Users\tmhapl\AppData\Local\Microsoft\Windows\Temporary Internet Files\Content.IE5\4BGXMD9N\labsafetybe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776" y="3264569"/>
            <a:ext cx="1955333" cy="244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111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a:xfrm>
            <a:off x="491614" y="122085"/>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519623" y="728584"/>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Accreditation</a:t>
            </a:r>
          </a:p>
        </p:txBody>
      </p:sp>
      <p:sp>
        <p:nvSpPr>
          <p:cNvPr id="6" name="TextBox 5"/>
          <p:cNvSpPr txBox="1"/>
          <p:nvPr/>
        </p:nvSpPr>
        <p:spPr>
          <a:xfrm>
            <a:off x="3135823" y="1295401"/>
            <a:ext cx="2719953" cy="369332"/>
          </a:xfrm>
          <a:prstGeom prst="rect">
            <a:avLst/>
          </a:prstGeom>
          <a:noFill/>
        </p:spPr>
        <p:txBody>
          <a:bodyPr wrap="square" rtlCol="0">
            <a:spAutoFit/>
          </a:bodyPr>
          <a:lstStyle/>
          <a:p>
            <a:pPr algn="ctr"/>
            <a:r>
              <a:rPr lang="en-US" dirty="0" smtClean="0"/>
              <a:t>COLA Accreditation</a:t>
            </a:r>
            <a:endParaRPr lang="en-US" dirty="0"/>
          </a:p>
        </p:txBody>
      </p:sp>
      <p:sp>
        <p:nvSpPr>
          <p:cNvPr id="2" name="Content Placeholder 1"/>
          <p:cNvSpPr>
            <a:spLocks noGrp="1"/>
          </p:cNvSpPr>
          <p:nvPr>
            <p:ph sz="half" idx="1"/>
          </p:nvPr>
        </p:nvSpPr>
        <p:spPr>
          <a:xfrm>
            <a:off x="457199" y="1714990"/>
            <a:ext cx="8156713" cy="4525963"/>
          </a:xfrm>
        </p:spPr>
        <p:txBody>
          <a:bodyPr/>
          <a:lstStyle/>
          <a:p>
            <a:r>
              <a:rPr lang="en-US" sz="2000" dirty="0" smtClean="0"/>
              <a:t>All HM Emergency departments are COLA accredited (except for the Kirby ED)</a:t>
            </a:r>
            <a:endParaRPr lang="en-US" sz="2000" dirty="0"/>
          </a:p>
        </p:txBody>
      </p:sp>
    </p:spTree>
    <p:extLst>
      <p:ext uri="{BB962C8B-B14F-4D97-AF65-F5344CB8AC3E}">
        <p14:creationId xmlns:p14="http://schemas.microsoft.com/office/powerpoint/2010/main" val="4234828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13541" y="1164762"/>
            <a:ext cx="8229600" cy="5461326"/>
          </a:xfrm>
        </p:spPr>
        <p:txBody>
          <a:bodyPr/>
          <a:lstStyle/>
          <a:p>
            <a:r>
              <a:rPr lang="en-US" sz="2600" dirty="0" smtClean="0"/>
              <a:t>Why is document control important?</a:t>
            </a:r>
          </a:p>
          <a:p>
            <a:pPr lvl="1"/>
            <a:r>
              <a:rPr lang="en-US" sz="2100" dirty="0" smtClean="0"/>
              <a:t>To ensure all procedures and posted documents are up to date and do not contribute to near misses, patient safety events or employee accidents.</a:t>
            </a:r>
          </a:p>
          <a:p>
            <a:r>
              <a:rPr lang="en-US" sz="2600" dirty="0" smtClean="0"/>
              <a:t>All procedures and policies are in:</a:t>
            </a:r>
          </a:p>
          <a:p>
            <a:pPr lvl="1"/>
            <a:r>
              <a:rPr lang="en-US" sz="2100" dirty="0" err="1" smtClean="0"/>
              <a:t>Sharepoint</a:t>
            </a:r>
            <a:r>
              <a:rPr lang="en-US" sz="2100" dirty="0" smtClean="0"/>
              <a:t> for laboratory specific procedures and policies.</a:t>
            </a:r>
          </a:p>
          <a:p>
            <a:pPr lvl="1"/>
            <a:r>
              <a:rPr lang="en-US" sz="2100" dirty="0" smtClean="0"/>
              <a:t>Policy tech for all other hospital department procedures and policies.</a:t>
            </a:r>
          </a:p>
          <a:p>
            <a:r>
              <a:rPr lang="en-US" sz="2600" dirty="0"/>
              <a:t>P</a:t>
            </a:r>
            <a:r>
              <a:rPr lang="en-US" sz="2600" dirty="0" smtClean="0"/>
              <a:t>osted documents contain:</a:t>
            </a:r>
          </a:p>
          <a:p>
            <a:pPr lvl="1"/>
            <a:r>
              <a:rPr lang="en-US" sz="2100" dirty="0" smtClean="0"/>
              <a:t>HMH document control sticker or</a:t>
            </a:r>
          </a:p>
          <a:p>
            <a:pPr lvl="1"/>
            <a:r>
              <a:rPr lang="en-US" sz="2100" dirty="0" smtClean="0"/>
              <a:t>Six required DNV elements</a:t>
            </a:r>
          </a:p>
          <a:p>
            <a:pPr lvl="2"/>
            <a:r>
              <a:rPr lang="en-US" sz="1200" dirty="0" smtClean="0"/>
              <a:t>Hospital name or logo</a:t>
            </a:r>
          </a:p>
          <a:p>
            <a:pPr lvl="2"/>
            <a:r>
              <a:rPr lang="en-US" sz="1200" dirty="0" smtClean="0"/>
              <a:t>Department name	</a:t>
            </a:r>
          </a:p>
          <a:p>
            <a:pPr lvl="2"/>
            <a:r>
              <a:rPr lang="en-US" sz="1200" dirty="0" smtClean="0"/>
              <a:t>Document title</a:t>
            </a:r>
          </a:p>
          <a:p>
            <a:pPr lvl="2"/>
            <a:r>
              <a:rPr lang="en-US" sz="1200" dirty="0" smtClean="0"/>
              <a:t>Creation date</a:t>
            </a:r>
          </a:p>
          <a:p>
            <a:pPr lvl="2"/>
            <a:r>
              <a:rPr lang="en-US" sz="1200" dirty="0" smtClean="0"/>
              <a:t>Version number</a:t>
            </a:r>
          </a:p>
          <a:p>
            <a:pPr lvl="2"/>
            <a:r>
              <a:rPr lang="en-US" sz="1200" dirty="0" smtClean="0"/>
              <a:t>Page numbers (if 2+ pages long) </a:t>
            </a:r>
            <a:endParaRPr lang="en-US" sz="1200" dirty="0"/>
          </a:p>
        </p:txBody>
      </p:sp>
      <p:sp>
        <p:nvSpPr>
          <p:cNvPr id="3" name="Title 2"/>
          <p:cNvSpPr>
            <a:spLocks noGrp="1"/>
          </p:cNvSpPr>
          <p:nvPr>
            <p:ph type="title"/>
          </p:nvPr>
        </p:nvSpPr>
        <p:spPr>
          <a:xfrm>
            <a:off x="333467" y="135453"/>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360533" y="781494"/>
            <a:ext cx="2616200" cy="366712"/>
          </a:xfrm>
        </p:spPr>
        <p:txBody>
          <a:bodyPr/>
          <a:lstStyle/>
          <a:p>
            <a:r>
              <a:rPr lang="en-US" dirty="0" smtClean="0"/>
              <a:t>Document Control</a:t>
            </a:r>
            <a:endParaRPr lang="en-US" dirty="0"/>
          </a:p>
        </p:txBody>
      </p:sp>
    </p:spTree>
    <p:extLst>
      <p:ext uri="{BB962C8B-B14F-4D97-AF65-F5344CB8AC3E}">
        <p14:creationId xmlns:p14="http://schemas.microsoft.com/office/powerpoint/2010/main" val="4143426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361663" y="1405719"/>
            <a:ext cx="3650777" cy="5240741"/>
          </a:xfrm>
        </p:spPr>
        <p:txBody>
          <a:bodyPr/>
          <a:lstStyle/>
          <a:p>
            <a:r>
              <a:rPr lang="en-US" dirty="0" smtClean="0"/>
              <a:t>What is 3E SDS Online?</a:t>
            </a:r>
          </a:p>
          <a:p>
            <a:pPr lvl="1"/>
            <a:r>
              <a:rPr lang="en-US" sz="2200" dirty="0" smtClean="0"/>
              <a:t>Online chemical search portal</a:t>
            </a:r>
          </a:p>
          <a:p>
            <a:pPr marL="457200" lvl="1" indent="0">
              <a:buNone/>
            </a:pPr>
            <a:endParaRPr lang="en-US" dirty="0" smtClean="0"/>
          </a:p>
          <a:p>
            <a:pPr lvl="1"/>
            <a:r>
              <a:rPr lang="en-US" sz="2200" dirty="0" smtClean="0"/>
              <a:t>Where the workplace chemical list is located</a:t>
            </a:r>
            <a:r>
              <a:rPr lang="en-US" dirty="0"/>
              <a:t>	</a:t>
            </a:r>
            <a:endParaRPr lang="en-US" dirty="0" smtClean="0"/>
          </a:p>
          <a:p>
            <a:pPr lvl="1"/>
            <a:endParaRPr lang="en-US" dirty="0"/>
          </a:p>
        </p:txBody>
      </p:sp>
      <p:sp>
        <p:nvSpPr>
          <p:cNvPr id="3" name="Title 2"/>
          <p:cNvSpPr>
            <a:spLocks noGrp="1"/>
          </p:cNvSpPr>
          <p:nvPr>
            <p:ph type="title"/>
          </p:nvPr>
        </p:nvSpPr>
        <p:spPr>
          <a:xfrm>
            <a:off x="372544" y="135453"/>
            <a:ext cx="5364683" cy="505884"/>
          </a:xfrm>
        </p:spPr>
        <p:txBody>
          <a:bodyPr>
            <a:noAutofit/>
          </a:bodyPr>
          <a:lstStyle/>
          <a:p>
            <a:r>
              <a:rPr lang="en-US" sz="1800" dirty="0"/>
              <a:t>Department of Pathology and Genomic Medicine Laboratory Safety Orientation</a:t>
            </a:r>
          </a:p>
        </p:txBody>
      </p:sp>
      <p:sp>
        <p:nvSpPr>
          <p:cNvPr id="4" name="Content Placeholder 8"/>
          <p:cNvSpPr>
            <a:spLocks noGrp="1"/>
          </p:cNvSpPr>
          <p:nvPr>
            <p:ph sz="quarter" idx="13"/>
          </p:nvPr>
        </p:nvSpPr>
        <p:spPr>
          <a:xfrm>
            <a:off x="372544" y="754056"/>
            <a:ext cx="2616200" cy="366712"/>
          </a:xfrm>
        </p:spPr>
        <p:txBody>
          <a:bodyPr/>
          <a:lstStyle/>
          <a:p>
            <a:r>
              <a:rPr lang="en-US" dirty="0" smtClean="0"/>
              <a:t>3E SDS Online SDS</a:t>
            </a:r>
            <a:endParaRPr lang="en-US" dirty="0"/>
          </a:p>
        </p:txBody>
      </p:sp>
      <p:sp>
        <p:nvSpPr>
          <p:cNvPr id="5" name="Content Placeholder 1"/>
          <p:cNvSpPr txBox="1">
            <a:spLocks/>
          </p:cNvSpPr>
          <p:nvPr/>
        </p:nvSpPr>
        <p:spPr>
          <a:xfrm>
            <a:off x="4244456" y="1405719"/>
            <a:ext cx="4574275" cy="5240741"/>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baseline="0">
                <a:solidFill>
                  <a:schemeClr val="tx1"/>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How do I access 3E SDS Online or SDS sheets?</a:t>
            </a:r>
          </a:p>
          <a:p>
            <a:pPr lvl="1"/>
            <a:r>
              <a:rPr lang="en-US" sz="2200" dirty="0" smtClean="0"/>
              <a:t>HM intranet home page frequently accessed pages menu</a:t>
            </a:r>
          </a:p>
          <a:p>
            <a:pPr marL="457200" lvl="1" indent="0">
              <a:buNone/>
            </a:pPr>
            <a:endParaRPr lang="en-US" dirty="0"/>
          </a:p>
          <a:p>
            <a:pPr lvl="1"/>
            <a:endParaRPr lang="en-US" dirty="0" smtClean="0"/>
          </a:p>
          <a:p>
            <a:pPr marL="457200" lvl="1" indent="0">
              <a:buNone/>
            </a:pPr>
            <a:endParaRPr lang="en-US" dirty="0" smtClean="0"/>
          </a:p>
          <a:p>
            <a:pPr marL="457200" lvl="1" indent="0">
              <a:buNone/>
            </a:pPr>
            <a:endParaRPr lang="en-US" dirty="0"/>
          </a:p>
          <a:p>
            <a:pPr marL="457200" lvl="1" indent="0">
              <a:buNone/>
            </a:pPr>
            <a:endParaRPr lang="en-US" dirty="0" smtClean="0"/>
          </a:p>
          <a:p>
            <a:pPr lvl="1"/>
            <a:r>
              <a:rPr lang="en-US" sz="2200" dirty="0" smtClean="0"/>
              <a:t>Call 1-800-451-8346. </a:t>
            </a:r>
          </a:p>
          <a:p>
            <a:pPr lvl="2"/>
            <a:r>
              <a:rPr lang="en-US" sz="1600" i="1" dirty="0" smtClean="0"/>
              <a:t>All lab phones should have a sticker with this phone number.</a:t>
            </a:r>
            <a:r>
              <a:rPr lang="en-US" sz="1400" i="1" dirty="0" smtClean="0"/>
              <a:t>	</a:t>
            </a:r>
          </a:p>
          <a:p>
            <a:pPr lvl="1"/>
            <a:endParaRPr lang="en-US" dirty="0"/>
          </a:p>
        </p:txBody>
      </p:sp>
      <p:pic>
        <p:nvPicPr>
          <p:cNvPr id="7" name="Picture 6"/>
          <p:cNvPicPr/>
          <p:nvPr/>
        </p:nvPicPr>
        <p:blipFill rotWithShape="1">
          <a:blip r:embed="rId2"/>
          <a:srcRect l="36563" t="32978" r="38959" b="28501"/>
          <a:stretch/>
        </p:blipFill>
        <p:spPr bwMode="auto">
          <a:xfrm>
            <a:off x="5819115" y="3029802"/>
            <a:ext cx="2778975" cy="2593075"/>
          </a:xfrm>
          <a:prstGeom prst="rect">
            <a:avLst/>
          </a:prstGeom>
          <a:ln>
            <a:noFill/>
          </a:ln>
          <a:extLst>
            <a:ext uri="{53640926-AAD7-44D8-BBD7-CCE9431645EC}">
              <a14:shadowObscured xmlns:a14="http://schemas.microsoft.com/office/drawing/2010/main"/>
            </a:ext>
          </a:extLst>
        </p:spPr>
      </p:pic>
      <p:sp>
        <p:nvSpPr>
          <p:cNvPr id="8" name="Right Arrow 7"/>
          <p:cNvSpPr/>
          <p:nvPr/>
        </p:nvSpPr>
        <p:spPr>
          <a:xfrm>
            <a:off x="5254389" y="3712190"/>
            <a:ext cx="791571" cy="36849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14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79372" y="1359334"/>
            <a:ext cx="4038600" cy="34841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smtClean="0">
                <a:latin typeface="Franklin Gothic Book" panose="020B0503020102020204" pitchFamily="34" charset="0"/>
                <a:cs typeface="Franklin Gothic Book" panose="020B0503020102020204" pitchFamily="34" charset="0"/>
              </a:rPr>
              <a:t>Prevention</a:t>
            </a:r>
          </a:p>
          <a:p>
            <a:pPr marL="0" indent="0">
              <a:buNone/>
            </a:pPr>
            <a:r>
              <a:rPr lang="en-US" altLang="en-US" sz="1600" dirty="0" smtClean="0">
                <a:latin typeface="Franklin Gothic Book" panose="020B0503020102020204" pitchFamily="34" charset="0"/>
                <a:cs typeface="Franklin Gothic Book" panose="020B0503020102020204" pitchFamily="34" charset="0"/>
              </a:rPr>
              <a:t>Prevention is the key to ensure a healthy and safe work environment. The following tips can help in prevention of spills.</a:t>
            </a:r>
          </a:p>
          <a:p>
            <a:r>
              <a:rPr lang="en-US" altLang="en-US" sz="1600" dirty="0" smtClean="0">
                <a:latin typeface="Franklin Gothic Book" panose="020B0503020102020204" pitchFamily="34" charset="0"/>
                <a:cs typeface="Franklin Gothic Book" panose="020B0503020102020204" pitchFamily="34" charset="0"/>
              </a:rPr>
              <a:t>Do </a:t>
            </a:r>
            <a:r>
              <a:rPr lang="en-US" altLang="en-US" sz="1600" b="1" u="sng" dirty="0" smtClean="0">
                <a:latin typeface="Franklin Gothic Book" panose="020B0503020102020204" pitchFamily="34" charset="0"/>
                <a:cs typeface="Franklin Gothic Book" panose="020B0503020102020204" pitchFamily="34" charset="0"/>
              </a:rPr>
              <a:t>not </a:t>
            </a:r>
            <a:r>
              <a:rPr lang="en-US" altLang="en-US" sz="1600" dirty="0" smtClean="0">
                <a:latin typeface="Franklin Gothic Book" panose="020B0503020102020204" pitchFamily="34" charset="0"/>
                <a:cs typeface="Franklin Gothic Book" panose="020B0503020102020204" pitchFamily="34" charset="0"/>
              </a:rPr>
              <a:t>over fill the containers</a:t>
            </a:r>
          </a:p>
          <a:p>
            <a:r>
              <a:rPr lang="en-US" altLang="en-US" sz="1600" dirty="0" smtClean="0">
                <a:latin typeface="Franklin Gothic Book" panose="020B0503020102020204" pitchFamily="34" charset="0"/>
                <a:cs typeface="Franklin Gothic Book" panose="020B0503020102020204" pitchFamily="34" charset="0"/>
              </a:rPr>
              <a:t>Secure lid at </a:t>
            </a:r>
            <a:r>
              <a:rPr lang="en-US" altLang="en-US" sz="1600" b="1" dirty="0" smtClean="0">
                <a:latin typeface="Franklin Gothic Book" panose="020B0503020102020204" pitchFamily="34" charset="0"/>
                <a:cs typeface="Franklin Gothic Book" panose="020B0503020102020204" pitchFamily="34" charset="0"/>
              </a:rPr>
              <a:t>all</a:t>
            </a:r>
            <a:r>
              <a:rPr lang="en-US" altLang="en-US" sz="1600" dirty="0" smtClean="0">
                <a:latin typeface="Franklin Gothic Book" panose="020B0503020102020204" pitchFamily="34" charset="0"/>
                <a:cs typeface="Franklin Gothic Book" panose="020B0503020102020204" pitchFamily="34" charset="0"/>
              </a:rPr>
              <a:t> times </a:t>
            </a:r>
          </a:p>
          <a:p>
            <a:r>
              <a:rPr lang="en-US" altLang="en-US" sz="1600" dirty="0" smtClean="0">
                <a:latin typeface="Franklin Gothic Book" panose="020B0503020102020204" pitchFamily="34" charset="0"/>
                <a:cs typeface="Franklin Gothic Book" panose="020B0503020102020204" pitchFamily="34" charset="0"/>
              </a:rPr>
              <a:t>Chemicals are to be kept in the biohazard safety cabinet and </a:t>
            </a:r>
            <a:r>
              <a:rPr lang="en-US" altLang="en-US" sz="1600" b="1" u="sng" dirty="0" smtClean="0">
                <a:latin typeface="Franklin Gothic Book" panose="020B0503020102020204" pitchFamily="34" charset="0"/>
                <a:cs typeface="Franklin Gothic Book" panose="020B0503020102020204" pitchFamily="34" charset="0"/>
              </a:rPr>
              <a:t>never </a:t>
            </a:r>
            <a:r>
              <a:rPr lang="en-US" altLang="en-US" sz="1600" dirty="0" smtClean="0">
                <a:latin typeface="Franklin Gothic Book" panose="020B0503020102020204" pitchFamily="34" charset="0"/>
                <a:cs typeface="Franklin Gothic Book" panose="020B0503020102020204" pitchFamily="34" charset="0"/>
              </a:rPr>
              <a:t>stored on the floor.</a:t>
            </a:r>
          </a:p>
          <a:p>
            <a:r>
              <a:rPr lang="en-US" altLang="en-US" sz="1600" dirty="0" smtClean="0">
                <a:latin typeface="Franklin Gothic Book" panose="020B0503020102020204" pitchFamily="34" charset="0"/>
                <a:cs typeface="Franklin Gothic Book" panose="020B0503020102020204" pitchFamily="34" charset="0"/>
              </a:rPr>
              <a:t>Hazardous chemicals outside of flammable or chemical cabinets must be stored in a secondary container.</a:t>
            </a:r>
          </a:p>
          <a:p>
            <a:pPr marL="0" indent="0">
              <a:buNone/>
            </a:pPr>
            <a:endParaRPr lang="en-US" altLang="en-US" sz="1600" dirty="0" smtClean="0">
              <a:latin typeface="Franklin Gothic Book" panose="020B0503020102020204" pitchFamily="34" charset="0"/>
              <a:cs typeface="Franklin Gothic Book" panose="020B0503020102020204" pitchFamily="34" charset="0"/>
            </a:endParaRPr>
          </a:p>
        </p:txBody>
      </p:sp>
      <p:sp>
        <p:nvSpPr>
          <p:cNvPr id="12291" name="Content Placeholder 39"/>
          <p:cNvSpPr>
            <a:spLocks noGrp="1"/>
          </p:cNvSpPr>
          <p:nvPr>
            <p:ph sz="half" idx="2"/>
          </p:nvPr>
        </p:nvSpPr>
        <p:spPr bwMode="auto">
          <a:xfrm>
            <a:off x="4648200" y="1359785"/>
            <a:ext cx="4038600" cy="34836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a:latin typeface="Franklin Gothic Book" panose="020B0503020102020204" pitchFamily="34" charset="0"/>
                <a:cs typeface="Franklin Gothic Book" panose="020B0503020102020204" pitchFamily="34" charset="0"/>
              </a:rPr>
              <a:t>Cleaning Up Spills </a:t>
            </a:r>
          </a:p>
          <a:p>
            <a:r>
              <a:rPr lang="en-US" altLang="en-US" sz="1600" dirty="0">
                <a:latin typeface="Franklin Gothic Book" panose="020B0503020102020204" pitchFamily="34" charset="0"/>
                <a:cs typeface="Franklin Gothic Book" panose="020B0503020102020204" pitchFamily="34" charset="0"/>
              </a:rPr>
              <a:t>Contain and absorb </a:t>
            </a:r>
            <a:r>
              <a:rPr lang="en-US" altLang="en-US" sz="1600" b="1" u="sng" dirty="0">
                <a:latin typeface="Franklin Gothic Book" panose="020B0503020102020204" pitchFamily="34" charset="0"/>
                <a:cs typeface="Franklin Gothic Book" panose="020B0503020102020204" pitchFamily="34" charset="0"/>
              </a:rPr>
              <a:t>small spills </a:t>
            </a:r>
            <a:r>
              <a:rPr lang="en-US" altLang="en-US" sz="1600" b="1" dirty="0">
                <a:latin typeface="Franklin Gothic Book" panose="020B0503020102020204" pitchFamily="34" charset="0"/>
                <a:cs typeface="Franklin Gothic Book" panose="020B0503020102020204" pitchFamily="34" charset="0"/>
              </a:rPr>
              <a:t> </a:t>
            </a:r>
            <a:r>
              <a:rPr lang="en-US" altLang="en-US" sz="1600" dirty="0" smtClean="0">
                <a:latin typeface="Franklin Gothic Book" panose="020B0503020102020204" pitchFamily="34" charset="0"/>
                <a:cs typeface="Franklin Gothic Book" panose="020B0503020102020204" pitchFamily="34" charset="0"/>
              </a:rPr>
              <a:t>with </a:t>
            </a:r>
            <a:r>
              <a:rPr lang="en-US" altLang="en-US" sz="1600" dirty="0">
                <a:latin typeface="Franklin Gothic Book" panose="020B0503020102020204" pitchFamily="34" charset="0"/>
                <a:cs typeface="Franklin Gothic Book" panose="020B0503020102020204" pitchFamily="34" charset="0"/>
              </a:rPr>
              <a:t>appropriate absorbent. </a:t>
            </a:r>
            <a:r>
              <a:rPr lang="en-US" altLang="en-US" sz="1600" dirty="0" smtClean="0">
                <a:latin typeface="Franklin Gothic Book" panose="020B0503020102020204" pitchFamily="34" charset="0"/>
                <a:cs typeface="Franklin Gothic Book" panose="020B0503020102020204" pitchFamily="34" charset="0"/>
              </a:rPr>
              <a:t>Discard in red biohazard bag.</a:t>
            </a:r>
          </a:p>
          <a:p>
            <a:r>
              <a:rPr lang="en-US" altLang="en-US" sz="1600" dirty="0" smtClean="0">
                <a:latin typeface="Franklin Gothic Book" panose="020B0503020102020204" pitchFamily="34" charset="0"/>
                <a:cs typeface="Franklin Gothic Book" panose="020B0503020102020204" pitchFamily="34" charset="0"/>
              </a:rPr>
              <a:t>Each lab department has a small chemical spill and clean up kit.</a:t>
            </a:r>
            <a:endParaRPr lang="en-US" altLang="en-US" sz="1600" dirty="0">
              <a:latin typeface="Franklin Gothic Book" panose="020B0503020102020204" pitchFamily="34" charset="0"/>
              <a:cs typeface="Franklin Gothic Book" panose="020B0503020102020204" pitchFamily="34" charset="0"/>
            </a:endParaRPr>
          </a:p>
          <a:p>
            <a:r>
              <a:rPr lang="en-US" altLang="en-US" sz="1600" dirty="0">
                <a:latin typeface="Franklin Gothic Book" panose="020B0503020102020204" pitchFamily="34" charset="0"/>
                <a:cs typeface="Franklin Gothic Book" panose="020B0503020102020204" pitchFamily="34" charset="0"/>
              </a:rPr>
              <a:t>For </a:t>
            </a:r>
            <a:r>
              <a:rPr lang="en-US" altLang="en-US" sz="1600" b="1" u="sng" dirty="0">
                <a:latin typeface="Franklin Gothic Book" panose="020B0503020102020204" pitchFamily="34" charset="0"/>
                <a:cs typeface="Franklin Gothic Book" panose="020B0503020102020204" pitchFamily="34" charset="0"/>
              </a:rPr>
              <a:t>large spills </a:t>
            </a:r>
            <a:r>
              <a:rPr lang="en-US" altLang="en-US" sz="1600" dirty="0" smtClean="0">
                <a:latin typeface="Franklin Gothic Book" panose="020B0503020102020204" pitchFamily="34" charset="0"/>
                <a:cs typeface="Franklin Gothic Book" panose="020B0503020102020204" pitchFamily="34" charset="0"/>
              </a:rPr>
              <a:t> that </a:t>
            </a:r>
            <a:r>
              <a:rPr lang="en-US" altLang="en-US" sz="1600" dirty="0">
                <a:latin typeface="Franklin Gothic Book" panose="020B0503020102020204" pitchFamily="34" charset="0"/>
                <a:cs typeface="Franklin Gothic Book" panose="020B0503020102020204" pitchFamily="34" charset="0"/>
              </a:rPr>
              <a:t>you can’t clean </a:t>
            </a:r>
            <a:r>
              <a:rPr lang="en-US" altLang="en-US" sz="1600" dirty="0" smtClean="0">
                <a:latin typeface="Franklin Gothic Book" panose="020B0503020102020204" pitchFamily="34" charset="0"/>
                <a:cs typeface="Franklin Gothic Book" panose="020B0503020102020204" pitchFamily="34" charset="0"/>
              </a:rPr>
              <a:t>yourself, isolate </a:t>
            </a:r>
            <a:r>
              <a:rPr lang="en-US" altLang="en-US" sz="1600" dirty="0">
                <a:latin typeface="Franklin Gothic Book" panose="020B0503020102020204" pitchFamily="34" charset="0"/>
                <a:cs typeface="Franklin Gothic Book" panose="020B0503020102020204" pitchFamily="34" charset="0"/>
              </a:rPr>
              <a:t>and </a:t>
            </a:r>
            <a:r>
              <a:rPr lang="en-US" altLang="en-US" sz="1600" dirty="0" smtClean="0">
                <a:latin typeface="Franklin Gothic Book" panose="020B0503020102020204" pitchFamily="34" charset="0"/>
                <a:cs typeface="Franklin Gothic Book" panose="020B0503020102020204" pitchFamily="34" charset="0"/>
              </a:rPr>
              <a:t>notify </a:t>
            </a:r>
            <a:r>
              <a:rPr lang="en-US" altLang="en-US" sz="1600" dirty="0">
                <a:latin typeface="Franklin Gothic Book" panose="020B0503020102020204" pitchFamily="34" charset="0"/>
                <a:cs typeface="Franklin Gothic Book" panose="020B0503020102020204" pitchFamily="34" charset="0"/>
              </a:rPr>
              <a:t>the Call Center at </a:t>
            </a:r>
            <a:r>
              <a:rPr lang="en-US" altLang="en-US" sz="1600" b="1" dirty="0">
                <a:latin typeface="Franklin Gothic Book" panose="020B0503020102020204" pitchFamily="34" charset="0"/>
                <a:cs typeface="Franklin Gothic Book" panose="020B0503020102020204" pitchFamily="34" charset="0"/>
              </a:rPr>
              <a:t>713.441.4246</a:t>
            </a:r>
            <a:r>
              <a:rPr lang="en-US" altLang="en-US" sz="1600" dirty="0">
                <a:latin typeface="Franklin Gothic Book" panose="020B0503020102020204" pitchFamily="34" charset="0"/>
                <a:cs typeface="Franklin Gothic Book" panose="020B0503020102020204" pitchFamily="34" charset="0"/>
              </a:rPr>
              <a:t> or </a:t>
            </a:r>
            <a:r>
              <a:rPr lang="en-US" altLang="en-US" sz="1600" dirty="0" smtClean="0">
                <a:latin typeface="Franklin Gothic Book" panose="020B0503020102020204" pitchFamily="34" charset="0"/>
                <a:cs typeface="Franklin Gothic Book" panose="020B0503020102020204" pitchFamily="34" charset="0"/>
              </a:rPr>
              <a:t>ext.</a:t>
            </a:r>
            <a:r>
              <a:rPr lang="en-US" altLang="en-US" sz="1600" b="1" dirty="0" smtClean="0">
                <a:latin typeface="Franklin Gothic Book" panose="020B0503020102020204" pitchFamily="34" charset="0"/>
                <a:cs typeface="Franklin Gothic Book" panose="020B0503020102020204" pitchFamily="34" charset="0"/>
              </a:rPr>
              <a:t>14246</a:t>
            </a:r>
          </a:p>
          <a:p>
            <a:r>
              <a:rPr lang="en-US" altLang="en-US" sz="1600" dirty="0" smtClean="0">
                <a:latin typeface="Franklin Gothic Book" panose="020B0503020102020204" pitchFamily="34" charset="0"/>
                <a:cs typeface="Franklin Gothic Book" panose="020B0503020102020204" pitchFamily="34" charset="0"/>
              </a:rPr>
              <a:t>Please refer to Yellow Book for any additional questions.</a:t>
            </a:r>
            <a:endParaRPr lang="en-US" altLang="en-US" sz="1600" dirty="0">
              <a:latin typeface="Franklin Gothic Book" panose="020B0503020102020204" pitchFamily="34" charset="0"/>
              <a:cs typeface="Franklin Gothic Book" panose="020B0503020102020204" pitchFamily="34" charset="0"/>
            </a:endParaRPr>
          </a:p>
          <a:p>
            <a:pPr marL="0" indent="0">
              <a:buNone/>
            </a:pPr>
            <a:endParaRPr lang="en-US" altLang="en-US" dirty="0">
              <a:latin typeface="Franklin Gothic Book" panose="020B0503020102020204" pitchFamily="34" charset="0"/>
              <a:cs typeface="Franklin Gothic Book" panose="020B0503020102020204" pitchFamily="34" charset="0"/>
            </a:endParaRPr>
          </a:p>
          <a:p>
            <a:pPr marL="0" indent="0">
              <a:buNone/>
            </a:pPr>
            <a:endParaRPr lang="en-US" altLang="en-US" dirty="0">
              <a:latin typeface="Franklin Gothic Book" panose="020B0503020102020204" pitchFamily="34" charset="0"/>
              <a:cs typeface="Franklin Gothic Book" panose="020B0503020102020204" pitchFamily="34" charset="0"/>
            </a:endParaRPr>
          </a:p>
          <a:p>
            <a:pPr marL="0" indent="0">
              <a:buNone/>
            </a:pPr>
            <a:endParaRPr lang="en-US" altLang="en-US" dirty="0" smtClean="0">
              <a:latin typeface="Franklin Gothic Book" panose="020B0503020102020204" pitchFamily="34" charset="0"/>
              <a:cs typeface="Franklin Gothic Book" panose="020B0503020102020204" pitchFamily="34" charset="0"/>
            </a:endParaRPr>
          </a:p>
        </p:txBody>
      </p:sp>
      <p:sp>
        <p:nvSpPr>
          <p:cNvPr id="38" name="Title 37"/>
          <p:cNvSpPr>
            <a:spLocks noGrp="1"/>
          </p:cNvSpPr>
          <p:nvPr>
            <p:ph type="title"/>
          </p:nvPr>
        </p:nvSpPr>
        <p:spPr>
          <a:xfrm>
            <a:off x="373520" y="153428"/>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397584" y="767401"/>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Spills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861" y="5069137"/>
            <a:ext cx="2171560" cy="13052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420" y="5061677"/>
            <a:ext cx="2255060" cy="131269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88" y="4940451"/>
            <a:ext cx="2031681" cy="152376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9031" y="4913947"/>
            <a:ext cx="1816769" cy="1554328"/>
          </a:xfrm>
          <a:prstGeom prst="rect">
            <a:avLst/>
          </a:prstGeom>
        </p:spPr>
      </p:pic>
    </p:spTree>
    <p:extLst>
      <p:ext uri="{BB962C8B-B14F-4D97-AF65-F5344CB8AC3E}">
        <p14:creationId xmlns:p14="http://schemas.microsoft.com/office/powerpoint/2010/main" val="3496187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5229" y="1199476"/>
            <a:ext cx="7870032" cy="5183218"/>
          </a:xfrm>
        </p:spPr>
        <p:txBody>
          <a:bodyPr/>
          <a:lstStyle/>
          <a:p>
            <a:pPr marL="0" indent="0" algn="ctr">
              <a:buNone/>
            </a:pPr>
            <a:r>
              <a:rPr lang="en-US" dirty="0" smtClean="0"/>
              <a:t>Globally Harmonized System of classification and labeling of Chemicals (GHS)</a:t>
            </a:r>
          </a:p>
          <a:p>
            <a:pPr marL="0" indent="0" algn="ctr">
              <a:buNone/>
            </a:pPr>
            <a:endParaRPr lang="en-US" dirty="0" smtClean="0"/>
          </a:p>
          <a:p>
            <a:pPr marL="0" indent="0">
              <a:buNone/>
            </a:pPr>
            <a:endParaRPr lang="en-US" dirty="0"/>
          </a:p>
          <a:p>
            <a:pPr marL="0" indent="0" algn="ctr">
              <a:buNone/>
            </a:pPr>
            <a:r>
              <a:rPr lang="en-US" sz="2000" dirty="0" smtClean="0"/>
              <a:t>Flammable, Toxic material, Toxic to environment, Corrosives</a:t>
            </a:r>
          </a:p>
          <a:p>
            <a:r>
              <a:rPr lang="en-US" sz="2000" dirty="0"/>
              <a:t>Manufacturers are required to put these labels on hazardous chemicals</a:t>
            </a:r>
          </a:p>
          <a:p>
            <a:r>
              <a:rPr lang="en-US" sz="2000" b="1" dirty="0" smtClean="0"/>
              <a:t>If an aliquot greater than 50mL is created for any hazardous chemical, these GHS labels must be applied to the bottle and follow the laboratory procedure for labeling of reagents.</a:t>
            </a:r>
          </a:p>
          <a:p>
            <a:r>
              <a:rPr lang="en-US" sz="2000" dirty="0" smtClean="0"/>
              <a:t>Information for each hazardous chemical can be found on the 3E Online on the hospital </a:t>
            </a:r>
            <a:r>
              <a:rPr lang="en-US" sz="2000" dirty="0"/>
              <a:t>i</a:t>
            </a:r>
            <a:r>
              <a:rPr lang="en-US" sz="2000" dirty="0" smtClean="0"/>
              <a:t>ntranet page.</a:t>
            </a:r>
          </a:p>
          <a:p>
            <a:r>
              <a:rPr lang="en-US" sz="2000" dirty="0" smtClean="0"/>
              <a:t>OSHA link: </a:t>
            </a:r>
            <a:r>
              <a:rPr lang="en-US" sz="2000" dirty="0" smtClean="0">
                <a:hlinkClick r:id="rId2"/>
              </a:rPr>
              <a:t>http</a:t>
            </a:r>
            <a:r>
              <a:rPr lang="en-US" sz="2000" dirty="0">
                <a:hlinkClick r:id="rId2"/>
              </a:rPr>
              <a:t>://</a:t>
            </a:r>
            <a:r>
              <a:rPr lang="en-US" sz="2000" dirty="0" smtClean="0">
                <a:hlinkClick r:id="rId2"/>
              </a:rPr>
              <a:t>www.osha.gov/dsg/hazcom/index.html</a:t>
            </a:r>
            <a:endParaRPr lang="en-US" sz="2000" dirty="0" smtClean="0"/>
          </a:p>
          <a:p>
            <a:pPr marL="0" indent="0">
              <a:buNone/>
            </a:pPr>
            <a:endParaRPr lang="en-US" sz="2000" dirty="0" smtClean="0"/>
          </a:p>
        </p:txBody>
      </p:sp>
      <p:sp>
        <p:nvSpPr>
          <p:cNvPr id="4" name="Title 3"/>
          <p:cNvSpPr>
            <a:spLocks noGrp="1"/>
          </p:cNvSpPr>
          <p:nvPr>
            <p:ph type="title"/>
          </p:nvPr>
        </p:nvSpPr>
        <p:spPr>
          <a:xfrm>
            <a:off x="366994" y="168517"/>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397040" y="785675"/>
            <a:ext cx="2616200" cy="366712"/>
          </a:xfrm>
        </p:spPr>
        <p:txBody>
          <a:bodyPr/>
          <a:lstStyle/>
          <a:p>
            <a:r>
              <a:rPr lang="en-US" dirty="0" smtClean="0"/>
              <a:t>Hazards Communication</a:t>
            </a:r>
            <a:endParaRPr lang="en-US" dirty="0"/>
          </a:p>
        </p:txBody>
      </p:sp>
      <p:pic>
        <p:nvPicPr>
          <p:cNvPr id="7" name="Picture 6"/>
          <p:cNvPicPr/>
          <p:nvPr/>
        </p:nvPicPr>
        <p:blipFill rotWithShape="1">
          <a:blip r:embed="rId3"/>
          <a:srcRect l="22507" t="24575" r="57525" b="40389"/>
          <a:stretch/>
        </p:blipFill>
        <p:spPr bwMode="auto">
          <a:xfrm>
            <a:off x="3293767" y="2090214"/>
            <a:ext cx="762000" cy="74866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391" t="28497" r="87449" b="48581"/>
          <a:stretch/>
        </p:blipFill>
        <p:spPr bwMode="auto">
          <a:xfrm>
            <a:off x="4072691" y="2024625"/>
            <a:ext cx="840843" cy="86173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59767" t="60830" r="14562" b="16592"/>
          <a:stretch/>
        </p:blipFill>
        <p:spPr bwMode="auto">
          <a:xfrm>
            <a:off x="4960307" y="2100912"/>
            <a:ext cx="1491615" cy="7346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1332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385008" y="1323474"/>
            <a:ext cx="4283245" cy="54134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600" dirty="0">
                <a:solidFill>
                  <a:srgbClr val="212121"/>
                </a:solidFill>
                <a:latin typeface="Franklin Gothic Book" panose="020B0503020102020204" pitchFamily="34" charset="0"/>
              </a:rPr>
              <a:t> Link to policy tech IC40 Exposure control plan </a:t>
            </a:r>
            <a:r>
              <a:rPr lang="en-US" sz="1600" dirty="0" smtClean="0">
                <a:solidFill>
                  <a:srgbClr val="212121"/>
                </a:solidFill>
                <a:latin typeface="Franklin Gothic Book" panose="020B0503020102020204" pitchFamily="34" charset="0"/>
              </a:rPr>
              <a:t>(</a:t>
            </a:r>
            <a:r>
              <a:rPr lang="en-US" sz="1600" dirty="0" smtClean="0">
                <a:latin typeface="Franklin Gothic Book" panose="020B0503020102020204" pitchFamily="34" charset="0"/>
                <a:hlinkClick r:id="rId3"/>
              </a:rPr>
              <a:t>http://hhvappdcsp01/dotNet/documents/?docid=38683</a:t>
            </a:r>
            <a:r>
              <a:rPr lang="en-US" sz="1600" dirty="0">
                <a:solidFill>
                  <a:srgbClr val="212121"/>
                </a:solidFill>
                <a:latin typeface="Franklin Gothic Book" panose="020B0503020102020204" pitchFamily="34" charset="0"/>
              </a:rPr>
              <a:t> </a:t>
            </a:r>
            <a:r>
              <a:rPr lang="en-US" sz="1600" dirty="0" smtClean="0">
                <a:solidFill>
                  <a:srgbClr val="212121"/>
                </a:solidFill>
                <a:latin typeface="Franklin Gothic Book" panose="020B0503020102020204" pitchFamily="34" charset="0"/>
              </a:rPr>
              <a:t>)</a:t>
            </a:r>
          </a:p>
          <a:p>
            <a:r>
              <a:rPr lang="en-US" sz="1600" dirty="0" smtClean="0">
                <a:solidFill>
                  <a:srgbClr val="212121"/>
                </a:solidFill>
                <a:latin typeface="Franklin Gothic Book" panose="020B0503020102020204" pitchFamily="34" charset="0"/>
              </a:rPr>
              <a:t>Infection </a:t>
            </a:r>
            <a:r>
              <a:rPr lang="en-US" sz="1600" dirty="0">
                <a:solidFill>
                  <a:srgbClr val="212121"/>
                </a:solidFill>
                <a:latin typeface="Franklin Gothic Book" panose="020B0503020102020204" pitchFamily="34" charset="0"/>
              </a:rPr>
              <a:t>control </a:t>
            </a:r>
            <a:r>
              <a:rPr lang="en-US" sz="1600" dirty="0" smtClean="0">
                <a:solidFill>
                  <a:srgbClr val="212121"/>
                </a:solidFill>
                <a:latin typeface="Franklin Gothic Book" panose="020B0503020102020204" pitchFamily="34" charset="0"/>
              </a:rPr>
              <a:t>cell phone </a:t>
            </a:r>
            <a:r>
              <a:rPr lang="en-US" sz="1600" b="1" dirty="0" smtClean="0">
                <a:solidFill>
                  <a:srgbClr val="212121"/>
                </a:solidFill>
                <a:latin typeface="Franklin Gothic Book" panose="020B0503020102020204" pitchFamily="34" charset="0"/>
              </a:rPr>
              <a:t>(713-441-1391)</a:t>
            </a:r>
          </a:p>
          <a:p>
            <a:r>
              <a:rPr lang="en-US" sz="1600" dirty="0" smtClean="0">
                <a:solidFill>
                  <a:srgbClr val="212121"/>
                </a:solidFill>
                <a:latin typeface="Franklin Gothic Book" panose="020B0503020102020204" pitchFamily="34" charset="0"/>
              </a:rPr>
              <a:t>After </a:t>
            </a:r>
            <a:r>
              <a:rPr lang="en-US" sz="1600" dirty="0">
                <a:solidFill>
                  <a:srgbClr val="212121"/>
                </a:solidFill>
                <a:latin typeface="Franklin Gothic Book" panose="020B0503020102020204" pitchFamily="34" charset="0"/>
              </a:rPr>
              <a:t>4:00 pm please contact Infection Control at 713-404-7106 pager or 713-306-7848 cell</a:t>
            </a:r>
            <a:r>
              <a:rPr lang="en-US" sz="1600" dirty="0" smtClean="0">
                <a:solidFill>
                  <a:srgbClr val="212121"/>
                </a:solidFill>
                <a:latin typeface="Franklin Gothic Book" panose="020B0503020102020204" pitchFamily="34" charset="0"/>
              </a:rPr>
              <a:t>)</a:t>
            </a:r>
            <a:endParaRPr lang="en-US" sz="1600" dirty="0">
              <a:solidFill>
                <a:srgbClr val="212121"/>
              </a:solidFill>
              <a:latin typeface="Franklin Gothic Book" panose="020B0503020102020204" pitchFamily="34" charset="0"/>
            </a:endParaRPr>
          </a:p>
        </p:txBody>
      </p:sp>
      <p:sp>
        <p:nvSpPr>
          <p:cNvPr id="12291" name="Content Placeholder 39"/>
          <p:cNvSpPr>
            <a:spLocks noGrp="1"/>
          </p:cNvSpPr>
          <p:nvPr>
            <p:ph sz="half" idx="2"/>
          </p:nvPr>
        </p:nvSpPr>
        <p:spPr bwMode="auto">
          <a:xfrm>
            <a:off x="4918364" y="1323473"/>
            <a:ext cx="3876720" cy="48607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600" dirty="0" smtClean="0">
                <a:latin typeface="Franklin Gothic Book" panose="020B0503020102020204" pitchFamily="34" charset="0"/>
                <a:cs typeface="Franklin Gothic Book" panose="020B0503020102020204" pitchFamily="34" charset="0"/>
              </a:rPr>
              <a:t>During EHC hours</a:t>
            </a:r>
          </a:p>
          <a:p>
            <a:pPr lvl="1"/>
            <a:r>
              <a:rPr lang="en-US" altLang="en-US" sz="1400" dirty="0" smtClean="0">
                <a:latin typeface="Franklin Gothic Book" panose="020B0503020102020204" pitchFamily="34" charset="0"/>
                <a:cs typeface="Franklin Gothic Book" panose="020B0503020102020204" pitchFamily="34" charset="0"/>
              </a:rPr>
              <a:t>Employee goes directly to Clinic</a:t>
            </a:r>
          </a:p>
          <a:p>
            <a:r>
              <a:rPr lang="en-US" altLang="en-US" sz="1600" dirty="0" smtClean="0">
                <a:latin typeface="Franklin Gothic Book" panose="020B0503020102020204" pitchFamily="34" charset="0"/>
                <a:cs typeface="Franklin Gothic Book" panose="020B0503020102020204" pitchFamily="34" charset="0"/>
              </a:rPr>
              <a:t>After hours</a:t>
            </a:r>
          </a:p>
          <a:p>
            <a:pPr lvl="1"/>
            <a:r>
              <a:rPr lang="en-US" altLang="en-US" sz="1400" dirty="0" smtClean="0">
                <a:latin typeface="Franklin Gothic Book" panose="020B0503020102020204" pitchFamily="34" charset="0"/>
                <a:cs typeface="Franklin Gothic Book" panose="020B0503020102020204" pitchFamily="34" charset="0"/>
              </a:rPr>
              <a:t>Employee notifies (TIC, Chief Tech, MGMT, Director or Medical Director)</a:t>
            </a:r>
          </a:p>
          <a:p>
            <a:pPr lvl="1"/>
            <a:r>
              <a:rPr lang="en-US" altLang="en-US" sz="1400" dirty="0" smtClean="0">
                <a:latin typeface="Franklin Gothic Book" panose="020B0503020102020204" pitchFamily="34" charset="0"/>
                <a:cs typeface="Franklin Gothic Book" panose="020B0503020102020204" pitchFamily="34" charset="0"/>
              </a:rPr>
              <a:t>Infection Control notified, Employee goes to ED</a:t>
            </a:r>
          </a:p>
          <a:p>
            <a:pPr lvl="1"/>
            <a:r>
              <a:rPr lang="en-US" altLang="en-US" sz="1400" dirty="0" smtClean="0">
                <a:latin typeface="Franklin Gothic Book" panose="020B0503020102020204" pitchFamily="34" charset="0"/>
                <a:cs typeface="Franklin Gothic Book" panose="020B0503020102020204" pitchFamily="34" charset="0"/>
              </a:rPr>
              <a:t>Blood is collected and tested</a:t>
            </a:r>
          </a:p>
          <a:p>
            <a:pPr lvl="1"/>
            <a:r>
              <a:rPr lang="en-US" altLang="en-US" sz="1400" dirty="0" smtClean="0">
                <a:latin typeface="Franklin Gothic Book" panose="020B0503020102020204" pitchFamily="34" charset="0"/>
                <a:cs typeface="Franklin Gothic Book" panose="020B0503020102020204" pitchFamily="34" charset="0"/>
              </a:rPr>
              <a:t>Employee follows up with EHC next business day</a:t>
            </a:r>
          </a:p>
          <a:p>
            <a:r>
              <a:rPr lang="en-US" altLang="en-US" sz="1600" dirty="0" smtClean="0">
                <a:latin typeface="Franklin Gothic Book" panose="020B0503020102020204" pitchFamily="34" charset="0"/>
                <a:cs typeface="Franklin Gothic Book" panose="020B0503020102020204" pitchFamily="34" charset="0"/>
              </a:rPr>
              <a:t>Obtaining Source blood</a:t>
            </a:r>
          </a:p>
          <a:p>
            <a:pPr lvl="1"/>
            <a:r>
              <a:rPr lang="en-US" altLang="en-US" sz="1400" dirty="0" smtClean="0">
                <a:latin typeface="Franklin Gothic Book" panose="020B0503020102020204" pitchFamily="34" charset="0"/>
                <a:cs typeface="Franklin Gothic Book" panose="020B0503020102020204" pitchFamily="34" charset="0"/>
              </a:rPr>
              <a:t>During EHC hours; Clinic is responsible</a:t>
            </a:r>
          </a:p>
          <a:p>
            <a:pPr lvl="1"/>
            <a:r>
              <a:rPr lang="en-US" altLang="en-US" sz="1400" dirty="0" smtClean="0">
                <a:latin typeface="Franklin Gothic Book" panose="020B0503020102020204" pitchFamily="34" charset="0"/>
                <a:cs typeface="Franklin Gothic Book" panose="020B0503020102020204" pitchFamily="34" charset="0"/>
              </a:rPr>
              <a:t>After hours; Infection Control, Operations Admin or Nurse on floor collect blood</a:t>
            </a:r>
          </a:p>
          <a:p>
            <a:r>
              <a:rPr lang="en-US" altLang="en-US" sz="1600" dirty="0" smtClean="0">
                <a:latin typeface="Franklin Gothic Book" panose="020B0503020102020204" pitchFamily="34" charset="0"/>
                <a:cs typeface="Franklin Gothic Book" panose="020B0503020102020204" pitchFamily="34" charset="0"/>
              </a:rPr>
              <a:t>How to remain Confidential during after hours</a:t>
            </a:r>
          </a:p>
          <a:p>
            <a:pPr lvl="1"/>
            <a:r>
              <a:rPr lang="en-US" altLang="en-US" sz="1400" dirty="0" smtClean="0">
                <a:latin typeface="Franklin Gothic Book" panose="020B0503020102020204" pitchFamily="34" charset="0"/>
                <a:cs typeface="Franklin Gothic Book" panose="020B0503020102020204" pitchFamily="34" charset="0"/>
              </a:rPr>
              <a:t>Refuse ED draw; Report to EHC next business day</a:t>
            </a:r>
          </a:p>
          <a:p>
            <a:pPr marL="571500" lvl="1" indent="-171450"/>
            <a:endParaRPr lang="en-US" altLang="en-US" sz="1200" dirty="0" smtClean="0">
              <a:latin typeface="Franklin Gothic Book" panose="020B0503020102020204" pitchFamily="34" charset="0"/>
              <a:cs typeface="Franklin Gothic Book" panose="020B0503020102020204" pitchFamily="34" charset="0"/>
            </a:endParaRPr>
          </a:p>
          <a:p>
            <a:pPr lvl="1"/>
            <a:endParaRPr lang="en-US" altLang="en-US" sz="1200" dirty="0" smtClean="0">
              <a:latin typeface="Franklin Gothic Book" panose="020B0503020102020204" pitchFamily="34" charset="0"/>
              <a:cs typeface="Franklin Gothic Book" panose="020B0503020102020204"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84" y="3786975"/>
            <a:ext cx="3934691" cy="239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a:spLocks noGrp="1"/>
          </p:cNvSpPr>
          <p:nvPr>
            <p:ph type="title"/>
          </p:nvPr>
        </p:nvSpPr>
        <p:spPr>
          <a:xfrm>
            <a:off x="371946" y="180322"/>
            <a:ext cx="5364683" cy="505884"/>
          </a:xfrm>
        </p:spPr>
        <p:txBody>
          <a:bodyPr>
            <a:noAutofit/>
          </a:bodyPr>
          <a:lstStyle/>
          <a:p>
            <a:r>
              <a:rPr lang="en-US" sz="1800" dirty="0"/>
              <a:t>Department of Pathology and Genomic Medicine Laboratory Safety Orientation</a:t>
            </a:r>
          </a:p>
        </p:txBody>
      </p:sp>
      <p:sp>
        <p:nvSpPr>
          <p:cNvPr id="8" name="Content Placeholder 4"/>
          <p:cNvSpPr>
            <a:spLocks noGrp="1"/>
          </p:cNvSpPr>
          <p:nvPr>
            <p:ph sz="quarter" idx="13"/>
          </p:nvPr>
        </p:nvSpPr>
        <p:spPr>
          <a:xfrm>
            <a:off x="396010" y="786554"/>
            <a:ext cx="2616200" cy="366712"/>
          </a:xfrm>
        </p:spPr>
        <p:txBody>
          <a:bodyPr/>
          <a:lstStyle/>
          <a:p>
            <a:r>
              <a:rPr lang="en-US" dirty="0" smtClean="0"/>
              <a:t>Exposures</a:t>
            </a:r>
            <a:endParaRPr lang="en-US" dirty="0"/>
          </a:p>
        </p:txBody>
      </p:sp>
    </p:spTree>
    <p:extLst>
      <p:ext uri="{BB962C8B-B14F-4D97-AF65-F5344CB8AC3E}">
        <p14:creationId xmlns:p14="http://schemas.microsoft.com/office/powerpoint/2010/main" val="3420059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4729" y="135453"/>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364729" y="754056"/>
            <a:ext cx="4496440" cy="366712"/>
          </a:xfrm>
        </p:spPr>
        <p:txBody>
          <a:bodyPr/>
          <a:lstStyle/>
          <a:p>
            <a:r>
              <a:rPr lang="en-US" dirty="0" smtClean="0"/>
              <a:t>Sharps</a:t>
            </a:r>
            <a:endParaRPr lang="en-US" dirty="0"/>
          </a:p>
        </p:txBody>
      </p:sp>
      <p:sp>
        <p:nvSpPr>
          <p:cNvPr id="5" name="Content Placeholder 1"/>
          <p:cNvSpPr>
            <a:spLocks noGrp="1"/>
          </p:cNvSpPr>
          <p:nvPr>
            <p:ph sz="half" idx="4294967295"/>
          </p:nvPr>
        </p:nvSpPr>
        <p:spPr>
          <a:xfrm>
            <a:off x="218665" y="1307429"/>
            <a:ext cx="6711524" cy="749968"/>
          </a:xfrm>
          <a:prstGeom prst="rect">
            <a:avLst/>
          </a:prstGeom>
        </p:spPr>
        <p:txBody>
          <a:bodyPr/>
          <a:lstStyle/>
          <a:p>
            <a:r>
              <a:rPr lang="en-US" sz="2200" dirty="0" smtClean="0"/>
              <a:t>What is appropriate to discard in sharps containers?</a:t>
            </a:r>
          </a:p>
          <a:p>
            <a:pPr lvl="1"/>
            <a:r>
              <a:rPr lang="en-US" sz="1800" dirty="0" smtClean="0"/>
              <a:t>All supplies with needles</a:t>
            </a:r>
          </a:p>
          <a:p>
            <a:pPr lvl="1"/>
            <a:r>
              <a:rPr lang="en-US" sz="1800" dirty="0" smtClean="0"/>
              <a:t>Disposable scalpels</a:t>
            </a:r>
          </a:p>
          <a:p>
            <a:pPr lvl="1"/>
            <a:r>
              <a:rPr lang="en-US" sz="1800" dirty="0" smtClean="0"/>
              <a:t>Glass slides</a:t>
            </a:r>
          </a:p>
          <a:p>
            <a:pPr lvl="1"/>
            <a:r>
              <a:rPr lang="en-US" sz="1800" dirty="0" smtClean="0"/>
              <a:t>Broken glass tubes</a:t>
            </a:r>
          </a:p>
          <a:p>
            <a:pPr lvl="1"/>
            <a:r>
              <a:rPr lang="en-US" sz="1800" dirty="0"/>
              <a:t>P</a:t>
            </a:r>
            <a:r>
              <a:rPr lang="en-US" sz="1800" dirty="0" smtClean="0"/>
              <a:t>lastic pipette tips</a:t>
            </a:r>
          </a:p>
        </p:txBody>
      </p:sp>
      <p:sp>
        <p:nvSpPr>
          <p:cNvPr id="7" name="Content Placeholder 1"/>
          <p:cNvSpPr>
            <a:spLocks noGrp="1"/>
          </p:cNvSpPr>
          <p:nvPr>
            <p:ph sz="half" idx="4294967295"/>
          </p:nvPr>
        </p:nvSpPr>
        <p:spPr>
          <a:xfrm>
            <a:off x="218665" y="4151339"/>
            <a:ext cx="5869314" cy="2454442"/>
          </a:xfrm>
          <a:prstGeom prst="rect">
            <a:avLst/>
          </a:prstGeom>
        </p:spPr>
        <p:txBody>
          <a:bodyPr/>
          <a:lstStyle/>
          <a:p>
            <a:r>
              <a:rPr lang="en-US" sz="2200" dirty="0" smtClean="0"/>
              <a:t>Sharps containers are </a:t>
            </a:r>
            <a:r>
              <a:rPr lang="en-US" sz="2200" b="1" dirty="0" smtClean="0"/>
              <a:t>never</a:t>
            </a:r>
            <a:r>
              <a:rPr lang="en-US" sz="2200" dirty="0" smtClean="0"/>
              <a:t> to be overfilled</a:t>
            </a:r>
          </a:p>
          <a:p>
            <a:r>
              <a:rPr lang="en-US" sz="2200" dirty="0" smtClean="0"/>
              <a:t>All lab sections are on a weekly replacement schedule but if many sharps </a:t>
            </a:r>
            <a:r>
              <a:rPr lang="en-US" sz="2200" dirty="0"/>
              <a:t>containers are full:</a:t>
            </a:r>
          </a:p>
          <a:p>
            <a:pPr lvl="1"/>
            <a:r>
              <a:rPr lang="en-US" sz="1400" dirty="0"/>
              <a:t>Call dispatch at 713-441-4246 </a:t>
            </a:r>
            <a:r>
              <a:rPr lang="en-US" sz="1400" dirty="0" smtClean="0"/>
              <a:t>to </a:t>
            </a:r>
            <a:r>
              <a:rPr lang="en-US" sz="1400" dirty="0"/>
              <a:t>request sharps container replacement</a:t>
            </a:r>
          </a:p>
          <a:p>
            <a:endParaRPr lang="en-US" sz="2200" dirty="0" smtClean="0"/>
          </a:p>
          <a:p>
            <a:pPr marL="0" indent="0">
              <a:buNone/>
            </a:pPr>
            <a:endParaRPr lang="en-US" sz="2200" dirty="0" smtClean="0"/>
          </a:p>
        </p:txBody>
      </p:sp>
      <p:pic>
        <p:nvPicPr>
          <p:cNvPr id="9" name="Picture 8"/>
          <p:cNvPicPr/>
          <p:nvPr/>
        </p:nvPicPr>
        <p:blipFill rotWithShape="1">
          <a:blip r:embed="rId2"/>
          <a:srcRect l="24226" t="6559" r="22271" b="11246"/>
          <a:stretch/>
        </p:blipFill>
        <p:spPr bwMode="auto">
          <a:xfrm rot="5400000">
            <a:off x="6473991" y="1859578"/>
            <a:ext cx="2538095" cy="2183765"/>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27564" t="11888" r="44193" b="7538"/>
          <a:stretch/>
        </p:blipFill>
        <p:spPr bwMode="auto">
          <a:xfrm rot="5400000">
            <a:off x="7034378" y="4093733"/>
            <a:ext cx="1417322" cy="2183764"/>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6651156" y="3523376"/>
            <a:ext cx="806657" cy="276999"/>
          </a:xfrm>
          <a:prstGeom prst="rect">
            <a:avLst/>
          </a:prstGeom>
          <a:noFill/>
        </p:spPr>
        <p:txBody>
          <a:bodyPr wrap="square" rtlCol="0">
            <a:spAutoFit/>
          </a:bodyPr>
          <a:lstStyle/>
          <a:p>
            <a:r>
              <a:rPr lang="en-US" sz="1000" dirty="0" smtClean="0">
                <a:solidFill>
                  <a:srgbClr val="FF0000"/>
                </a:solidFill>
              </a:rPr>
              <a:t>64 Gallon</a:t>
            </a:r>
            <a:r>
              <a:rPr lang="en-US" sz="1200" dirty="0" smtClean="0">
                <a:solidFill>
                  <a:srgbClr val="FF0000"/>
                </a:solidFill>
              </a:rPr>
              <a:t> </a:t>
            </a:r>
            <a:endParaRPr lang="en-US" sz="1200" dirty="0">
              <a:solidFill>
                <a:srgbClr val="FF0000"/>
              </a:solidFill>
            </a:endParaRPr>
          </a:p>
        </p:txBody>
      </p:sp>
      <p:sp>
        <p:nvSpPr>
          <p:cNvPr id="12" name="TextBox 11"/>
          <p:cNvSpPr txBox="1"/>
          <p:nvPr/>
        </p:nvSpPr>
        <p:spPr>
          <a:xfrm>
            <a:off x="7213874" y="3877957"/>
            <a:ext cx="806657" cy="276999"/>
          </a:xfrm>
          <a:prstGeom prst="rect">
            <a:avLst/>
          </a:prstGeom>
          <a:noFill/>
        </p:spPr>
        <p:txBody>
          <a:bodyPr wrap="square" rtlCol="0">
            <a:spAutoFit/>
          </a:bodyPr>
          <a:lstStyle/>
          <a:p>
            <a:r>
              <a:rPr lang="en-US" sz="1000" dirty="0" smtClean="0">
                <a:solidFill>
                  <a:srgbClr val="FF0000"/>
                </a:solidFill>
              </a:rPr>
              <a:t>32 Gallon</a:t>
            </a:r>
            <a:r>
              <a:rPr lang="en-US" sz="1200" dirty="0" smtClean="0">
                <a:solidFill>
                  <a:srgbClr val="FF0000"/>
                </a:solidFill>
              </a:rPr>
              <a:t> </a:t>
            </a:r>
            <a:endParaRPr lang="en-US" sz="1200" dirty="0">
              <a:solidFill>
                <a:srgbClr val="FF0000"/>
              </a:solidFill>
            </a:endParaRPr>
          </a:p>
        </p:txBody>
      </p:sp>
      <p:sp>
        <p:nvSpPr>
          <p:cNvPr id="13" name="TextBox 12"/>
          <p:cNvSpPr txBox="1"/>
          <p:nvPr/>
        </p:nvSpPr>
        <p:spPr>
          <a:xfrm>
            <a:off x="6736361" y="5682373"/>
            <a:ext cx="2098560" cy="276999"/>
          </a:xfrm>
          <a:prstGeom prst="rect">
            <a:avLst/>
          </a:prstGeom>
          <a:noFill/>
        </p:spPr>
        <p:txBody>
          <a:bodyPr wrap="square" rtlCol="0">
            <a:spAutoFit/>
          </a:bodyPr>
          <a:lstStyle/>
          <a:p>
            <a:r>
              <a:rPr lang="en-US" sz="1000" dirty="0" smtClean="0">
                <a:solidFill>
                  <a:srgbClr val="FF0000"/>
                </a:solidFill>
              </a:rPr>
              <a:t>Small bench top sharps container</a:t>
            </a:r>
            <a:r>
              <a:rPr lang="en-US" sz="1200" dirty="0" smtClean="0">
                <a:solidFill>
                  <a:srgbClr val="FF0000"/>
                </a:solidFill>
              </a:rPr>
              <a:t> </a:t>
            </a:r>
            <a:endParaRPr lang="en-US" sz="1200" dirty="0">
              <a:solidFill>
                <a:srgbClr val="FF0000"/>
              </a:solidFill>
            </a:endParaRPr>
          </a:p>
        </p:txBody>
      </p:sp>
      <p:pic>
        <p:nvPicPr>
          <p:cNvPr id="15" name="Picture 14"/>
          <p:cNvPicPr/>
          <p:nvPr/>
        </p:nvPicPr>
        <p:blipFill rotWithShape="1">
          <a:blip r:embed="rId4"/>
          <a:srcRect l="21588" t="4919" r="18367" b="7142"/>
          <a:stretch/>
        </p:blipFill>
        <p:spPr bwMode="auto">
          <a:xfrm rot="5400000">
            <a:off x="4217312" y="1961615"/>
            <a:ext cx="2362835" cy="1938655"/>
          </a:xfrm>
          <a:prstGeom prst="rect">
            <a:avLst/>
          </a:prstGeom>
          <a:ln>
            <a:noFill/>
          </a:ln>
          <a:extLst>
            <a:ext uri="{53640926-AAD7-44D8-BBD7-CCE9431645EC}">
              <a14:shadowObscured xmlns:a14="http://schemas.microsoft.com/office/drawing/2010/main"/>
            </a:ext>
          </a:extLst>
        </p:spPr>
      </p:pic>
      <p:sp>
        <p:nvSpPr>
          <p:cNvPr id="16" name="TextBox 15"/>
          <p:cNvSpPr txBox="1"/>
          <p:nvPr/>
        </p:nvSpPr>
        <p:spPr>
          <a:xfrm>
            <a:off x="4781809" y="3619200"/>
            <a:ext cx="1331337" cy="276999"/>
          </a:xfrm>
          <a:prstGeom prst="rect">
            <a:avLst/>
          </a:prstGeom>
          <a:noFill/>
        </p:spPr>
        <p:txBody>
          <a:bodyPr wrap="square" rtlCol="0">
            <a:spAutoFit/>
          </a:bodyPr>
          <a:lstStyle/>
          <a:p>
            <a:r>
              <a:rPr lang="en-US" sz="1000" dirty="0" smtClean="0">
                <a:solidFill>
                  <a:srgbClr val="FF0000"/>
                </a:solidFill>
              </a:rPr>
              <a:t>Phlebotomy Sharps</a:t>
            </a:r>
            <a:r>
              <a:rPr lang="en-US" sz="1200" dirty="0" smtClean="0">
                <a:solidFill>
                  <a:srgbClr val="FF0000"/>
                </a:solidFill>
              </a:rPr>
              <a:t> </a:t>
            </a:r>
            <a:endParaRPr lang="en-US" sz="1200" dirty="0">
              <a:solidFill>
                <a:srgbClr val="FF0000"/>
              </a:solidFill>
            </a:endParaRPr>
          </a:p>
        </p:txBody>
      </p:sp>
    </p:spTree>
    <p:extLst>
      <p:ext uri="{BB962C8B-B14F-4D97-AF65-F5344CB8AC3E}">
        <p14:creationId xmlns:p14="http://schemas.microsoft.com/office/powerpoint/2010/main" val="236945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371856" y="1600200"/>
            <a:ext cx="41910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r>
              <a:rPr lang="en-US" b="1" dirty="0" smtClean="0"/>
              <a:t>Biohazard Bins</a:t>
            </a:r>
            <a:endParaRPr lang="en-US" dirty="0"/>
          </a:p>
          <a:p>
            <a:pPr marL="0" indent="0">
              <a:buNone/>
            </a:pPr>
            <a:r>
              <a:rPr lang="en-US" sz="1000" dirty="0" smtClean="0"/>
              <a:t>A</a:t>
            </a:r>
            <a:r>
              <a:rPr lang="en-US" sz="1000" dirty="0"/>
              <a:t>.   Place 2 </a:t>
            </a:r>
            <a:r>
              <a:rPr lang="en-US" sz="1000" dirty="0" smtClean="0"/>
              <a:t>red Bio-Check Incineration </a:t>
            </a:r>
            <a:r>
              <a:rPr lang="en-US" sz="1000" dirty="0"/>
              <a:t>bags in </a:t>
            </a:r>
            <a:r>
              <a:rPr lang="en-US" sz="1000" dirty="0" smtClean="0"/>
              <a:t>a biohazard </a:t>
            </a:r>
            <a:r>
              <a:rPr lang="en-US" sz="1000" dirty="0"/>
              <a:t>bin and </a:t>
            </a:r>
            <a:r>
              <a:rPr lang="en-US" sz="1000" dirty="0" smtClean="0"/>
              <a:t> </a:t>
            </a:r>
          </a:p>
          <a:p>
            <a:pPr marL="0" indent="0">
              <a:buNone/>
            </a:pPr>
            <a:r>
              <a:rPr lang="en-US" sz="1000" dirty="0"/>
              <a:t> </a:t>
            </a:r>
            <a:r>
              <a:rPr lang="en-US" sz="1000" dirty="0" smtClean="0"/>
              <a:t>     pour one bottle of the adsorbent material </a:t>
            </a:r>
            <a:r>
              <a:rPr lang="en-US" sz="1000" dirty="0" err="1" smtClean="0"/>
              <a:t>Isolyser</a:t>
            </a:r>
            <a:r>
              <a:rPr lang="en-US" sz="1000" dirty="0" smtClean="0"/>
              <a:t> </a:t>
            </a:r>
            <a:r>
              <a:rPr lang="en-US" sz="1000" dirty="0" err="1" smtClean="0"/>
              <a:t>Iso</a:t>
            </a:r>
            <a:r>
              <a:rPr lang="en-US" sz="1000" dirty="0" smtClean="0"/>
              <a:t>-Quick into the bin  	</a:t>
            </a:r>
          </a:p>
          <a:p>
            <a:pPr marL="0" indent="0">
              <a:buNone/>
            </a:pPr>
            <a:endParaRPr lang="en-US" sz="1000" dirty="0"/>
          </a:p>
          <a:p>
            <a:pPr marL="0" indent="0">
              <a:buNone/>
            </a:pPr>
            <a:r>
              <a:rPr lang="en-US" sz="1000" dirty="0"/>
              <a:t> </a:t>
            </a:r>
          </a:p>
        </p:txBody>
      </p:sp>
      <p:sp>
        <p:nvSpPr>
          <p:cNvPr id="12291" name="Content Placeholder 39"/>
          <p:cNvSpPr>
            <a:spLocks noGrp="1"/>
          </p:cNvSpPr>
          <p:nvPr>
            <p:ph sz="half" idx="2"/>
          </p:nvPr>
        </p:nvSpPr>
        <p:spPr bwMode="auto">
          <a:xfrm>
            <a:off x="4648200" y="1600200"/>
            <a:ext cx="4038600" cy="49219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000" dirty="0" smtClean="0"/>
          </a:p>
          <a:p>
            <a:pPr marL="0" indent="0">
              <a:buNone/>
            </a:pPr>
            <a:endParaRPr lang="en-US" sz="1000" dirty="0"/>
          </a:p>
          <a:p>
            <a:pPr marL="0" indent="0">
              <a:buNone/>
            </a:pPr>
            <a:r>
              <a:rPr lang="en-US" sz="1000" dirty="0" smtClean="0"/>
              <a:t>B. Medical </a:t>
            </a:r>
            <a:r>
              <a:rPr lang="en-US" sz="1000" dirty="0"/>
              <a:t>Waste that </a:t>
            </a:r>
            <a:r>
              <a:rPr lang="en-US" sz="1200" u="sng" dirty="0"/>
              <a:t>SHOULD</a:t>
            </a:r>
            <a:r>
              <a:rPr lang="en-US" sz="1000" dirty="0"/>
              <a:t> go in Biohazard Bins:</a:t>
            </a:r>
          </a:p>
          <a:p>
            <a:pPr marL="0" indent="0">
              <a:buNone/>
            </a:pPr>
            <a:r>
              <a:rPr lang="en-US" sz="1000" dirty="0"/>
              <a:t>	</a:t>
            </a:r>
            <a:r>
              <a:rPr lang="en-US" sz="1000" b="1" dirty="0" smtClean="0"/>
              <a:t>All used gloves</a:t>
            </a:r>
            <a:r>
              <a:rPr lang="en-US" sz="1000" b="1" dirty="0"/>
              <a:t>	</a:t>
            </a:r>
            <a:r>
              <a:rPr lang="en-US" sz="1000" b="1" dirty="0" smtClean="0"/>
              <a:t>	All PPE</a:t>
            </a:r>
            <a:endParaRPr lang="en-US" sz="1000" b="1" dirty="0"/>
          </a:p>
          <a:p>
            <a:pPr marL="0" indent="0">
              <a:buNone/>
            </a:pPr>
            <a:r>
              <a:rPr lang="en-US" sz="1000" b="1" dirty="0"/>
              <a:t>	Saturated </a:t>
            </a:r>
            <a:r>
              <a:rPr lang="en-US" sz="1000" b="1" dirty="0" smtClean="0"/>
              <a:t>bandages</a:t>
            </a:r>
            <a:r>
              <a:rPr lang="en-US" sz="1000" b="1" dirty="0"/>
              <a:t>	Blood-saturated items</a:t>
            </a:r>
          </a:p>
          <a:p>
            <a:pPr marL="0" indent="0">
              <a:buNone/>
            </a:pPr>
            <a:r>
              <a:rPr lang="en-US" sz="1000" b="1" dirty="0"/>
              <a:t>	Saturated gauze		Visibly bloody  plastic  tubing, 		</a:t>
            </a:r>
            <a:r>
              <a:rPr lang="en-US" sz="1000" b="1" dirty="0" smtClean="0"/>
              <a:t>All specimens	</a:t>
            </a:r>
            <a:r>
              <a:rPr lang="en-US" sz="1000" b="1" dirty="0"/>
              <a:t>	</a:t>
            </a:r>
            <a:r>
              <a:rPr lang="en-US" sz="1000" b="1" dirty="0" smtClean="0"/>
              <a:t>Closed </a:t>
            </a:r>
            <a:r>
              <a:rPr lang="en-US" sz="1000" b="1" dirty="0"/>
              <a:t>disposable sharps </a:t>
            </a:r>
            <a:r>
              <a:rPr lang="en-US" sz="1000" b="1" dirty="0" smtClean="0"/>
              <a:t>containers</a:t>
            </a:r>
          </a:p>
          <a:p>
            <a:pPr marL="0" indent="0">
              <a:buNone/>
            </a:pPr>
            <a:endParaRPr lang="en-US" sz="1000" b="1" dirty="0" smtClean="0"/>
          </a:p>
          <a:p>
            <a:pPr marL="0" indent="0">
              <a:buNone/>
            </a:pPr>
            <a:r>
              <a:rPr lang="en-US" sz="1000" b="1" dirty="0"/>
              <a:t>			</a:t>
            </a:r>
          </a:p>
          <a:p>
            <a:pPr marL="0" indent="0">
              <a:buNone/>
            </a:pPr>
            <a:r>
              <a:rPr lang="en-US" sz="1000" dirty="0" smtClean="0"/>
              <a:t>C. </a:t>
            </a:r>
            <a:r>
              <a:rPr lang="en-US" sz="1200" u="sng" dirty="0" smtClean="0"/>
              <a:t>NEVER</a:t>
            </a:r>
            <a:r>
              <a:rPr lang="en-US" sz="1000" dirty="0" smtClean="0"/>
              <a:t> </a:t>
            </a:r>
            <a:r>
              <a:rPr lang="en-US" sz="1000" dirty="0"/>
              <a:t>put the following items in the red incineration bags:</a:t>
            </a:r>
          </a:p>
          <a:p>
            <a:pPr marL="0" indent="0">
              <a:buNone/>
            </a:pPr>
            <a:r>
              <a:rPr lang="en-US" sz="1000" b="1" dirty="0"/>
              <a:t>              Medication			</a:t>
            </a:r>
            <a:r>
              <a:rPr lang="en-US" sz="1000" b="1" dirty="0" smtClean="0"/>
              <a:t>Garbage</a:t>
            </a:r>
            <a:endParaRPr lang="en-US" sz="1000" b="1" dirty="0"/>
          </a:p>
          <a:p>
            <a:pPr marL="0" indent="0">
              <a:buNone/>
            </a:pPr>
            <a:r>
              <a:rPr lang="en-US" sz="1000" b="1" dirty="0"/>
              <a:t>	Loose sharps			Radioactive </a:t>
            </a:r>
            <a:r>
              <a:rPr lang="en-US" sz="1000" b="1" dirty="0" smtClean="0"/>
              <a:t>waste</a:t>
            </a:r>
            <a:endParaRPr lang="en-US" sz="1000" b="1" dirty="0"/>
          </a:p>
          <a:p>
            <a:pPr marL="0" indent="0">
              <a:buNone/>
            </a:pPr>
            <a:r>
              <a:rPr lang="en-US" sz="1000" b="1" dirty="0"/>
              <a:t>	Batteries			Hazardous &amp; chemical waste	Compressed gas </a:t>
            </a:r>
            <a:r>
              <a:rPr lang="en-US" sz="1000" b="1" dirty="0" smtClean="0"/>
              <a:t>cylinders</a:t>
            </a:r>
            <a:r>
              <a:rPr lang="en-US" sz="1000" b="1" dirty="0"/>
              <a:t>	Fixatives &amp; preservatives</a:t>
            </a:r>
          </a:p>
          <a:p>
            <a:pPr marL="0" indent="0">
              <a:buNone/>
            </a:pPr>
            <a:endParaRPr lang="en-US" sz="1000" b="1" dirty="0" smtClean="0"/>
          </a:p>
          <a:p>
            <a:pPr marL="0" indent="0">
              <a:buNone/>
            </a:pPr>
            <a:endParaRPr lang="en-US" sz="1000" b="1" dirty="0"/>
          </a:p>
          <a:p>
            <a:pPr marL="0" indent="0">
              <a:buNone/>
            </a:pPr>
            <a:r>
              <a:rPr lang="en-US" sz="1000" dirty="0"/>
              <a:t>D. Never </a:t>
            </a:r>
            <a:r>
              <a:rPr lang="en-US" sz="1000" dirty="0" smtClean="0"/>
              <a:t>overfill the incineration bags. </a:t>
            </a:r>
            <a:r>
              <a:rPr lang="en-US" sz="1000" dirty="0"/>
              <a:t>Only fill three quarters full</a:t>
            </a:r>
            <a:r>
              <a:rPr lang="en-US" sz="1000" dirty="0" smtClean="0"/>
              <a:t>.</a:t>
            </a:r>
          </a:p>
          <a:p>
            <a:pPr marL="0" indent="0">
              <a:buNone/>
            </a:pPr>
            <a:r>
              <a:rPr lang="en-US" sz="1000" dirty="0" smtClean="0"/>
              <a:t>     *For specific workstations that discard heavy biohazardous waste,  </a:t>
            </a:r>
          </a:p>
          <a:p>
            <a:pPr marL="0" indent="0">
              <a:buNone/>
            </a:pPr>
            <a:r>
              <a:rPr lang="en-US" sz="1000" dirty="0" smtClean="0"/>
              <a:t>        the fill line will be adjusted to a lower level </a:t>
            </a:r>
            <a:r>
              <a:rPr lang="en-US" sz="1000" b="1" dirty="0" smtClean="0"/>
              <a:t>(2/3 or 1/2 full)</a:t>
            </a:r>
            <a:r>
              <a:rPr lang="en-US" sz="1000" dirty="0" smtClean="0"/>
              <a:t>. </a:t>
            </a:r>
            <a:endParaRPr lang="en-US" sz="1000" dirty="0"/>
          </a:p>
          <a:p>
            <a:pPr marL="0" indent="0">
              <a:buNone/>
            </a:pPr>
            <a:r>
              <a:rPr lang="en-US" sz="1000" dirty="0"/>
              <a:t>E.  Tie off the top of Bio-Check Incineration </a:t>
            </a:r>
            <a:r>
              <a:rPr lang="en-US" sz="1000" dirty="0" smtClean="0"/>
              <a:t>bags when full. </a:t>
            </a:r>
            <a:endParaRPr lang="en-US" sz="1000" dirty="0"/>
          </a:p>
          <a:p>
            <a:pPr marL="0" indent="0">
              <a:buNone/>
            </a:pPr>
            <a:r>
              <a:rPr lang="en-US" sz="1000" dirty="0"/>
              <a:t>F. Close the gray </a:t>
            </a:r>
            <a:r>
              <a:rPr lang="en-US" sz="1000" dirty="0" smtClean="0"/>
              <a:t>biohazard bin. </a:t>
            </a:r>
            <a:endParaRPr lang="en-US" sz="1000" dirty="0"/>
          </a:p>
          <a:p>
            <a:pPr marL="0" indent="0">
              <a:buNone/>
            </a:pPr>
            <a:r>
              <a:rPr lang="en-US" sz="1000" dirty="0"/>
              <a:t>G. </a:t>
            </a:r>
            <a:r>
              <a:rPr lang="en-US" sz="1000" dirty="0" smtClean="0"/>
              <a:t>For the Core Lab, deliver the gray biohazard bin </a:t>
            </a:r>
            <a:r>
              <a:rPr lang="en-US" sz="1000" dirty="0"/>
              <a:t>to </a:t>
            </a:r>
            <a:r>
              <a:rPr lang="en-US" sz="1000" dirty="0" smtClean="0"/>
              <a:t>room</a:t>
            </a:r>
            <a:r>
              <a:rPr lang="en-US" sz="1000" dirty="0"/>
              <a:t> </a:t>
            </a:r>
            <a:r>
              <a:rPr lang="en-US" sz="1000" dirty="0" smtClean="0"/>
              <a:t>D214</a:t>
            </a:r>
          </a:p>
          <a:p>
            <a:pPr marL="0" indent="0">
              <a:buNone/>
            </a:pPr>
            <a:r>
              <a:rPr lang="en-US" sz="1000" dirty="0" smtClean="0"/>
              <a:t>H. For other labs, call dispatch at 713-441-4246 to pick up biohazard      </a:t>
            </a:r>
          </a:p>
          <a:p>
            <a:pPr marL="0" indent="0">
              <a:buNone/>
            </a:pPr>
            <a:r>
              <a:rPr lang="en-US" sz="1000" dirty="0" smtClean="0"/>
              <a:t>     bins.</a:t>
            </a:r>
            <a:endParaRPr lang="en-US" sz="1000" dirty="0"/>
          </a:p>
          <a:p>
            <a:pPr marL="0" indent="0">
              <a:buNone/>
            </a:pPr>
            <a:r>
              <a:rPr lang="en-US" sz="1000" dirty="0"/>
              <a:t>I</a:t>
            </a:r>
            <a:r>
              <a:rPr lang="en-US" sz="1000" dirty="0" smtClean="0"/>
              <a:t>. Phone dispatch </a:t>
            </a:r>
            <a:r>
              <a:rPr lang="en-US" sz="1000" dirty="0"/>
              <a:t>at </a:t>
            </a:r>
            <a:r>
              <a:rPr lang="en-US" sz="1000" dirty="0" smtClean="0"/>
              <a:t>713-441-4246  </a:t>
            </a:r>
            <a:r>
              <a:rPr lang="en-US" sz="1000" dirty="0"/>
              <a:t>to request more gray </a:t>
            </a:r>
            <a:r>
              <a:rPr lang="en-US" sz="1000" dirty="0" smtClean="0"/>
              <a:t>   </a:t>
            </a:r>
          </a:p>
          <a:p>
            <a:pPr marL="0" indent="0">
              <a:buNone/>
            </a:pPr>
            <a:r>
              <a:rPr lang="en-US" sz="1000" dirty="0" smtClean="0"/>
              <a:t>     biohazar</a:t>
            </a:r>
            <a:r>
              <a:rPr lang="en-US" altLang="en-US" sz="1000" dirty="0" smtClean="0">
                <a:latin typeface="Franklin Gothic Book" panose="020B0503020102020204" pitchFamily="34" charset="0"/>
                <a:cs typeface="Franklin Gothic Book" panose="020B0503020102020204" pitchFamily="34" charset="0"/>
              </a:rPr>
              <a:t>d bins or Bio-Check Incineration Bags.</a:t>
            </a:r>
          </a:p>
        </p:txBody>
      </p:sp>
      <p:sp>
        <p:nvSpPr>
          <p:cNvPr id="38" name="Title 37"/>
          <p:cNvSpPr>
            <a:spLocks noGrp="1"/>
          </p:cNvSpPr>
          <p:nvPr>
            <p:ph type="title"/>
          </p:nvPr>
        </p:nvSpPr>
        <p:spPr>
          <a:xfrm>
            <a:off x="461246" y="108536"/>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461246" y="1241939"/>
            <a:ext cx="8225554"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solidFill>
                  <a:srgbClr val="FF0000"/>
                </a:solidFill>
                <a:latin typeface="Franklin Gothic Book" panose="020B0503020102020204" pitchFamily="34" charset="0"/>
                <a:cs typeface="Franklin Gothic Book" panose="020B0503020102020204" pitchFamily="34" charset="0"/>
              </a:rPr>
              <a:t>    </a:t>
            </a:r>
            <a:r>
              <a:rPr lang="en-US" altLang="en-US" sz="1300" dirty="0" smtClean="0">
                <a:solidFill>
                  <a:srgbClr val="FF0000"/>
                </a:solidFill>
                <a:latin typeface="Franklin Gothic Book" panose="020B0503020102020204" pitchFamily="34" charset="0"/>
                <a:cs typeface="Franklin Gothic Book" panose="020B0503020102020204" pitchFamily="34" charset="0"/>
              </a:rPr>
              <a:t>All Biohazardous containers must be properly labeled in accordance with HMH waste management procedures</a:t>
            </a:r>
          </a:p>
        </p:txBody>
      </p:sp>
      <p:pic>
        <p:nvPicPr>
          <p:cNvPr id="1026" name="Picture 2" descr="Biohazard B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4974" y="2821721"/>
            <a:ext cx="1985902" cy="1489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descr="isoly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92061" y="2837886"/>
            <a:ext cx="1941948" cy="14570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descr="Waste bin"/>
          <p:cNvPicPr>
            <a:picLocks noChangeAspect="1" noChangeArrowheads="1"/>
          </p:cNvPicPr>
          <p:nvPr/>
        </p:nvPicPr>
        <p:blipFill>
          <a:blip r:embed="rId5">
            <a:extLst>
              <a:ext uri="{28A0092B-C50C-407E-A947-70E740481C1C}">
                <a14:useLocalDpi xmlns:a14="http://schemas.microsoft.com/office/drawing/2010/main" val="0"/>
              </a:ext>
            </a:extLst>
          </a:blip>
          <a:srcRect l="26787" t="1025" r="10497" b="1025"/>
          <a:stretch>
            <a:fillRect/>
          </a:stretch>
        </p:blipFill>
        <p:spPr bwMode="auto">
          <a:xfrm rot="10800000">
            <a:off x="1412208" y="4617608"/>
            <a:ext cx="1837076" cy="2151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Content Placeholder 40"/>
          <p:cNvSpPr txBox="1">
            <a:spLocks/>
          </p:cNvSpPr>
          <p:nvPr/>
        </p:nvSpPr>
        <p:spPr bwMode="auto">
          <a:xfrm>
            <a:off x="461246" y="703451"/>
            <a:ext cx="2616200" cy="36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None/>
              <a:defRPr sz="1400" kern="1200">
                <a:solidFill>
                  <a:srgbClr val="FFFFFF"/>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smtClean="0">
                <a:latin typeface="Franklin Gothic Book" panose="020B0503020102020204" pitchFamily="34" charset="0"/>
                <a:cs typeface="Franklin Gothic Book" panose="020B0503020102020204" pitchFamily="34" charset="0"/>
              </a:rPr>
              <a:t>Biohazard Bins</a:t>
            </a:r>
          </a:p>
        </p:txBody>
      </p:sp>
    </p:spTree>
    <p:extLst>
      <p:ext uri="{BB962C8B-B14F-4D97-AF65-F5344CB8AC3E}">
        <p14:creationId xmlns:p14="http://schemas.microsoft.com/office/powerpoint/2010/main" val="17232710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13541" y="1164762"/>
            <a:ext cx="8229600" cy="5461326"/>
          </a:xfrm>
        </p:spPr>
        <p:txBody>
          <a:bodyPr/>
          <a:lstStyle/>
          <a:p>
            <a:pPr marL="0" indent="0" algn="ctr">
              <a:buNone/>
            </a:pPr>
            <a:r>
              <a:rPr lang="en-US" sz="1500" b="1" dirty="0"/>
              <a:t>Emergency Eyewash and Shower Statements </a:t>
            </a:r>
            <a:endParaRPr lang="en-US" sz="1500" dirty="0"/>
          </a:p>
          <a:p>
            <a:pPr marL="0" indent="0">
              <a:buNone/>
            </a:pPr>
            <a:endParaRPr lang="en-US" sz="1500" dirty="0"/>
          </a:p>
          <a:p>
            <a:pPr marL="0" indent="0">
              <a:buNone/>
            </a:pPr>
            <a:r>
              <a:rPr lang="en-US" sz="1500" b="1" dirty="0" smtClean="0"/>
              <a:t>Emergency </a:t>
            </a:r>
            <a:r>
              <a:rPr lang="en-US" sz="1500" b="1" dirty="0"/>
              <a:t>Showers: </a:t>
            </a:r>
            <a:endParaRPr lang="en-US" sz="1500" dirty="0"/>
          </a:p>
          <a:p>
            <a:r>
              <a:rPr lang="en-US" sz="1500" i="1" dirty="0"/>
              <a:t>Upon installation, functionality of the safety showers is performed by a third party vendor and monitored by HMH Facilities Management Services (FMS). Signage and evaluation for necessity is conducted by Environmental Health and Safety (EHS) in collaboration with HMH FMS. Visual examination and activation of the plumbed systems are performed weekly by a third party vendor contracted by HMH FMS. Yearly maintenance and function verification are also performed either by HMH FMS or a third party vendor. Emergency showers are tested and maintained according to the ANSI Z358.1-2009 Standard. Records are maintained by HMH FMS. </a:t>
            </a:r>
            <a:endParaRPr lang="en-US" sz="1500" dirty="0"/>
          </a:p>
          <a:p>
            <a:pPr marL="0" indent="0">
              <a:buNone/>
            </a:pPr>
            <a:endParaRPr lang="en-US" sz="1500" dirty="0"/>
          </a:p>
          <a:p>
            <a:pPr marL="0" indent="0">
              <a:buNone/>
            </a:pPr>
            <a:r>
              <a:rPr lang="en-US" sz="1500" b="1" dirty="0"/>
              <a:t>Emergency Eyewashes: </a:t>
            </a:r>
            <a:endParaRPr lang="en-US" sz="1500" dirty="0"/>
          </a:p>
          <a:p>
            <a:r>
              <a:rPr lang="en-US" sz="1500" i="1" dirty="0"/>
              <a:t>Certification of flow, pressure, and temperature is performed during installation of the emergency eyewashes. Signage and evaluation for necessity is conducted by Environmental Health and Safety (EHS) in collaboration with HMH Facilities Management Services (FMS). Emergency eyewashes are tested and maintained according to the ANSI Z358.1-2009 Standard. Weekly function and maintenance tasks are performed and documented by each Department of Pathology and Genomic Medicine section. Yearly maintenance tasks are performed either by HMH FMS or a third party vendor contracted by HMH facilities. Yearly maintenance records are maintained by HMH FMS.</a:t>
            </a:r>
            <a:endParaRPr lang="en-US" sz="1500" dirty="0"/>
          </a:p>
          <a:p>
            <a:endParaRPr lang="en-US" sz="1200" dirty="0"/>
          </a:p>
        </p:txBody>
      </p:sp>
      <p:sp>
        <p:nvSpPr>
          <p:cNvPr id="3" name="Title 2"/>
          <p:cNvSpPr>
            <a:spLocks noGrp="1"/>
          </p:cNvSpPr>
          <p:nvPr>
            <p:ph type="title"/>
          </p:nvPr>
        </p:nvSpPr>
        <p:spPr>
          <a:xfrm>
            <a:off x="333467" y="135453"/>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360532" y="781494"/>
            <a:ext cx="4501753" cy="366712"/>
          </a:xfrm>
        </p:spPr>
        <p:txBody>
          <a:bodyPr/>
          <a:lstStyle/>
          <a:p>
            <a:r>
              <a:rPr lang="en-US" dirty="0" smtClean="0"/>
              <a:t>Emergency Eyewash and Safety showers</a:t>
            </a:r>
            <a:endParaRPr lang="en-US" dirty="0"/>
          </a:p>
        </p:txBody>
      </p:sp>
    </p:spTree>
    <p:extLst>
      <p:ext uri="{BB962C8B-B14F-4D97-AF65-F5344CB8AC3E}">
        <p14:creationId xmlns:p14="http://schemas.microsoft.com/office/powerpoint/2010/main" val="297472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49108" y="1163234"/>
            <a:ext cx="8177002" cy="1288655"/>
          </a:xfrm>
        </p:spPr>
        <p:txBody>
          <a:bodyPr/>
          <a:lstStyle/>
          <a:p>
            <a:r>
              <a:rPr lang="en-US" sz="2400" dirty="0"/>
              <a:t>Intranet link: </a:t>
            </a:r>
            <a:r>
              <a:rPr lang="en-US" sz="2400" dirty="0">
                <a:hlinkClick r:id="rId2"/>
              </a:rPr>
              <a:t>http://www.tmh.tmc.edu/dept/Safety/home.htm</a:t>
            </a:r>
            <a:endParaRPr lang="en-US" sz="2400" dirty="0"/>
          </a:p>
        </p:txBody>
      </p:sp>
      <p:sp>
        <p:nvSpPr>
          <p:cNvPr id="4" name="Title 3"/>
          <p:cNvSpPr>
            <a:spLocks noGrp="1"/>
          </p:cNvSpPr>
          <p:nvPr>
            <p:ph type="title"/>
          </p:nvPr>
        </p:nvSpPr>
        <p:spPr>
          <a:xfrm>
            <a:off x="364727" y="151088"/>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388693" y="797124"/>
            <a:ext cx="3026145" cy="366712"/>
          </a:xfrm>
        </p:spPr>
        <p:txBody>
          <a:bodyPr/>
          <a:lstStyle/>
          <a:p>
            <a:r>
              <a:rPr lang="en-US" dirty="0" smtClean="0"/>
              <a:t>HMH Environmental Health &amp; Safety</a:t>
            </a:r>
            <a:endParaRPr lang="en-US" dirty="0"/>
          </a:p>
        </p:txBody>
      </p:sp>
      <p:pic>
        <p:nvPicPr>
          <p:cNvPr id="6" name="Picture 5"/>
          <p:cNvPicPr>
            <a:picLocks noChangeAspect="1"/>
          </p:cNvPicPr>
          <p:nvPr/>
        </p:nvPicPr>
        <p:blipFill rotWithShape="1">
          <a:blip r:embed="rId3"/>
          <a:srcRect l="31939" t="23332" r="33478" b="30546"/>
          <a:stretch/>
        </p:blipFill>
        <p:spPr>
          <a:xfrm>
            <a:off x="1322462" y="2005795"/>
            <a:ext cx="6350923" cy="4744512"/>
          </a:xfrm>
          <a:prstGeom prst="rect">
            <a:avLst/>
          </a:prstGeom>
          <a:ln>
            <a:solidFill>
              <a:schemeClr val="accent1"/>
            </a:solidFill>
          </a:ln>
        </p:spPr>
      </p:pic>
    </p:spTree>
    <p:extLst>
      <p:ext uri="{BB962C8B-B14F-4D97-AF65-F5344CB8AC3E}">
        <p14:creationId xmlns:p14="http://schemas.microsoft.com/office/powerpoint/2010/main" val="4057005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rotWithShape="1">
          <a:blip r:embed="rId3"/>
          <a:srcRect b="6538"/>
          <a:stretch/>
        </p:blipFill>
        <p:spPr>
          <a:xfrm>
            <a:off x="498234" y="1627430"/>
            <a:ext cx="3117939" cy="4116146"/>
          </a:xfrm>
          <a:prstGeom prst="rect">
            <a:avLst/>
          </a:prstGeom>
        </p:spPr>
      </p:pic>
      <p:sp>
        <p:nvSpPr>
          <p:cNvPr id="38" name="Title 37"/>
          <p:cNvSpPr>
            <a:spLocks noGrp="1"/>
          </p:cNvSpPr>
          <p:nvPr>
            <p:ph type="title"/>
          </p:nvPr>
        </p:nvSpPr>
        <p:spPr>
          <a:xfrm>
            <a:off x="677863" y="82428"/>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677863" y="742950"/>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Fire Safety: Code Red</a:t>
            </a:r>
          </a:p>
        </p:txBody>
      </p:sp>
      <p:sp>
        <p:nvSpPr>
          <p:cNvPr id="3" name="TextBox 2"/>
          <p:cNvSpPr txBox="1"/>
          <p:nvPr/>
        </p:nvSpPr>
        <p:spPr>
          <a:xfrm>
            <a:off x="4237966" y="1115324"/>
            <a:ext cx="4604369" cy="5909310"/>
          </a:xfrm>
          <a:prstGeom prst="rect">
            <a:avLst/>
          </a:prstGeom>
          <a:noFill/>
        </p:spPr>
        <p:txBody>
          <a:bodyPr wrap="square" rtlCol="0">
            <a:spAutoFit/>
          </a:bodyPr>
          <a:lstStyle/>
          <a:p>
            <a:pPr algn="ctr"/>
            <a:r>
              <a:rPr lang="en-US" b="1" dirty="0" smtClean="0"/>
              <a:t>Steps for addressing a fire</a:t>
            </a:r>
          </a:p>
          <a:p>
            <a:r>
              <a:rPr lang="en-US" dirty="0" smtClean="0"/>
              <a:t> </a:t>
            </a:r>
          </a:p>
          <a:p>
            <a:pPr marL="342900" indent="-342900">
              <a:buFont typeface="+mj-lt"/>
              <a:buAutoNum type="alphaUcPeriod"/>
            </a:pPr>
            <a:r>
              <a:rPr lang="en-US" dirty="0" smtClean="0"/>
              <a:t>Is there visible smoke or fire? </a:t>
            </a:r>
          </a:p>
          <a:p>
            <a:pPr lvl="1"/>
            <a:r>
              <a:rPr lang="en-US" dirty="0" smtClean="0"/>
              <a:t>Activate (R-A-C-E) in (any order)	</a:t>
            </a:r>
          </a:p>
          <a:p>
            <a:pPr lvl="1"/>
            <a:r>
              <a:rPr lang="en-US" b="1" dirty="0" smtClean="0"/>
              <a:t>Rescue: </a:t>
            </a:r>
            <a:r>
              <a:rPr lang="en-US" dirty="0" smtClean="0"/>
              <a:t>Rescue anyone in immediate danger.</a:t>
            </a:r>
            <a:endParaRPr lang="en-US" b="1" dirty="0" smtClean="0"/>
          </a:p>
          <a:p>
            <a:r>
              <a:rPr lang="en-US" b="1" dirty="0"/>
              <a:t>	</a:t>
            </a:r>
            <a:r>
              <a:rPr lang="en-US" b="1" dirty="0" smtClean="0"/>
              <a:t>Alarm (</a:t>
            </a:r>
            <a:r>
              <a:rPr lang="en-US" b="1" dirty="0" smtClean="0">
                <a:solidFill>
                  <a:srgbClr val="FF0000"/>
                </a:solidFill>
              </a:rPr>
              <a:t>Important! Both Steps must 	be completed to fully alarm 	throughout the facility</a:t>
            </a:r>
            <a:r>
              <a:rPr lang="en-US" b="1" dirty="0" smtClean="0"/>
              <a:t>):</a:t>
            </a:r>
          </a:p>
          <a:p>
            <a:r>
              <a:rPr lang="en-US" b="1" dirty="0"/>
              <a:t>	</a:t>
            </a:r>
            <a:r>
              <a:rPr lang="en-US" b="1" dirty="0" smtClean="0"/>
              <a:t>   </a:t>
            </a:r>
            <a:r>
              <a:rPr lang="en-US" dirty="0" smtClean="0"/>
              <a:t>1. Activate nearest fire pull station.</a:t>
            </a:r>
          </a:p>
          <a:p>
            <a:pPr lvl="1"/>
            <a:r>
              <a:rPr lang="en-US" dirty="0" smtClean="0"/>
              <a:t>   2. From a safe location call the Fire       </a:t>
            </a:r>
          </a:p>
          <a:p>
            <a:pPr lvl="1"/>
            <a:r>
              <a:rPr lang="en-US" dirty="0" smtClean="0"/>
              <a:t>       Operator (Code </a:t>
            </a:r>
            <a:r>
              <a:rPr lang="en-US" dirty="0" smtClean="0">
                <a:solidFill>
                  <a:srgbClr val="FF0000"/>
                </a:solidFill>
              </a:rPr>
              <a:t>Red</a:t>
            </a:r>
            <a:r>
              <a:rPr lang="en-US" dirty="0" smtClean="0"/>
              <a:t>): </a:t>
            </a:r>
          </a:p>
          <a:p>
            <a:pPr lvl="1"/>
            <a:r>
              <a:rPr lang="en-US" dirty="0" smtClean="0"/>
              <a:t>       713-790-3300</a:t>
            </a:r>
          </a:p>
          <a:p>
            <a:pPr lvl="1"/>
            <a:r>
              <a:rPr lang="en-US" b="1" dirty="0" smtClean="0"/>
              <a:t>Contain:</a:t>
            </a:r>
            <a:r>
              <a:rPr lang="en-US" dirty="0" smtClean="0"/>
              <a:t>  Close all doors.</a:t>
            </a:r>
          </a:p>
          <a:p>
            <a:pPr lvl="1"/>
            <a:r>
              <a:rPr lang="en-US" b="1" dirty="0" smtClean="0"/>
              <a:t>Extinguish: </a:t>
            </a:r>
            <a:r>
              <a:rPr lang="en-US" dirty="0" smtClean="0"/>
              <a:t>Extinguish the fire, if possible, but DO NOT ENDANGER YOUSELF.</a:t>
            </a:r>
          </a:p>
          <a:p>
            <a:pPr lvl="1"/>
            <a:endParaRPr lang="en-US" dirty="0" smtClean="0"/>
          </a:p>
          <a:p>
            <a:pPr marL="342900" lvl="1" indent="-342900">
              <a:buAutoNum type="alphaUcPeriod" startAt="2"/>
            </a:pPr>
            <a:r>
              <a:rPr lang="en-US" dirty="0" smtClean="0"/>
              <a:t>Burning Smell, but no smoke?</a:t>
            </a:r>
          </a:p>
          <a:p>
            <a:pPr marL="457200" lvl="2"/>
            <a:r>
              <a:rPr lang="en-US" dirty="0" smtClean="0"/>
              <a:t>Notify Security at 713-441-9511</a:t>
            </a:r>
          </a:p>
          <a:p>
            <a:pPr marL="800100" lvl="1" indent="-342900">
              <a:buAutoNum type="arabicParenR"/>
            </a:pPr>
            <a:endParaRPr lang="en-US" dirty="0" smtClean="0"/>
          </a:p>
        </p:txBody>
      </p:sp>
      <p:sp>
        <p:nvSpPr>
          <p:cNvPr id="6" name="TextBox 5"/>
          <p:cNvSpPr txBox="1"/>
          <p:nvPr/>
        </p:nvSpPr>
        <p:spPr>
          <a:xfrm>
            <a:off x="269627" y="1106606"/>
            <a:ext cx="3730866" cy="646331"/>
          </a:xfrm>
          <a:prstGeom prst="rect">
            <a:avLst/>
          </a:prstGeom>
          <a:noFill/>
        </p:spPr>
        <p:txBody>
          <a:bodyPr wrap="square" rtlCol="0">
            <a:spAutoFit/>
          </a:bodyPr>
          <a:lstStyle/>
          <a:p>
            <a:r>
              <a:rPr lang="en-US" b="1" dirty="0" smtClean="0"/>
              <a:t>Fire Extinguisher Classification</a:t>
            </a:r>
          </a:p>
          <a:p>
            <a:r>
              <a:rPr lang="en-US" dirty="0" smtClean="0"/>
              <a:t> </a:t>
            </a:r>
          </a:p>
        </p:txBody>
      </p:sp>
    </p:spTree>
    <p:extLst>
      <p:ext uri="{BB962C8B-B14F-4D97-AF65-F5344CB8AC3E}">
        <p14:creationId xmlns:p14="http://schemas.microsoft.com/office/powerpoint/2010/main" val="760948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1"/>
          </p:nvPr>
        </p:nvPicPr>
        <p:blipFill rotWithShape="1">
          <a:blip r:embed="rId2"/>
          <a:srcRect l="17601" t="24049" r="17963" b="1074"/>
          <a:stretch/>
        </p:blipFill>
        <p:spPr>
          <a:xfrm>
            <a:off x="347958" y="1389280"/>
            <a:ext cx="3758268" cy="4809219"/>
          </a:xfrm>
          <a:prstGeom prst="rect">
            <a:avLst/>
          </a:prstGeom>
        </p:spPr>
      </p:pic>
      <p:sp>
        <p:nvSpPr>
          <p:cNvPr id="11" name="Rectangle 10"/>
          <p:cNvSpPr/>
          <p:nvPr/>
        </p:nvSpPr>
        <p:spPr>
          <a:xfrm>
            <a:off x="457200" y="100403"/>
            <a:ext cx="4572000" cy="646331"/>
          </a:xfrm>
          <a:prstGeom prst="rect">
            <a:avLst/>
          </a:prstGeom>
        </p:spPr>
        <p:txBody>
          <a:bodyPr>
            <a:spAutoFit/>
          </a:bodyPr>
          <a:lstStyle/>
          <a:p>
            <a:r>
              <a:rPr lang="en-US" dirty="0">
                <a:solidFill>
                  <a:schemeClr val="bg1"/>
                </a:solidFill>
              </a:rPr>
              <a:t>Department of Pathology and Genomic Medicine Laboratory Safety Orientation</a:t>
            </a:r>
          </a:p>
        </p:txBody>
      </p:sp>
      <p:sp>
        <p:nvSpPr>
          <p:cNvPr id="12" name="Content Placeholder 40"/>
          <p:cNvSpPr>
            <a:spLocks noGrp="1"/>
          </p:cNvSpPr>
          <p:nvPr>
            <p:ph sz="quarter" idx="13"/>
          </p:nvPr>
        </p:nvSpPr>
        <p:spPr bwMode="auto">
          <a:xfrm>
            <a:off x="467471" y="742950"/>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Fire Safety</a:t>
            </a:r>
          </a:p>
        </p:txBody>
      </p:sp>
      <p:sp>
        <p:nvSpPr>
          <p:cNvPr id="15" name="TextBox 14"/>
          <p:cNvSpPr txBox="1"/>
          <p:nvPr/>
        </p:nvSpPr>
        <p:spPr>
          <a:xfrm>
            <a:off x="4106227" y="1405464"/>
            <a:ext cx="4649356" cy="338554"/>
          </a:xfrm>
          <a:prstGeom prst="rect">
            <a:avLst/>
          </a:prstGeom>
          <a:noFill/>
        </p:spPr>
        <p:txBody>
          <a:bodyPr wrap="square" rtlCol="0">
            <a:spAutoFit/>
          </a:bodyPr>
          <a:lstStyle/>
          <a:p>
            <a:r>
              <a:rPr lang="en-US" sz="1600" dirty="0" smtClean="0"/>
              <a:t>Know your evacuation routes and meeting points!</a:t>
            </a:r>
            <a:endParaRPr lang="en-US" sz="1600" dirty="0"/>
          </a:p>
        </p:txBody>
      </p:sp>
      <p:pic>
        <p:nvPicPr>
          <p:cNvPr id="8" name="Picture 7"/>
          <p:cNvPicPr/>
          <p:nvPr/>
        </p:nvPicPr>
        <p:blipFill rotWithShape="1">
          <a:blip r:embed="rId3"/>
          <a:srcRect l="30853" t="27399" r="28427" b="8901"/>
          <a:stretch/>
        </p:blipFill>
        <p:spPr bwMode="auto">
          <a:xfrm>
            <a:off x="4219662" y="1702532"/>
            <a:ext cx="4535921" cy="44959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4901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00" y="100403"/>
            <a:ext cx="4572000" cy="646331"/>
          </a:xfrm>
          <a:prstGeom prst="rect">
            <a:avLst/>
          </a:prstGeom>
        </p:spPr>
        <p:txBody>
          <a:bodyPr>
            <a:spAutoFit/>
          </a:bodyPr>
          <a:lstStyle/>
          <a:p>
            <a:r>
              <a:rPr lang="en-US" dirty="0">
                <a:solidFill>
                  <a:schemeClr val="bg1"/>
                </a:solidFill>
              </a:rPr>
              <a:t>Department of Pathology and Genomic Medicine Laboratory Safety Orientation</a:t>
            </a:r>
          </a:p>
        </p:txBody>
      </p:sp>
      <p:sp>
        <p:nvSpPr>
          <p:cNvPr id="12" name="Content Placeholder 40"/>
          <p:cNvSpPr>
            <a:spLocks noGrp="1"/>
          </p:cNvSpPr>
          <p:nvPr>
            <p:ph sz="quarter" idx="13"/>
          </p:nvPr>
        </p:nvSpPr>
        <p:spPr bwMode="auto">
          <a:xfrm>
            <a:off x="467471" y="742950"/>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Nearest fire pull station</a:t>
            </a:r>
          </a:p>
        </p:txBody>
      </p:sp>
      <p:sp>
        <p:nvSpPr>
          <p:cNvPr id="15" name="TextBox 14"/>
          <p:cNvSpPr txBox="1"/>
          <p:nvPr/>
        </p:nvSpPr>
        <p:spPr>
          <a:xfrm>
            <a:off x="2476500" y="1283374"/>
            <a:ext cx="4649356" cy="338554"/>
          </a:xfrm>
          <a:prstGeom prst="rect">
            <a:avLst/>
          </a:prstGeom>
          <a:noFill/>
        </p:spPr>
        <p:txBody>
          <a:bodyPr wrap="square" rtlCol="0">
            <a:spAutoFit/>
          </a:bodyPr>
          <a:lstStyle/>
          <a:p>
            <a:r>
              <a:rPr lang="en-US" sz="1600" dirty="0" smtClean="0"/>
              <a:t>Know where your nearest fire pull station is!</a:t>
            </a:r>
            <a:endParaRPr lang="en-US" sz="1600" dirty="0"/>
          </a:p>
        </p:txBody>
      </p:sp>
      <p:pic>
        <p:nvPicPr>
          <p:cNvPr id="9" name="Picture 8" descr="cid:c82e6a85-acbd-4f2b-a1ab-18f06a97e3c8@namprd11.prod.outlook.com"/>
          <p:cNvPicPr/>
          <p:nvPr/>
        </p:nvPicPr>
        <p:blipFill rotWithShape="1">
          <a:blip r:embed="rId2" r:link="rId3">
            <a:extLst>
              <a:ext uri="{28A0092B-C50C-407E-A947-70E740481C1C}">
                <a14:useLocalDpi xmlns:a14="http://schemas.microsoft.com/office/drawing/2010/main" val="0"/>
              </a:ext>
            </a:extLst>
          </a:blip>
          <a:srcRect l="53647" t="23157" r="7118" b="25208"/>
          <a:stretch/>
        </p:blipFill>
        <p:spPr bwMode="auto">
          <a:xfrm rot="5400000">
            <a:off x="2851270" y="2120183"/>
            <a:ext cx="3587115" cy="35401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026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Medical gas cylinders should be kept in an appropriately secured containment, upright, dry and in a clean condition.</a:t>
            </a:r>
          </a:p>
          <a:p>
            <a:pPr marL="0" indent="0">
              <a:buNone/>
            </a:pPr>
            <a:endParaRPr lang="en-US" dirty="0" smtClean="0"/>
          </a:p>
          <a:p>
            <a:r>
              <a:rPr lang="en-US" dirty="0" smtClean="0"/>
              <a:t>Should the location of emergency oxygen shut off be identified and communicated to departmental staff?</a:t>
            </a:r>
          </a:p>
          <a:p>
            <a:pPr lvl="1"/>
            <a:r>
              <a:rPr lang="en-US" dirty="0" smtClean="0"/>
              <a:t>In the event of an emergency, only trained staff within HMH can turn off the medical gases and only if it is safe to do so.</a:t>
            </a:r>
            <a:endParaRPr lang="en-US" dirty="0"/>
          </a:p>
        </p:txBody>
      </p:sp>
      <p:sp>
        <p:nvSpPr>
          <p:cNvPr id="3" name="Title 2"/>
          <p:cNvSpPr>
            <a:spLocks noGrp="1"/>
          </p:cNvSpPr>
          <p:nvPr>
            <p:ph type="title"/>
          </p:nvPr>
        </p:nvSpPr>
        <p:spPr>
          <a:xfrm>
            <a:off x="364729" y="135453"/>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364729" y="754056"/>
            <a:ext cx="4496440" cy="366712"/>
          </a:xfrm>
        </p:spPr>
        <p:txBody>
          <a:bodyPr/>
          <a:lstStyle/>
          <a:p>
            <a:r>
              <a:rPr lang="en-US" dirty="0" smtClean="0"/>
              <a:t>Medical Gas Cylinders and Emergency oxygen shut off</a:t>
            </a:r>
            <a:endParaRPr lang="en-US" dirty="0"/>
          </a:p>
        </p:txBody>
      </p:sp>
    </p:spTree>
    <p:extLst>
      <p:ext uri="{BB962C8B-B14F-4D97-AF65-F5344CB8AC3E}">
        <p14:creationId xmlns:p14="http://schemas.microsoft.com/office/powerpoint/2010/main" val="3735036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4729" y="135453"/>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364729" y="754056"/>
            <a:ext cx="4496440" cy="366712"/>
          </a:xfrm>
        </p:spPr>
        <p:txBody>
          <a:bodyPr/>
          <a:lstStyle/>
          <a:p>
            <a:r>
              <a:rPr lang="en-US" dirty="0" smtClean="0"/>
              <a:t>Electrical Safety</a:t>
            </a:r>
            <a:endParaRPr lang="en-US" dirty="0"/>
          </a:p>
        </p:txBody>
      </p:sp>
      <p:sp>
        <p:nvSpPr>
          <p:cNvPr id="5" name="Content Placeholder 1"/>
          <p:cNvSpPr>
            <a:spLocks noGrp="1"/>
          </p:cNvSpPr>
          <p:nvPr>
            <p:ph sz="half" idx="4294967295"/>
          </p:nvPr>
        </p:nvSpPr>
        <p:spPr>
          <a:xfrm>
            <a:off x="218665" y="1307429"/>
            <a:ext cx="8394260" cy="749968"/>
          </a:xfrm>
          <a:prstGeom prst="rect">
            <a:avLst/>
          </a:prstGeom>
        </p:spPr>
        <p:txBody>
          <a:bodyPr/>
          <a:lstStyle/>
          <a:p>
            <a:r>
              <a:rPr lang="en-US" sz="2200" dirty="0"/>
              <a:t>Houston Methodist Hospital </a:t>
            </a:r>
            <a:r>
              <a:rPr lang="en-US" sz="2200" dirty="0" smtClean="0"/>
              <a:t>requires power </a:t>
            </a:r>
            <a:r>
              <a:rPr lang="en-US" sz="2200" dirty="0"/>
              <a:t>strips </a:t>
            </a:r>
            <a:r>
              <a:rPr lang="en-US" sz="2200" dirty="0" smtClean="0"/>
              <a:t>that have </a:t>
            </a:r>
            <a:r>
              <a:rPr lang="en-US" sz="2200" dirty="0"/>
              <a:t>a circuit </a:t>
            </a:r>
            <a:r>
              <a:rPr lang="en-US" sz="2200" dirty="0" smtClean="0"/>
              <a:t>breaker.</a:t>
            </a:r>
            <a:endParaRPr lang="en-US" sz="2200" dirty="0"/>
          </a:p>
        </p:txBody>
      </p:sp>
      <p:sp>
        <p:nvSpPr>
          <p:cNvPr id="7" name="Content Placeholder 1"/>
          <p:cNvSpPr>
            <a:spLocks noGrp="1"/>
          </p:cNvSpPr>
          <p:nvPr>
            <p:ph sz="half" idx="4294967295"/>
          </p:nvPr>
        </p:nvSpPr>
        <p:spPr>
          <a:xfrm>
            <a:off x="218665" y="2129591"/>
            <a:ext cx="4642504" cy="2454442"/>
          </a:xfrm>
          <a:prstGeom prst="rect">
            <a:avLst/>
          </a:prstGeom>
        </p:spPr>
        <p:txBody>
          <a:bodyPr/>
          <a:lstStyle/>
          <a:p>
            <a:r>
              <a:rPr lang="en-US" sz="2200" dirty="0"/>
              <a:t>L</a:t>
            </a:r>
            <a:r>
              <a:rPr lang="en-US" sz="2200" dirty="0" smtClean="0"/>
              <a:t>ist </a:t>
            </a:r>
            <a:r>
              <a:rPr lang="en-US" sz="2200" dirty="0"/>
              <a:t>of approved </a:t>
            </a:r>
            <a:r>
              <a:rPr lang="en-US" sz="2200" dirty="0" smtClean="0"/>
              <a:t>power strips.</a:t>
            </a:r>
          </a:p>
          <a:p>
            <a:pPr lvl="1"/>
            <a:r>
              <a:rPr lang="en-US" sz="1800" dirty="0"/>
              <a:t>Tripp-Lite PS-602-HG</a:t>
            </a:r>
          </a:p>
          <a:p>
            <a:pPr lvl="1"/>
            <a:r>
              <a:rPr lang="en-US" sz="1800" dirty="0"/>
              <a:t>Tripp-Lite PS-606-HG</a:t>
            </a:r>
          </a:p>
          <a:p>
            <a:pPr lvl="1"/>
            <a:r>
              <a:rPr lang="en-US" sz="1800" dirty="0"/>
              <a:t>Tripp-Lite PS-615-HG</a:t>
            </a:r>
          </a:p>
          <a:p>
            <a:pPr lvl="1"/>
            <a:r>
              <a:rPr lang="en-US" sz="1800" dirty="0"/>
              <a:t>Leviton 5300-HTS (surge protected)</a:t>
            </a:r>
          </a:p>
          <a:p>
            <a:pPr lvl="1"/>
            <a:r>
              <a:rPr lang="en-US" sz="1800" dirty="0"/>
              <a:t>Leviton 5300-H15 (surge protected)</a:t>
            </a:r>
          </a:p>
          <a:p>
            <a:pPr lvl="1"/>
            <a:r>
              <a:rPr lang="en-US" sz="1800" dirty="0"/>
              <a:t>Leviton 5300-HT2 (surge protected</a:t>
            </a:r>
            <a:r>
              <a:rPr lang="en-US" sz="1800" dirty="0" smtClean="0"/>
              <a:t>)</a:t>
            </a:r>
          </a:p>
          <a:p>
            <a:endParaRPr lang="en-US" sz="2200" dirty="0" smtClean="0"/>
          </a:p>
          <a:p>
            <a:pPr marL="0" indent="0">
              <a:buNone/>
            </a:pPr>
            <a:endParaRPr lang="en-US" sz="2200" dirty="0" smtClean="0"/>
          </a:p>
        </p:txBody>
      </p:sp>
      <p:pic>
        <p:nvPicPr>
          <p:cNvPr id="8" name="Picture 7"/>
          <p:cNvPicPr/>
          <p:nvPr/>
        </p:nvPicPr>
        <p:blipFill rotWithShape="1">
          <a:blip r:embed="rId2"/>
          <a:srcRect l="44375" t="16119" r="26667" b="22184"/>
          <a:stretch/>
        </p:blipFill>
        <p:spPr bwMode="auto">
          <a:xfrm>
            <a:off x="4974375" y="1995954"/>
            <a:ext cx="3638550" cy="4358005"/>
          </a:xfrm>
          <a:prstGeom prst="rect">
            <a:avLst/>
          </a:prstGeom>
          <a:ln>
            <a:noFill/>
          </a:ln>
          <a:extLst>
            <a:ext uri="{53640926-AAD7-44D8-BBD7-CCE9431645EC}">
              <a14:shadowObscured xmlns:a14="http://schemas.microsoft.com/office/drawing/2010/main"/>
            </a:ext>
          </a:extLst>
        </p:spPr>
      </p:pic>
      <p:sp>
        <p:nvSpPr>
          <p:cNvPr id="9" name="Content Placeholder 1"/>
          <p:cNvSpPr>
            <a:spLocks noGrp="1"/>
          </p:cNvSpPr>
          <p:nvPr>
            <p:ph sz="half" idx="4294967295"/>
          </p:nvPr>
        </p:nvSpPr>
        <p:spPr>
          <a:xfrm>
            <a:off x="291697" y="4575336"/>
            <a:ext cx="4642504" cy="971226"/>
          </a:xfrm>
          <a:prstGeom prst="rect">
            <a:avLst/>
          </a:prstGeom>
        </p:spPr>
        <p:txBody>
          <a:bodyPr/>
          <a:lstStyle/>
          <a:p>
            <a:r>
              <a:rPr lang="en-US" sz="2200" dirty="0" smtClean="0"/>
              <a:t>Extension cords shall not be substituted as permanent wiring.</a:t>
            </a:r>
            <a:endParaRPr lang="en-US" sz="2200" dirty="0"/>
          </a:p>
        </p:txBody>
      </p:sp>
      <p:sp>
        <p:nvSpPr>
          <p:cNvPr id="11" name="Content Placeholder 1"/>
          <p:cNvSpPr>
            <a:spLocks noGrp="1"/>
          </p:cNvSpPr>
          <p:nvPr>
            <p:ph sz="half" idx="4294967295"/>
          </p:nvPr>
        </p:nvSpPr>
        <p:spPr>
          <a:xfrm>
            <a:off x="311784" y="5420503"/>
            <a:ext cx="4642504" cy="971226"/>
          </a:xfrm>
          <a:prstGeom prst="rect">
            <a:avLst/>
          </a:prstGeom>
        </p:spPr>
        <p:txBody>
          <a:bodyPr/>
          <a:lstStyle/>
          <a:p>
            <a:r>
              <a:rPr lang="en-US" sz="2200" dirty="0" smtClean="0"/>
              <a:t>Power strips cannot be daisy chained.</a:t>
            </a:r>
            <a:endParaRPr lang="en-US" sz="2200" dirty="0"/>
          </a:p>
        </p:txBody>
      </p:sp>
    </p:spTree>
    <p:extLst>
      <p:ext uri="{BB962C8B-B14F-4D97-AF65-F5344CB8AC3E}">
        <p14:creationId xmlns:p14="http://schemas.microsoft.com/office/powerpoint/2010/main" val="1749702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6002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dirty="0" smtClean="0">
              <a:latin typeface="Franklin Gothic Book" panose="020B0503020102020204" pitchFamily="34" charset="0"/>
              <a:cs typeface="Franklin Gothic Book" panose="020B0503020102020204" pitchFamily="34" charset="0"/>
            </a:endParaRPr>
          </a:p>
          <a:p>
            <a:pPr eaLnBrk="1" hangingPunct="1"/>
            <a:endParaRPr lang="en-US" altLang="en-US" dirty="0">
              <a:latin typeface="Franklin Gothic Book" panose="020B0503020102020204" pitchFamily="34" charset="0"/>
              <a:cs typeface="Franklin Gothic Book" panose="020B0503020102020204" pitchFamily="34" charset="0"/>
            </a:endParaRPr>
          </a:p>
          <a:p>
            <a:pPr eaLnBrk="1" hangingPunct="1"/>
            <a:endParaRPr lang="en-US" altLang="en-US" sz="1000" dirty="0" smtClean="0">
              <a:latin typeface="Franklin Gothic Book" panose="020B0503020102020204" pitchFamily="34" charset="0"/>
              <a:cs typeface="Franklin Gothic Book" panose="020B0503020102020204" pitchFamily="34" charset="0"/>
            </a:endParaRPr>
          </a:p>
        </p:txBody>
      </p:sp>
      <p:sp>
        <p:nvSpPr>
          <p:cNvPr id="12291" name="Content Placeholder 39"/>
          <p:cNvSpPr>
            <a:spLocks noGrp="1"/>
          </p:cNvSpPr>
          <p:nvPr>
            <p:ph sz="half" idx="2"/>
          </p:nvPr>
        </p:nvSpPr>
        <p:spPr bwMode="auto">
          <a:xfrm>
            <a:off x="4648200" y="1600200"/>
            <a:ext cx="4038600" cy="4734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r>
              <a:rPr lang="en-US" altLang="en-US" sz="1600" dirty="0" smtClean="0">
                <a:latin typeface="Franklin Gothic Book" panose="020B0503020102020204" pitchFamily="34" charset="0"/>
                <a:cs typeface="Franklin Gothic Book" panose="020B0503020102020204" pitchFamily="34" charset="0"/>
              </a:rPr>
              <a:t>Our mission is to establish a safe and health conscious working environment by providing leadership and encouragement to make safety and health a top priority.</a:t>
            </a:r>
          </a:p>
          <a:p>
            <a:pPr eaLnBrk="1" hangingPunct="1"/>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r>
              <a:rPr lang="en-US" altLang="en-US" sz="1200" dirty="0" smtClean="0">
                <a:latin typeface="Franklin Gothic Book" panose="020B0503020102020204" pitchFamily="34" charset="0"/>
                <a:cs typeface="Franklin Gothic Book" panose="020B0503020102020204" pitchFamily="34" charset="0"/>
              </a:rPr>
              <a:t>Working  together</a:t>
            </a:r>
            <a:endParaRPr lang="en-US" altLang="en-US" sz="1200" dirty="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r>
              <a:rPr lang="en-US" altLang="en-US" sz="1600" dirty="0" smtClean="0">
                <a:latin typeface="Franklin Gothic Book" panose="020B0503020102020204" pitchFamily="34" charset="0"/>
                <a:cs typeface="Franklin Gothic Book" panose="020B0503020102020204" pitchFamily="34" charset="0"/>
              </a:rPr>
              <a:t>The best way to prevent an accident.</a:t>
            </a:r>
          </a:p>
          <a:p>
            <a:pPr marL="0" indent="0" algn="ctr" eaLnBrk="1" hangingPunct="1">
              <a:buNone/>
            </a:pPr>
            <a:endParaRPr lang="en-US" altLang="en-US" sz="1200" dirty="0">
              <a:latin typeface="Franklin Gothic Book" panose="020B0503020102020204" pitchFamily="34" charset="0"/>
              <a:cs typeface="Franklin Gothic Book" panose="020B0503020102020204" pitchFamily="34" charset="0"/>
            </a:endParaRPr>
          </a:p>
          <a:p>
            <a:pPr marL="0" indent="0" eaLnBrk="1" hangingPunct="1">
              <a:buNone/>
            </a:pPr>
            <a:endParaRPr lang="en-US" altLang="en-US" sz="1200" dirty="0" smtClean="0">
              <a:latin typeface="Franklin Gothic Book" panose="020B0503020102020204" pitchFamily="34" charset="0"/>
              <a:cs typeface="Franklin Gothic Book" panose="020B0503020102020204" pitchFamily="34" charset="0"/>
            </a:endParaRPr>
          </a:p>
          <a:p>
            <a:pPr marL="0" indent="0" algn="ctr" eaLnBrk="1" hangingPunct="1">
              <a:buNone/>
            </a:pPr>
            <a:endParaRPr lang="en-US" altLang="en-US" sz="1200" dirty="0">
              <a:latin typeface="Franklin Gothic Book" panose="020B0503020102020204" pitchFamily="34" charset="0"/>
              <a:cs typeface="Franklin Gothic Book" panose="020B0503020102020204" pitchFamily="34" charset="0"/>
            </a:endParaRPr>
          </a:p>
          <a:p>
            <a:pPr marL="0" indent="0" eaLnBrk="1" hangingPunct="1">
              <a:buNone/>
            </a:pPr>
            <a:endParaRPr lang="en-US" altLang="en-US" sz="1200" dirty="0">
              <a:latin typeface="Franklin Gothic Book" panose="020B0503020102020204" pitchFamily="34" charset="0"/>
              <a:cs typeface="Franklin Gothic Book" panose="020B0503020102020204" pitchFamily="34" charset="0"/>
            </a:endParaRPr>
          </a:p>
          <a:p>
            <a:pPr eaLnBrk="1" hangingPunct="1"/>
            <a:endParaRPr lang="en-US" altLang="en-US" sz="1200" dirty="0" smtClean="0">
              <a:latin typeface="Franklin Gothic Book" panose="020B0503020102020204" pitchFamily="34" charset="0"/>
              <a:cs typeface="Franklin Gothic Book" panose="020B0503020102020204" pitchFamily="34" charset="0"/>
            </a:endParaRPr>
          </a:p>
        </p:txBody>
      </p:sp>
      <p:sp>
        <p:nvSpPr>
          <p:cNvPr id="38" name="Title 37"/>
          <p:cNvSpPr>
            <a:spLocks noGrp="1"/>
          </p:cNvSpPr>
          <p:nvPr>
            <p:ph type="title"/>
          </p:nvPr>
        </p:nvSpPr>
        <p:spPr>
          <a:xfrm>
            <a:off x="457200" y="226557"/>
            <a:ext cx="5364162" cy="506412"/>
          </a:xfrm>
        </p:spPr>
        <p:txBody>
          <a:bodyPr>
            <a:noAutofit/>
          </a:bodyPr>
          <a:lstStyle/>
          <a:p>
            <a:pPr eaLnBrk="1" hangingPunct="1">
              <a:defRPr/>
            </a:pPr>
            <a:r>
              <a:rPr lang="en-US" sz="1800" dirty="0" smtClean="0"/>
              <a:t>Department of Pathology and Genomic Medicine Laboratory Safety Orientation</a:t>
            </a:r>
            <a:endParaRPr lang="en-US" sz="1800" dirty="0"/>
          </a:p>
        </p:txBody>
      </p:sp>
      <p:sp>
        <p:nvSpPr>
          <p:cNvPr id="12293" name="Content Placeholder 40"/>
          <p:cNvSpPr>
            <a:spLocks noGrp="1"/>
          </p:cNvSpPr>
          <p:nvPr>
            <p:ph sz="quarter" idx="13"/>
          </p:nvPr>
        </p:nvSpPr>
        <p:spPr bwMode="auto">
          <a:xfrm>
            <a:off x="457200" y="799871"/>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Franklin Gothic Book" panose="020B0503020102020204" pitchFamily="34" charset="0"/>
                <a:cs typeface="Franklin Gothic Book" panose="020B0503020102020204" pitchFamily="34" charset="0"/>
              </a:rPr>
              <a:t>Culture of Safety</a:t>
            </a:r>
          </a:p>
        </p:txBody>
      </p:sp>
      <p:pic>
        <p:nvPicPr>
          <p:cNvPr id="7" name="Picture 6" descr="Image result for STOP SIGN"/>
          <p:cNvPicPr/>
          <p:nvPr/>
        </p:nvPicPr>
        <p:blipFill>
          <a:blip r:embed="rId3">
            <a:extLst>
              <a:ext uri="{28A0092B-C50C-407E-A947-70E740481C1C}">
                <a14:useLocalDpi xmlns:a14="http://schemas.microsoft.com/office/drawing/2010/main" val="0"/>
              </a:ext>
            </a:extLst>
          </a:blip>
          <a:srcRect/>
          <a:stretch>
            <a:fillRect/>
          </a:stretch>
        </p:blipFill>
        <p:spPr bwMode="auto">
          <a:xfrm>
            <a:off x="924621" y="2450535"/>
            <a:ext cx="2480092" cy="2251659"/>
          </a:xfrm>
          <a:prstGeom prst="rect">
            <a:avLst/>
          </a:prstGeom>
          <a:noFill/>
          <a:ln>
            <a:noFill/>
          </a:ln>
        </p:spPr>
      </p:pic>
      <p:sp>
        <p:nvSpPr>
          <p:cNvPr id="9" name="TextBox 8"/>
          <p:cNvSpPr txBox="1"/>
          <p:nvPr/>
        </p:nvSpPr>
        <p:spPr>
          <a:xfrm>
            <a:off x="1211456" y="2778638"/>
            <a:ext cx="1906421" cy="1569660"/>
          </a:xfrm>
          <a:prstGeom prst="rect">
            <a:avLst/>
          </a:prstGeom>
          <a:noFill/>
        </p:spPr>
        <p:txBody>
          <a:bodyPr wrap="square" rtlCol="0">
            <a:spAutoFit/>
          </a:bodyPr>
          <a:lstStyle/>
          <a:p>
            <a:pPr algn="ctr"/>
            <a:r>
              <a:rPr lang="en-US" sz="3600" dirty="0" smtClean="0">
                <a:solidFill>
                  <a:schemeClr val="bg1"/>
                </a:solidFill>
                <a:latin typeface="Franklin Gothic Book" panose="020B0503020102020204" pitchFamily="34" charset="0"/>
              </a:rPr>
              <a:t>STOP</a:t>
            </a:r>
          </a:p>
          <a:p>
            <a:pPr algn="ctr"/>
            <a:r>
              <a:rPr lang="en-US" sz="2000" dirty="0" smtClean="0">
                <a:solidFill>
                  <a:schemeClr val="bg1"/>
                </a:solidFill>
                <a:latin typeface="Franklin Gothic Book" panose="020B0503020102020204" pitchFamily="34" charset="0"/>
              </a:rPr>
              <a:t>SAFETY</a:t>
            </a:r>
          </a:p>
          <a:p>
            <a:pPr algn="ctr"/>
            <a:r>
              <a:rPr lang="en-US" sz="2000" dirty="0" smtClean="0">
                <a:solidFill>
                  <a:schemeClr val="bg1"/>
                </a:solidFill>
                <a:latin typeface="Franklin Gothic Book" panose="020B0503020102020204" pitchFamily="34" charset="0"/>
              </a:rPr>
              <a:t>STARTS</a:t>
            </a:r>
          </a:p>
          <a:p>
            <a:pPr algn="ctr"/>
            <a:r>
              <a:rPr lang="en-US" sz="2000" dirty="0" smtClean="0">
                <a:solidFill>
                  <a:schemeClr val="bg1"/>
                </a:solidFill>
                <a:latin typeface="Franklin Gothic Book" panose="020B0503020102020204" pitchFamily="34" charset="0"/>
              </a:rPr>
              <a:t>HERE</a:t>
            </a:r>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370" y="3041248"/>
            <a:ext cx="1503672" cy="14395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safety starts with you pi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8169" y="5122258"/>
            <a:ext cx="933772" cy="1212281"/>
          </a:xfrm>
          <a:prstGeom prst="rect">
            <a:avLst/>
          </a:prstGeom>
          <a:noFill/>
          <a:ln>
            <a:noFill/>
          </a:ln>
        </p:spPr>
      </p:pic>
    </p:spTree>
    <p:extLst>
      <p:ext uri="{BB962C8B-B14F-4D97-AF65-F5344CB8AC3E}">
        <p14:creationId xmlns:p14="http://schemas.microsoft.com/office/powerpoint/2010/main" val="36041091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lgn="ctr">
              <a:buNone/>
            </a:pPr>
            <a:endParaRPr lang="en-US" sz="1600" dirty="0" smtClean="0"/>
          </a:p>
          <a:p>
            <a:pPr marL="0" indent="0" algn="ctr">
              <a:buNone/>
            </a:pPr>
            <a:r>
              <a:rPr lang="en-US" sz="1800" dirty="0" smtClean="0"/>
              <a:t>What </a:t>
            </a:r>
            <a:r>
              <a:rPr lang="en-US" sz="1800" dirty="0"/>
              <a:t>can we do?</a:t>
            </a:r>
          </a:p>
          <a:p>
            <a:pPr marL="0" indent="0">
              <a:buNone/>
            </a:pPr>
            <a:endParaRPr lang="en-US" sz="1800" dirty="0"/>
          </a:p>
          <a:p>
            <a:r>
              <a:rPr lang="en-US" sz="1800" dirty="0"/>
              <a:t>Wear appropriate safety equipment</a:t>
            </a:r>
          </a:p>
          <a:p>
            <a:pPr lvl="0"/>
            <a:r>
              <a:rPr lang="en-US" sz="1800" dirty="0" smtClean="0"/>
              <a:t>Communication </a:t>
            </a:r>
            <a:r>
              <a:rPr lang="en-US" sz="1800" dirty="0"/>
              <a:t>makes </a:t>
            </a:r>
            <a:r>
              <a:rPr lang="en-US" sz="1800" dirty="0" smtClean="0"/>
              <a:t>us a stronger team</a:t>
            </a:r>
            <a:endParaRPr lang="en-US" sz="1800" dirty="0"/>
          </a:p>
          <a:p>
            <a:pPr lvl="0"/>
            <a:r>
              <a:rPr lang="en-US" sz="1800" dirty="0" smtClean="0"/>
              <a:t>Participate </a:t>
            </a:r>
            <a:r>
              <a:rPr lang="en-US" sz="1800" dirty="0"/>
              <a:t>in </a:t>
            </a:r>
            <a:r>
              <a:rPr lang="en-US" sz="1800" dirty="0" smtClean="0"/>
              <a:t>all safety training and drills</a:t>
            </a:r>
            <a:endParaRPr lang="en-US" sz="1800" dirty="0"/>
          </a:p>
          <a:p>
            <a:pPr lvl="0"/>
            <a:r>
              <a:rPr lang="en-US" sz="1800" dirty="0"/>
              <a:t>Share safety suggestions with your supervisor, manager or director</a:t>
            </a:r>
          </a:p>
          <a:p>
            <a:pPr lvl="0"/>
            <a:r>
              <a:rPr lang="en-US" sz="1800" dirty="0"/>
              <a:t>If you see </a:t>
            </a:r>
            <a:r>
              <a:rPr lang="en-US" sz="1800" dirty="0" smtClean="0"/>
              <a:t>something, </a:t>
            </a:r>
            <a:r>
              <a:rPr lang="en-US" sz="1800" dirty="0"/>
              <a:t>say something</a:t>
            </a:r>
          </a:p>
          <a:p>
            <a:pPr marL="0" indent="0">
              <a:buNone/>
            </a:pPr>
            <a:endParaRPr lang="en-US" sz="1200" dirty="0" smtClean="0"/>
          </a:p>
          <a:p>
            <a:pPr marL="0" indent="0">
              <a:buNone/>
            </a:pPr>
            <a:endParaRPr lang="en-US" sz="1200" dirty="0"/>
          </a:p>
          <a:p>
            <a:pPr marL="0" indent="0">
              <a:buNone/>
            </a:pPr>
            <a:endParaRPr lang="en-US" sz="1200" dirty="0" smtClean="0"/>
          </a:p>
        </p:txBody>
      </p:sp>
      <p:sp>
        <p:nvSpPr>
          <p:cNvPr id="3" name="Content Placeholder 2"/>
          <p:cNvSpPr>
            <a:spLocks noGrp="1"/>
          </p:cNvSpPr>
          <p:nvPr>
            <p:ph sz="half" idx="2"/>
          </p:nvPr>
        </p:nvSpPr>
        <p:spPr/>
        <p:txBody>
          <a:bodyPr/>
          <a:lstStyle/>
          <a:p>
            <a:pPr marL="457200" lvl="1" indent="0" algn="ctr">
              <a:buNone/>
            </a:pPr>
            <a:endParaRPr lang="en-US" sz="1200" b="1" dirty="0"/>
          </a:p>
          <a:p>
            <a:pPr marL="457200" lvl="1" indent="0">
              <a:buNone/>
            </a:pPr>
            <a:endParaRPr lang="en-US" sz="1200" b="1" dirty="0" smtClean="0"/>
          </a:p>
          <a:p>
            <a:pPr marL="457200" lvl="1" indent="0">
              <a:buNone/>
            </a:pPr>
            <a:endParaRPr lang="en-US" sz="2000" b="1" dirty="0"/>
          </a:p>
          <a:p>
            <a:pPr marL="457200" lvl="1" indent="0">
              <a:buNone/>
            </a:pPr>
            <a:endParaRPr lang="en-US" sz="2000" b="1" dirty="0"/>
          </a:p>
        </p:txBody>
      </p:sp>
      <p:sp>
        <p:nvSpPr>
          <p:cNvPr id="4" name="Title 3"/>
          <p:cNvSpPr>
            <a:spLocks noGrp="1"/>
          </p:cNvSpPr>
          <p:nvPr>
            <p:ph type="title"/>
          </p:nvPr>
        </p:nvSpPr>
        <p:spPr>
          <a:xfrm>
            <a:off x="457200" y="231978"/>
            <a:ext cx="5364683" cy="505884"/>
          </a:xfrm>
        </p:spPr>
        <p:txBody>
          <a:bodyPr>
            <a:noAutofit/>
          </a:bodyPr>
          <a:lstStyle/>
          <a:p>
            <a:r>
              <a:rPr lang="en-US" sz="1800" dirty="0"/>
              <a:t>Department of Pathology and Genomic Medicine </a:t>
            </a:r>
            <a:r>
              <a:rPr lang="en-US" sz="1800" dirty="0" smtClean="0"/>
              <a:t/>
            </a:r>
            <a:br>
              <a:rPr lang="en-US" sz="1800" dirty="0" smtClean="0"/>
            </a:br>
            <a:r>
              <a:rPr lang="en-US" sz="1800" dirty="0" smtClean="0"/>
              <a:t>Laboratory </a:t>
            </a:r>
            <a:r>
              <a:rPr lang="en-US" sz="1800" dirty="0"/>
              <a:t>Safety Orientation</a:t>
            </a:r>
          </a:p>
        </p:txBody>
      </p:sp>
      <p:sp>
        <p:nvSpPr>
          <p:cNvPr id="5" name="Content Placeholder 4"/>
          <p:cNvSpPr>
            <a:spLocks noGrp="1"/>
          </p:cNvSpPr>
          <p:nvPr>
            <p:ph sz="quarter" idx="13"/>
          </p:nvPr>
        </p:nvSpPr>
        <p:spPr>
          <a:xfrm>
            <a:off x="457200" y="802320"/>
            <a:ext cx="2616200" cy="366712"/>
          </a:xfrm>
        </p:spPr>
        <p:txBody>
          <a:bodyPr/>
          <a:lstStyle/>
          <a:p>
            <a:r>
              <a:rPr lang="en-US" dirty="0" smtClean="0"/>
              <a:t>Culture of Safety</a:t>
            </a:r>
            <a:endParaRPr lang="en-US" dirty="0"/>
          </a:p>
        </p:txBody>
      </p:sp>
      <p:pic>
        <p:nvPicPr>
          <p:cNvPr id="7" name="Picture 6" descr="Image result for safety starts with you"/>
          <p:cNvPicPr/>
          <p:nvPr/>
        </p:nvPicPr>
        <p:blipFill>
          <a:blip r:embed="rId2">
            <a:extLst>
              <a:ext uri="{28A0092B-C50C-407E-A947-70E740481C1C}">
                <a14:useLocalDpi xmlns:a14="http://schemas.microsoft.com/office/drawing/2010/main" val="0"/>
              </a:ext>
            </a:extLst>
          </a:blip>
          <a:srcRect/>
          <a:stretch>
            <a:fillRect/>
          </a:stretch>
        </p:blipFill>
        <p:spPr bwMode="auto">
          <a:xfrm>
            <a:off x="4814761" y="2458707"/>
            <a:ext cx="3706153" cy="2604135"/>
          </a:xfrm>
          <a:prstGeom prst="rect">
            <a:avLst/>
          </a:prstGeom>
          <a:noFill/>
          <a:ln>
            <a:noFill/>
          </a:ln>
        </p:spPr>
      </p:pic>
    </p:spTree>
    <p:extLst>
      <p:ext uri="{BB962C8B-B14F-4D97-AF65-F5344CB8AC3E}">
        <p14:creationId xmlns:p14="http://schemas.microsoft.com/office/powerpoint/2010/main" val="3903806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13293" y="1260338"/>
            <a:ext cx="4062197" cy="4525963"/>
          </a:xfrm>
        </p:spPr>
        <p:txBody>
          <a:bodyPr/>
          <a:lstStyle/>
          <a:p>
            <a:r>
              <a:rPr lang="en-US" sz="2000" dirty="0" smtClean="0"/>
              <a:t>Link to access this guide on the intranet:</a:t>
            </a:r>
          </a:p>
          <a:p>
            <a:r>
              <a:rPr lang="en-US" sz="2000" dirty="0">
                <a:hlinkClick r:id="rId2"/>
              </a:rPr>
              <a:t>http://www.tmh.tmc.edu/dept/Safety/Emergency_Guide_Index.htm</a:t>
            </a:r>
            <a:endParaRPr lang="en-US" sz="2000" dirty="0"/>
          </a:p>
          <a:p>
            <a:pPr marL="0" indent="0">
              <a:buNone/>
            </a:pPr>
            <a:endParaRPr lang="en-US" dirty="0"/>
          </a:p>
        </p:txBody>
      </p:sp>
      <p:sp>
        <p:nvSpPr>
          <p:cNvPr id="4" name="Title 3"/>
          <p:cNvSpPr>
            <a:spLocks noGrp="1"/>
          </p:cNvSpPr>
          <p:nvPr>
            <p:ph type="title"/>
          </p:nvPr>
        </p:nvSpPr>
        <p:spPr>
          <a:xfrm>
            <a:off x="340548" y="115242"/>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340548" y="762803"/>
            <a:ext cx="5027368" cy="366712"/>
          </a:xfrm>
        </p:spPr>
        <p:txBody>
          <a:bodyPr/>
          <a:lstStyle/>
          <a:p>
            <a:r>
              <a:rPr lang="en-US" dirty="0" smtClean="0"/>
              <a:t>Emergency Procedures Guide: Also known as the “Yellow Book”</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28907" y="3065461"/>
            <a:ext cx="2468880" cy="2872047"/>
          </a:xfrm>
          <a:prstGeom prst="rect">
            <a:avLst/>
          </a:prstGeom>
        </p:spPr>
      </p:pic>
      <p:sp>
        <p:nvSpPr>
          <p:cNvPr id="7" name="Content Placeholder 4"/>
          <p:cNvSpPr txBox="1">
            <a:spLocks/>
          </p:cNvSpPr>
          <p:nvPr/>
        </p:nvSpPr>
        <p:spPr>
          <a:xfrm>
            <a:off x="4175490" y="1265031"/>
            <a:ext cx="4968510" cy="4351338"/>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latin typeface="Franklin Gothic Book" panose="020B0503020102020204" pitchFamily="34" charset="0"/>
              </a:rPr>
              <a:t>Why is this book useful?</a:t>
            </a:r>
          </a:p>
          <a:p>
            <a:pPr lvl="1"/>
            <a:r>
              <a:rPr lang="en-US" sz="1600" dirty="0" smtClean="0">
                <a:latin typeface="Franklin Gothic Book" panose="020B0503020102020204" pitchFamily="34" charset="0"/>
              </a:rPr>
              <a:t>Useful as a reference for many different scenarios.</a:t>
            </a:r>
          </a:p>
          <a:p>
            <a:pPr lvl="1"/>
            <a:r>
              <a:rPr lang="en-US" sz="1600" dirty="0" err="1" smtClean="0">
                <a:latin typeface="Franklin Gothic Book" panose="020B0503020102020204" pitchFamily="34" charset="0"/>
              </a:rPr>
              <a:t>Eg</a:t>
            </a:r>
            <a:r>
              <a:rPr lang="en-US" sz="1600" dirty="0" smtClean="0">
                <a:latin typeface="Franklin Gothic Book" panose="020B0503020102020204" pitchFamily="34" charset="0"/>
              </a:rPr>
              <a:t>. Your co-worker Mary is complaining of heart pain and suddenly falls.  What do you do? Refer to the cardiac arrest section of the yellow book.</a:t>
            </a:r>
          </a:p>
          <a:p>
            <a:pPr marL="457200" lvl="1" indent="0">
              <a:buNone/>
            </a:pPr>
            <a:endParaRPr lang="en-US" sz="1600" dirty="0" smtClean="0">
              <a:latin typeface="Franklin Gothic Book" panose="020B0503020102020204" pitchFamily="34" charset="0"/>
            </a:endParaRPr>
          </a:p>
          <a:p>
            <a:r>
              <a:rPr lang="en-US" sz="2000" dirty="0" smtClean="0">
                <a:latin typeface="Franklin Gothic Book" panose="020B0503020102020204" pitchFamily="34" charset="0"/>
              </a:rPr>
              <a:t>Location – refer to your specific safety representative.</a:t>
            </a:r>
          </a:p>
          <a:p>
            <a:pPr marL="0" indent="0">
              <a:buNone/>
            </a:pPr>
            <a:endParaRPr lang="en-US" dirty="0" smtClean="0"/>
          </a:p>
          <a:p>
            <a:endParaRPr lang="en-US" dirty="0"/>
          </a:p>
        </p:txBody>
      </p:sp>
    </p:spTree>
    <p:extLst>
      <p:ext uri="{BB962C8B-B14F-4D97-AF65-F5344CB8AC3E}">
        <p14:creationId xmlns:p14="http://schemas.microsoft.com/office/powerpoint/2010/main" val="3893340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2"/>
            <p:extLst>
              <p:ext uri="{D42A27DB-BD31-4B8C-83A1-F6EECF244321}">
                <p14:modId xmlns:p14="http://schemas.microsoft.com/office/powerpoint/2010/main" val="3681564635"/>
              </p:ext>
            </p:extLst>
          </p:nvPr>
        </p:nvGraphicFramePr>
        <p:xfrm>
          <a:off x="457200" y="1600200"/>
          <a:ext cx="8229600" cy="370840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l"/>
                      <a:r>
                        <a:rPr lang="en-US" dirty="0" smtClean="0">
                          <a:solidFill>
                            <a:sysClr val="windowText" lastClr="000000"/>
                          </a:solidFill>
                        </a:rPr>
                        <a:t>Emergency</a:t>
                      </a:r>
                      <a:r>
                        <a:rPr lang="en-US" baseline="0" dirty="0" smtClean="0">
                          <a:solidFill>
                            <a:sysClr val="windowText" lastClr="000000"/>
                          </a:solidFill>
                        </a:rPr>
                        <a:t> Code Name</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smtClean="0">
                          <a:solidFill>
                            <a:sysClr val="windowText" lastClr="000000"/>
                          </a:solidFill>
                        </a:rPr>
                        <a:t>Emergency Code Meaning</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dirty="0" smtClean="0"/>
                        <a:t>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dirty="0" smtClean="0"/>
                        <a:t>Fire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a:txBody>
                    <a:bodyPr/>
                    <a:lstStyle/>
                    <a:p>
                      <a:r>
                        <a:rPr lang="en-US" dirty="0" smtClean="0"/>
                        <a:t>Blue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dirty="0" smtClean="0"/>
                        <a:t>Cardiac Arrest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370840">
                <a:tc>
                  <a:txBody>
                    <a:bodyPr/>
                    <a:lstStyle/>
                    <a:p>
                      <a:r>
                        <a:rPr lang="en-US" dirty="0" smtClean="0"/>
                        <a:t>Pink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99"/>
                    </a:solidFill>
                  </a:tcPr>
                </a:tc>
                <a:tc>
                  <a:txBody>
                    <a:bodyPr/>
                    <a:lstStyle/>
                    <a:p>
                      <a:r>
                        <a:rPr lang="en-US" dirty="0" smtClean="0"/>
                        <a:t>Infant/Child</a:t>
                      </a:r>
                      <a:r>
                        <a:rPr lang="en-US" baseline="0" dirty="0" smtClean="0"/>
                        <a:t> Abduction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99"/>
                    </a:solidFill>
                  </a:tcPr>
                </a:tc>
              </a:tr>
              <a:tr h="370840">
                <a:tc>
                  <a:txBody>
                    <a:bodyPr/>
                    <a:lstStyle/>
                    <a:p>
                      <a:r>
                        <a:rPr lang="en-US" dirty="0" smtClean="0"/>
                        <a:t>Orange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Bomb Threat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r>
                        <a:rPr lang="en-US" dirty="0" smtClean="0"/>
                        <a:t>Purple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dirty="0" smtClean="0"/>
                        <a:t>Security Needed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70840">
                <a:tc>
                  <a:txBody>
                    <a:bodyPr/>
                    <a:lstStyle/>
                    <a:p>
                      <a:r>
                        <a:rPr lang="en-US" dirty="0" smtClean="0"/>
                        <a:t>Yellow</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r>
                        <a:rPr lang="en-US" dirty="0" smtClean="0"/>
                        <a:t>Disaster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r>
              <a:tr h="370840">
                <a:tc>
                  <a:txBody>
                    <a:bodyPr/>
                    <a:lstStyle/>
                    <a:p>
                      <a:r>
                        <a:rPr lang="en-US" dirty="0" smtClean="0"/>
                        <a:t>Silver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dirty="0" smtClean="0"/>
                        <a:t>Active Shooter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70840">
                <a:tc>
                  <a:txBody>
                    <a:bodyPr/>
                    <a:lstStyle/>
                    <a:p>
                      <a:r>
                        <a:rPr lang="en-US" dirty="0" smtClean="0"/>
                        <a:t>Grey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dirty="0" smtClean="0"/>
                        <a:t>Severe Weather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70840">
                <a:tc>
                  <a:txBody>
                    <a:bodyPr/>
                    <a:lstStyle/>
                    <a:p>
                      <a:r>
                        <a:rPr lang="en-US" dirty="0" smtClean="0"/>
                        <a:t>Gold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Accreditation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3"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457200" y="789098"/>
            <a:ext cx="2616200" cy="366712"/>
          </a:xfrm>
        </p:spPr>
        <p:txBody>
          <a:bodyPr/>
          <a:lstStyle/>
          <a:p>
            <a:r>
              <a:rPr lang="en-US" dirty="0" smtClean="0"/>
              <a:t>Emergency Codes</a:t>
            </a:r>
            <a:endParaRPr lang="en-US" dirty="0"/>
          </a:p>
        </p:txBody>
      </p:sp>
    </p:spTree>
    <p:extLst>
      <p:ext uri="{BB962C8B-B14F-4D97-AF65-F5344CB8AC3E}">
        <p14:creationId xmlns:p14="http://schemas.microsoft.com/office/powerpoint/2010/main" val="42127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199" y="1308100"/>
            <a:ext cx="8229600" cy="5372100"/>
          </a:xfrm>
        </p:spPr>
        <p:txBody>
          <a:bodyPr/>
          <a:lstStyle/>
          <a:p>
            <a:r>
              <a:rPr lang="en-US" dirty="0" smtClean="0"/>
              <a:t>Emergency Preparedness Procedure: </a:t>
            </a:r>
            <a:r>
              <a:rPr lang="en-US" dirty="0" smtClean="0">
                <a:hlinkClick r:id="rId2"/>
              </a:rPr>
              <a:t>LAB020</a:t>
            </a:r>
            <a:endParaRPr lang="en-US" dirty="0" smtClean="0"/>
          </a:p>
          <a:p>
            <a:r>
              <a:rPr lang="en-US" dirty="0" smtClean="0"/>
              <a:t>Employee’s role in the event of a disaster</a:t>
            </a:r>
          </a:p>
          <a:p>
            <a:pPr lvl="1"/>
            <a:r>
              <a:rPr lang="en-US" dirty="0" smtClean="0"/>
              <a:t>Lab section specific</a:t>
            </a:r>
          </a:p>
          <a:p>
            <a:pPr lvl="1"/>
            <a:r>
              <a:rPr lang="en-US" dirty="0" smtClean="0"/>
              <a:t>Refer to your manager for your role in the event of a disaster.</a:t>
            </a:r>
          </a:p>
          <a:p>
            <a:r>
              <a:rPr lang="en-US" dirty="0" smtClean="0"/>
              <a:t>What is Ride </a:t>
            </a:r>
            <a:r>
              <a:rPr lang="en-US" dirty="0"/>
              <a:t>out versus </a:t>
            </a:r>
            <a:r>
              <a:rPr lang="en-US" dirty="0" smtClean="0"/>
              <a:t>Recovery?</a:t>
            </a:r>
          </a:p>
          <a:p>
            <a:pPr lvl="1"/>
            <a:r>
              <a:rPr lang="en-US" u="sng" dirty="0" smtClean="0"/>
              <a:t>Ride out team: </a:t>
            </a:r>
            <a:r>
              <a:rPr lang="en-US" dirty="0" smtClean="0"/>
              <a:t>According to each lab section’s staffing needs, this team comes prepared to stay for the duration of the incident or until released.</a:t>
            </a:r>
          </a:p>
          <a:p>
            <a:pPr lvl="1"/>
            <a:r>
              <a:rPr lang="en-US" u="sng" dirty="0" smtClean="0"/>
              <a:t>Recovery team: </a:t>
            </a:r>
            <a:r>
              <a:rPr lang="en-US" dirty="0" smtClean="0"/>
              <a:t>Those not on the ride out team come to relieve the ride out team</a:t>
            </a:r>
            <a:r>
              <a:rPr lang="en-US" dirty="0" smtClean="0">
                <a:solidFill>
                  <a:schemeClr val="tx2"/>
                </a:solidFill>
              </a:rPr>
              <a:t>.</a:t>
            </a:r>
          </a:p>
          <a:p>
            <a:pPr lvl="2"/>
            <a:r>
              <a:rPr lang="en-US" dirty="0" smtClean="0"/>
              <a:t>Periodically call into Employee Disaster </a:t>
            </a:r>
            <a:r>
              <a:rPr lang="en-US" dirty="0"/>
              <a:t>I</a:t>
            </a:r>
            <a:r>
              <a:rPr lang="en-US" dirty="0" smtClean="0"/>
              <a:t>nformation line, </a:t>
            </a:r>
            <a:r>
              <a:rPr lang="en-US" dirty="0" smtClean="0">
                <a:solidFill>
                  <a:srgbClr val="FF0000"/>
                </a:solidFill>
              </a:rPr>
              <a:t>713-441-6733</a:t>
            </a:r>
            <a:r>
              <a:rPr lang="en-US" dirty="0" smtClean="0"/>
              <a:t>, for updates</a:t>
            </a:r>
            <a:endParaRPr lang="en-US" dirty="0"/>
          </a:p>
          <a:p>
            <a:endParaRPr lang="en-US" dirty="0"/>
          </a:p>
        </p:txBody>
      </p:sp>
      <p:sp>
        <p:nvSpPr>
          <p:cNvPr id="4" name="Content Placeholder 3"/>
          <p:cNvSpPr>
            <a:spLocks noGrp="1"/>
          </p:cNvSpPr>
          <p:nvPr>
            <p:ph sz="quarter" idx="13"/>
          </p:nvPr>
        </p:nvSpPr>
        <p:spPr>
          <a:xfrm>
            <a:off x="474663" y="767819"/>
            <a:ext cx="2616200" cy="366712"/>
          </a:xfrm>
        </p:spPr>
        <p:txBody>
          <a:bodyPr/>
          <a:lstStyle/>
          <a:p>
            <a:r>
              <a:rPr lang="en-US" dirty="0" smtClean="0"/>
              <a:t>Emergency Preparedness plan</a:t>
            </a:r>
            <a:endParaRPr lang="en-US" dirty="0"/>
          </a:p>
        </p:txBody>
      </p:sp>
      <p:sp>
        <p:nvSpPr>
          <p:cNvPr id="5"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Tree>
    <p:extLst>
      <p:ext uri="{BB962C8B-B14F-4D97-AF65-F5344CB8AC3E}">
        <p14:creationId xmlns:p14="http://schemas.microsoft.com/office/powerpoint/2010/main" val="273765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hlinkClick r:id="rId2"/>
              </a:rPr>
              <a:t>Link to the HMH Emergency Management Plan</a:t>
            </a:r>
            <a:endParaRPr lang="en-US" dirty="0" smtClean="0"/>
          </a:p>
          <a:p>
            <a:r>
              <a:rPr lang="en-US" dirty="0" smtClean="0"/>
              <a:t>Scenarios</a:t>
            </a:r>
          </a:p>
          <a:p>
            <a:pPr lvl="1"/>
            <a:r>
              <a:rPr lang="en-US" dirty="0" smtClean="0"/>
              <a:t>Severe Weather (Code Grey)</a:t>
            </a:r>
          </a:p>
          <a:p>
            <a:pPr lvl="1"/>
            <a:r>
              <a:rPr lang="en-US" dirty="0" smtClean="0"/>
              <a:t>Mass casualty (Code Yellow)</a:t>
            </a:r>
          </a:p>
          <a:p>
            <a:pPr lvl="1"/>
            <a:r>
              <a:rPr lang="en-US" dirty="0" smtClean="0"/>
              <a:t>Bomb threat (Code Orange)</a:t>
            </a:r>
          </a:p>
          <a:p>
            <a:pPr lvl="1"/>
            <a:r>
              <a:rPr lang="en-US" dirty="0" smtClean="0"/>
              <a:t>Active shooter (Code Silver)</a:t>
            </a:r>
          </a:p>
        </p:txBody>
      </p:sp>
      <p:sp>
        <p:nvSpPr>
          <p:cNvPr id="7"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
        <p:nvSpPr>
          <p:cNvPr id="8" name="Content Placeholder 3"/>
          <p:cNvSpPr>
            <a:spLocks noGrp="1"/>
          </p:cNvSpPr>
          <p:nvPr>
            <p:ph sz="quarter" idx="13"/>
          </p:nvPr>
        </p:nvSpPr>
        <p:spPr>
          <a:xfrm>
            <a:off x="474663" y="767819"/>
            <a:ext cx="2616200" cy="366712"/>
          </a:xfrm>
        </p:spPr>
        <p:txBody>
          <a:bodyPr/>
          <a:lstStyle/>
          <a:p>
            <a:r>
              <a:rPr lang="en-US" dirty="0" smtClean="0"/>
              <a:t>Emergency Management</a:t>
            </a:r>
            <a:endParaRPr lang="en-US" dirty="0"/>
          </a:p>
        </p:txBody>
      </p:sp>
    </p:spTree>
    <p:extLst>
      <p:ext uri="{BB962C8B-B14F-4D97-AF65-F5344CB8AC3E}">
        <p14:creationId xmlns:p14="http://schemas.microsoft.com/office/powerpoint/2010/main" val="2520716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Severe Weather Scenario (Code Grey)</a:t>
            </a:r>
          </a:p>
          <a:p>
            <a:pPr lvl="1"/>
            <a:r>
              <a:rPr lang="en-US" dirty="0" smtClean="0"/>
              <a:t>Communication: </a:t>
            </a:r>
            <a:r>
              <a:rPr lang="en-US" dirty="0" err="1" smtClean="0"/>
              <a:t>Everbridge</a:t>
            </a:r>
            <a:r>
              <a:rPr lang="en-US" dirty="0" smtClean="0"/>
              <a:t> mass communication</a:t>
            </a:r>
          </a:p>
          <a:p>
            <a:pPr lvl="1"/>
            <a:r>
              <a:rPr lang="en-US" dirty="0" smtClean="0"/>
              <a:t>Ensure your information is up to date in MARS. This is how </a:t>
            </a:r>
            <a:r>
              <a:rPr lang="en-US" dirty="0" err="1" smtClean="0"/>
              <a:t>Everbridge</a:t>
            </a:r>
            <a:r>
              <a:rPr lang="en-US" dirty="0" smtClean="0"/>
              <a:t> communications to employees.</a:t>
            </a:r>
          </a:p>
          <a:p>
            <a:pPr lvl="1"/>
            <a:r>
              <a:rPr lang="en-US" dirty="0" smtClean="0"/>
              <a:t>Await communication from your leader about next steps.</a:t>
            </a:r>
          </a:p>
        </p:txBody>
      </p:sp>
      <p:sp>
        <p:nvSpPr>
          <p:cNvPr id="7"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
        <p:nvSpPr>
          <p:cNvPr id="8" name="Content Placeholder 3"/>
          <p:cNvSpPr>
            <a:spLocks noGrp="1"/>
          </p:cNvSpPr>
          <p:nvPr>
            <p:ph sz="quarter" idx="13"/>
          </p:nvPr>
        </p:nvSpPr>
        <p:spPr>
          <a:xfrm>
            <a:off x="474663" y="767819"/>
            <a:ext cx="2616200" cy="366712"/>
          </a:xfrm>
        </p:spPr>
        <p:txBody>
          <a:bodyPr/>
          <a:lstStyle/>
          <a:p>
            <a:r>
              <a:rPr lang="en-US" dirty="0" smtClean="0"/>
              <a:t>Emergency Preparedness </a:t>
            </a:r>
            <a:endParaRPr lang="en-US" dirty="0"/>
          </a:p>
        </p:txBody>
      </p:sp>
    </p:spTree>
    <p:extLst>
      <p:ext uri="{BB962C8B-B14F-4D97-AF65-F5344CB8AC3E}">
        <p14:creationId xmlns:p14="http://schemas.microsoft.com/office/powerpoint/2010/main" val="4053847278"/>
      </p:ext>
    </p:extLst>
  </p:cSld>
  <p:clrMapOvr>
    <a:masterClrMapping/>
  </p:clrMapOvr>
</p:sld>
</file>

<file path=ppt/theme/theme1.xml><?xml version="1.0" encoding="utf-8"?>
<a:theme xmlns:a="http://schemas.openxmlformats.org/drawingml/2006/main" name="HM_PPT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fety Orientation.pot [Compatibility Mode]" id="{1A270C56-9601-4BBF-9537-A3DAB8978CFC}" vid="{4A054E72-48B8-4E24-B961-3C3EF72C04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13FF9FD595034FB02C29C304E23ABD" ma:contentTypeVersion="8" ma:contentTypeDescription="Create a new document." ma:contentTypeScope="" ma:versionID="71846f9d914b88be30d800bd51e396c0">
  <xsd:schema xmlns:xsd="http://www.w3.org/2001/XMLSchema" xmlns:xs="http://www.w3.org/2001/XMLSchema" xmlns:p="http://schemas.microsoft.com/office/2006/metadata/properties" xmlns:ns2="f41c5eec-2373-4e8c-8e7c-4423d04524c6" targetNamespace="http://schemas.microsoft.com/office/2006/metadata/properties" ma:root="true" ma:fieldsID="bbc3cea020c7a4e35bef7a7727fe985d" ns2:_="">
    <xsd:import namespace="f41c5eec-2373-4e8c-8e7c-4423d04524c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c5eec-2373-4e8c-8e7c-4423d04524c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f41c5eec-2373-4e8c-8e7c-4423d04524c6">LABMED-630-804</_dlc_DocId>
    <_dlc_DocIdUrl xmlns="f41c5eec-2373-4e8c-8e7c-4423d04524c6">
      <Url>https://sharepoint.houstonmethodist.org/sites/laboratorymedicine/_layouts/15/DocIdRedir.aspx?ID=LABMED-630-804</Url>
      <Description>LABMED-630-804</Description>
    </_dlc_DocIdUrl>
  </documentManagement>
</p:properties>
</file>

<file path=customXml/itemProps1.xml><?xml version="1.0" encoding="utf-8"?>
<ds:datastoreItem xmlns:ds="http://schemas.openxmlformats.org/officeDocument/2006/customXml" ds:itemID="{BB015D7A-16FD-4F3F-859A-15870F6DE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c5eec-2373-4e8c-8e7c-4423d04524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A0BFF4-6374-4B54-9358-5C3174796A8D}">
  <ds:schemaRefs>
    <ds:schemaRef ds:uri="http://schemas.microsoft.com/sharepoint/v3/contenttype/forms"/>
  </ds:schemaRefs>
</ds:datastoreItem>
</file>

<file path=customXml/itemProps3.xml><?xml version="1.0" encoding="utf-8"?>
<ds:datastoreItem xmlns:ds="http://schemas.openxmlformats.org/officeDocument/2006/customXml" ds:itemID="{03F5D200-C02E-43A3-B388-F857BA67619C}">
  <ds:schemaRefs>
    <ds:schemaRef ds:uri="http://schemas.microsoft.com/sharepoint/events"/>
  </ds:schemaRefs>
</ds:datastoreItem>
</file>

<file path=customXml/itemProps4.xml><?xml version="1.0" encoding="utf-8"?>
<ds:datastoreItem xmlns:ds="http://schemas.openxmlformats.org/officeDocument/2006/customXml" ds:itemID="{32B314BB-3EE3-4A52-A654-8A9020906B35}">
  <ds:schemaRefs>
    <ds:schemaRef ds:uri="http://schemas.microsoft.com/office/2006/metadata/properties"/>
    <ds:schemaRef ds:uri="http://purl.org/dc/elements/1.1/"/>
    <ds:schemaRef ds:uri="http://purl.org/dc/dcmitype/"/>
    <ds:schemaRef ds:uri="http://schemas.microsoft.com/office/2006/documentManagement/types"/>
    <ds:schemaRef ds:uri="http://schemas.openxmlformats.org/package/2006/metadata/core-properties"/>
    <ds:schemaRef ds:uri="http://www.w3.org/XML/1998/namespace"/>
    <ds:schemaRef ds:uri="f41c5eec-2373-4e8c-8e7c-4423d04524c6"/>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Safety Orientation</Template>
  <TotalTime>925</TotalTime>
  <Words>3618</Words>
  <Application>Microsoft Office PowerPoint</Application>
  <PresentationFormat>On-screen Show (4:3)</PresentationFormat>
  <Paragraphs>511</Paragraphs>
  <Slides>47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MS PGothic</vt:lpstr>
      <vt:lpstr>Arial</vt:lpstr>
      <vt:lpstr>Calibri</vt:lpstr>
      <vt:lpstr>Franklin Gothic Book</vt:lpstr>
      <vt:lpstr>Geneva</vt:lpstr>
      <vt:lpstr>Wingdings</vt:lpstr>
      <vt:lpstr>HM_PPT_Blue</vt:lpstr>
      <vt:lpstr>Laboratory Safety Orientation and Training</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PowerPoint Presentation</vt:lpstr>
      <vt:lpstr>PowerPoint Presentation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PowerPoint Presentation</vt:lpstr>
    </vt:vector>
  </TitlesOfParts>
  <Company>The Houston Methodist Hospital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Safety Orientation</dc:title>
  <dc:creator>Hendrickson, Heather L.</dc:creator>
  <cp:lastModifiedBy>Stewart, Leah M.</cp:lastModifiedBy>
  <cp:revision>142</cp:revision>
  <cp:lastPrinted>2018-06-29T15:19:09Z</cp:lastPrinted>
  <dcterms:created xsi:type="dcterms:W3CDTF">2017-01-19T19:46:20Z</dcterms:created>
  <dcterms:modified xsi:type="dcterms:W3CDTF">2019-02-15T18:59:34Z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0x010100EC13FF9FD595034FB02C29C304E23ABD</vt:lpwstr>
  </property>
  <property fmtid="{D5CDD505-2E9C-101B-9397-08002B2CF9AE}" pid="3" name="_dlc_DocIdItemGuid">
    <vt:lpwstr>f1bc3ab3-c7eb-46e0-8f82-5933d20b9db8</vt:lpwstr>
  </property>
</Properties>
</file>