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5"/>
  </p:sldMasterIdLst>
  <p:notesMasterIdLst>
    <p:notesMasterId r:id="rId44"/>
  </p:notesMasterIdLst>
  <p:handoutMasterIdLst>
    <p:handoutMasterId r:id="rId45"/>
  </p:handoutMasterIdLst>
  <p:sldIdLst>
    <p:sldId id="256" r:id="rId6"/>
    <p:sldId id="310" r:id="rId7"/>
    <p:sldId id="274" r:id="rId8"/>
    <p:sldId id="317" r:id="rId9"/>
    <p:sldId id="265" r:id="rId10"/>
    <p:sldId id="367" r:id="rId11"/>
    <p:sldId id="286" r:id="rId12"/>
    <p:sldId id="303" r:id="rId13"/>
    <p:sldId id="268" r:id="rId14"/>
    <p:sldId id="320" r:id="rId15"/>
    <p:sldId id="291" r:id="rId16"/>
    <p:sldId id="336" r:id="rId17"/>
    <p:sldId id="338" r:id="rId18"/>
    <p:sldId id="339" r:id="rId19"/>
    <p:sldId id="370" r:id="rId20"/>
    <p:sldId id="293" r:id="rId21"/>
    <p:sldId id="318" r:id="rId22"/>
    <p:sldId id="352" r:id="rId23"/>
    <p:sldId id="325" r:id="rId24"/>
    <p:sldId id="292" r:id="rId25"/>
    <p:sldId id="319" r:id="rId26"/>
    <p:sldId id="279" r:id="rId27"/>
    <p:sldId id="280" r:id="rId28"/>
    <p:sldId id="281" r:id="rId29"/>
    <p:sldId id="328" r:id="rId30"/>
    <p:sldId id="322" r:id="rId31"/>
    <p:sldId id="306" r:id="rId32"/>
    <p:sldId id="369" r:id="rId33"/>
    <p:sldId id="350" r:id="rId34"/>
    <p:sldId id="349" r:id="rId35"/>
    <p:sldId id="351" r:id="rId36"/>
    <p:sldId id="321" r:id="rId37"/>
    <p:sldId id="266" r:id="rId38"/>
    <p:sldId id="302" r:id="rId39"/>
    <p:sldId id="353" r:id="rId40"/>
    <p:sldId id="323" r:id="rId41"/>
    <p:sldId id="368" r:id="rId42"/>
    <p:sldId id="262" r:id="rId43"/>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Geneva"/>
        <a:cs typeface="Geneva"/>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Geneva"/>
        <a:cs typeface="Geneva"/>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Geneva"/>
        <a:cs typeface="Geneva"/>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Geneva"/>
        <a:cs typeface="Geneva"/>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Geneva"/>
        <a:cs typeface="Geneva"/>
      </a:defRPr>
    </a:lvl5pPr>
    <a:lvl6pPr marL="2286000" algn="l" defTabSz="914400" rtl="0" eaLnBrk="1" latinLnBrk="0" hangingPunct="1">
      <a:defRPr kern="1200">
        <a:solidFill>
          <a:schemeClr val="tx1"/>
        </a:solidFill>
        <a:latin typeface="Arial" panose="020B0604020202020204" pitchFamily="34" charset="0"/>
        <a:ea typeface="Geneva"/>
        <a:cs typeface="Geneva"/>
      </a:defRPr>
    </a:lvl6pPr>
    <a:lvl7pPr marL="2743200" algn="l" defTabSz="914400" rtl="0" eaLnBrk="1" latinLnBrk="0" hangingPunct="1">
      <a:defRPr kern="1200">
        <a:solidFill>
          <a:schemeClr val="tx1"/>
        </a:solidFill>
        <a:latin typeface="Arial" panose="020B0604020202020204" pitchFamily="34" charset="0"/>
        <a:ea typeface="Geneva"/>
        <a:cs typeface="Geneva"/>
      </a:defRPr>
    </a:lvl7pPr>
    <a:lvl8pPr marL="3200400" algn="l" defTabSz="914400" rtl="0" eaLnBrk="1" latinLnBrk="0" hangingPunct="1">
      <a:defRPr kern="1200">
        <a:solidFill>
          <a:schemeClr val="tx1"/>
        </a:solidFill>
        <a:latin typeface="Arial" panose="020B0604020202020204" pitchFamily="34" charset="0"/>
        <a:ea typeface="Geneva"/>
        <a:cs typeface="Geneva"/>
      </a:defRPr>
    </a:lvl8pPr>
    <a:lvl9pPr marL="3657600" algn="l" defTabSz="914400" rtl="0" eaLnBrk="1" latinLnBrk="0" hangingPunct="1">
      <a:defRPr kern="1200">
        <a:solidFill>
          <a:schemeClr val="tx1"/>
        </a:solidFill>
        <a:latin typeface="Arial" panose="020B0604020202020204" pitchFamily="34" charset="0"/>
        <a:ea typeface="Geneva"/>
        <a:cs typeface="Genev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FF66"/>
    <a:srgbClr val="0E3767"/>
    <a:srgbClr val="0E3664"/>
    <a:srgbClr val="0D3562"/>
    <a:srgbClr val="0D2753"/>
    <a:srgbClr val="0D3462"/>
    <a:srgbClr val="0E4B7E"/>
    <a:srgbClr val="0D3F65"/>
    <a:srgbClr val="003F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48" autoAdjust="0"/>
    <p:restoredTop sz="94660"/>
  </p:normalViewPr>
  <p:slideViewPr>
    <p:cSldViewPr snapToGrid="0" snapToObjects="1">
      <p:cViewPr varScale="1">
        <p:scale>
          <a:sx n="110" d="100"/>
          <a:sy n="110" d="100"/>
        </p:scale>
        <p:origin x="684" y="78"/>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55" cy="465476"/>
          </a:xfrm>
          <a:prstGeom prst="rect">
            <a:avLst/>
          </a:prstGeom>
        </p:spPr>
        <p:txBody>
          <a:bodyPr vert="horz" lIns="91440" tIns="45720" rIns="91440" bIns="45720" rtlCol="0"/>
          <a:lstStyle>
            <a:lvl1pPr algn="l" eaLnBrk="1" fontAlgn="auto" hangingPunct="1">
              <a:spcBef>
                <a:spcPts val="0"/>
              </a:spcBef>
              <a:spcAft>
                <a:spcPts val="0"/>
              </a:spcAft>
              <a:defRPr sz="1200">
                <a:latin typeface="Franklin Gothic Book" pitchFamily="34" charset="0"/>
                <a:ea typeface="+mn-ea"/>
                <a:cs typeface="+mn-cs"/>
              </a:defRPr>
            </a:lvl1pPr>
          </a:lstStyle>
          <a:p>
            <a:pPr>
              <a:defRPr/>
            </a:pPr>
            <a:endParaRPr lang="en-US"/>
          </a:p>
        </p:txBody>
      </p:sp>
      <p:sp>
        <p:nvSpPr>
          <p:cNvPr id="3" name="Date Placeholder 2"/>
          <p:cNvSpPr>
            <a:spLocks noGrp="1"/>
          </p:cNvSpPr>
          <p:nvPr>
            <p:ph type="dt" sz="quarter" idx="1"/>
          </p:nvPr>
        </p:nvSpPr>
        <p:spPr>
          <a:xfrm>
            <a:off x="3970673" y="0"/>
            <a:ext cx="3038155" cy="465476"/>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Franklin Gothic Book" pitchFamily="34" charset="0"/>
                <a:ea typeface="Geneva" charset="-128"/>
                <a:cs typeface="+mn-cs"/>
              </a:defRPr>
            </a:lvl1pPr>
          </a:lstStyle>
          <a:p>
            <a:pPr>
              <a:defRPr/>
            </a:pPr>
            <a:fld id="{1ABE5806-9596-41CB-926B-0313B07B31FD}" type="datetime1">
              <a:rPr lang="en-US"/>
              <a:pPr>
                <a:defRPr/>
              </a:pPr>
              <a:t>5/27/2021</a:t>
            </a:fld>
            <a:endParaRPr lang="en-US"/>
          </a:p>
        </p:txBody>
      </p:sp>
      <p:sp>
        <p:nvSpPr>
          <p:cNvPr id="4" name="Footer Placeholder 3"/>
          <p:cNvSpPr>
            <a:spLocks noGrp="1"/>
          </p:cNvSpPr>
          <p:nvPr>
            <p:ph type="ftr" sz="quarter" idx="2"/>
          </p:nvPr>
        </p:nvSpPr>
        <p:spPr>
          <a:xfrm>
            <a:off x="0" y="8829286"/>
            <a:ext cx="3038155" cy="465476"/>
          </a:xfrm>
          <a:prstGeom prst="rect">
            <a:avLst/>
          </a:prstGeom>
        </p:spPr>
        <p:txBody>
          <a:bodyPr vert="horz" lIns="91440" tIns="45720" rIns="91440" bIns="45720" rtlCol="0" anchor="b"/>
          <a:lstStyle>
            <a:lvl1pPr algn="l" eaLnBrk="1" fontAlgn="auto" hangingPunct="1">
              <a:spcBef>
                <a:spcPts val="0"/>
              </a:spcBef>
              <a:spcAft>
                <a:spcPts val="0"/>
              </a:spcAft>
              <a:defRPr sz="1200">
                <a:latin typeface="Franklin Gothic Book" pitchFamily="34"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673" y="8829286"/>
            <a:ext cx="3038155" cy="46547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Franklin Gothic Book" pitchFamily="34" charset="0"/>
                <a:ea typeface="Geneva" charset="-128"/>
                <a:cs typeface="+mn-cs"/>
              </a:defRPr>
            </a:lvl1pPr>
          </a:lstStyle>
          <a:p>
            <a:pPr>
              <a:defRPr/>
            </a:pPr>
            <a:fld id="{44C29269-34AF-44BC-B817-221DD9A12B61}" type="slidenum">
              <a:rPr lang="en-US"/>
              <a:pPr>
                <a:defRPr/>
              </a:pPr>
              <a:t>‹#›</a:t>
            </a:fld>
            <a:endParaRPr lang="en-US"/>
          </a:p>
        </p:txBody>
      </p:sp>
    </p:spTree>
    <p:extLst>
      <p:ext uri="{BB962C8B-B14F-4D97-AF65-F5344CB8AC3E}">
        <p14:creationId xmlns:p14="http://schemas.microsoft.com/office/powerpoint/2010/main" val="41701457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55" cy="465476"/>
          </a:xfrm>
          <a:prstGeom prst="rect">
            <a:avLst/>
          </a:prstGeom>
        </p:spPr>
        <p:txBody>
          <a:bodyPr vert="horz" lIns="91440" tIns="45720" rIns="91440" bIns="45720" rtlCol="0"/>
          <a:lstStyle>
            <a:lvl1pPr algn="l" eaLnBrk="1" fontAlgn="auto" hangingPunct="1">
              <a:spcBef>
                <a:spcPts val="0"/>
              </a:spcBef>
              <a:spcAft>
                <a:spcPts val="0"/>
              </a:spcAft>
              <a:defRPr sz="1200">
                <a:latin typeface="Franklin Gothic Book" pitchFamily="34" charset="0"/>
                <a:ea typeface="+mn-ea"/>
                <a:cs typeface="+mn-cs"/>
              </a:defRPr>
            </a:lvl1pPr>
          </a:lstStyle>
          <a:p>
            <a:pPr>
              <a:defRPr/>
            </a:pPr>
            <a:endParaRPr lang="en-US"/>
          </a:p>
        </p:txBody>
      </p:sp>
      <p:sp>
        <p:nvSpPr>
          <p:cNvPr id="3" name="Date Placeholder 2"/>
          <p:cNvSpPr>
            <a:spLocks noGrp="1"/>
          </p:cNvSpPr>
          <p:nvPr>
            <p:ph type="dt" idx="1"/>
          </p:nvPr>
        </p:nvSpPr>
        <p:spPr>
          <a:xfrm>
            <a:off x="3970673" y="0"/>
            <a:ext cx="3038155" cy="465476"/>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Franklin Gothic Book" pitchFamily="34" charset="0"/>
                <a:ea typeface="Geneva" charset="-128"/>
                <a:cs typeface="+mn-cs"/>
              </a:defRPr>
            </a:lvl1pPr>
          </a:lstStyle>
          <a:p>
            <a:pPr>
              <a:defRPr/>
            </a:pPr>
            <a:fld id="{C9B1C2C0-8344-454B-B85E-77C7CF379B26}" type="datetime1">
              <a:rPr lang="en-US"/>
              <a:pPr>
                <a:defRPr/>
              </a:pPr>
              <a:t>5/27/2021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355" y="4415462"/>
            <a:ext cx="5607691" cy="4184364"/>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286"/>
            <a:ext cx="3038155" cy="465476"/>
          </a:xfrm>
          <a:prstGeom prst="rect">
            <a:avLst/>
          </a:prstGeom>
        </p:spPr>
        <p:txBody>
          <a:bodyPr vert="horz" lIns="91440" tIns="45720" rIns="91440" bIns="45720" rtlCol="0" anchor="b"/>
          <a:lstStyle>
            <a:lvl1pPr algn="l" eaLnBrk="1" fontAlgn="auto" hangingPunct="1">
              <a:spcBef>
                <a:spcPts val="0"/>
              </a:spcBef>
              <a:spcAft>
                <a:spcPts val="0"/>
              </a:spcAft>
              <a:defRPr sz="1200">
                <a:latin typeface="Franklin Gothic Book"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673" y="8829286"/>
            <a:ext cx="3038155" cy="46547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Franklin Gothic Book" pitchFamily="34" charset="0"/>
                <a:ea typeface="Geneva" charset="-128"/>
                <a:cs typeface="+mn-cs"/>
              </a:defRPr>
            </a:lvl1pPr>
          </a:lstStyle>
          <a:p>
            <a:pPr>
              <a:defRPr/>
            </a:pPr>
            <a:fld id="{95410304-9A31-4863-86CE-640150691608}" type="slidenum">
              <a:rPr lang="en-US"/>
              <a:pPr>
                <a:defRPr/>
              </a:pPr>
              <a:t>‹#›</a:t>
            </a:fld>
            <a:endParaRPr lang="en-US"/>
          </a:p>
        </p:txBody>
      </p:sp>
    </p:spTree>
    <p:extLst>
      <p:ext uri="{BB962C8B-B14F-4D97-AF65-F5344CB8AC3E}">
        <p14:creationId xmlns:p14="http://schemas.microsoft.com/office/powerpoint/2010/main" val="62907808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Franklin Gothic Book" pitchFamily="34" charset="0"/>
        <a:ea typeface="Geneva" charset="-128"/>
        <a:cs typeface="Franklin Gothic Book" pitchFamily="34" charset="0"/>
      </a:defRPr>
    </a:lvl1pPr>
    <a:lvl2pPr marL="457200" algn="l" defTabSz="457200" rtl="0" eaLnBrk="0" fontAlgn="base" hangingPunct="0">
      <a:spcBef>
        <a:spcPct val="30000"/>
      </a:spcBef>
      <a:spcAft>
        <a:spcPct val="0"/>
      </a:spcAft>
      <a:defRPr sz="1200" kern="1200">
        <a:solidFill>
          <a:schemeClr val="tx1"/>
        </a:solidFill>
        <a:latin typeface="Franklin Gothic Book" pitchFamily="34" charset="0"/>
        <a:ea typeface="Geneva" charset="-128"/>
        <a:cs typeface="Franklin Gothic Book" pitchFamily="34" charset="0"/>
      </a:defRPr>
    </a:lvl2pPr>
    <a:lvl3pPr marL="914400" algn="l" defTabSz="457200" rtl="0" eaLnBrk="0" fontAlgn="base" hangingPunct="0">
      <a:spcBef>
        <a:spcPct val="30000"/>
      </a:spcBef>
      <a:spcAft>
        <a:spcPct val="0"/>
      </a:spcAft>
      <a:defRPr sz="1200" kern="1200">
        <a:solidFill>
          <a:schemeClr val="tx1"/>
        </a:solidFill>
        <a:latin typeface="Franklin Gothic Book" pitchFamily="34" charset="0"/>
        <a:ea typeface="MS PGothic" pitchFamily="34" charset="-128"/>
        <a:cs typeface="MS PGothic" pitchFamily="34" charset="-128"/>
      </a:defRPr>
    </a:lvl3pPr>
    <a:lvl4pPr marL="1371600" algn="l" defTabSz="457200" rtl="0" eaLnBrk="0" fontAlgn="base" hangingPunct="0">
      <a:spcBef>
        <a:spcPct val="30000"/>
      </a:spcBef>
      <a:spcAft>
        <a:spcPct val="0"/>
      </a:spcAft>
      <a:defRPr sz="1200" kern="1200">
        <a:solidFill>
          <a:schemeClr val="tx1"/>
        </a:solidFill>
        <a:latin typeface="Franklin Gothic Book" pitchFamily="34" charset="0"/>
        <a:ea typeface="MS PGothic" pitchFamily="34" charset="-128"/>
        <a:cs typeface="MS PGothic" pitchFamily="34" charset="-128"/>
      </a:defRPr>
    </a:lvl4pPr>
    <a:lvl5pPr marL="1828800" algn="l" defTabSz="457200" rtl="0" eaLnBrk="0" fontAlgn="base" hangingPunct="0">
      <a:spcBef>
        <a:spcPct val="30000"/>
      </a:spcBef>
      <a:spcAft>
        <a:spcPct val="0"/>
      </a:spcAft>
      <a:defRPr sz="1200" kern="1200">
        <a:solidFill>
          <a:schemeClr val="tx1"/>
        </a:solidFill>
        <a:latin typeface="Franklin Gothic Book" pitchFamily="34"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Geneva"/>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E13815B-C9FB-4E63-9FA3-188545B4BA6B}" type="slidenum">
              <a:rPr lang="en-US" altLang="en-US" smtClean="0"/>
              <a:pPr>
                <a:spcBef>
                  <a:spcPct val="0"/>
                </a:spcBef>
              </a:pPr>
              <a:t>0</a:t>
            </a:fld>
            <a:endParaRPr lang="en-US" altLang="en-US"/>
          </a:p>
        </p:txBody>
      </p:sp>
    </p:spTree>
    <p:extLst>
      <p:ext uri="{BB962C8B-B14F-4D97-AF65-F5344CB8AC3E}">
        <p14:creationId xmlns:p14="http://schemas.microsoft.com/office/powerpoint/2010/main" val="324555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10</a:t>
            </a:fld>
            <a:endParaRPr lang="en-US"/>
          </a:p>
        </p:txBody>
      </p:sp>
    </p:spTree>
    <p:extLst>
      <p:ext uri="{BB962C8B-B14F-4D97-AF65-F5344CB8AC3E}">
        <p14:creationId xmlns:p14="http://schemas.microsoft.com/office/powerpoint/2010/main" val="239554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14</a:t>
            </a:fld>
            <a:endParaRPr lang="en-US"/>
          </a:p>
        </p:txBody>
      </p:sp>
    </p:spTree>
    <p:extLst>
      <p:ext uri="{BB962C8B-B14F-4D97-AF65-F5344CB8AC3E}">
        <p14:creationId xmlns:p14="http://schemas.microsoft.com/office/powerpoint/2010/main" val="1415964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15</a:t>
            </a:fld>
            <a:endParaRPr lang="en-US"/>
          </a:p>
        </p:txBody>
      </p:sp>
    </p:spTree>
    <p:extLst>
      <p:ext uri="{BB962C8B-B14F-4D97-AF65-F5344CB8AC3E}">
        <p14:creationId xmlns:p14="http://schemas.microsoft.com/office/powerpoint/2010/main" val="3404091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16</a:t>
            </a:fld>
            <a:endParaRPr lang="en-US"/>
          </a:p>
        </p:txBody>
      </p:sp>
    </p:spTree>
    <p:extLst>
      <p:ext uri="{BB962C8B-B14F-4D97-AF65-F5344CB8AC3E}">
        <p14:creationId xmlns:p14="http://schemas.microsoft.com/office/powerpoint/2010/main" val="5602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17</a:t>
            </a:fld>
            <a:endParaRPr lang="en-US" altLang="en-US"/>
          </a:p>
        </p:txBody>
      </p:sp>
    </p:spTree>
    <p:extLst>
      <p:ext uri="{BB962C8B-B14F-4D97-AF65-F5344CB8AC3E}">
        <p14:creationId xmlns:p14="http://schemas.microsoft.com/office/powerpoint/2010/main" val="220476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18</a:t>
            </a:fld>
            <a:endParaRPr lang="en-US"/>
          </a:p>
        </p:txBody>
      </p:sp>
    </p:spTree>
    <p:extLst>
      <p:ext uri="{BB962C8B-B14F-4D97-AF65-F5344CB8AC3E}">
        <p14:creationId xmlns:p14="http://schemas.microsoft.com/office/powerpoint/2010/main" val="1841174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19</a:t>
            </a:fld>
            <a:endParaRPr lang="en-US"/>
          </a:p>
        </p:txBody>
      </p:sp>
    </p:spTree>
    <p:extLst>
      <p:ext uri="{BB962C8B-B14F-4D97-AF65-F5344CB8AC3E}">
        <p14:creationId xmlns:p14="http://schemas.microsoft.com/office/powerpoint/2010/main" val="2934849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20</a:t>
            </a:fld>
            <a:endParaRPr lang="en-US"/>
          </a:p>
        </p:txBody>
      </p:sp>
    </p:spTree>
    <p:extLst>
      <p:ext uri="{BB962C8B-B14F-4D97-AF65-F5344CB8AC3E}">
        <p14:creationId xmlns:p14="http://schemas.microsoft.com/office/powerpoint/2010/main" val="3208880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21</a:t>
            </a:fld>
            <a:endParaRPr lang="en-US" altLang="en-US"/>
          </a:p>
        </p:txBody>
      </p:sp>
    </p:spTree>
    <p:extLst>
      <p:ext uri="{BB962C8B-B14F-4D97-AF65-F5344CB8AC3E}">
        <p14:creationId xmlns:p14="http://schemas.microsoft.com/office/powerpoint/2010/main" val="2286512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22</a:t>
            </a:fld>
            <a:endParaRPr lang="en-US" altLang="en-US"/>
          </a:p>
        </p:txBody>
      </p:sp>
    </p:spTree>
    <p:extLst>
      <p:ext uri="{BB962C8B-B14F-4D97-AF65-F5344CB8AC3E}">
        <p14:creationId xmlns:p14="http://schemas.microsoft.com/office/powerpoint/2010/main" val="254690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Franklin Gothic Book" charset="0"/>
              <a:ea typeface="Geneva" charset="0"/>
              <a:cs typeface="Franklin Gothic Book"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Geneva"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fld id="{8B0688E1-4CB7-4F31-9347-7BA4DF76000E}" type="slidenum">
              <a:rPr lang="en-US">
                <a:latin typeface="Franklin Gothic Book" charset="0"/>
              </a:rPr>
              <a:pPr eaLnBrk="1" hangingPunct="1"/>
              <a:t>1</a:t>
            </a:fld>
            <a:endParaRPr lang="en-US" dirty="0">
              <a:latin typeface="Franklin Gothic Book" charset="0"/>
            </a:endParaRPr>
          </a:p>
        </p:txBody>
      </p:sp>
    </p:spTree>
    <p:extLst>
      <p:ext uri="{BB962C8B-B14F-4D97-AF65-F5344CB8AC3E}">
        <p14:creationId xmlns:p14="http://schemas.microsoft.com/office/powerpoint/2010/main" val="4137986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23</a:t>
            </a:fld>
            <a:endParaRPr lang="en-US" altLang="en-US"/>
          </a:p>
        </p:txBody>
      </p:sp>
    </p:spTree>
    <p:extLst>
      <p:ext uri="{BB962C8B-B14F-4D97-AF65-F5344CB8AC3E}">
        <p14:creationId xmlns:p14="http://schemas.microsoft.com/office/powerpoint/2010/main" val="2729407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24</a:t>
            </a:fld>
            <a:endParaRPr lang="en-US"/>
          </a:p>
        </p:txBody>
      </p:sp>
    </p:spTree>
    <p:extLst>
      <p:ext uri="{BB962C8B-B14F-4D97-AF65-F5344CB8AC3E}">
        <p14:creationId xmlns:p14="http://schemas.microsoft.com/office/powerpoint/2010/main" val="4194041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25</a:t>
            </a:fld>
            <a:endParaRPr lang="en-US"/>
          </a:p>
        </p:txBody>
      </p:sp>
    </p:spTree>
    <p:extLst>
      <p:ext uri="{BB962C8B-B14F-4D97-AF65-F5344CB8AC3E}">
        <p14:creationId xmlns:p14="http://schemas.microsoft.com/office/powerpoint/2010/main" val="123622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26</a:t>
            </a:fld>
            <a:endParaRPr lang="en-US"/>
          </a:p>
        </p:txBody>
      </p:sp>
    </p:spTree>
    <p:extLst>
      <p:ext uri="{BB962C8B-B14F-4D97-AF65-F5344CB8AC3E}">
        <p14:creationId xmlns:p14="http://schemas.microsoft.com/office/powerpoint/2010/main" val="1511444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27</a:t>
            </a:fld>
            <a:endParaRPr lang="en-US" altLang="en-US"/>
          </a:p>
        </p:txBody>
      </p:sp>
    </p:spTree>
    <p:extLst>
      <p:ext uri="{BB962C8B-B14F-4D97-AF65-F5344CB8AC3E}">
        <p14:creationId xmlns:p14="http://schemas.microsoft.com/office/powerpoint/2010/main" val="4022796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Franklin Gothic Book" charset="0"/>
              <a:ea typeface="Geneva" charset="0"/>
              <a:cs typeface="Franklin Gothic Book"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Geneva" charset="0"/>
                <a:cs typeface="Geneva" charset="0"/>
              </a:defRPr>
            </a:lvl1pPr>
            <a:lvl2pPr marL="742950" indent="-285750" eaLnBrk="0" hangingPunct="0">
              <a:defRPr>
                <a:solidFill>
                  <a:schemeClr val="tx1"/>
                </a:solidFill>
                <a:latin typeface="Arial" charset="0"/>
                <a:ea typeface="Geneva" charset="0"/>
                <a:cs typeface="Geneva" charset="0"/>
              </a:defRPr>
            </a:lvl2pPr>
            <a:lvl3pPr marL="1143000" indent="-228600" eaLnBrk="0" hangingPunct="0">
              <a:defRPr>
                <a:solidFill>
                  <a:schemeClr val="tx1"/>
                </a:solidFill>
                <a:latin typeface="Arial" charset="0"/>
                <a:ea typeface="Geneva" charset="0"/>
                <a:cs typeface="Geneva" charset="0"/>
              </a:defRPr>
            </a:lvl3pPr>
            <a:lvl4pPr marL="1600200" indent="-228600" eaLnBrk="0" hangingPunct="0">
              <a:defRPr>
                <a:solidFill>
                  <a:schemeClr val="tx1"/>
                </a:solidFill>
                <a:latin typeface="Arial" charset="0"/>
                <a:ea typeface="Geneva" charset="0"/>
                <a:cs typeface="Geneva" charset="0"/>
              </a:defRPr>
            </a:lvl4pPr>
            <a:lvl5pPr marL="2057400" indent="-228600" eaLnBrk="0" hangingPunct="0">
              <a:defRPr>
                <a:solidFill>
                  <a:schemeClr val="tx1"/>
                </a:solidFill>
                <a:latin typeface="Arial" charset="0"/>
                <a:ea typeface="Geneva" charset="0"/>
                <a:cs typeface="Geneva" charset="0"/>
              </a:defRPr>
            </a:lvl5pPr>
            <a:lvl6pPr marL="2514600" indent="-228600" defTabSz="457200" eaLnBrk="0" fontAlgn="base" hangingPunct="0">
              <a:spcBef>
                <a:spcPct val="0"/>
              </a:spcBef>
              <a:spcAft>
                <a:spcPct val="0"/>
              </a:spcAft>
              <a:defRPr>
                <a:solidFill>
                  <a:schemeClr val="tx1"/>
                </a:solidFill>
                <a:latin typeface="Arial" charset="0"/>
                <a:ea typeface="Geneva" charset="0"/>
                <a:cs typeface="Geneva" charset="0"/>
              </a:defRPr>
            </a:lvl6pPr>
            <a:lvl7pPr marL="2971800" indent="-228600" defTabSz="457200" eaLnBrk="0" fontAlgn="base" hangingPunct="0">
              <a:spcBef>
                <a:spcPct val="0"/>
              </a:spcBef>
              <a:spcAft>
                <a:spcPct val="0"/>
              </a:spcAft>
              <a:defRPr>
                <a:solidFill>
                  <a:schemeClr val="tx1"/>
                </a:solidFill>
                <a:latin typeface="Arial" charset="0"/>
                <a:ea typeface="Geneva" charset="0"/>
                <a:cs typeface="Geneva" charset="0"/>
              </a:defRPr>
            </a:lvl7pPr>
            <a:lvl8pPr marL="3429000" indent="-228600" defTabSz="457200" eaLnBrk="0" fontAlgn="base" hangingPunct="0">
              <a:spcBef>
                <a:spcPct val="0"/>
              </a:spcBef>
              <a:spcAft>
                <a:spcPct val="0"/>
              </a:spcAft>
              <a:defRPr>
                <a:solidFill>
                  <a:schemeClr val="tx1"/>
                </a:solidFill>
                <a:latin typeface="Arial" charset="0"/>
                <a:ea typeface="Geneva" charset="0"/>
                <a:cs typeface="Geneva" charset="0"/>
              </a:defRPr>
            </a:lvl8pPr>
            <a:lvl9pPr marL="3886200" indent="-228600" defTabSz="457200" eaLnBrk="0" fontAlgn="base" hangingPunct="0">
              <a:spcBef>
                <a:spcPct val="0"/>
              </a:spcBef>
              <a:spcAft>
                <a:spcPct val="0"/>
              </a:spcAft>
              <a:defRPr>
                <a:solidFill>
                  <a:schemeClr val="tx1"/>
                </a:solidFill>
                <a:latin typeface="Arial" charset="0"/>
                <a:ea typeface="Geneva" charset="0"/>
                <a:cs typeface="Geneva" charset="0"/>
              </a:defRPr>
            </a:lvl9pPr>
          </a:lstStyle>
          <a:p>
            <a:pPr eaLnBrk="1" hangingPunct="1"/>
            <a:fld id="{8B0688E1-4CB7-4F31-9347-7BA4DF76000E}" type="slidenum">
              <a:rPr lang="en-US">
                <a:solidFill>
                  <a:prstClr val="black"/>
                </a:solidFill>
                <a:latin typeface="Franklin Gothic Book" charset="0"/>
              </a:rPr>
              <a:pPr eaLnBrk="1" hangingPunct="1"/>
              <a:t>28</a:t>
            </a:fld>
            <a:endParaRPr lang="en-US" dirty="0">
              <a:solidFill>
                <a:prstClr val="black"/>
              </a:solidFill>
              <a:latin typeface="Franklin Gothic Book" charset="0"/>
            </a:endParaRPr>
          </a:p>
        </p:txBody>
      </p:sp>
    </p:spTree>
    <p:extLst>
      <p:ext uri="{BB962C8B-B14F-4D97-AF65-F5344CB8AC3E}">
        <p14:creationId xmlns:p14="http://schemas.microsoft.com/office/powerpoint/2010/main" val="457823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31</a:t>
            </a:fld>
            <a:endParaRPr lang="en-US"/>
          </a:p>
        </p:txBody>
      </p:sp>
    </p:spTree>
    <p:extLst>
      <p:ext uri="{BB962C8B-B14F-4D97-AF65-F5344CB8AC3E}">
        <p14:creationId xmlns:p14="http://schemas.microsoft.com/office/powerpoint/2010/main" val="2512197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FC2CE7A6-DED9-4128-A410-AAFC93349494}" type="slidenum">
              <a:rPr lang="en-US" altLang="en-US" smtClean="0"/>
              <a:pPr>
                <a:spcBef>
                  <a:spcPct val="0"/>
                </a:spcBef>
              </a:pPr>
              <a:t>32</a:t>
            </a:fld>
            <a:endParaRPr lang="en-US" altLang="en-US"/>
          </a:p>
        </p:txBody>
      </p:sp>
    </p:spTree>
    <p:extLst>
      <p:ext uri="{BB962C8B-B14F-4D97-AF65-F5344CB8AC3E}">
        <p14:creationId xmlns:p14="http://schemas.microsoft.com/office/powerpoint/2010/main" val="3348660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33</a:t>
            </a:fld>
            <a:endParaRPr lang="en-US"/>
          </a:p>
        </p:txBody>
      </p:sp>
    </p:spTree>
    <p:extLst>
      <p:ext uri="{BB962C8B-B14F-4D97-AF65-F5344CB8AC3E}">
        <p14:creationId xmlns:p14="http://schemas.microsoft.com/office/powerpoint/2010/main" val="1391200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D353ED00-C6BD-48E9-ABD6-51CFDB9BB3B1}" type="slidenum">
              <a:rPr lang="en-US" altLang="en-US" smtClean="0"/>
              <a:pPr>
                <a:spcBef>
                  <a:spcPct val="0"/>
                </a:spcBef>
              </a:pPr>
              <a:t>34</a:t>
            </a:fld>
            <a:endParaRPr lang="en-US" altLang="en-US"/>
          </a:p>
        </p:txBody>
      </p:sp>
    </p:spTree>
    <p:extLst>
      <p:ext uri="{BB962C8B-B14F-4D97-AF65-F5344CB8AC3E}">
        <p14:creationId xmlns:p14="http://schemas.microsoft.com/office/powerpoint/2010/main" val="63675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Geneva"/>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1D483149-E9BE-4D17-8460-5AE761DFB300}" type="slidenum">
              <a:rPr lang="en-US" altLang="en-US" smtClean="0"/>
              <a:pPr>
                <a:spcBef>
                  <a:spcPct val="0"/>
                </a:spcBef>
              </a:pPr>
              <a:t>2</a:t>
            </a:fld>
            <a:endParaRPr lang="en-US" altLang="en-US"/>
          </a:p>
        </p:txBody>
      </p:sp>
    </p:spTree>
    <p:extLst>
      <p:ext uri="{BB962C8B-B14F-4D97-AF65-F5344CB8AC3E}">
        <p14:creationId xmlns:p14="http://schemas.microsoft.com/office/powerpoint/2010/main" val="2786939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35</a:t>
            </a:fld>
            <a:endParaRPr lang="en-US"/>
          </a:p>
        </p:txBody>
      </p:sp>
    </p:spTree>
    <p:extLst>
      <p:ext uri="{BB962C8B-B14F-4D97-AF65-F5344CB8AC3E}">
        <p14:creationId xmlns:p14="http://schemas.microsoft.com/office/powerpoint/2010/main" val="2725838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8D136DC-F7C5-43B2-98E2-75CA0C572E30}" type="slidenum">
              <a:rPr lang="en-US" smtClean="0"/>
              <a:pPr>
                <a:defRPr/>
              </a:pPr>
              <a:t>36</a:t>
            </a:fld>
            <a:endParaRPr lang="en-US" dirty="0"/>
          </a:p>
        </p:txBody>
      </p:sp>
    </p:spTree>
    <p:extLst>
      <p:ext uri="{BB962C8B-B14F-4D97-AF65-F5344CB8AC3E}">
        <p14:creationId xmlns:p14="http://schemas.microsoft.com/office/powerpoint/2010/main" val="1068013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Geneva"/>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35262302-63DC-4A9A-A113-D202F0B9E388}" type="slidenum">
              <a:rPr lang="en-US" altLang="en-US" smtClean="0"/>
              <a:pPr>
                <a:spcBef>
                  <a:spcPct val="0"/>
                </a:spcBef>
              </a:pPr>
              <a:t>37</a:t>
            </a:fld>
            <a:endParaRPr lang="en-US" altLang="en-US"/>
          </a:p>
        </p:txBody>
      </p:sp>
    </p:spTree>
    <p:extLst>
      <p:ext uri="{BB962C8B-B14F-4D97-AF65-F5344CB8AC3E}">
        <p14:creationId xmlns:p14="http://schemas.microsoft.com/office/powerpoint/2010/main" val="1348026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3</a:t>
            </a:fld>
            <a:endParaRPr lang="en-US"/>
          </a:p>
        </p:txBody>
      </p:sp>
    </p:spTree>
    <p:extLst>
      <p:ext uri="{BB962C8B-B14F-4D97-AF65-F5344CB8AC3E}">
        <p14:creationId xmlns:p14="http://schemas.microsoft.com/office/powerpoint/2010/main" val="1427348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Geneva"/>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1pPr>
            <a:lvl2pPr marL="742950" indent="-285750">
              <a:spcBef>
                <a:spcPct val="30000"/>
              </a:spcBef>
              <a:defRPr sz="1200">
                <a:solidFill>
                  <a:schemeClr val="tx1"/>
                </a:solidFill>
                <a:latin typeface="Franklin Gothic Book" panose="020B0503020102020204" pitchFamily="34" charset="0"/>
                <a:ea typeface="Geneva"/>
                <a:cs typeface="Franklin Gothic Book" panose="020B0503020102020204" pitchFamily="34" charset="0"/>
              </a:defRPr>
            </a:lvl2pPr>
            <a:lvl3pPr marL="11430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3pPr>
            <a:lvl4pPr marL="16002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4pPr>
            <a:lvl5pPr marL="2057400" indent="-228600">
              <a:spcBef>
                <a:spcPct val="30000"/>
              </a:spcBef>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Franklin Gothic Book" panose="020B0503020102020204" pitchFamily="34" charset="0"/>
                <a:ea typeface="MS PGothic" panose="020B0600070205080204" pitchFamily="34" charset="-128"/>
                <a:cs typeface="MS PGothic" panose="020B0600070205080204" pitchFamily="34" charset="-128"/>
              </a:defRPr>
            </a:lvl9pPr>
          </a:lstStyle>
          <a:p>
            <a:pPr>
              <a:spcBef>
                <a:spcPct val="0"/>
              </a:spcBef>
            </a:pPr>
            <a:fld id="{B16401C2-E362-432D-9ACB-F21CBEA99FEC}" type="slidenum">
              <a:rPr lang="en-US" altLang="en-US" smtClean="0"/>
              <a:pPr>
                <a:spcBef>
                  <a:spcPct val="0"/>
                </a:spcBef>
              </a:pPr>
              <a:t>4</a:t>
            </a:fld>
            <a:endParaRPr lang="en-US" altLang="en-US"/>
          </a:p>
        </p:txBody>
      </p:sp>
    </p:spTree>
    <p:extLst>
      <p:ext uri="{BB962C8B-B14F-4D97-AF65-F5344CB8AC3E}">
        <p14:creationId xmlns:p14="http://schemas.microsoft.com/office/powerpoint/2010/main" val="2100557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6</a:t>
            </a:fld>
            <a:endParaRPr lang="en-US"/>
          </a:p>
        </p:txBody>
      </p:sp>
    </p:spTree>
    <p:extLst>
      <p:ext uri="{BB962C8B-B14F-4D97-AF65-F5344CB8AC3E}">
        <p14:creationId xmlns:p14="http://schemas.microsoft.com/office/powerpoint/2010/main" val="2381417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7</a:t>
            </a:fld>
            <a:endParaRPr lang="en-US"/>
          </a:p>
        </p:txBody>
      </p:sp>
    </p:spTree>
    <p:extLst>
      <p:ext uri="{BB962C8B-B14F-4D97-AF65-F5344CB8AC3E}">
        <p14:creationId xmlns:p14="http://schemas.microsoft.com/office/powerpoint/2010/main" val="994810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8</a:t>
            </a:fld>
            <a:endParaRPr lang="en-US"/>
          </a:p>
        </p:txBody>
      </p:sp>
    </p:spTree>
    <p:extLst>
      <p:ext uri="{BB962C8B-B14F-4D97-AF65-F5344CB8AC3E}">
        <p14:creationId xmlns:p14="http://schemas.microsoft.com/office/powerpoint/2010/main" val="3559506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410304-9A31-4863-86CE-640150691608}" type="slidenum">
              <a:rPr lang="en-US" smtClean="0"/>
              <a:pPr>
                <a:defRPr/>
              </a:pPr>
              <a:t>9</a:t>
            </a:fld>
            <a:endParaRPr lang="en-US"/>
          </a:p>
        </p:txBody>
      </p:sp>
    </p:spTree>
    <p:extLst>
      <p:ext uri="{BB962C8B-B14F-4D97-AF65-F5344CB8AC3E}">
        <p14:creationId xmlns:p14="http://schemas.microsoft.com/office/powerpoint/2010/main" val="2762813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p:nvSpPr>
        <p:spPr>
          <a:xfrm>
            <a:off x="0" y="2070094"/>
            <a:ext cx="9144000" cy="2311400"/>
          </a:xfrm>
          <a:prstGeom prst="rect">
            <a:avLst/>
          </a:prstGeom>
          <a:gradFill flip="none" rotWithShape="1">
            <a:gsLst>
              <a:gs pos="0">
                <a:srgbClr val="0E3767"/>
              </a:gs>
              <a:gs pos="100000">
                <a:srgbClr val="10274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7913" y="5356225"/>
            <a:ext cx="21447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8143875" y="5635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Geneva" charset="-128"/>
              </a:defRPr>
            </a:lvl1pPr>
            <a:lvl2pPr marL="742950" indent="-285750" eaLnBrk="0" hangingPunct="0">
              <a:defRPr>
                <a:solidFill>
                  <a:schemeClr val="tx1"/>
                </a:solidFill>
                <a:latin typeface="Arial" charset="0"/>
                <a:ea typeface="Geneva" charset="-128"/>
              </a:defRPr>
            </a:lvl2pPr>
            <a:lvl3pPr marL="1143000" indent="-228600" eaLnBrk="0" hangingPunct="0">
              <a:defRPr>
                <a:solidFill>
                  <a:schemeClr val="tx1"/>
                </a:solidFill>
                <a:latin typeface="Arial" charset="0"/>
                <a:ea typeface="Geneva" charset="-128"/>
              </a:defRPr>
            </a:lvl3pPr>
            <a:lvl4pPr marL="1600200" indent="-228600" eaLnBrk="0" hangingPunct="0">
              <a:defRPr>
                <a:solidFill>
                  <a:schemeClr val="tx1"/>
                </a:solidFill>
                <a:latin typeface="Arial" charset="0"/>
                <a:ea typeface="Geneva" charset="-128"/>
              </a:defRPr>
            </a:lvl4pPr>
            <a:lvl5pPr marL="2057400" indent="-228600" eaLnBrk="0" hangingPunct="0">
              <a:defRPr>
                <a:solidFill>
                  <a:schemeClr val="tx1"/>
                </a:solidFill>
                <a:latin typeface="Arial" charset="0"/>
                <a:ea typeface="Geneva" charset="-128"/>
              </a:defRPr>
            </a:lvl5pPr>
            <a:lvl6pPr marL="2514600" indent="-228600" defTabSz="457200" eaLnBrk="0" fontAlgn="base" hangingPunct="0">
              <a:spcBef>
                <a:spcPct val="0"/>
              </a:spcBef>
              <a:spcAft>
                <a:spcPct val="0"/>
              </a:spcAft>
              <a:defRPr>
                <a:solidFill>
                  <a:schemeClr val="tx1"/>
                </a:solidFill>
                <a:latin typeface="Arial" charset="0"/>
                <a:ea typeface="Geneva" charset="-128"/>
              </a:defRPr>
            </a:lvl6pPr>
            <a:lvl7pPr marL="2971800" indent="-228600" defTabSz="457200" eaLnBrk="0" fontAlgn="base" hangingPunct="0">
              <a:spcBef>
                <a:spcPct val="0"/>
              </a:spcBef>
              <a:spcAft>
                <a:spcPct val="0"/>
              </a:spcAft>
              <a:defRPr>
                <a:solidFill>
                  <a:schemeClr val="tx1"/>
                </a:solidFill>
                <a:latin typeface="Arial" charset="0"/>
                <a:ea typeface="Geneva" charset="-128"/>
              </a:defRPr>
            </a:lvl7pPr>
            <a:lvl8pPr marL="3429000" indent="-228600" defTabSz="457200" eaLnBrk="0" fontAlgn="base" hangingPunct="0">
              <a:spcBef>
                <a:spcPct val="0"/>
              </a:spcBef>
              <a:spcAft>
                <a:spcPct val="0"/>
              </a:spcAft>
              <a:defRPr>
                <a:solidFill>
                  <a:schemeClr val="tx1"/>
                </a:solidFill>
                <a:latin typeface="Arial" charset="0"/>
                <a:ea typeface="Geneva" charset="-128"/>
              </a:defRPr>
            </a:lvl8pPr>
            <a:lvl9pPr marL="3886200" indent="-228600" defTabSz="457200" eaLnBrk="0" fontAlgn="base" hangingPunct="0">
              <a:spcBef>
                <a:spcPct val="0"/>
              </a:spcBef>
              <a:spcAft>
                <a:spcPct val="0"/>
              </a:spcAft>
              <a:defRPr>
                <a:solidFill>
                  <a:schemeClr val="tx1"/>
                </a:solidFill>
                <a:latin typeface="Arial" charset="0"/>
                <a:ea typeface="Geneva" charset="-128"/>
              </a:defRPr>
            </a:lvl9pPr>
          </a:lstStyle>
          <a:p>
            <a:pPr eaLnBrk="1" hangingPunct="1">
              <a:defRPr/>
            </a:pPr>
            <a:endParaRPr lang="en-US">
              <a:cs typeface="+mn-cs"/>
            </a:endParaRPr>
          </a:p>
        </p:txBody>
      </p:sp>
      <p:sp>
        <p:nvSpPr>
          <p:cNvPr id="8" name="Rectangle 7"/>
          <p:cNvSpPr/>
          <p:nvPr/>
        </p:nvSpPr>
        <p:spPr>
          <a:xfrm>
            <a:off x="0" y="-246063"/>
            <a:ext cx="9144000" cy="15398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8328025" y="6356350"/>
            <a:ext cx="336550" cy="293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3" name="Title 12"/>
          <p:cNvSpPr>
            <a:spLocks noGrp="1"/>
          </p:cNvSpPr>
          <p:nvPr>
            <p:ph type="title"/>
          </p:nvPr>
        </p:nvSpPr>
        <p:spPr>
          <a:xfrm>
            <a:off x="3" y="2165775"/>
            <a:ext cx="8322719" cy="1015663"/>
          </a:xfrm>
          <a:prstGeom prst="rect">
            <a:avLst/>
          </a:prstGeom>
        </p:spPr>
        <p:txBody>
          <a:bodyPr>
            <a:noAutofit/>
          </a:bodyPr>
          <a:lstStyle>
            <a:lvl1pPr algn="r">
              <a:defRPr sz="4800" cap="none" baseline="0">
                <a:solidFill>
                  <a:schemeClr val="bg1"/>
                </a:solidFill>
                <a:latin typeface="Franklin Gothic Book"/>
                <a:cs typeface="Franklin Gothic Book"/>
              </a:defRPr>
            </a:lvl1pPr>
          </a:lstStyle>
          <a:p>
            <a:r>
              <a:rPr lang="en-US"/>
              <a:t>Click to edit Master title style</a:t>
            </a:r>
            <a:endParaRPr lang="en-US" dirty="0"/>
          </a:p>
        </p:txBody>
      </p:sp>
      <p:sp>
        <p:nvSpPr>
          <p:cNvPr id="23" name="Text Placeholder 22"/>
          <p:cNvSpPr>
            <a:spLocks noGrp="1"/>
          </p:cNvSpPr>
          <p:nvPr>
            <p:ph type="body" sz="quarter" idx="10"/>
          </p:nvPr>
        </p:nvSpPr>
        <p:spPr>
          <a:xfrm>
            <a:off x="3572933" y="3149588"/>
            <a:ext cx="4750331" cy="389460"/>
          </a:xfrm>
          <a:prstGeom prst="rect">
            <a:avLst/>
          </a:prstGeom>
        </p:spPr>
        <p:txBody>
          <a:bodyPr>
            <a:noAutofit/>
          </a:bodyPr>
          <a:lstStyle>
            <a:lvl1pPr algn="r">
              <a:buNone/>
              <a:defRPr sz="2800">
                <a:solidFill>
                  <a:srgbClr val="FFFFFF"/>
                </a:solidFill>
                <a:latin typeface="Franklin Gothic Book"/>
                <a:cs typeface="Franklin Gothic Book"/>
              </a:defRPr>
            </a:lvl1pPr>
          </a:lstStyle>
          <a:p>
            <a:pPr lvl="0"/>
            <a:r>
              <a:rPr lang="en-US"/>
              <a:t>Click to edit Master text styles</a:t>
            </a:r>
          </a:p>
        </p:txBody>
      </p:sp>
      <p:sp>
        <p:nvSpPr>
          <p:cNvPr id="27" name="Text Placeholder 26"/>
          <p:cNvSpPr>
            <a:spLocks noGrp="1"/>
          </p:cNvSpPr>
          <p:nvPr>
            <p:ph type="body" sz="quarter" idx="11"/>
          </p:nvPr>
        </p:nvSpPr>
        <p:spPr>
          <a:xfrm>
            <a:off x="5418140" y="3699922"/>
            <a:ext cx="2905125" cy="482600"/>
          </a:xfrm>
          <a:prstGeom prst="rect">
            <a:avLst/>
          </a:prstGeom>
        </p:spPr>
        <p:txBody>
          <a:bodyPr>
            <a:noAutofit/>
          </a:bodyPr>
          <a:lstStyle>
            <a:lvl1pPr algn="r">
              <a:buNone/>
              <a:defRPr sz="1800">
                <a:solidFill>
                  <a:srgbClr val="FFFFFF"/>
                </a:solidFill>
                <a:latin typeface="Franklin Gothic Book"/>
                <a:cs typeface="Franklin Gothic Book"/>
              </a:defRPr>
            </a:lvl1pPr>
            <a:lvl2pPr>
              <a:buNone/>
              <a:defRPr sz="800">
                <a:solidFill>
                  <a:srgbClr val="95B3D7"/>
                </a:solidFill>
                <a:latin typeface="Franklin Gothic Book"/>
                <a:cs typeface="Franklin Gothic Book"/>
              </a:defRPr>
            </a:lvl2pPr>
            <a:lvl3pPr>
              <a:defRPr sz="800">
                <a:solidFill>
                  <a:srgbClr val="95B3D7"/>
                </a:solidFill>
                <a:latin typeface="Franklin Gothic Book"/>
                <a:cs typeface="Franklin Gothic Book"/>
              </a:defRPr>
            </a:lvl3pPr>
            <a:lvl4pPr>
              <a:defRPr sz="800">
                <a:solidFill>
                  <a:srgbClr val="95B3D7"/>
                </a:solidFill>
                <a:latin typeface="Franklin Gothic Book"/>
                <a:cs typeface="Franklin Gothic Book"/>
              </a:defRPr>
            </a:lvl4pPr>
            <a:lvl5pPr>
              <a:buNone/>
              <a:defRPr sz="800">
                <a:solidFill>
                  <a:srgbClr val="95B3D7"/>
                </a:solidFill>
                <a:latin typeface="Franklin Gothic Book"/>
                <a:cs typeface="Franklin Gothic Book"/>
              </a:defRPr>
            </a:lvl5pPr>
          </a:lstStyle>
          <a:p>
            <a:pPr lvl="0"/>
            <a:r>
              <a:rPr lang="en-US"/>
              <a:t>Click to edit Master text styles</a:t>
            </a:r>
          </a:p>
        </p:txBody>
      </p:sp>
    </p:spTree>
    <p:extLst>
      <p:ext uri="{BB962C8B-B14F-4D97-AF65-F5344CB8AC3E}">
        <p14:creationId xmlns:p14="http://schemas.microsoft.com/office/powerpoint/2010/main" val="195545881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flip="none" rotWithShape="1">
            <a:gsLst>
              <a:gs pos="0">
                <a:srgbClr val="0E3767"/>
              </a:gs>
              <a:gs pos="100000">
                <a:srgbClr val="10274A"/>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p:cNvSpPr/>
          <p:nvPr/>
        </p:nvSpPr>
        <p:spPr>
          <a:xfrm>
            <a:off x="0" y="2286000"/>
            <a:ext cx="91440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5888" y="2830513"/>
            <a:ext cx="3832225"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28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14513" y="1023938"/>
            <a:ext cx="6810375" cy="569912"/>
          </a:xfrm>
          <a:prstGeom prst="rect">
            <a:avLst/>
          </a:prstGeom>
        </p:spPr>
        <p:txBody>
          <a:bodyPr/>
          <a:lstStyle>
            <a:lvl1pPr>
              <a:defRPr sz="3600">
                <a:latin typeface="Palatino Linotype" pitchFamily="18" charset="0"/>
              </a:defRPr>
            </a:lvl1pPr>
          </a:lstStyle>
          <a:p>
            <a:r>
              <a:rPr lang="en-US" dirty="0"/>
              <a:t>Click to edit Master title style</a:t>
            </a:r>
          </a:p>
        </p:txBody>
      </p:sp>
      <p:sp>
        <p:nvSpPr>
          <p:cNvPr id="3" name="Content Placeholder 2"/>
          <p:cNvSpPr>
            <a:spLocks noGrp="1"/>
          </p:cNvSpPr>
          <p:nvPr>
            <p:ph idx="1"/>
          </p:nvPr>
        </p:nvSpPr>
        <p:spPr>
          <a:xfrm>
            <a:off x="1814513" y="2000250"/>
            <a:ext cx="6805612" cy="4114800"/>
          </a:xfrm>
          <a:prstGeom prst="rect">
            <a:avLst/>
          </a:prstGeom>
        </p:spPr>
        <p:txBody>
          <a:bodyPr/>
          <a:lstStyle>
            <a:lvl1pPr>
              <a:buClr>
                <a:srgbClr val="0C479D"/>
              </a:buClr>
              <a:defRPr>
                <a:latin typeface="Palatino Linotype" pitchFamily="18" charset="0"/>
              </a:defRPr>
            </a:lvl1pPr>
            <a:lvl2pPr>
              <a:buClr>
                <a:srgbClr val="0C479D"/>
              </a:buClr>
              <a:defRPr>
                <a:latin typeface="Palatino Linotype" pitchFamily="18" charset="0"/>
              </a:defRPr>
            </a:lvl2pPr>
            <a:lvl3pPr>
              <a:buClr>
                <a:srgbClr val="0C479D"/>
              </a:buClr>
              <a:defRPr>
                <a:latin typeface="Palatino Linotype" pitchFamily="18" charset="0"/>
              </a:defRPr>
            </a:lvl3pPr>
            <a:lvl4pPr>
              <a:buClr>
                <a:srgbClr val="0C479D"/>
              </a:buClr>
              <a:defRPr>
                <a:latin typeface="Palatino Linotype" pitchFamily="18" charset="0"/>
              </a:defRPr>
            </a:lvl4pPr>
            <a:lvl5pPr>
              <a:buClr>
                <a:srgbClr val="0C479D"/>
              </a:buClr>
              <a:defRPr>
                <a:latin typeface="Palatino Linotype"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162800" y="6248400"/>
            <a:ext cx="1905000" cy="457200"/>
          </a:xfrm>
          <a:prstGeom prst="rect">
            <a:avLst/>
          </a:prstGeom>
        </p:spPr>
        <p:txBody>
          <a:bodyPr/>
          <a:lstStyle>
            <a:lvl1pPr>
              <a:defRPr smtClean="0">
                <a:latin typeface="Palatino Linotype" pitchFamily="18" charset="0"/>
              </a:defRPr>
            </a:lvl1pPr>
          </a:lstStyle>
          <a:p>
            <a:fld id="{16BAD054-A8CD-B64A-8710-5D943430EDB9}" type="slidenum">
              <a:rPr lang="en-US">
                <a:solidFill>
                  <a:srgbClr val="000000"/>
                </a:solidFill>
              </a:rPr>
              <a:pPr/>
              <a:t>‹#›</a:t>
            </a:fld>
            <a:endParaRPr lang="en-US" dirty="0">
              <a:solidFill>
                <a:srgbClr val="000000"/>
              </a:solidFill>
            </a:endParaRPr>
          </a:p>
        </p:txBody>
      </p:sp>
      <p:sp>
        <p:nvSpPr>
          <p:cNvPr id="10" name="Text Placeholder 9"/>
          <p:cNvSpPr>
            <a:spLocks noGrp="1"/>
          </p:cNvSpPr>
          <p:nvPr>
            <p:ph type="body" sz="quarter" idx="13" hasCustomPrompt="1"/>
          </p:nvPr>
        </p:nvSpPr>
        <p:spPr>
          <a:xfrm>
            <a:off x="152400" y="70338"/>
            <a:ext cx="5638800" cy="615462"/>
          </a:xfrm>
          <a:prstGeom prst="rect">
            <a:avLst/>
          </a:prstGeom>
        </p:spPr>
        <p:txBody>
          <a:bodyPr/>
          <a:lstStyle>
            <a:lvl1pPr algn="l">
              <a:buNone/>
              <a:defRPr sz="2800">
                <a:solidFill>
                  <a:schemeClr val="bg1"/>
                </a:solidFill>
                <a:latin typeface="Palatino Linotype" pitchFamily="18" charset="0"/>
              </a:defRPr>
            </a:lvl1pPr>
          </a:lstStyle>
          <a:p>
            <a:pPr lvl="0"/>
            <a:r>
              <a:rPr lang="en-US" dirty="0"/>
              <a:t>[Header]</a:t>
            </a:r>
          </a:p>
        </p:txBody>
      </p:sp>
    </p:spTree>
    <p:extLst>
      <p:ext uri="{BB962C8B-B14F-4D97-AF65-F5344CB8AC3E}">
        <p14:creationId xmlns:p14="http://schemas.microsoft.com/office/powerpoint/2010/main" val="231548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p:nvSpPr>
        <p:spPr>
          <a:xfrm>
            <a:off x="0" y="1871127"/>
            <a:ext cx="9144000" cy="2794000"/>
          </a:xfrm>
          <a:prstGeom prst="rect">
            <a:avLst/>
          </a:prstGeom>
          <a:gradFill flip="none" rotWithShape="1">
            <a:gsLst>
              <a:gs pos="0">
                <a:srgbClr val="0E3767"/>
              </a:gs>
              <a:gs pos="100000">
                <a:srgbClr val="10274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7913" y="5356225"/>
            <a:ext cx="21447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246063"/>
            <a:ext cx="9144000" cy="15398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8328025" y="6356350"/>
            <a:ext cx="336550" cy="293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3" name="Title 12"/>
          <p:cNvSpPr>
            <a:spLocks noGrp="1"/>
          </p:cNvSpPr>
          <p:nvPr>
            <p:ph type="title"/>
          </p:nvPr>
        </p:nvSpPr>
        <p:spPr>
          <a:xfrm>
            <a:off x="3" y="2460249"/>
            <a:ext cx="8322719" cy="646331"/>
          </a:xfrm>
          <a:prstGeom prst="rect">
            <a:avLst/>
          </a:prstGeom>
        </p:spPr>
        <p:txBody>
          <a:bodyPr>
            <a:spAutoFit/>
          </a:bodyPr>
          <a:lstStyle>
            <a:lvl1pPr algn="r">
              <a:lnSpc>
                <a:spcPct val="100000"/>
              </a:lnSpc>
              <a:defRPr sz="3600" cap="none" baseline="0">
                <a:solidFill>
                  <a:schemeClr val="bg1"/>
                </a:solidFill>
                <a:latin typeface="Franklin Gothic Book"/>
                <a:cs typeface="Franklin Gothic Book"/>
              </a:defRPr>
            </a:lvl1pPr>
          </a:lstStyle>
          <a:p>
            <a:r>
              <a:rPr lang="en-US"/>
              <a:t>Click to edit Master title style</a:t>
            </a:r>
            <a:endParaRPr lang="en-US" dirty="0"/>
          </a:p>
        </p:txBody>
      </p:sp>
      <p:sp>
        <p:nvSpPr>
          <p:cNvPr id="23" name="Text Placeholder 22"/>
          <p:cNvSpPr>
            <a:spLocks noGrp="1"/>
          </p:cNvSpPr>
          <p:nvPr>
            <p:ph type="body" sz="quarter" idx="10"/>
          </p:nvPr>
        </p:nvSpPr>
        <p:spPr>
          <a:xfrm>
            <a:off x="3572933" y="3530603"/>
            <a:ext cx="4750331" cy="389460"/>
          </a:xfrm>
          <a:prstGeom prst="rect">
            <a:avLst/>
          </a:prstGeom>
        </p:spPr>
        <p:txBody>
          <a:bodyPr>
            <a:noAutofit/>
          </a:bodyPr>
          <a:lstStyle>
            <a:lvl1pPr algn="r">
              <a:buNone/>
              <a:defRPr sz="2800">
                <a:solidFill>
                  <a:schemeClr val="bg1"/>
                </a:solidFill>
                <a:latin typeface="Franklin Gothic Book"/>
                <a:cs typeface="Franklin Gothic Book"/>
              </a:defRPr>
            </a:lvl1pPr>
          </a:lstStyle>
          <a:p>
            <a:pPr lvl="0"/>
            <a:r>
              <a:rPr lang="en-US"/>
              <a:t>Click to edit Master text styles</a:t>
            </a:r>
          </a:p>
        </p:txBody>
      </p:sp>
      <p:sp>
        <p:nvSpPr>
          <p:cNvPr id="27" name="Text Placeholder 26"/>
          <p:cNvSpPr>
            <a:spLocks noGrp="1"/>
          </p:cNvSpPr>
          <p:nvPr>
            <p:ph type="body" sz="quarter" idx="11"/>
          </p:nvPr>
        </p:nvSpPr>
        <p:spPr>
          <a:xfrm>
            <a:off x="5418140" y="4114807"/>
            <a:ext cx="2905125" cy="482600"/>
          </a:xfrm>
          <a:prstGeom prst="rect">
            <a:avLst/>
          </a:prstGeom>
        </p:spPr>
        <p:txBody>
          <a:bodyPr>
            <a:noAutofit/>
          </a:bodyPr>
          <a:lstStyle>
            <a:lvl1pPr algn="r">
              <a:buNone/>
              <a:defRPr sz="1800">
                <a:solidFill>
                  <a:schemeClr val="bg1"/>
                </a:solidFill>
                <a:latin typeface="Franklin Gothic Book"/>
                <a:cs typeface="Franklin Gothic Book"/>
              </a:defRPr>
            </a:lvl1pPr>
            <a:lvl2pPr>
              <a:buNone/>
              <a:defRPr sz="800">
                <a:solidFill>
                  <a:srgbClr val="95B3D7"/>
                </a:solidFill>
                <a:latin typeface="Franklin Gothic Book"/>
                <a:cs typeface="Franklin Gothic Book"/>
              </a:defRPr>
            </a:lvl2pPr>
            <a:lvl3pPr>
              <a:defRPr sz="800">
                <a:solidFill>
                  <a:srgbClr val="95B3D7"/>
                </a:solidFill>
                <a:latin typeface="Franklin Gothic Book"/>
                <a:cs typeface="Franklin Gothic Book"/>
              </a:defRPr>
            </a:lvl3pPr>
            <a:lvl4pPr>
              <a:defRPr sz="800">
                <a:solidFill>
                  <a:srgbClr val="95B3D7"/>
                </a:solidFill>
                <a:latin typeface="Franklin Gothic Book"/>
                <a:cs typeface="Franklin Gothic Book"/>
              </a:defRPr>
            </a:lvl4pPr>
            <a:lvl5pPr>
              <a:buNone/>
              <a:defRPr sz="800">
                <a:solidFill>
                  <a:srgbClr val="95B3D7"/>
                </a:solidFill>
                <a:latin typeface="Franklin Gothic Book"/>
                <a:cs typeface="Franklin Gothic Book"/>
              </a:defRPr>
            </a:lvl5pPr>
          </a:lstStyle>
          <a:p>
            <a:pPr lvl="0"/>
            <a:r>
              <a:rPr lang="en-US"/>
              <a:t>Click to edit Master text styles</a:t>
            </a:r>
          </a:p>
        </p:txBody>
      </p:sp>
    </p:spTree>
    <p:extLst>
      <p:ext uri="{BB962C8B-B14F-4D97-AF65-F5344CB8AC3E}">
        <p14:creationId xmlns:p14="http://schemas.microsoft.com/office/powerpoint/2010/main" val="3196887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7" name="Content Placeholder 26"/>
          <p:cNvSpPr>
            <a:spLocks noGrp="1"/>
          </p:cNvSpPr>
          <p:nvPr>
            <p:ph sz="quarter" idx="12"/>
          </p:nvPr>
        </p:nvSpPr>
        <p:spPr>
          <a:xfrm>
            <a:off x="457199" y="1600200"/>
            <a:ext cx="8229600" cy="4572000"/>
          </a:xfrm>
          <a:prstGeom prst="rect">
            <a:avLst/>
          </a:prstGeom>
        </p:spPr>
        <p:txBody>
          <a:bodyPr/>
          <a:lstStyle>
            <a:lvl1pPr>
              <a:defRPr sz="2800" baseline="0">
                <a:latin typeface="Franklin Gothic Book"/>
                <a:cs typeface="Franklin Gothic Book"/>
              </a:defRPr>
            </a:lvl1pPr>
            <a:lvl2pPr>
              <a:defRPr sz="2400">
                <a:latin typeface="Franklin Gothic Book"/>
                <a:cs typeface="Franklin Gothic Book"/>
              </a:defRPr>
            </a:lvl2pPr>
            <a:lvl3pPr>
              <a:defRPr sz="2000">
                <a:latin typeface="Franklin Gothic Book"/>
                <a:cs typeface="Franklin Gothic Book"/>
              </a:defRPr>
            </a:lvl3pPr>
            <a:lvl4pPr>
              <a:defRPr>
                <a:latin typeface="Franklin Gothic Book"/>
                <a:cs typeface="Franklin Gothic Book"/>
              </a:defRPr>
            </a:lvl4pPr>
            <a:lvl5pPr>
              <a:defRPr>
                <a:latin typeface="Franklin Gothic Book"/>
                <a:cs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a:t>Click to edit Master title style</a:t>
            </a:r>
            <a:endParaRPr lang="en-US" dirty="0"/>
          </a:p>
        </p:txBody>
      </p:sp>
      <p:sp>
        <p:nvSpPr>
          <p:cNvPr id="6"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a:t>Click to edit Master text styles</a:t>
            </a:r>
          </a:p>
        </p:txBody>
      </p:sp>
    </p:spTree>
    <p:extLst>
      <p:ext uri="{BB962C8B-B14F-4D97-AF65-F5344CB8AC3E}">
        <p14:creationId xmlns:p14="http://schemas.microsoft.com/office/powerpoint/2010/main" val="376148888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defRPr sz="2800">
                <a:latin typeface="Franklin Gothic Book"/>
                <a:cs typeface="Franklin Gothic Book"/>
              </a:defRPr>
            </a:lvl1pPr>
            <a:lvl2pPr>
              <a:defRPr sz="2400">
                <a:latin typeface="Franklin Gothic Book"/>
                <a:cs typeface="Franklin Gothic Book"/>
              </a:defRPr>
            </a:lvl2pPr>
            <a:lvl3pPr>
              <a:defRPr sz="2000">
                <a:latin typeface="Franklin Gothic Book"/>
                <a:cs typeface="Franklin Gothic Book"/>
              </a:defRPr>
            </a:lvl3pPr>
            <a:lvl4pPr>
              <a:defRPr sz="1800">
                <a:latin typeface="Franklin Gothic Book"/>
                <a:cs typeface="Franklin Gothic Book"/>
              </a:defRPr>
            </a:lvl4pPr>
            <a:lvl5pPr>
              <a:defRPr sz="1800">
                <a:latin typeface="Franklin Gothic Book"/>
                <a:cs typeface="Franklin Gothic Book"/>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atin typeface="Franklin Gothic Book"/>
                <a:cs typeface="Franklin Gothic Book"/>
              </a:defRPr>
            </a:lvl1pPr>
            <a:lvl2pPr>
              <a:defRPr sz="2400">
                <a:latin typeface="Franklin Gothic Book"/>
                <a:cs typeface="Franklin Gothic Book"/>
              </a:defRPr>
            </a:lvl2pPr>
            <a:lvl3pPr>
              <a:defRPr sz="2000">
                <a:latin typeface="Franklin Gothic Book"/>
                <a:cs typeface="Franklin Gothic Book"/>
              </a:defRPr>
            </a:lvl3pPr>
            <a:lvl4pPr>
              <a:defRPr sz="1800">
                <a:latin typeface="Franklin Gothic Book"/>
                <a:cs typeface="Franklin Gothic Book"/>
              </a:defRPr>
            </a:lvl4pPr>
            <a:lvl5pPr>
              <a:defRPr sz="1800">
                <a:latin typeface="Franklin Gothic Book"/>
                <a:cs typeface="Franklin Gothic Book"/>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a:t>Click to edit Master title style</a:t>
            </a:r>
            <a:endParaRPr lang="en-US" dirty="0"/>
          </a:p>
        </p:txBody>
      </p:sp>
      <p:sp>
        <p:nvSpPr>
          <p:cNvPr id="18"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a:t>Click to edit Master text styles</a:t>
            </a:r>
          </a:p>
        </p:txBody>
      </p:sp>
    </p:spTree>
    <p:extLst>
      <p:ext uri="{BB962C8B-B14F-4D97-AF65-F5344CB8AC3E}">
        <p14:creationId xmlns:p14="http://schemas.microsoft.com/office/powerpoint/2010/main" val="1860060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1535113"/>
            <a:ext cx="4040188" cy="639762"/>
          </a:xfrm>
          <a:prstGeom prst="rect">
            <a:avLst/>
          </a:prstGeom>
        </p:spPr>
        <p:txBody>
          <a:bodyPr anchor="b"/>
          <a:lstStyle>
            <a:lvl1pPr marL="0" indent="0">
              <a:buNone/>
              <a:defRPr sz="2400" b="1">
                <a:latin typeface="Franklin Gothic Book"/>
                <a:cs typeface="Franklin Gothic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a:prstGeom prst="rect">
            <a:avLst/>
          </a:prstGeom>
        </p:spPr>
        <p:txBody>
          <a:bodyPr/>
          <a:lstStyle>
            <a:lvl1pPr>
              <a:defRPr sz="2400">
                <a:latin typeface="Franklin Gothic Book"/>
                <a:cs typeface="Franklin Gothic Book"/>
              </a:defRPr>
            </a:lvl1pPr>
            <a:lvl2pPr>
              <a:defRPr sz="2000">
                <a:latin typeface="Franklin Gothic Book"/>
                <a:cs typeface="Franklin Gothic Book"/>
              </a:defRPr>
            </a:lvl2pPr>
            <a:lvl3pPr>
              <a:defRPr sz="1800">
                <a:latin typeface="Franklin Gothic Book"/>
                <a:cs typeface="Franklin Gothic Book"/>
              </a:defRPr>
            </a:lvl3pPr>
            <a:lvl4pPr>
              <a:defRPr sz="1600">
                <a:latin typeface="Franklin Gothic Book"/>
                <a:cs typeface="Franklin Gothic Book"/>
              </a:defRPr>
            </a:lvl4pPr>
            <a:lvl5pPr>
              <a:defRPr sz="1600">
                <a:latin typeface="Franklin Gothic Book"/>
                <a:cs typeface="Franklin Gothic Book"/>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atin typeface="Franklin Gothic Book"/>
                <a:cs typeface="Franklin Gothic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atin typeface="Franklin Gothic Book"/>
                <a:cs typeface="Franklin Gothic Book"/>
              </a:defRPr>
            </a:lvl1pPr>
            <a:lvl2pPr>
              <a:defRPr sz="2000">
                <a:latin typeface="Franklin Gothic Book"/>
                <a:cs typeface="Franklin Gothic Book"/>
              </a:defRPr>
            </a:lvl2pPr>
            <a:lvl3pPr>
              <a:defRPr sz="1800">
                <a:latin typeface="Franklin Gothic Book"/>
                <a:cs typeface="Franklin Gothic Book"/>
              </a:defRPr>
            </a:lvl3pPr>
            <a:lvl4pPr>
              <a:defRPr sz="1600">
                <a:latin typeface="Franklin Gothic Book"/>
                <a:cs typeface="Franklin Gothic Book"/>
              </a:defRPr>
            </a:lvl4pPr>
            <a:lvl5pPr>
              <a:defRPr sz="1600">
                <a:latin typeface="Franklin Gothic Book"/>
                <a:cs typeface="Franklin Gothic Book"/>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a:t>Click to edit Master title style</a:t>
            </a:r>
            <a:endParaRPr lang="en-US" dirty="0"/>
          </a:p>
        </p:txBody>
      </p:sp>
      <p:sp>
        <p:nvSpPr>
          <p:cNvPr id="20"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a:t>Click to edit Master text styles</a:t>
            </a:r>
          </a:p>
        </p:txBody>
      </p:sp>
    </p:spTree>
    <p:extLst>
      <p:ext uri="{BB962C8B-B14F-4D97-AF65-F5344CB8AC3E}">
        <p14:creationId xmlns:p14="http://schemas.microsoft.com/office/powerpoint/2010/main" val="230894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a:t>Click to edit Master title style</a:t>
            </a:r>
            <a:endParaRPr lang="en-US" dirty="0"/>
          </a:p>
        </p:txBody>
      </p:sp>
      <p:sp>
        <p:nvSpPr>
          <p:cNvPr id="19"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a:t>Click to edit Master text styles</a:t>
            </a:r>
          </a:p>
        </p:txBody>
      </p:sp>
    </p:spTree>
    <p:extLst>
      <p:ext uri="{BB962C8B-B14F-4D97-AF65-F5344CB8AC3E}">
        <p14:creationId xmlns:p14="http://schemas.microsoft.com/office/powerpoint/2010/main" val="529053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a:t>Click to edit Master title style</a:t>
            </a:r>
            <a:endParaRPr lang="en-US" dirty="0"/>
          </a:p>
        </p:txBody>
      </p:sp>
      <p:sp>
        <p:nvSpPr>
          <p:cNvPr id="16"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a:t>Click to edit Master text styles</a:t>
            </a:r>
          </a:p>
        </p:txBody>
      </p:sp>
    </p:spTree>
    <p:extLst>
      <p:ext uri="{BB962C8B-B14F-4D97-AF65-F5344CB8AC3E}">
        <p14:creationId xmlns:p14="http://schemas.microsoft.com/office/powerpoint/2010/main" val="178535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1" y="1435102"/>
            <a:ext cx="5111751" cy="4691063"/>
          </a:xfrm>
          <a:prstGeom prst="rect">
            <a:avLst/>
          </a:prstGeom>
        </p:spPr>
        <p:txBody>
          <a:bodyPr/>
          <a:lstStyle>
            <a:lvl1pPr>
              <a:defRPr sz="3200">
                <a:latin typeface="Franklin Gothic Book"/>
                <a:cs typeface="Franklin Gothic Book"/>
              </a:defRPr>
            </a:lvl1pPr>
            <a:lvl2pPr>
              <a:defRPr sz="2800">
                <a:latin typeface="Franklin Gothic Book"/>
                <a:cs typeface="Franklin Gothic Book"/>
              </a:defRPr>
            </a:lvl2pPr>
            <a:lvl3pPr>
              <a:defRPr sz="2400">
                <a:latin typeface="Franklin Gothic Book"/>
                <a:cs typeface="Franklin Gothic Book"/>
              </a:defRPr>
            </a:lvl3pPr>
            <a:lvl4pPr>
              <a:defRPr sz="2000">
                <a:latin typeface="Franklin Gothic Book"/>
                <a:cs typeface="Franklin Gothic Book"/>
              </a:defRPr>
            </a:lvl4pPr>
            <a:lvl5pPr>
              <a:defRPr sz="2000">
                <a:latin typeface="Franklin Gothic Book"/>
                <a:cs typeface="Franklin Gothic Book"/>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2211919"/>
            <a:ext cx="3008313" cy="3914245"/>
          </a:xfrm>
          <a:prstGeom prst="rect">
            <a:avLst/>
          </a:prstGeom>
        </p:spPr>
        <p:txBody>
          <a:bodyPr/>
          <a:lstStyle>
            <a:lvl1pPr marL="0" indent="0">
              <a:buNone/>
              <a:defRPr sz="1400">
                <a:latin typeface="Franklin Gothic Book"/>
                <a:cs typeface="Franklin Gothic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a:t>Click to edit Master text styles</a:t>
            </a:r>
          </a:p>
        </p:txBody>
      </p:sp>
      <p:sp>
        <p:nvSpPr>
          <p:cNvPr id="19" name="Text Placeholder 18"/>
          <p:cNvSpPr>
            <a:spLocks noGrp="1"/>
          </p:cNvSpPr>
          <p:nvPr>
            <p:ph type="body" sz="quarter" idx="14"/>
          </p:nvPr>
        </p:nvSpPr>
        <p:spPr>
          <a:xfrm>
            <a:off x="457202" y="1435102"/>
            <a:ext cx="3008313" cy="776288"/>
          </a:xfrm>
          <a:prstGeom prst="rect">
            <a:avLst/>
          </a:prstGeom>
        </p:spPr>
        <p:txBody>
          <a:bodyPr/>
          <a:lstStyle>
            <a:lvl1pPr marL="0" indent="0">
              <a:buNone/>
              <a:defRPr sz="2000" b="1">
                <a:latin typeface="Franklin Gothic Book" pitchFamily="34" charset="0"/>
              </a:defRPr>
            </a:lvl1pPr>
          </a:lstStyle>
          <a:p>
            <a:pPr lvl="0"/>
            <a:r>
              <a:rPr lang="en-US"/>
              <a:t>Click to edit Master text styles</a:t>
            </a:r>
          </a:p>
        </p:txBody>
      </p:sp>
      <p:sp>
        <p:nvSpPr>
          <p:cNvPr id="20"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a:t>Click to edit Master title style</a:t>
            </a:r>
            <a:endParaRPr lang="en-US" dirty="0"/>
          </a:p>
        </p:txBody>
      </p:sp>
    </p:spTree>
    <p:extLst>
      <p:ext uri="{BB962C8B-B14F-4D97-AF65-F5344CB8AC3E}">
        <p14:creationId xmlns:p14="http://schemas.microsoft.com/office/powerpoint/2010/main" val="397128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583269"/>
            <a:ext cx="5486400" cy="3144308"/>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atin typeface="Franklin Gothic Book"/>
                <a:cs typeface="Franklin Gothic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Content Placeholder 30"/>
          <p:cNvSpPr>
            <a:spLocks noGrp="1"/>
          </p:cNvSpPr>
          <p:nvPr>
            <p:ph sz="quarter" idx="13"/>
          </p:nvPr>
        </p:nvSpPr>
        <p:spPr>
          <a:xfrm>
            <a:off x="677863" y="742419"/>
            <a:ext cx="2616200" cy="366712"/>
          </a:xfrm>
          <a:prstGeom prst="rect">
            <a:avLst/>
          </a:prstGeom>
        </p:spPr>
        <p:txBody>
          <a:bodyPr>
            <a:noAutofit/>
          </a:bodyPr>
          <a:lstStyle>
            <a:lvl1pPr>
              <a:buNone/>
              <a:defRPr sz="1400">
                <a:solidFill>
                  <a:srgbClr val="FFFFFF"/>
                </a:solidFill>
                <a:latin typeface="Franklin Gothic Book"/>
                <a:cs typeface="Franklin Gothic Book"/>
              </a:defRPr>
            </a:lvl1pPr>
            <a:lvl2pPr>
              <a:buNone/>
              <a:defRPr sz="1000">
                <a:solidFill>
                  <a:schemeClr val="bg1"/>
                </a:solidFill>
                <a:latin typeface="Franklin Gothic Book"/>
                <a:cs typeface="Franklin Gothic Book"/>
              </a:defRPr>
            </a:lvl2pPr>
            <a:lvl3pPr>
              <a:buNone/>
              <a:defRPr sz="1000">
                <a:solidFill>
                  <a:schemeClr val="bg1"/>
                </a:solidFill>
                <a:latin typeface="Franklin Gothic Book"/>
                <a:cs typeface="Franklin Gothic Book"/>
              </a:defRPr>
            </a:lvl3pPr>
            <a:lvl4pPr>
              <a:buNone/>
              <a:defRPr sz="1000">
                <a:solidFill>
                  <a:schemeClr val="bg1"/>
                </a:solidFill>
                <a:latin typeface="Franklin Gothic Book"/>
                <a:cs typeface="Franklin Gothic Book"/>
              </a:defRPr>
            </a:lvl4pPr>
            <a:lvl5pPr>
              <a:buNone/>
              <a:defRPr sz="1000">
                <a:solidFill>
                  <a:schemeClr val="bg1"/>
                </a:solidFill>
                <a:latin typeface="Franklin Gothic Book"/>
                <a:cs typeface="Franklin Gothic Book"/>
              </a:defRPr>
            </a:lvl5pPr>
          </a:lstStyle>
          <a:p>
            <a:pPr lvl="0"/>
            <a:r>
              <a:rPr lang="en-US"/>
              <a:t>Click to edit Master text styles</a:t>
            </a:r>
          </a:p>
        </p:txBody>
      </p:sp>
      <p:sp>
        <p:nvSpPr>
          <p:cNvPr id="10" name="Text Placeholder 9"/>
          <p:cNvSpPr>
            <a:spLocks noGrp="1"/>
          </p:cNvSpPr>
          <p:nvPr>
            <p:ph type="body" sz="quarter" idx="14"/>
          </p:nvPr>
        </p:nvSpPr>
        <p:spPr>
          <a:xfrm>
            <a:off x="1792288" y="4857751"/>
            <a:ext cx="5486400" cy="509588"/>
          </a:xfrm>
          <a:prstGeom prst="rect">
            <a:avLst/>
          </a:prstGeom>
        </p:spPr>
        <p:txBody>
          <a:bodyPr/>
          <a:lstStyle>
            <a:lvl1pPr marL="0" indent="0">
              <a:buNone/>
              <a:defRPr sz="2000" b="1"/>
            </a:lvl1pPr>
          </a:lstStyle>
          <a:p>
            <a:pPr lvl="0"/>
            <a:r>
              <a:rPr lang="en-US"/>
              <a:t>Click to edit Master text styles</a:t>
            </a:r>
          </a:p>
        </p:txBody>
      </p:sp>
      <p:sp>
        <p:nvSpPr>
          <p:cNvPr id="12" name="Title 17"/>
          <p:cNvSpPr>
            <a:spLocks noGrp="1"/>
          </p:cNvSpPr>
          <p:nvPr>
            <p:ph type="title"/>
          </p:nvPr>
        </p:nvSpPr>
        <p:spPr>
          <a:xfrm>
            <a:off x="677344" y="237053"/>
            <a:ext cx="5364683" cy="505884"/>
          </a:xfrm>
          <a:prstGeom prst="rect">
            <a:avLst/>
          </a:prstGeom>
        </p:spPr>
        <p:txBody>
          <a:bodyPr>
            <a:normAutofit/>
          </a:bodyPr>
          <a:lstStyle>
            <a:lvl1pPr algn="l">
              <a:defRPr sz="4000" cap="none" baseline="0">
                <a:solidFill>
                  <a:schemeClr val="bg1"/>
                </a:solidFill>
                <a:latin typeface="Franklin Gothic Book"/>
                <a:cs typeface="Franklin Gothic Book"/>
              </a:defRPr>
            </a:lvl1pPr>
          </a:lstStyle>
          <a:p>
            <a:r>
              <a:rPr lang="en-US"/>
              <a:t>Click to edit Master title style</a:t>
            </a:r>
            <a:endParaRPr lang="en-US" dirty="0"/>
          </a:p>
        </p:txBody>
      </p:sp>
    </p:spTree>
    <p:extLst>
      <p:ext uri="{BB962C8B-B14F-4D97-AF65-F5344CB8AC3E}">
        <p14:creationId xmlns:p14="http://schemas.microsoft.com/office/powerpoint/2010/main" val="727241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6042025" y="0"/>
            <a:ext cx="3101975" cy="1143000"/>
          </a:xfrm>
          <a:prstGeom prst="rect">
            <a:avLst/>
          </a:prstGeom>
          <a:solidFill>
            <a:srgbClr val="F0F4F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p:nvSpPr>
        <p:spPr>
          <a:xfrm>
            <a:off x="2" y="1"/>
            <a:ext cx="6042025" cy="1143000"/>
          </a:xfrm>
          <a:prstGeom prst="rect">
            <a:avLst/>
          </a:prstGeom>
          <a:gradFill flip="none" rotWithShape="1">
            <a:gsLst>
              <a:gs pos="0">
                <a:srgbClr val="0E3767"/>
              </a:gs>
              <a:gs pos="100000">
                <a:srgbClr val="10274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30"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72275" y="338138"/>
            <a:ext cx="17589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Box 6"/>
          <p:cNvSpPr txBox="1">
            <a:spLocks noChangeArrowheads="1"/>
          </p:cNvSpPr>
          <p:nvPr/>
        </p:nvSpPr>
        <p:spPr bwMode="auto">
          <a:xfrm>
            <a:off x="8061325" y="6351588"/>
            <a:ext cx="625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9pPr>
          </a:lstStyle>
          <a:p>
            <a:pPr algn="r" eaLnBrk="1" hangingPunct="1">
              <a:defRPr/>
            </a:pPr>
            <a:fld id="{8D4C387C-9C09-4F0A-B852-E5A418FCB19C}" type="slidenum">
              <a:rPr lang="en-US" altLang="en-US" sz="1400" smtClean="0">
                <a:latin typeface="Franklin Gothic Book" panose="020B0503020102020204" pitchFamily="34" charset="0"/>
              </a:rPr>
              <a:pPr algn="r" eaLnBrk="1" hangingPunct="1">
                <a:defRPr/>
              </a:pPr>
              <a:t>‹#›</a:t>
            </a:fld>
            <a:endParaRPr lang="en-US" altLang="en-US" sz="1400">
              <a:latin typeface="Franklin Gothic Book" panose="020B0503020102020204" pitchFamily="34" charset="0"/>
            </a:endParaRPr>
          </a:p>
        </p:txBody>
      </p:sp>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73" r:id="rId4"/>
    <p:sldLayoutId id="2147483974" r:id="rId5"/>
    <p:sldLayoutId id="2147483975" r:id="rId6"/>
    <p:sldLayoutId id="2147483976" r:id="rId7"/>
    <p:sldLayoutId id="2147483977" r:id="rId8"/>
    <p:sldLayoutId id="2147483978" r:id="rId9"/>
    <p:sldLayoutId id="2147483982" r:id="rId10"/>
    <p:sldLayoutId id="2147483983" r:id="rId11"/>
  </p:sldLayoutIdLst>
  <p:hf hdr="0" dt="0"/>
  <p:txStyles>
    <p:titleStyle>
      <a:lvl1pPr algn="ctr" defTabSz="457200" rtl="0" eaLnBrk="1" fontAlgn="base" hangingPunct="1">
        <a:spcBef>
          <a:spcPct val="0"/>
        </a:spcBef>
        <a:spcAft>
          <a:spcPct val="0"/>
        </a:spcAft>
        <a:defRPr sz="4400" kern="1200">
          <a:solidFill>
            <a:schemeClr val="tx1"/>
          </a:solidFill>
          <a:latin typeface="Franklin Gothic Book" pitchFamily="34" charset="0"/>
          <a:ea typeface="Geneva" charset="-128"/>
          <a:cs typeface="Franklin Gothic Book" pitchFamily="34" charset="0"/>
        </a:defRPr>
      </a:lvl1pPr>
      <a:lvl2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6pPr>
      <a:lvl7pPr marL="9144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7pPr>
      <a:lvl8pPr marL="13716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8pPr>
      <a:lvl9pPr marL="18288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Franklin Gothic Book" pitchFamily="34" charset="0"/>
          <a:ea typeface="Franklin Gothic Book" pitchFamily="34" charset="0"/>
          <a:cs typeface="Franklin Gothic Book"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Franklin Gothic Book" pitchFamily="34" charset="0"/>
          <a:ea typeface="Franklin Gothic Book" pitchFamily="34" charset="0"/>
          <a:cs typeface="Franklin Gothic Book"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Franklin Gothic Book" pitchFamily="34" charset="0"/>
          <a:ea typeface="MS PGothic" pitchFamily="34" charset="-128"/>
          <a:cs typeface="MS PGothic"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pitchFamily="34" charset="0"/>
          <a:ea typeface="MS PGothic" pitchFamily="34" charset="-128"/>
          <a:cs typeface="MS PGothic"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pitchFamily="34" charset="0"/>
          <a:ea typeface="MS PGothic" pitchFamily="34" charset="-128"/>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osha.gov/dsg/hazcom/index.html" TargetMode="Externa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hhvappdcsp03/"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hhvappdcsp03/"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sharepoint.houstonmethodist.org/sites/laboratorymedicine/_layouts/15/WopiFrame.aspx?sourcedoc=/sites/laboratorymedicine/Policy%20and%20Procedures/01%20-%20Administrative/LAB004%20Use%20of%20Pneumatic%20Tube%20System%20for%20Specimen%20Transport.doc&amp;action=default"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sharepoint.houstonmethodist.org/sites/laboratorymedicine/Policy%20and%20Procedures/05%20-%20Safety%20and%20Emergency%20Preparednes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tmh.tmc.edu/dept/Safety/home.htm" TargetMode="External"/><Relationship Id="rId1" Type="http://schemas.openxmlformats.org/officeDocument/2006/relationships/slideLayout" Target="../slideLayouts/slideLayout4.xml"/><Relationship Id="rId5" Type="http://schemas.openxmlformats.org/officeDocument/2006/relationships/hyperlink" Target="http://www.tmh.tmc.edu/dept/Safety/Lab/Lab_Bio_Safety_Manual.pdf" TargetMode="External"/><Relationship Id="rId4" Type="http://schemas.openxmlformats.org/officeDocument/2006/relationships/hyperlink" Target="http://www.tmh.tmc.edu/dept/Safety/Lab/Lab_Chemical_Safety_Plan.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dept/Safety/Emergency_Procedures.htm"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hyperlink" Target="https://sharepoint.houstonmethodist.org/sites/laboratorymedicine/Policy%20and%20Procedures/05%20-%20Safety%20and%20Emergency%20Preparednes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84"/>
          <p:cNvSpPr>
            <a:spLocks noGrp="1"/>
          </p:cNvSpPr>
          <p:nvPr>
            <p:ph type="title"/>
          </p:nvPr>
        </p:nvSpPr>
        <p:spPr bwMode="auto">
          <a:xfrm>
            <a:off x="404602" y="2165350"/>
            <a:ext cx="8323263" cy="1263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dirty="0">
                <a:latin typeface="Franklin Gothic Book" panose="020B0503020102020204" pitchFamily="34" charset="0"/>
                <a:ea typeface="Geneva"/>
                <a:cs typeface="Franklin Gothic Book" panose="020B0503020102020204" pitchFamily="34" charset="0"/>
              </a:rPr>
              <a:t>Laboratory Medicine Safety Orientation Updates</a:t>
            </a:r>
          </a:p>
        </p:txBody>
      </p:sp>
      <p:sp>
        <p:nvSpPr>
          <p:cNvPr id="8196" name="Rectangle 2"/>
          <p:cNvSpPr>
            <a:spLocks noChangeArrowheads="1"/>
          </p:cNvSpPr>
          <p:nvPr/>
        </p:nvSpPr>
        <p:spPr bwMode="auto">
          <a:xfrm>
            <a:off x="177800" y="4014788"/>
            <a:ext cx="5219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9pPr>
          </a:lstStyle>
          <a:p>
            <a:r>
              <a:rPr lang="en-US" altLang="en-US" dirty="0">
                <a:solidFill>
                  <a:schemeClr val="bg1"/>
                </a:solidFill>
              </a:rPr>
              <a:t>Department of Pathology and Genomic Medicine </a:t>
            </a:r>
          </a:p>
        </p:txBody>
      </p:sp>
      <p:sp>
        <p:nvSpPr>
          <p:cNvPr id="2" name="Text Placeholder 1"/>
          <p:cNvSpPr>
            <a:spLocks noGrp="1"/>
          </p:cNvSpPr>
          <p:nvPr>
            <p:ph type="body" sz="quarter" idx="11"/>
          </p:nvPr>
        </p:nvSpPr>
        <p:spPr>
          <a:xfrm>
            <a:off x="6238875" y="4077883"/>
            <a:ext cx="2905125" cy="628454"/>
          </a:xfrm>
        </p:spPr>
        <p:txBody>
          <a:bodyPr/>
          <a:lstStyle/>
          <a:p>
            <a:r>
              <a:rPr lang="en-US" sz="1000" dirty="0"/>
              <a:t>Created 5/27/2021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0" indent="0" algn="ctr">
              <a:buNone/>
            </a:pPr>
            <a:endParaRPr lang="en-US" sz="5400" dirty="0"/>
          </a:p>
          <a:p>
            <a:pPr marL="0" indent="0" algn="ctr">
              <a:buNone/>
            </a:pPr>
            <a:endParaRPr lang="en-US" sz="5400" dirty="0"/>
          </a:p>
          <a:p>
            <a:pPr marL="0" indent="0" algn="ctr">
              <a:buNone/>
            </a:pPr>
            <a:r>
              <a:rPr lang="en-US" sz="5400" dirty="0"/>
              <a:t>PERSONAL PROTECTIVE EQUIPMENT (PPE) &amp; General Lab Safety</a:t>
            </a:r>
          </a:p>
        </p:txBody>
      </p:sp>
      <p:sp>
        <p:nvSpPr>
          <p:cNvPr id="5"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a:t>
            </a:r>
          </a:p>
        </p:txBody>
      </p:sp>
    </p:spTree>
    <p:extLst>
      <p:ext uri="{BB962C8B-B14F-4D97-AF65-F5344CB8AC3E}">
        <p14:creationId xmlns:p14="http://schemas.microsoft.com/office/powerpoint/2010/main" val="190492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13722" y="1265956"/>
            <a:ext cx="5213138" cy="5167212"/>
          </a:xfrm>
        </p:spPr>
        <p:txBody>
          <a:bodyPr/>
          <a:lstStyle/>
          <a:p>
            <a:r>
              <a:rPr lang="en-US" sz="2000" b="1" dirty="0"/>
              <a:t>Do not dispose of empty cups or food trash in lab work areas. </a:t>
            </a:r>
          </a:p>
          <a:p>
            <a:pPr lvl="1"/>
            <a:r>
              <a:rPr lang="en-US" sz="1600" dirty="0"/>
              <a:t>This is a </a:t>
            </a:r>
            <a:r>
              <a:rPr lang="en-US" sz="1600" b="1" u="sng" dirty="0"/>
              <a:t>HMH policy and best practice</a:t>
            </a:r>
            <a:r>
              <a:rPr lang="en-US" sz="1600" dirty="0"/>
              <a:t> that eliminates the question of whether or not our team is following the no eating or drinking in the work area policy.</a:t>
            </a:r>
          </a:p>
          <a:p>
            <a:pPr marL="457200" lvl="1" indent="0">
              <a:buNone/>
            </a:pPr>
            <a:endParaRPr lang="en-US" sz="1600" dirty="0"/>
          </a:p>
          <a:p>
            <a:pPr marL="457200" lvl="1" indent="0">
              <a:buNone/>
            </a:pPr>
            <a:endParaRPr lang="en-US" sz="1600" dirty="0"/>
          </a:p>
          <a:p>
            <a:r>
              <a:rPr lang="en-US" sz="2000" b="1" dirty="0"/>
              <a:t>Lab coats or other personal protective equipment may not be worn outside of the laboratory.</a:t>
            </a:r>
          </a:p>
          <a:p>
            <a:endParaRPr lang="en-US" sz="2000" dirty="0"/>
          </a:p>
          <a:p>
            <a:pPr marL="0" indent="0">
              <a:buNone/>
            </a:pPr>
            <a:endParaRPr lang="en-US" sz="2000" dirty="0"/>
          </a:p>
          <a:p>
            <a:r>
              <a:rPr lang="en-US" sz="2000" b="1" dirty="0"/>
              <a:t>Supplies must be stored at least 4” off the floor.</a:t>
            </a:r>
          </a:p>
          <a:p>
            <a:pPr lvl="1"/>
            <a:r>
              <a:rPr lang="en-US" sz="1600" dirty="0"/>
              <a:t>This is to allow adequate clearance for the floors underneath to be kept clean and free of pests.</a:t>
            </a:r>
          </a:p>
        </p:txBody>
      </p:sp>
      <p:pic>
        <p:nvPicPr>
          <p:cNvPr id="10" name="Content Placeholder 9"/>
          <p:cNvPicPr>
            <a:picLocks noGrp="1"/>
          </p:cNvPicPr>
          <p:nvPr>
            <p:ph sz="half" idx="1"/>
          </p:nvPr>
        </p:nvPicPr>
        <p:blipFill rotWithShape="1">
          <a:blip r:embed="rId3"/>
          <a:srcRect l="31891" t="4985" r="31730" b="12611"/>
          <a:stretch/>
        </p:blipFill>
        <p:spPr bwMode="auto">
          <a:xfrm>
            <a:off x="6346796" y="4689061"/>
            <a:ext cx="1789533" cy="1978483"/>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4"/>
          <a:srcRect l="31944" t="21874" r="31713" b="14719"/>
          <a:stretch/>
        </p:blipFill>
        <p:spPr bwMode="auto">
          <a:xfrm>
            <a:off x="6241805" y="1258958"/>
            <a:ext cx="1775760" cy="2257795"/>
          </a:xfrm>
          <a:prstGeom prst="rect">
            <a:avLst/>
          </a:prstGeom>
          <a:ln>
            <a:noFill/>
          </a:ln>
          <a:extLst>
            <a:ext uri="{53640926-AAD7-44D8-BBD7-CCE9431645EC}">
              <a14:shadowObscured xmlns:a14="http://schemas.microsoft.com/office/drawing/2010/main"/>
            </a:ext>
          </a:extLst>
        </p:spPr>
      </p:pic>
      <p:sp>
        <p:nvSpPr>
          <p:cNvPr id="12" name="Oval 11"/>
          <p:cNvSpPr/>
          <p:nvPr/>
        </p:nvSpPr>
        <p:spPr>
          <a:xfrm>
            <a:off x="6650891" y="2219568"/>
            <a:ext cx="828431" cy="119575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6676051" y="2559537"/>
            <a:ext cx="750278" cy="515815"/>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Up-Down Arrow 14"/>
          <p:cNvSpPr/>
          <p:nvPr/>
        </p:nvSpPr>
        <p:spPr>
          <a:xfrm>
            <a:off x="7119814" y="5891376"/>
            <a:ext cx="547078" cy="733540"/>
          </a:xfrm>
          <a:prstGeom prst="upDown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750" dirty="0"/>
              <a:t>4”</a:t>
            </a:r>
          </a:p>
        </p:txBody>
      </p:sp>
      <p:sp>
        <p:nvSpPr>
          <p:cNvPr id="18" name="Title 2"/>
          <p:cNvSpPr txBox="1">
            <a:spLocks noGrp="1"/>
          </p:cNvSpPr>
          <p:nvPr>
            <p:ph type="title"/>
          </p:nvPr>
        </p:nvSpPr>
        <p:spPr>
          <a:xfrm>
            <a:off x="446243" y="206030"/>
            <a:ext cx="5364683" cy="505884"/>
          </a:xfrm>
          <a:prstGeom prst="rect">
            <a:avLst/>
          </a:prstGeom>
        </p:spPr>
        <p:txBody>
          <a:bodyPr>
            <a:noAutofit/>
          </a:bodyPr>
          <a:lstStyle>
            <a:lvl1pPr algn="l" defTabSz="457200" rtl="0" eaLnBrk="1" fontAlgn="base" hangingPunct="1">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1" fontAlgn="base" hangingPunct="1">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6pPr>
            <a:lvl7pPr marL="9144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7pPr>
            <a:lvl8pPr marL="13716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8pPr>
            <a:lvl9pPr marL="18288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9pPr>
          </a:lstStyle>
          <a:p>
            <a:r>
              <a:rPr lang="en-US" sz="1800" dirty="0"/>
              <a:t>Department of Pathology and Genomic Medicine Laboratory Safety Orientation</a:t>
            </a:r>
          </a:p>
        </p:txBody>
      </p:sp>
    </p:spTree>
    <p:extLst>
      <p:ext uri="{BB962C8B-B14F-4D97-AF65-F5344CB8AC3E}">
        <p14:creationId xmlns:p14="http://schemas.microsoft.com/office/powerpoint/2010/main" val="3469241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503098"/>
            <a:ext cx="8249830" cy="5010990"/>
          </a:xfrm>
        </p:spPr>
        <p:txBody>
          <a:bodyPr/>
          <a:lstStyle/>
          <a:p>
            <a:pPr marL="0" indent="0">
              <a:buNone/>
            </a:pPr>
            <a:r>
              <a:rPr lang="en-US" dirty="0"/>
              <a:t>		</a:t>
            </a:r>
            <a:r>
              <a:rPr lang="en-US" b="1" u="sng" dirty="0"/>
              <a:t>Laboratory standardized nitrile gloves</a:t>
            </a:r>
          </a:p>
          <a:p>
            <a:r>
              <a:rPr lang="en-US" dirty="0"/>
              <a:t>Cardinal Esteem </a:t>
            </a:r>
            <a:r>
              <a:rPr lang="en-US" dirty="0" err="1">
                <a:solidFill>
                  <a:schemeClr val="tx2"/>
                </a:solidFill>
              </a:rPr>
              <a:t>Tru-Blu</a:t>
            </a:r>
            <a:r>
              <a:rPr lang="en-US" dirty="0">
                <a:solidFill>
                  <a:schemeClr val="tx2"/>
                </a:solidFill>
              </a:rPr>
              <a:t> Stretchy Nitrile</a:t>
            </a:r>
            <a:r>
              <a:rPr lang="en-US" dirty="0"/>
              <a:t> gloves</a:t>
            </a:r>
          </a:p>
          <a:p>
            <a:r>
              <a:rPr lang="en-US" dirty="0"/>
              <a:t>Cardinal </a:t>
            </a:r>
            <a:r>
              <a:rPr lang="en-US" dirty="0">
                <a:solidFill>
                  <a:srgbClr val="35DDD9"/>
                </a:solidFill>
              </a:rPr>
              <a:t>Esteem Stretchy Nitrile </a:t>
            </a:r>
            <a:r>
              <a:rPr lang="en-US" dirty="0"/>
              <a:t>gloves</a:t>
            </a:r>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Latex gloves are not permitted per LAB 050</a:t>
            </a:r>
          </a:p>
          <a:p>
            <a:r>
              <a:rPr lang="en-US" dirty="0"/>
              <a:t>The certain sections of the anatomic pathology department use a longer cuff cardinal nitrile glove</a:t>
            </a:r>
          </a:p>
        </p:txBody>
      </p:sp>
      <p:sp>
        <p:nvSpPr>
          <p:cNvPr id="5" name="Content Placeholder 4"/>
          <p:cNvSpPr>
            <a:spLocks noGrp="1"/>
          </p:cNvSpPr>
          <p:nvPr>
            <p:ph sz="quarter" idx="13"/>
          </p:nvPr>
        </p:nvSpPr>
        <p:spPr>
          <a:xfrm>
            <a:off x="457200" y="772885"/>
            <a:ext cx="2616200" cy="366712"/>
          </a:xfrm>
        </p:spPr>
        <p:txBody>
          <a:bodyPr/>
          <a:lstStyle/>
          <a:p>
            <a:r>
              <a:rPr lang="en-US" dirty="0"/>
              <a:t>Nitrile Gloves</a:t>
            </a:r>
          </a:p>
        </p:txBody>
      </p:sp>
      <p:pic>
        <p:nvPicPr>
          <p:cNvPr id="1026" name="Picture 1" descr="https://beta-static.fishersci.com/images/F53598~w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724" y="3143850"/>
            <a:ext cx="2720429" cy="166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7" name="Picture 2" descr="http://www.cardinalhealth.com/content/dam/corp/products/professional-products/image-w-wo-caption-text/ImageLarge-Box-8856NMB-EsteemStretchyNitri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677" y="3143850"/>
            <a:ext cx="2565602" cy="179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 </a:t>
            </a:r>
          </a:p>
        </p:txBody>
      </p:sp>
    </p:spTree>
    <p:extLst>
      <p:ext uri="{BB962C8B-B14F-4D97-AF65-F5344CB8AC3E}">
        <p14:creationId xmlns:p14="http://schemas.microsoft.com/office/powerpoint/2010/main" val="2514182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95300" y="2019143"/>
            <a:ext cx="8132652" cy="4273013"/>
          </a:xfrm>
        </p:spPr>
        <p:txBody>
          <a:bodyPr/>
          <a:lstStyle/>
          <a:p>
            <a:r>
              <a:rPr lang="en-US" dirty="0"/>
              <a:t>All disposable PPE (including but not limited to liquid impermeable lab coats, face shields, gloves) should be discarded in the biohazardous trash at all times.</a:t>
            </a:r>
          </a:p>
          <a:p>
            <a:pPr lvl="1"/>
            <a:r>
              <a:rPr lang="en-US" dirty="0"/>
              <a:t>Though PPE may not appear to be soiled, it is our policy to discard in the biohazardous trash to mitigate any risk of exposure.</a:t>
            </a:r>
          </a:p>
          <a:p>
            <a:pPr lvl="1"/>
            <a:r>
              <a:rPr lang="en-US" dirty="0"/>
              <a:t>Please do not discard lab coats, face shields or gloves in sharps containers.</a:t>
            </a:r>
          </a:p>
        </p:txBody>
      </p:sp>
      <p:sp>
        <p:nvSpPr>
          <p:cNvPr id="5" name="Content Placeholder 4"/>
          <p:cNvSpPr>
            <a:spLocks noGrp="1"/>
          </p:cNvSpPr>
          <p:nvPr>
            <p:ph sz="quarter" idx="13"/>
          </p:nvPr>
        </p:nvSpPr>
        <p:spPr>
          <a:xfrm>
            <a:off x="495300" y="770440"/>
            <a:ext cx="3011298" cy="366712"/>
          </a:xfrm>
        </p:spPr>
        <p:txBody>
          <a:bodyPr/>
          <a:lstStyle/>
          <a:p>
            <a:r>
              <a:rPr lang="en-US" sz="2000" b="1" dirty="0"/>
              <a:t>Disposing PPE</a:t>
            </a:r>
          </a:p>
        </p:txBody>
      </p:sp>
      <p:sp>
        <p:nvSpPr>
          <p:cNvPr id="6" name="Content Placeholder 4"/>
          <p:cNvSpPr txBox="1">
            <a:spLocks/>
          </p:cNvSpPr>
          <p:nvPr/>
        </p:nvSpPr>
        <p:spPr>
          <a:xfrm>
            <a:off x="2491410" y="1297491"/>
            <a:ext cx="4060392" cy="551804"/>
          </a:xfrm>
          <a:prstGeom prst="rect">
            <a:avLst/>
          </a:prstGeom>
        </p:spPr>
        <p:txBody>
          <a:bodyPr>
            <a:noAutofit/>
          </a:bodyPr>
          <a:lstStyle>
            <a:lvl1pPr marL="342900" indent="-342900" algn="l" defTabSz="457200" rtl="0" eaLnBrk="1" fontAlgn="base" hangingPunct="1">
              <a:spcBef>
                <a:spcPct val="20000"/>
              </a:spcBef>
              <a:spcAft>
                <a:spcPct val="0"/>
              </a:spcAft>
              <a:buFont typeface="Arial" panose="020B0604020202020204" pitchFamily="34" charset="0"/>
              <a:buNone/>
              <a:defRPr sz="1400" kern="1200">
                <a:solidFill>
                  <a:srgbClr val="FFFFFF"/>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b="1" dirty="0">
                <a:solidFill>
                  <a:schemeClr val="tx1"/>
                </a:solidFill>
              </a:rPr>
              <a:t>Disposing PPE</a:t>
            </a:r>
          </a:p>
        </p:txBody>
      </p:sp>
      <p:sp>
        <p:nvSpPr>
          <p:cNvPr id="7"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 </a:t>
            </a:r>
          </a:p>
        </p:txBody>
      </p:sp>
    </p:spTree>
    <p:extLst>
      <p:ext uri="{BB962C8B-B14F-4D97-AF65-F5344CB8AC3E}">
        <p14:creationId xmlns:p14="http://schemas.microsoft.com/office/powerpoint/2010/main" val="563017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3"/>
            <a:ext cx="8153400" cy="4734336"/>
          </a:xfrm>
        </p:spPr>
        <p:txBody>
          <a:bodyPr/>
          <a:lstStyle/>
          <a:p>
            <a:r>
              <a:rPr lang="en-US" sz="2600" dirty="0"/>
              <a:t>Why is it important to remove gloves before touching door handles?</a:t>
            </a:r>
          </a:p>
          <a:p>
            <a:pPr lvl="1"/>
            <a:r>
              <a:rPr lang="en-US" sz="2200" dirty="0"/>
              <a:t>To prevent the spread of infectious fluids or blood borne pathogens to colleagues, patients and visitors.</a:t>
            </a:r>
          </a:p>
          <a:p>
            <a:pPr marL="457200" lvl="1" indent="0">
              <a:buNone/>
            </a:pPr>
            <a:endParaRPr lang="en-US" dirty="0"/>
          </a:p>
          <a:p>
            <a:r>
              <a:rPr lang="en-US" sz="2600" dirty="0"/>
              <a:t>Eating, drinking, smoking, handling contact lenses, applying cosmetics and storing food for human use are not permitted in the laboratory work areas.</a:t>
            </a:r>
          </a:p>
          <a:p>
            <a:pPr marL="0" indent="0">
              <a:buNone/>
            </a:pPr>
            <a:endParaRPr lang="en-US" dirty="0"/>
          </a:p>
        </p:txBody>
      </p:sp>
      <p:sp>
        <p:nvSpPr>
          <p:cNvPr id="5" name="Content Placeholder 4"/>
          <p:cNvSpPr>
            <a:spLocks noGrp="1"/>
          </p:cNvSpPr>
          <p:nvPr>
            <p:ph sz="quarter" idx="13"/>
          </p:nvPr>
        </p:nvSpPr>
        <p:spPr>
          <a:xfrm>
            <a:off x="483704" y="788620"/>
            <a:ext cx="2616200" cy="366712"/>
          </a:xfrm>
        </p:spPr>
        <p:txBody>
          <a:bodyPr/>
          <a:lstStyle/>
          <a:p>
            <a:r>
              <a:rPr lang="en-US" dirty="0"/>
              <a:t>Infection Prevention</a:t>
            </a:r>
          </a:p>
        </p:txBody>
      </p:sp>
      <p:pic>
        <p:nvPicPr>
          <p:cNvPr id="6" name="Picture 5"/>
          <p:cNvPicPr/>
          <p:nvPr/>
        </p:nvPicPr>
        <p:blipFill rotWithShape="1">
          <a:blip r:embed="rId2"/>
          <a:srcRect l="26997" t="31785" r="57692" b="49621"/>
          <a:stretch/>
        </p:blipFill>
        <p:spPr bwMode="auto">
          <a:xfrm>
            <a:off x="3519665" y="5122747"/>
            <a:ext cx="1647825" cy="1120775"/>
          </a:xfrm>
          <a:prstGeom prst="rect">
            <a:avLst/>
          </a:prstGeom>
          <a:ln>
            <a:solidFill>
              <a:schemeClr val="tx1"/>
            </a:solidFill>
          </a:ln>
          <a:extLst>
            <a:ext uri="{53640926-AAD7-44D8-BBD7-CCE9431645EC}">
              <a14:shadowObscured xmlns:a14="http://schemas.microsoft.com/office/drawing/2010/main"/>
            </a:ext>
          </a:extLst>
        </p:spPr>
      </p:pic>
      <p:sp>
        <p:nvSpPr>
          <p:cNvPr id="7"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a:t>
            </a:r>
          </a:p>
        </p:txBody>
      </p:sp>
    </p:spTree>
    <p:extLst>
      <p:ext uri="{BB962C8B-B14F-4D97-AF65-F5344CB8AC3E}">
        <p14:creationId xmlns:p14="http://schemas.microsoft.com/office/powerpoint/2010/main" val="213163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0" indent="0" algn="ctr">
              <a:buNone/>
            </a:pPr>
            <a:endParaRPr lang="en-US" sz="5400" dirty="0"/>
          </a:p>
          <a:p>
            <a:pPr marL="0" indent="0" algn="ctr">
              <a:buNone/>
            </a:pPr>
            <a:endParaRPr lang="en-US" sz="5400" dirty="0"/>
          </a:p>
          <a:p>
            <a:pPr marL="0" indent="0" algn="ctr">
              <a:buNone/>
            </a:pPr>
            <a:r>
              <a:rPr lang="en-US" sz="5400" dirty="0"/>
              <a:t>REGULATORY</a:t>
            </a:r>
          </a:p>
        </p:txBody>
      </p:sp>
      <p:sp>
        <p:nvSpPr>
          <p:cNvPr id="5"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a:t>
            </a:r>
          </a:p>
        </p:txBody>
      </p:sp>
    </p:spTree>
    <p:extLst>
      <p:ext uri="{BB962C8B-B14F-4D97-AF65-F5344CB8AC3E}">
        <p14:creationId xmlns:p14="http://schemas.microsoft.com/office/powerpoint/2010/main" val="2161161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13541" y="1164762"/>
            <a:ext cx="8229600" cy="5461326"/>
          </a:xfrm>
        </p:spPr>
        <p:txBody>
          <a:bodyPr/>
          <a:lstStyle/>
          <a:p>
            <a:r>
              <a:rPr lang="en-US" sz="2600" dirty="0"/>
              <a:t>Why is document control important?</a:t>
            </a:r>
          </a:p>
          <a:p>
            <a:pPr lvl="1"/>
            <a:r>
              <a:rPr lang="en-US" sz="2100" dirty="0"/>
              <a:t>To ensure all procedures and posted documents are up to date and do not contribute to near misses, patient safety events or employee accidents.</a:t>
            </a:r>
          </a:p>
          <a:p>
            <a:r>
              <a:rPr lang="en-US" sz="2600" dirty="0"/>
              <a:t>All procedures and policies are in:</a:t>
            </a:r>
          </a:p>
          <a:p>
            <a:pPr lvl="1"/>
            <a:r>
              <a:rPr lang="en-US" sz="2100" dirty="0" err="1"/>
              <a:t>Sharepoint</a:t>
            </a:r>
            <a:r>
              <a:rPr lang="en-US" sz="2100" dirty="0"/>
              <a:t> for laboratory specific procedures and policies.</a:t>
            </a:r>
          </a:p>
          <a:p>
            <a:pPr lvl="1"/>
            <a:r>
              <a:rPr lang="en-US" sz="2100" dirty="0"/>
              <a:t>Policy tech for all other hospital department procedures and policies.</a:t>
            </a:r>
          </a:p>
          <a:p>
            <a:r>
              <a:rPr lang="en-US" sz="2600" dirty="0"/>
              <a:t>Posted documents contain:</a:t>
            </a:r>
          </a:p>
          <a:p>
            <a:pPr lvl="1"/>
            <a:r>
              <a:rPr lang="en-US" sz="2100" dirty="0"/>
              <a:t>HMH document control sticker or</a:t>
            </a:r>
          </a:p>
          <a:p>
            <a:pPr lvl="1"/>
            <a:r>
              <a:rPr lang="en-US" sz="2100" dirty="0"/>
              <a:t>Six required DNV elements</a:t>
            </a:r>
          </a:p>
          <a:p>
            <a:pPr lvl="2"/>
            <a:r>
              <a:rPr lang="en-US" sz="1200" dirty="0"/>
              <a:t>Hospital name or logo</a:t>
            </a:r>
          </a:p>
          <a:p>
            <a:pPr lvl="2"/>
            <a:r>
              <a:rPr lang="en-US" sz="1200" dirty="0"/>
              <a:t>Department name	</a:t>
            </a:r>
          </a:p>
          <a:p>
            <a:pPr lvl="2"/>
            <a:r>
              <a:rPr lang="en-US" sz="1200" dirty="0"/>
              <a:t>Document title</a:t>
            </a:r>
          </a:p>
          <a:p>
            <a:pPr lvl="2"/>
            <a:r>
              <a:rPr lang="en-US" sz="1200" dirty="0"/>
              <a:t>Creation date</a:t>
            </a:r>
          </a:p>
          <a:p>
            <a:pPr lvl="2"/>
            <a:r>
              <a:rPr lang="en-US" sz="1200" dirty="0"/>
              <a:t>Version number</a:t>
            </a:r>
          </a:p>
          <a:p>
            <a:pPr lvl="2"/>
            <a:r>
              <a:rPr lang="en-US" sz="1200" dirty="0"/>
              <a:t>Page numbers (if 2+ pages long) </a:t>
            </a:r>
          </a:p>
        </p:txBody>
      </p:sp>
      <p:sp>
        <p:nvSpPr>
          <p:cNvPr id="3" name="Title 2"/>
          <p:cNvSpPr>
            <a:spLocks noGrp="1"/>
          </p:cNvSpPr>
          <p:nvPr>
            <p:ph type="title"/>
          </p:nvPr>
        </p:nvSpPr>
        <p:spPr>
          <a:xfrm>
            <a:off x="333467" y="135453"/>
            <a:ext cx="5364683" cy="505884"/>
          </a:xfrm>
        </p:spPr>
        <p:txBody>
          <a:bodyPr>
            <a:noAutofit/>
          </a:bodyPr>
          <a:lstStyle/>
          <a:p>
            <a:r>
              <a:rPr lang="en-US" sz="1800" dirty="0"/>
              <a:t>Department of Pathology and Genomic Medicine Laboratory Safety Orientation</a:t>
            </a:r>
          </a:p>
        </p:txBody>
      </p:sp>
      <p:sp>
        <p:nvSpPr>
          <p:cNvPr id="4" name="Content Placeholder 3"/>
          <p:cNvSpPr>
            <a:spLocks noGrp="1"/>
          </p:cNvSpPr>
          <p:nvPr>
            <p:ph sz="quarter" idx="13"/>
          </p:nvPr>
        </p:nvSpPr>
        <p:spPr>
          <a:xfrm>
            <a:off x="360533" y="781494"/>
            <a:ext cx="2616200" cy="366712"/>
          </a:xfrm>
        </p:spPr>
        <p:txBody>
          <a:bodyPr/>
          <a:lstStyle/>
          <a:p>
            <a:r>
              <a:rPr lang="en-US" dirty="0"/>
              <a:t>Document Control</a:t>
            </a:r>
          </a:p>
        </p:txBody>
      </p:sp>
    </p:spTree>
    <p:extLst>
      <p:ext uri="{BB962C8B-B14F-4D97-AF65-F5344CB8AC3E}">
        <p14:creationId xmlns:p14="http://schemas.microsoft.com/office/powerpoint/2010/main" val="4143426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0" indent="0" algn="ctr">
              <a:buNone/>
            </a:pPr>
            <a:endParaRPr lang="en-US" sz="5400" dirty="0"/>
          </a:p>
          <a:p>
            <a:pPr marL="0" indent="0" algn="ctr">
              <a:buNone/>
            </a:pPr>
            <a:endParaRPr lang="en-US" sz="5400" dirty="0"/>
          </a:p>
          <a:p>
            <a:pPr marL="0" indent="0" algn="ctr">
              <a:buNone/>
            </a:pPr>
            <a:r>
              <a:rPr lang="en-US" sz="5400" dirty="0"/>
              <a:t>FIRE SAFETY</a:t>
            </a:r>
          </a:p>
        </p:txBody>
      </p:sp>
      <p:sp>
        <p:nvSpPr>
          <p:cNvPr id="5"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a:t>
            </a:r>
          </a:p>
        </p:txBody>
      </p:sp>
    </p:spTree>
    <p:extLst>
      <p:ext uri="{BB962C8B-B14F-4D97-AF65-F5344CB8AC3E}">
        <p14:creationId xmlns:p14="http://schemas.microsoft.com/office/powerpoint/2010/main" val="3331810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rotWithShape="1">
          <a:blip r:embed="rId3"/>
          <a:srcRect b="6538"/>
          <a:stretch/>
        </p:blipFill>
        <p:spPr>
          <a:xfrm>
            <a:off x="498234" y="1627430"/>
            <a:ext cx="3117939" cy="4116146"/>
          </a:xfrm>
          <a:prstGeom prst="rect">
            <a:avLst/>
          </a:prstGeom>
        </p:spPr>
      </p:pic>
      <p:sp>
        <p:nvSpPr>
          <p:cNvPr id="12293" name="Content Placeholder 40"/>
          <p:cNvSpPr>
            <a:spLocks noGrp="1"/>
          </p:cNvSpPr>
          <p:nvPr>
            <p:ph sz="quarter" idx="13"/>
          </p:nvPr>
        </p:nvSpPr>
        <p:spPr bwMode="auto">
          <a:xfrm>
            <a:off x="677863" y="742950"/>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Franklin Gothic Book" panose="020B0503020102020204" pitchFamily="34" charset="0"/>
                <a:cs typeface="Franklin Gothic Book" panose="020B0503020102020204" pitchFamily="34" charset="0"/>
              </a:rPr>
              <a:t>Fire Safety: Code Red</a:t>
            </a:r>
          </a:p>
        </p:txBody>
      </p:sp>
      <p:sp>
        <p:nvSpPr>
          <p:cNvPr id="3" name="TextBox 2"/>
          <p:cNvSpPr txBox="1"/>
          <p:nvPr/>
        </p:nvSpPr>
        <p:spPr>
          <a:xfrm>
            <a:off x="4237966" y="1115324"/>
            <a:ext cx="4604369" cy="5909310"/>
          </a:xfrm>
          <a:prstGeom prst="rect">
            <a:avLst/>
          </a:prstGeom>
          <a:noFill/>
        </p:spPr>
        <p:txBody>
          <a:bodyPr wrap="square" rtlCol="0">
            <a:spAutoFit/>
          </a:bodyPr>
          <a:lstStyle/>
          <a:p>
            <a:pPr algn="ctr"/>
            <a:r>
              <a:rPr lang="en-US" b="1" dirty="0"/>
              <a:t>Steps for addressing a fire</a:t>
            </a:r>
          </a:p>
          <a:p>
            <a:r>
              <a:rPr lang="en-US" dirty="0"/>
              <a:t> </a:t>
            </a:r>
          </a:p>
          <a:p>
            <a:pPr marL="342900" indent="-342900">
              <a:buFont typeface="+mj-lt"/>
              <a:buAutoNum type="alphaUcPeriod"/>
            </a:pPr>
            <a:r>
              <a:rPr lang="en-US" dirty="0"/>
              <a:t>Is there visible smoke or fire? </a:t>
            </a:r>
          </a:p>
          <a:p>
            <a:pPr lvl="1"/>
            <a:r>
              <a:rPr lang="en-US" dirty="0"/>
              <a:t>Activate (R-A-C-E) in (any order)	</a:t>
            </a:r>
          </a:p>
          <a:p>
            <a:pPr lvl="1"/>
            <a:r>
              <a:rPr lang="en-US" b="1" dirty="0"/>
              <a:t>Rescue: </a:t>
            </a:r>
            <a:r>
              <a:rPr lang="en-US" dirty="0"/>
              <a:t>Rescue anyone in immediate danger.</a:t>
            </a:r>
            <a:endParaRPr lang="en-US" b="1" dirty="0"/>
          </a:p>
          <a:p>
            <a:r>
              <a:rPr lang="en-US" b="1" dirty="0"/>
              <a:t>	Alarm (</a:t>
            </a:r>
            <a:r>
              <a:rPr lang="en-US" b="1" dirty="0">
                <a:solidFill>
                  <a:srgbClr val="FF0000"/>
                </a:solidFill>
              </a:rPr>
              <a:t>Important! Both Steps must 	be completed to fully alarm 	throughout the facility</a:t>
            </a:r>
            <a:r>
              <a:rPr lang="en-US" b="1" dirty="0"/>
              <a:t>):</a:t>
            </a:r>
          </a:p>
          <a:p>
            <a:r>
              <a:rPr lang="en-US" b="1" dirty="0"/>
              <a:t>	   </a:t>
            </a:r>
            <a:r>
              <a:rPr lang="en-US" dirty="0"/>
              <a:t>1. Activate nearest fire pull station.</a:t>
            </a:r>
          </a:p>
          <a:p>
            <a:pPr lvl="1"/>
            <a:r>
              <a:rPr lang="en-US" dirty="0"/>
              <a:t>   2. From a safe location call the Fire       </a:t>
            </a:r>
          </a:p>
          <a:p>
            <a:pPr lvl="1"/>
            <a:r>
              <a:rPr lang="en-US" dirty="0"/>
              <a:t>       Operator (Code </a:t>
            </a:r>
            <a:r>
              <a:rPr lang="en-US" dirty="0">
                <a:solidFill>
                  <a:srgbClr val="FF0000"/>
                </a:solidFill>
              </a:rPr>
              <a:t>Red</a:t>
            </a:r>
            <a:r>
              <a:rPr lang="en-US" dirty="0"/>
              <a:t>): </a:t>
            </a:r>
          </a:p>
          <a:p>
            <a:pPr lvl="1"/>
            <a:r>
              <a:rPr lang="en-US" dirty="0"/>
              <a:t>       713-790-3300</a:t>
            </a:r>
          </a:p>
          <a:p>
            <a:pPr lvl="1"/>
            <a:r>
              <a:rPr lang="en-US" b="1" dirty="0"/>
              <a:t>Contain:</a:t>
            </a:r>
            <a:r>
              <a:rPr lang="en-US" dirty="0"/>
              <a:t>  Close all doors.</a:t>
            </a:r>
          </a:p>
          <a:p>
            <a:pPr lvl="1"/>
            <a:r>
              <a:rPr lang="en-US" b="1" dirty="0"/>
              <a:t>Extinguish: </a:t>
            </a:r>
            <a:r>
              <a:rPr lang="en-US" dirty="0"/>
              <a:t>Extinguish the fire, if possible, but DO NOT ENDANGER YOUSELF.</a:t>
            </a:r>
          </a:p>
          <a:p>
            <a:pPr lvl="1"/>
            <a:endParaRPr lang="en-US" dirty="0"/>
          </a:p>
          <a:p>
            <a:pPr marL="342900" lvl="1" indent="-342900">
              <a:buAutoNum type="alphaUcPeriod" startAt="2"/>
            </a:pPr>
            <a:r>
              <a:rPr lang="en-US" dirty="0"/>
              <a:t>Burning Smell, but no smoke?</a:t>
            </a:r>
          </a:p>
          <a:p>
            <a:pPr marL="457200" lvl="2"/>
            <a:r>
              <a:rPr lang="en-US" dirty="0"/>
              <a:t>Notify Security at 713-441-9511</a:t>
            </a:r>
          </a:p>
          <a:p>
            <a:pPr marL="800100" lvl="1" indent="-342900">
              <a:buAutoNum type="arabicParenR"/>
            </a:pPr>
            <a:endParaRPr lang="en-US" dirty="0"/>
          </a:p>
        </p:txBody>
      </p:sp>
      <p:sp>
        <p:nvSpPr>
          <p:cNvPr id="6" name="TextBox 5"/>
          <p:cNvSpPr txBox="1"/>
          <p:nvPr/>
        </p:nvSpPr>
        <p:spPr>
          <a:xfrm>
            <a:off x="269627" y="1106606"/>
            <a:ext cx="3730866" cy="646331"/>
          </a:xfrm>
          <a:prstGeom prst="rect">
            <a:avLst/>
          </a:prstGeom>
          <a:noFill/>
        </p:spPr>
        <p:txBody>
          <a:bodyPr wrap="square" rtlCol="0">
            <a:spAutoFit/>
          </a:bodyPr>
          <a:lstStyle/>
          <a:p>
            <a:r>
              <a:rPr lang="en-US" b="1" dirty="0"/>
              <a:t>Fire Extinguisher Classification</a:t>
            </a:r>
          </a:p>
          <a:p>
            <a:r>
              <a:rPr lang="en-US" dirty="0"/>
              <a:t> </a:t>
            </a:r>
          </a:p>
        </p:txBody>
      </p:sp>
      <p:sp>
        <p:nvSpPr>
          <p:cNvPr id="8"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 </a:t>
            </a:r>
          </a:p>
        </p:txBody>
      </p:sp>
    </p:spTree>
    <p:extLst>
      <p:ext uri="{BB962C8B-B14F-4D97-AF65-F5344CB8AC3E}">
        <p14:creationId xmlns:p14="http://schemas.microsoft.com/office/powerpoint/2010/main" val="146104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57199" y="1427924"/>
            <a:ext cx="8433583" cy="2637640"/>
          </a:xfrm>
        </p:spPr>
        <p:txBody>
          <a:bodyPr/>
          <a:lstStyle/>
          <a:p>
            <a:r>
              <a:rPr lang="en-US" sz="2000" b="1" dirty="0"/>
              <a:t>Hallway Clearance &amp; Corridor Etiquette</a:t>
            </a:r>
          </a:p>
          <a:p>
            <a:pPr marL="0" indent="0">
              <a:buNone/>
            </a:pPr>
            <a:r>
              <a:rPr lang="en-US" sz="2000" dirty="0"/>
              <a:t>	- There must be an unobstructed egress of at least 4 feet from one end     	  of the area to the other.</a:t>
            </a:r>
          </a:p>
          <a:p>
            <a:pPr marL="0" indent="0">
              <a:buNone/>
            </a:pPr>
            <a:r>
              <a:rPr lang="en-US" sz="2000" dirty="0"/>
              <a:t>	- All equipment should be stored on one side of the hallway and mobile.</a:t>
            </a:r>
          </a:p>
          <a:p>
            <a:pPr marL="0" indent="0">
              <a:buNone/>
            </a:pPr>
            <a:r>
              <a:rPr lang="en-US" sz="2000" dirty="0"/>
              <a:t>	- Equipment or other objects cannot block life safety systems such as: 	    	  fire extinguishers, pull stations, fire exits, fire doors or medical gas shut 	  off valves.</a:t>
            </a:r>
          </a:p>
        </p:txBody>
      </p:sp>
      <p:sp>
        <p:nvSpPr>
          <p:cNvPr id="4" name="Content Placeholder 8"/>
          <p:cNvSpPr>
            <a:spLocks noGrp="1"/>
          </p:cNvSpPr>
          <p:nvPr>
            <p:ph sz="quarter" idx="13"/>
          </p:nvPr>
        </p:nvSpPr>
        <p:spPr>
          <a:xfrm>
            <a:off x="382663" y="747971"/>
            <a:ext cx="2616200" cy="366712"/>
          </a:xfrm>
        </p:spPr>
        <p:txBody>
          <a:bodyPr/>
          <a:lstStyle/>
          <a:p>
            <a:r>
              <a:rPr lang="en-US" dirty="0"/>
              <a:t>Life Safety</a:t>
            </a:r>
          </a:p>
        </p:txBody>
      </p:sp>
      <p:sp>
        <p:nvSpPr>
          <p:cNvPr id="6"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64" y="3937359"/>
            <a:ext cx="4896624" cy="27421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898" y="3937359"/>
            <a:ext cx="2432633" cy="2742109"/>
          </a:xfrm>
          <a:prstGeom prst="rect">
            <a:avLst/>
          </a:prstGeom>
        </p:spPr>
      </p:pic>
    </p:spTree>
    <p:extLst>
      <p:ext uri="{BB962C8B-B14F-4D97-AF65-F5344CB8AC3E}">
        <p14:creationId xmlns:p14="http://schemas.microsoft.com/office/powerpoint/2010/main" val="212842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8"/>
          <p:cNvSpPr txBox="1">
            <a:spLocks/>
          </p:cNvSpPr>
          <p:nvPr/>
        </p:nvSpPr>
        <p:spPr bwMode="auto">
          <a:xfrm>
            <a:off x="957515" y="1584637"/>
            <a:ext cx="6531428" cy="5116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Franklin Gothic Book"/>
                <a:ea typeface="Franklin Gothic Book" pitchFamily="34" charset="0"/>
                <a:cs typeface="Franklin Gothic Book"/>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Franklin Gothic Book"/>
                <a:ea typeface="Franklin Gothic Book" pitchFamily="34" charset="0"/>
                <a:cs typeface="Franklin Gothic Book"/>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Franklin Gothic Book"/>
                <a:ea typeface="MS PGothic" pitchFamily="34" charset="-128"/>
                <a:cs typeface="Franklin Gothic Book"/>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Franklin Gothic Book"/>
                <a:ea typeface="MS PGothic" pitchFamily="34" charset="-128"/>
                <a:cs typeface="Franklin Gothic Book"/>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charset="0"/>
              <a:buNone/>
            </a:pPr>
            <a:endParaRPr lang="en-US" sz="3600" dirty="0">
              <a:latin typeface="Franklin Gothic Book" charset="0"/>
              <a:ea typeface="Franklin Gothic Book" charset="0"/>
              <a:cs typeface="Franklin Gothic Book" charset="0"/>
            </a:endParaRPr>
          </a:p>
        </p:txBody>
      </p:sp>
      <p:sp>
        <p:nvSpPr>
          <p:cNvPr id="10" name="Content Placeholder 38"/>
          <p:cNvSpPr txBox="1">
            <a:spLocks/>
          </p:cNvSpPr>
          <p:nvPr/>
        </p:nvSpPr>
        <p:spPr bwMode="auto">
          <a:xfrm>
            <a:off x="1127448" y="3216532"/>
            <a:ext cx="6517899" cy="5156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Franklin Gothic Book"/>
                <a:ea typeface="Franklin Gothic Book" pitchFamily="34" charset="0"/>
                <a:cs typeface="Franklin Gothic Book"/>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Franklin Gothic Book"/>
                <a:ea typeface="Franklin Gothic Book" pitchFamily="34" charset="0"/>
                <a:cs typeface="Franklin Gothic Book"/>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Franklin Gothic Book"/>
                <a:ea typeface="MS PGothic" pitchFamily="34" charset="-128"/>
                <a:cs typeface="Franklin Gothic Book"/>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Franklin Gothic Book"/>
                <a:ea typeface="MS PGothic" pitchFamily="34" charset="-128"/>
                <a:cs typeface="Franklin Gothic Book"/>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charset="0"/>
              <a:buNone/>
            </a:pPr>
            <a:endParaRPr lang="en-US" sz="3600" dirty="0">
              <a:latin typeface="Franklin Gothic Book" charset="0"/>
              <a:ea typeface="Franklin Gothic Book" charset="0"/>
              <a:cs typeface="Franklin Gothic Book" charset="0"/>
            </a:endParaRPr>
          </a:p>
        </p:txBody>
      </p:sp>
      <p:sp>
        <p:nvSpPr>
          <p:cNvPr id="11" name="Content Placeholder 38"/>
          <p:cNvSpPr txBox="1">
            <a:spLocks/>
          </p:cNvSpPr>
          <p:nvPr/>
        </p:nvSpPr>
        <p:spPr bwMode="auto">
          <a:xfrm>
            <a:off x="538634" y="3474335"/>
            <a:ext cx="7369190" cy="5116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Franklin Gothic Book"/>
                <a:ea typeface="Franklin Gothic Book" pitchFamily="34" charset="0"/>
                <a:cs typeface="Franklin Gothic Book"/>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Franklin Gothic Book"/>
                <a:ea typeface="Franklin Gothic Book" pitchFamily="34" charset="0"/>
                <a:cs typeface="Franklin Gothic Book"/>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Franklin Gothic Book"/>
                <a:ea typeface="MS PGothic" pitchFamily="34" charset="-128"/>
                <a:cs typeface="Franklin Gothic Book"/>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Franklin Gothic Book"/>
                <a:ea typeface="MS PGothic" pitchFamily="34" charset="-128"/>
                <a:cs typeface="Franklin Gothic Book"/>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3600" dirty="0">
                <a:latin typeface="Franklin Gothic Book" charset="0"/>
                <a:ea typeface="Franklin Gothic Book" charset="0"/>
                <a:cs typeface="Franklin Gothic Book" charset="0"/>
              </a:rPr>
              <a:t>This safety orientation will cover the following topics:</a:t>
            </a:r>
          </a:p>
          <a:p>
            <a:pPr marL="742950" indent="-742950">
              <a:buFont typeface="+mj-lt"/>
              <a:buAutoNum type="arabicParenR"/>
            </a:pPr>
            <a:r>
              <a:rPr lang="en-US" sz="3600" dirty="0">
                <a:latin typeface="Franklin Gothic Book" charset="0"/>
                <a:ea typeface="Franklin Gothic Book" charset="0"/>
                <a:cs typeface="Franklin Gothic Book" charset="0"/>
              </a:rPr>
              <a:t>General, Hospital and Laboratory Safety</a:t>
            </a:r>
          </a:p>
          <a:p>
            <a:pPr marL="742950" indent="-742950">
              <a:buFont typeface="+mj-lt"/>
              <a:buAutoNum type="arabicParenR"/>
            </a:pPr>
            <a:r>
              <a:rPr lang="en-US" sz="3600" dirty="0">
                <a:latin typeface="Franklin Gothic Book" charset="0"/>
                <a:ea typeface="Franklin Gothic Book" charset="0"/>
                <a:cs typeface="Franklin Gothic Book" charset="0"/>
              </a:rPr>
              <a:t>Fire &amp; Equipment Safety</a:t>
            </a:r>
          </a:p>
          <a:p>
            <a:pPr marL="742950" indent="-742950">
              <a:buFont typeface="+mj-lt"/>
              <a:buAutoNum type="arabicParenR"/>
            </a:pPr>
            <a:r>
              <a:rPr lang="en-US" sz="3600" dirty="0">
                <a:latin typeface="Franklin Gothic Book" charset="0"/>
                <a:ea typeface="Franklin Gothic Book" charset="0"/>
                <a:cs typeface="Franklin Gothic Book" charset="0"/>
              </a:rPr>
              <a:t>Chemical Safety </a:t>
            </a:r>
          </a:p>
          <a:p>
            <a:pPr marL="742950" indent="-742950">
              <a:buFont typeface="+mj-lt"/>
              <a:buAutoNum type="arabicParenR"/>
            </a:pPr>
            <a:r>
              <a:rPr lang="en-US" sz="3600" dirty="0">
                <a:latin typeface="Franklin Gothic Book" charset="0"/>
                <a:ea typeface="Franklin Gothic Book" charset="0"/>
                <a:cs typeface="Franklin Gothic Book" charset="0"/>
              </a:rPr>
              <a:t>Blood-borne Pathogen Safety</a:t>
            </a:r>
          </a:p>
        </p:txBody>
      </p:sp>
      <p:sp>
        <p:nvSpPr>
          <p:cNvPr id="7"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a:t>
            </a:r>
          </a:p>
        </p:txBody>
      </p:sp>
    </p:spTree>
    <p:custDataLst>
      <p:tags r:id="rId1"/>
    </p:custDataLst>
    <p:extLst>
      <p:ext uri="{BB962C8B-B14F-4D97-AF65-F5344CB8AC3E}">
        <p14:creationId xmlns:p14="http://schemas.microsoft.com/office/powerpoint/2010/main" val="1574416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a:t>Medical gas cylinders should be kept in an appropriately secured containment, upright, dry and in a clean condition.</a:t>
            </a:r>
          </a:p>
          <a:p>
            <a:pPr marL="0" indent="0">
              <a:buNone/>
            </a:pPr>
            <a:endParaRPr lang="en-US" dirty="0"/>
          </a:p>
          <a:p>
            <a:r>
              <a:rPr lang="en-US" dirty="0"/>
              <a:t>Should the location of emergency oxygen shut off be identified and communicated to departmental staff?</a:t>
            </a:r>
          </a:p>
          <a:p>
            <a:pPr lvl="1"/>
            <a:r>
              <a:rPr lang="en-US" dirty="0"/>
              <a:t>In the event of an emergency, only trained staff within HMH can turn off the medical gases and only if it is safe to do so.</a:t>
            </a:r>
          </a:p>
        </p:txBody>
      </p:sp>
      <p:sp>
        <p:nvSpPr>
          <p:cNvPr id="3" name="Title 2"/>
          <p:cNvSpPr>
            <a:spLocks noGrp="1"/>
          </p:cNvSpPr>
          <p:nvPr>
            <p:ph type="title"/>
          </p:nvPr>
        </p:nvSpPr>
        <p:spPr>
          <a:xfrm>
            <a:off x="364729" y="135453"/>
            <a:ext cx="5364683" cy="505884"/>
          </a:xfrm>
        </p:spPr>
        <p:txBody>
          <a:bodyPr>
            <a:noAutofit/>
          </a:bodyPr>
          <a:lstStyle/>
          <a:p>
            <a:r>
              <a:rPr lang="en-US" sz="1800" dirty="0"/>
              <a:t>Department of Pathology and Genomic Medicine Laboratory Safety Orientation</a:t>
            </a:r>
          </a:p>
        </p:txBody>
      </p:sp>
      <p:sp>
        <p:nvSpPr>
          <p:cNvPr id="4" name="Content Placeholder 3"/>
          <p:cNvSpPr>
            <a:spLocks noGrp="1"/>
          </p:cNvSpPr>
          <p:nvPr>
            <p:ph sz="quarter" idx="13"/>
          </p:nvPr>
        </p:nvSpPr>
        <p:spPr>
          <a:xfrm>
            <a:off x="364729" y="754056"/>
            <a:ext cx="4496440" cy="366712"/>
          </a:xfrm>
        </p:spPr>
        <p:txBody>
          <a:bodyPr/>
          <a:lstStyle/>
          <a:p>
            <a:r>
              <a:rPr lang="en-US" dirty="0"/>
              <a:t>Medical Gas Cylinders and Emergency oxygen shut off</a:t>
            </a:r>
          </a:p>
        </p:txBody>
      </p:sp>
    </p:spTree>
    <p:extLst>
      <p:ext uri="{BB962C8B-B14F-4D97-AF65-F5344CB8AC3E}">
        <p14:creationId xmlns:p14="http://schemas.microsoft.com/office/powerpoint/2010/main" val="3735036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0" indent="0" algn="ctr">
              <a:buNone/>
            </a:pPr>
            <a:endParaRPr lang="en-US" sz="5400" dirty="0"/>
          </a:p>
          <a:p>
            <a:pPr marL="0" indent="0" algn="ctr">
              <a:buNone/>
            </a:pPr>
            <a:endParaRPr lang="en-US" sz="5400" dirty="0"/>
          </a:p>
          <a:p>
            <a:pPr marL="0" indent="0" algn="ctr">
              <a:buNone/>
            </a:pPr>
            <a:r>
              <a:rPr lang="en-US" sz="5400" dirty="0"/>
              <a:t>EQUIPMENT SAFETY</a:t>
            </a:r>
          </a:p>
        </p:txBody>
      </p:sp>
      <p:sp>
        <p:nvSpPr>
          <p:cNvPr id="5"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 - Contingent</a:t>
            </a:r>
          </a:p>
        </p:txBody>
      </p:sp>
    </p:spTree>
    <p:extLst>
      <p:ext uri="{BB962C8B-B14F-4D97-AF65-F5344CB8AC3E}">
        <p14:creationId xmlns:p14="http://schemas.microsoft.com/office/powerpoint/2010/main" val="2071580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2" y="1179450"/>
            <a:ext cx="4040188" cy="639762"/>
          </a:xfrm>
        </p:spPr>
        <p:txBody>
          <a:bodyPr/>
          <a:lstStyle/>
          <a:p>
            <a:r>
              <a:rPr lang="en-US" dirty="0"/>
              <a:t>Equipment Problems</a:t>
            </a:r>
          </a:p>
        </p:txBody>
      </p:sp>
      <p:sp>
        <p:nvSpPr>
          <p:cNvPr id="3" name="Content Placeholder 2"/>
          <p:cNvSpPr>
            <a:spLocks noGrp="1"/>
          </p:cNvSpPr>
          <p:nvPr>
            <p:ph sz="half" idx="2"/>
          </p:nvPr>
        </p:nvSpPr>
        <p:spPr>
          <a:xfrm>
            <a:off x="254006" y="1838809"/>
            <a:ext cx="4040188" cy="3951288"/>
          </a:xfrm>
        </p:spPr>
        <p:txBody>
          <a:bodyPr/>
          <a:lstStyle/>
          <a:p>
            <a:r>
              <a:rPr lang="en-US" sz="2100" dirty="0"/>
              <a:t>Biomed is responsible for the maintenance and repair of all medical equipment.</a:t>
            </a:r>
          </a:p>
          <a:p>
            <a:r>
              <a:rPr lang="en-US" sz="2100" dirty="0"/>
              <a:t>When there is a problem with medical equipment, biomed needs to be notified.</a:t>
            </a:r>
          </a:p>
          <a:p>
            <a:r>
              <a:rPr lang="en-US" sz="2100" dirty="0"/>
              <a:t> A service request can be made on the intranet under “Frequently Accessed Pages” or call 713-441-4246 Central Dispatch.  </a:t>
            </a:r>
          </a:p>
          <a:p>
            <a:endParaRPr lang="en-US" sz="2200" dirty="0"/>
          </a:p>
          <a:p>
            <a:pPr marL="0" indent="0">
              <a:buNone/>
            </a:pPr>
            <a:endParaRPr lang="en-US" sz="2200" dirty="0"/>
          </a:p>
        </p:txBody>
      </p:sp>
      <p:sp>
        <p:nvSpPr>
          <p:cNvPr id="7" name="Text Placeholder 6"/>
          <p:cNvSpPr>
            <a:spLocks noGrp="1"/>
          </p:cNvSpPr>
          <p:nvPr>
            <p:ph type="body" sz="quarter" idx="3"/>
          </p:nvPr>
        </p:nvSpPr>
        <p:spPr>
          <a:xfrm>
            <a:off x="5264182" y="1344248"/>
            <a:ext cx="3391387" cy="474964"/>
          </a:xfrm>
        </p:spPr>
        <p:txBody>
          <a:bodyPr/>
          <a:lstStyle/>
          <a:p>
            <a:r>
              <a:rPr lang="en-US" dirty="0"/>
              <a:t>PSN STARR TAG</a:t>
            </a:r>
          </a:p>
        </p:txBody>
      </p:sp>
      <p:sp>
        <p:nvSpPr>
          <p:cNvPr id="38" name="Title 37"/>
          <p:cNvSpPr>
            <a:spLocks noGrp="1"/>
          </p:cNvSpPr>
          <p:nvPr>
            <p:ph type="title"/>
          </p:nvPr>
        </p:nvSpPr>
        <p:spPr>
          <a:xfrm>
            <a:off x="457202" y="196413"/>
            <a:ext cx="5364683" cy="505884"/>
          </a:xfrm>
        </p:spPr>
        <p:txBody>
          <a:bodyPr>
            <a:noAutofit/>
          </a:bodyPr>
          <a:lstStyle/>
          <a:p>
            <a:pPr eaLnBrk="1" hangingPunct="1">
              <a:defRPr/>
            </a:pPr>
            <a:r>
              <a:rPr lang="en-US" sz="1800" dirty="0"/>
              <a:t>Department of Pathology and Genomic Medicine Laboratory Safety Orientation</a:t>
            </a:r>
          </a:p>
        </p:txBody>
      </p:sp>
      <p:sp>
        <p:nvSpPr>
          <p:cNvPr id="9" name="Content Placeholder 8"/>
          <p:cNvSpPr>
            <a:spLocks noGrp="1"/>
          </p:cNvSpPr>
          <p:nvPr>
            <p:ph sz="quarter" idx="13"/>
          </p:nvPr>
        </p:nvSpPr>
        <p:spPr>
          <a:xfrm>
            <a:off x="470850" y="791703"/>
            <a:ext cx="2616200" cy="366712"/>
          </a:xfrm>
        </p:spPr>
        <p:txBody>
          <a:bodyPr/>
          <a:lstStyle/>
          <a:p>
            <a:r>
              <a:rPr lang="en-US" dirty="0"/>
              <a:t>PC/PS104  and HMLAB002</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730" y="1768474"/>
            <a:ext cx="3708954" cy="330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rotWithShape="1">
          <a:blip r:embed="rId4"/>
          <a:srcRect l="66103" t="56291" r="16811" b="18772"/>
          <a:stretch/>
        </p:blipFill>
        <p:spPr bwMode="auto">
          <a:xfrm>
            <a:off x="4219057" y="4933950"/>
            <a:ext cx="4686300" cy="1924050"/>
          </a:xfrm>
          <a:prstGeom prst="rect">
            <a:avLst/>
          </a:prstGeom>
          <a:ln w="9525" cap="flat" cmpd="sng" algn="ctr">
            <a:solidFill>
              <a:srgbClr val="5B9BD5"/>
            </a:solidFill>
            <a:prstDash val="solid"/>
            <a:round/>
            <a:headEnd type="none" w="med" len="med"/>
            <a:tailEnd type="none" w="med" len="med"/>
          </a:ln>
          <a:extLst>
            <a:ext uri="{53640926-AAD7-44D8-BBD7-CCE9431645EC}">
              <a14:shadowObscured xmlns:a14="http://schemas.microsoft.com/office/drawing/2010/main"/>
            </a:ext>
          </a:extLst>
        </p:spPr>
      </p:pic>
      <p:sp>
        <p:nvSpPr>
          <p:cNvPr id="2" name="Right Arrow 1"/>
          <p:cNvSpPr/>
          <p:nvPr/>
        </p:nvSpPr>
        <p:spPr>
          <a:xfrm rot="2168814">
            <a:off x="3729708" y="5125286"/>
            <a:ext cx="2032546" cy="495570"/>
          </a:xfrm>
          <a:prstGeom prst="rightArrow">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693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2" y="1168401"/>
            <a:ext cx="4040188" cy="639762"/>
          </a:xfrm>
        </p:spPr>
        <p:txBody>
          <a:bodyPr/>
          <a:lstStyle/>
          <a:p>
            <a:r>
              <a:rPr lang="en-US" dirty="0"/>
              <a:t>Equipment Problems</a:t>
            </a:r>
          </a:p>
        </p:txBody>
      </p:sp>
      <p:sp>
        <p:nvSpPr>
          <p:cNvPr id="3" name="Content Placeholder 2"/>
          <p:cNvSpPr>
            <a:spLocks noGrp="1"/>
          </p:cNvSpPr>
          <p:nvPr>
            <p:ph sz="half" idx="2"/>
          </p:nvPr>
        </p:nvSpPr>
        <p:spPr>
          <a:xfrm>
            <a:off x="457202" y="1905361"/>
            <a:ext cx="4040188" cy="3951288"/>
          </a:xfrm>
        </p:spPr>
        <p:txBody>
          <a:bodyPr/>
          <a:lstStyle/>
          <a:p>
            <a:r>
              <a:rPr lang="en-US" sz="2200" dirty="0"/>
              <a:t>PSN STARR tag:</a:t>
            </a:r>
          </a:p>
          <a:p>
            <a:pPr lvl="1"/>
            <a:r>
              <a:rPr lang="en-US" sz="1800" dirty="0"/>
              <a:t>Date and time of the request</a:t>
            </a:r>
          </a:p>
          <a:p>
            <a:pPr lvl="1"/>
            <a:r>
              <a:rPr lang="en-US" sz="1800" dirty="0"/>
              <a:t>Service request number which will be provided by Central Dispatch or intranet request.</a:t>
            </a:r>
          </a:p>
          <a:p>
            <a:pPr lvl="1"/>
            <a:r>
              <a:rPr lang="en-US" sz="1800" dirty="0"/>
              <a:t>A description of the problem.</a:t>
            </a:r>
          </a:p>
          <a:p>
            <a:pPr lvl="1"/>
            <a:r>
              <a:rPr lang="en-US" sz="1800" dirty="0"/>
              <a:t>If the equipment was involved in a PSN.</a:t>
            </a:r>
          </a:p>
          <a:p>
            <a:pPr lvl="1"/>
            <a:r>
              <a:rPr lang="en-US" sz="1800" dirty="0"/>
              <a:t>Name, title and contact number of the person making the request.</a:t>
            </a:r>
          </a:p>
          <a:p>
            <a:pPr lvl="1"/>
            <a:r>
              <a:rPr lang="en-US" sz="1800" dirty="0"/>
              <a:t>Equipment has been cleaned and by whom.</a:t>
            </a:r>
          </a:p>
          <a:p>
            <a:pPr marL="0" indent="0">
              <a:buNone/>
            </a:pPr>
            <a:endParaRPr lang="en-US" sz="2200" dirty="0"/>
          </a:p>
        </p:txBody>
      </p:sp>
      <p:sp>
        <p:nvSpPr>
          <p:cNvPr id="7" name="Text Placeholder 6"/>
          <p:cNvSpPr>
            <a:spLocks noGrp="1"/>
          </p:cNvSpPr>
          <p:nvPr>
            <p:ph type="body" sz="quarter" idx="3"/>
          </p:nvPr>
        </p:nvSpPr>
        <p:spPr>
          <a:xfrm>
            <a:off x="5292391" y="1168401"/>
            <a:ext cx="2697469" cy="639762"/>
          </a:xfrm>
        </p:spPr>
        <p:txBody>
          <a:bodyPr/>
          <a:lstStyle/>
          <a:p>
            <a:r>
              <a:rPr lang="en-US" dirty="0"/>
              <a:t>PSN STARR TAG</a:t>
            </a:r>
          </a:p>
        </p:txBody>
      </p:sp>
      <p:sp>
        <p:nvSpPr>
          <p:cNvPr id="38" name="Title 37"/>
          <p:cNvSpPr>
            <a:spLocks noGrp="1"/>
          </p:cNvSpPr>
          <p:nvPr>
            <p:ph type="title"/>
          </p:nvPr>
        </p:nvSpPr>
        <p:spPr>
          <a:xfrm>
            <a:off x="457202" y="179409"/>
            <a:ext cx="5364683" cy="505884"/>
          </a:xfrm>
        </p:spPr>
        <p:txBody>
          <a:bodyPr>
            <a:noAutofit/>
          </a:bodyPr>
          <a:lstStyle/>
          <a:p>
            <a:pPr eaLnBrk="1" hangingPunct="1">
              <a:defRPr/>
            </a:pPr>
            <a:r>
              <a:rPr lang="en-US" sz="1800" dirty="0"/>
              <a:t>Department of Pathology and Genomic Medicine Laboratory Safety Orientation</a:t>
            </a:r>
          </a:p>
        </p:txBody>
      </p:sp>
      <p:sp>
        <p:nvSpPr>
          <p:cNvPr id="9" name="Content Placeholder 8"/>
          <p:cNvSpPr>
            <a:spLocks noGrp="1"/>
          </p:cNvSpPr>
          <p:nvPr>
            <p:ph sz="quarter" idx="13"/>
          </p:nvPr>
        </p:nvSpPr>
        <p:spPr>
          <a:xfrm>
            <a:off x="470850" y="763963"/>
            <a:ext cx="2616200" cy="366712"/>
          </a:xfrm>
        </p:spPr>
        <p:txBody>
          <a:bodyPr/>
          <a:lstStyle/>
          <a:p>
            <a:r>
              <a:rPr lang="en-US" dirty="0"/>
              <a:t>PC/PS104  and HMLAB002</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390" y="1905361"/>
            <a:ext cx="4287473" cy="381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354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81989" y="1188570"/>
            <a:ext cx="4040188" cy="639762"/>
          </a:xfrm>
        </p:spPr>
        <p:txBody>
          <a:bodyPr/>
          <a:lstStyle/>
          <a:p>
            <a:r>
              <a:rPr lang="en-US" dirty="0"/>
              <a:t>Equipment Problems</a:t>
            </a:r>
          </a:p>
        </p:txBody>
      </p:sp>
      <p:sp>
        <p:nvSpPr>
          <p:cNvPr id="3" name="Content Placeholder 2"/>
          <p:cNvSpPr>
            <a:spLocks noGrp="1"/>
          </p:cNvSpPr>
          <p:nvPr>
            <p:ph sz="half" idx="2"/>
          </p:nvPr>
        </p:nvSpPr>
        <p:spPr/>
        <p:txBody>
          <a:bodyPr/>
          <a:lstStyle/>
          <a:p>
            <a:r>
              <a:rPr lang="en-US" sz="2000" dirty="0"/>
              <a:t>If the equipment has been involved in a PSN event, the equipment should not be cleaned and none of the controls or settings should be changed. Notify supervisor of PSN event.</a:t>
            </a:r>
          </a:p>
        </p:txBody>
      </p:sp>
      <p:sp>
        <p:nvSpPr>
          <p:cNvPr id="7" name="Text Placeholder 6"/>
          <p:cNvSpPr>
            <a:spLocks noGrp="1"/>
          </p:cNvSpPr>
          <p:nvPr>
            <p:ph type="body" sz="quarter" idx="3"/>
          </p:nvPr>
        </p:nvSpPr>
        <p:spPr>
          <a:xfrm>
            <a:off x="4767875" y="1188570"/>
            <a:ext cx="4041775" cy="639762"/>
          </a:xfrm>
        </p:spPr>
        <p:txBody>
          <a:bodyPr/>
          <a:lstStyle/>
          <a:p>
            <a:r>
              <a:rPr lang="en-US" dirty="0"/>
              <a:t>PSN STARR TAG</a:t>
            </a:r>
          </a:p>
        </p:txBody>
      </p:sp>
      <p:sp>
        <p:nvSpPr>
          <p:cNvPr id="38" name="Title 37"/>
          <p:cNvSpPr>
            <a:spLocks noGrp="1"/>
          </p:cNvSpPr>
          <p:nvPr>
            <p:ph type="title"/>
          </p:nvPr>
        </p:nvSpPr>
        <p:spPr>
          <a:xfrm>
            <a:off x="334370" y="192083"/>
            <a:ext cx="5364683" cy="505884"/>
          </a:xfrm>
        </p:spPr>
        <p:txBody>
          <a:bodyPr>
            <a:noAutofit/>
          </a:bodyPr>
          <a:lstStyle/>
          <a:p>
            <a:pPr eaLnBrk="1" hangingPunct="1">
              <a:defRPr/>
            </a:pPr>
            <a:r>
              <a:rPr lang="en-US" sz="1800" dirty="0"/>
              <a:t>Department of Pathology and Genomic Medicine Laboratory Safety Orientation</a:t>
            </a:r>
          </a:p>
        </p:txBody>
      </p:sp>
      <p:sp>
        <p:nvSpPr>
          <p:cNvPr id="9" name="Content Placeholder 8"/>
          <p:cNvSpPr>
            <a:spLocks noGrp="1"/>
          </p:cNvSpPr>
          <p:nvPr>
            <p:ph sz="quarter" idx="13"/>
          </p:nvPr>
        </p:nvSpPr>
        <p:spPr>
          <a:xfrm>
            <a:off x="361669" y="761239"/>
            <a:ext cx="2616200" cy="366712"/>
          </a:xfrm>
        </p:spPr>
        <p:txBody>
          <a:bodyPr/>
          <a:lstStyle/>
          <a:p>
            <a:r>
              <a:rPr lang="en-US" dirty="0"/>
              <a:t>PC/PS104  and HMLAB002</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177" y="1828332"/>
            <a:ext cx="4287473" cy="381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39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13541" y="1164762"/>
            <a:ext cx="8229600" cy="5461326"/>
          </a:xfrm>
        </p:spPr>
        <p:txBody>
          <a:bodyPr/>
          <a:lstStyle/>
          <a:p>
            <a:pPr marL="0" indent="0" algn="ctr">
              <a:buNone/>
            </a:pPr>
            <a:r>
              <a:rPr lang="en-US" sz="1500" b="1" dirty="0"/>
              <a:t>Emergency Eyewash and Shower Statements </a:t>
            </a:r>
            <a:endParaRPr lang="en-US" sz="1500" dirty="0"/>
          </a:p>
          <a:p>
            <a:pPr marL="0" indent="0">
              <a:buNone/>
            </a:pPr>
            <a:endParaRPr lang="en-US" sz="1500" dirty="0"/>
          </a:p>
          <a:p>
            <a:pPr marL="0" indent="0">
              <a:buNone/>
            </a:pPr>
            <a:r>
              <a:rPr lang="en-US" sz="1500" b="1" dirty="0"/>
              <a:t>Emergency Showers: </a:t>
            </a:r>
            <a:endParaRPr lang="en-US" sz="1500" dirty="0"/>
          </a:p>
          <a:p>
            <a:r>
              <a:rPr lang="en-US" sz="1500" i="1" dirty="0"/>
              <a:t>Upon installation, functionality of the safety showers is performed by a third party vendor and monitored by HMH Facilities Management Services (FMS). Signage and evaluation for necessity is conducted by Environmental Health and Safety (EHS) in collaboration with HMH FMS. Visual examination and activation of the plumbed systems are performed weekly by a third party vendor contracted by HMH FMS. Yearly maintenance and function verification are also performed either by HMH FMS or a third party vendor. Emergency showers are tested and maintained according to the ANSI Z358.1-2009 Standard. Records are maintained by HMH FMS. </a:t>
            </a:r>
            <a:endParaRPr lang="en-US" sz="1500" dirty="0"/>
          </a:p>
          <a:p>
            <a:pPr marL="0" indent="0">
              <a:buNone/>
            </a:pPr>
            <a:endParaRPr lang="en-US" sz="1500" dirty="0"/>
          </a:p>
          <a:p>
            <a:pPr marL="0" indent="0">
              <a:buNone/>
            </a:pPr>
            <a:r>
              <a:rPr lang="en-US" sz="1500" b="1" dirty="0"/>
              <a:t>Emergency Eyewashes: </a:t>
            </a:r>
            <a:endParaRPr lang="en-US" sz="1500" dirty="0"/>
          </a:p>
          <a:p>
            <a:r>
              <a:rPr lang="en-US" sz="1500" i="1" dirty="0"/>
              <a:t>Certification of flow, pressure, and temperature is performed during installation of the emergency eyewashes. Signage and evaluation for necessity is conducted by Environmental Health and Safety (EHS) in collaboration with HMH Facilities Management Services (FMS). Emergency eyewashes are tested and maintained according to the ANSI Z358.1-2009 Standard. Weekly function and maintenance tasks are performed and documented by each Department of Pathology and Genomic Medicine section. Yearly maintenance tasks are performed either by HMH FMS or a third party vendor contracted by HMH facilities. Yearly maintenance records are maintained by HMH FMS.</a:t>
            </a:r>
            <a:endParaRPr lang="en-US" sz="1500" dirty="0"/>
          </a:p>
          <a:p>
            <a:endParaRPr lang="en-US" sz="1200" dirty="0"/>
          </a:p>
        </p:txBody>
      </p:sp>
      <p:sp>
        <p:nvSpPr>
          <p:cNvPr id="4" name="Content Placeholder 3"/>
          <p:cNvSpPr>
            <a:spLocks noGrp="1"/>
          </p:cNvSpPr>
          <p:nvPr>
            <p:ph sz="quarter" idx="13"/>
          </p:nvPr>
        </p:nvSpPr>
        <p:spPr>
          <a:xfrm>
            <a:off x="360532" y="781494"/>
            <a:ext cx="4501753" cy="366712"/>
          </a:xfrm>
        </p:spPr>
        <p:txBody>
          <a:bodyPr/>
          <a:lstStyle/>
          <a:p>
            <a:r>
              <a:rPr lang="en-US" dirty="0"/>
              <a:t>Emergency Eyewash and Safety showers</a:t>
            </a:r>
          </a:p>
        </p:txBody>
      </p:sp>
      <p:sp>
        <p:nvSpPr>
          <p:cNvPr id="6"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 - Contingent</a:t>
            </a:r>
          </a:p>
        </p:txBody>
      </p:sp>
    </p:spTree>
    <p:extLst>
      <p:ext uri="{BB962C8B-B14F-4D97-AF65-F5344CB8AC3E}">
        <p14:creationId xmlns:p14="http://schemas.microsoft.com/office/powerpoint/2010/main" val="857661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0" indent="0" algn="ctr">
              <a:buNone/>
            </a:pPr>
            <a:endParaRPr lang="en-US" sz="5400" dirty="0"/>
          </a:p>
          <a:p>
            <a:pPr marL="0" indent="0" algn="ctr">
              <a:buNone/>
            </a:pPr>
            <a:endParaRPr lang="en-US" sz="5400" dirty="0"/>
          </a:p>
          <a:p>
            <a:pPr marL="0" indent="0" algn="ctr">
              <a:buNone/>
            </a:pPr>
            <a:r>
              <a:rPr lang="en-US" sz="5400" dirty="0"/>
              <a:t>CHEMICAL SAFETY</a:t>
            </a:r>
          </a:p>
        </p:txBody>
      </p:sp>
      <p:sp>
        <p:nvSpPr>
          <p:cNvPr id="5"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a:t>
            </a:r>
          </a:p>
        </p:txBody>
      </p:sp>
    </p:spTree>
    <p:extLst>
      <p:ext uri="{BB962C8B-B14F-4D97-AF65-F5344CB8AC3E}">
        <p14:creationId xmlns:p14="http://schemas.microsoft.com/office/powerpoint/2010/main" val="2439550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361663" y="1405719"/>
            <a:ext cx="3650777" cy="5240741"/>
          </a:xfrm>
        </p:spPr>
        <p:txBody>
          <a:bodyPr/>
          <a:lstStyle/>
          <a:p>
            <a:r>
              <a:rPr lang="en-US" dirty="0"/>
              <a:t>What is 3E SDS Online?</a:t>
            </a:r>
          </a:p>
          <a:p>
            <a:pPr lvl="1"/>
            <a:r>
              <a:rPr lang="en-US" sz="2200" dirty="0"/>
              <a:t>Online chemical search portal</a:t>
            </a:r>
          </a:p>
          <a:p>
            <a:pPr marL="457200" lvl="1" indent="0">
              <a:buNone/>
            </a:pPr>
            <a:endParaRPr lang="en-US" dirty="0"/>
          </a:p>
          <a:p>
            <a:pPr lvl="1"/>
            <a:r>
              <a:rPr lang="en-US" sz="2200" dirty="0"/>
              <a:t>Where the workplace chemical list is located</a:t>
            </a:r>
            <a:r>
              <a:rPr lang="en-US" dirty="0"/>
              <a:t>	</a:t>
            </a:r>
          </a:p>
          <a:p>
            <a:pPr lvl="1"/>
            <a:endParaRPr lang="en-US" dirty="0"/>
          </a:p>
        </p:txBody>
      </p:sp>
      <p:sp>
        <p:nvSpPr>
          <p:cNvPr id="3" name="Title 2"/>
          <p:cNvSpPr>
            <a:spLocks noGrp="1"/>
          </p:cNvSpPr>
          <p:nvPr>
            <p:ph type="title"/>
          </p:nvPr>
        </p:nvSpPr>
        <p:spPr>
          <a:xfrm>
            <a:off x="372544" y="135453"/>
            <a:ext cx="5364683" cy="505884"/>
          </a:xfrm>
        </p:spPr>
        <p:txBody>
          <a:bodyPr>
            <a:noAutofit/>
          </a:bodyPr>
          <a:lstStyle/>
          <a:p>
            <a:r>
              <a:rPr lang="en-US" sz="1800" dirty="0"/>
              <a:t>Department of Pathology and Genomic Medicine Laboratory Safety Orientation</a:t>
            </a:r>
          </a:p>
        </p:txBody>
      </p:sp>
      <p:sp>
        <p:nvSpPr>
          <p:cNvPr id="5" name="Content Placeholder 1"/>
          <p:cNvSpPr txBox="1">
            <a:spLocks/>
          </p:cNvSpPr>
          <p:nvPr/>
        </p:nvSpPr>
        <p:spPr>
          <a:xfrm>
            <a:off x="4244456" y="1405719"/>
            <a:ext cx="4574275" cy="5240741"/>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baseline="0">
                <a:solidFill>
                  <a:schemeClr val="tx1"/>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How do I access 3E SDS Online or SDS sheets?</a:t>
            </a:r>
          </a:p>
          <a:p>
            <a:pPr lvl="1"/>
            <a:r>
              <a:rPr lang="en-US" sz="2200" dirty="0"/>
              <a:t>HM intranet home page frequently accessed pages menu</a:t>
            </a:r>
          </a:p>
          <a:p>
            <a:pPr marL="457200" lvl="1" indent="0">
              <a:buNone/>
            </a:pPr>
            <a:endParaRPr lang="en-US" dirty="0"/>
          </a:p>
          <a:p>
            <a:pPr lvl="1"/>
            <a:endParaRPr lang="en-US" dirty="0"/>
          </a:p>
          <a:p>
            <a:pPr marL="457200" lvl="1" indent="0">
              <a:buNone/>
            </a:pPr>
            <a:endParaRPr lang="en-US" dirty="0"/>
          </a:p>
          <a:p>
            <a:pPr marL="457200" lvl="1" indent="0">
              <a:buNone/>
            </a:pPr>
            <a:endParaRPr lang="en-US" dirty="0"/>
          </a:p>
          <a:p>
            <a:pPr marL="457200" lvl="1" indent="0">
              <a:buNone/>
            </a:pPr>
            <a:endParaRPr lang="en-US" dirty="0"/>
          </a:p>
          <a:p>
            <a:pPr lvl="1"/>
            <a:r>
              <a:rPr lang="en-US" sz="2200" dirty="0"/>
              <a:t>Call 1-800-451-8346. </a:t>
            </a:r>
          </a:p>
          <a:p>
            <a:pPr lvl="2"/>
            <a:r>
              <a:rPr lang="en-US" sz="1600" i="1" dirty="0"/>
              <a:t>All lab phones should have a sticker with this phone number.</a:t>
            </a:r>
            <a:r>
              <a:rPr lang="en-US" sz="1400" i="1" dirty="0"/>
              <a:t>	</a:t>
            </a:r>
          </a:p>
          <a:p>
            <a:pPr lvl="1"/>
            <a:endParaRPr lang="en-US" dirty="0"/>
          </a:p>
        </p:txBody>
      </p:sp>
      <p:pic>
        <p:nvPicPr>
          <p:cNvPr id="7" name="Picture 6"/>
          <p:cNvPicPr/>
          <p:nvPr/>
        </p:nvPicPr>
        <p:blipFill rotWithShape="1">
          <a:blip r:embed="rId3"/>
          <a:srcRect l="36563" t="32978" r="38959" b="28501"/>
          <a:stretch/>
        </p:blipFill>
        <p:spPr bwMode="auto">
          <a:xfrm>
            <a:off x="5819115" y="3029802"/>
            <a:ext cx="2778975" cy="2593075"/>
          </a:xfrm>
          <a:prstGeom prst="rect">
            <a:avLst/>
          </a:prstGeom>
          <a:ln>
            <a:noFill/>
          </a:ln>
          <a:extLst>
            <a:ext uri="{53640926-AAD7-44D8-BBD7-CCE9431645EC}">
              <a14:shadowObscured xmlns:a14="http://schemas.microsoft.com/office/drawing/2010/main"/>
            </a:ext>
          </a:extLst>
        </p:spPr>
      </p:pic>
      <p:sp>
        <p:nvSpPr>
          <p:cNvPr id="8" name="Right Arrow 7"/>
          <p:cNvSpPr/>
          <p:nvPr/>
        </p:nvSpPr>
        <p:spPr>
          <a:xfrm>
            <a:off x="5254389" y="3712190"/>
            <a:ext cx="791571" cy="368490"/>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8">
            <a:extLst>
              <a:ext uri="{FF2B5EF4-FFF2-40B4-BE49-F238E27FC236}">
                <a16:creationId xmlns:a16="http://schemas.microsoft.com/office/drawing/2014/main" id="{32307340-5DFA-4382-89D8-90B99DFD56C1}"/>
              </a:ext>
            </a:extLst>
          </p:cNvPr>
          <p:cNvSpPr>
            <a:spLocks noGrp="1"/>
          </p:cNvSpPr>
          <p:nvPr>
            <p:ph sz="quarter" idx="13"/>
          </p:nvPr>
        </p:nvSpPr>
        <p:spPr>
          <a:xfrm>
            <a:off x="372544" y="754056"/>
            <a:ext cx="4707456" cy="366712"/>
          </a:xfrm>
        </p:spPr>
        <p:txBody>
          <a:bodyPr/>
          <a:lstStyle/>
          <a:p>
            <a:r>
              <a:rPr lang="en-US" altLang="en-US" dirty="0">
                <a:latin typeface="Franklin Gothic Book" panose="020B0503020102020204" pitchFamily="34" charset="0"/>
                <a:cs typeface="Franklin Gothic Book" panose="020B0503020102020204" pitchFamily="34" charset="0"/>
              </a:rPr>
              <a:t>Hazard Communication - </a:t>
            </a:r>
            <a:r>
              <a:rPr lang="en-US" dirty="0"/>
              <a:t>3E SDS Online SDS</a:t>
            </a:r>
          </a:p>
        </p:txBody>
      </p:sp>
    </p:spTree>
    <p:extLst>
      <p:ext uri="{BB962C8B-B14F-4D97-AF65-F5344CB8AC3E}">
        <p14:creationId xmlns:p14="http://schemas.microsoft.com/office/powerpoint/2010/main" val="3678141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479372" y="1359334"/>
            <a:ext cx="4038600" cy="34841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dirty="0">
                <a:latin typeface="Franklin Gothic Book" panose="020B0503020102020204" pitchFamily="34" charset="0"/>
                <a:cs typeface="Franklin Gothic Book" panose="020B0503020102020204" pitchFamily="34" charset="0"/>
              </a:rPr>
              <a:t>Prevention</a:t>
            </a:r>
          </a:p>
          <a:p>
            <a:pPr marL="0" indent="0">
              <a:buNone/>
            </a:pPr>
            <a:r>
              <a:rPr lang="en-US" altLang="en-US" sz="1600" dirty="0">
                <a:latin typeface="Franklin Gothic Book" panose="020B0503020102020204" pitchFamily="34" charset="0"/>
                <a:cs typeface="Franklin Gothic Book" panose="020B0503020102020204" pitchFamily="34" charset="0"/>
              </a:rPr>
              <a:t>Prevention is the key to ensure a healthy and safe work environment. The following tips can help in prevention of spills.</a:t>
            </a:r>
          </a:p>
          <a:p>
            <a:r>
              <a:rPr lang="en-US" altLang="en-US" sz="1600" dirty="0">
                <a:latin typeface="Franklin Gothic Book" panose="020B0503020102020204" pitchFamily="34" charset="0"/>
                <a:cs typeface="Franklin Gothic Book" panose="020B0503020102020204" pitchFamily="34" charset="0"/>
              </a:rPr>
              <a:t>Do </a:t>
            </a:r>
            <a:r>
              <a:rPr lang="en-US" altLang="en-US" sz="1600" b="1" u="sng" dirty="0">
                <a:latin typeface="Franklin Gothic Book" panose="020B0503020102020204" pitchFamily="34" charset="0"/>
                <a:cs typeface="Franklin Gothic Book" panose="020B0503020102020204" pitchFamily="34" charset="0"/>
              </a:rPr>
              <a:t>not </a:t>
            </a:r>
            <a:r>
              <a:rPr lang="en-US" altLang="en-US" sz="1600" dirty="0">
                <a:latin typeface="Franklin Gothic Book" panose="020B0503020102020204" pitchFamily="34" charset="0"/>
                <a:cs typeface="Franklin Gothic Book" panose="020B0503020102020204" pitchFamily="34" charset="0"/>
              </a:rPr>
              <a:t>over fill the containers</a:t>
            </a:r>
          </a:p>
          <a:p>
            <a:r>
              <a:rPr lang="en-US" altLang="en-US" sz="1600" dirty="0">
                <a:latin typeface="Franklin Gothic Book" panose="020B0503020102020204" pitchFamily="34" charset="0"/>
                <a:cs typeface="Franklin Gothic Book" panose="020B0503020102020204" pitchFamily="34" charset="0"/>
              </a:rPr>
              <a:t>Secure lid at </a:t>
            </a:r>
            <a:r>
              <a:rPr lang="en-US" altLang="en-US" sz="1600" b="1" dirty="0">
                <a:latin typeface="Franklin Gothic Book" panose="020B0503020102020204" pitchFamily="34" charset="0"/>
                <a:cs typeface="Franklin Gothic Book" panose="020B0503020102020204" pitchFamily="34" charset="0"/>
              </a:rPr>
              <a:t>all</a:t>
            </a:r>
            <a:r>
              <a:rPr lang="en-US" altLang="en-US" sz="1600" dirty="0">
                <a:latin typeface="Franklin Gothic Book" panose="020B0503020102020204" pitchFamily="34" charset="0"/>
                <a:cs typeface="Franklin Gothic Book" panose="020B0503020102020204" pitchFamily="34" charset="0"/>
              </a:rPr>
              <a:t> times </a:t>
            </a:r>
          </a:p>
          <a:p>
            <a:r>
              <a:rPr lang="en-US" altLang="en-US" sz="1600" dirty="0">
                <a:latin typeface="Franklin Gothic Book" panose="020B0503020102020204" pitchFamily="34" charset="0"/>
                <a:cs typeface="Franklin Gothic Book" panose="020B0503020102020204" pitchFamily="34" charset="0"/>
              </a:rPr>
              <a:t>Chemicals are to be kept in the biohazard safety cabinet and </a:t>
            </a:r>
            <a:r>
              <a:rPr lang="en-US" altLang="en-US" sz="1600" b="1" u="sng" dirty="0">
                <a:latin typeface="Franklin Gothic Book" panose="020B0503020102020204" pitchFamily="34" charset="0"/>
                <a:cs typeface="Franklin Gothic Book" panose="020B0503020102020204" pitchFamily="34" charset="0"/>
              </a:rPr>
              <a:t>never </a:t>
            </a:r>
            <a:r>
              <a:rPr lang="en-US" altLang="en-US" sz="1600" dirty="0">
                <a:latin typeface="Franklin Gothic Book" panose="020B0503020102020204" pitchFamily="34" charset="0"/>
                <a:cs typeface="Franklin Gothic Book" panose="020B0503020102020204" pitchFamily="34" charset="0"/>
              </a:rPr>
              <a:t>stored on the floor.</a:t>
            </a:r>
          </a:p>
          <a:p>
            <a:r>
              <a:rPr lang="en-US" altLang="en-US" sz="1600" dirty="0">
                <a:latin typeface="Franklin Gothic Book" panose="020B0503020102020204" pitchFamily="34" charset="0"/>
                <a:cs typeface="Franklin Gothic Book" panose="020B0503020102020204" pitchFamily="34" charset="0"/>
              </a:rPr>
              <a:t>Hazardous chemicals outside of flammable or chemical cabinets must be stored in a secondary container.</a:t>
            </a:r>
          </a:p>
          <a:p>
            <a:pPr marL="0" indent="0">
              <a:buNone/>
            </a:pPr>
            <a:endParaRPr lang="en-US" altLang="en-US" sz="1600" dirty="0">
              <a:latin typeface="Franklin Gothic Book" panose="020B0503020102020204" pitchFamily="34" charset="0"/>
              <a:cs typeface="Franklin Gothic Book" panose="020B0503020102020204" pitchFamily="34" charset="0"/>
            </a:endParaRPr>
          </a:p>
        </p:txBody>
      </p:sp>
      <p:sp>
        <p:nvSpPr>
          <p:cNvPr id="12291" name="Content Placeholder 39"/>
          <p:cNvSpPr>
            <a:spLocks noGrp="1"/>
          </p:cNvSpPr>
          <p:nvPr>
            <p:ph sz="half" idx="2"/>
          </p:nvPr>
        </p:nvSpPr>
        <p:spPr bwMode="auto">
          <a:xfrm>
            <a:off x="4648200" y="1359785"/>
            <a:ext cx="4038600" cy="34836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dirty="0">
                <a:latin typeface="Franklin Gothic Book" panose="020B0503020102020204" pitchFamily="34" charset="0"/>
                <a:cs typeface="Franklin Gothic Book" panose="020B0503020102020204" pitchFamily="34" charset="0"/>
              </a:rPr>
              <a:t>Cleaning Up Spills </a:t>
            </a:r>
          </a:p>
          <a:p>
            <a:r>
              <a:rPr lang="en-US" altLang="en-US" sz="1600" dirty="0">
                <a:latin typeface="Franklin Gothic Book" panose="020B0503020102020204" pitchFamily="34" charset="0"/>
                <a:cs typeface="Franklin Gothic Book" panose="020B0503020102020204" pitchFamily="34" charset="0"/>
              </a:rPr>
              <a:t>Contain and absorb </a:t>
            </a:r>
            <a:r>
              <a:rPr lang="en-US" altLang="en-US" sz="1600" b="1" u="sng" dirty="0">
                <a:latin typeface="Franklin Gothic Book" panose="020B0503020102020204" pitchFamily="34" charset="0"/>
                <a:cs typeface="Franklin Gothic Book" panose="020B0503020102020204" pitchFamily="34" charset="0"/>
              </a:rPr>
              <a:t>small spills (10-20mL)</a:t>
            </a:r>
            <a:r>
              <a:rPr lang="en-US" altLang="en-US" sz="1600" b="1" dirty="0">
                <a:latin typeface="Franklin Gothic Book" panose="020B0503020102020204" pitchFamily="34" charset="0"/>
                <a:cs typeface="Franklin Gothic Book" panose="020B0503020102020204" pitchFamily="34" charset="0"/>
              </a:rPr>
              <a:t> </a:t>
            </a:r>
            <a:r>
              <a:rPr lang="en-US" altLang="en-US" sz="1600" dirty="0">
                <a:latin typeface="Franklin Gothic Book" panose="020B0503020102020204" pitchFamily="34" charset="0"/>
                <a:cs typeface="Franklin Gothic Book" panose="020B0503020102020204" pitchFamily="34" charset="0"/>
              </a:rPr>
              <a:t>with appropriate absorbent. Discard in red biohazard bag.</a:t>
            </a:r>
          </a:p>
          <a:p>
            <a:r>
              <a:rPr lang="en-US" altLang="en-US" sz="1600" dirty="0">
                <a:latin typeface="Franklin Gothic Book" panose="020B0503020102020204" pitchFamily="34" charset="0"/>
                <a:cs typeface="Franklin Gothic Book" panose="020B0503020102020204" pitchFamily="34" charset="0"/>
              </a:rPr>
              <a:t>For </a:t>
            </a:r>
            <a:r>
              <a:rPr lang="en-US" altLang="en-US" sz="1600" b="1" u="sng" dirty="0">
                <a:latin typeface="Franklin Gothic Book" panose="020B0503020102020204" pitchFamily="34" charset="0"/>
                <a:cs typeface="Franklin Gothic Book" panose="020B0503020102020204" pitchFamily="34" charset="0"/>
              </a:rPr>
              <a:t>large spills </a:t>
            </a:r>
            <a:r>
              <a:rPr lang="en-US" altLang="en-US" sz="1600" dirty="0">
                <a:latin typeface="Franklin Gothic Book" panose="020B0503020102020204" pitchFamily="34" charset="0"/>
                <a:cs typeface="Franklin Gothic Book" panose="020B0503020102020204" pitchFamily="34" charset="0"/>
              </a:rPr>
              <a:t> that you can’t clean yourself, isolate and notify the Call Center at </a:t>
            </a:r>
            <a:r>
              <a:rPr lang="en-US" altLang="en-US" sz="1600" b="1" dirty="0">
                <a:latin typeface="Franklin Gothic Book" panose="020B0503020102020204" pitchFamily="34" charset="0"/>
                <a:cs typeface="Franklin Gothic Book" panose="020B0503020102020204" pitchFamily="34" charset="0"/>
              </a:rPr>
              <a:t>713.441.4246</a:t>
            </a:r>
            <a:r>
              <a:rPr lang="en-US" altLang="en-US" sz="1600" dirty="0">
                <a:latin typeface="Franklin Gothic Book" panose="020B0503020102020204" pitchFamily="34" charset="0"/>
                <a:cs typeface="Franklin Gothic Book" panose="020B0503020102020204" pitchFamily="34" charset="0"/>
              </a:rPr>
              <a:t> or ext.</a:t>
            </a:r>
            <a:r>
              <a:rPr lang="en-US" altLang="en-US" sz="1600" b="1" dirty="0">
                <a:latin typeface="Franklin Gothic Book" panose="020B0503020102020204" pitchFamily="34" charset="0"/>
                <a:cs typeface="Franklin Gothic Book" panose="020B0503020102020204" pitchFamily="34" charset="0"/>
              </a:rPr>
              <a:t>14246</a:t>
            </a:r>
          </a:p>
          <a:p>
            <a:r>
              <a:rPr lang="en-US" altLang="en-US" sz="1600" dirty="0">
                <a:latin typeface="Franklin Gothic Book" panose="020B0503020102020204" pitchFamily="34" charset="0"/>
                <a:cs typeface="Franklin Gothic Book" panose="020B0503020102020204" pitchFamily="34" charset="0"/>
              </a:rPr>
              <a:t>If exposed, flush area for at least 15 minutes and notify superiors immediately. Visit employee health clinic or ED.</a:t>
            </a:r>
          </a:p>
          <a:p>
            <a:r>
              <a:rPr lang="en-US" altLang="en-US" sz="1600" dirty="0">
                <a:latin typeface="Franklin Gothic Book" panose="020B0503020102020204" pitchFamily="34" charset="0"/>
                <a:cs typeface="Franklin Gothic Book" panose="020B0503020102020204" pitchFamily="34" charset="0"/>
              </a:rPr>
              <a:t>Please refer to Yellow Book for any additional questions.</a:t>
            </a:r>
          </a:p>
          <a:p>
            <a:pPr marL="0" indent="0">
              <a:buNone/>
            </a:pPr>
            <a:endParaRPr lang="en-US" altLang="en-US" dirty="0">
              <a:latin typeface="Franklin Gothic Book" panose="020B0503020102020204" pitchFamily="34" charset="0"/>
              <a:cs typeface="Franklin Gothic Book" panose="020B0503020102020204" pitchFamily="34" charset="0"/>
            </a:endParaRPr>
          </a:p>
          <a:p>
            <a:pPr marL="0" indent="0">
              <a:buNone/>
            </a:pPr>
            <a:endParaRPr lang="en-US" altLang="en-US" dirty="0">
              <a:latin typeface="Franklin Gothic Book" panose="020B0503020102020204" pitchFamily="34" charset="0"/>
              <a:cs typeface="Franklin Gothic Book" panose="020B0503020102020204" pitchFamily="34" charset="0"/>
            </a:endParaRPr>
          </a:p>
          <a:p>
            <a:pPr marL="0" indent="0">
              <a:buNone/>
            </a:pPr>
            <a:endParaRPr lang="en-US" altLang="en-US" dirty="0">
              <a:latin typeface="Franklin Gothic Book" panose="020B0503020102020204" pitchFamily="34" charset="0"/>
              <a:cs typeface="Franklin Gothic Book" panose="020B0503020102020204" pitchFamily="34" charset="0"/>
            </a:endParaRPr>
          </a:p>
        </p:txBody>
      </p:sp>
      <p:sp>
        <p:nvSpPr>
          <p:cNvPr id="38" name="Title 37"/>
          <p:cNvSpPr>
            <a:spLocks noGrp="1"/>
          </p:cNvSpPr>
          <p:nvPr>
            <p:ph type="title"/>
          </p:nvPr>
        </p:nvSpPr>
        <p:spPr>
          <a:xfrm>
            <a:off x="373520" y="153428"/>
            <a:ext cx="5364162" cy="506412"/>
          </a:xfrm>
        </p:spPr>
        <p:txBody>
          <a:bodyPr>
            <a:noAutofit/>
          </a:bodyPr>
          <a:lstStyle/>
          <a:p>
            <a:pPr eaLnBrk="1" hangingPunct="1">
              <a:defRPr/>
            </a:pPr>
            <a:r>
              <a:rPr lang="en-US" sz="1800" dirty="0"/>
              <a:t>Department of Pathology and Genomic Medicine Laboratory Safety Orientation</a:t>
            </a:r>
          </a:p>
        </p:txBody>
      </p:sp>
      <p:sp>
        <p:nvSpPr>
          <p:cNvPr id="12293" name="Content Placeholder 40"/>
          <p:cNvSpPr>
            <a:spLocks noGrp="1"/>
          </p:cNvSpPr>
          <p:nvPr>
            <p:ph sz="quarter" idx="13"/>
          </p:nvPr>
        </p:nvSpPr>
        <p:spPr bwMode="auto">
          <a:xfrm>
            <a:off x="397584" y="767401"/>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Franklin Gothic Book" panose="020B0503020102020204" pitchFamily="34" charset="0"/>
                <a:cs typeface="Franklin Gothic Book" panose="020B0503020102020204" pitchFamily="34" charset="0"/>
              </a:rPr>
              <a:t>Spills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861" y="5069137"/>
            <a:ext cx="2171560" cy="130523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420" y="5061677"/>
            <a:ext cx="2255060" cy="131269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88" y="4940451"/>
            <a:ext cx="2031681" cy="152376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9031" y="4913947"/>
            <a:ext cx="1816769" cy="1554328"/>
          </a:xfrm>
          <a:prstGeom prst="rect">
            <a:avLst/>
          </a:prstGeom>
        </p:spPr>
      </p:pic>
    </p:spTree>
    <p:extLst>
      <p:ext uri="{BB962C8B-B14F-4D97-AF65-F5344CB8AC3E}">
        <p14:creationId xmlns:p14="http://schemas.microsoft.com/office/powerpoint/2010/main" val="2132293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38"/>
          <p:cNvSpPr>
            <a:spLocks noGrp="1"/>
          </p:cNvSpPr>
          <p:nvPr>
            <p:ph sz="half" idx="1"/>
          </p:nvPr>
        </p:nvSpPr>
        <p:spPr bwMode="auto">
          <a:xfrm>
            <a:off x="457198" y="1290231"/>
            <a:ext cx="6485767"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dirty="0">
                <a:latin typeface="Franklin Gothic Book" charset="0"/>
                <a:ea typeface="Franklin Gothic Book" charset="0"/>
                <a:cs typeface="Franklin Gothic Book" charset="0"/>
              </a:rPr>
              <a:t>Correct labeling of </a:t>
            </a:r>
            <a:r>
              <a:rPr lang="en-US" dirty="0">
                <a:solidFill>
                  <a:srgbClr val="FF0000"/>
                </a:solidFill>
                <a:latin typeface="Franklin Gothic Book" charset="0"/>
                <a:ea typeface="Franklin Gothic Book" charset="0"/>
                <a:cs typeface="Franklin Gothic Book" charset="0"/>
              </a:rPr>
              <a:t>secondary</a:t>
            </a:r>
            <a:r>
              <a:rPr lang="en-US" dirty="0">
                <a:latin typeface="Franklin Gothic Book" charset="0"/>
                <a:ea typeface="Franklin Gothic Book" charset="0"/>
                <a:cs typeface="Franklin Gothic Book" charset="0"/>
              </a:rPr>
              <a:t> containers:</a:t>
            </a:r>
          </a:p>
        </p:txBody>
      </p:sp>
      <p:grpSp>
        <p:nvGrpSpPr>
          <p:cNvPr id="10" name="Group 9"/>
          <p:cNvGrpSpPr/>
          <p:nvPr/>
        </p:nvGrpSpPr>
        <p:grpSpPr>
          <a:xfrm>
            <a:off x="5607781" y="1897924"/>
            <a:ext cx="3155284" cy="3148374"/>
            <a:chOff x="9144000" y="2819400"/>
            <a:chExt cx="2819400" cy="2819400"/>
          </a:xfrm>
        </p:grpSpPr>
        <p:sp>
          <p:nvSpPr>
            <p:cNvPr id="11" name="Rounded Rectangle 10"/>
            <p:cNvSpPr/>
            <p:nvPr/>
          </p:nvSpPr>
          <p:spPr>
            <a:xfrm>
              <a:off x="9906000" y="2819400"/>
              <a:ext cx="1295400" cy="1295400"/>
            </a:xfrm>
            <a:prstGeom prst="roundRect">
              <a:avLst>
                <a:gd name="adj" fmla="val 10000"/>
              </a:avLst>
            </a:prstGeom>
            <a:blipFill rotWithShape="0">
              <a:blip r:embed="rId4" cstate="prin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2" name="Picture 8" descr="http://www.chem.kuleuven.ac.be/safety/Images/600px-GHS-pictogram-acid.svg.png"/>
            <p:cNvPicPr>
              <a:picLocks noChangeAspect="1" noChangeArrowheads="1"/>
            </p:cNvPicPr>
            <p:nvPr/>
          </p:nvPicPr>
          <p:blipFill>
            <a:blip r:embed="rId5" cstate="print"/>
            <a:srcRect/>
            <a:stretch>
              <a:fillRect/>
            </a:stretch>
          </p:blipFill>
          <p:spPr bwMode="auto">
            <a:xfrm>
              <a:off x="9144000" y="3581400"/>
              <a:ext cx="1295400" cy="1295400"/>
            </a:xfrm>
            <a:prstGeom prst="rect">
              <a:avLst/>
            </a:prstGeom>
            <a:noFill/>
          </p:spPr>
        </p:pic>
        <p:sp>
          <p:nvSpPr>
            <p:cNvPr id="13" name="Rounded Rectangle 12"/>
            <p:cNvSpPr/>
            <p:nvPr/>
          </p:nvSpPr>
          <p:spPr>
            <a:xfrm>
              <a:off x="10668000" y="3581400"/>
              <a:ext cx="1295400" cy="1295400"/>
            </a:xfrm>
            <a:prstGeom prst="roundRect">
              <a:avLst>
                <a:gd name="adj" fmla="val 10000"/>
              </a:avLst>
            </a:prstGeom>
            <a:blipFill rotWithShape="0">
              <a:blip r:embed="rId6" cstate="prin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4" name="Picture 10" descr="http://www.chem.kuleuven.ac.be/safety/Images/600px-GHS-pictogram-rondflam.svg.png"/>
            <p:cNvPicPr>
              <a:picLocks noChangeAspect="1" noChangeArrowheads="1"/>
            </p:cNvPicPr>
            <p:nvPr/>
          </p:nvPicPr>
          <p:blipFill>
            <a:blip r:embed="rId7" cstate="print"/>
            <a:srcRect/>
            <a:stretch>
              <a:fillRect/>
            </a:stretch>
          </p:blipFill>
          <p:spPr bwMode="auto">
            <a:xfrm>
              <a:off x="9906000" y="4343400"/>
              <a:ext cx="1295400" cy="1295400"/>
            </a:xfrm>
            <a:prstGeom prst="rect">
              <a:avLst/>
            </a:prstGeom>
            <a:noFill/>
          </p:spPr>
        </p:pic>
      </p:grpSp>
      <p:sp>
        <p:nvSpPr>
          <p:cNvPr id="15" name="Content Placeholder 18"/>
          <p:cNvSpPr>
            <a:spLocks noGrp="1"/>
          </p:cNvSpPr>
          <p:nvPr>
            <p:ph idx="1"/>
          </p:nvPr>
        </p:nvSpPr>
        <p:spPr>
          <a:xfrm>
            <a:off x="433443" y="2190750"/>
            <a:ext cx="4974081" cy="685800"/>
          </a:xfrm>
        </p:spPr>
        <p:txBody>
          <a:bodyPr/>
          <a:lstStyle/>
          <a:p>
            <a:r>
              <a:rPr lang="en-US" dirty="0">
                <a:latin typeface="Franklin Gothic Book" pitchFamily="34" charset="0"/>
              </a:rPr>
              <a:t>Be written in English</a:t>
            </a:r>
          </a:p>
        </p:txBody>
      </p:sp>
      <p:sp>
        <p:nvSpPr>
          <p:cNvPr id="16" name="Content Placeholder 18"/>
          <p:cNvSpPr txBox="1">
            <a:spLocks/>
          </p:cNvSpPr>
          <p:nvPr/>
        </p:nvSpPr>
        <p:spPr bwMode="auto">
          <a:xfrm>
            <a:off x="425580" y="2883951"/>
            <a:ext cx="5821472" cy="228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defTabSz="914400">
              <a:spcBef>
                <a:spcPct val="20000"/>
              </a:spcBef>
              <a:buFont typeface="Arial" pitchFamily="34" charset="0"/>
              <a:buChar char="•"/>
              <a:defRPr/>
            </a:pPr>
            <a:r>
              <a:rPr lang="en-US" sz="2800" kern="0" dirty="0">
                <a:solidFill>
                  <a:prstClr val="black"/>
                </a:solidFill>
                <a:latin typeface="Franklin Gothic Book" pitchFamily="34" charset="0"/>
                <a:ea typeface="+mn-ea"/>
                <a:cs typeface="+mn-cs"/>
              </a:rPr>
              <a:t>Have the chemical name(s)</a:t>
            </a:r>
            <a:endParaRPr lang="en-US" sz="2800" kern="0" dirty="0">
              <a:solidFill>
                <a:prstClr val="black"/>
              </a:solidFill>
              <a:latin typeface="Franklin Gothic Book" pitchFamily="34" charset="0"/>
              <a:ea typeface="ＭＳ Ｐゴシック" pitchFamily="-106" charset="-128"/>
            </a:endParaRPr>
          </a:p>
          <a:p>
            <a:pPr marL="742950" lvl="1" indent="-285750" defTabSz="914400">
              <a:spcBef>
                <a:spcPct val="20000"/>
              </a:spcBef>
              <a:buFontTx/>
              <a:buChar char="–"/>
              <a:defRPr/>
            </a:pPr>
            <a:r>
              <a:rPr lang="en-US" sz="2800" kern="0" dirty="0">
                <a:solidFill>
                  <a:prstClr val="black"/>
                </a:solidFill>
                <a:latin typeface="Franklin Gothic Book" pitchFamily="34" charset="0"/>
                <a:ea typeface="ＭＳ Ｐゴシック" pitchFamily="-106" charset="-128"/>
              </a:rPr>
              <a:t>No abbreviations (ex </a:t>
            </a:r>
            <a:r>
              <a:rPr lang="en-US" sz="2800" kern="0" dirty="0" err="1">
                <a:solidFill>
                  <a:prstClr val="black"/>
                </a:solidFill>
                <a:latin typeface="Franklin Gothic Book" pitchFamily="34" charset="0"/>
                <a:ea typeface="ＭＳ Ｐゴシック" pitchFamily="-106" charset="-128"/>
              </a:rPr>
              <a:t>EtOH</a:t>
            </a:r>
            <a:r>
              <a:rPr lang="en-US" sz="2800" kern="0" dirty="0">
                <a:solidFill>
                  <a:prstClr val="black"/>
                </a:solidFill>
                <a:latin typeface="Franklin Gothic Book" pitchFamily="34" charset="0"/>
                <a:ea typeface="ＭＳ Ｐゴシック" pitchFamily="-106" charset="-128"/>
              </a:rPr>
              <a:t>)</a:t>
            </a:r>
          </a:p>
          <a:p>
            <a:pPr marL="742950" lvl="1" indent="-285750" defTabSz="914400">
              <a:spcBef>
                <a:spcPct val="20000"/>
              </a:spcBef>
              <a:buFontTx/>
              <a:buChar char="–"/>
              <a:defRPr/>
            </a:pPr>
            <a:r>
              <a:rPr lang="en-US" sz="2800" kern="0" dirty="0">
                <a:solidFill>
                  <a:prstClr val="black"/>
                </a:solidFill>
                <a:latin typeface="Franklin Gothic Book" pitchFamily="34" charset="0"/>
                <a:ea typeface="ＭＳ Ｐゴシック" pitchFamily="-106" charset="-128"/>
              </a:rPr>
              <a:t>No generalization (ex Piranha solution)</a:t>
            </a:r>
          </a:p>
        </p:txBody>
      </p:sp>
      <p:sp>
        <p:nvSpPr>
          <p:cNvPr id="17" name="Content Placeholder 18"/>
          <p:cNvSpPr txBox="1">
            <a:spLocks/>
          </p:cNvSpPr>
          <p:nvPr/>
        </p:nvSpPr>
        <p:spPr bwMode="auto">
          <a:xfrm>
            <a:off x="526918" y="5102171"/>
            <a:ext cx="6416048" cy="158141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defTabSz="914400">
              <a:spcBef>
                <a:spcPct val="20000"/>
              </a:spcBef>
              <a:buFont typeface="Arial" pitchFamily="34" charset="0"/>
              <a:buChar char="•"/>
              <a:defRPr/>
            </a:pPr>
            <a:r>
              <a:rPr lang="en-US" sz="2800" kern="0" dirty="0">
                <a:solidFill>
                  <a:prstClr val="black"/>
                </a:solidFill>
                <a:latin typeface="Franklin Gothic Book" pitchFamily="34" charset="0"/>
                <a:ea typeface="+mn-ea"/>
                <a:cs typeface="+mn-cs"/>
              </a:rPr>
              <a:t>Give a brief description of hazards: flammable, corrosive, toxic, etc.</a:t>
            </a:r>
          </a:p>
          <a:p>
            <a:pPr marL="914400" lvl="1" indent="-457200" defTabSz="914400">
              <a:spcBef>
                <a:spcPct val="20000"/>
              </a:spcBef>
              <a:buFontTx/>
              <a:buChar char="-"/>
              <a:defRPr/>
            </a:pPr>
            <a:r>
              <a:rPr lang="en-US" sz="2800" kern="0" dirty="0">
                <a:solidFill>
                  <a:srgbClr val="FF0000"/>
                </a:solidFill>
                <a:latin typeface="Franklin Gothic Book" pitchFamily="34" charset="0"/>
                <a:ea typeface="+mn-ea"/>
                <a:cs typeface="+mn-cs"/>
              </a:rPr>
              <a:t>purpose of GHS labels</a:t>
            </a:r>
          </a:p>
          <a:p>
            <a:pPr lvl="1" defTabSz="914400">
              <a:spcBef>
                <a:spcPct val="20000"/>
              </a:spcBef>
              <a:defRPr/>
            </a:pPr>
            <a:endParaRPr lang="en-US" sz="2800" kern="0" dirty="0">
              <a:solidFill>
                <a:prstClr val="black"/>
              </a:solidFill>
              <a:latin typeface="Franklin Gothic Book" pitchFamily="34" charset="0"/>
              <a:ea typeface="+mn-ea"/>
              <a:cs typeface="+mn-cs"/>
            </a:endParaRPr>
          </a:p>
        </p:txBody>
      </p:sp>
      <p:sp>
        <p:nvSpPr>
          <p:cNvPr id="18"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 </a:t>
            </a:r>
          </a:p>
        </p:txBody>
      </p:sp>
      <p:sp>
        <p:nvSpPr>
          <p:cNvPr id="19" name="Content Placeholder 40">
            <a:extLst>
              <a:ext uri="{FF2B5EF4-FFF2-40B4-BE49-F238E27FC236}">
                <a16:creationId xmlns:a16="http://schemas.microsoft.com/office/drawing/2014/main" id="{BCF873CC-316C-46CA-9F5F-F278B78C7B2E}"/>
              </a:ext>
            </a:extLst>
          </p:cNvPr>
          <p:cNvSpPr txBox="1">
            <a:spLocks/>
          </p:cNvSpPr>
          <p:nvPr/>
        </p:nvSpPr>
        <p:spPr bwMode="auto">
          <a:xfrm>
            <a:off x="397584" y="767401"/>
            <a:ext cx="2616200" cy="366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None/>
              <a:defRPr sz="1400" kern="1200">
                <a:solidFill>
                  <a:srgbClr val="FFFFFF"/>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latin typeface="Franklin Gothic Book" panose="020B0503020102020204" pitchFamily="34" charset="0"/>
                <a:cs typeface="Franklin Gothic Book" panose="020B0503020102020204" pitchFamily="34" charset="0"/>
              </a:rPr>
              <a:t>Hazard Communication</a:t>
            </a:r>
          </a:p>
        </p:txBody>
      </p:sp>
    </p:spTree>
    <p:custDataLst>
      <p:tags r:id="rId1"/>
    </p:custDataLst>
    <p:extLst>
      <p:ext uri="{BB962C8B-B14F-4D97-AF65-F5344CB8AC3E}">
        <p14:creationId xmlns:p14="http://schemas.microsoft.com/office/powerpoint/2010/main" val="108467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a:xfrm>
            <a:off x="317718" y="174412"/>
            <a:ext cx="5364162" cy="612759"/>
          </a:xfrm>
        </p:spPr>
        <p:txBody>
          <a:bodyPr>
            <a:noAutofit/>
          </a:bodyPr>
          <a:lstStyle/>
          <a:p>
            <a:pPr eaLnBrk="1" hangingPunct="1">
              <a:defRPr/>
            </a:pPr>
            <a:r>
              <a:rPr lang="en-US" sz="1800" dirty="0"/>
              <a:t>Department of Pathology and Genomic Medicine Laboratory Safety Orientation</a:t>
            </a:r>
          </a:p>
        </p:txBody>
      </p:sp>
      <p:sp>
        <p:nvSpPr>
          <p:cNvPr id="25" name="Content Placeholder 40"/>
          <p:cNvSpPr>
            <a:spLocks noGrp="1"/>
          </p:cNvSpPr>
          <p:nvPr>
            <p:ph sz="quarter" idx="13"/>
          </p:nvPr>
        </p:nvSpPr>
        <p:spPr bwMode="auto">
          <a:xfrm>
            <a:off x="350654" y="782487"/>
            <a:ext cx="26162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Franklin Gothic Book" panose="020B0503020102020204" pitchFamily="34" charset="0"/>
                <a:cs typeface="Franklin Gothic Book" panose="020B0503020102020204" pitchFamily="34" charset="0"/>
              </a:rPr>
              <a:t>Safety Officers</a:t>
            </a:r>
          </a:p>
        </p:txBody>
      </p:sp>
      <p:graphicFrame>
        <p:nvGraphicFramePr>
          <p:cNvPr id="3" name="Table 6">
            <a:extLst>
              <a:ext uri="{FF2B5EF4-FFF2-40B4-BE49-F238E27FC236}">
                <a16:creationId xmlns:a16="http://schemas.microsoft.com/office/drawing/2014/main" id="{1B1CA552-81FC-435E-8279-A92D133F4765}"/>
              </a:ext>
            </a:extLst>
          </p:cNvPr>
          <p:cNvGraphicFramePr>
            <a:graphicFrameLocks noGrp="1"/>
          </p:cNvGraphicFramePr>
          <p:nvPr>
            <p:extLst>
              <p:ext uri="{D42A27DB-BD31-4B8C-83A1-F6EECF244321}">
                <p14:modId xmlns:p14="http://schemas.microsoft.com/office/powerpoint/2010/main" val="3102086315"/>
              </p:ext>
            </p:extLst>
          </p:nvPr>
        </p:nvGraphicFramePr>
        <p:xfrm>
          <a:off x="487679" y="1881051"/>
          <a:ext cx="8055431" cy="3922141"/>
        </p:xfrm>
        <a:graphic>
          <a:graphicData uri="http://schemas.openxmlformats.org/drawingml/2006/table">
            <a:tbl>
              <a:tblPr firstRow="1" bandRow="1"/>
              <a:tblGrid>
                <a:gridCol w="2043242">
                  <a:extLst>
                    <a:ext uri="{9D8B030D-6E8A-4147-A177-3AD203B41FA5}">
                      <a16:colId xmlns:a16="http://schemas.microsoft.com/office/drawing/2014/main" val="2843470026"/>
                    </a:ext>
                  </a:extLst>
                </a:gridCol>
                <a:gridCol w="2160773">
                  <a:extLst>
                    <a:ext uri="{9D8B030D-6E8A-4147-A177-3AD203B41FA5}">
                      <a16:colId xmlns:a16="http://schemas.microsoft.com/office/drawing/2014/main" val="2301719420"/>
                    </a:ext>
                  </a:extLst>
                </a:gridCol>
                <a:gridCol w="2016118">
                  <a:extLst>
                    <a:ext uri="{9D8B030D-6E8A-4147-A177-3AD203B41FA5}">
                      <a16:colId xmlns:a16="http://schemas.microsoft.com/office/drawing/2014/main" val="1428275169"/>
                    </a:ext>
                  </a:extLst>
                </a:gridCol>
                <a:gridCol w="1835298">
                  <a:extLst>
                    <a:ext uri="{9D8B030D-6E8A-4147-A177-3AD203B41FA5}">
                      <a16:colId xmlns:a16="http://schemas.microsoft.com/office/drawing/2014/main" val="3053297920"/>
                    </a:ext>
                  </a:extLst>
                </a:gridCol>
              </a:tblGrid>
              <a:tr h="346343">
                <a:tc>
                  <a:txBody>
                    <a:bodyPr/>
                    <a:lstStyle/>
                    <a:p>
                      <a:pPr algn="ctr"/>
                      <a:r>
                        <a:rPr lang="en-US" sz="1200" dirty="0">
                          <a:solidFill>
                            <a:schemeClr val="bg1"/>
                          </a:solidFill>
                        </a:rPr>
                        <a:t>Safety Representative</a:t>
                      </a:r>
                    </a:p>
                  </a:txBody>
                  <a:tcPr>
                    <a:solidFill>
                      <a:schemeClr val="tx2">
                        <a:lumMod val="75000"/>
                      </a:schemeClr>
                    </a:solidFill>
                  </a:tcPr>
                </a:tc>
                <a:tc>
                  <a:txBody>
                    <a:bodyPr/>
                    <a:lstStyle/>
                    <a:p>
                      <a:pPr algn="ctr"/>
                      <a:r>
                        <a:rPr lang="en-US" sz="1200" dirty="0">
                          <a:solidFill>
                            <a:schemeClr val="bg1"/>
                          </a:solidFill>
                        </a:rPr>
                        <a:t>Department</a:t>
                      </a:r>
                    </a:p>
                  </a:txBody>
                  <a:tcPr>
                    <a:solidFill>
                      <a:schemeClr val="tx2">
                        <a:lumMod val="75000"/>
                      </a:schemeClr>
                    </a:solidFill>
                  </a:tcPr>
                </a:tc>
                <a:tc>
                  <a:txBody>
                    <a:bodyPr/>
                    <a:lstStyle/>
                    <a:p>
                      <a:pPr algn="ctr"/>
                      <a:r>
                        <a:rPr lang="en-US" sz="1200" dirty="0">
                          <a:solidFill>
                            <a:schemeClr val="bg1"/>
                          </a:solidFill>
                        </a:rPr>
                        <a:t>Safety Representative</a:t>
                      </a:r>
                    </a:p>
                  </a:txBody>
                  <a:tcPr>
                    <a:solidFill>
                      <a:schemeClr val="tx2">
                        <a:lumMod val="75000"/>
                      </a:schemeClr>
                    </a:solidFill>
                  </a:tcPr>
                </a:tc>
                <a:tc>
                  <a:txBody>
                    <a:bodyPr/>
                    <a:lstStyle/>
                    <a:p>
                      <a:pPr algn="ctr"/>
                      <a:r>
                        <a:rPr lang="en-US" sz="1200" dirty="0">
                          <a:solidFill>
                            <a:schemeClr val="bg1"/>
                          </a:solidFill>
                        </a:rPr>
                        <a:t>Department</a:t>
                      </a:r>
                    </a:p>
                  </a:txBody>
                  <a:tcPr>
                    <a:solidFill>
                      <a:schemeClr val="tx2">
                        <a:lumMod val="75000"/>
                      </a:schemeClr>
                    </a:solidFill>
                  </a:tcPr>
                </a:tc>
                <a:extLst>
                  <a:ext uri="{0D108BD9-81ED-4DB2-BD59-A6C34878D82A}">
                    <a16:rowId xmlns:a16="http://schemas.microsoft.com/office/drawing/2014/main" val="275437230"/>
                  </a:ext>
                </a:extLst>
              </a:tr>
              <a:tr h="359514">
                <a:tc>
                  <a:txBody>
                    <a:bodyPr/>
                    <a:lstStyle/>
                    <a:p>
                      <a:r>
                        <a:rPr lang="en-US" sz="1200" dirty="0"/>
                        <a:t>Dorothy Akpan</a:t>
                      </a:r>
                    </a:p>
                  </a:txBody>
                  <a:tcPr>
                    <a:solidFill>
                      <a:schemeClr val="accent1">
                        <a:lumMod val="20000"/>
                        <a:lumOff val="80000"/>
                      </a:schemeClr>
                    </a:solidFill>
                  </a:tcPr>
                </a:tc>
                <a:tc>
                  <a:txBody>
                    <a:bodyPr/>
                    <a:lstStyle/>
                    <a:p>
                      <a:r>
                        <a:rPr lang="en-US" sz="1200" dirty="0"/>
                        <a:t>Microbiology, Night</a:t>
                      </a:r>
                    </a:p>
                  </a:txBody>
                  <a:tcPr/>
                </a:tc>
                <a:tc>
                  <a:txBody>
                    <a:bodyPr/>
                    <a:lstStyle/>
                    <a:p>
                      <a:r>
                        <a:rPr lang="en-US" sz="1200" dirty="0"/>
                        <a:t>Vacant</a:t>
                      </a:r>
                    </a:p>
                  </a:txBody>
                  <a:tcPr>
                    <a:solidFill>
                      <a:schemeClr val="accent1">
                        <a:lumMod val="20000"/>
                        <a:lumOff val="80000"/>
                      </a:schemeClr>
                    </a:solidFill>
                  </a:tcPr>
                </a:tc>
                <a:tc>
                  <a:txBody>
                    <a:bodyPr/>
                    <a:lstStyle/>
                    <a:p>
                      <a:r>
                        <a:rPr lang="en-US" sz="1200" dirty="0"/>
                        <a:t>Histology, Night</a:t>
                      </a:r>
                    </a:p>
                  </a:txBody>
                  <a:tcPr/>
                </a:tc>
                <a:extLst>
                  <a:ext uri="{0D108BD9-81ED-4DB2-BD59-A6C34878D82A}">
                    <a16:rowId xmlns:a16="http://schemas.microsoft.com/office/drawing/2014/main" val="680423943"/>
                  </a:ext>
                </a:extLst>
              </a:tr>
              <a:tr h="35951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Cattareya Farrar</a:t>
                      </a:r>
                    </a:p>
                  </a:txBody>
                  <a:tcP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Core Lab, AM</a:t>
                      </a:r>
                    </a:p>
                  </a:txBody>
                  <a:tcPr/>
                </a:tc>
                <a:tc>
                  <a:txBody>
                    <a:bodyPr/>
                    <a:lstStyle/>
                    <a:p>
                      <a:r>
                        <a:rPr lang="en-US" sz="1200" dirty="0"/>
                        <a:t>Aurora Ramirez</a:t>
                      </a:r>
                    </a:p>
                  </a:txBody>
                  <a:tcPr>
                    <a:solidFill>
                      <a:schemeClr val="accent1">
                        <a:lumMod val="20000"/>
                        <a:lumOff val="80000"/>
                      </a:schemeClr>
                    </a:solidFill>
                  </a:tcPr>
                </a:tc>
                <a:tc>
                  <a:txBody>
                    <a:bodyPr/>
                    <a:lstStyle/>
                    <a:p>
                      <a:r>
                        <a:rPr lang="en-US" sz="1200" dirty="0"/>
                        <a:t>Blood Donor Ctr. AM</a:t>
                      </a:r>
                    </a:p>
                  </a:txBody>
                  <a:tcPr/>
                </a:tc>
                <a:extLst>
                  <a:ext uri="{0D108BD9-81ED-4DB2-BD59-A6C34878D82A}">
                    <a16:rowId xmlns:a16="http://schemas.microsoft.com/office/drawing/2014/main" val="348766007"/>
                  </a:ext>
                </a:extLst>
              </a:tr>
              <a:tr h="35951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Jona Garcia</a:t>
                      </a:r>
                    </a:p>
                  </a:txBody>
                  <a:tcP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Microbiology, PM</a:t>
                      </a:r>
                    </a:p>
                  </a:txBody>
                  <a:tcPr/>
                </a:tc>
                <a:tc>
                  <a:txBody>
                    <a:bodyPr/>
                    <a:lstStyle/>
                    <a:p>
                      <a:r>
                        <a:rPr lang="en-US" sz="1200" dirty="0"/>
                        <a:t>Erica Saunders</a:t>
                      </a:r>
                    </a:p>
                  </a:txBody>
                  <a:tcPr>
                    <a:solidFill>
                      <a:schemeClr val="accent1">
                        <a:lumMod val="20000"/>
                        <a:lumOff val="80000"/>
                      </a:schemeClr>
                    </a:solidFill>
                  </a:tcPr>
                </a:tc>
                <a:tc>
                  <a:txBody>
                    <a:bodyPr/>
                    <a:lstStyle/>
                    <a:p>
                      <a:r>
                        <a:rPr lang="en-US" sz="1200" dirty="0"/>
                        <a:t>Histology, PM</a:t>
                      </a:r>
                    </a:p>
                  </a:txBody>
                  <a:tcPr/>
                </a:tc>
                <a:extLst>
                  <a:ext uri="{0D108BD9-81ED-4DB2-BD59-A6C34878D82A}">
                    <a16:rowId xmlns:a16="http://schemas.microsoft.com/office/drawing/2014/main" val="4080983339"/>
                  </a:ext>
                </a:extLst>
              </a:tr>
              <a:tr h="359514">
                <a:tc>
                  <a:txBody>
                    <a:bodyPr/>
                    <a:lstStyle/>
                    <a:p>
                      <a:r>
                        <a:rPr lang="en-US" sz="1200" dirty="0" err="1"/>
                        <a:t>Sanskruti</a:t>
                      </a:r>
                      <a:r>
                        <a:rPr lang="en-US" sz="1200" dirty="0"/>
                        <a:t> </a:t>
                      </a:r>
                      <a:r>
                        <a:rPr lang="en-US" sz="1200" dirty="0" err="1"/>
                        <a:t>Gaikaiwari</a:t>
                      </a:r>
                      <a:endParaRPr lang="en-US" sz="1200" dirty="0"/>
                    </a:p>
                  </a:txBody>
                  <a:tcPr>
                    <a:solidFill>
                      <a:schemeClr val="accent1">
                        <a:lumMod val="20000"/>
                        <a:lumOff val="80000"/>
                      </a:schemeClr>
                    </a:solidFill>
                  </a:tcPr>
                </a:tc>
                <a:tc>
                  <a:txBody>
                    <a:bodyPr/>
                    <a:lstStyle/>
                    <a:p>
                      <a:r>
                        <a:rPr lang="en-US" sz="1200" dirty="0"/>
                        <a:t>Core Lab, PM</a:t>
                      </a:r>
                    </a:p>
                  </a:txBody>
                  <a:tcPr/>
                </a:tc>
                <a:tc>
                  <a:txBody>
                    <a:bodyPr/>
                    <a:lstStyle/>
                    <a:p>
                      <a:r>
                        <a:rPr lang="en-US" sz="1200" dirty="0"/>
                        <a:t>Robert Scarlett</a:t>
                      </a:r>
                    </a:p>
                  </a:txBody>
                  <a:tcPr>
                    <a:solidFill>
                      <a:schemeClr val="accent1">
                        <a:lumMod val="20000"/>
                        <a:lumOff val="80000"/>
                      </a:schemeClr>
                    </a:solidFill>
                  </a:tcPr>
                </a:tc>
                <a:tc>
                  <a:txBody>
                    <a:bodyPr/>
                    <a:lstStyle/>
                    <a:p>
                      <a:r>
                        <a:rPr lang="en-US" sz="1200" dirty="0"/>
                        <a:t>OPC</a:t>
                      </a:r>
                    </a:p>
                  </a:txBody>
                  <a:tcPr/>
                </a:tc>
                <a:extLst>
                  <a:ext uri="{0D108BD9-81ED-4DB2-BD59-A6C34878D82A}">
                    <a16:rowId xmlns:a16="http://schemas.microsoft.com/office/drawing/2014/main" val="3853844176"/>
                  </a:ext>
                </a:extLst>
              </a:tr>
              <a:tr h="359514">
                <a:tc>
                  <a:txBody>
                    <a:bodyPr/>
                    <a:lstStyle/>
                    <a:p>
                      <a:r>
                        <a:rPr lang="en-US" sz="1200" dirty="0"/>
                        <a:t>Aisha Mahmoud</a:t>
                      </a:r>
                    </a:p>
                  </a:txBody>
                  <a:tcPr>
                    <a:solidFill>
                      <a:schemeClr val="accent1">
                        <a:lumMod val="20000"/>
                        <a:lumOff val="80000"/>
                      </a:schemeClr>
                    </a:solidFill>
                  </a:tcPr>
                </a:tc>
                <a:tc>
                  <a:txBody>
                    <a:bodyPr/>
                    <a:lstStyle/>
                    <a:p>
                      <a:r>
                        <a:rPr lang="en-US" sz="1200" dirty="0"/>
                        <a:t>CSR, PM</a:t>
                      </a:r>
                    </a:p>
                  </a:txBody>
                  <a:tcPr/>
                </a:tc>
                <a:tc>
                  <a:txBody>
                    <a:bodyPr/>
                    <a:lstStyle/>
                    <a:p>
                      <a:r>
                        <a:rPr lang="en-US" sz="1200" dirty="0"/>
                        <a:t>Ashley </a:t>
                      </a:r>
                      <a:r>
                        <a:rPr lang="en-US" sz="1200" dirty="0" err="1"/>
                        <a:t>Siverly</a:t>
                      </a:r>
                      <a:endParaRPr lang="en-US" sz="1200" dirty="0"/>
                    </a:p>
                  </a:txBody>
                  <a:tcPr>
                    <a:solidFill>
                      <a:schemeClr val="accent1">
                        <a:lumMod val="20000"/>
                        <a:lumOff val="80000"/>
                      </a:schemeClr>
                    </a:solidFill>
                  </a:tcPr>
                </a:tc>
                <a:tc>
                  <a:txBody>
                    <a:bodyPr/>
                    <a:lstStyle/>
                    <a:p>
                      <a:r>
                        <a:rPr lang="en-US" sz="1200" dirty="0"/>
                        <a:t>Immunology, AM</a:t>
                      </a:r>
                    </a:p>
                  </a:txBody>
                  <a:tcPr/>
                </a:tc>
                <a:extLst>
                  <a:ext uri="{0D108BD9-81ED-4DB2-BD59-A6C34878D82A}">
                    <a16:rowId xmlns:a16="http://schemas.microsoft.com/office/drawing/2014/main" val="461273640"/>
                  </a:ext>
                </a:extLst>
              </a:tr>
              <a:tr h="359514">
                <a:tc>
                  <a:txBody>
                    <a:bodyPr/>
                    <a:lstStyle/>
                    <a:p>
                      <a:r>
                        <a:rPr lang="en-US" sz="1200" dirty="0"/>
                        <a:t>Diann </a:t>
                      </a:r>
                      <a:r>
                        <a:rPr lang="en-US" sz="1200" dirty="0" err="1"/>
                        <a:t>McAlpin</a:t>
                      </a:r>
                      <a:endParaRPr lang="en-US" sz="1200" dirty="0"/>
                    </a:p>
                  </a:txBody>
                  <a:tcPr>
                    <a:solidFill>
                      <a:schemeClr val="accent1">
                        <a:lumMod val="20000"/>
                        <a:lumOff val="80000"/>
                      </a:schemeClr>
                    </a:solidFill>
                  </a:tcPr>
                </a:tc>
                <a:tc>
                  <a:txBody>
                    <a:bodyPr/>
                    <a:lstStyle/>
                    <a:p>
                      <a:r>
                        <a:rPr lang="en-US" sz="1200" dirty="0"/>
                        <a:t> OPC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Trey Stevens</a:t>
                      </a:r>
                    </a:p>
                  </a:txBody>
                  <a:tcP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Blood Bank, AM</a:t>
                      </a:r>
                    </a:p>
                  </a:txBody>
                  <a:tcPr/>
                </a:tc>
                <a:extLst>
                  <a:ext uri="{0D108BD9-81ED-4DB2-BD59-A6C34878D82A}">
                    <a16:rowId xmlns:a16="http://schemas.microsoft.com/office/drawing/2014/main" val="2998784457"/>
                  </a:ext>
                </a:extLst>
              </a:tr>
              <a:tr h="329743">
                <a:tc>
                  <a:txBody>
                    <a:bodyPr/>
                    <a:lstStyle/>
                    <a:p>
                      <a:r>
                        <a:rPr lang="en-US" sz="1200" dirty="0" err="1"/>
                        <a:t>Umadevi</a:t>
                      </a:r>
                      <a:r>
                        <a:rPr lang="en-US" sz="1200" dirty="0"/>
                        <a:t> </a:t>
                      </a:r>
                      <a:r>
                        <a:rPr lang="en-US" sz="1200" dirty="0" err="1"/>
                        <a:t>Narra</a:t>
                      </a:r>
                      <a:endParaRPr lang="en-US" sz="1200" dirty="0"/>
                    </a:p>
                  </a:txBody>
                  <a:tcPr>
                    <a:solidFill>
                      <a:schemeClr val="accent1">
                        <a:lumMod val="20000"/>
                        <a:lumOff val="80000"/>
                      </a:schemeClr>
                    </a:solidFill>
                  </a:tcPr>
                </a:tc>
                <a:tc>
                  <a:txBody>
                    <a:bodyPr/>
                    <a:lstStyle/>
                    <a:p>
                      <a:r>
                        <a:rPr lang="en-US" sz="1200" dirty="0"/>
                        <a:t>Histology, AM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Kasondrah Stoops</a:t>
                      </a:r>
                    </a:p>
                  </a:txBody>
                  <a:tcP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Lab Admin.</a:t>
                      </a:r>
                    </a:p>
                  </a:txBody>
                  <a:tcPr/>
                </a:tc>
                <a:extLst>
                  <a:ext uri="{0D108BD9-81ED-4DB2-BD59-A6C34878D82A}">
                    <a16:rowId xmlns:a16="http://schemas.microsoft.com/office/drawing/2014/main" val="1560874733"/>
                  </a:ext>
                </a:extLst>
              </a:tr>
              <a:tr h="35991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Tessa Owen</a:t>
                      </a:r>
                    </a:p>
                  </a:txBody>
                  <a:tcP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Microbiology, AM</a:t>
                      </a:r>
                    </a:p>
                  </a:txBody>
                  <a:tcPr/>
                </a:tc>
                <a:tc>
                  <a:txBody>
                    <a:bodyPr/>
                    <a:lstStyle/>
                    <a:p>
                      <a:r>
                        <a:rPr lang="en-US" sz="1200" dirty="0"/>
                        <a:t>Jessica Varisco</a:t>
                      </a:r>
                    </a:p>
                  </a:txBody>
                  <a:tcPr>
                    <a:solidFill>
                      <a:schemeClr val="accent1">
                        <a:lumMod val="20000"/>
                        <a:lumOff val="80000"/>
                      </a:schemeClr>
                    </a:solidFill>
                  </a:tcPr>
                </a:tc>
                <a:tc>
                  <a:txBody>
                    <a:bodyPr/>
                    <a:lstStyle/>
                    <a:p>
                      <a:r>
                        <a:rPr lang="en-US" sz="1200" dirty="0"/>
                        <a:t>Blood Admin. Coordinator</a:t>
                      </a:r>
                    </a:p>
                  </a:txBody>
                  <a:tcPr/>
                </a:tc>
                <a:extLst>
                  <a:ext uri="{0D108BD9-81ED-4DB2-BD59-A6C34878D82A}">
                    <a16:rowId xmlns:a16="http://schemas.microsoft.com/office/drawing/2014/main" val="3542284202"/>
                  </a:ext>
                </a:extLst>
              </a:tr>
              <a:tr h="359914">
                <a:tc>
                  <a:txBody>
                    <a:bodyPr/>
                    <a:lstStyle/>
                    <a:p>
                      <a:r>
                        <a:rPr lang="en-US" sz="1200" dirty="0"/>
                        <a:t>Duong Pham</a:t>
                      </a:r>
                    </a:p>
                  </a:txBody>
                  <a:tcPr>
                    <a:solidFill>
                      <a:schemeClr val="accent1">
                        <a:lumMod val="20000"/>
                        <a:lumOff val="80000"/>
                      </a:schemeClr>
                    </a:solidFill>
                  </a:tcPr>
                </a:tc>
                <a:tc>
                  <a:txBody>
                    <a:bodyPr/>
                    <a:lstStyle/>
                    <a:p>
                      <a:r>
                        <a:rPr lang="en-US" sz="1200" dirty="0"/>
                        <a:t>Molecular DX, AM</a:t>
                      </a:r>
                    </a:p>
                  </a:txBody>
                  <a:tcPr/>
                </a:tc>
                <a:tc>
                  <a:txBody>
                    <a:bodyPr/>
                    <a:lstStyle/>
                    <a:p>
                      <a:r>
                        <a:rPr lang="en-US" sz="1200" dirty="0"/>
                        <a:t>Ivonne Vega</a:t>
                      </a:r>
                    </a:p>
                  </a:txBody>
                  <a:tcPr>
                    <a:solidFill>
                      <a:schemeClr val="accent1">
                        <a:lumMod val="20000"/>
                        <a:lumOff val="80000"/>
                      </a:schemeClr>
                    </a:solidFill>
                  </a:tcPr>
                </a:tc>
                <a:tc>
                  <a:txBody>
                    <a:bodyPr/>
                    <a:lstStyle/>
                    <a:p>
                      <a:r>
                        <a:rPr lang="en-US" sz="1200" dirty="0"/>
                        <a:t>Cytology, AM</a:t>
                      </a:r>
                    </a:p>
                  </a:txBody>
                  <a:tcPr/>
                </a:tc>
                <a:extLst>
                  <a:ext uri="{0D108BD9-81ED-4DB2-BD59-A6C34878D82A}">
                    <a16:rowId xmlns:a16="http://schemas.microsoft.com/office/drawing/2014/main" val="3293280549"/>
                  </a:ext>
                </a:extLst>
              </a:tr>
              <a:tr h="369143">
                <a:tc>
                  <a:txBody>
                    <a:bodyPr/>
                    <a:lstStyle/>
                    <a:p>
                      <a:r>
                        <a:rPr lang="en-US" sz="1200" dirty="0"/>
                        <a:t>Audrey Ponce de Leon</a:t>
                      </a:r>
                    </a:p>
                  </a:txBody>
                  <a:tcPr>
                    <a:solidFill>
                      <a:schemeClr val="accent1">
                        <a:lumMod val="20000"/>
                        <a:lumOff val="80000"/>
                      </a:schemeClr>
                    </a:solidFill>
                  </a:tcPr>
                </a:tc>
                <a:tc>
                  <a:txBody>
                    <a:bodyPr/>
                    <a:lstStyle/>
                    <a:p>
                      <a:r>
                        <a:rPr lang="en-US" sz="1200" dirty="0"/>
                        <a:t>Flow Cytometry, AM</a:t>
                      </a:r>
                    </a:p>
                  </a:txBody>
                  <a:tcPr/>
                </a:tc>
                <a:tc>
                  <a:txBody>
                    <a:bodyPr/>
                    <a:lstStyle/>
                    <a:p>
                      <a:r>
                        <a:rPr lang="en-US" sz="1200" dirty="0" err="1"/>
                        <a:t>Diedra</a:t>
                      </a:r>
                      <a:r>
                        <a:rPr lang="en-US" sz="1200" dirty="0"/>
                        <a:t> Williams</a:t>
                      </a:r>
                    </a:p>
                  </a:txBody>
                  <a:tcPr>
                    <a:solidFill>
                      <a:schemeClr val="accent1">
                        <a:lumMod val="20000"/>
                        <a:lumOff val="80000"/>
                      </a:schemeClr>
                    </a:solidFill>
                  </a:tcPr>
                </a:tc>
                <a:tc>
                  <a:txBody>
                    <a:bodyPr/>
                    <a:lstStyle/>
                    <a:p>
                      <a:r>
                        <a:rPr lang="en-US" sz="1200" dirty="0"/>
                        <a:t>HLA, AM</a:t>
                      </a:r>
                    </a:p>
                  </a:txBody>
                  <a:tcPr/>
                </a:tc>
                <a:extLst>
                  <a:ext uri="{0D108BD9-81ED-4DB2-BD59-A6C34878D82A}">
                    <a16:rowId xmlns:a16="http://schemas.microsoft.com/office/drawing/2014/main" val="3410291816"/>
                  </a:ext>
                </a:extLst>
              </a:tr>
            </a:tbl>
          </a:graphicData>
        </a:graphic>
      </p:graphicFrame>
    </p:spTree>
    <p:extLst>
      <p:ext uri="{BB962C8B-B14F-4D97-AF65-F5344CB8AC3E}">
        <p14:creationId xmlns:p14="http://schemas.microsoft.com/office/powerpoint/2010/main" val="3423424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5229" y="1199476"/>
            <a:ext cx="7870032" cy="5183218"/>
          </a:xfrm>
        </p:spPr>
        <p:txBody>
          <a:bodyPr/>
          <a:lstStyle/>
          <a:p>
            <a:pPr marL="0" indent="0" algn="ctr">
              <a:buNone/>
            </a:pPr>
            <a:r>
              <a:rPr lang="en-US" dirty="0"/>
              <a:t>Globally Harmonized System of classification and labeling of Chemicals (GHS)</a:t>
            </a:r>
          </a:p>
          <a:p>
            <a:pPr marL="0" indent="0" algn="ctr">
              <a:buNone/>
            </a:pPr>
            <a:endParaRPr lang="en-US" dirty="0"/>
          </a:p>
          <a:p>
            <a:pPr marL="0" indent="0">
              <a:buNone/>
            </a:pPr>
            <a:endParaRPr lang="en-US" dirty="0"/>
          </a:p>
          <a:p>
            <a:pPr marL="0" indent="0" algn="ctr">
              <a:buNone/>
            </a:pPr>
            <a:r>
              <a:rPr lang="en-US" sz="2000" dirty="0"/>
              <a:t>Flammable, Toxic material, Toxic to environment, Corrosives</a:t>
            </a:r>
          </a:p>
          <a:p>
            <a:r>
              <a:rPr lang="en-US" sz="2000" dirty="0"/>
              <a:t>Manufacturers are required to put these labels on hazardous chemicals</a:t>
            </a:r>
          </a:p>
          <a:p>
            <a:r>
              <a:rPr lang="en-US" sz="2000" b="1" dirty="0"/>
              <a:t>If an aliquot greater than 50mL is created for any hazardous chemical, these GHS labels must be applied to the bottle and follow the laboratory procedure for labeling of reagents.</a:t>
            </a:r>
          </a:p>
          <a:p>
            <a:r>
              <a:rPr lang="en-US" sz="2000" dirty="0"/>
              <a:t>Information for each hazardous chemical can be found on the 3E Online on the hospital intranet page.</a:t>
            </a:r>
          </a:p>
          <a:p>
            <a:r>
              <a:rPr lang="en-US" sz="2000" dirty="0"/>
              <a:t>OSHA link: </a:t>
            </a:r>
            <a:r>
              <a:rPr lang="en-US" sz="2000" dirty="0">
                <a:hlinkClick r:id="rId2"/>
              </a:rPr>
              <a:t>http://www.osha.gov/dsg/hazcom/index.html</a:t>
            </a:r>
            <a:endParaRPr lang="en-US" sz="2000" dirty="0"/>
          </a:p>
          <a:p>
            <a:pPr marL="0" indent="0">
              <a:buNone/>
            </a:pPr>
            <a:endParaRPr lang="en-US" sz="2000" dirty="0"/>
          </a:p>
        </p:txBody>
      </p:sp>
      <p:sp>
        <p:nvSpPr>
          <p:cNvPr id="5" name="Content Placeholder 4"/>
          <p:cNvSpPr>
            <a:spLocks noGrp="1"/>
          </p:cNvSpPr>
          <p:nvPr>
            <p:ph sz="quarter" idx="13"/>
          </p:nvPr>
        </p:nvSpPr>
        <p:spPr>
          <a:xfrm>
            <a:off x="397040" y="785675"/>
            <a:ext cx="2616200" cy="366712"/>
          </a:xfrm>
        </p:spPr>
        <p:txBody>
          <a:bodyPr/>
          <a:lstStyle/>
          <a:p>
            <a:r>
              <a:rPr lang="en-US" dirty="0"/>
              <a:t>Hazards Communication</a:t>
            </a:r>
          </a:p>
        </p:txBody>
      </p:sp>
      <p:pic>
        <p:nvPicPr>
          <p:cNvPr id="7" name="Picture 6"/>
          <p:cNvPicPr/>
          <p:nvPr/>
        </p:nvPicPr>
        <p:blipFill rotWithShape="1">
          <a:blip r:embed="rId3"/>
          <a:srcRect l="22507" t="24575" r="57525" b="40389"/>
          <a:stretch/>
        </p:blipFill>
        <p:spPr bwMode="auto">
          <a:xfrm>
            <a:off x="3293767" y="2090214"/>
            <a:ext cx="762000" cy="748665"/>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l="391" t="28497" r="87449" b="48581"/>
          <a:stretch/>
        </p:blipFill>
        <p:spPr bwMode="auto">
          <a:xfrm>
            <a:off x="4072691" y="2024625"/>
            <a:ext cx="840843" cy="861736"/>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srcRect l="59767" t="60830" r="14562" b="16592"/>
          <a:stretch/>
        </p:blipFill>
        <p:spPr bwMode="auto">
          <a:xfrm>
            <a:off x="4960307" y="2100912"/>
            <a:ext cx="1491615" cy="734695"/>
          </a:xfrm>
          <a:prstGeom prst="rect">
            <a:avLst/>
          </a:prstGeom>
          <a:ln>
            <a:noFill/>
          </a:ln>
          <a:extLst>
            <a:ext uri="{53640926-AAD7-44D8-BBD7-CCE9431645EC}">
              <a14:shadowObscured xmlns:a14="http://schemas.microsoft.com/office/drawing/2010/main"/>
            </a:ext>
          </a:extLst>
        </p:spPr>
      </p:pic>
      <p:sp>
        <p:nvSpPr>
          <p:cNvPr id="10"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 </a:t>
            </a:r>
          </a:p>
        </p:txBody>
      </p:sp>
    </p:spTree>
    <p:extLst>
      <p:ext uri="{BB962C8B-B14F-4D97-AF65-F5344CB8AC3E}">
        <p14:creationId xmlns:p14="http://schemas.microsoft.com/office/powerpoint/2010/main" val="2124483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13541" y="1164762"/>
            <a:ext cx="8229600" cy="5461326"/>
          </a:xfrm>
        </p:spPr>
        <p:txBody>
          <a:bodyPr/>
          <a:lstStyle/>
          <a:p>
            <a:pPr marL="0" lvl="0" indent="0">
              <a:buNone/>
            </a:pPr>
            <a:r>
              <a:rPr lang="en-US" sz="2000" b="1" i="1" u="sng" dirty="0"/>
              <a:t>Dry Ice Safety</a:t>
            </a:r>
          </a:p>
          <a:p>
            <a:pPr lvl="0"/>
            <a:r>
              <a:rPr lang="en-US" sz="2000" i="1" dirty="0"/>
              <a:t>The use of insulated gloves, dry ice tongs or scoop, and safety goggles/glasses when handling dry ice is mandatory.</a:t>
            </a:r>
            <a:endParaRPr lang="en-US" sz="2000" dirty="0"/>
          </a:p>
          <a:p>
            <a:pPr lvl="0"/>
            <a:r>
              <a:rPr lang="en-US" sz="2000" i="1" dirty="0"/>
              <a:t>Store and use of all containers dry ice only in well-ventilated areas. </a:t>
            </a:r>
          </a:p>
          <a:p>
            <a:pPr lvl="1"/>
            <a:r>
              <a:rPr lang="en-US" sz="1600" i="1" dirty="0"/>
              <a:t>Do not use or store dry ice in confined areas, walk-in refrigerators, environmental chambers, or rooms without ventilation. </a:t>
            </a:r>
          </a:p>
          <a:p>
            <a:pPr lvl="2"/>
            <a:r>
              <a:rPr lang="en-US" sz="1600" i="1" dirty="0"/>
              <a:t>Why? A CO2 leak in such an area could cause an oxygen-deficient atmosphere.</a:t>
            </a:r>
            <a:endParaRPr lang="en-US" sz="1100" dirty="0"/>
          </a:p>
          <a:p>
            <a:pPr marL="0" lvl="0" indent="0">
              <a:buNone/>
            </a:pPr>
            <a:endParaRPr lang="en-US" sz="2000" b="1" i="1" u="sng" dirty="0"/>
          </a:p>
          <a:p>
            <a:pPr marL="0" lvl="0" indent="0">
              <a:buNone/>
            </a:pPr>
            <a:r>
              <a:rPr lang="en-US" sz="2000" b="1" i="1" u="sng" dirty="0"/>
              <a:t>Liquid Nitrogen (LN2) Safety</a:t>
            </a:r>
          </a:p>
          <a:p>
            <a:pPr lvl="0"/>
            <a:r>
              <a:rPr lang="en-US" sz="2000" i="1" dirty="0"/>
              <a:t>The use of appropriate gloves, shielding of all skin, and the use of a face shield or safety goggles when decanting or entering an open container of LN2 is mandatory.</a:t>
            </a:r>
            <a:endParaRPr lang="en-US" sz="2000" dirty="0"/>
          </a:p>
          <a:p>
            <a:pPr lvl="0"/>
            <a:r>
              <a:rPr lang="en-US" sz="2000" i="1" dirty="0"/>
              <a:t>Storage and use of all containers of LN2 only in well-ventilated areas.</a:t>
            </a:r>
          </a:p>
          <a:p>
            <a:pPr lvl="1"/>
            <a:r>
              <a:rPr lang="en-US" sz="1600" i="1" dirty="0"/>
              <a:t>Do not use or store LN2 in confined areas, walk-in refrigerators, environmental chambers, or rooms without ventilation. </a:t>
            </a:r>
          </a:p>
          <a:p>
            <a:pPr lvl="2"/>
            <a:r>
              <a:rPr lang="en-US" sz="1600" i="1" dirty="0"/>
              <a:t>Why? An LN2 leak in such an area could cause an oxygen-deficient atmosphere.</a:t>
            </a:r>
            <a:endParaRPr lang="en-US" sz="1600" dirty="0"/>
          </a:p>
          <a:p>
            <a:pPr marL="457200" lvl="1" indent="0">
              <a:buNone/>
            </a:pPr>
            <a:endParaRPr lang="en-US" sz="1500" dirty="0"/>
          </a:p>
        </p:txBody>
      </p:sp>
      <p:sp>
        <p:nvSpPr>
          <p:cNvPr id="4" name="Content Placeholder 3"/>
          <p:cNvSpPr>
            <a:spLocks noGrp="1"/>
          </p:cNvSpPr>
          <p:nvPr>
            <p:ph sz="quarter" idx="13"/>
          </p:nvPr>
        </p:nvSpPr>
        <p:spPr>
          <a:xfrm>
            <a:off x="360532" y="781494"/>
            <a:ext cx="4501753" cy="366712"/>
          </a:xfrm>
        </p:spPr>
        <p:txBody>
          <a:bodyPr/>
          <a:lstStyle/>
          <a:p>
            <a:r>
              <a:rPr lang="en-US" dirty="0"/>
              <a:t>Proper use and handling of Liquid Nitrogen and Dry Ice</a:t>
            </a:r>
          </a:p>
        </p:txBody>
      </p:sp>
      <p:sp>
        <p:nvSpPr>
          <p:cNvPr id="6" name="Title 37"/>
          <p:cNvSpPr txBox="1">
            <a:spLocks noGrp="1"/>
          </p:cNvSpPr>
          <p:nvPr>
            <p:ph type="title"/>
          </p:nvPr>
        </p:nvSpPr>
        <p:spPr>
          <a:xfrm>
            <a:off x="199674" y="141518"/>
            <a:ext cx="5364683" cy="787396"/>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 </a:t>
            </a:r>
          </a:p>
        </p:txBody>
      </p:sp>
    </p:spTree>
    <p:extLst>
      <p:ext uri="{BB962C8B-B14F-4D97-AF65-F5344CB8AC3E}">
        <p14:creationId xmlns:p14="http://schemas.microsoft.com/office/powerpoint/2010/main" val="889937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0" indent="0" algn="ctr">
              <a:buNone/>
            </a:pPr>
            <a:endParaRPr lang="en-US" sz="5400" dirty="0"/>
          </a:p>
          <a:p>
            <a:pPr marL="0" indent="0" algn="ctr">
              <a:buNone/>
            </a:pPr>
            <a:endParaRPr lang="en-US" sz="5400" dirty="0"/>
          </a:p>
          <a:p>
            <a:pPr marL="0" indent="0" algn="ctr">
              <a:buNone/>
            </a:pPr>
            <a:r>
              <a:rPr lang="en-US" sz="5400" dirty="0"/>
              <a:t>BLOODBORNE PATHOGENS</a:t>
            </a:r>
          </a:p>
        </p:txBody>
      </p:sp>
      <p:sp>
        <p:nvSpPr>
          <p:cNvPr id="5"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a:t>
            </a:r>
          </a:p>
        </p:txBody>
      </p:sp>
    </p:spTree>
    <p:extLst>
      <p:ext uri="{BB962C8B-B14F-4D97-AF65-F5344CB8AC3E}">
        <p14:creationId xmlns:p14="http://schemas.microsoft.com/office/powerpoint/2010/main" val="2818426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385008" y="1323474"/>
            <a:ext cx="4283245" cy="54134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1600" dirty="0">
                <a:solidFill>
                  <a:srgbClr val="212121"/>
                </a:solidFill>
                <a:latin typeface="Franklin Gothic Book" panose="020B0503020102020204" pitchFamily="34" charset="0"/>
              </a:rPr>
              <a:t>Link to policy tech IC40 Exposure control plan (</a:t>
            </a:r>
            <a:r>
              <a:rPr lang="en-US" sz="1600" dirty="0">
                <a:latin typeface="Franklin Gothic Book" panose="020B0503020102020204" pitchFamily="34" charset="0"/>
                <a:hlinkClick r:id="rId3"/>
              </a:rPr>
              <a:t>PolicyTech</a:t>
            </a:r>
            <a:r>
              <a:rPr lang="en-US" sz="1600" dirty="0">
                <a:solidFill>
                  <a:srgbClr val="212121"/>
                </a:solidFill>
                <a:latin typeface="Franklin Gothic Book" panose="020B0503020102020204" pitchFamily="34" charset="0"/>
              </a:rPr>
              <a:t> )</a:t>
            </a:r>
          </a:p>
          <a:p>
            <a:r>
              <a:rPr lang="en-US" sz="1600" dirty="0">
                <a:solidFill>
                  <a:srgbClr val="212121"/>
                </a:solidFill>
                <a:latin typeface="Franklin Gothic Book" panose="020B0503020102020204" pitchFamily="34" charset="0"/>
              </a:rPr>
              <a:t>Infection control cell phone </a:t>
            </a:r>
            <a:r>
              <a:rPr lang="en-US" sz="1600" b="1" dirty="0">
                <a:solidFill>
                  <a:srgbClr val="212121"/>
                </a:solidFill>
                <a:latin typeface="Franklin Gothic Book" panose="020B0503020102020204" pitchFamily="34" charset="0"/>
              </a:rPr>
              <a:t>(713-441-1391)</a:t>
            </a:r>
          </a:p>
          <a:p>
            <a:r>
              <a:rPr lang="en-US" sz="1600" dirty="0">
                <a:solidFill>
                  <a:srgbClr val="212121"/>
                </a:solidFill>
                <a:latin typeface="Franklin Gothic Book" panose="020B0503020102020204" pitchFamily="34" charset="0"/>
              </a:rPr>
              <a:t>After 4:00 pm please contact Infection Control at 713-404-7106 pager or 713-306-7848 cell)</a:t>
            </a:r>
          </a:p>
        </p:txBody>
      </p:sp>
      <p:sp>
        <p:nvSpPr>
          <p:cNvPr id="12291" name="Content Placeholder 39"/>
          <p:cNvSpPr>
            <a:spLocks noGrp="1"/>
          </p:cNvSpPr>
          <p:nvPr>
            <p:ph sz="half" idx="2"/>
          </p:nvPr>
        </p:nvSpPr>
        <p:spPr bwMode="auto">
          <a:xfrm>
            <a:off x="4918364" y="1323473"/>
            <a:ext cx="3876720" cy="48607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600" dirty="0">
                <a:latin typeface="Franklin Gothic Book" panose="020B0503020102020204" pitchFamily="34" charset="0"/>
                <a:cs typeface="Franklin Gothic Book" panose="020B0503020102020204" pitchFamily="34" charset="0"/>
              </a:rPr>
              <a:t>During EHC hours</a:t>
            </a:r>
          </a:p>
          <a:p>
            <a:pPr lvl="1"/>
            <a:r>
              <a:rPr lang="en-US" altLang="en-US" sz="1400" dirty="0">
                <a:latin typeface="Franklin Gothic Book" panose="020B0503020102020204" pitchFamily="34" charset="0"/>
                <a:cs typeface="Franklin Gothic Book" panose="020B0503020102020204" pitchFamily="34" charset="0"/>
              </a:rPr>
              <a:t>Employee goes directly to Clinic</a:t>
            </a:r>
          </a:p>
          <a:p>
            <a:r>
              <a:rPr lang="en-US" altLang="en-US" sz="1600" dirty="0">
                <a:latin typeface="Franklin Gothic Book" panose="020B0503020102020204" pitchFamily="34" charset="0"/>
                <a:cs typeface="Franklin Gothic Book" panose="020B0503020102020204" pitchFamily="34" charset="0"/>
              </a:rPr>
              <a:t>After hours</a:t>
            </a:r>
          </a:p>
          <a:p>
            <a:pPr lvl="1"/>
            <a:r>
              <a:rPr lang="en-US" altLang="en-US" sz="1400" dirty="0">
                <a:latin typeface="Franklin Gothic Book" panose="020B0503020102020204" pitchFamily="34" charset="0"/>
                <a:cs typeface="Franklin Gothic Book" panose="020B0503020102020204" pitchFamily="34" charset="0"/>
              </a:rPr>
              <a:t>Employee notifies (TIC, Chief Tech, MGMT, Director or Medical Director)</a:t>
            </a:r>
          </a:p>
          <a:p>
            <a:pPr lvl="1"/>
            <a:r>
              <a:rPr lang="en-US" altLang="en-US" sz="1400" dirty="0">
                <a:latin typeface="Franklin Gothic Book" panose="020B0503020102020204" pitchFamily="34" charset="0"/>
                <a:cs typeface="Franklin Gothic Book" panose="020B0503020102020204" pitchFamily="34" charset="0"/>
              </a:rPr>
              <a:t>Infection Control notified, Employee goes to ED</a:t>
            </a:r>
          </a:p>
          <a:p>
            <a:pPr lvl="1"/>
            <a:r>
              <a:rPr lang="en-US" altLang="en-US" sz="1400" dirty="0">
                <a:latin typeface="Franklin Gothic Book" panose="020B0503020102020204" pitchFamily="34" charset="0"/>
                <a:cs typeface="Franklin Gothic Book" panose="020B0503020102020204" pitchFamily="34" charset="0"/>
              </a:rPr>
              <a:t>Blood is collected and tested</a:t>
            </a:r>
          </a:p>
          <a:p>
            <a:pPr lvl="1"/>
            <a:r>
              <a:rPr lang="en-US" altLang="en-US" sz="1400" dirty="0">
                <a:latin typeface="Franklin Gothic Book" panose="020B0503020102020204" pitchFamily="34" charset="0"/>
                <a:cs typeface="Franklin Gothic Book" panose="020B0503020102020204" pitchFamily="34" charset="0"/>
              </a:rPr>
              <a:t>Employee follows up with EHC next business day</a:t>
            </a:r>
          </a:p>
          <a:p>
            <a:r>
              <a:rPr lang="en-US" altLang="en-US" sz="1600" dirty="0">
                <a:latin typeface="Franklin Gothic Book" panose="020B0503020102020204" pitchFamily="34" charset="0"/>
                <a:cs typeface="Franklin Gothic Book" panose="020B0503020102020204" pitchFamily="34" charset="0"/>
              </a:rPr>
              <a:t>Obtaining Source blood</a:t>
            </a:r>
          </a:p>
          <a:p>
            <a:pPr lvl="1"/>
            <a:r>
              <a:rPr lang="en-US" altLang="en-US" sz="1400" dirty="0">
                <a:latin typeface="Franklin Gothic Book" panose="020B0503020102020204" pitchFamily="34" charset="0"/>
                <a:cs typeface="Franklin Gothic Book" panose="020B0503020102020204" pitchFamily="34" charset="0"/>
              </a:rPr>
              <a:t>During EHC hours; Clinic is responsible</a:t>
            </a:r>
          </a:p>
          <a:p>
            <a:pPr lvl="1"/>
            <a:r>
              <a:rPr lang="en-US" altLang="en-US" sz="1400" dirty="0">
                <a:latin typeface="Franklin Gothic Book" panose="020B0503020102020204" pitchFamily="34" charset="0"/>
                <a:cs typeface="Franklin Gothic Book" panose="020B0503020102020204" pitchFamily="34" charset="0"/>
              </a:rPr>
              <a:t>After hours; Infection Control, Operations Admin or Nurse on floor collect blood</a:t>
            </a:r>
          </a:p>
          <a:p>
            <a:r>
              <a:rPr lang="en-US" altLang="en-US" sz="1600" dirty="0">
                <a:latin typeface="Franklin Gothic Book" panose="020B0503020102020204" pitchFamily="34" charset="0"/>
                <a:cs typeface="Franklin Gothic Book" panose="020B0503020102020204" pitchFamily="34" charset="0"/>
              </a:rPr>
              <a:t>How to remain Confidential during after hours</a:t>
            </a:r>
          </a:p>
          <a:p>
            <a:pPr lvl="1"/>
            <a:r>
              <a:rPr lang="en-US" altLang="en-US" sz="1400" dirty="0">
                <a:latin typeface="Franklin Gothic Book" panose="020B0503020102020204" pitchFamily="34" charset="0"/>
                <a:cs typeface="Franklin Gothic Book" panose="020B0503020102020204" pitchFamily="34" charset="0"/>
              </a:rPr>
              <a:t>Refuse ED draw; Report to EHC next business day</a:t>
            </a:r>
          </a:p>
          <a:p>
            <a:pPr marL="571500" lvl="1" indent="-171450"/>
            <a:endParaRPr lang="en-US" altLang="en-US" sz="1200" dirty="0">
              <a:latin typeface="Franklin Gothic Book" panose="020B0503020102020204" pitchFamily="34" charset="0"/>
              <a:cs typeface="Franklin Gothic Book" panose="020B0503020102020204" pitchFamily="34" charset="0"/>
            </a:endParaRPr>
          </a:p>
          <a:p>
            <a:pPr lvl="1"/>
            <a:endParaRPr lang="en-US" altLang="en-US" sz="1200" dirty="0">
              <a:latin typeface="Franklin Gothic Book" panose="020B0503020102020204" pitchFamily="34" charset="0"/>
              <a:cs typeface="Franklin Gothic Book" panose="020B0503020102020204" pitchFamily="34"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84" y="3429000"/>
            <a:ext cx="3934691" cy="2397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a:spLocks noGrp="1"/>
          </p:cNvSpPr>
          <p:nvPr>
            <p:ph type="title"/>
          </p:nvPr>
        </p:nvSpPr>
        <p:spPr>
          <a:xfrm>
            <a:off x="371946" y="180322"/>
            <a:ext cx="5364683" cy="505884"/>
          </a:xfrm>
        </p:spPr>
        <p:txBody>
          <a:bodyPr>
            <a:noAutofit/>
          </a:bodyPr>
          <a:lstStyle/>
          <a:p>
            <a:r>
              <a:rPr lang="en-US" sz="1800" dirty="0"/>
              <a:t>Department of Pathology and Genomic Medicine Laboratory Safety Orientation</a:t>
            </a:r>
          </a:p>
        </p:txBody>
      </p:sp>
      <p:sp>
        <p:nvSpPr>
          <p:cNvPr id="8" name="Content Placeholder 4"/>
          <p:cNvSpPr>
            <a:spLocks noGrp="1"/>
          </p:cNvSpPr>
          <p:nvPr>
            <p:ph sz="quarter" idx="13"/>
          </p:nvPr>
        </p:nvSpPr>
        <p:spPr>
          <a:xfrm>
            <a:off x="396010" y="786554"/>
            <a:ext cx="2616200" cy="366712"/>
          </a:xfrm>
        </p:spPr>
        <p:txBody>
          <a:bodyPr/>
          <a:lstStyle/>
          <a:p>
            <a:r>
              <a:rPr lang="en-US" dirty="0"/>
              <a:t>Exposures</a:t>
            </a:r>
          </a:p>
        </p:txBody>
      </p:sp>
    </p:spTree>
    <p:extLst>
      <p:ext uri="{BB962C8B-B14F-4D97-AF65-F5344CB8AC3E}">
        <p14:creationId xmlns:p14="http://schemas.microsoft.com/office/powerpoint/2010/main" val="3420059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472020" y="787673"/>
            <a:ext cx="3053057" cy="366712"/>
          </a:xfrm>
        </p:spPr>
        <p:txBody>
          <a:bodyPr/>
          <a:lstStyle/>
          <a:p>
            <a:r>
              <a:rPr lang="en-US" dirty="0"/>
              <a:t>Hand Washing &amp; Hand Hygiene Policy</a:t>
            </a:r>
          </a:p>
        </p:txBody>
      </p:sp>
      <p:sp>
        <p:nvSpPr>
          <p:cNvPr id="6" name="Content Placeholder 2"/>
          <p:cNvSpPr txBox="1">
            <a:spLocks/>
          </p:cNvSpPr>
          <p:nvPr/>
        </p:nvSpPr>
        <p:spPr>
          <a:xfrm>
            <a:off x="677344" y="1169999"/>
            <a:ext cx="7869756" cy="2335201"/>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Why is hand washing important?</a:t>
            </a:r>
          </a:p>
          <a:p>
            <a:pPr lvl="1"/>
            <a:r>
              <a:rPr lang="en-US" dirty="0"/>
              <a:t>It is one of the most important steps in prevention of spreading pathogens to other surfaces in the hospital, hospital acquired infections and food contamination. Proper hand washing technique removes infectious organisms present on the hands.</a:t>
            </a:r>
          </a:p>
        </p:txBody>
      </p:sp>
      <p:sp>
        <p:nvSpPr>
          <p:cNvPr id="7" name="Title 3"/>
          <p:cNvSpPr>
            <a:spLocks noGrp="1"/>
          </p:cNvSpPr>
          <p:nvPr>
            <p:ph type="title"/>
          </p:nvPr>
        </p:nvSpPr>
        <p:spPr>
          <a:xfrm>
            <a:off x="459321" y="183602"/>
            <a:ext cx="5364683" cy="505884"/>
          </a:xfrm>
        </p:spPr>
        <p:txBody>
          <a:bodyPr>
            <a:noAutofit/>
          </a:bodyPr>
          <a:lstStyle/>
          <a:p>
            <a:r>
              <a:rPr lang="en-US" sz="1800" dirty="0"/>
              <a:t>Department of Pathology and Genomic Medicine Laboratory Safety Orientation</a:t>
            </a:r>
          </a:p>
        </p:txBody>
      </p:sp>
      <p:pic>
        <p:nvPicPr>
          <p:cNvPr id="8" name="Picture 5" descr="hand%20was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407" y="3657600"/>
            <a:ext cx="3257550" cy="3051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86470" y="4944660"/>
            <a:ext cx="4280452" cy="477054"/>
          </a:xfrm>
          <a:prstGeom prst="rect">
            <a:avLst/>
          </a:prstGeom>
        </p:spPr>
        <p:txBody>
          <a:bodyPr wrap="square">
            <a:spAutoFit/>
          </a:bodyPr>
          <a:lstStyle/>
          <a:p>
            <a:r>
              <a:rPr lang="en-US" sz="2500" dirty="0">
                <a:hlinkClick r:id="rId4"/>
              </a:rPr>
              <a:t>Link to Hand Hygiene Policy</a:t>
            </a:r>
            <a:endParaRPr lang="en-US" sz="2500" dirty="0"/>
          </a:p>
        </p:txBody>
      </p:sp>
    </p:spTree>
    <p:extLst>
      <p:ext uri="{BB962C8B-B14F-4D97-AF65-F5344CB8AC3E}">
        <p14:creationId xmlns:p14="http://schemas.microsoft.com/office/powerpoint/2010/main" val="306199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457200" y="1600200"/>
            <a:ext cx="7786468"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dirty="0"/>
              <a:t>Specimen Transport</a:t>
            </a:r>
          </a:p>
          <a:p>
            <a:pPr lvl="0"/>
            <a:r>
              <a:rPr lang="en-US" dirty="0"/>
              <a:t>Blood and other body fluid samples will be packaged in a sealable biohazard bag before being transported by hand or pneumatic tube system.</a:t>
            </a:r>
          </a:p>
          <a:p>
            <a:pPr lvl="0"/>
            <a:r>
              <a:rPr lang="en-US" dirty="0"/>
              <a:t>If there is a spill in the pneumatic system, refer to procedure </a:t>
            </a:r>
            <a:r>
              <a:rPr lang="en-US" dirty="0">
                <a:hlinkClick r:id="rId3"/>
              </a:rPr>
              <a:t>LAB004</a:t>
            </a:r>
            <a:r>
              <a:rPr lang="en-US" dirty="0"/>
              <a:t>.</a:t>
            </a:r>
          </a:p>
          <a:p>
            <a:pPr lvl="0"/>
            <a:r>
              <a:rPr lang="en-US" dirty="0"/>
              <a:t>Specimen acceptance criteria are outlined in LAB005 Policy and Procedure. </a:t>
            </a:r>
          </a:p>
          <a:p>
            <a:pPr eaLnBrk="1" hangingPunct="1"/>
            <a:endParaRPr lang="en-US" altLang="en-US" dirty="0">
              <a:latin typeface="Franklin Gothic Book" panose="020B0503020102020204" pitchFamily="34" charset="0"/>
              <a:cs typeface="Franklin Gothic Book" panose="020B0503020102020204" pitchFamily="34" charset="0"/>
            </a:endParaRPr>
          </a:p>
        </p:txBody>
      </p:sp>
      <p:sp>
        <p:nvSpPr>
          <p:cNvPr id="6"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a:t>
            </a:r>
          </a:p>
        </p:txBody>
      </p:sp>
    </p:spTree>
    <p:extLst>
      <p:ext uri="{BB962C8B-B14F-4D97-AF65-F5344CB8AC3E}">
        <p14:creationId xmlns:p14="http://schemas.microsoft.com/office/powerpoint/2010/main" val="1522500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0" indent="0" algn="ctr">
              <a:buNone/>
            </a:pPr>
            <a:endParaRPr lang="en-US" sz="5400" dirty="0"/>
          </a:p>
          <a:p>
            <a:pPr marL="0" indent="0" algn="ctr">
              <a:buNone/>
            </a:pPr>
            <a:endParaRPr lang="en-US" sz="5400" dirty="0"/>
          </a:p>
          <a:p>
            <a:pPr marL="0" indent="0" algn="ctr">
              <a:buNone/>
            </a:pPr>
            <a:r>
              <a:rPr lang="en-US" sz="5400" dirty="0"/>
              <a:t>WASTE MANAGEMENT</a:t>
            </a:r>
          </a:p>
        </p:txBody>
      </p:sp>
      <p:sp>
        <p:nvSpPr>
          <p:cNvPr id="5"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a:t>
            </a:r>
          </a:p>
        </p:txBody>
      </p:sp>
    </p:spTree>
    <p:extLst>
      <p:ext uri="{BB962C8B-B14F-4D97-AF65-F5344CB8AC3E}">
        <p14:creationId xmlns:p14="http://schemas.microsoft.com/office/powerpoint/2010/main" val="2074705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162800" y="6573044"/>
            <a:ext cx="1905000" cy="457200"/>
          </a:xfrm>
        </p:spPr>
        <p:txBody>
          <a:bodyPr/>
          <a:lstStyle/>
          <a:p>
            <a:fld id="{066C8338-673D-614D-B3F8-6AC85DBE78B7}" type="slidenum">
              <a:rPr lang="en-US">
                <a:solidFill>
                  <a:prstClr val="black"/>
                </a:solidFill>
              </a:rPr>
              <a:pPr/>
              <a:t>36</a:t>
            </a:fld>
            <a:endParaRPr lang="en-US" dirty="0">
              <a:solidFill>
                <a:prstClr val="black"/>
              </a:solidFill>
            </a:endParaRPr>
          </a:p>
        </p:txBody>
      </p:sp>
      <p:sp>
        <p:nvSpPr>
          <p:cNvPr id="8"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 </a:t>
            </a:r>
          </a:p>
        </p:txBody>
      </p:sp>
      <p:sp>
        <p:nvSpPr>
          <p:cNvPr id="7" name="Content Placeholder 40">
            <a:extLst>
              <a:ext uri="{FF2B5EF4-FFF2-40B4-BE49-F238E27FC236}">
                <a16:creationId xmlns:a16="http://schemas.microsoft.com/office/drawing/2014/main" id="{F66A2921-3E3A-4EDA-8A31-81989DC701C5}"/>
              </a:ext>
            </a:extLst>
          </p:cNvPr>
          <p:cNvSpPr txBox="1">
            <a:spLocks/>
          </p:cNvSpPr>
          <p:nvPr/>
        </p:nvSpPr>
        <p:spPr bwMode="auto">
          <a:xfrm>
            <a:off x="461246" y="768764"/>
            <a:ext cx="3689840" cy="366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None/>
              <a:defRPr sz="1400" kern="1200">
                <a:solidFill>
                  <a:srgbClr val="FFFFFF"/>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None/>
              <a:defRPr sz="1000" kern="1200">
                <a:solidFill>
                  <a:schemeClr val="bg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latin typeface="Franklin Gothic Book" panose="020B0503020102020204" pitchFamily="34" charset="0"/>
                <a:cs typeface="Franklin Gothic Book" panose="020B0503020102020204" pitchFamily="34" charset="0"/>
              </a:rPr>
              <a:t>Hazardous waste Removal – Glass clean up</a:t>
            </a:r>
          </a:p>
        </p:txBody>
      </p:sp>
      <p:sp>
        <p:nvSpPr>
          <p:cNvPr id="9" name="Content Placeholder 9">
            <a:extLst>
              <a:ext uri="{FF2B5EF4-FFF2-40B4-BE49-F238E27FC236}">
                <a16:creationId xmlns:a16="http://schemas.microsoft.com/office/drawing/2014/main" id="{D2B8AC1D-46B1-4B10-A52A-F61DCCD53E9A}"/>
              </a:ext>
            </a:extLst>
          </p:cNvPr>
          <p:cNvSpPr txBox="1">
            <a:spLocks/>
          </p:cNvSpPr>
          <p:nvPr/>
        </p:nvSpPr>
        <p:spPr>
          <a:xfrm>
            <a:off x="461246" y="1584686"/>
            <a:ext cx="8044125" cy="4714514"/>
          </a:xfrm>
          <a:prstGeom prst="rect">
            <a:avLst/>
          </a:prstGeom>
        </p:spPr>
        <p:txBody>
          <a:bodyPr/>
          <a:lstStyle>
            <a:lvl1pPr marL="342900" indent="-342900" algn="l" defTabSz="457200" rtl="0" eaLnBrk="0" fontAlgn="base" hangingPunct="0">
              <a:spcBef>
                <a:spcPct val="20000"/>
              </a:spcBef>
              <a:spcAft>
                <a:spcPct val="0"/>
              </a:spcAft>
              <a:buClr>
                <a:srgbClr val="0C479D"/>
              </a:buClr>
              <a:buFont typeface="Arial" charset="0"/>
              <a:buChar char="•"/>
              <a:defRPr sz="3200" kern="1200">
                <a:solidFill>
                  <a:schemeClr val="tx1"/>
                </a:solidFill>
                <a:latin typeface="Palatino Linotype" pitchFamily="18" charset="0"/>
                <a:ea typeface="Franklin Gothic Book" pitchFamily="34" charset="0"/>
                <a:cs typeface="Franklin Gothic Book" pitchFamily="34" charset="0"/>
              </a:defRPr>
            </a:lvl1pPr>
            <a:lvl2pPr marL="742950" indent="-285750" algn="l" defTabSz="457200" rtl="0" eaLnBrk="0" fontAlgn="base" hangingPunct="0">
              <a:spcBef>
                <a:spcPct val="20000"/>
              </a:spcBef>
              <a:spcAft>
                <a:spcPct val="0"/>
              </a:spcAft>
              <a:buClr>
                <a:srgbClr val="0C479D"/>
              </a:buClr>
              <a:buFont typeface="Arial" charset="0"/>
              <a:buChar char="–"/>
              <a:defRPr sz="2800" kern="1200">
                <a:solidFill>
                  <a:schemeClr val="tx1"/>
                </a:solidFill>
                <a:latin typeface="Palatino Linotype" pitchFamily="18" charset="0"/>
                <a:ea typeface="Franklin Gothic Book" pitchFamily="34" charset="0"/>
                <a:cs typeface="Franklin Gothic Book" pitchFamily="34" charset="0"/>
              </a:defRPr>
            </a:lvl2pPr>
            <a:lvl3pPr marL="1143000" indent="-228600" algn="l" defTabSz="457200" rtl="0" eaLnBrk="0" fontAlgn="base" hangingPunct="0">
              <a:spcBef>
                <a:spcPct val="20000"/>
              </a:spcBef>
              <a:spcAft>
                <a:spcPct val="0"/>
              </a:spcAft>
              <a:buClr>
                <a:srgbClr val="0C479D"/>
              </a:buClr>
              <a:buFont typeface="Arial" charset="0"/>
              <a:buChar char="•"/>
              <a:defRPr sz="2400" kern="1200">
                <a:solidFill>
                  <a:schemeClr val="tx1"/>
                </a:solidFill>
                <a:latin typeface="Palatino Linotype" pitchFamily="18" charset="0"/>
                <a:ea typeface="MS PGothic" pitchFamily="34" charset="-128"/>
                <a:cs typeface="MS PGothic" pitchFamily="34" charset="-128"/>
              </a:defRPr>
            </a:lvl3pPr>
            <a:lvl4pPr marL="1600200" indent="-228600" algn="l" defTabSz="457200" rtl="0" eaLnBrk="0" fontAlgn="base" hangingPunct="0">
              <a:spcBef>
                <a:spcPct val="20000"/>
              </a:spcBef>
              <a:spcAft>
                <a:spcPct val="0"/>
              </a:spcAft>
              <a:buClr>
                <a:srgbClr val="0C479D"/>
              </a:buClr>
              <a:buFont typeface="Arial" charset="0"/>
              <a:buChar char="–"/>
              <a:defRPr sz="2000" kern="1200">
                <a:solidFill>
                  <a:schemeClr val="tx1"/>
                </a:solidFill>
                <a:latin typeface="Palatino Linotype" pitchFamily="18" charset="0"/>
                <a:ea typeface="MS PGothic" pitchFamily="34" charset="-128"/>
                <a:cs typeface="MS PGothic" pitchFamily="34" charset="-128"/>
              </a:defRPr>
            </a:lvl4pPr>
            <a:lvl5pPr marL="2057400" indent="-228600" algn="l" defTabSz="457200" rtl="0" eaLnBrk="0" fontAlgn="base" hangingPunct="0">
              <a:spcBef>
                <a:spcPct val="20000"/>
              </a:spcBef>
              <a:spcAft>
                <a:spcPct val="0"/>
              </a:spcAft>
              <a:buClr>
                <a:srgbClr val="0C479D"/>
              </a:buClr>
              <a:buFont typeface="Arial" charset="0"/>
              <a:buChar char="»"/>
              <a:defRPr sz="2000" kern="1200">
                <a:solidFill>
                  <a:schemeClr val="tx1"/>
                </a:solidFill>
                <a:latin typeface="Palatino Linotype" pitchFamily="18" charset="0"/>
                <a:ea typeface="MS PGothic" pitchFamily="34" charset="-128"/>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latin typeface="Franklin Gothic Book" panose="020B0503020102020204" pitchFamily="34" charset="0"/>
              </a:rPr>
              <a:t>When cleaning broken glass: </a:t>
            </a:r>
          </a:p>
          <a:p>
            <a:pPr marL="0" indent="0">
              <a:buNone/>
            </a:pPr>
            <a:endParaRPr lang="en-US" sz="1200" b="1" dirty="0">
              <a:latin typeface="Franklin Gothic Book" panose="020B0503020102020204" pitchFamily="34" charset="0"/>
            </a:endParaRPr>
          </a:p>
          <a:p>
            <a:pPr lvl="1"/>
            <a:r>
              <a:rPr lang="en-US" dirty="0">
                <a:latin typeface="Franklin Gothic Book" panose="020B0503020102020204" pitchFamily="34" charset="0"/>
              </a:rPr>
              <a:t>Always wear full PPE</a:t>
            </a:r>
          </a:p>
          <a:p>
            <a:pPr lvl="1"/>
            <a:r>
              <a:rPr lang="en-US" dirty="0">
                <a:latin typeface="Franklin Gothic Book" panose="020B0503020102020204" pitchFamily="34" charset="0"/>
              </a:rPr>
              <a:t>Do NOT pick up by hand</a:t>
            </a:r>
          </a:p>
          <a:p>
            <a:pPr lvl="1"/>
            <a:r>
              <a:rPr lang="en-US" dirty="0">
                <a:latin typeface="Franklin Gothic Book" panose="020B0503020102020204" pitchFamily="34" charset="0"/>
              </a:rPr>
              <a:t>Use broom and dust pan</a:t>
            </a:r>
          </a:p>
          <a:p>
            <a:pPr lvl="2"/>
            <a:r>
              <a:rPr lang="en-US" dirty="0">
                <a:latin typeface="Franklin Gothic Book" panose="020B0503020102020204" pitchFamily="34" charset="0"/>
              </a:rPr>
              <a:t>Small broom and dust pan can always be found in each spill kit </a:t>
            </a:r>
          </a:p>
          <a:p>
            <a:pPr lvl="1"/>
            <a:r>
              <a:rPr lang="en-US" dirty="0">
                <a:latin typeface="Franklin Gothic Book" panose="020B0503020102020204" pitchFamily="34" charset="0"/>
              </a:rPr>
              <a:t>Ensure product goes to appropriate waste container or pick-up is requested from EHS if saturated by chemical residue </a:t>
            </a:r>
          </a:p>
          <a:p>
            <a:pPr marL="914400" lvl="2" indent="0">
              <a:buNone/>
            </a:pPr>
            <a:endParaRPr lang="en-US" dirty="0">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1502881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0" indent="0" algn="ctr">
              <a:buNone/>
            </a:pPr>
            <a:endParaRPr lang="en-US" sz="5400" dirty="0"/>
          </a:p>
          <a:p>
            <a:pPr marL="0" indent="0" algn="ctr">
              <a:buNone/>
            </a:pPr>
            <a:endParaRPr lang="en-US" sz="5400" dirty="0"/>
          </a:p>
          <a:p>
            <a:pPr marL="0" indent="0" algn="ctr">
              <a:buNone/>
            </a:pPr>
            <a:r>
              <a:rPr lang="en-US" sz="5400" dirty="0"/>
              <a:t>GENERAL SAFETY</a:t>
            </a:r>
          </a:p>
        </p:txBody>
      </p:sp>
      <p:sp>
        <p:nvSpPr>
          <p:cNvPr id="5" name="Title 37"/>
          <p:cNvSpPr txBox="1">
            <a:spLocks/>
          </p:cNvSpPr>
          <p:nvPr/>
        </p:nvSpPr>
        <p:spPr>
          <a:xfrm>
            <a:off x="317718" y="174412"/>
            <a:ext cx="5364162" cy="612759"/>
          </a:xfrm>
          <a:prstGeom prst="rect">
            <a:avLst/>
          </a:prstGeom>
        </p:spPr>
        <p:txBody>
          <a:bodyPr>
            <a:noAutofit/>
          </a:bodyPr>
          <a:lstStyle>
            <a:lvl1pPr algn="l" defTabSz="457200" rtl="0" eaLnBrk="0" fontAlgn="base" hangingPunct="0">
              <a:spcBef>
                <a:spcPct val="0"/>
              </a:spcBef>
              <a:spcAft>
                <a:spcPct val="0"/>
              </a:spcAft>
              <a:defRPr sz="4000" kern="1200" cap="none" baseline="0">
                <a:solidFill>
                  <a:schemeClr val="bg1"/>
                </a:solidFill>
                <a:latin typeface="Franklin Gothic Book"/>
                <a:ea typeface="Geneva" charset="-128"/>
                <a:cs typeface="Franklin Gothic Book"/>
              </a:defRPr>
            </a:lvl1pPr>
            <a:lvl2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2pPr>
            <a:lvl3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3pPr>
            <a:lvl4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4pPr>
            <a:lvl5pPr algn="ctr" defTabSz="457200" rtl="0" eaLnBrk="0" fontAlgn="base" hangingPunct="0">
              <a:spcBef>
                <a:spcPct val="0"/>
              </a:spcBef>
              <a:spcAft>
                <a:spcPct val="0"/>
              </a:spcAft>
              <a:defRPr sz="4400">
                <a:solidFill>
                  <a:schemeClr val="tx1"/>
                </a:solidFill>
                <a:latin typeface="Franklin Gothic Book" pitchFamily="34" charset="0"/>
                <a:ea typeface="Geneva" charset="-128"/>
                <a:cs typeface="Franklin Gothic Book" pitchFamily="34" charset="0"/>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a:lstStyle>
          <a:p>
            <a:pPr eaLnBrk="1" hangingPunct="1">
              <a:defRPr/>
            </a:pPr>
            <a:r>
              <a:rPr lang="en-US" sz="1800" dirty="0"/>
              <a:t>Department of Pathology and Genomic Medicine Laboratory Safety Orientation</a:t>
            </a:r>
          </a:p>
        </p:txBody>
      </p:sp>
    </p:spTree>
    <p:extLst>
      <p:ext uri="{BB962C8B-B14F-4D97-AF65-F5344CB8AC3E}">
        <p14:creationId xmlns:p14="http://schemas.microsoft.com/office/powerpoint/2010/main" val="69397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38"/>
          <p:cNvSpPr>
            <a:spLocks noGrp="1"/>
          </p:cNvSpPr>
          <p:nvPr>
            <p:ph sz="half" idx="1"/>
          </p:nvPr>
        </p:nvSpPr>
        <p:spPr bwMode="auto">
          <a:xfrm>
            <a:off x="457200" y="1600200"/>
            <a:ext cx="8129588"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dirty="0">
                <a:latin typeface="Franklin Gothic Book" panose="020B0503020102020204" pitchFamily="34" charset="0"/>
                <a:cs typeface="Franklin Gothic Book" panose="020B0503020102020204" pitchFamily="34" charset="0"/>
              </a:rPr>
              <a:t>Safety standard operating procedures to read</a:t>
            </a:r>
          </a:p>
          <a:p>
            <a:pPr lvl="1" eaLnBrk="1" hangingPunct="1">
              <a:defRPr/>
            </a:pPr>
            <a:r>
              <a:rPr lang="en-US" altLang="en-US" dirty="0" err="1">
                <a:latin typeface="Franklin Gothic Book" panose="020B0503020102020204" pitchFamily="34" charset="0"/>
                <a:cs typeface="Franklin Gothic Book" panose="020B0503020102020204" pitchFamily="34" charset="0"/>
              </a:rPr>
              <a:t>Sharepoint</a:t>
            </a:r>
            <a:r>
              <a:rPr lang="en-US" altLang="en-US" dirty="0">
                <a:latin typeface="Franklin Gothic Book" panose="020B0503020102020204" pitchFamily="34" charset="0"/>
                <a:cs typeface="Franklin Gothic Book" panose="020B0503020102020204" pitchFamily="34" charset="0"/>
              </a:rPr>
              <a:t> link: </a:t>
            </a:r>
            <a:r>
              <a:rPr lang="en-US" altLang="en-US" dirty="0">
                <a:latin typeface="Franklin Gothic Book" panose="020B0503020102020204" pitchFamily="34" charset="0"/>
                <a:cs typeface="Franklin Gothic Book" panose="020B0503020102020204" pitchFamily="34" charset="0"/>
                <a:hlinkClick r:id="rId3"/>
              </a:rPr>
              <a:t>safety procedures</a:t>
            </a:r>
            <a:endParaRPr lang="en-US" altLang="en-US" dirty="0">
              <a:latin typeface="Franklin Gothic Book" panose="020B0503020102020204" pitchFamily="34" charset="0"/>
              <a:cs typeface="Franklin Gothic Book" panose="020B0503020102020204" pitchFamily="34" charset="0"/>
            </a:endParaRPr>
          </a:p>
          <a:p>
            <a:pPr marL="457200" lvl="1" indent="0" eaLnBrk="1" hangingPunct="1">
              <a:buFont typeface="Arial" panose="020B0604020202020204" pitchFamily="34" charset="0"/>
              <a:buNone/>
              <a:defRPr/>
            </a:pPr>
            <a:endParaRPr lang="en-US" altLang="en-US" dirty="0">
              <a:latin typeface="Franklin Gothic Book" panose="020B0503020102020204" pitchFamily="34" charset="0"/>
              <a:cs typeface="Franklin Gothic Book" panose="020B0503020102020204" pitchFamily="34" charset="0"/>
            </a:endParaRPr>
          </a:p>
        </p:txBody>
      </p:sp>
      <p:sp>
        <p:nvSpPr>
          <p:cNvPr id="10243" name="Title 37"/>
          <p:cNvSpPr>
            <a:spLocks noGrp="1"/>
          </p:cNvSpPr>
          <p:nvPr>
            <p:ph type="title"/>
          </p:nvPr>
        </p:nvSpPr>
        <p:spPr bwMode="auto">
          <a:xfrm>
            <a:off x="337932" y="180594"/>
            <a:ext cx="5364162" cy="506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US" altLang="en-US" sz="1800" dirty="0">
                <a:latin typeface="Franklin Gothic Book" panose="020B0503020102020204" pitchFamily="34" charset="0"/>
                <a:ea typeface="Geneva"/>
                <a:cs typeface="Franklin Gothic Book" panose="020B0503020102020204" pitchFamily="34" charset="0"/>
              </a:rPr>
              <a:t>Department of Pathology and Genomic Medicine Laboratory Safety Orientation</a:t>
            </a:r>
          </a:p>
        </p:txBody>
      </p:sp>
      <p:sp>
        <p:nvSpPr>
          <p:cNvPr id="10244" name="Content Placeholder 40"/>
          <p:cNvSpPr>
            <a:spLocks noGrp="1"/>
          </p:cNvSpPr>
          <p:nvPr>
            <p:ph sz="quarter" idx="13"/>
          </p:nvPr>
        </p:nvSpPr>
        <p:spPr bwMode="auto">
          <a:xfrm>
            <a:off x="377688" y="771040"/>
            <a:ext cx="3076719"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Franklin Gothic Book" panose="020B0503020102020204" pitchFamily="34" charset="0"/>
                <a:cs typeface="Franklin Gothic Book" panose="020B0503020102020204" pitchFamily="34" charset="0"/>
              </a:rPr>
              <a:t>Safety Standard Operating Procedures</a:t>
            </a:r>
          </a:p>
        </p:txBody>
      </p:sp>
      <p:pic>
        <p:nvPicPr>
          <p:cNvPr id="3" name="Picture 2">
            <a:extLst>
              <a:ext uri="{FF2B5EF4-FFF2-40B4-BE49-F238E27FC236}">
                <a16:creationId xmlns:a16="http://schemas.microsoft.com/office/drawing/2014/main" id="{6957F838-82B2-452B-BCB1-8F24896D69AA}"/>
              </a:ext>
            </a:extLst>
          </p:cNvPr>
          <p:cNvPicPr>
            <a:picLocks noChangeAspect="1"/>
          </p:cNvPicPr>
          <p:nvPr/>
        </p:nvPicPr>
        <p:blipFill>
          <a:blip r:embed="rId4"/>
          <a:stretch>
            <a:fillRect/>
          </a:stretch>
        </p:blipFill>
        <p:spPr>
          <a:xfrm>
            <a:off x="337932" y="2859404"/>
            <a:ext cx="8676368" cy="290566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220" y="1163234"/>
            <a:ext cx="8177002" cy="1288655"/>
          </a:xfrm>
        </p:spPr>
        <p:txBody>
          <a:bodyPr/>
          <a:lstStyle/>
          <a:p>
            <a:r>
              <a:rPr lang="en-US" sz="2400" dirty="0"/>
              <a:t>Intranet link: </a:t>
            </a:r>
            <a:r>
              <a:rPr lang="en-US" sz="2400" dirty="0">
                <a:hlinkClick r:id="rId2"/>
              </a:rPr>
              <a:t>http://www.tmh.tmc.edu/dept/Safety/home.htm</a:t>
            </a:r>
            <a:endParaRPr lang="en-US" sz="2400" dirty="0"/>
          </a:p>
        </p:txBody>
      </p:sp>
      <p:sp>
        <p:nvSpPr>
          <p:cNvPr id="4" name="Title 3"/>
          <p:cNvSpPr>
            <a:spLocks noGrp="1"/>
          </p:cNvSpPr>
          <p:nvPr>
            <p:ph type="title"/>
          </p:nvPr>
        </p:nvSpPr>
        <p:spPr>
          <a:xfrm>
            <a:off x="364727" y="151088"/>
            <a:ext cx="5364683" cy="1012146"/>
          </a:xfrm>
        </p:spPr>
        <p:txBody>
          <a:bodyPr>
            <a:noAutofit/>
          </a:bodyPr>
          <a:lstStyle/>
          <a:p>
            <a:r>
              <a:rPr lang="en-US" sz="1800" dirty="0"/>
              <a:t>Department of Pathology and Genomic Medicine Laboratory Safety Orientation</a:t>
            </a:r>
          </a:p>
        </p:txBody>
      </p:sp>
      <p:sp>
        <p:nvSpPr>
          <p:cNvPr id="5" name="Content Placeholder 4"/>
          <p:cNvSpPr>
            <a:spLocks noGrp="1"/>
          </p:cNvSpPr>
          <p:nvPr>
            <p:ph sz="quarter" idx="13"/>
          </p:nvPr>
        </p:nvSpPr>
        <p:spPr>
          <a:xfrm>
            <a:off x="388693" y="797124"/>
            <a:ext cx="3026145" cy="366712"/>
          </a:xfrm>
        </p:spPr>
        <p:txBody>
          <a:bodyPr/>
          <a:lstStyle/>
          <a:p>
            <a:r>
              <a:rPr lang="en-US" dirty="0"/>
              <a:t>HMH Environmental Health &amp; Safety</a:t>
            </a:r>
          </a:p>
        </p:txBody>
      </p:sp>
      <p:pic>
        <p:nvPicPr>
          <p:cNvPr id="3" name="Picture 2">
            <a:extLst>
              <a:ext uri="{FF2B5EF4-FFF2-40B4-BE49-F238E27FC236}">
                <a16:creationId xmlns:a16="http://schemas.microsoft.com/office/drawing/2014/main" id="{610B0A12-2697-46B2-A094-40EE742C5212}"/>
              </a:ext>
            </a:extLst>
          </p:cNvPr>
          <p:cNvPicPr>
            <a:picLocks noChangeAspect="1"/>
          </p:cNvPicPr>
          <p:nvPr/>
        </p:nvPicPr>
        <p:blipFill rotWithShape="1">
          <a:blip r:embed="rId3"/>
          <a:srcRect/>
          <a:stretch/>
        </p:blipFill>
        <p:spPr>
          <a:xfrm>
            <a:off x="461553" y="1975039"/>
            <a:ext cx="6287590" cy="4294466"/>
          </a:xfrm>
          <a:prstGeom prst="rect">
            <a:avLst/>
          </a:prstGeom>
        </p:spPr>
      </p:pic>
      <p:sp>
        <p:nvSpPr>
          <p:cNvPr id="6" name="Content Placeholder 1">
            <a:extLst>
              <a:ext uri="{FF2B5EF4-FFF2-40B4-BE49-F238E27FC236}">
                <a16:creationId xmlns:a16="http://schemas.microsoft.com/office/drawing/2014/main" id="{ADEF54E7-E294-4CF9-9664-0818C061C052}"/>
              </a:ext>
            </a:extLst>
          </p:cNvPr>
          <p:cNvSpPr txBox="1">
            <a:spLocks/>
          </p:cNvSpPr>
          <p:nvPr/>
        </p:nvSpPr>
        <p:spPr>
          <a:xfrm>
            <a:off x="6803467" y="2439602"/>
            <a:ext cx="2283313" cy="1642517"/>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Franklin Gothic Book"/>
                <a:ea typeface="Franklin Gothic Book" pitchFamily="34" charset="0"/>
                <a:cs typeface="Franklin Gothic Book"/>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Franklin Gothic Book"/>
                <a:ea typeface="Franklin Gothic Book" pitchFamily="34" charset="0"/>
                <a:cs typeface="Franklin Gothic Book"/>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Franklin Gothic Book"/>
                <a:ea typeface="MS PGothic" pitchFamily="34" charset="-128"/>
                <a:cs typeface="Franklin Gothic Book"/>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Franklin Gothic Book"/>
                <a:ea typeface="MS PGothic" pitchFamily="34" charset="-128"/>
                <a:cs typeface="Franklin Gothic Book"/>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2400" dirty="0"/>
              <a:t>Site Includes: </a:t>
            </a:r>
          </a:p>
          <a:p>
            <a:r>
              <a:rPr lang="en-US" sz="1800" dirty="0">
                <a:hlinkClick r:id="rId4"/>
              </a:rPr>
              <a:t>Chemical Safety Plan</a:t>
            </a:r>
            <a:endParaRPr lang="en-US" sz="1800" dirty="0"/>
          </a:p>
          <a:p>
            <a:r>
              <a:rPr lang="en-US" sz="1800" dirty="0">
                <a:hlinkClick r:id="rId5"/>
              </a:rPr>
              <a:t>Biosafety Manual</a:t>
            </a:r>
            <a:endParaRPr lang="en-US" sz="1800" dirty="0"/>
          </a:p>
        </p:txBody>
      </p:sp>
    </p:spTree>
    <p:extLst>
      <p:ext uri="{BB962C8B-B14F-4D97-AF65-F5344CB8AC3E}">
        <p14:creationId xmlns:p14="http://schemas.microsoft.com/office/powerpoint/2010/main" val="2407027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13293" y="1260338"/>
            <a:ext cx="4062197" cy="4525963"/>
          </a:xfrm>
        </p:spPr>
        <p:txBody>
          <a:bodyPr/>
          <a:lstStyle/>
          <a:p>
            <a:r>
              <a:rPr lang="en-US" sz="2000" dirty="0"/>
              <a:t>Link to access this guide on the intranet:</a:t>
            </a:r>
          </a:p>
          <a:p>
            <a:r>
              <a:rPr lang="en-US" sz="2000" dirty="0">
                <a:hlinkClick r:id="rId3"/>
              </a:rPr>
              <a:t>Emergency Yellow Book</a:t>
            </a:r>
            <a:endParaRPr lang="en-US" sz="2000" dirty="0"/>
          </a:p>
          <a:p>
            <a:pPr marL="0" indent="0">
              <a:buNone/>
            </a:pPr>
            <a:endParaRPr lang="en-US" dirty="0"/>
          </a:p>
        </p:txBody>
      </p:sp>
      <p:sp>
        <p:nvSpPr>
          <p:cNvPr id="4" name="Title 3"/>
          <p:cNvSpPr>
            <a:spLocks noGrp="1"/>
          </p:cNvSpPr>
          <p:nvPr>
            <p:ph type="title"/>
          </p:nvPr>
        </p:nvSpPr>
        <p:spPr>
          <a:xfrm>
            <a:off x="340548" y="115242"/>
            <a:ext cx="5364683" cy="505884"/>
          </a:xfrm>
        </p:spPr>
        <p:txBody>
          <a:bodyPr>
            <a:noAutofit/>
          </a:bodyPr>
          <a:lstStyle/>
          <a:p>
            <a:r>
              <a:rPr lang="en-US" sz="1800" dirty="0"/>
              <a:t>Department of Pathology and Genomic Medicine Laboratory Safety Orientation</a:t>
            </a:r>
          </a:p>
        </p:txBody>
      </p:sp>
      <p:sp>
        <p:nvSpPr>
          <p:cNvPr id="5" name="Content Placeholder 4"/>
          <p:cNvSpPr>
            <a:spLocks noGrp="1"/>
          </p:cNvSpPr>
          <p:nvPr>
            <p:ph sz="quarter" idx="13"/>
          </p:nvPr>
        </p:nvSpPr>
        <p:spPr>
          <a:xfrm>
            <a:off x="340548" y="762803"/>
            <a:ext cx="5027368" cy="366712"/>
          </a:xfrm>
        </p:spPr>
        <p:txBody>
          <a:bodyPr/>
          <a:lstStyle/>
          <a:p>
            <a:r>
              <a:rPr lang="en-US" dirty="0"/>
              <a:t>Emergency Procedures Guide: Also known as the “Yellow Book”</a:t>
            </a:r>
          </a:p>
        </p:txBody>
      </p:sp>
      <p:pic>
        <p:nvPicPr>
          <p:cNvPr id="6" name="Content Placeholder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228907" y="3065461"/>
            <a:ext cx="2468880" cy="2872047"/>
          </a:xfrm>
          <a:prstGeom prst="rect">
            <a:avLst/>
          </a:prstGeom>
        </p:spPr>
      </p:pic>
      <p:sp>
        <p:nvSpPr>
          <p:cNvPr id="7" name="Content Placeholder 4"/>
          <p:cNvSpPr txBox="1">
            <a:spLocks/>
          </p:cNvSpPr>
          <p:nvPr/>
        </p:nvSpPr>
        <p:spPr>
          <a:xfrm>
            <a:off x="4175490" y="1265031"/>
            <a:ext cx="4968510" cy="4351338"/>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Franklin Gothic Book"/>
                <a:ea typeface="Franklin Gothic Book" pitchFamily="34" charset="0"/>
                <a:cs typeface="Franklin Gothic Book"/>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Franklin Gothic Book"/>
                <a:ea typeface="Franklin Gothic Book" pitchFamily="34" charset="0"/>
                <a:cs typeface="Franklin Gothic Book"/>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Franklin Gothic Book"/>
                <a:ea typeface="MS PGothic" pitchFamily="34" charset="-128"/>
                <a:cs typeface="Franklin Gothic Book"/>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Franklin Gothic Book"/>
                <a:ea typeface="MS PGothic" pitchFamily="34" charset="-128"/>
                <a:cs typeface="Franklin Gothic Book"/>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Franklin Gothic Book"/>
                <a:ea typeface="MS PGothic" pitchFamily="34" charset="-128"/>
                <a:cs typeface="Franklin Gothic Boo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a:latin typeface="Franklin Gothic Book" panose="020B0503020102020204" pitchFamily="34" charset="0"/>
              </a:rPr>
              <a:t>Why is this book useful?</a:t>
            </a:r>
          </a:p>
          <a:p>
            <a:pPr lvl="1"/>
            <a:r>
              <a:rPr lang="en-US" sz="1600" dirty="0">
                <a:latin typeface="Franklin Gothic Book" panose="020B0503020102020204" pitchFamily="34" charset="0"/>
              </a:rPr>
              <a:t>Useful as a reference for many different scenarios.</a:t>
            </a:r>
          </a:p>
          <a:p>
            <a:pPr lvl="1"/>
            <a:r>
              <a:rPr lang="en-US" sz="1600" dirty="0" err="1">
                <a:latin typeface="Franklin Gothic Book" panose="020B0503020102020204" pitchFamily="34" charset="0"/>
              </a:rPr>
              <a:t>Eg</a:t>
            </a:r>
            <a:r>
              <a:rPr lang="en-US" sz="1600" dirty="0">
                <a:latin typeface="Franklin Gothic Book" panose="020B0503020102020204" pitchFamily="34" charset="0"/>
              </a:rPr>
              <a:t>. Your co-worker Mary is complaining of heart pain and suddenly falls.  What do you do? Refer to the cardiac arrest section of the yellow book.</a:t>
            </a:r>
          </a:p>
          <a:p>
            <a:pPr marL="457200" lvl="1" indent="0">
              <a:buNone/>
            </a:pPr>
            <a:endParaRPr lang="en-US" sz="1600" dirty="0">
              <a:latin typeface="Franklin Gothic Book" panose="020B0503020102020204" pitchFamily="34" charset="0"/>
            </a:endParaRPr>
          </a:p>
          <a:p>
            <a:r>
              <a:rPr lang="en-US" sz="2000" dirty="0">
                <a:latin typeface="Franklin Gothic Book" panose="020B0503020102020204" pitchFamily="34" charset="0"/>
              </a:rPr>
              <a:t>Location – refer to your specific safety representative.</a:t>
            </a:r>
          </a:p>
          <a:p>
            <a:pPr marL="0" indent="0">
              <a:buNone/>
            </a:pPr>
            <a:endParaRPr lang="en-US" dirty="0"/>
          </a:p>
          <a:p>
            <a:endParaRPr lang="en-US" dirty="0"/>
          </a:p>
        </p:txBody>
      </p:sp>
    </p:spTree>
    <p:extLst>
      <p:ext uri="{BB962C8B-B14F-4D97-AF65-F5344CB8AC3E}">
        <p14:creationId xmlns:p14="http://schemas.microsoft.com/office/powerpoint/2010/main" val="3893340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57199" y="1308100"/>
            <a:ext cx="8229600" cy="5372100"/>
          </a:xfrm>
        </p:spPr>
        <p:txBody>
          <a:bodyPr/>
          <a:lstStyle/>
          <a:p>
            <a:r>
              <a:rPr lang="en-US" dirty="0"/>
              <a:t>Procedure: </a:t>
            </a:r>
            <a:r>
              <a:rPr lang="en-US" dirty="0">
                <a:hlinkClick r:id="rId3"/>
              </a:rPr>
              <a:t>LAB020</a:t>
            </a:r>
            <a:endParaRPr lang="en-US" dirty="0"/>
          </a:p>
          <a:p>
            <a:r>
              <a:rPr lang="en-US" dirty="0"/>
              <a:t>Employee’s role in the event of a disaster</a:t>
            </a:r>
          </a:p>
          <a:p>
            <a:pPr lvl="1"/>
            <a:r>
              <a:rPr lang="en-US" dirty="0"/>
              <a:t>Lab section specific</a:t>
            </a:r>
          </a:p>
          <a:p>
            <a:pPr lvl="1"/>
            <a:r>
              <a:rPr lang="en-US" dirty="0"/>
              <a:t>Refer to your manager for your role in the event of a disaster.</a:t>
            </a:r>
          </a:p>
          <a:p>
            <a:r>
              <a:rPr lang="en-US" dirty="0"/>
              <a:t>What is Ride out versus Recovery?</a:t>
            </a:r>
          </a:p>
          <a:p>
            <a:pPr lvl="1"/>
            <a:r>
              <a:rPr lang="en-US" u="sng" dirty="0"/>
              <a:t>Ride out team: </a:t>
            </a:r>
            <a:r>
              <a:rPr lang="en-US" dirty="0"/>
              <a:t>According to each lab section’s staffing needs, this team comes prepared to stay for the duration of the incident or until released.</a:t>
            </a:r>
          </a:p>
          <a:p>
            <a:pPr lvl="1"/>
            <a:r>
              <a:rPr lang="en-US" u="sng" dirty="0"/>
              <a:t>Recovery team: </a:t>
            </a:r>
            <a:r>
              <a:rPr lang="en-US" dirty="0"/>
              <a:t>Those not on the ride out team come to relieve the recovery team</a:t>
            </a:r>
            <a:r>
              <a:rPr lang="en-US" dirty="0">
                <a:solidFill>
                  <a:schemeClr val="tx2"/>
                </a:solidFill>
              </a:rPr>
              <a:t>.</a:t>
            </a:r>
          </a:p>
          <a:p>
            <a:pPr lvl="2"/>
            <a:r>
              <a:rPr lang="en-US" dirty="0"/>
              <a:t>Periodically call </a:t>
            </a:r>
            <a:r>
              <a:rPr lang="en-US"/>
              <a:t>into Houston Methodist Employee Information line, </a:t>
            </a:r>
            <a:r>
              <a:rPr lang="en-US" dirty="0">
                <a:solidFill>
                  <a:srgbClr val="FF0000"/>
                </a:solidFill>
              </a:rPr>
              <a:t>713-441-6733</a:t>
            </a:r>
            <a:r>
              <a:rPr lang="en-US" dirty="0"/>
              <a:t>, for updates</a:t>
            </a:r>
          </a:p>
          <a:p>
            <a:endParaRPr lang="en-US" dirty="0"/>
          </a:p>
        </p:txBody>
      </p:sp>
      <p:sp>
        <p:nvSpPr>
          <p:cNvPr id="4" name="Content Placeholder 3"/>
          <p:cNvSpPr>
            <a:spLocks noGrp="1"/>
          </p:cNvSpPr>
          <p:nvPr>
            <p:ph sz="quarter" idx="13"/>
          </p:nvPr>
        </p:nvSpPr>
        <p:spPr>
          <a:xfrm>
            <a:off x="474663" y="767819"/>
            <a:ext cx="2616200" cy="366712"/>
          </a:xfrm>
        </p:spPr>
        <p:txBody>
          <a:bodyPr/>
          <a:lstStyle/>
          <a:p>
            <a:r>
              <a:rPr lang="en-US" dirty="0"/>
              <a:t>Emergency Disaster plan</a:t>
            </a:r>
          </a:p>
        </p:txBody>
      </p:sp>
      <p:sp>
        <p:nvSpPr>
          <p:cNvPr id="5" name="Title 2"/>
          <p:cNvSpPr>
            <a:spLocks noGrp="1"/>
          </p:cNvSpPr>
          <p:nvPr>
            <p:ph type="title"/>
          </p:nvPr>
        </p:nvSpPr>
        <p:spPr>
          <a:xfrm>
            <a:off x="457200" y="177122"/>
            <a:ext cx="5364683" cy="505884"/>
          </a:xfrm>
        </p:spPr>
        <p:txBody>
          <a:bodyPr>
            <a:noAutofit/>
          </a:bodyPr>
          <a:lstStyle/>
          <a:p>
            <a:r>
              <a:rPr lang="en-US" sz="1800" dirty="0"/>
              <a:t>Department of Pathology and Genomic Medicine Laboratory Safety Orientation</a:t>
            </a:r>
          </a:p>
        </p:txBody>
      </p:sp>
    </p:spTree>
    <p:extLst>
      <p:ext uri="{BB962C8B-B14F-4D97-AF65-F5344CB8AC3E}">
        <p14:creationId xmlns:p14="http://schemas.microsoft.com/office/powerpoint/2010/main" val="273765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b="1" dirty="0"/>
              <a:t>Decoration Safety</a:t>
            </a:r>
          </a:p>
          <a:p>
            <a:pPr marL="0" indent="0">
              <a:buNone/>
            </a:pPr>
            <a:r>
              <a:rPr lang="en-US" sz="2600" dirty="0"/>
              <a:t>	-Christmas tree are to be artificial and flame 	 	   </a:t>
            </a:r>
          </a:p>
          <a:p>
            <a:pPr marL="0" indent="0">
              <a:buNone/>
            </a:pPr>
            <a:r>
              <a:rPr lang="en-US" sz="2600" dirty="0"/>
              <a:t>	  resistant.</a:t>
            </a:r>
          </a:p>
          <a:p>
            <a:pPr marL="0" indent="0">
              <a:buNone/>
            </a:pPr>
            <a:r>
              <a:rPr lang="en-US" sz="2600" dirty="0"/>
              <a:t>	-No lit candles, open flames, or spark producing </a:t>
            </a:r>
          </a:p>
          <a:p>
            <a:pPr marL="0" indent="0">
              <a:buNone/>
            </a:pPr>
            <a:r>
              <a:rPr lang="en-US" sz="2600" dirty="0"/>
              <a:t>	 devices are to be used as decorations. </a:t>
            </a:r>
          </a:p>
          <a:p>
            <a:pPr marL="0" indent="0">
              <a:buNone/>
            </a:pPr>
            <a:r>
              <a:rPr lang="en-US" sz="2600" dirty="0"/>
              <a:t>	-Electric lights or decorations are acceptable only </a:t>
            </a:r>
          </a:p>
          <a:p>
            <a:pPr marL="0" indent="0">
              <a:buNone/>
            </a:pPr>
            <a:r>
              <a:rPr lang="en-US" sz="2600" dirty="0"/>
              <a:t>	 if they are labeled with a U.L. or F.M. approval. </a:t>
            </a:r>
          </a:p>
          <a:p>
            <a:pPr marL="0" indent="0">
              <a:buNone/>
            </a:pPr>
            <a:r>
              <a:rPr lang="en-US" sz="2600" dirty="0"/>
              <a:t>	-Do not install any decorations within 18 inches of </a:t>
            </a:r>
          </a:p>
          <a:p>
            <a:pPr marL="0" indent="0">
              <a:buNone/>
            </a:pPr>
            <a:r>
              <a:rPr lang="en-US" sz="2600" dirty="0"/>
              <a:t>	 the ceiling. </a:t>
            </a:r>
          </a:p>
        </p:txBody>
      </p:sp>
      <p:sp>
        <p:nvSpPr>
          <p:cNvPr id="3" name="Title 2"/>
          <p:cNvSpPr>
            <a:spLocks noGrp="1"/>
          </p:cNvSpPr>
          <p:nvPr>
            <p:ph type="title"/>
          </p:nvPr>
        </p:nvSpPr>
        <p:spPr>
          <a:xfrm>
            <a:off x="391057" y="123282"/>
            <a:ext cx="5364683" cy="505884"/>
          </a:xfrm>
        </p:spPr>
        <p:txBody>
          <a:bodyPr>
            <a:noAutofit/>
          </a:bodyPr>
          <a:lstStyle/>
          <a:p>
            <a:r>
              <a:rPr lang="en-US" sz="1800" dirty="0"/>
              <a:t>Department of Pathology and Genomic Medicine Laboratory Safety Orientation</a:t>
            </a:r>
          </a:p>
        </p:txBody>
      </p:sp>
      <p:sp>
        <p:nvSpPr>
          <p:cNvPr id="4" name="Content Placeholder 8"/>
          <p:cNvSpPr>
            <a:spLocks noGrp="1"/>
          </p:cNvSpPr>
          <p:nvPr>
            <p:ph sz="quarter" idx="13"/>
          </p:nvPr>
        </p:nvSpPr>
        <p:spPr>
          <a:xfrm>
            <a:off x="457199" y="747971"/>
            <a:ext cx="2616200" cy="366712"/>
          </a:xfrm>
        </p:spPr>
        <p:txBody>
          <a:bodyPr/>
          <a:lstStyle/>
          <a:p>
            <a:r>
              <a:rPr lang="en-US" dirty="0"/>
              <a:t>Life Safety</a:t>
            </a:r>
          </a:p>
        </p:txBody>
      </p:sp>
    </p:spTree>
    <p:extLst>
      <p:ext uri="{BB962C8B-B14F-4D97-AF65-F5344CB8AC3E}">
        <p14:creationId xmlns:p14="http://schemas.microsoft.com/office/powerpoint/2010/main" val="35360727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F54A53E-1ED1-4596-8CCE-76566C3A85B7}"/>
  <p:tag name="GENSWF_ADVANCE_TIME" val="0.00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E8F8158-3F21-445A-9AC4-7361E5643959}"/>
  <p:tag name="GENSWF_ADVANCE_TIME" val="0.001"/>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2A4B546-36A7-4625-BD34-B45C8FF60F6F}"/>
  <p:tag name="GENSWF_ADVANCE_TIME" val="0.001"/>
</p:tagLst>
</file>

<file path=ppt/theme/theme1.xml><?xml version="1.0" encoding="utf-8"?>
<a:theme xmlns:a="http://schemas.openxmlformats.org/drawingml/2006/main" name="HM_PPT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afety Orientation.pot [Compatibility Mode]" id="{1A270C56-9601-4BBF-9537-A3DAB8978CFC}" vid="{4A054E72-48B8-4E24-B961-3C3EF72C04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FB3572CADD1548822AB5344DCBDCA6" ma:contentTypeVersion="8" ma:contentTypeDescription="Create a new document." ma:contentTypeScope="" ma:versionID="85cc4fc36e984da69b6820d7308ae523">
  <xsd:schema xmlns:xsd="http://www.w3.org/2001/XMLSchema" xmlns:xs="http://www.w3.org/2001/XMLSchema" xmlns:p="http://schemas.microsoft.com/office/2006/metadata/properties" xmlns:ns2="f41c5eec-2373-4e8c-8e7c-4423d04524c6" targetNamespace="http://schemas.microsoft.com/office/2006/metadata/properties" ma:root="true" ma:fieldsID="bbc3cea020c7a4e35bef7a7727fe985d" ns2:_="">
    <xsd:import namespace="f41c5eec-2373-4e8c-8e7c-4423d04524c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c5eec-2373-4e8c-8e7c-4423d04524c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f41c5eec-2373-4e8c-8e7c-4423d04524c6">LABMED-636-184</_dlc_DocId>
    <_dlc_DocIdUrl xmlns="f41c5eec-2373-4e8c-8e7c-4423d04524c6">
      <Url>https://sharepoint.houstonmethodist.org/sites/laboratorymedicine/_layouts/15/DocIdRedir.aspx?ID=LABMED-636-184</Url>
      <Description>LABMED-636-184</Description>
    </_dlc_DocIdUrl>
  </documentManagement>
</p:properties>
</file>

<file path=customXml/itemProps1.xml><?xml version="1.0" encoding="utf-8"?>
<ds:datastoreItem xmlns:ds="http://schemas.openxmlformats.org/officeDocument/2006/customXml" ds:itemID="{855106ED-C86B-4713-8A45-5591B8B8B9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1c5eec-2373-4e8c-8e7c-4423d04524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F2CC1F-7AF6-46C0-9DBF-D181E95418B0}">
  <ds:schemaRefs>
    <ds:schemaRef ds:uri="http://schemas.microsoft.com/sharepoint/events"/>
  </ds:schemaRefs>
</ds:datastoreItem>
</file>

<file path=customXml/itemProps3.xml><?xml version="1.0" encoding="utf-8"?>
<ds:datastoreItem xmlns:ds="http://schemas.openxmlformats.org/officeDocument/2006/customXml" ds:itemID="{A1E86AC8-14B3-4A9C-8DD0-E3A3F326447B}">
  <ds:schemaRefs>
    <ds:schemaRef ds:uri="http://schemas.microsoft.com/sharepoint/v3/contenttype/forms"/>
  </ds:schemaRefs>
</ds:datastoreItem>
</file>

<file path=customXml/itemProps4.xml><?xml version="1.0" encoding="utf-8"?>
<ds:datastoreItem xmlns:ds="http://schemas.openxmlformats.org/officeDocument/2006/customXml" ds:itemID="{F1B804E9-8E09-4C88-8318-6E48A1F63914}">
  <ds:schemaRefs>
    <ds:schemaRef ds:uri="http://schemas.microsoft.com/office/2006/documentManagement/types"/>
    <ds:schemaRef ds:uri="http://purl.org/dc/dcmitype/"/>
    <ds:schemaRef ds:uri="http://schemas.openxmlformats.org/package/2006/metadata/core-properties"/>
    <ds:schemaRef ds:uri="http://purl.org/dc/terms/"/>
    <ds:schemaRef ds:uri="http://www.w3.org/XML/1998/namespace"/>
    <ds:schemaRef ds:uri="http://purl.org/dc/elements/1.1/"/>
    <ds:schemaRef ds:uri="http://schemas.microsoft.com/office/2006/metadata/properties"/>
    <ds:schemaRef ds:uri="http://schemas.microsoft.com/office/infopath/2007/PartnerControls"/>
    <ds:schemaRef ds:uri="f41c5eec-2373-4e8c-8e7c-4423d04524c6"/>
  </ds:schemaRefs>
</ds:datastoreItem>
</file>

<file path=docProps/app.xml><?xml version="1.0" encoding="utf-8"?>
<Properties xmlns="http://schemas.openxmlformats.org/officeDocument/2006/extended-properties" xmlns:vt="http://schemas.openxmlformats.org/officeDocument/2006/docPropsVTypes">
  <Template>Safety Orientation</Template>
  <TotalTime>4027</TotalTime>
  <Words>2371</Words>
  <Application>Microsoft Office PowerPoint</Application>
  <PresentationFormat>On-screen Show (4:3)</PresentationFormat>
  <Paragraphs>370</Paragraphs>
  <Slides>38</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ＭＳ Ｐゴシック</vt:lpstr>
      <vt:lpstr>ＭＳ Ｐゴシック</vt:lpstr>
      <vt:lpstr>Arial</vt:lpstr>
      <vt:lpstr>Calibri</vt:lpstr>
      <vt:lpstr>Franklin Gothic Book</vt:lpstr>
      <vt:lpstr>Geneva</vt:lpstr>
      <vt:lpstr>Palatino Linotype</vt:lpstr>
      <vt:lpstr>HM_PPT_Blue</vt:lpstr>
      <vt:lpstr>Laboratory Medicine Safety Orientation Updates</vt:lpstr>
      <vt:lpstr>PowerPoint Presentation</vt:lpstr>
      <vt:lpstr>Department of Pathology and Genomic Medicine Laboratory Safety Orientation</vt:lpstr>
      <vt:lpstr>PowerPoint Presentation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PowerPoint Presentation</vt:lpstr>
      <vt:lpstr>Department of Pathology and Genomic Medicine Laboratory Safety Orientation</vt:lpstr>
      <vt:lpstr>PowerPoint Presentation</vt:lpstr>
      <vt:lpstr>PowerPoint Presentation</vt:lpstr>
      <vt:lpstr>PowerPoint Presentation</vt:lpstr>
      <vt:lpstr>PowerPoint Presentation</vt:lpstr>
      <vt:lpstr>Department of Pathology and Genomic Medicine Laboratory Safety Orientation</vt:lpstr>
      <vt:lpstr>PowerPoint Presentation</vt:lpstr>
      <vt:lpstr>PowerPoint Presentation</vt:lpstr>
      <vt:lpstr>PowerPoint Presentation</vt:lpstr>
      <vt:lpstr>Department of Pathology and Genomic Medicine Laboratory Safety Orientation</vt:lpstr>
      <vt:lpstr>PowerPoint Presentation</vt:lpstr>
      <vt:lpstr>Department of Pathology and Genomic Medicine Laboratory Safety Orientation</vt:lpstr>
      <vt:lpstr>Department of Pathology and Genomic Medicine Laboratory Safety Orientation</vt:lpstr>
      <vt:lpstr>Department of Pathology and Genomic Medicine Laboratory Safety Orientation</vt:lpstr>
      <vt:lpstr>PowerPoint Presentation</vt:lpstr>
      <vt:lpstr>PowerPoint Presentation</vt:lpstr>
      <vt:lpstr>Department of Pathology and Genomic Medicine Laboratory Safety Orientation</vt:lpstr>
      <vt:lpstr>Department of Pathology and Genomic Medicine Laboratory Safety Orientation</vt:lpstr>
      <vt:lpstr>PowerPoint Presentation</vt:lpstr>
      <vt:lpstr>PowerPoint Presentation</vt:lpstr>
      <vt:lpstr>Department of Pathology and Genomic Medicine Laboratory Safety Orientation </vt:lpstr>
      <vt:lpstr>PowerPoint Presentation</vt:lpstr>
      <vt:lpstr>Department of Pathology and Genomic Medicine Laboratory Safety Orientation</vt:lpstr>
      <vt:lpstr>Department of Pathology and Genomic Medicine Laboratory Safety Orientation</vt:lpstr>
      <vt:lpstr>PowerPoint Presentation</vt:lpstr>
      <vt:lpstr>PowerPoint Presentation</vt:lpstr>
      <vt:lpstr>PowerPoint Presentation</vt:lpstr>
      <vt:lpstr>PowerPoint Presentation</vt:lpstr>
    </vt:vector>
  </TitlesOfParts>
  <Company>The Houston Methodist Hospital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Safety Orientation</dc:title>
  <dc:creator>Hendrickson, Heather L.</dc:creator>
  <cp:lastModifiedBy>Stoops, Kasondrah</cp:lastModifiedBy>
  <cp:revision>145</cp:revision>
  <cp:lastPrinted>2021-05-25T21:40:42Z</cp:lastPrinted>
  <dcterms:created xsi:type="dcterms:W3CDTF">2017-01-19T19:46:20Z</dcterms:created>
  <dcterms:modified xsi:type="dcterms:W3CDTF">2021-05-27T15:08:26Z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0x010100C4FB3572CADD1548822AB5344DCBDCA6</vt:lpwstr>
  </property>
  <property fmtid="{D5CDD505-2E9C-101B-9397-08002B2CF9AE}" pid="3" name="_dlc_DocIdItemGuid">
    <vt:lpwstr>b53a2881-e20e-4e41-965d-31c232b248f9</vt:lpwstr>
  </property>
</Properties>
</file>