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73" r:id="rId12"/>
    <p:sldId id="275" r:id="rId13"/>
    <p:sldId id="276" r:id="rId14"/>
    <p:sldId id="277" r:id="rId15"/>
    <p:sldId id="278" r:id="rId16"/>
    <p:sldId id="268" r:id="rId17"/>
    <p:sldId id="284" r:id="rId18"/>
    <p:sldId id="270" r:id="rId19"/>
    <p:sldId id="283" r:id="rId20"/>
    <p:sldId id="282" r:id="rId21"/>
    <p:sldId id="274"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479B"/>
    <a:srgbClr val="3DAF2C"/>
    <a:srgbClr val="0067AC"/>
    <a:srgbClr val="ED1B36"/>
    <a:srgbClr val="145182"/>
    <a:srgbClr val="C7D5ED"/>
    <a:srgbClr val="AFC4E2"/>
    <a:srgbClr val="D2C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86612" autoAdjust="0"/>
  </p:normalViewPr>
  <p:slideViewPr>
    <p:cSldViewPr snapToGrid="0" snapToObjects="1" showGuides="1">
      <p:cViewPr varScale="1">
        <p:scale>
          <a:sx n="96" d="100"/>
          <a:sy n="96" d="100"/>
        </p:scale>
        <p:origin x="1344"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4480"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0957E-4B5F-3141-8256-87026077A78C}"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C3E4E-7D9B-8448-ABB7-A78A102B4968}" type="slidenum">
              <a:rPr lang="en-US" smtClean="0"/>
              <a:t>‹#›</a:t>
            </a:fld>
            <a:endParaRPr lang="en-US"/>
          </a:p>
        </p:txBody>
      </p:sp>
    </p:spTree>
    <p:extLst>
      <p:ext uri="{BB962C8B-B14F-4D97-AF65-F5344CB8AC3E}">
        <p14:creationId xmlns:p14="http://schemas.microsoft.com/office/powerpoint/2010/main" val="189095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7C3E4E-7D9B-8448-ABB7-A78A102B4968}" type="slidenum">
              <a:rPr lang="en-US" smtClean="0"/>
              <a:t>1</a:t>
            </a:fld>
            <a:endParaRPr lang="en-US"/>
          </a:p>
        </p:txBody>
      </p:sp>
    </p:spTree>
    <p:extLst>
      <p:ext uri="{BB962C8B-B14F-4D97-AF65-F5344CB8AC3E}">
        <p14:creationId xmlns:p14="http://schemas.microsoft.com/office/powerpoint/2010/main" val="2454688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Gradient Title Slide">
    <p:bg>
      <p:bgPr>
        <a:gradFill flip="none" rotWithShape="1">
          <a:gsLst>
            <a:gs pos="11000">
              <a:srgbClr val="0067AC"/>
            </a:gs>
            <a:gs pos="65000">
              <a:srgbClr val="87479B"/>
            </a:gs>
          </a:gsLst>
          <a:lin ang="0" scaled="1"/>
          <a:tileRect/>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DD755F2-A874-1443-A087-454B6C0B74F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955644" y="0"/>
            <a:ext cx="423635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C75EBFA3-4A54-7144-9584-F0D5DB50CD28}"/>
              </a:ext>
            </a:extLst>
          </p:cNvPr>
          <p:cNvSpPr>
            <a:spLocks noGrp="1"/>
          </p:cNvSpPr>
          <p:nvPr>
            <p:ph type="ctrTitle" hasCustomPrompt="1"/>
          </p:nvPr>
        </p:nvSpPr>
        <p:spPr>
          <a:xfrm>
            <a:off x="838200" y="1257301"/>
            <a:ext cx="6848475" cy="3515036"/>
          </a:xfrm>
        </p:spPr>
        <p:txBody>
          <a:bodyPr anchor="b"/>
          <a:lstStyle>
            <a:lvl1pPr algn="l">
              <a:defRPr sz="7200">
                <a:solidFill>
                  <a:schemeClr val="bg1"/>
                </a:solidFill>
              </a:defRPr>
            </a:lvl1pPr>
          </a:lstStyle>
          <a:p>
            <a:r>
              <a:rPr lang="en-US" dirty="0"/>
              <a:t>Opening Slide</a:t>
            </a:r>
            <a:br>
              <a:rPr lang="en-US" dirty="0"/>
            </a:br>
            <a:r>
              <a:rPr lang="en-US" dirty="0"/>
              <a:t>72pt</a:t>
            </a:r>
          </a:p>
        </p:txBody>
      </p:sp>
      <p:sp>
        <p:nvSpPr>
          <p:cNvPr id="3" name="Subtitle 2">
            <a:extLst>
              <a:ext uri="{FF2B5EF4-FFF2-40B4-BE49-F238E27FC236}">
                <a16:creationId xmlns:a16="http://schemas.microsoft.com/office/drawing/2014/main" id="{5C91625D-DEE5-F542-93A5-54AF40C1CF1F}"/>
              </a:ext>
            </a:extLst>
          </p:cNvPr>
          <p:cNvSpPr>
            <a:spLocks noGrp="1"/>
          </p:cNvSpPr>
          <p:nvPr>
            <p:ph type="subTitle" idx="1" hasCustomPrompt="1"/>
          </p:nvPr>
        </p:nvSpPr>
        <p:spPr>
          <a:xfrm>
            <a:off x="838200" y="5044445"/>
            <a:ext cx="6848475" cy="632765"/>
          </a:xfrm>
        </p:spPr>
        <p:txBody>
          <a:bodyPr anchor="b">
            <a:normAutofit/>
          </a:bodyPr>
          <a:lstStyle>
            <a:lvl1pPr marL="0" indent="0" algn="l">
              <a:buNone/>
              <a:defRPr sz="32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Single-line subhead</a:t>
            </a:r>
          </a:p>
        </p:txBody>
      </p:sp>
      <p:sp>
        <p:nvSpPr>
          <p:cNvPr id="7" name="Rectangle 6">
            <a:extLst>
              <a:ext uri="{FF2B5EF4-FFF2-40B4-BE49-F238E27FC236}">
                <a16:creationId xmlns:a16="http://schemas.microsoft.com/office/drawing/2014/main" id="{AF611670-0597-9C4A-8FE9-BD830247CD3B}"/>
              </a:ext>
            </a:extLst>
          </p:cNvPr>
          <p:cNvSpPr/>
          <p:nvPr userDrawn="1"/>
        </p:nvSpPr>
        <p:spPr>
          <a:xfrm>
            <a:off x="569230" y="904875"/>
            <a:ext cx="10784570" cy="50482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55BE3C-58B8-974D-A573-07F2CEA8A3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230" y="6282435"/>
            <a:ext cx="4270745" cy="297960"/>
          </a:xfrm>
          <a:prstGeom prst="rect">
            <a:avLst/>
          </a:prstGeom>
        </p:spPr>
      </p:pic>
    </p:spTree>
    <p:extLst>
      <p:ext uri="{BB962C8B-B14F-4D97-AF65-F5344CB8AC3E}">
        <p14:creationId xmlns:p14="http://schemas.microsoft.com/office/powerpoint/2010/main" val="5570780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ngle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114691-AC41-A245-A9C5-990C50EB88BE}"/>
              </a:ext>
            </a:extLst>
          </p:cNvPr>
          <p:cNvSpPr/>
          <p:nvPr userDrawn="1"/>
        </p:nvSpPr>
        <p:spPr>
          <a:xfrm>
            <a:off x="0" y="4600575"/>
            <a:ext cx="12192000" cy="2257424"/>
          </a:xfrm>
          <a:prstGeom prst="rect">
            <a:avLst/>
          </a:prstGeom>
          <a:gradFill>
            <a:gsLst>
              <a:gs pos="44000">
                <a:srgbClr val="0067AC"/>
              </a:gs>
              <a:gs pos="100000">
                <a:srgbClr val="87479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6141F2-6B9E-7343-8BC4-C52265C5FD23}"/>
              </a:ext>
            </a:extLst>
          </p:cNvPr>
          <p:cNvSpPr>
            <a:spLocks noGrp="1"/>
          </p:cNvSpPr>
          <p:nvPr>
            <p:ph type="title" hasCustomPrompt="1"/>
          </p:nvPr>
        </p:nvSpPr>
        <p:spPr>
          <a:xfrm>
            <a:off x="722313" y="5143500"/>
            <a:ext cx="10631486" cy="762767"/>
          </a:xfrm>
        </p:spPr>
        <p:txBody>
          <a:bodyPr anchor="ctr"/>
          <a:lstStyle>
            <a:lvl1pPr>
              <a:defRPr>
                <a:solidFill>
                  <a:schemeClr val="bg1"/>
                </a:solidFill>
              </a:defRPr>
            </a:lvl1pPr>
          </a:lstStyle>
          <a:p>
            <a:r>
              <a:rPr lang="en-US" dirty="0"/>
              <a:t>Singe-Line Header 40pt</a:t>
            </a:r>
          </a:p>
        </p:txBody>
      </p:sp>
      <p:sp>
        <p:nvSpPr>
          <p:cNvPr id="10" name="Text Placeholder 9">
            <a:extLst>
              <a:ext uri="{FF2B5EF4-FFF2-40B4-BE49-F238E27FC236}">
                <a16:creationId xmlns:a16="http://schemas.microsoft.com/office/drawing/2014/main" id="{9A377C88-9574-854E-9D0C-6FE1740385DB}"/>
              </a:ext>
            </a:extLst>
          </p:cNvPr>
          <p:cNvSpPr>
            <a:spLocks noGrp="1"/>
          </p:cNvSpPr>
          <p:nvPr>
            <p:ph type="body" sz="quarter" idx="14" hasCustomPrompt="1"/>
          </p:nvPr>
        </p:nvSpPr>
        <p:spPr>
          <a:xfrm>
            <a:off x="838200" y="342900"/>
            <a:ext cx="3416298" cy="384886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marL="1371600" indent="0">
              <a:buNone/>
              <a:defRPr/>
            </a:lvl4pPr>
          </a:lstStyle>
          <a:p>
            <a:pPr>
              <a:lnSpc>
                <a:spcPct val="100000"/>
              </a:lnSpc>
            </a:pPr>
            <a:r>
              <a:rPr lang="en-US" dirty="0"/>
              <a:t>Remember your audience.</a:t>
            </a:r>
          </a:p>
          <a:p>
            <a:pPr>
              <a:lnSpc>
                <a:spcPct val="100000"/>
              </a:lnSpc>
            </a:pPr>
            <a:r>
              <a:rPr lang="en-US" dirty="0"/>
              <a:t>Keep bullets to a minimum.</a:t>
            </a:r>
          </a:p>
          <a:p>
            <a:pPr>
              <a:lnSpc>
                <a:spcPct val="100000"/>
              </a:lnSpc>
            </a:pPr>
            <a:r>
              <a:rPr lang="en-US" dirty="0"/>
              <a:t>Full sentences are not required.</a:t>
            </a:r>
          </a:p>
        </p:txBody>
      </p:sp>
      <p:pic>
        <p:nvPicPr>
          <p:cNvPr id="9" name="Picture 8">
            <a:extLst>
              <a:ext uri="{FF2B5EF4-FFF2-40B4-BE49-F238E27FC236}">
                <a16:creationId xmlns:a16="http://schemas.microsoft.com/office/drawing/2014/main" id="{B142210C-5B6E-6C4E-9867-F6B1A9E2D2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901" y="6457241"/>
            <a:ext cx="2893060" cy="201842"/>
          </a:xfrm>
          <a:prstGeom prst="rect">
            <a:avLst/>
          </a:prstGeom>
        </p:spPr>
      </p:pic>
      <p:sp>
        <p:nvSpPr>
          <p:cNvPr id="12" name="Chart Placeholder 11">
            <a:extLst>
              <a:ext uri="{FF2B5EF4-FFF2-40B4-BE49-F238E27FC236}">
                <a16:creationId xmlns:a16="http://schemas.microsoft.com/office/drawing/2014/main" id="{2E2582AA-326E-6D46-87B2-C7ECB5EF5B89}"/>
              </a:ext>
            </a:extLst>
          </p:cNvPr>
          <p:cNvSpPr>
            <a:spLocks noGrp="1"/>
          </p:cNvSpPr>
          <p:nvPr>
            <p:ph type="chart" sz="quarter" idx="15"/>
          </p:nvPr>
        </p:nvSpPr>
        <p:spPr>
          <a:xfrm>
            <a:off x="4629150" y="342900"/>
            <a:ext cx="6724650" cy="3848100"/>
          </a:xfrm>
        </p:spPr>
        <p:txBody>
          <a:bodyPr/>
          <a:lstStyle/>
          <a:p>
            <a:endParaRPr lang="en-US"/>
          </a:p>
        </p:txBody>
      </p:sp>
      <p:sp>
        <p:nvSpPr>
          <p:cNvPr id="7" name="Slide Number Placeholder 3">
            <a:extLst>
              <a:ext uri="{FF2B5EF4-FFF2-40B4-BE49-F238E27FC236}">
                <a16:creationId xmlns:a16="http://schemas.microsoft.com/office/drawing/2014/main" id="{DBC24A9C-68B0-0748-8B32-B4CE55A2890C}"/>
              </a:ext>
            </a:extLst>
          </p:cNvPr>
          <p:cNvSpPr txBox="1">
            <a:spLocks noChangeAspect="1"/>
          </p:cNvSpPr>
          <p:nvPr userDrawn="1"/>
        </p:nvSpPr>
        <p:spPr>
          <a:xfrm>
            <a:off x="0" y="6350311"/>
            <a:ext cx="12191999"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bg1"/>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bg1"/>
                </a:solidFill>
                <a:latin typeface="Calibri Light" panose="020F0302020204030204" pitchFamily="34" charset="0"/>
                <a:cs typeface="Calibri Light" panose="020F0302020204030204" pitchFamily="34" charset="0"/>
              </a:rPr>
              <a:pPr/>
              <a:t>‹#›</a:t>
            </a:fld>
            <a:endParaRPr lang="en-JM" sz="1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0729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ouble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114691-AC41-A245-A9C5-990C50EB88BE}"/>
              </a:ext>
            </a:extLst>
          </p:cNvPr>
          <p:cNvSpPr/>
          <p:nvPr userDrawn="1"/>
        </p:nvSpPr>
        <p:spPr>
          <a:xfrm>
            <a:off x="0" y="0"/>
            <a:ext cx="12192000" cy="1492469"/>
          </a:xfrm>
          <a:prstGeom prst="rect">
            <a:avLst/>
          </a:prstGeom>
          <a:gradFill>
            <a:gsLst>
              <a:gs pos="44000">
                <a:srgbClr val="0067AC"/>
              </a:gs>
              <a:gs pos="100000">
                <a:srgbClr val="87479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6141F2-6B9E-7343-8BC4-C52265C5FD23}"/>
              </a:ext>
            </a:extLst>
          </p:cNvPr>
          <p:cNvSpPr>
            <a:spLocks noGrp="1"/>
          </p:cNvSpPr>
          <p:nvPr>
            <p:ph type="title" hasCustomPrompt="1"/>
          </p:nvPr>
        </p:nvSpPr>
        <p:spPr>
          <a:xfrm>
            <a:off x="838200" y="342900"/>
            <a:ext cx="10631486" cy="762767"/>
          </a:xfrm>
        </p:spPr>
        <p:txBody>
          <a:bodyPr anchor="ctr"/>
          <a:lstStyle>
            <a:lvl1pPr>
              <a:defRPr>
                <a:solidFill>
                  <a:schemeClr val="bg1"/>
                </a:solidFill>
              </a:defRPr>
            </a:lvl1pPr>
          </a:lstStyle>
          <a:p>
            <a:r>
              <a:rPr lang="en-US" dirty="0"/>
              <a:t>Single-Line Header 40pt</a:t>
            </a:r>
          </a:p>
        </p:txBody>
      </p:sp>
      <p:sp>
        <p:nvSpPr>
          <p:cNvPr id="10" name="Text Placeholder 9">
            <a:extLst>
              <a:ext uri="{FF2B5EF4-FFF2-40B4-BE49-F238E27FC236}">
                <a16:creationId xmlns:a16="http://schemas.microsoft.com/office/drawing/2014/main" id="{9A377C88-9574-854E-9D0C-6FE1740385DB}"/>
              </a:ext>
            </a:extLst>
          </p:cNvPr>
          <p:cNvSpPr>
            <a:spLocks noGrp="1"/>
          </p:cNvSpPr>
          <p:nvPr>
            <p:ph type="body" sz="quarter" idx="14" hasCustomPrompt="1"/>
          </p:nvPr>
        </p:nvSpPr>
        <p:spPr>
          <a:xfrm>
            <a:off x="838199" y="1751285"/>
            <a:ext cx="3208284" cy="434558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marL="1371600" indent="0">
              <a:buNone/>
              <a:defRPr/>
            </a:lvl4pPr>
          </a:lstStyle>
          <a:p>
            <a:pPr>
              <a:lnSpc>
                <a:spcPct val="100000"/>
              </a:lnSpc>
            </a:pPr>
            <a:r>
              <a:rPr lang="en-US" dirty="0"/>
              <a:t>Remember your audience.</a:t>
            </a:r>
          </a:p>
          <a:p>
            <a:pPr>
              <a:lnSpc>
                <a:spcPct val="100000"/>
              </a:lnSpc>
            </a:pPr>
            <a:r>
              <a:rPr lang="en-US" dirty="0"/>
              <a:t>Keep bullets to a minimum.</a:t>
            </a:r>
          </a:p>
          <a:p>
            <a:pPr>
              <a:lnSpc>
                <a:spcPct val="100000"/>
              </a:lnSpc>
            </a:pPr>
            <a:r>
              <a:rPr lang="en-US" dirty="0"/>
              <a:t>Full sentences are not required.</a:t>
            </a:r>
          </a:p>
        </p:txBody>
      </p:sp>
      <p:sp>
        <p:nvSpPr>
          <p:cNvPr id="12" name="Chart Placeholder 11">
            <a:extLst>
              <a:ext uri="{FF2B5EF4-FFF2-40B4-BE49-F238E27FC236}">
                <a16:creationId xmlns:a16="http://schemas.microsoft.com/office/drawing/2014/main" id="{2E2582AA-326E-6D46-87B2-C7ECB5EF5B89}"/>
              </a:ext>
            </a:extLst>
          </p:cNvPr>
          <p:cNvSpPr>
            <a:spLocks noGrp="1"/>
          </p:cNvSpPr>
          <p:nvPr>
            <p:ph type="chart" sz="quarter" idx="15"/>
          </p:nvPr>
        </p:nvSpPr>
        <p:spPr>
          <a:xfrm>
            <a:off x="4382814" y="1751286"/>
            <a:ext cx="6970985" cy="2158562"/>
          </a:xfrm>
        </p:spPr>
        <p:txBody>
          <a:bodyPr/>
          <a:lstStyle/>
          <a:p>
            <a:endParaRPr lang="en-US"/>
          </a:p>
        </p:txBody>
      </p:sp>
      <p:pic>
        <p:nvPicPr>
          <p:cNvPr id="11" name="Picture 10">
            <a:extLst>
              <a:ext uri="{FF2B5EF4-FFF2-40B4-BE49-F238E27FC236}">
                <a16:creationId xmlns:a16="http://schemas.microsoft.com/office/drawing/2014/main" id="{451BBC05-5F1E-D146-8E72-7D37F717ABD0}"/>
              </a:ext>
            </a:extLst>
          </p:cNvPr>
          <p:cNvPicPr>
            <a:picLocks noChangeAspect="1"/>
          </p:cNvPicPr>
          <p:nvPr userDrawn="1"/>
        </p:nvPicPr>
        <p:blipFill>
          <a:blip r:embed="rId2"/>
          <a:stretch>
            <a:fillRect/>
          </a:stretch>
        </p:blipFill>
        <p:spPr>
          <a:xfrm>
            <a:off x="215901" y="6453831"/>
            <a:ext cx="2893060" cy="205251"/>
          </a:xfrm>
          <a:prstGeom prst="rect">
            <a:avLst/>
          </a:prstGeom>
        </p:spPr>
      </p:pic>
      <p:sp>
        <p:nvSpPr>
          <p:cNvPr id="5" name="Chart Placeholder 4">
            <a:extLst>
              <a:ext uri="{FF2B5EF4-FFF2-40B4-BE49-F238E27FC236}">
                <a16:creationId xmlns:a16="http://schemas.microsoft.com/office/drawing/2014/main" id="{37B11746-9D40-C441-97C8-70886346F919}"/>
              </a:ext>
            </a:extLst>
          </p:cNvPr>
          <p:cNvSpPr>
            <a:spLocks noGrp="1"/>
          </p:cNvSpPr>
          <p:nvPr>
            <p:ph type="chart" sz="quarter" idx="16"/>
          </p:nvPr>
        </p:nvSpPr>
        <p:spPr>
          <a:xfrm>
            <a:off x="4383088" y="3909848"/>
            <a:ext cx="6970712" cy="2187740"/>
          </a:xfrm>
        </p:spPr>
        <p:txBody>
          <a:bodyPr/>
          <a:lstStyle/>
          <a:p>
            <a:endParaRPr lang="en-US"/>
          </a:p>
        </p:txBody>
      </p:sp>
      <p:sp>
        <p:nvSpPr>
          <p:cNvPr id="8" name="Slide Number Placeholder 3">
            <a:extLst>
              <a:ext uri="{FF2B5EF4-FFF2-40B4-BE49-F238E27FC236}">
                <a16:creationId xmlns:a16="http://schemas.microsoft.com/office/drawing/2014/main" id="{E66F6AB8-DC08-6344-9D4B-A26505F43946}"/>
              </a:ext>
            </a:extLst>
          </p:cNvPr>
          <p:cNvSpPr txBox="1">
            <a:spLocks noChangeAspect="1"/>
          </p:cNvSpPr>
          <p:nvPr userDrawn="1"/>
        </p:nvSpPr>
        <p:spPr>
          <a:xfrm>
            <a:off x="0" y="6350311"/>
            <a:ext cx="12191999"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bg1"/>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tx1">
                    <a:lumMod val="50000"/>
                  </a:schemeClr>
                </a:solidFill>
                <a:latin typeface="Calibri Light" panose="020F0302020204030204" pitchFamily="34" charset="0"/>
                <a:cs typeface="Calibri Light" panose="020F0302020204030204" pitchFamily="34" charset="0"/>
              </a:rPr>
              <a:pPr/>
              <a:t>‹#›</a:t>
            </a:fld>
            <a:endParaRPr lang="en-JM" sz="1400" dirty="0">
              <a:solidFill>
                <a:schemeClr val="tx1">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5783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220C-D11A-C84C-AE73-48124FD65753}"/>
              </a:ext>
            </a:extLst>
          </p:cNvPr>
          <p:cNvSpPr>
            <a:spLocks noGrp="1"/>
          </p:cNvSpPr>
          <p:nvPr>
            <p:ph type="title" hasCustomPrompt="1"/>
          </p:nvPr>
        </p:nvSpPr>
        <p:spPr/>
        <p:txBody>
          <a:bodyPr/>
          <a:lstStyle/>
          <a:p>
            <a:r>
              <a:rPr lang="en-US" dirty="0"/>
              <a:t>Single-Line Header 40pt</a:t>
            </a:r>
          </a:p>
        </p:txBody>
      </p:sp>
      <p:sp>
        <p:nvSpPr>
          <p:cNvPr id="6" name="Chart Placeholder 5">
            <a:extLst>
              <a:ext uri="{FF2B5EF4-FFF2-40B4-BE49-F238E27FC236}">
                <a16:creationId xmlns:a16="http://schemas.microsoft.com/office/drawing/2014/main" id="{9575EFFB-4EDF-7E49-85D3-9CEBE02A5425}"/>
              </a:ext>
            </a:extLst>
          </p:cNvPr>
          <p:cNvSpPr>
            <a:spLocks noGrp="1"/>
          </p:cNvSpPr>
          <p:nvPr>
            <p:ph type="chart" sz="quarter" idx="12"/>
          </p:nvPr>
        </p:nvSpPr>
        <p:spPr>
          <a:xfrm>
            <a:off x="838200" y="1257300"/>
            <a:ext cx="10515600" cy="3551238"/>
          </a:xfrm>
        </p:spPr>
        <p:txBody>
          <a:bodyPr/>
          <a:lstStyle/>
          <a:p>
            <a:endParaRPr lang="en-US"/>
          </a:p>
        </p:txBody>
      </p:sp>
      <p:sp>
        <p:nvSpPr>
          <p:cNvPr id="8" name="Text Placeholder 7">
            <a:extLst>
              <a:ext uri="{FF2B5EF4-FFF2-40B4-BE49-F238E27FC236}">
                <a16:creationId xmlns:a16="http://schemas.microsoft.com/office/drawing/2014/main" id="{99CCB8A5-810C-3646-8E44-55BBAA9B2E8F}"/>
              </a:ext>
            </a:extLst>
          </p:cNvPr>
          <p:cNvSpPr>
            <a:spLocks noGrp="1"/>
          </p:cNvSpPr>
          <p:nvPr>
            <p:ph type="body" sz="quarter" idx="13" hasCustomPrompt="1"/>
          </p:nvPr>
        </p:nvSpPr>
        <p:spPr>
          <a:xfrm>
            <a:off x="838200" y="5059363"/>
            <a:ext cx="10515600" cy="1046162"/>
          </a:xfrm>
        </p:spPr>
        <p:txBody>
          <a:bodyPr/>
          <a:lstStyle>
            <a:lvl1pPr marL="342900" indent="-342900">
              <a:buFont typeface="Arial" panose="020B0604020202020204" pitchFamily="34" charset="0"/>
              <a:buChar char="•"/>
              <a:defRPr/>
            </a:lvl1pPr>
          </a:lstStyle>
          <a:p>
            <a:pPr lvl="0"/>
            <a:r>
              <a:rPr lang="en-US" dirty="0"/>
              <a:t>See notes section for tips/instructions.</a:t>
            </a:r>
          </a:p>
          <a:p>
            <a:pPr lvl="0"/>
            <a:r>
              <a:rPr lang="en-US" dirty="0"/>
              <a:t>Remember to delete these when you are finished.</a:t>
            </a:r>
          </a:p>
          <a:p>
            <a:pPr lvl="0"/>
            <a:endParaRPr lang="en-US" dirty="0"/>
          </a:p>
        </p:txBody>
      </p:sp>
    </p:spTree>
    <p:extLst>
      <p:ext uri="{BB962C8B-B14F-4D97-AF65-F5344CB8AC3E}">
        <p14:creationId xmlns:p14="http://schemas.microsoft.com/office/powerpoint/2010/main" val="100762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D3A5E9-7410-1044-8E70-AFE32872AFA9}"/>
              </a:ext>
            </a:extLst>
          </p:cNvPr>
          <p:cNvSpPr/>
          <p:nvPr userDrawn="1"/>
        </p:nvSpPr>
        <p:spPr>
          <a:xfrm>
            <a:off x="0" y="0"/>
            <a:ext cx="4910901" cy="6250329"/>
          </a:xfrm>
          <a:prstGeom prst="rect">
            <a:avLst/>
          </a:prstGeom>
          <a:solidFill>
            <a:srgbClr val="AF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631B0-EB47-FE45-BA70-E7120C54E3AC}"/>
              </a:ext>
            </a:extLst>
          </p:cNvPr>
          <p:cNvSpPr>
            <a:spLocks noGrp="1"/>
          </p:cNvSpPr>
          <p:nvPr>
            <p:ph type="title" hasCustomPrompt="1"/>
          </p:nvPr>
        </p:nvSpPr>
        <p:spPr>
          <a:xfrm>
            <a:off x="839788" y="457200"/>
            <a:ext cx="2979859" cy="1600200"/>
          </a:xfrm>
        </p:spPr>
        <p:txBody>
          <a:bodyPr anchor="b"/>
          <a:lstStyle>
            <a:lvl1pPr>
              <a:defRPr sz="4000"/>
            </a:lvl1pPr>
          </a:lstStyle>
          <a:p>
            <a:r>
              <a:rPr lang="en-US" dirty="0"/>
              <a:t>Header</a:t>
            </a:r>
            <a:br>
              <a:rPr lang="en-US" dirty="0"/>
            </a:br>
            <a:r>
              <a:rPr lang="en-US" dirty="0"/>
              <a:t>40pt</a:t>
            </a:r>
          </a:p>
        </p:txBody>
      </p:sp>
      <p:sp>
        <p:nvSpPr>
          <p:cNvPr id="3" name="Picture Placeholder 2">
            <a:extLst>
              <a:ext uri="{FF2B5EF4-FFF2-40B4-BE49-F238E27FC236}">
                <a16:creationId xmlns:a16="http://schemas.microsoft.com/office/drawing/2014/main" id="{3546B628-9712-E34D-9BFF-8C105ABE65C0}"/>
              </a:ext>
            </a:extLst>
          </p:cNvPr>
          <p:cNvSpPr>
            <a:spLocks noGrp="1"/>
          </p:cNvSpPr>
          <p:nvPr>
            <p:ph type="pic" idx="1" hasCustomPrompt="1"/>
          </p:nvPr>
        </p:nvSpPr>
        <p:spPr>
          <a:xfrm>
            <a:off x="4910901" y="0"/>
            <a:ext cx="7281099" cy="6250329"/>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a:extLst>
              <a:ext uri="{FF2B5EF4-FFF2-40B4-BE49-F238E27FC236}">
                <a16:creationId xmlns:a16="http://schemas.microsoft.com/office/drawing/2014/main" id="{911BB322-6F88-984A-A7E4-9CBA69ED2B25}"/>
              </a:ext>
            </a:extLst>
          </p:cNvPr>
          <p:cNvSpPr>
            <a:spLocks noGrp="1"/>
          </p:cNvSpPr>
          <p:nvPr>
            <p:ph type="body" sz="half" idx="2" hasCustomPrompt="1"/>
          </p:nvPr>
        </p:nvSpPr>
        <p:spPr>
          <a:xfrm>
            <a:off x="839789" y="2163420"/>
            <a:ext cx="2979858" cy="3705567"/>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b="1" dirty="0"/>
              <a:t>Add an image in the template:</a:t>
            </a:r>
          </a:p>
          <a:p>
            <a:r>
              <a:rPr lang="en-US" dirty="0"/>
              <a:t>Click the icon in the center of the boxes to the right.</a:t>
            </a:r>
          </a:p>
          <a:p>
            <a:r>
              <a:rPr lang="en-US" dirty="0"/>
              <a:t>Navigate your files and select the image you’d like to use. </a:t>
            </a:r>
          </a:p>
          <a:p>
            <a:r>
              <a:rPr lang="en-US" dirty="0"/>
              <a:t>Click “Insert.” </a:t>
            </a:r>
          </a:p>
        </p:txBody>
      </p:sp>
    </p:spTree>
    <p:extLst>
      <p:ext uri="{BB962C8B-B14F-4D97-AF65-F5344CB8AC3E}">
        <p14:creationId xmlns:p14="http://schemas.microsoft.com/office/powerpoint/2010/main" val="323278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E0A6C0-EFA1-E541-ABA9-3BD8D223E74E}"/>
              </a:ext>
            </a:extLst>
          </p:cNvPr>
          <p:cNvSpPr/>
          <p:nvPr userDrawn="1"/>
        </p:nvSpPr>
        <p:spPr>
          <a:xfrm>
            <a:off x="0" y="0"/>
            <a:ext cx="4910901" cy="6250329"/>
          </a:xfrm>
          <a:prstGeom prst="rect">
            <a:avLst/>
          </a:prstGeom>
          <a:solidFill>
            <a:srgbClr val="8747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C9B74-F174-BB4C-A7DD-F1D5BE5B4615}"/>
              </a:ext>
            </a:extLst>
          </p:cNvPr>
          <p:cNvSpPr>
            <a:spLocks noGrp="1"/>
          </p:cNvSpPr>
          <p:nvPr>
            <p:ph type="title" hasCustomPrompt="1"/>
          </p:nvPr>
        </p:nvSpPr>
        <p:spPr>
          <a:xfrm>
            <a:off x="839788" y="457200"/>
            <a:ext cx="3026157" cy="1600200"/>
          </a:xfrm>
        </p:spPr>
        <p:txBody>
          <a:bodyPr anchor="b"/>
          <a:lstStyle>
            <a:lvl1pPr>
              <a:defRPr sz="4000"/>
            </a:lvl1pPr>
          </a:lstStyle>
          <a:p>
            <a:r>
              <a:rPr lang="en-US" dirty="0"/>
              <a:t>Header</a:t>
            </a:r>
            <a:br>
              <a:rPr lang="en-US" dirty="0"/>
            </a:br>
            <a:r>
              <a:rPr lang="en-US" dirty="0"/>
              <a:t>40pt</a:t>
            </a:r>
          </a:p>
        </p:txBody>
      </p:sp>
      <p:sp>
        <p:nvSpPr>
          <p:cNvPr id="3" name="Content Placeholder 2">
            <a:extLst>
              <a:ext uri="{FF2B5EF4-FFF2-40B4-BE49-F238E27FC236}">
                <a16:creationId xmlns:a16="http://schemas.microsoft.com/office/drawing/2014/main" id="{3285E4D0-7CFB-D34D-BCD4-8DFD34B677BE}"/>
              </a:ext>
            </a:extLst>
          </p:cNvPr>
          <p:cNvSpPr>
            <a:spLocks noGrp="1"/>
          </p:cNvSpPr>
          <p:nvPr>
            <p:ph idx="1" hasCustomPrompt="1"/>
          </p:nvPr>
        </p:nvSpPr>
        <p:spPr>
          <a:xfrm>
            <a:off x="5183188" y="457200"/>
            <a:ext cx="6172200" cy="5411787"/>
          </a:xfrm>
        </p:spPr>
        <p:txBody>
          <a:bodyPr/>
          <a:lstStyle>
            <a:lvl1pPr marL="457200" indent="-457200">
              <a:buFont typeface="Arial" panose="020B0604020202020204" pitchFamily="34" charset="0"/>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Remember your audience.</a:t>
            </a:r>
          </a:p>
          <a:p>
            <a:pPr lvl="0"/>
            <a:r>
              <a:rPr lang="en-US" dirty="0"/>
              <a:t>Keep bullets to a minimum.</a:t>
            </a:r>
          </a:p>
          <a:p>
            <a:pPr lvl="0"/>
            <a:r>
              <a:rPr lang="en-US" dirty="0"/>
              <a:t>Full sentences are not required.</a:t>
            </a:r>
          </a:p>
          <a:p>
            <a:pPr lvl="0"/>
            <a:endParaRPr lang="en-US" dirty="0"/>
          </a:p>
        </p:txBody>
      </p:sp>
      <p:sp>
        <p:nvSpPr>
          <p:cNvPr id="4" name="Text Placeholder 3">
            <a:extLst>
              <a:ext uri="{FF2B5EF4-FFF2-40B4-BE49-F238E27FC236}">
                <a16:creationId xmlns:a16="http://schemas.microsoft.com/office/drawing/2014/main" id="{B993687E-636C-C245-B9FE-EA6BF1267056}"/>
              </a:ext>
            </a:extLst>
          </p:cNvPr>
          <p:cNvSpPr>
            <a:spLocks noGrp="1"/>
          </p:cNvSpPr>
          <p:nvPr>
            <p:ph type="body" sz="half" idx="2" hasCustomPrompt="1"/>
          </p:nvPr>
        </p:nvSpPr>
        <p:spPr>
          <a:xfrm>
            <a:off x="839789" y="2199190"/>
            <a:ext cx="3026156" cy="36697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Remember to delete anything in the notes section you did not enter in this template.</a:t>
            </a:r>
          </a:p>
        </p:txBody>
      </p:sp>
    </p:spTree>
    <p:extLst>
      <p:ext uri="{BB962C8B-B14F-4D97-AF65-F5344CB8AC3E}">
        <p14:creationId xmlns:p14="http://schemas.microsoft.com/office/powerpoint/2010/main" val="3913180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82BB-D0C7-0541-A34D-4CE6E20D1BFA}"/>
              </a:ext>
            </a:extLst>
          </p:cNvPr>
          <p:cNvSpPr>
            <a:spLocks noGrp="1"/>
          </p:cNvSpPr>
          <p:nvPr>
            <p:ph type="title" hasCustomPrompt="1"/>
          </p:nvPr>
        </p:nvSpPr>
        <p:spPr/>
        <p:txBody>
          <a:bodyPr/>
          <a:lstStyle/>
          <a:p>
            <a:r>
              <a:rPr lang="en-US" dirty="0"/>
              <a:t>Single-Line Header 40pt</a:t>
            </a:r>
          </a:p>
        </p:txBody>
      </p:sp>
      <p:sp>
        <p:nvSpPr>
          <p:cNvPr id="3" name="Content Placeholder 2">
            <a:extLst>
              <a:ext uri="{FF2B5EF4-FFF2-40B4-BE49-F238E27FC236}">
                <a16:creationId xmlns:a16="http://schemas.microsoft.com/office/drawing/2014/main" id="{BD12076C-D844-684E-8B79-A92D5C20DBFC}"/>
              </a:ext>
            </a:extLst>
          </p:cNvPr>
          <p:cNvSpPr>
            <a:spLocks noGrp="1"/>
          </p:cNvSpPr>
          <p:nvPr>
            <p:ph idx="1" hasCustomPrompt="1"/>
          </p:nvPr>
        </p:nvSpPr>
        <p:spPr/>
        <p:txBody>
          <a:bodyPr/>
          <a:lstStyle>
            <a:lvl1pPr marL="342900" indent="-342900">
              <a:buFont typeface="Arial" panose="020B0604020202020204" pitchFamily="34" charset="0"/>
              <a:buChar char="•"/>
              <a:defRPr/>
            </a:lvl1pPr>
            <a:lvl2pPr>
              <a:defRPr/>
            </a:lvl2pPr>
            <a:lvl4pPr marL="1371600" indent="0">
              <a:buNone/>
              <a:defRPr/>
            </a:lvl4pPr>
          </a:lstStyle>
          <a:p>
            <a:pPr lvl="0"/>
            <a:r>
              <a:rPr lang="en-US" dirty="0"/>
              <a:t>Use this slide for large amounts of copy.</a:t>
            </a:r>
          </a:p>
          <a:p>
            <a:pPr lvl="1"/>
            <a:r>
              <a:rPr lang="en-US" dirty="0"/>
              <a:t>Or for a longer bullet list.</a:t>
            </a:r>
          </a:p>
          <a:p>
            <a:pPr lvl="0"/>
            <a:r>
              <a:rPr lang="en-US" dirty="0"/>
              <a:t>Remember to delete anything in the notes section you did not enter in this template.</a:t>
            </a:r>
          </a:p>
          <a:p>
            <a:pPr lvl="0"/>
            <a:endParaRPr lang="en-US" dirty="0"/>
          </a:p>
        </p:txBody>
      </p:sp>
    </p:spTree>
    <p:extLst>
      <p:ext uri="{BB962C8B-B14F-4D97-AF65-F5344CB8AC3E}">
        <p14:creationId xmlns:p14="http://schemas.microsoft.com/office/powerpoint/2010/main" val="4280258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41F2-6B9E-7343-8BC4-C52265C5FD23}"/>
              </a:ext>
            </a:extLst>
          </p:cNvPr>
          <p:cNvSpPr>
            <a:spLocks noGrp="1"/>
          </p:cNvSpPr>
          <p:nvPr>
            <p:ph type="title" hasCustomPrompt="1"/>
          </p:nvPr>
        </p:nvSpPr>
        <p:spPr/>
        <p:txBody>
          <a:bodyPr/>
          <a:lstStyle/>
          <a:p>
            <a:r>
              <a:rPr lang="en-US" dirty="0"/>
              <a:t>Single-Line Header 40pt</a:t>
            </a:r>
          </a:p>
        </p:txBody>
      </p:sp>
      <p:sp>
        <p:nvSpPr>
          <p:cNvPr id="3" name="Content Placeholder 2">
            <a:extLst>
              <a:ext uri="{FF2B5EF4-FFF2-40B4-BE49-F238E27FC236}">
                <a16:creationId xmlns:a16="http://schemas.microsoft.com/office/drawing/2014/main" id="{5A00205C-6D55-A043-BBCE-A147464D18BF}"/>
              </a:ext>
            </a:extLst>
          </p:cNvPr>
          <p:cNvSpPr>
            <a:spLocks noGrp="1"/>
          </p:cNvSpPr>
          <p:nvPr>
            <p:ph sz="half" idx="1" hasCustomPrompt="1"/>
          </p:nvPr>
        </p:nvSpPr>
        <p:spPr>
          <a:xfrm>
            <a:off x="838200" y="1257300"/>
            <a:ext cx="5181600" cy="4919663"/>
          </a:xfrm>
        </p:spPr>
        <p:txBody>
          <a:bodyPr/>
          <a:lstStyle>
            <a:lvl3pPr marL="914400" indent="0">
              <a:buNone/>
              <a:defRPr/>
            </a:lvl3pPr>
            <a:lvl4pPr marL="1371600" indent="0">
              <a:buNone/>
              <a:defRPr/>
            </a:lvl4pPr>
          </a:lstStyle>
          <a:p>
            <a:pPr lvl="0"/>
            <a:r>
              <a:rPr lang="en-US" dirty="0"/>
              <a:t>Use this slide for large amounts of copy.</a:t>
            </a:r>
          </a:p>
          <a:p>
            <a:pPr lvl="1"/>
            <a:r>
              <a:rPr lang="en-US" dirty="0"/>
              <a:t>Or for a longer bullet list.</a:t>
            </a:r>
          </a:p>
          <a:p>
            <a:pPr lvl="0"/>
            <a:r>
              <a:rPr lang="en-US" dirty="0"/>
              <a:t>Remember to delete anything in the notes section you did not enter in this template.</a:t>
            </a:r>
          </a:p>
          <a:p>
            <a:pPr lvl="0"/>
            <a:endParaRPr lang="en-US" dirty="0"/>
          </a:p>
        </p:txBody>
      </p:sp>
      <p:sp>
        <p:nvSpPr>
          <p:cNvPr id="4" name="Content Placeholder 3">
            <a:extLst>
              <a:ext uri="{FF2B5EF4-FFF2-40B4-BE49-F238E27FC236}">
                <a16:creationId xmlns:a16="http://schemas.microsoft.com/office/drawing/2014/main" id="{5C007803-5463-5045-AE01-CB87F5A72777}"/>
              </a:ext>
            </a:extLst>
          </p:cNvPr>
          <p:cNvSpPr>
            <a:spLocks noGrp="1"/>
          </p:cNvSpPr>
          <p:nvPr>
            <p:ph sz="half" idx="2" hasCustomPrompt="1"/>
          </p:nvPr>
        </p:nvSpPr>
        <p:spPr>
          <a:xfrm>
            <a:off x="6172200" y="1257300"/>
            <a:ext cx="5181600" cy="4919663"/>
          </a:xfrm>
        </p:spPr>
        <p:txBody>
          <a:bodyPr/>
          <a:lstStyle>
            <a:lvl3pPr marL="914400" indent="0">
              <a:buNone/>
              <a:defRPr/>
            </a:lvl3pPr>
          </a:lstStyle>
          <a:p>
            <a:pPr lvl="0"/>
            <a:r>
              <a:rPr lang="en-US" dirty="0"/>
              <a:t>Use this slide for large amounts of copy.</a:t>
            </a:r>
          </a:p>
          <a:p>
            <a:pPr lvl="1"/>
            <a:r>
              <a:rPr lang="en-US" dirty="0"/>
              <a:t>Or for a longer bullet list.</a:t>
            </a:r>
          </a:p>
          <a:p>
            <a:pPr lvl="0"/>
            <a:r>
              <a:rPr lang="en-US" dirty="0"/>
              <a:t>Remember to delete anything in the notes section you did not enter in this template.</a:t>
            </a:r>
          </a:p>
          <a:p>
            <a:pPr lvl="0"/>
            <a:endParaRPr lang="en-US" dirty="0"/>
          </a:p>
        </p:txBody>
      </p:sp>
    </p:spTree>
    <p:extLst>
      <p:ext uri="{BB962C8B-B14F-4D97-AF65-F5344CB8AC3E}">
        <p14:creationId xmlns:p14="http://schemas.microsoft.com/office/powerpoint/2010/main" val="60132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7A7C-D8B0-5742-A90F-BE0297FA572A}"/>
              </a:ext>
            </a:extLst>
          </p:cNvPr>
          <p:cNvSpPr>
            <a:spLocks noGrp="1"/>
          </p:cNvSpPr>
          <p:nvPr>
            <p:ph type="title" hasCustomPrompt="1"/>
          </p:nvPr>
        </p:nvSpPr>
        <p:spPr>
          <a:xfrm>
            <a:off x="839788" y="365125"/>
            <a:ext cx="10515600" cy="587375"/>
          </a:xfrm>
        </p:spPr>
        <p:txBody>
          <a:bodyPr/>
          <a:lstStyle/>
          <a:p>
            <a:r>
              <a:rPr lang="en-US" dirty="0"/>
              <a:t>Single-Line Header 40pt</a:t>
            </a:r>
          </a:p>
        </p:txBody>
      </p:sp>
      <p:sp>
        <p:nvSpPr>
          <p:cNvPr id="3" name="Text Placeholder 2">
            <a:extLst>
              <a:ext uri="{FF2B5EF4-FFF2-40B4-BE49-F238E27FC236}">
                <a16:creationId xmlns:a16="http://schemas.microsoft.com/office/drawing/2014/main" id="{AC94B783-09C6-3B4D-B27D-2A49CCB29373}"/>
              </a:ext>
            </a:extLst>
          </p:cNvPr>
          <p:cNvSpPr>
            <a:spLocks noGrp="1"/>
          </p:cNvSpPr>
          <p:nvPr>
            <p:ph type="body" idx="1" hasCustomPrompt="1"/>
          </p:nvPr>
        </p:nvSpPr>
        <p:spPr>
          <a:xfrm>
            <a:off x="839788" y="1257300"/>
            <a:ext cx="5157787" cy="42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E0690544-D035-9E46-9F4D-55F0C231AD91}"/>
              </a:ext>
            </a:extLst>
          </p:cNvPr>
          <p:cNvSpPr>
            <a:spLocks noGrp="1"/>
          </p:cNvSpPr>
          <p:nvPr>
            <p:ph sz="half" idx="2" hasCustomPrompt="1"/>
          </p:nvPr>
        </p:nvSpPr>
        <p:spPr>
          <a:xfrm>
            <a:off x="839788" y="1828800"/>
            <a:ext cx="5157787" cy="4360863"/>
          </a:xfrm>
        </p:spPr>
        <p:txBody>
          <a:bodyPr/>
          <a:lstStyle>
            <a:lvl3pPr marL="914400" indent="0">
              <a:buNone/>
              <a:defRPr/>
            </a:lvl3pPr>
            <a:lvl4pPr marL="1371600" indent="0">
              <a:buNone/>
              <a:defRPr/>
            </a:lvl4pPr>
          </a:lstStyle>
          <a:p>
            <a:pPr lvl="0"/>
            <a:r>
              <a:rPr lang="en-US" dirty="0"/>
              <a:t>Use this slide for large amounts of copy.</a:t>
            </a:r>
          </a:p>
          <a:p>
            <a:pPr lvl="1"/>
            <a:r>
              <a:rPr lang="en-US" dirty="0"/>
              <a:t>Or for a longer bullet list.</a:t>
            </a:r>
          </a:p>
          <a:p>
            <a:pPr lvl="0"/>
            <a:r>
              <a:rPr lang="en-US" dirty="0"/>
              <a:t>Remember to delete anything in the notes section you did not enter in this template.</a:t>
            </a:r>
          </a:p>
          <a:p>
            <a:pPr lvl="0"/>
            <a:endParaRPr lang="en-US" dirty="0"/>
          </a:p>
        </p:txBody>
      </p:sp>
      <p:sp>
        <p:nvSpPr>
          <p:cNvPr id="5" name="Text Placeholder 4">
            <a:extLst>
              <a:ext uri="{FF2B5EF4-FFF2-40B4-BE49-F238E27FC236}">
                <a16:creationId xmlns:a16="http://schemas.microsoft.com/office/drawing/2014/main" id="{BF961E67-543B-E944-BBFF-74BF588546FA}"/>
              </a:ext>
            </a:extLst>
          </p:cNvPr>
          <p:cNvSpPr>
            <a:spLocks noGrp="1"/>
          </p:cNvSpPr>
          <p:nvPr>
            <p:ph type="body" sz="quarter" idx="3" hasCustomPrompt="1"/>
          </p:nvPr>
        </p:nvSpPr>
        <p:spPr>
          <a:xfrm>
            <a:off x="6172200" y="1257300"/>
            <a:ext cx="5183188" cy="42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177E0118-2BDA-5448-899E-BF6F27BD3603}"/>
              </a:ext>
            </a:extLst>
          </p:cNvPr>
          <p:cNvSpPr>
            <a:spLocks noGrp="1"/>
          </p:cNvSpPr>
          <p:nvPr>
            <p:ph sz="quarter" idx="4" hasCustomPrompt="1"/>
          </p:nvPr>
        </p:nvSpPr>
        <p:spPr>
          <a:xfrm>
            <a:off x="6172200" y="1828800"/>
            <a:ext cx="5183188" cy="4360863"/>
          </a:xfrm>
        </p:spPr>
        <p:txBody>
          <a:bodyPr/>
          <a:lstStyle>
            <a:lvl3pPr marL="914400" indent="0">
              <a:buNone/>
              <a:defRPr/>
            </a:lvl3pPr>
          </a:lstStyle>
          <a:p>
            <a:pPr lvl="0"/>
            <a:r>
              <a:rPr lang="en-US" dirty="0"/>
              <a:t>Use this slide for large amounts of copy.</a:t>
            </a:r>
          </a:p>
          <a:p>
            <a:pPr lvl="1"/>
            <a:r>
              <a:rPr lang="en-US" dirty="0"/>
              <a:t>Or for a longer bullet list.</a:t>
            </a:r>
          </a:p>
          <a:p>
            <a:pPr lvl="0"/>
            <a:r>
              <a:rPr lang="en-US" dirty="0"/>
              <a:t>Remember to delete anything in the notes section you did not enter in this template.</a:t>
            </a:r>
          </a:p>
          <a:p>
            <a:pPr lvl="0"/>
            <a:endParaRPr lang="en-US" dirty="0"/>
          </a:p>
        </p:txBody>
      </p:sp>
    </p:spTree>
    <p:extLst>
      <p:ext uri="{BB962C8B-B14F-4D97-AF65-F5344CB8AC3E}">
        <p14:creationId xmlns:p14="http://schemas.microsoft.com/office/powerpoint/2010/main" val="3924695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47C-1A97-1F40-A084-F85216704C0B}"/>
              </a:ext>
            </a:extLst>
          </p:cNvPr>
          <p:cNvSpPr>
            <a:spLocks noGrp="1"/>
          </p:cNvSpPr>
          <p:nvPr>
            <p:ph type="title" hasCustomPrompt="1"/>
          </p:nvPr>
        </p:nvSpPr>
        <p:spPr/>
        <p:txBody>
          <a:bodyPr/>
          <a:lstStyle/>
          <a:p>
            <a:r>
              <a:rPr lang="en-US" dirty="0"/>
              <a:t>Single-Line Header 40pt</a:t>
            </a:r>
          </a:p>
        </p:txBody>
      </p:sp>
    </p:spTree>
    <p:extLst>
      <p:ext uri="{BB962C8B-B14F-4D97-AF65-F5344CB8AC3E}">
        <p14:creationId xmlns:p14="http://schemas.microsoft.com/office/powerpoint/2010/main" val="417865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45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Gradient Title Slide">
    <p:bg>
      <p:bgPr>
        <a:gradFill flip="none" rotWithShape="1">
          <a:gsLst>
            <a:gs pos="11000">
              <a:srgbClr val="0067AC"/>
            </a:gs>
            <a:gs pos="65000">
              <a:srgbClr val="87479B"/>
            </a:gs>
          </a:gsLst>
          <a:lin ang="0" scaled="1"/>
          <a:tileRect/>
        </a:gra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7DA4747-33C4-074E-9909-992F5316E2D8}"/>
              </a:ext>
            </a:extLst>
          </p:cNvPr>
          <p:cNvSpPr>
            <a:spLocks noGrp="1"/>
          </p:cNvSpPr>
          <p:nvPr>
            <p:ph type="pic" idx="10" hasCustomPrompt="1"/>
          </p:nvPr>
        </p:nvSpPr>
        <p:spPr>
          <a:xfrm>
            <a:off x="7119257" y="0"/>
            <a:ext cx="5072743" cy="6858000"/>
          </a:xfrm>
          <a:solidFill>
            <a:schemeClr val="bg1"/>
          </a:solidFill>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pic>
        <p:nvPicPr>
          <p:cNvPr id="10" name="Picture 9">
            <a:extLst>
              <a:ext uri="{FF2B5EF4-FFF2-40B4-BE49-F238E27FC236}">
                <a16:creationId xmlns:a16="http://schemas.microsoft.com/office/drawing/2014/main" id="{6D55BE3C-58B8-974D-A573-07F2CEA8A3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230" y="6282435"/>
            <a:ext cx="4270745" cy="297960"/>
          </a:xfrm>
          <a:prstGeom prst="rect">
            <a:avLst/>
          </a:prstGeom>
        </p:spPr>
      </p:pic>
      <p:sp>
        <p:nvSpPr>
          <p:cNvPr id="2" name="Title 1">
            <a:extLst>
              <a:ext uri="{FF2B5EF4-FFF2-40B4-BE49-F238E27FC236}">
                <a16:creationId xmlns:a16="http://schemas.microsoft.com/office/drawing/2014/main" id="{C75EBFA3-4A54-7144-9584-F0D5DB50CD28}"/>
              </a:ext>
            </a:extLst>
          </p:cNvPr>
          <p:cNvSpPr>
            <a:spLocks noGrp="1"/>
          </p:cNvSpPr>
          <p:nvPr>
            <p:ph type="ctrTitle" hasCustomPrompt="1"/>
          </p:nvPr>
        </p:nvSpPr>
        <p:spPr>
          <a:xfrm>
            <a:off x="838201" y="783771"/>
            <a:ext cx="5725886" cy="3988566"/>
          </a:xfrm>
        </p:spPr>
        <p:txBody>
          <a:bodyPr anchor="b"/>
          <a:lstStyle>
            <a:lvl1pPr algn="l">
              <a:defRPr sz="7200">
                <a:solidFill>
                  <a:schemeClr val="bg1"/>
                </a:solidFill>
              </a:defRPr>
            </a:lvl1pPr>
          </a:lstStyle>
          <a:p>
            <a:r>
              <a:rPr lang="en-US" dirty="0"/>
              <a:t>Opening Slide</a:t>
            </a:r>
            <a:br>
              <a:rPr lang="en-US" dirty="0"/>
            </a:br>
            <a:r>
              <a:rPr lang="en-US" dirty="0"/>
              <a:t>with photo</a:t>
            </a:r>
            <a:br>
              <a:rPr lang="en-US" dirty="0"/>
            </a:br>
            <a:r>
              <a:rPr lang="en-US" dirty="0"/>
              <a:t>72pt</a:t>
            </a:r>
          </a:p>
        </p:txBody>
      </p:sp>
      <p:sp>
        <p:nvSpPr>
          <p:cNvPr id="3" name="Subtitle 2">
            <a:extLst>
              <a:ext uri="{FF2B5EF4-FFF2-40B4-BE49-F238E27FC236}">
                <a16:creationId xmlns:a16="http://schemas.microsoft.com/office/drawing/2014/main" id="{5C91625D-DEE5-F542-93A5-54AF40C1CF1F}"/>
              </a:ext>
            </a:extLst>
          </p:cNvPr>
          <p:cNvSpPr>
            <a:spLocks noGrp="1"/>
          </p:cNvSpPr>
          <p:nvPr>
            <p:ph type="subTitle" idx="1" hasCustomPrompt="1"/>
          </p:nvPr>
        </p:nvSpPr>
        <p:spPr>
          <a:xfrm>
            <a:off x="838200" y="5044445"/>
            <a:ext cx="5725887" cy="632765"/>
          </a:xfrm>
        </p:spPr>
        <p:txBody>
          <a:bodyPr anchor="b">
            <a:normAutofit/>
          </a:bodyPr>
          <a:lstStyle>
            <a:lvl1pPr marL="0" indent="0" algn="l">
              <a:buNone/>
              <a:defRPr sz="32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Single-line subhead</a:t>
            </a:r>
          </a:p>
        </p:txBody>
      </p:sp>
    </p:spTree>
    <p:extLst>
      <p:ext uri="{BB962C8B-B14F-4D97-AF65-F5344CB8AC3E}">
        <p14:creationId xmlns:p14="http://schemas.microsoft.com/office/powerpoint/2010/main" val="13449787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F2A4-BAF9-8042-A39D-2A6092A5B030}"/>
              </a:ext>
            </a:extLst>
          </p:cNvPr>
          <p:cNvSpPr>
            <a:spLocks noGrp="1"/>
          </p:cNvSpPr>
          <p:nvPr>
            <p:ph type="title" hasCustomPrompt="1"/>
          </p:nvPr>
        </p:nvSpPr>
        <p:spPr/>
        <p:txBody>
          <a:bodyPr/>
          <a:lstStyle/>
          <a:p>
            <a:r>
              <a:rPr lang="en-US" dirty="0"/>
              <a:t>Single-Line Header 40pt</a:t>
            </a:r>
          </a:p>
        </p:txBody>
      </p:sp>
      <p:sp>
        <p:nvSpPr>
          <p:cNvPr id="3" name="Vertical Text Placeholder 2">
            <a:extLst>
              <a:ext uri="{FF2B5EF4-FFF2-40B4-BE49-F238E27FC236}">
                <a16:creationId xmlns:a16="http://schemas.microsoft.com/office/drawing/2014/main" id="{47276A13-F892-9047-9681-7CA6D858E6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449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C591D-5166-0241-8DC4-3401B52A5E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8F8520-A395-3E44-998F-0BCCC1D39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7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losing Slide">
    <p:bg>
      <p:bgPr>
        <a:gradFill flip="none" rotWithShape="1">
          <a:gsLst>
            <a:gs pos="44000">
              <a:srgbClr val="0067AC"/>
            </a:gs>
            <a:gs pos="100000">
              <a:srgbClr val="87479B"/>
            </a:gs>
          </a:gsLst>
          <a:lin ang="0" scaled="1"/>
          <a:tileRect/>
        </a:gradFill>
        <a:effectLst/>
      </p:bgPr>
    </p:bg>
    <p:spTree>
      <p:nvGrpSpPr>
        <p:cNvPr id="1" name=""/>
        <p:cNvGrpSpPr/>
        <p:nvPr/>
      </p:nvGrpSpPr>
      <p:grpSpPr>
        <a:xfrm>
          <a:off x="0" y="0"/>
          <a:ext cx="0" cy="0"/>
          <a:chOff x="0" y="0"/>
          <a:chExt cx="0" cy="0"/>
        </a:xfrm>
      </p:grpSpPr>
      <p:pic>
        <p:nvPicPr>
          <p:cNvPr id="9" name="Picture 8" descr="Image result for grand view health leapfrog">
            <a:extLst>
              <a:ext uri="{FF2B5EF4-FFF2-40B4-BE49-F238E27FC236}">
                <a16:creationId xmlns:a16="http://schemas.microsoft.com/office/drawing/2014/main" id="{B34E8EA5-9D84-6F42-B86A-FE88D8C49AFA}"/>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4164531"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23D8000-0F87-0F4D-8B3C-B16E788E1C23}"/>
              </a:ext>
            </a:extLst>
          </p:cNvPr>
          <p:cNvGrpSpPr/>
          <p:nvPr userDrawn="1"/>
        </p:nvGrpSpPr>
        <p:grpSpPr>
          <a:xfrm>
            <a:off x="712110" y="904875"/>
            <a:ext cx="10784570" cy="5675520"/>
            <a:chOff x="712110" y="904875"/>
            <a:chExt cx="10784570" cy="5675520"/>
          </a:xfrm>
        </p:grpSpPr>
        <p:sp>
          <p:nvSpPr>
            <p:cNvPr id="7" name="Rectangle 6">
              <a:extLst>
                <a:ext uri="{FF2B5EF4-FFF2-40B4-BE49-F238E27FC236}">
                  <a16:creationId xmlns:a16="http://schemas.microsoft.com/office/drawing/2014/main" id="{AF611670-0597-9C4A-8FE9-BD830247CD3B}"/>
                </a:ext>
              </a:extLst>
            </p:cNvPr>
            <p:cNvSpPr/>
            <p:nvPr userDrawn="1"/>
          </p:nvSpPr>
          <p:spPr>
            <a:xfrm>
              <a:off x="712110" y="904875"/>
              <a:ext cx="10784570" cy="50482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55BE3C-58B8-974D-A573-07F2CEA8A3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25935" y="6282435"/>
              <a:ext cx="4270745" cy="297960"/>
            </a:xfrm>
            <a:prstGeom prst="rect">
              <a:avLst/>
            </a:prstGeom>
          </p:spPr>
        </p:pic>
      </p:grpSp>
      <p:sp>
        <p:nvSpPr>
          <p:cNvPr id="2" name="Title 1">
            <a:extLst>
              <a:ext uri="{FF2B5EF4-FFF2-40B4-BE49-F238E27FC236}">
                <a16:creationId xmlns:a16="http://schemas.microsoft.com/office/drawing/2014/main" id="{C75EBFA3-4A54-7144-9584-F0D5DB50CD28}"/>
              </a:ext>
            </a:extLst>
          </p:cNvPr>
          <p:cNvSpPr>
            <a:spLocks noGrp="1"/>
          </p:cNvSpPr>
          <p:nvPr>
            <p:ph type="ctrTitle" hasCustomPrompt="1"/>
          </p:nvPr>
        </p:nvSpPr>
        <p:spPr>
          <a:xfrm>
            <a:off x="4413624" y="1257301"/>
            <a:ext cx="6762750" cy="3515036"/>
          </a:xfrm>
        </p:spPr>
        <p:txBody>
          <a:bodyPr anchor="b"/>
          <a:lstStyle>
            <a:lvl1pPr algn="r">
              <a:defRPr sz="7200">
                <a:solidFill>
                  <a:schemeClr val="bg1"/>
                </a:solidFill>
              </a:defRPr>
            </a:lvl1pPr>
          </a:lstStyle>
          <a:p>
            <a:r>
              <a:rPr lang="en-US" dirty="0"/>
              <a:t>Closing Slide</a:t>
            </a:r>
            <a:br>
              <a:rPr lang="en-US" dirty="0"/>
            </a:br>
            <a:r>
              <a:rPr lang="en-US" dirty="0"/>
              <a:t>72pt</a:t>
            </a:r>
          </a:p>
        </p:txBody>
      </p:sp>
      <p:sp>
        <p:nvSpPr>
          <p:cNvPr id="3" name="Subtitle 2">
            <a:extLst>
              <a:ext uri="{FF2B5EF4-FFF2-40B4-BE49-F238E27FC236}">
                <a16:creationId xmlns:a16="http://schemas.microsoft.com/office/drawing/2014/main" id="{5C91625D-DEE5-F542-93A5-54AF40C1CF1F}"/>
              </a:ext>
            </a:extLst>
          </p:cNvPr>
          <p:cNvSpPr>
            <a:spLocks noGrp="1"/>
          </p:cNvSpPr>
          <p:nvPr>
            <p:ph type="subTitle" idx="1" hasCustomPrompt="1"/>
          </p:nvPr>
        </p:nvSpPr>
        <p:spPr>
          <a:xfrm>
            <a:off x="4413624" y="5044445"/>
            <a:ext cx="6762750" cy="632765"/>
          </a:xfrm>
        </p:spPr>
        <p:txBody>
          <a:bodyPr anchor="b">
            <a:normAutofit/>
          </a:bodyPr>
          <a:lstStyle>
            <a:lvl1pPr marL="0" indent="0" algn="r">
              <a:buNone/>
              <a:defRPr sz="32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Single-line subhead</a:t>
            </a:r>
          </a:p>
        </p:txBody>
      </p:sp>
    </p:spTree>
    <p:extLst>
      <p:ext uri="{BB962C8B-B14F-4D97-AF65-F5344CB8AC3E}">
        <p14:creationId xmlns:p14="http://schemas.microsoft.com/office/powerpoint/2010/main" val="276103798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ransition Slide Color">
    <p:bg>
      <p:bgPr>
        <a:gradFill>
          <a:gsLst>
            <a:gs pos="0">
              <a:srgbClr val="0067AC"/>
            </a:gs>
            <a:gs pos="100000">
              <a:srgbClr val="87479B"/>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BFA3-4A54-7144-9584-F0D5DB50CD28}"/>
              </a:ext>
            </a:extLst>
          </p:cNvPr>
          <p:cNvSpPr>
            <a:spLocks noGrp="1"/>
          </p:cNvSpPr>
          <p:nvPr>
            <p:ph type="ctrTitle" hasCustomPrompt="1"/>
          </p:nvPr>
        </p:nvSpPr>
        <p:spPr>
          <a:xfrm>
            <a:off x="838200" y="2296886"/>
            <a:ext cx="9829800" cy="1800906"/>
          </a:xfrm>
        </p:spPr>
        <p:txBody>
          <a:bodyPr anchor="ctr"/>
          <a:lstStyle>
            <a:lvl1pPr algn="l">
              <a:defRPr sz="6600">
                <a:solidFill>
                  <a:schemeClr val="bg1"/>
                </a:solidFill>
              </a:defRPr>
            </a:lvl1pPr>
          </a:lstStyle>
          <a:p>
            <a:r>
              <a:rPr lang="en-US" dirty="0"/>
              <a:t>Transition</a:t>
            </a:r>
            <a:br>
              <a:rPr lang="en-US" dirty="0"/>
            </a:br>
            <a:r>
              <a:rPr lang="en-US" dirty="0"/>
              <a:t>Slide 66pt</a:t>
            </a:r>
          </a:p>
        </p:txBody>
      </p:sp>
      <p:sp>
        <p:nvSpPr>
          <p:cNvPr id="3" name="Subtitle 2">
            <a:extLst>
              <a:ext uri="{FF2B5EF4-FFF2-40B4-BE49-F238E27FC236}">
                <a16:creationId xmlns:a16="http://schemas.microsoft.com/office/drawing/2014/main" id="{5C91625D-DEE5-F542-93A5-54AF40C1CF1F}"/>
              </a:ext>
            </a:extLst>
          </p:cNvPr>
          <p:cNvSpPr>
            <a:spLocks noGrp="1"/>
          </p:cNvSpPr>
          <p:nvPr>
            <p:ph type="subTitle" idx="1" hasCustomPrompt="1"/>
          </p:nvPr>
        </p:nvSpPr>
        <p:spPr>
          <a:xfrm>
            <a:off x="838200" y="4189867"/>
            <a:ext cx="9829800" cy="610733"/>
          </a:xfrm>
        </p:spPr>
        <p:txBody>
          <a:bodyPr>
            <a:normAutofit/>
          </a:bodyPr>
          <a:lstStyle>
            <a:lvl1pPr marL="0" indent="0" algn="l">
              <a:buNone/>
              <a:defRPr sz="3200">
                <a:solidFill>
                  <a:srgbClr val="AFC4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Single-line subhead</a:t>
            </a:r>
          </a:p>
        </p:txBody>
      </p:sp>
      <p:sp>
        <p:nvSpPr>
          <p:cNvPr id="6" name="Rectangle 5">
            <a:extLst>
              <a:ext uri="{FF2B5EF4-FFF2-40B4-BE49-F238E27FC236}">
                <a16:creationId xmlns:a16="http://schemas.microsoft.com/office/drawing/2014/main" id="{8BC3C500-A7A6-2942-839D-87CE23DC1926}"/>
              </a:ext>
            </a:extLst>
          </p:cNvPr>
          <p:cNvSpPr/>
          <p:nvPr userDrawn="1"/>
        </p:nvSpPr>
        <p:spPr>
          <a:xfrm>
            <a:off x="0" y="6247930"/>
            <a:ext cx="12192000" cy="61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BEFE25-528E-A74B-AE2E-699D525010B7}"/>
              </a:ext>
            </a:extLst>
          </p:cNvPr>
          <p:cNvPicPr>
            <a:picLocks noChangeAspect="1"/>
          </p:cNvPicPr>
          <p:nvPr userDrawn="1"/>
        </p:nvPicPr>
        <p:blipFill>
          <a:blip r:embed="rId2"/>
          <a:stretch>
            <a:fillRect/>
          </a:stretch>
        </p:blipFill>
        <p:spPr>
          <a:xfrm>
            <a:off x="215901" y="6453831"/>
            <a:ext cx="2893060" cy="205251"/>
          </a:xfrm>
          <a:prstGeom prst="rect">
            <a:avLst/>
          </a:prstGeom>
        </p:spPr>
      </p:pic>
    </p:spTree>
    <p:extLst>
      <p:ext uri="{BB962C8B-B14F-4D97-AF65-F5344CB8AC3E}">
        <p14:creationId xmlns:p14="http://schemas.microsoft.com/office/powerpoint/2010/main" val="257734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ransition Slide Image 1">
    <p:bg>
      <p:bgPr>
        <a:blipFill dpi="0" rotWithShape="1">
          <a:blip r:embed="rId2" cstate="screen">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BFA3-4A54-7144-9584-F0D5DB50CD28}"/>
              </a:ext>
            </a:extLst>
          </p:cNvPr>
          <p:cNvSpPr>
            <a:spLocks noGrp="1"/>
          </p:cNvSpPr>
          <p:nvPr>
            <p:ph type="ctrTitle" hasCustomPrompt="1"/>
          </p:nvPr>
        </p:nvSpPr>
        <p:spPr>
          <a:xfrm>
            <a:off x="838200" y="2296886"/>
            <a:ext cx="9829800" cy="1800906"/>
          </a:xfrm>
        </p:spPr>
        <p:txBody>
          <a:bodyPr anchor="ctr"/>
          <a:lstStyle>
            <a:lvl1pPr algn="l">
              <a:defRPr sz="6600">
                <a:solidFill>
                  <a:srgbClr val="0067AC"/>
                </a:solidFill>
              </a:defRPr>
            </a:lvl1pPr>
          </a:lstStyle>
          <a:p>
            <a:r>
              <a:rPr lang="en-US" dirty="0"/>
              <a:t>Transition</a:t>
            </a:r>
            <a:br>
              <a:rPr lang="en-US" dirty="0"/>
            </a:br>
            <a:r>
              <a:rPr lang="en-US" dirty="0"/>
              <a:t>Slide 66pt</a:t>
            </a:r>
          </a:p>
        </p:txBody>
      </p:sp>
      <p:sp>
        <p:nvSpPr>
          <p:cNvPr id="3" name="Subtitle 2">
            <a:extLst>
              <a:ext uri="{FF2B5EF4-FFF2-40B4-BE49-F238E27FC236}">
                <a16:creationId xmlns:a16="http://schemas.microsoft.com/office/drawing/2014/main" id="{5C91625D-DEE5-F542-93A5-54AF40C1CF1F}"/>
              </a:ext>
            </a:extLst>
          </p:cNvPr>
          <p:cNvSpPr>
            <a:spLocks noGrp="1"/>
          </p:cNvSpPr>
          <p:nvPr>
            <p:ph type="subTitle" idx="1" hasCustomPrompt="1"/>
          </p:nvPr>
        </p:nvSpPr>
        <p:spPr>
          <a:xfrm>
            <a:off x="838200" y="4189867"/>
            <a:ext cx="9829800" cy="610733"/>
          </a:xfrm>
        </p:spPr>
        <p:txBody>
          <a:bodyPr>
            <a:normAutofit/>
          </a:bodyPr>
          <a:lstStyle>
            <a:lvl1pPr marL="0" indent="0" algn="l">
              <a:buNone/>
              <a:defRPr sz="3200">
                <a:solidFill>
                  <a:srgbClr val="8747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Single-line subhead</a:t>
            </a:r>
          </a:p>
        </p:txBody>
      </p:sp>
    </p:spTree>
    <p:extLst>
      <p:ext uri="{BB962C8B-B14F-4D97-AF65-F5344CB8AC3E}">
        <p14:creationId xmlns:p14="http://schemas.microsoft.com/office/powerpoint/2010/main" val="138043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BFA3-4A54-7144-9584-F0D5DB50CD28}"/>
              </a:ext>
            </a:extLst>
          </p:cNvPr>
          <p:cNvSpPr>
            <a:spLocks noGrp="1"/>
          </p:cNvSpPr>
          <p:nvPr>
            <p:ph type="ctrTitle" hasCustomPrompt="1"/>
          </p:nvPr>
        </p:nvSpPr>
        <p:spPr>
          <a:xfrm>
            <a:off x="838200" y="1122363"/>
            <a:ext cx="9829800" cy="2387600"/>
          </a:xfrm>
        </p:spPr>
        <p:txBody>
          <a:bodyPr anchor="b"/>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5C91625D-DEE5-F542-93A5-54AF40C1CF1F}"/>
              </a:ext>
            </a:extLst>
          </p:cNvPr>
          <p:cNvSpPr>
            <a:spLocks noGrp="1"/>
          </p:cNvSpPr>
          <p:nvPr>
            <p:ph type="subTitle" idx="1" hasCustomPrompt="1"/>
          </p:nvPr>
        </p:nvSpPr>
        <p:spPr>
          <a:xfrm>
            <a:off x="838200" y="3602038"/>
            <a:ext cx="9829800" cy="1655762"/>
          </a:xfrm>
        </p:spPr>
        <p:txBody>
          <a:bodyPr>
            <a:normAutofit/>
          </a:bodyPr>
          <a:lstStyle>
            <a:lvl1pPr marL="0" indent="0" algn="l">
              <a:buNone/>
              <a:defRPr sz="3200">
                <a:solidFill>
                  <a:srgbClr val="8747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Single-line subhead</a:t>
            </a:r>
          </a:p>
        </p:txBody>
      </p:sp>
    </p:spTree>
    <p:extLst>
      <p:ext uri="{BB962C8B-B14F-4D97-AF65-F5344CB8AC3E}">
        <p14:creationId xmlns:p14="http://schemas.microsoft.com/office/powerpoint/2010/main" val="267509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DC62-08F2-5C4D-B795-B2404B7A39B4}"/>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88462BD-79B3-B046-A661-76494E8EB97E}"/>
              </a:ext>
            </a:extLst>
          </p:cNvPr>
          <p:cNvSpPr>
            <a:spLocks noGrp="1"/>
          </p:cNvSpPr>
          <p:nvPr>
            <p:ph type="body" idx="1"/>
          </p:nvPr>
        </p:nvSpPr>
        <p:spPr>
          <a:xfrm>
            <a:off x="831850" y="4722471"/>
            <a:ext cx="10515600" cy="1367179"/>
          </a:xfrm>
        </p:spPr>
        <p:txBody>
          <a:bodyPr/>
          <a:lstStyle>
            <a:lvl1pPr marL="0" indent="0">
              <a:buNone/>
              <a:defRPr sz="2400">
                <a:solidFill>
                  <a:srgbClr val="87479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9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ft Content and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431D54-5D05-9E41-81B9-FFC9FD7AAA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96391" y="-4806"/>
            <a:ext cx="9902536" cy="6881089"/>
          </a:xfrm>
          <a:prstGeom prst="rect">
            <a:avLst/>
          </a:prstGeom>
        </p:spPr>
      </p:pic>
      <p:sp>
        <p:nvSpPr>
          <p:cNvPr id="3" name="Rectangle 2">
            <a:extLst>
              <a:ext uri="{FF2B5EF4-FFF2-40B4-BE49-F238E27FC236}">
                <a16:creationId xmlns:a16="http://schemas.microsoft.com/office/drawing/2014/main" id="{EB114691-AC41-A245-A9C5-990C50EB88BE}"/>
              </a:ext>
            </a:extLst>
          </p:cNvPr>
          <p:cNvSpPr/>
          <p:nvPr userDrawn="1"/>
        </p:nvSpPr>
        <p:spPr>
          <a:xfrm>
            <a:off x="0" y="0"/>
            <a:ext cx="5157788" cy="6876283"/>
          </a:xfrm>
          <a:prstGeom prst="rect">
            <a:avLst/>
          </a:prstGeom>
          <a:gradFill>
            <a:gsLst>
              <a:gs pos="0">
                <a:srgbClr val="0067AC"/>
              </a:gs>
              <a:gs pos="100000">
                <a:srgbClr val="87479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A377C88-9574-854E-9D0C-6FE1740385DB}"/>
              </a:ext>
            </a:extLst>
          </p:cNvPr>
          <p:cNvSpPr>
            <a:spLocks noGrp="1"/>
          </p:cNvSpPr>
          <p:nvPr>
            <p:ph type="body" sz="quarter" idx="14" hasCustomPrompt="1"/>
          </p:nvPr>
        </p:nvSpPr>
        <p:spPr>
          <a:xfrm>
            <a:off x="838200" y="951733"/>
            <a:ext cx="3416298" cy="2591568"/>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marL="1371600" indent="0">
              <a:buNone/>
              <a:defRPr/>
            </a:lvl4pPr>
          </a:lstStyle>
          <a:p>
            <a:pPr lvl="0"/>
            <a:r>
              <a:rPr lang="en-US" dirty="0"/>
              <a:t>Remember your audience.</a:t>
            </a:r>
          </a:p>
          <a:p>
            <a:pPr lvl="0"/>
            <a:r>
              <a:rPr lang="en-US" dirty="0"/>
              <a:t>Keep bullets to a minimum.</a:t>
            </a:r>
          </a:p>
          <a:p>
            <a:pPr lvl="0"/>
            <a:r>
              <a:rPr lang="en-US" dirty="0"/>
              <a:t>Full sentences are not required.</a:t>
            </a:r>
          </a:p>
          <a:p>
            <a:pPr lvl="0"/>
            <a:endParaRPr lang="en-US" dirty="0"/>
          </a:p>
        </p:txBody>
      </p:sp>
      <p:sp>
        <p:nvSpPr>
          <p:cNvPr id="2" name="Title 1">
            <a:extLst>
              <a:ext uri="{FF2B5EF4-FFF2-40B4-BE49-F238E27FC236}">
                <a16:creationId xmlns:a16="http://schemas.microsoft.com/office/drawing/2014/main" id="{8D6141F2-6B9E-7343-8BC4-C52265C5FD23}"/>
              </a:ext>
            </a:extLst>
          </p:cNvPr>
          <p:cNvSpPr>
            <a:spLocks noGrp="1"/>
          </p:cNvSpPr>
          <p:nvPr>
            <p:ph type="title" hasCustomPrompt="1"/>
          </p:nvPr>
        </p:nvSpPr>
        <p:spPr>
          <a:xfrm>
            <a:off x="722313" y="4500563"/>
            <a:ext cx="4106862" cy="1405704"/>
          </a:xfrm>
        </p:spPr>
        <p:txBody>
          <a:bodyPr/>
          <a:lstStyle>
            <a:lvl1pPr>
              <a:defRPr baseline="0">
                <a:solidFill>
                  <a:schemeClr val="bg1"/>
                </a:solidFill>
              </a:defRPr>
            </a:lvl1pPr>
          </a:lstStyle>
          <a:p>
            <a:r>
              <a:rPr lang="en-US" dirty="0"/>
              <a:t>Header</a:t>
            </a:r>
            <a:br>
              <a:rPr lang="en-US" dirty="0"/>
            </a:br>
            <a:r>
              <a:rPr lang="en-US" dirty="0"/>
              <a:t>40pt</a:t>
            </a:r>
          </a:p>
        </p:txBody>
      </p:sp>
      <p:grpSp>
        <p:nvGrpSpPr>
          <p:cNvPr id="5" name="Group 4">
            <a:extLst>
              <a:ext uri="{FF2B5EF4-FFF2-40B4-BE49-F238E27FC236}">
                <a16:creationId xmlns:a16="http://schemas.microsoft.com/office/drawing/2014/main" id="{1B6361BE-F96B-9B4B-BB1F-BDDF07224B32}"/>
              </a:ext>
            </a:extLst>
          </p:cNvPr>
          <p:cNvGrpSpPr/>
          <p:nvPr userDrawn="1"/>
        </p:nvGrpSpPr>
        <p:grpSpPr>
          <a:xfrm>
            <a:off x="215901" y="598377"/>
            <a:ext cx="11274691" cy="6060706"/>
            <a:chOff x="215901" y="598377"/>
            <a:chExt cx="11274691" cy="6060706"/>
          </a:xfrm>
        </p:grpSpPr>
        <p:pic>
          <p:nvPicPr>
            <p:cNvPr id="9" name="Picture 8">
              <a:extLst>
                <a:ext uri="{FF2B5EF4-FFF2-40B4-BE49-F238E27FC236}">
                  <a16:creationId xmlns:a16="http://schemas.microsoft.com/office/drawing/2014/main" id="{B142210C-5B6E-6C4E-9867-F6B1A9E2D2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5901" y="6457241"/>
              <a:ext cx="2893060" cy="201842"/>
            </a:xfrm>
            <a:prstGeom prst="rect">
              <a:avLst/>
            </a:prstGeom>
          </p:spPr>
        </p:pic>
        <p:sp>
          <p:nvSpPr>
            <p:cNvPr id="11" name="Rectangle 10">
              <a:extLst>
                <a:ext uri="{FF2B5EF4-FFF2-40B4-BE49-F238E27FC236}">
                  <a16:creationId xmlns:a16="http://schemas.microsoft.com/office/drawing/2014/main" id="{9045D7F7-7D9F-A545-8348-5DD692025F7C}"/>
                </a:ext>
              </a:extLst>
            </p:cNvPr>
            <p:cNvSpPr/>
            <p:nvPr userDrawn="1"/>
          </p:nvSpPr>
          <p:spPr>
            <a:xfrm>
              <a:off x="485775" y="598377"/>
              <a:ext cx="11004817" cy="33512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3">
            <a:extLst>
              <a:ext uri="{FF2B5EF4-FFF2-40B4-BE49-F238E27FC236}">
                <a16:creationId xmlns:a16="http://schemas.microsoft.com/office/drawing/2014/main" id="{21D4266A-E8F0-654D-B945-FEB99C64F12C}"/>
              </a:ext>
            </a:extLst>
          </p:cNvPr>
          <p:cNvSpPr txBox="1">
            <a:spLocks noChangeAspect="1"/>
          </p:cNvSpPr>
          <p:nvPr userDrawn="1"/>
        </p:nvSpPr>
        <p:spPr>
          <a:xfrm>
            <a:off x="0" y="6350311"/>
            <a:ext cx="12191999"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bg1"/>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bg1"/>
                </a:solidFill>
                <a:latin typeface="Calibri Light" panose="020F0302020204030204" pitchFamily="34" charset="0"/>
                <a:cs typeface="Calibri Light" panose="020F0302020204030204" pitchFamily="34" charset="0"/>
              </a:rPr>
              <a:pPr/>
              <a:t>‹#›</a:t>
            </a:fld>
            <a:endParaRPr lang="en-JM" sz="1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6177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nd Right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F0ACCC-92E6-8942-ABE4-71EDD98F9C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173" y="0"/>
            <a:ext cx="8686639" cy="6858000"/>
          </a:xfrm>
          <a:prstGeom prst="rect">
            <a:avLst/>
          </a:prstGeom>
        </p:spPr>
      </p:pic>
      <p:sp>
        <p:nvSpPr>
          <p:cNvPr id="3" name="Rectangle 2">
            <a:extLst>
              <a:ext uri="{FF2B5EF4-FFF2-40B4-BE49-F238E27FC236}">
                <a16:creationId xmlns:a16="http://schemas.microsoft.com/office/drawing/2014/main" id="{EB114691-AC41-A245-A9C5-990C50EB88BE}"/>
              </a:ext>
            </a:extLst>
          </p:cNvPr>
          <p:cNvSpPr/>
          <p:nvPr userDrawn="1"/>
        </p:nvSpPr>
        <p:spPr>
          <a:xfrm>
            <a:off x="7034212" y="0"/>
            <a:ext cx="5157788" cy="6858000"/>
          </a:xfrm>
          <a:prstGeom prst="rect">
            <a:avLst/>
          </a:prstGeom>
          <a:gradFill>
            <a:gsLst>
              <a:gs pos="0">
                <a:srgbClr val="0067AC"/>
              </a:gs>
              <a:gs pos="100000">
                <a:srgbClr val="87479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A377C88-9574-854E-9D0C-6FE1740385DB}"/>
              </a:ext>
            </a:extLst>
          </p:cNvPr>
          <p:cNvSpPr>
            <a:spLocks noGrp="1"/>
          </p:cNvSpPr>
          <p:nvPr>
            <p:ph type="body" sz="quarter" idx="14" hasCustomPrompt="1"/>
          </p:nvPr>
        </p:nvSpPr>
        <p:spPr>
          <a:xfrm>
            <a:off x="7656511" y="951733"/>
            <a:ext cx="3416298" cy="2591568"/>
          </a:xfrm>
        </p:spPr>
        <p:txBody>
          <a:bodyPr/>
          <a:lstStyle>
            <a:lvl1pPr>
              <a:defRPr>
                <a:solidFill>
                  <a:schemeClr val="bg1"/>
                </a:solidFill>
              </a:defRPr>
            </a:lvl1pPr>
            <a:lvl2pPr>
              <a:defRPr>
                <a:solidFill>
                  <a:schemeClr val="bg1"/>
                </a:solidFill>
              </a:defRPr>
            </a:lvl2pPr>
            <a:lvl3pPr>
              <a:defRPr>
                <a:solidFill>
                  <a:schemeClr val="bg1"/>
                </a:solidFill>
              </a:defRPr>
            </a:lvl3pPr>
            <a:lvl4pPr marL="1371600" indent="0">
              <a:buNone/>
              <a:defRPr/>
            </a:lvl4pPr>
          </a:lstStyle>
          <a:p>
            <a:pPr lvl="0"/>
            <a:r>
              <a:rPr lang="en-US" dirty="0"/>
              <a:t>Remember your audience.</a:t>
            </a:r>
          </a:p>
          <a:p>
            <a:pPr lvl="0"/>
            <a:r>
              <a:rPr lang="en-US" dirty="0"/>
              <a:t>Keep bullets to a minimum.</a:t>
            </a:r>
          </a:p>
          <a:p>
            <a:pPr lvl="0"/>
            <a:r>
              <a:rPr lang="en-US" dirty="0"/>
              <a:t>Full sentences are not required.</a:t>
            </a:r>
          </a:p>
          <a:p>
            <a:pPr lvl="0"/>
            <a:endParaRPr lang="en-US" dirty="0"/>
          </a:p>
        </p:txBody>
      </p:sp>
      <p:sp>
        <p:nvSpPr>
          <p:cNvPr id="2" name="Title 1">
            <a:extLst>
              <a:ext uri="{FF2B5EF4-FFF2-40B4-BE49-F238E27FC236}">
                <a16:creationId xmlns:a16="http://schemas.microsoft.com/office/drawing/2014/main" id="{8D6141F2-6B9E-7343-8BC4-C52265C5FD23}"/>
              </a:ext>
            </a:extLst>
          </p:cNvPr>
          <p:cNvSpPr>
            <a:spLocks noGrp="1"/>
          </p:cNvSpPr>
          <p:nvPr>
            <p:ph type="title" hasCustomPrompt="1"/>
          </p:nvPr>
        </p:nvSpPr>
        <p:spPr>
          <a:xfrm>
            <a:off x="7656511" y="4500563"/>
            <a:ext cx="3834082" cy="1405704"/>
          </a:xfrm>
        </p:spPr>
        <p:txBody>
          <a:bodyPr/>
          <a:lstStyle>
            <a:lvl1pPr>
              <a:defRPr>
                <a:solidFill>
                  <a:schemeClr val="bg1"/>
                </a:solidFill>
              </a:defRPr>
            </a:lvl1pPr>
          </a:lstStyle>
          <a:p>
            <a:r>
              <a:rPr lang="en-US" dirty="0"/>
              <a:t>Header 40pt</a:t>
            </a:r>
          </a:p>
        </p:txBody>
      </p:sp>
      <p:grpSp>
        <p:nvGrpSpPr>
          <p:cNvPr id="5" name="Group 4">
            <a:extLst>
              <a:ext uri="{FF2B5EF4-FFF2-40B4-BE49-F238E27FC236}">
                <a16:creationId xmlns:a16="http://schemas.microsoft.com/office/drawing/2014/main" id="{16E262C2-3FD4-FE4A-994C-F541EE0006E7}"/>
              </a:ext>
            </a:extLst>
          </p:cNvPr>
          <p:cNvGrpSpPr/>
          <p:nvPr userDrawn="1"/>
        </p:nvGrpSpPr>
        <p:grpSpPr>
          <a:xfrm>
            <a:off x="485775" y="598377"/>
            <a:ext cx="11004817" cy="6060706"/>
            <a:chOff x="485775" y="598377"/>
            <a:chExt cx="11004817" cy="6060706"/>
          </a:xfrm>
        </p:grpSpPr>
        <p:pic>
          <p:nvPicPr>
            <p:cNvPr id="9" name="Picture 8">
              <a:extLst>
                <a:ext uri="{FF2B5EF4-FFF2-40B4-BE49-F238E27FC236}">
                  <a16:creationId xmlns:a16="http://schemas.microsoft.com/office/drawing/2014/main" id="{B142210C-5B6E-6C4E-9867-F6B1A9E2D2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7532" y="6457241"/>
              <a:ext cx="2893060" cy="201842"/>
            </a:xfrm>
            <a:prstGeom prst="rect">
              <a:avLst/>
            </a:prstGeom>
          </p:spPr>
        </p:pic>
        <p:sp>
          <p:nvSpPr>
            <p:cNvPr id="7" name="Rectangle 6">
              <a:extLst>
                <a:ext uri="{FF2B5EF4-FFF2-40B4-BE49-F238E27FC236}">
                  <a16:creationId xmlns:a16="http://schemas.microsoft.com/office/drawing/2014/main" id="{42FD8E8A-5DD5-D542-BA8C-48739ECD37E3}"/>
                </a:ext>
              </a:extLst>
            </p:cNvPr>
            <p:cNvSpPr/>
            <p:nvPr userDrawn="1"/>
          </p:nvSpPr>
          <p:spPr>
            <a:xfrm>
              <a:off x="485775" y="598377"/>
              <a:ext cx="11004817" cy="33512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F78324BC-B569-AC49-923C-35C7EBAA8994}"/>
              </a:ext>
            </a:extLst>
          </p:cNvPr>
          <p:cNvSpPr txBox="1">
            <a:spLocks noChangeAspect="1"/>
          </p:cNvSpPr>
          <p:nvPr userDrawn="1"/>
        </p:nvSpPr>
        <p:spPr>
          <a:xfrm>
            <a:off x="0" y="6350311"/>
            <a:ext cx="12191999"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bg1"/>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bg1"/>
                </a:solidFill>
                <a:latin typeface="Calibri Light" panose="020F0302020204030204" pitchFamily="34" charset="0"/>
                <a:cs typeface="Calibri Light" panose="020F0302020204030204" pitchFamily="34" charset="0"/>
              </a:rPr>
              <a:pPr/>
              <a:t>‹#›</a:t>
            </a:fld>
            <a:endParaRPr lang="en-JM" sz="1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6209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478CC3-5D8F-A649-83EF-EDCDAAAFBD96}"/>
              </a:ext>
            </a:extLst>
          </p:cNvPr>
          <p:cNvSpPr/>
          <p:nvPr userDrawn="1"/>
        </p:nvSpPr>
        <p:spPr>
          <a:xfrm>
            <a:off x="0" y="6246796"/>
            <a:ext cx="12192000" cy="611204"/>
          </a:xfrm>
          <a:prstGeom prst="rect">
            <a:avLst/>
          </a:prstGeom>
          <a:gradFill flip="none" rotWithShape="1">
            <a:gsLst>
              <a:gs pos="20000">
                <a:srgbClr val="0067AC"/>
              </a:gs>
              <a:gs pos="99000">
                <a:srgbClr val="8747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E261E1F-628E-244C-8AE4-6B80E29D803F}"/>
              </a:ext>
            </a:extLst>
          </p:cNvPr>
          <p:cNvSpPr>
            <a:spLocks noGrp="1"/>
          </p:cNvSpPr>
          <p:nvPr>
            <p:ph type="title"/>
          </p:nvPr>
        </p:nvSpPr>
        <p:spPr>
          <a:xfrm>
            <a:off x="838200" y="365126"/>
            <a:ext cx="10515600" cy="604358"/>
          </a:xfrm>
          <a:prstGeom prst="rect">
            <a:avLst/>
          </a:prstGeom>
        </p:spPr>
        <p:txBody>
          <a:bodyPr vert="horz" lIns="91440" tIns="45720" rIns="91440" bIns="45720" rtlCol="0" anchor="ctr">
            <a:noAutofit/>
          </a:bodyPr>
          <a:lstStyle/>
          <a:p>
            <a:r>
              <a:rPr lang="en-US" dirty="0"/>
              <a:t>Single-Line Header 40pt</a:t>
            </a:r>
          </a:p>
        </p:txBody>
      </p:sp>
      <p:sp>
        <p:nvSpPr>
          <p:cNvPr id="3" name="Text Placeholder 2">
            <a:extLst>
              <a:ext uri="{FF2B5EF4-FFF2-40B4-BE49-F238E27FC236}">
                <a16:creationId xmlns:a16="http://schemas.microsoft.com/office/drawing/2014/main" id="{488E3450-635D-4341-8EE4-2A18BC23E39E}"/>
              </a:ext>
            </a:extLst>
          </p:cNvPr>
          <p:cNvSpPr>
            <a:spLocks noGrp="1"/>
          </p:cNvSpPr>
          <p:nvPr>
            <p:ph type="body" idx="1"/>
          </p:nvPr>
        </p:nvSpPr>
        <p:spPr>
          <a:xfrm>
            <a:off x="838200" y="1251906"/>
            <a:ext cx="10515600" cy="4925057"/>
          </a:xfrm>
          <a:prstGeom prst="rect">
            <a:avLst/>
          </a:prstGeom>
        </p:spPr>
        <p:txBody>
          <a:bodyPr vert="horz" lIns="91440" tIns="45720" rIns="91440" bIns="45720" rtlCol="0">
            <a:normAutofit/>
          </a:bodyPr>
          <a:lstStyle/>
          <a:p>
            <a:pPr>
              <a:lnSpc>
                <a:spcPct val="100000"/>
              </a:lnSpc>
            </a:pPr>
            <a:r>
              <a:rPr lang="en-US" dirty="0"/>
              <a:t>Remember your audience.</a:t>
            </a:r>
          </a:p>
          <a:p>
            <a:pPr>
              <a:lnSpc>
                <a:spcPct val="100000"/>
              </a:lnSpc>
            </a:pPr>
            <a:r>
              <a:rPr lang="en-US" dirty="0"/>
              <a:t>Keep bullets to a minimum.</a:t>
            </a:r>
          </a:p>
          <a:p>
            <a:pPr>
              <a:lnSpc>
                <a:spcPct val="100000"/>
              </a:lnSpc>
            </a:pPr>
            <a:r>
              <a:rPr lang="en-US" dirty="0"/>
              <a:t>Full sentences are not required.</a:t>
            </a:r>
          </a:p>
        </p:txBody>
      </p:sp>
      <p:pic>
        <p:nvPicPr>
          <p:cNvPr id="9" name="Picture 8">
            <a:extLst>
              <a:ext uri="{FF2B5EF4-FFF2-40B4-BE49-F238E27FC236}">
                <a16:creationId xmlns:a16="http://schemas.microsoft.com/office/drawing/2014/main" id="{09D7F398-8A09-9848-B498-17A5F2252B0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15901" y="6457241"/>
            <a:ext cx="2893060" cy="201842"/>
          </a:xfrm>
          <a:prstGeom prst="rect">
            <a:avLst/>
          </a:prstGeom>
        </p:spPr>
      </p:pic>
      <p:sp>
        <p:nvSpPr>
          <p:cNvPr id="6" name="Slide Number Placeholder 3">
            <a:extLst>
              <a:ext uri="{FF2B5EF4-FFF2-40B4-BE49-F238E27FC236}">
                <a16:creationId xmlns:a16="http://schemas.microsoft.com/office/drawing/2014/main" id="{68722CA6-CF0D-1143-8739-3823ACBF4983}"/>
              </a:ext>
            </a:extLst>
          </p:cNvPr>
          <p:cNvSpPr txBox="1">
            <a:spLocks noChangeAspect="1"/>
          </p:cNvSpPr>
          <p:nvPr userDrawn="1"/>
        </p:nvSpPr>
        <p:spPr>
          <a:xfrm>
            <a:off x="0" y="6350311"/>
            <a:ext cx="12191999"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bg1"/>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bg1"/>
                </a:solidFill>
                <a:latin typeface="Calibri Light" panose="020F0302020204030204" pitchFamily="34" charset="0"/>
                <a:cs typeface="Calibri Light" panose="020F0302020204030204" pitchFamily="34" charset="0"/>
              </a:rPr>
              <a:pPr/>
              <a:t>‹#›</a:t>
            </a:fld>
            <a:endParaRPr lang="en-JM" sz="1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73666766"/>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6" r:id="rId3"/>
    <p:sldLayoutId id="2147483663" r:id="rId4"/>
    <p:sldLayoutId id="2147483670" r:id="rId5"/>
    <p:sldLayoutId id="2147483649" r:id="rId6"/>
    <p:sldLayoutId id="2147483651" r:id="rId7"/>
    <p:sldLayoutId id="2147483668" r:id="rId8"/>
    <p:sldLayoutId id="2147483667" r:id="rId9"/>
    <p:sldLayoutId id="2147483661" r:id="rId10"/>
    <p:sldLayoutId id="2147483671" r:id="rId11"/>
    <p:sldLayoutId id="2147483672" r:id="rId12"/>
    <p:sldLayoutId id="2147483657" r:id="rId13"/>
    <p:sldLayoutId id="2147483656" r:id="rId14"/>
    <p:sldLayoutId id="2147483650" r:id="rId15"/>
    <p:sldLayoutId id="2147483652" r:id="rId16"/>
    <p:sldLayoutId id="2147483653" r:id="rId17"/>
    <p:sldLayoutId id="2147483654" r:id="rId18"/>
    <p:sldLayoutId id="2147483655" r:id="rId19"/>
    <p:sldLayoutId id="2147483658" r:id="rId20"/>
    <p:sldLayoutId id="2147483659" r:id="rId21"/>
  </p:sldLayoutIdLst>
  <p:hf hdr="0" ftr="0" dt="0"/>
  <p:txStyles>
    <p:titleStyle>
      <a:lvl1pPr algn="l" defTabSz="914400" rtl="0" eaLnBrk="1" latinLnBrk="0" hangingPunct="1">
        <a:lnSpc>
          <a:spcPct val="90000"/>
        </a:lnSpc>
        <a:spcBef>
          <a:spcPct val="0"/>
        </a:spcBef>
        <a:buNone/>
        <a:defRPr sz="4000" b="1" i="0" kern="1200" cap="none" spc="-150" baseline="0">
          <a:solidFill>
            <a:srgbClr val="0067AC"/>
          </a:solidFill>
          <a:latin typeface="Arial Black" panose="020B0604020202020204" pitchFamily="34" charset="0"/>
          <a:ea typeface="Verdana" panose="020B0604030504040204" pitchFamily="34" charset="0"/>
          <a:cs typeface="Arial Black"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600" userDrawn="1">
          <p15:clr>
            <a:srgbClr val="F26B43"/>
          </p15:clr>
        </p15:guide>
        <p15:guide id="3" orient="horz" pos="792" userDrawn="1">
          <p15:clr>
            <a:srgbClr val="F26B43"/>
          </p15:clr>
        </p15:guide>
        <p15:guide id="4" pos="528" userDrawn="1">
          <p15:clr>
            <a:srgbClr val="F26B43"/>
          </p15:clr>
        </p15:guide>
        <p15:guide id="6"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www.jointcommission.org/standards/standard-faqs/laboratory/waived-testing-wt/000001721/"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0984-6840-814E-B7C8-6D772E2F0AB6}"/>
              </a:ext>
            </a:extLst>
          </p:cNvPr>
          <p:cNvSpPr>
            <a:spLocks noGrp="1"/>
          </p:cNvSpPr>
          <p:nvPr>
            <p:ph type="ctrTitle"/>
          </p:nvPr>
        </p:nvSpPr>
        <p:spPr>
          <a:xfrm>
            <a:off x="838200" y="1663701"/>
            <a:ext cx="6848475" cy="2743199"/>
          </a:xfrm>
        </p:spPr>
        <p:txBody>
          <a:bodyPr/>
          <a:lstStyle/>
          <a:p>
            <a:pPr algn="ctr"/>
            <a:r>
              <a:rPr lang="en-US" sz="6000" dirty="0"/>
              <a:t>Anticoagulation &amp; </a:t>
            </a:r>
            <a:br>
              <a:rPr lang="en-US" sz="6000" dirty="0"/>
            </a:br>
            <a:r>
              <a:rPr lang="en-US" sz="6000" dirty="0"/>
              <a:t>INR Testing</a:t>
            </a:r>
          </a:p>
        </p:txBody>
      </p:sp>
      <p:sp>
        <p:nvSpPr>
          <p:cNvPr id="3" name="Subtitle 2">
            <a:extLst>
              <a:ext uri="{FF2B5EF4-FFF2-40B4-BE49-F238E27FC236}">
                <a16:creationId xmlns:a16="http://schemas.microsoft.com/office/drawing/2014/main" id="{75127B86-6A83-C347-A529-2A1FC5A88190}"/>
              </a:ext>
            </a:extLst>
          </p:cNvPr>
          <p:cNvSpPr>
            <a:spLocks noGrp="1"/>
          </p:cNvSpPr>
          <p:nvPr>
            <p:ph type="subTitle" idx="1"/>
          </p:nvPr>
        </p:nvSpPr>
        <p:spPr>
          <a:xfrm>
            <a:off x="838201" y="5044445"/>
            <a:ext cx="1993900" cy="632765"/>
          </a:xfrm>
        </p:spPr>
        <p:txBody>
          <a:bodyPr/>
          <a:lstStyle/>
          <a:p>
            <a:r>
              <a:rPr lang="en-US" dirty="0"/>
              <a:t>A Review</a:t>
            </a:r>
          </a:p>
        </p:txBody>
      </p:sp>
    </p:spTree>
    <p:extLst>
      <p:ext uri="{BB962C8B-B14F-4D97-AF65-F5344CB8AC3E}">
        <p14:creationId xmlns:p14="http://schemas.microsoft.com/office/powerpoint/2010/main" val="121371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032000"/>
            <a:ext cx="4138612" cy="1371600"/>
          </a:xfrm>
        </p:spPr>
        <p:txBody>
          <a:bodyPr/>
          <a:lstStyle/>
          <a:p>
            <a:r>
              <a:rPr lang="en-US" dirty="0"/>
              <a:t>CoaguChek XS from Roche</a:t>
            </a:r>
          </a:p>
        </p:txBody>
      </p:sp>
      <p:pic>
        <p:nvPicPr>
          <p:cNvPr id="5" name="Content Placeholder 3"/>
          <p:cNvPicPr>
            <a:picLocks noGrp="1" noChangeAspect="1"/>
          </p:cNvPicPr>
          <p:nvPr>
            <p:ph idx="1"/>
          </p:nvPr>
        </p:nvPicPr>
        <p:blipFill>
          <a:blip r:embed="rId2"/>
          <a:stretch>
            <a:fillRect/>
          </a:stretch>
        </p:blipFill>
        <p:spPr>
          <a:xfrm>
            <a:off x="5993102" y="616690"/>
            <a:ext cx="4896369" cy="4869710"/>
          </a:xfrm>
          <a:prstGeom prst="rect">
            <a:avLst/>
          </a:prstGeom>
        </p:spPr>
      </p:pic>
    </p:spTree>
    <p:extLst>
      <p:ext uri="{BB962C8B-B14F-4D97-AF65-F5344CB8AC3E}">
        <p14:creationId xmlns:p14="http://schemas.microsoft.com/office/powerpoint/2010/main" val="375574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8" y="162472"/>
            <a:ext cx="10107612" cy="587375"/>
          </a:xfrm>
        </p:spPr>
        <p:txBody>
          <a:bodyPr/>
          <a:lstStyle/>
          <a:p>
            <a:r>
              <a:rPr lang="en-US" dirty="0"/>
              <a:t>Proper use of CoaguChek XS Machine</a:t>
            </a:r>
          </a:p>
        </p:txBody>
      </p:sp>
      <p:sp>
        <p:nvSpPr>
          <p:cNvPr id="3" name="Text Placeholder 2"/>
          <p:cNvSpPr>
            <a:spLocks noGrp="1"/>
          </p:cNvSpPr>
          <p:nvPr>
            <p:ph type="body" idx="1"/>
          </p:nvPr>
        </p:nvSpPr>
        <p:spPr>
          <a:xfrm>
            <a:off x="1741489" y="1839733"/>
            <a:ext cx="874712" cy="424355"/>
          </a:xfrm>
        </p:spPr>
        <p:txBody>
          <a:bodyPr/>
          <a:lstStyle/>
          <a:p>
            <a:r>
              <a:rPr lang="en-US" dirty="0"/>
              <a:t>Chip</a:t>
            </a:r>
          </a:p>
        </p:txBody>
      </p:sp>
      <p:sp>
        <p:nvSpPr>
          <p:cNvPr id="5" name="Text Placeholder 4"/>
          <p:cNvSpPr>
            <a:spLocks noGrp="1"/>
          </p:cNvSpPr>
          <p:nvPr>
            <p:ph type="body" sz="quarter" idx="3"/>
          </p:nvPr>
        </p:nvSpPr>
        <p:spPr>
          <a:xfrm>
            <a:off x="9535333" y="1137746"/>
            <a:ext cx="1117600" cy="424355"/>
          </a:xfrm>
        </p:spPr>
        <p:txBody>
          <a:bodyPr/>
          <a:lstStyle/>
          <a:p>
            <a:r>
              <a:rPr lang="en-US" dirty="0"/>
              <a:t>Strips</a:t>
            </a:r>
          </a:p>
        </p:txBody>
      </p:sp>
      <p:pic>
        <p:nvPicPr>
          <p:cNvPr id="8" name="Picture 7"/>
          <p:cNvPicPr>
            <a:picLocks noChangeAspect="1"/>
          </p:cNvPicPr>
          <p:nvPr/>
        </p:nvPicPr>
        <p:blipFill>
          <a:blip r:embed="rId2"/>
          <a:stretch>
            <a:fillRect/>
          </a:stretch>
        </p:blipFill>
        <p:spPr>
          <a:xfrm rot="5400000">
            <a:off x="493268" y="2781741"/>
            <a:ext cx="3373438" cy="2369252"/>
          </a:xfrm>
          <a:prstGeom prst="rect">
            <a:avLst/>
          </a:prstGeom>
        </p:spPr>
      </p:pic>
      <p:pic>
        <p:nvPicPr>
          <p:cNvPr id="9" name="Picture 8"/>
          <p:cNvPicPr>
            <a:picLocks noChangeAspect="1"/>
          </p:cNvPicPr>
          <p:nvPr/>
        </p:nvPicPr>
        <p:blipFill>
          <a:blip r:embed="rId3"/>
          <a:stretch>
            <a:fillRect/>
          </a:stretch>
        </p:blipFill>
        <p:spPr>
          <a:xfrm rot="5400000">
            <a:off x="7987291" y="2837611"/>
            <a:ext cx="4221163" cy="1670143"/>
          </a:xfrm>
          <a:prstGeom prst="rect">
            <a:avLst/>
          </a:prstGeom>
        </p:spPr>
      </p:pic>
      <p:sp>
        <p:nvSpPr>
          <p:cNvPr id="11" name="Text Placeholder 2"/>
          <p:cNvSpPr txBox="1">
            <a:spLocks/>
          </p:cNvSpPr>
          <p:nvPr/>
        </p:nvSpPr>
        <p:spPr>
          <a:xfrm>
            <a:off x="4586288" y="1841052"/>
            <a:ext cx="3249611" cy="8005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Wingdings" pitchFamily="2" charset="2"/>
              <a:buNone/>
              <a:defRPr sz="1600" b="1"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Wingdings" pitchFamily="2" charset="2"/>
              <a:buNone/>
              <a:defRPr sz="1600" b="1"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chemeClr val="bg1">
                    <a:lumMod val="10000"/>
                  </a:schemeClr>
                </a:solidFill>
              </a:rPr>
              <a:t>Chip code and strip code must match.</a:t>
            </a:r>
          </a:p>
        </p:txBody>
      </p:sp>
      <p:cxnSp>
        <p:nvCxnSpPr>
          <p:cNvPr id="12" name="Straight Arrow Connector 11"/>
          <p:cNvCxnSpPr/>
          <p:nvPr/>
        </p:nvCxnSpPr>
        <p:spPr>
          <a:xfrm flipV="1">
            <a:off x="2616201" y="2921000"/>
            <a:ext cx="7137399" cy="138430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1646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 y="241300"/>
            <a:ext cx="4071113" cy="1600200"/>
          </a:xfrm>
        </p:spPr>
        <p:txBody>
          <a:bodyPr/>
          <a:lstStyle/>
          <a:p>
            <a:r>
              <a:rPr lang="en-US" sz="3600" dirty="0"/>
              <a:t>Proper use of CoaguChek XS Machine</a:t>
            </a:r>
          </a:p>
        </p:txBody>
      </p:sp>
      <p:sp>
        <p:nvSpPr>
          <p:cNvPr id="4" name="Text Placeholder 3"/>
          <p:cNvSpPr>
            <a:spLocks noGrp="1"/>
          </p:cNvSpPr>
          <p:nvPr>
            <p:ph type="body" sz="half" idx="2"/>
          </p:nvPr>
        </p:nvSpPr>
        <p:spPr>
          <a:xfrm>
            <a:off x="518291" y="3027021"/>
            <a:ext cx="3621910" cy="1290979"/>
          </a:xfrm>
        </p:spPr>
        <p:txBody>
          <a:bodyPr>
            <a:normAutofit/>
          </a:bodyPr>
          <a:lstStyle/>
          <a:p>
            <a:r>
              <a:rPr lang="en-US" sz="2800" dirty="0">
                <a:solidFill>
                  <a:schemeClr val="bg1">
                    <a:lumMod val="10000"/>
                  </a:schemeClr>
                </a:solidFill>
              </a:rPr>
              <a:t>Strips can be stored and used until their expiration date.</a:t>
            </a:r>
          </a:p>
        </p:txBody>
      </p:sp>
      <p:pic>
        <p:nvPicPr>
          <p:cNvPr id="5" name="Picture 4"/>
          <p:cNvPicPr>
            <a:picLocks noChangeAspect="1"/>
          </p:cNvPicPr>
          <p:nvPr/>
        </p:nvPicPr>
        <p:blipFill>
          <a:blip r:embed="rId2"/>
          <a:stretch>
            <a:fillRect/>
          </a:stretch>
        </p:blipFill>
        <p:spPr>
          <a:xfrm rot="5400000">
            <a:off x="5663132" y="1904126"/>
            <a:ext cx="6007292" cy="2376842"/>
          </a:xfrm>
          <a:prstGeom prst="rect">
            <a:avLst/>
          </a:prstGeom>
        </p:spPr>
      </p:pic>
      <p:cxnSp>
        <p:nvCxnSpPr>
          <p:cNvPr id="7" name="Straight Arrow Connector 6"/>
          <p:cNvCxnSpPr/>
          <p:nvPr/>
        </p:nvCxnSpPr>
        <p:spPr>
          <a:xfrm flipV="1">
            <a:off x="4402901" y="2806700"/>
            <a:ext cx="3979099" cy="8001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137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 y="241300"/>
            <a:ext cx="4071113" cy="1600200"/>
          </a:xfrm>
        </p:spPr>
        <p:txBody>
          <a:bodyPr/>
          <a:lstStyle/>
          <a:p>
            <a:r>
              <a:rPr lang="en-US" sz="3600" dirty="0"/>
              <a:t>Proper use of CoaguChek XS Machine</a:t>
            </a:r>
          </a:p>
        </p:txBody>
      </p:sp>
      <p:sp>
        <p:nvSpPr>
          <p:cNvPr id="4" name="Text Placeholder 3"/>
          <p:cNvSpPr>
            <a:spLocks noGrp="1"/>
          </p:cNvSpPr>
          <p:nvPr>
            <p:ph type="body" sz="half" idx="2"/>
          </p:nvPr>
        </p:nvSpPr>
        <p:spPr>
          <a:xfrm>
            <a:off x="217488" y="2202767"/>
            <a:ext cx="4722812" cy="3702733"/>
          </a:xfrm>
        </p:spPr>
        <p:txBody>
          <a:bodyPr>
            <a:normAutofit fontScale="55000" lnSpcReduction="20000"/>
          </a:bodyPr>
          <a:lstStyle/>
          <a:p>
            <a:pPr marL="571500" indent="-571500">
              <a:buFont typeface="Arial" panose="020B0604020202020204" pitchFamily="34" charset="0"/>
              <a:buChar char="•"/>
            </a:pPr>
            <a:r>
              <a:rPr lang="en-US" sz="4400" dirty="0">
                <a:solidFill>
                  <a:schemeClr val="bg1">
                    <a:lumMod val="10000"/>
                  </a:schemeClr>
                </a:solidFill>
              </a:rPr>
              <a:t>Strips must be used within 10 minutes after removal from container for accuracy.</a:t>
            </a:r>
            <a:br>
              <a:rPr lang="en-US" sz="4400" dirty="0">
                <a:solidFill>
                  <a:schemeClr val="bg1">
                    <a:lumMod val="10000"/>
                  </a:schemeClr>
                </a:solidFill>
              </a:rPr>
            </a:br>
            <a:endParaRPr lang="en-US" sz="4400" dirty="0">
              <a:solidFill>
                <a:schemeClr val="bg1">
                  <a:lumMod val="10000"/>
                </a:schemeClr>
              </a:solidFill>
            </a:endParaRPr>
          </a:p>
          <a:p>
            <a:pPr marL="571500" indent="-571500">
              <a:buFont typeface="Arial" panose="020B0604020202020204" pitchFamily="34" charset="0"/>
              <a:buChar char="•"/>
            </a:pPr>
            <a:r>
              <a:rPr lang="en-US" sz="4400" dirty="0">
                <a:solidFill>
                  <a:schemeClr val="bg1">
                    <a:lumMod val="10000"/>
                  </a:schemeClr>
                </a:solidFill>
              </a:rPr>
              <a:t>Container cap should be put back on tightly immediately after removing a test strip.</a:t>
            </a:r>
            <a:br>
              <a:rPr lang="en-US" sz="4400" dirty="0">
                <a:solidFill>
                  <a:schemeClr val="bg1">
                    <a:lumMod val="10000"/>
                  </a:schemeClr>
                </a:solidFill>
              </a:rPr>
            </a:br>
            <a:endParaRPr lang="en-US" sz="4400" dirty="0">
              <a:solidFill>
                <a:schemeClr val="bg1">
                  <a:lumMod val="10000"/>
                </a:schemeClr>
              </a:solidFill>
            </a:endParaRPr>
          </a:p>
          <a:p>
            <a:pPr marL="571500" indent="-571500">
              <a:buFont typeface="Arial" panose="020B0604020202020204" pitchFamily="34" charset="0"/>
              <a:buChar char="•"/>
            </a:pPr>
            <a:r>
              <a:rPr lang="en-US" sz="4400" dirty="0">
                <a:solidFill>
                  <a:schemeClr val="bg1">
                    <a:lumMod val="10000"/>
                  </a:schemeClr>
                </a:solidFill>
              </a:rPr>
              <a:t>CoaguChek XS machine needs to be cleaned with alcohol prep pad 70% </a:t>
            </a:r>
            <a:r>
              <a:rPr lang="en-US" sz="4400">
                <a:solidFill>
                  <a:schemeClr val="bg1">
                    <a:lumMod val="10000"/>
                  </a:schemeClr>
                </a:solidFill>
              </a:rPr>
              <a:t>daily or if </a:t>
            </a:r>
            <a:r>
              <a:rPr lang="en-US" sz="4400" dirty="0">
                <a:solidFill>
                  <a:schemeClr val="bg1">
                    <a:lumMod val="10000"/>
                  </a:schemeClr>
                </a:solidFill>
              </a:rPr>
              <a:t>visibly soiled</a:t>
            </a:r>
          </a:p>
          <a:p>
            <a:endParaRPr lang="en-US" sz="2800" dirty="0">
              <a:solidFill>
                <a:schemeClr val="bg1">
                  <a:lumMod val="10000"/>
                </a:schemeClr>
              </a:solidFill>
            </a:endParaRPr>
          </a:p>
        </p:txBody>
      </p:sp>
      <p:pic>
        <p:nvPicPr>
          <p:cNvPr id="3" name="Picture 2"/>
          <p:cNvPicPr>
            <a:picLocks noChangeAspect="1"/>
          </p:cNvPicPr>
          <p:nvPr/>
        </p:nvPicPr>
        <p:blipFill>
          <a:blip r:embed="rId2"/>
          <a:stretch>
            <a:fillRect/>
          </a:stretch>
        </p:blipFill>
        <p:spPr>
          <a:xfrm>
            <a:off x="5649912" y="333314"/>
            <a:ext cx="2804179" cy="3738905"/>
          </a:xfrm>
          <a:prstGeom prst="rect">
            <a:avLst/>
          </a:prstGeom>
        </p:spPr>
      </p:pic>
      <p:pic>
        <p:nvPicPr>
          <p:cNvPr id="6" name="Picture 5"/>
          <p:cNvPicPr>
            <a:picLocks noChangeAspect="1"/>
          </p:cNvPicPr>
          <p:nvPr/>
        </p:nvPicPr>
        <p:blipFill>
          <a:blip r:embed="rId3"/>
          <a:stretch>
            <a:fillRect/>
          </a:stretch>
        </p:blipFill>
        <p:spPr>
          <a:xfrm>
            <a:off x="8896350" y="1536700"/>
            <a:ext cx="2476500" cy="3952875"/>
          </a:xfrm>
          <a:prstGeom prst="rect">
            <a:avLst/>
          </a:prstGeom>
        </p:spPr>
      </p:pic>
    </p:spTree>
    <p:extLst>
      <p:ext uri="{BB962C8B-B14F-4D97-AF65-F5344CB8AC3E}">
        <p14:creationId xmlns:p14="http://schemas.microsoft.com/office/powerpoint/2010/main" val="408628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 y="241300"/>
            <a:ext cx="4071113" cy="1600200"/>
          </a:xfrm>
        </p:spPr>
        <p:txBody>
          <a:bodyPr/>
          <a:lstStyle/>
          <a:p>
            <a:r>
              <a:rPr lang="en-US" sz="3600" dirty="0"/>
              <a:t>Proper use of CoaguChek XS Machine</a:t>
            </a:r>
          </a:p>
        </p:txBody>
      </p:sp>
      <p:sp>
        <p:nvSpPr>
          <p:cNvPr id="4" name="Text Placeholder 3"/>
          <p:cNvSpPr>
            <a:spLocks noGrp="1"/>
          </p:cNvSpPr>
          <p:nvPr>
            <p:ph type="body" sz="half" idx="2"/>
          </p:nvPr>
        </p:nvSpPr>
        <p:spPr>
          <a:xfrm>
            <a:off x="217488" y="2558367"/>
            <a:ext cx="4621212" cy="2661333"/>
          </a:xfrm>
        </p:spPr>
        <p:txBody>
          <a:bodyPr>
            <a:normAutofit fontScale="92500" lnSpcReduction="10000"/>
          </a:bodyPr>
          <a:lstStyle/>
          <a:p>
            <a:r>
              <a:rPr lang="en-US" sz="3200" dirty="0">
                <a:solidFill>
                  <a:schemeClr val="bg1">
                    <a:lumMod val="10000"/>
                  </a:schemeClr>
                </a:solidFill>
              </a:rPr>
              <a:t>Test strips &amp; meter can only be used within certain temperatures.  </a:t>
            </a:r>
          </a:p>
          <a:p>
            <a:r>
              <a:rPr lang="en-US" sz="3000" dirty="0">
                <a:solidFill>
                  <a:schemeClr val="bg1">
                    <a:lumMod val="10000"/>
                  </a:schemeClr>
                </a:solidFill>
              </a:rPr>
              <a:t>65°-90°F (18°-32°C)</a:t>
            </a:r>
          </a:p>
          <a:p>
            <a:r>
              <a:rPr lang="en-US" sz="3000" dirty="0">
                <a:solidFill>
                  <a:schemeClr val="bg1">
                    <a:lumMod val="10000"/>
                  </a:schemeClr>
                </a:solidFill>
              </a:rPr>
              <a:t>&lt;85% noncondensing humidity </a:t>
            </a:r>
          </a:p>
        </p:txBody>
      </p:sp>
      <p:pic>
        <p:nvPicPr>
          <p:cNvPr id="5" name="Picture 4"/>
          <p:cNvPicPr>
            <a:picLocks noChangeAspect="1"/>
          </p:cNvPicPr>
          <p:nvPr/>
        </p:nvPicPr>
        <p:blipFill>
          <a:blip r:embed="rId2"/>
          <a:stretch>
            <a:fillRect/>
          </a:stretch>
        </p:blipFill>
        <p:spPr>
          <a:xfrm rot="5400000">
            <a:off x="5859462" y="2143125"/>
            <a:ext cx="5476875" cy="2047875"/>
          </a:xfrm>
          <a:prstGeom prst="rect">
            <a:avLst/>
          </a:prstGeom>
        </p:spPr>
      </p:pic>
      <p:cxnSp>
        <p:nvCxnSpPr>
          <p:cNvPr id="8" name="Straight Arrow Connector 7"/>
          <p:cNvCxnSpPr/>
          <p:nvPr/>
        </p:nvCxnSpPr>
        <p:spPr>
          <a:xfrm flipV="1">
            <a:off x="4140200" y="3111500"/>
            <a:ext cx="4203700" cy="3556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8032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146800" cy="604358"/>
          </a:xfrm>
        </p:spPr>
        <p:txBody>
          <a:bodyPr/>
          <a:lstStyle/>
          <a:p>
            <a:r>
              <a:rPr lang="en-US" dirty="0"/>
              <a:t>Critical INR Procedure</a:t>
            </a:r>
          </a:p>
        </p:txBody>
      </p:sp>
      <p:sp>
        <p:nvSpPr>
          <p:cNvPr id="3" name="Content Placeholder 2"/>
          <p:cNvSpPr>
            <a:spLocks noGrp="1"/>
          </p:cNvSpPr>
          <p:nvPr>
            <p:ph idx="1"/>
          </p:nvPr>
        </p:nvSpPr>
        <p:spPr>
          <a:xfrm>
            <a:off x="1327688" y="1115878"/>
            <a:ext cx="10358034" cy="4881965"/>
          </a:xfrm>
        </p:spPr>
        <p:txBody>
          <a:bodyPr>
            <a:normAutofit fontScale="70000" lnSpcReduction="20000"/>
          </a:bodyPr>
          <a:lstStyle/>
          <a:p>
            <a:pPr marL="0" indent="0">
              <a:lnSpc>
                <a:spcPct val="120000"/>
              </a:lnSpc>
              <a:buNone/>
            </a:pPr>
            <a:r>
              <a:rPr lang="en-US" sz="3200" dirty="0">
                <a:solidFill>
                  <a:schemeClr val="bg1">
                    <a:lumMod val="10000"/>
                  </a:schemeClr>
                </a:solidFill>
              </a:rPr>
              <a:t>	</a:t>
            </a:r>
            <a:r>
              <a:rPr lang="en-US" sz="3200" b="1" dirty="0">
                <a:solidFill>
                  <a:schemeClr val="bg1">
                    <a:lumMod val="10000"/>
                  </a:schemeClr>
                </a:solidFill>
              </a:rPr>
              <a:t>Procedure for abnormal results</a:t>
            </a:r>
          </a:p>
          <a:p>
            <a:pPr>
              <a:lnSpc>
                <a:spcPct val="120000"/>
              </a:lnSpc>
            </a:pPr>
            <a:r>
              <a:rPr lang="en-US" sz="3200" dirty="0">
                <a:solidFill>
                  <a:schemeClr val="bg1">
                    <a:lumMod val="10000"/>
                  </a:schemeClr>
                </a:solidFill>
              </a:rPr>
              <a:t>1.	The acceptable CoaguChek XS linearity range is 0.8 to 8.0. </a:t>
            </a:r>
          </a:p>
          <a:p>
            <a:r>
              <a:rPr lang="en-US" sz="3200" dirty="0">
                <a:solidFill>
                  <a:schemeClr val="bg1">
                    <a:lumMod val="10000"/>
                  </a:schemeClr>
                </a:solidFill>
              </a:rPr>
              <a:t>2.	Critical INR result &gt;5 as established by Grand View Health Medical Staff Director</a:t>
            </a:r>
          </a:p>
          <a:p>
            <a:r>
              <a:rPr lang="en-US" sz="3200" dirty="0">
                <a:solidFill>
                  <a:schemeClr val="bg1">
                    <a:lumMod val="10000"/>
                  </a:schemeClr>
                </a:solidFill>
              </a:rPr>
              <a:t>(0.8 – 2.8 if patient is taking heparin or low molecular weight heparin in conjunction with Warfarin)</a:t>
            </a:r>
          </a:p>
          <a:p>
            <a:r>
              <a:rPr lang="en-US" sz="3200" dirty="0">
                <a:solidFill>
                  <a:schemeClr val="bg1">
                    <a:lumMod val="10000"/>
                  </a:schemeClr>
                </a:solidFill>
              </a:rPr>
              <a:t>3.	</a:t>
            </a:r>
            <a:r>
              <a:rPr lang="en-US" sz="3200" b="1" dirty="0">
                <a:solidFill>
                  <a:schemeClr val="bg1">
                    <a:lumMod val="10000"/>
                  </a:schemeClr>
                </a:solidFill>
              </a:rPr>
              <a:t>If the result exceeds 5:</a:t>
            </a:r>
          </a:p>
          <a:p>
            <a:r>
              <a:rPr lang="en-US" sz="3200" dirty="0">
                <a:solidFill>
                  <a:schemeClr val="bg1">
                    <a:lumMod val="10000"/>
                  </a:schemeClr>
                </a:solidFill>
              </a:rPr>
              <a:t>a)	Follow target Coumadin parameter ranges and established Medical Practice guidelines with reference to bleeding.</a:t>
            </a:r>
          </a:p>
          <a:p>
            <a:r>
              <a:rPr lang="en-US" sz="3200" dirty="0">
                <a:solidFill>
                  <a:schemeClr val="bg1">
                    <a:lumMod val="10000"/>
                  </a:schemeClr>
                </a:solidFill>
              </a:rPr>
              <a:t>b)	An action must be taken to protect the patient, i.e., </a:t>
            </a:r>
          </a:p>
          <a:p>
            <a:pPr lvl="1"/>
            <a:r>
              <a:rPr lang="en-US" sz="2800" dirty="0">
                <a:solidFill>
                  <a:schemeClr val="bg1">
                    <a:lumMod val="10000"/>
                  </a:schemeClr>
                </a:solidFill>
              </a:rPr>
              <a:t>the patient is instructed to stop Coumadin for 24 hours (or more), </a:t>
            </a:r>
          </a:p>
          <a:p>
            <a:pPr lvl="1"/>
            <a:r>
              <a:rPr lang="en-US" sz="2800">
                <a:solidFill>
                  <a:schemeClr val="bg1">
                    <a:lumMod val="10000"/>
                  </a:schemeClr>
                </a:solidFill>
              </a:rPr>
              <a:t>revisit </a:t>
            </a:r>
            <a:r>
              <a:rPr lang="en-US" sz="2800" dirty="0">
                <a:solidFill>
                  <a:schemeClr val="bg1">
                    <a:lumMod val="10000"/>
                  </a:schemeClr>
                </a:solidFill>
              </a:rPr>
              <a:t>is scheduled, </a:t>
            </a:r>
            <a:r>
              <a:rPr lang="en-US" sz="2800">
                <a:solidFill>
                  <a:schemeClr val="bg1">
                    <a:lumMod val="10000"/>
                  </a:schemeClr>
                </a:solidFill>
              </a:rPr>
              <a:t>and </a:t>
            </a:r>
          </a:p>
          <a:p>
            <a:pPr lvl="1"/>
            <a:r>
              <a:rPr lang="en-US" sz="2800">
                <a:solidFill>
                  <a:schemeClr val="bg1">
                    <a:lumMod val="10000"/>
                  </a:schemeClr>
                </a:solidFill>
              </a:rPr>
              <a:t>INR </a:t>
            </a:r>
            <a:r>
              <a:rPr lang="en-US" sz="2800" dirty="0">
                <a:solidFill>
                  <a:schemeClr val="bg1">
                    <a:lumMod val="10000"/>
                  </a:schemeClr>
                </a:solidFill>
              </a:rPr>
              <a:t>rechecked.</a:t>
            </a:r>
          </a:p>
          <a:p>
            <a:r>
              <a:rPr lang="en-US" sz="3200" dirty="0">
                <a:solidFill>
                  <a:schemeClr val="bg1">
                    <a:lumMod val="10000"/>
                  </a:schemeClr>
                </a:solidFill>
              </a:rPr>
              <a:t>c)	Contact the physician per Medical Practice guidelines.</a:t>
            </a:r>
          </a:p>
          <a:p>
            <a:endParaRPr lang="en-US" sz="3200" dirty="0">
              <a:solidFill>
                <a:schemeClr val="bg1">
                  <a:lumMod val="10000"/>
                </a:schemeClr>
              </a:solidFill>
            </a:endParaRPr>
          </a:p>
          <a:p>
            <a:endParaRPr lang="en-US" sz="3200" dirty="0">
              <a:solidFill>
                <a:schemeClr val="bg1">
                  <a:lumMod val="10000"/>
                </a:schemeClr>
              </a:solidFill>
            </a:endParaRPr>
          </a:p>
        </p:txBody>
      </p:sp>
    </p:spTree>
    <p:extLst>
      <p:ext uri="{BB962C8B-B14F-4D97-AF65-F5344CB8AC3E}">
        <p14:creationId xmlns:p14="http://schemas.microsoft.com/office/powerpoint/2010/main" val="104950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944100" cy="604358"/>
          </a:xfrm>
        </p:spPr>
        <p:txBody>
          <a:bodyPr/>
          <a:lstStyle/>
          <a:p>
            <a:r>
              <a:rPr lang="en-US" dirty="0"/>
              <a:t>When not to use the CoaguChek XS.</a:t>
            </a:r>
          </a:p>
        </p:txBody>
      </p:sp>
      <p:sp>
        <p:nvSpPr>
          <p:cNvPr id="5" name="Rectangle 3"/>
          <p:cNvSpPr txBox="1">
            <a:spLocks noChangeArrowheads="1"/>
          </p:cNvSpPr>
          <p:nvPr/>
        </p:nvSpPr>
        <p:spPr>
          <a:xfrm>
            <a:off x="838200" y="1229291"/>
            <a:ext cx="10541000" cy="444760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altLang="en-US" dirty="0"/>
          </a:p>
          <a:p>
            <a:pPr>
              <a:defRPr/>
            </a:pPr>
            <a:r>
              <a:rPr lang="en-US" altLang="en-US" dirty="0"/>
              <a:t>With patients being treated with any direct thrombin inhibitors (Hirudin, Lepirudin, Bivalirudin, Argatroban and Dabigatran Etexilate).</a:t>
            </a:r>
            <a:br>
              <a:rPr lang="en-US" altLang="en-US" dirty="0"/>
            </a:br>
            <a:endParaRPr lang="en-US" altLang="en-US" dirty="0"/>
          </a:p>
          <a:p>
            <a:pPr>
              <a:defRPr/>
            </a:pPr>
            <a:r>
              <a:rPr lang="en-US" altLang="en-US" dirty="0"/>
              <a:t>With patients with a hematocrit range outside 25%-55% range.</a:t>
            </a:r>
            <a:br>
              <a:rPr lang="en-US" altLang="en-US" dirty="0"/>
            </a:br>
            <a:endParaRPr lang="en-US" altLang="en-US" dirty="0"/>
          </a:p>
          <a:p>
            <a:pPr>
              <a:defRPr/>
            </a:pPr>
            <a:r>
              <a:rPr lang="en-US" altLang="en-US" dirty="0"/>
              <a:t>With patients that have anti-phospholipid antibodies (APA’s) such as Lupus.</a:t>
            </a:r>
          </a:p>
          <a:p>
            <a:pPr marL="0" indent="0">
              <a:buNone/>
              <a:defRPr/>
            </a:pPr>
            <a:endParaRPr lang="en-US" altLang="en-US" dirty="0"/>
          </a:p>
        </p:txBody>
      </p:sp>
    </p:spTree>
    <p:extLst>
      <p:ext uri="{BB962C8B-B14F-4D97-AF65-F5344CB8AC3E}">
        <p14:creationId xmlns:p14="http://schemas.microsoft.com/office/powerpoint/2010/main" val="101478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8ADD-42B8-C5E4-B6AC-CF71EAECF1BA}"/>
              </a:ext>
            </a:extLst>
          </p:cNvPr>
          <p:cNvSpPr>
            <a:spLocks noGrp="1"/>
          </p:cNvSpPr>
          <p:nvPr>
            <p:ph type="title"/>
          </p:nvPr>
        </p:nvSpPr>
        <p:spPr/>
        <p:txBody>
          <a:bodyPr/>
          <a:lstStyle/>
          <a:p>
            <a:r>
              <a:rPr lang="en-US" sz="3200" dirty="0"/>
              <a:t>DOCUMENTATION OF RESULTS</a:t>
            </a:r>
          </a:p>
        </p:txBody>
      </p:sp>
      <p:sp>
        <p:nvSpPr>
          <p:cNvPr id="3" name="Content Placeholder 2">
            <a:extLst>
              <a:ext uri="{FF2B5EF4-FFF2-40B4-BE49-F238E27FC236}">
                <a16:creationId xmlns:a16="http://schemas.microsoft.com/office/drawing/2014/main" id="{A11E2819-8670-80C0-3597-CAE9ED770C24}"/>
              </a:ext>
            </a:extLst>
          </p:cNvPr>
          <p:cNvSpPr>
            <a:spLocks noGrp="1"/>
          </p:cNvSpPr>
          <p:nvPr>
            <p:ph idx="1"/>
          </p:nvPr>
        </p:nvSpPr>
        <p:spPr>
          <a:xfrm>
            <a:off x="838200" y="969484"/>
            <a:ext cx="10515600" cy="5207479"/>
          </a:xfrm>
        </p:spPr>
        <p:txBody>
          <a:bodyPr>
            <a:normAutofit fontScale="77500" lnSpcReduction="20000"/>
          </a:bodyPr>
          <a:lstStyle/>
          <a:p>
            <a:pPr algn="l" fontAlgn="base">
              <a:buFont typeface="Arial" panose="020B0604020202020204" pitchFamily="34" charset="0"/>
              <a:buChar char="•"/>
            </a:pPr>
            <a:r>
              <a:rPr lang="en-US" b="0" i="0" dirty="0">
                <a:solidFill>
                  <a:srgbClr val="222222"/>
                </a:solidFill>
                <a:effectLst/>
                <a:highlight>
                  <a:srgbClr val="FFFFFF"/>
                </a:highlight>
                <a:latin typeface="Lato" panose="020F0502020204030204" pitchFamily="34" charset="0"/>
              </a:rPr>
              <a:t>The standards do not require a log sheet to be maintained for waived tests. The organization is required to be able to correlate the quality control results with the individual test results. Examples of typical correlated information would include the following: </a:t>
            </a:r>
          </a:p>
          <a:p>
            <a:pPr algn="l" fontAlgn="base">
              <a:buFont typeface="Arial" panose="020B0604020202020204" pitchFamily="34" charset="0"/>
              <a:buChar char="•"/>
            </a:pPr>
            <a:r>
              <a:rPr lang="en-US" b="0" i="0" dirty="0">
                <a:solidFill>
                  <a:srgbClr val="222222"/>
                </a:solidFill>
                <a:effectLst/>
                <a:latin typeface="inherit"/>
              </a:rPr>
              <a:t>client identifier</a:t>
            </a:r>
          </a:p>
          <a:p>
            <a:pPr algn="l" fontAlgn="base">
              <a:buFont typeface="Arial" panose="020B0604020202020204" pitchFamily="34" charset="0"/>
              <a:buChar char="•"/>
            </a:pPr>
            <a:r>
              <a:rPr lang="en-US" b="0" i="0" dirty="0">
                <a:solidFill>
                  <a:srgbClr val="222222"/>
                </a:solidFill>
                <a:effectLst/>
                <a:latin typeface="inherit"/>
              </a:rPr>
              <a:t>date of testing</a:t>
            </a:r>
          </a:p>
          <a:p>
            <a:pPr algn="l" fontAlgn="base">
              <a:buFont typeface="Arial" panose="020B0604020202020204" pitchFamily="34" charset="0"/>
              <a:buChar char="•"/>
            </a:pPr>
            <a:r>
              <a:rPr lang="en-US" b="0" i="0" dirty="0">
                <a:solidFill>
                  <a:srgbClr val="222222"/>
                </a:solidFill>
                <a:effectLst/>
                <a:latin typeface="inherit"/>
              </a:rPr>
              <a:t>test kit lot number</a:t>
            </a:r>
          </a:p>
          <a:p>
            <a:pPr algn="l" fontAlgn="base">
              <a:buFont typeface="Arial" panose="020B0604020202020204" pitchFamily="34" charset="0"/>
              <a:buChar char="•"/>
            </a:pPr>
            <a:r>
              <a:rPr lang="en-US" b="0" i="0" dirty="0">
                <a:solidFill>
                  <a:srgbClr val="222222"/>
                </a:solidFill>
                <a:effectLst/>
                <a:latin typeface="inherit"/>
              </a:rPr>
              <a:t>test result, QC lot numbers</a:t>
            </a:r>
          </a:p>
          <a:p>
            <a:pPr algn="l" fontAlgn="base">
              <a:buFont typeface="Arial" panose="020B0604020202020204" pitchFamily="34" charset="0"/>
              <a:buChar char="•"/>
            </a:pPr>
            <a:r>
              <a:rPr lang="en-US" b="0" i="0" dirty="0">
                <a:solidFill>
                  <a:srgbClr val="222222"/>
                </a:solidFill>
                <a:effectLst/>
                <a:latin typeface="inherit"/>
              </a:rPr>
              <a:t>QC results</a:t>
            </a:r>
          </a:p>
          <a:p>
            <a:pPr algn="l" fontAlgn="base">
              <a:buFont typeface="Arial" panose="020B0604020202020204" pitchFamily="34" charset="0"/>
              <a:buChar char="•"/>
            </a:pPr>
            <a:r>
              <a:rPr lang="en-US" b="0" i="0" dirty="0">
                <a:solidFill>
                  <a:srgbClr val="222222"/>
                </a:solidFill>
                <a:effectLst/>
                <a:latin typeface="inherit"/>
              </a:rPr>
              <a:t>testing personnel identifier</a:t>
            </a:r>
          </a:p>
          <a:p>
            <a:pPr algn="l" fontAlgn="base"/>
            <a:r>
              <a:rPr lang="en-US" b="0" i="0" dirty="0">
                <a:solidFill>
                  <a:srgbClr val="222222"/>
                </a:solidFill>
                <a:effectLst/>
                <a:latin typeface="Lato" panose="020F0502020204030204" pitchFamily="34" charset="0"/>
              </a:rPr>
              <a:t>Logs are useful for compiling this information in one comprehensive document. Alternatively, the organization may choose to document this information in the client chart or utilize a combination of document sources to correlate the information. For example, an organization performing occult blood testing elects to document the date of testing, client result, QC result and testing personnel initials in the client chart. A separate inventory log is maintained to track the lot of reagents and test cards in use at the time of testing. Performance of initial QC for the lot, when required by the organization's policy, could also be documented on the inventory log prior to releasing the kit for general use. </a:t>
            </a:r>
          </a:p>
          <a:p>
            <a:pPr algn="l" fontAlgn="base"/>
            <a:r>
              <a:rPr lang="en-US" b="0" i="0" dirty="0">
                <a:solidFill>
                  <a:srgbClr val="222222"/>
                </a:solidFill>
                <a:effectLst/>
                <a:latin typeface="Lato" panose="020F0502020204030204" pitchFamily="34" charset="0"/>
                <a:hlinkClick r:id="rId2"/>
              </a:rPr>
              <a:t>https://www.jointcommission.org/standards/standard-faqs/laboratory/waived-testing-wt/000001721/</a:t>
            </a:r>
            <a:r>
              <a:rPr lang="en-US" b="0" i="0" dirty="0">
                <a:solidFill>
                  <a:srgbClr val="222222"/>
                </a:solidFill>
                <a:effectLst/>
                <a:latin typeface="Lato" panose="020F0502020204030204" pitchFamily="34" charset="0"/>
              </a:rPr>
              <a:t> </a:t>
            </a:r>
          </a:p>
          <a:p>
            <a:pPr algn="l" fontAlgn="base"/>
            <a:endParaRPr lang="en-US" b="0" i="0" dirty="0">
              <a:solidFill>
                <a:srgbClr val="222222"/>
              </a:solidFill>
              <a:effectLst/>
              <a:latin typeface="Lato" panose="020F0502020204030204" pitchFamily="34" charset="0"/>
            </a:endParaRPr>
          </a:p>
          <a:p>
            <a:endParaRPr lang="en-US" dirty="0"/>
          </a:p>
        </p:txBody>
      </p:sp>
    </p:spTree>
    <p:extLst>
      <p:ext uri="{BB962C8B-B14F-4D97-AF65-F5344CB8AC3E}">
        <p14:creationId xmlns:p14="http://schemas.microsoft.com/office/powerpoint/2010/main" val="261017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39485"/>
            <a:ext cx="4398639" cy="813015"/>
          </a:xfrm>
        </p:spPr>
        <p:txBody>
          <a:bodyPr/>
          <a:lstStyle/>
          <a:p>
            <a:r>
              <a:rPr lang="en-US" dirty="0"/>
              <a:t>Documentation </a:t>
            </a:r>
            <a:r>
              <a:rPr lang="en-US" sz="2400" dirty="0"/>
              <a:t>QC and Cleaning</a:t>
            </a:r>
          </a:p>
        </p:txBody>
      </p:sp>
      <p:sp>
        <p:nvSpPr>
          <p:cNvPr id="3" name="Text Placeholder 2"/>
          <p:cNvSpPr>
            <a:spLocks noGrp="1"/>
          </p:cNvSpPr>
          <p:nvPr>
            <p:ph type="body" idx="1"/>
          </p:nvPr>
        </p:nvSpPr>
        <p:spPr>
          <a:xfrm>
            <a:off x="2351089" y="1295400"/>
            <a:ext cx="1725612" cy="424355"/>
          </a:xfrm>
        </p:spPr>
        <p:txBody>
          <a:bodyPr/>
          <a:lstStyle/>
          <a:p>
            <a:r>
              <a:rPr lang="en-US" dirty="0"/>
              <a:t>Log Sheet</a:t>
            </a:r>
          </a:p>
        </p:txBody>
      </p:sp>
      <p:sp>
        <p:nvSpPr>
          <p:cNvPr id="5" name="Text Placeholder 4"/>
          <p:cNvSpPr>
            <a:spLocks noGrp="1"/>
          </p:cNvSpPr>
          <p:nvPr>
            <p:ph type="body" sz="quarter" idx="3"/>
          </p:nvPr>
        </p:nvSpPr>
        <p:spPr>
          <a:xfrm>
            <a:off x="7556500" y="1257300"/>
            <a:ext cx="2501900" cy="424355"/>
          </a:xfrm>
        </p:spPr>
        <p:txBody>
          <a:bodyPr/>
          <a:lstStyle/>
          <a:p>
            <a:r>
              <a:rPr lang="en-US" dirty="0"/>
              <a:t>CoaguChek XS</a:t>
            </a:r>
          </a:p>
        </p:txBody>
      </p:sp>
      <p:pic>
        <p:nvPicPr>
          <p:cNvPr id="1026" name="511CC5A4-FFC2-463A-B09F-F17B941989BC" descr="511CC5A4-FFC2-463A-B09F-F17B941989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92976" y="2367905"/>
            <a:ext cx="4096512" cy="30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5105400" y="2540000"/>
            <a:ext cx="3632200" cy="208280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A88F17EA-D134-EA91-7B26-ADE73CAC470F}"/>
              </a:ext>
            </a:extLst>
          </p:cNvPr>
          <p:cNvPicPr>
            <a:picLocks noChangeAspect="1"/>
          </p:cNvPicPr>
          <p:nvPr/>
        </p:nvPicPr>
        <p:blipFill>
          <a:blip r:embed="rId3"/>
          <a:stretch>
            <a:fillRect/>
          </a:stretch>
        </p:blipFill>
        <p:spPr>
          <a:xfrm>
            <a:off x="1087821" y="2045493"/>
            <a:ext cx="4743124" cy="3517107"/>
          </a:xfrm>
          <a:prstGeom prst="rect">
            <a:avLst/>
          </a:prstGeom>
        </p:spPr>
      </p:pic>
    </p:spTree>
    <p:extLst>
      <p:ext uri="{BB962C8B-B14F-4D97-AF65-F5344CB8AC3E}">
        <p14:creationId xmlns:p14="http://schemas.microsoft.com/office/powerpoint/2010/main" val="16140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0" y="2704469"/>
            <a:ext cx="9779000" cy="749300"/>
          </a:xfrm>
        </p:spPr>
        <p:txBody>
          <a:bodyPr>
            <a:normAutofit lnSpcReduction="10000"/>
          </a:bodyPr>
          <a:lstStyle/>
          <a:p>
            <a:pPr marL="0" indent="0" algn="ctr">
              <a:buNone/>
            </a:pPr>
            <a:r>
              <a:rPr lang="en-US" dirty="0">
                <a:solidFill>
                  <a:srgbClr val="0070C0"/>
                </a:solidFill>
              </a:rPr>
              <a:t>REFERENCE RANGE INR 2.0 TO 3.0 FOR DVT OR SYSTEMIC EMBOLISM; INR 2.5 TO 3.5 FOR ARTIFICIAL VALVE.</a:t>
            </a:r>
          </a:p>
          <a:p>
            <a:pPr marL="0" indent="0">
              <a:buNone/>
            </a:pPr>
            <a:endParaRPr lang="en-US" dirty="0"/>
          </a:p>
        </p:txBody>
      </p:sp>
      <p:sp>
        <p:nvSpPr>
          <p:cNvPr id="4" name="Title 1"/>
          <p:cNvSpPr>
            <a:spLocks noGrp="1"/>
          </p:cNvSpPr>
          <p:nvPr>
            <p:ph type="title"/>
          </p:nvPr>
        </p:nvSpPr>
        <p:spPr>
          <a:xfrm>
            <a:off x="674688" y="215900"/>
            <a:ext cx="4343400" cy="723900"/>
          </a:xfrm>
        </p:spPr>
        <p:txBody>
          <a:bodyPr/>
          <a:lstStyle/>
          <a:p>
            <a:r>
              <a:rPr lang="en-US" dirty="0"/>
              <a:t>Documentation</a:t>
            </a:r>
          </a:p>
        </p:txBody>
      </p:sp>
      <p:sp>
        <p:nvSpPr>
          <p:cNvPr id="5" name="Content Placeholder 2"/>
          <p:cNvSpPr txBox="1">
            <a:spLocks/>
          </p:cNvSpPr>
          <p:nvPr/>
        </p:nvSpPr>
        <p:spPr>
          <a:xfrm>
            <a:off x="674688" y="1320169"/>
            <a:ext cx="10983912" cy="78803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Wingdings" pitchFamily="2" charset="2"/>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chemeClr val="bg1">
                    <a:lumMod val="10000"/>
                  </a:schemeClr>
                </a:solidFill>
              </a:rPr>
              <a:t>According to The Joint Commission, the following sentence must be in all charts of</a:t>
            </a:r>
            <a:r>
              <a:rPr lang="en-US" sz="3300" dirty="0"/>
              <a:t> </a:t>
            </a:r>
            <a:r>
              <a:rPr lang="en-US" sz="3300" dirty="0">
                <a:solidFill>
                  <a:schemeClr val="bg1">
                    <a:lumMod val="10000"/>
                  </a:schemeClr>
                </a:solidFill>
              </a:rPr>
              <a:t>patients that have us complete INR for them.</a:t>
            </a:r>
            <a:br>
              <a:rPr lang="en-US" dirty="0"/>
            </a:br>
            <a:endParaRPr lang="en-US" dirty="0"/>
          </a:p>
        </p:txBody>
      </p:sp>
      <p:sp>
        <p:nvSpPr>
          <p:cNvPr id="6" name="Content Placeholder 2"/>
          <p:cNvSpPr txBox="1">
            <a:spLocks/>
          </p:cNvSpPr>
          <p:nvPr/>
        </p:nvSpPr>
        <p:spPr>
          <a:xfrm>
            <a:off x="1677988" y="4334833"/>
            <a:ext cx="8799512" cy="50386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Wingdings" pitchFamily="2" charset="2"/>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lumMod val="10000"/>
                  </a:schemeClr>
                </a:solidFill>
              </a:rPr>
              <a:t>Pathways – Orders		Interventions		Narrative Note</a:t>
            </a:r>
          </a:p>
        </p:txBody>
      </p:sp>
    </p:spTree>
    <p:extLst>
      <p:ext uri="{BB962C8B-B14F-4D97-AF65-F5344CB8AC3E}">
        <p14:creationId xmlns:p14="http://schemas.microsoft.com/office/powerpoint/2010/main" val="421580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8" y="469900"/>
            <a:ext cx="2779711" cy="660400"/>
          </a:xfrm>
        </p:spPr>
        <p:txBody>
          <a:bodyPr/>
          <a:lstStyle/>
          <a:p>
            <a:r>
              <a:rPr lang="en-US" dirty="0"/>
              <a:t>Embolus</a:t>
            </a:r>
          </a:p>
        </p:txBody>
      </p:sp>
      <p:sp>
        <p:nvSpPr>
          <p:cNvPr id="4" name="Text Placeholder 3"/>
          <p:cNvSpPr>
            <a:spLocks noGrp="1"/>
          </p:cNvSpPr>
          <p:nvPr>
            <p:ph type="body" sz="half" idx="2"/>
          </p:nvPr>
        </p:nvSpPr>
        <p:spPr>
          <a:xfrm>
            <a:off x="852488" y="1312521"/>
            <a:ext cx="3529011" cy="2560980"/>
          </a:xfrm>
        </p:spPr>
        <p:txBody>
          <a:bodyPr>
            <a:normAutofit/>
          </a:bodyPr>
          <a:lstStyle/>
          <a:p>
            <a:r>
              <a:rPr lang="en-US" sz="2400" dirty="0">
                <a:solidFill>
                  <a:schemeClr val="bg1">
                    <a:lumMod val="10000"/>
                  </a:schemeClr>
                </a:solidFill>
              </a:rPr>
              <a:t>A blood clot, air bubble, piece of fatty deposit, or other object which has been carried in the bloodstream to lodge in a vessel and cause an embolism.</a:t>
            </a:r>
          </a:p>
        </p:txBody>
      </p:sp>
      <p:pic>
        <p:nvPicPr>
          <p:cNvPr id="7" name="Picture 4" descr="new throm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59551" y="1130300"/>
            <a:ext cx="5255799" cy="34276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Placeholder 3"/>
          <p:cNvSpPr txBox="1">
            <a:spLocks/>
          </p:cNvSpPr>
          <p:nvPr/>
        </p:nvSpPr>
        <p:spPr>
          <a:xfrm>
            <a:off x="674686" y="4294810"/>
            <a:ext cx="3770312" cy="13163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Wingdings" pitchFamily="2" charset="2"/>
              <a:buNone/>
              <a:defRPr sz="10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Wingdings" pitchFamily="2" charset="2"/>
              <a:buNone/>
              <a:defRPr sz="10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lumMod val="10000"/>
                  </a:schemeClr>
                </a:solidFill>
              </a:rPr>
              <a:t>Heart: Heart Attack</a:t>
            </a:r>
          </a:p>
          <a:p>
            <a:pPr marL="342900" indent="-342900">
              <a:buFont typeface="Arial" panose="020B0604020202020204" pitchFamily="34" charset="0"/>
              <a:buChar char="•"/>
            </a:pPr>
            <a:r>
              <a:rPr lang="en-US" sz="2000" dirty="0">
                <a:solidFill>
                  <a:schemeClr val="bg1">
                    <a:lumMod val="10000"/>
                  </a:schemeClr>
                </a:solidFill>
              </a:rPr>
              <a:t>Lung: Pulmonary Embolism</a:t>
            </a:r>
          </a:p>
          <a:p>
            <a:pPr marL="342900" indent="-342900">
              <a:buFont typeface="Arial" panose="020B0604020202020204" pitchFamily="34" charset="0"/>
              <a:buChar char="•"/>
            </a:pPr>
            <a:r>
              <a:rPr lang="en-US" sz="2000" dirty="0">
                <a:solidFill>
                  <a:schemeClr val="bg1">
                    <a:lumMod val="10000"/>
                  </a:schemeClr>
                </a:solidFill>
              </a:rPr>
              <a:t>Brain: Stroke</a:t>
            </a:r>
          </a:p>
        </p:txBody>
      </p:sp>
    </p:spTree>
    <p:extLst>
      <p:ext uri="{BB962C8B-B14F-4D97-AF65-F5344CB8AC3E}">
        <p14:creationId xmlns:p14="http://schemas.microsoft.com/office/powerpoint/2010/main" val="128504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5288" y="2427790"/>
            <a:ext cx="4227511" cy="1636210"/>
          </a:xfrm>
        </p:spPr>
        <p:txBody>
          <a:bodyPr>
            <a:normAutofit/>
          </a:bodyPr>
          <a:lstStyle/>
          <a:p>
            <a:r>
              <a:rPr lang="en-US" sz="2400" dirty="0">
                <a:solidFill>
                  <a:schemeClr val="bg1">
                    <a:lumMod val="10000"/>
                  </a:schemeClr>
                </a:solidFill>
              </a:rPr>
              <a:t>Use of a template insures that proper documentation is completed and the required sentence is in the chart.</a:t>
            </a:r>
          </a:p>
        </p:txBody>
      </p:sp>
      <p:sp>
        <p:nvSpPr>
          <p:cNvPr id="5" name="Title 4"/>
          <p:cNvSpPr>
            <a:spLocks noGrp="1"/>
          </p:cNvSpPr>
          <p:nvPr>
            <p:ph type="title"/>
          </p:nvPr>
        </p:nvSpPr>
        <p:spPr>
          <a:xfrm>
            <a:off x="204788" y="266700"/>
            <a:ext cx="4240212" cy="723900"/>
          </a:xfrm>
        </p:spPr>
        <p:txBody>
          <a:bodyPr/>
          <a:lstStyle/>
          <a:p>
            <a:r>
              <a:rPr lang="en-US" dirty="0"/>
              <a:t>Documentation</a:t>
            </a:r>
          </a:p>
        </p:txBody>
      </p:sp>
      <p:pic>
        <p:nvPicPr>
          <p:cNvPr id="7" name="Picture 6"/>
          <p:cNvPicPr>
            <a:picLocks noChangeAspect="1"/>
          </p:cNvPicPr>
          <p:nvPr/>
        </p:nvPicPr>
        <p:blipFill>
          <a:blip r:embed="rId2"/>
          <a:stretch>
            <a:fillRect/>
          </a:stretch>
        </p:blipFill>
        <p:spPr>
          <a:xfrm>
            <a:off x="6889750" y="215900"/>
            <a:ext cx="3617378" cy="5764213"/>
          </a:xfrm>
          <a:prstGeom prst="rect">
            <a:avLst/>
          </a:prstGeom>
        </p:spPr>
      </p:pic>
    </p:spTree>
    <p:extLst>
      <p:ext uri="{BB962C8B-B14F-4D97-AF65-F5344CB8AC3E}">
        <p14:creationId xmlns:p14="http://schemas.microsoft.com/office/powerpoint/2010/main" val="122398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65126"/>
            <a:ext cx="10515600" cy="604358"/>
          </a:xfrm>
        </p:spPr>
        <p:txBody>
          <a:bodyPr/>
          <a:lstStyle/>
          <a:p>
            <a:r>
              <a:rPr lang="en-US" dirty="0"/>
              <a:t>Grand View Health Responsibility</a:t>
            </a:r>
          </a:p>
        </p:txBody>
      </p:sp>
      <p:sp>
        <p:nvSpPr>
          <p:cNvPr id="4" name="Rectangle 3"/>
          <p:cNvSpPr txBox="1">
            <a:spLocks noChangeArrowheads="1"/>
          </p:cNvSpPr>
          <p:nvPr/>
        </p:nvSpPr>
        <p:spPr>
          <a:xfrm>
            <a:off x="1879600" y="1913350"/>
            <a:ext cx="8610600" cy="29888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sz="3600" dirty="0"/>
              <a:t>There is a delicate balance between too much and not enough anticoagulation.  It is our responsibility to instruct our patients on signs and symptoms of over-anticoagulation to report.  </a:t>
            </a:r>
          </a:p>
        </p:txBody>
      </p:sp>
    </p:spTree>
    <p:extLst>
      <p:ext uri="{BB962C8B-B14F-4D97-AF65-F5344CB8AC3E}">
        <p14:creationId xmlns:p14="http://schemas.microsoft.com/office/powerpoint/2010/main" val="348893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100" y="2379663"/>
            <a:ext cx="5803900" cy="1100137"/>
          </a:xfrm>
        </p:spPr>
        <p:txBody>
          <a:bodyPr/>
          <a:lstStyle/>
          <a:p>
            <a:r>
              <a:rPr lang="en-US" dirty="0"/>
              <a:t>Questions?</a:t>
            </a:r>
          </a:p>
        </p:txBody>
      </p:sp>
      <p:sp>
        <p:nvSpPr>
          <p:cNvPr id="3" name="TextBox 2">
            <a:extLst>
              <a:ext uri="{FF2B5EF4-FFF2-40B4-BE49-F238E27FC236}">
                <a16:creationId xmlns:a16="http://schemas.microsoft.com/office/drawing/2014/main" id="{BECD6475-A66C-7E71-BB84-8E92508D2465}"/>
              </a:ext>
            </a:extLst>
          </p:cNvPr>
          <p:cNvSpPr txBox="1"/>
          <p:nvPr/>
        </p:nvSpPr>
        <p:spPr>
          <a:xfrm>
            <a:off x="2293749" y="3301140"/>
            <a:ext cx="6369804" cy="923330"/>
          </a:xfrm>
          <a:prstGeom prst="rect">
            <a:avLst/>
          </a:prstGeom>
          <a:noFill/>
        </p:spPr>
        <p:txBody>
          <a:bodyPr wrap="square" rtlCol="0">
            <a:spAutoFit/>
          </a:bodyPr>
          <a:lstStyle/>
          <a:p>
            <a:r>
              <a:rPr lang="en-US" dirty="0"/>
              <a:t>Please review the CoaguChek XS system User Manual or the CoaguChek test strip package insert or contact POCT 215-453-4317</a:t>
            </a:r>
          </a:p>
        </p:txBody>
      </p:sp>
    </p:spTree>
    <p:extLst>
      <p:ext uri="{BB962C8B-B14F-4D97-AF65-F5344CB8AC3E}">
        <p14:creationId xmlns:p14="http://schemas.microsoft.com/office/powerpoint/2010/main" val="371140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7024" y="2743201"/>
            <a:ext cx="5606676" cy="1079499"/>
          </a:xfrm>
        </p:spPr>
        <p:txBody>
          <a:bodyPr/>
          <a:lstStyle/>
          <a:p>
            <a:r>
              <a:rPr lang="en-US" dirty="0"/>
              <a:t>Thank You!</a:t>
            </a:r>
          </a:p>
        </p:txBody>
      </p:sp>
    </p:spTree>
    <p:extLst>
      <p:ext uri="{BB962C8B-B14F-4D97-AF65-F5344CB8AC3E}">
        <p14:creationId xmlns:p14="http://schemas.microsoft.com/office/powerpoint/2010/main" val="23584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9" y="304800"/>
            <a:ext cx="2487612" cy="698500"/>
          </a:xfrm>
        </p:spPr>
        <p:txBody>
          <a:bodyPr/>
          <a:lstStyle/>
          <a:p>
            <a:r>
              <a:rPr lang="en-US" dirty="0"/>
              <a:t>warfarin</a:t>
            </a:r>
          </a:p>
        </p:txBody>
      </p:sp>
      <p:sp>
        <p:nvSpPr>
          <p:cNvPr id="4" name="Text Placeholder 3"/>
          <p:cNvSpPr>
            <a:spLocks noGrp="1"/>
          </p:cNvSpPr>
          <p:nvPr>
            <p:ph type="body" sz="half" idx="2"/>
          </p:nvPr>
        </p:nvSpPr>
        <p:spPr>
          <a:xfrm>
            <a:off x="827089" y="960779"/>
            <a:ext cx="3516311" cy="465479"/>
          </a:xfrm>
        </p:spPr>
        <p:txBody>
          <a:bodyPr>
            <a:noAutofit/>
          </a:bodyPr>
          <a:lstStyle/>
          <a:p>
            <a:r>
              <a:rPr lang="en-US" sz="2800" dirty="0">
                <a:solidFill>
                  <a:schemeClr val="bg1">
                    <a:lumMod val="10000"/>
                  </a:schemeClr>
                </a:solidFill>
              </a:rPr>
              <a:t>Coumadin/Jantoven</a:t>
            </a:r>
          </a:p>
        </p:txBody>
      </p:sp>
      <p:pic>
        <p:nvPicPr>
          <p:cNvPr id="5" name="Picture 4"/>
          <p:cNvPicPr>
            <a:picLocks noChangeAspect="1"/>
          </p:cNvPicPr>
          <p:nvPr/>
        </p:nvPicPr>
        <p:blipFill>
          <a:blip r:embed="rId2"/>
          <a:stretch>
            <a:fillRect/>
          </a:stretch>
        </p:blipFill>
        <p:spPr>
          <a:xfrm>
            <a:off x="5230812" y="1456079"/>
            <a:ext cx="6605905" cy="3206750"/>
          </a:xfrm>
          <a:prstGeom prst="rect">
            <a:avLst/>
          </a:prstGeom>
        </p:spPr>
      </p:pic>
      <p:sp>
        <p:nvSpPr>
          <p:cNvPr id="6" name="Rectangle 3"/>
          <p:cNvSpPr txBox="1">
            <a:spLocks noChangeArrowheads="1"/>
          </p:cNvSpPr>
          <p:nvPr/>
        </p:nvSpPr>
        <p:spPr>
          <a:xfrm>
            <a:off x="442762" y="2633962"/>
            <a:ext cx="3875239" cy="15443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sz="2800" b="1" dirty="0">
                <a:solidFill>
                  <a:schemeClr val="bg1">
                    <a:lumMod val="10000"/>
                  </a:schemeClr>
                </a:solidFill>
              </a:rPr>
              <a:t>Use: </a:t>
            </a:r>
          </a:p>
          <a:p>
            <a:pPr marL="0" indent="0">
              <a:buNone/>
              <a:defRPr/>
            </a:pPr>
            <a:r>
              <a:rPr lang="en-US" altLang="en-US" sz="2800" dirty="0">
                <a:solidFill>
                  <a:schemeClr val="bg1">
                    <a:lumMod val="10000"/>
                  </a:schemeClr>
                </a:solidFill>
              </a:rPr>
              <a:t>prevention/treatment of thrombosis/embolism</a:t>
            </a:r>
          </a:p>
        </p:txBody>
      </p:sp>
    </p:spTree>
    <p:extLst>
      <p:ext uri="{BB962C8B-B14F-4D97-AF65-F5344CB8AC3E}">
        <p14:creationId xmlns:p14="http://schemas.microsoft.com/office/powerpoint/2010/main" val="135991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89900" cy="604358"/>
          </a:xfrm>
        </p:spPr>
        <p:txBody>
          <a:bodyPr/>
          <a:lstStyle/>
          <a:p>
            <a:r>
              <a:rPr lang="en-US" dirty="0"/>
              <a:t>Warfarin (Coumadin/Jantoven)</a:t>
            </a:r>
          </a:p>
        </p:txBody>
      </p:sp>
      <p:sp>
        <p:nvSpPr>
          <p:cNvPr id="4" name="Rectangle 3"/>
          <p:cNvSpPr txBox="1">
            <a:spLocks noChangeArrowheads="1"/>
          </p:cNvSpPr>
          <p:nvPr/>
        </p:nvSpPr>
        <p:spPr>
          <a:xfrm>
            <a:off x="2231372" y="2418567"/>
            <a:ext cx="8385828" cy="21407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2800" dirty="0"/>
              <a:t>Water soluble and completely absorbed after oral administration.</a:t>
            </a:r>
          </a:p>
          <a:p>
            <a:pPr>
              <a:defRPr/>
            </a:pPr>
            <a:r>
              <a:rPr lang="en-US" altLang="en-US" sz="2800" dirty="0"/>
              <a:t>Half life of 36-42 hours.</a:t>
            </a:r>
          </a:p>
          <a:p>
            <a:pPr>
              <a:defRPr/>
            </a:pPr>
            <a:r>
              <a:rPr lang="en-US" altLang="en-US" sz="2800" dirty="0"/>
              <a:t>Strongly protein-bound, primarily to albumin.</a:t>
            </a:r>
          </a:p>
        </p:txBody>
      </p:sp>
    </p:spTree>
    <p:extLst>
      <p:ext uri="{BB962C8B-B14F-4D97-AF65-F5344CB8AC3E}">
        <p14:creationId xmlns:p14="http://schemas.microsoft.com/office/powerpoint/2010/main" val="109893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575300" cy="604358"/>
          </a:xfrm>
        </p:spPr>
        <p:txBody>
          <a:bodyPr/>
          <a:lstStyle/>
          <a:p>
            <a:r>
              <a:rPr lang="en-US" dirty="0"/>
              <a:t>Drug Use &amp; Warfarin</a:t>
            </a:r>
          </a:p>
        </p:txBody>
      </p:sp>
      <p:sp>
        <p:nvSpPr>
          <p:cNvPr id="5" name="Rectangle 3"/>
          <p:cNvSpPr txBox="1">
            <a:spLocks noChangeArrowheads="1"/>
          </p:cNvSpPr>
          <p:nvPr/>
        </p:nvSpPr>
        <p:spPr>
          <a:xfrm>
            <a:off x="814713" y="2049746"/>
            <a:ext cx="11377287" cy="280165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t>Altered platelet function (ex. aspirin).</a:t>
            </a:r>
          </a:p>
          <a:p>
            <a:pPr>
              <a:defRPr/>
            </a:pPr>
            <a:r>
              <a:rPr lang="en-US" altLang="en-US" dirty="0"/>
              <a:t>GI injury (ex. NSAID’s).</a:t>
            </a:r>
          </a:p>
          <a:p>
            <a:pPr>
              <a:defRPr/>
            </a:pPr>
            <a:r>
              <a:rPr lang="en-US" altLang="en-US" dirty="0"/>
              <a:t>Altered Vitamin K synthesis in the GI tract (ex. antibiotics).</a:t>
            </a:r>
          </a:p>
          <a:p>
            <a:pPr>
              <a:defRPr/>
            </a:pPr>
            <a:r>
              <a:rPr lang="en-US" altLang="en-US" dirty="0"/>
              <a:t>Alterations in warfarin metabolism (ex. Amiodarone).</a:t>
            </a:r>
          </a:p>
          <a:p>
            <a:pPr>
              <a:defRPr/>
            </a:pPr>
            <a:r>
              <a:rPr lang="en-US" altLang="en-US" dirty="0"/>
              <a:t>Interference with vitamin K metabolism (ex. Acetaminophen).</a:t>
            </a:r>
          </a:p>
        </p:txBody>
      </p:sp>
    </p:spTree>
    <p:extLst>
      <p:ext uri="{BB962C8B-B14F-4D97-AF65-F5344CB8AC3E}">
        <p14:creationId xmlns:p14="http://schemas.microsoft.com/office/powerpoint/2010/main" val="349857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070600" cy="604358"/>
          </a:xfrm>
        </p:spPr>
        <p:txBody>
          <a:bodyPr/>
          <a:lstStyle/>
          <a:p>
            <a:r>
              <a:rPr lang="en-US" dirty="0"/>
              <a:t>Antibiotics &amp; Warfarin</a:t>
            </a:r>
          </a:p>
        </p:txBody>
      </p:sp>
      <p:sp>
        <p:nvSpPr>
          <p:cNvPr id="4" name="Rectangle 3"/>
          <p:cNvSpPr txBox="1">
            <a:spLocks noChangeArrowheads="1"/>
          </p:cNvSpPr>
          <p:nvPr/>
        </p:nvSpPr>
        <p:spPr>
          <a:xfrm>
            <a:off x="1699364" y="2142125"/>
            <a:ext cx="9057536" cy="254417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t>Often within the first three days of antibiotic use there is a risk of over-anticoagulation.  </a:t>
            </a:r>
          </a:p>
          <a:p>
            <a:pPr>
              <a:defRPr/>
            </a:pPr>
            <a:r>
              <a:rPr lang="en-US" altLang="en-US" dirty="0"/>
              <a:t>Amoxicillin, Clarithromycin, Norfloxacin, Trimethoprim-sulfamethoxazole may cause increased anticoagulation.</a:t>
            </a:r>
          </a:p>
        </p:txBody>
      </p:sp>
    </p:spTree>
    <p:extLst>
      <p:ext uri="{BB962C8B-B14F-4D97-AF65-F5344CB8AC3E}">
        <p14:creationId xmlns:p14="http://schemas.microsoft.com/office/powerpoint/2010/main" val="355931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092700" cy="604358"/>
          </a:xfrm>
        </p:spPr>
        <p:txBody>
          <a:bodyPr/>
          <a:lstStyle/>
          <a:p>
            <a:r>
              <a:rPr lang="en-US" dirty="0"/>
              <a:t>Aspirin &amp; Warfarin</a:t>
            </a:r>
          </a:p>
        </p:txBody>
      </p:sp>
      <p:sp>
        <p:nvSpPr>
          <p:cNvPr id="5" name="Rectangle 3"/>
          <p:cNvSpPr txBox="1">
            <a:spLocks noChangeArrowheads="1"/>
          </p:cNvSpPr>
          <p:nvPr/>
        </p:nvSpPr>
        <p:spPr>
          <a:xfrm>
            <a:off x="2157434" y="2110635"/>
            <a:ext cx="7862866" cy="17628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dirty="0"/>
              <a:t>Risk of GI bleed is much higher in patient taking low dose aspirin and warfarin as compared to warfarin alone.</a:t>
            </a:r>
          </a:p>
        </p:txBody>
      </p:sp>
    </p:spTree>
    <p:extLst>
      <p:ext uri="{BB962C8B-B14F-4D97-AF65-F5344CB8AC3E}">
        <p14:creationId xmlns:p14="http://schemas.microsoft.com/office/powerpoint/2010/main" val="295755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092700" cy="604358"/>
          </a:xfrm>
        </p:spPr>
        <p:txBody>
          <a:bodyPr/>
          <a:lstStyle/>
          <a:p>
            <a:r>
              <a:rPr lang="en-US" dirty="0"/>
              <a:t>Food &amp; Warfarin</a:t>
            </a:r>
          </a:p>
        </p:txBody>
      </p:sp>
      <p:sp>
        <p:nvSpPr>
          <p:cNvPr id="4" name="Rectangle 3"/>
          <p:cNvSpPr txBox="1">
            <a:spLocks noChangeArrowheads="1"/>
          </p:cNvSpPr>
          <p:nvPr/>
        </p:nvSpPr>
        <p:spPr>
          <a:xfrm>
            <a:off x="1966238" y="1560708"/>
            <a:ext cx="8562062" cy="39510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2800" dirty="0"/>
              <a:t>Cranberry juice may cause elevated INR by affecting the metabolism of Coumadin. </a:t>
            </a:r>
          </a:p>
          <a:p>
            <a:pPr>
              <a:defRPr/>
            </a:pPr>
            <a:r>
              <a:rPr lang="en-US" altLang="en-US" sz="2800" dirty="0"/>
              <a:t>Cranberry juice has salicylic acid which may increase the INR by displacing warfarin from the albumin sites.</a:t>
            </a:r>
          </a:p>
          <a:p>
            <a:pPr>
              <a:defRPr/>
            </a:pPr>
            <a:r>
              <a:rPr lang="en-US" altLang="en-US" sz="2800" dirty="0"/>
              <a:t>Any foods high in vitamin K-dark green leafy vegetables and cashews can interfere with warfarin.</a:t>
            </a:r>
          </a:p>
          <a:p>
            <a:pPr>
              <a:buFont typeface="Wingdings" panose="05000000000000000000" pitchFamily="2" charset="2"/>
              <a:buNone/>
              <a:defRPr/>
            </a:pPr>
            <a:endParaRPr lang="en-US" altLang="en-US" sz="2800" dirty="0"/>
          </a:p>
        </p:txBody>
      </p:sp>
    </p:spTree>
    <p:extLst>
      <p:ext uri="{BB962C8B-B14F-4D97-AF65-F5344CB8AC3E}">
        <p14:creationId xmlns:p14="http://schemas.microsoft.com/office/powerpoint/2010/main" val="356026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092700" cy="604358"/>
          </a:xfrm>
        </p:spPr>
        <p:txBody>
          <a:bodyPr/>
          <a:lstStyle/>
          <a:p>
            <a:r>
              <a:rPr lang="en-US" dirty="0"/>
              <a:t>Alcohol &amp; Warfarin</a:t>
            </a:r>
          </a:p>
        </p:txBody>
      </p:sp>
      <p:sp>
        <p:nvSpPr>
          <p:cNvPr id="5" name="Rectangle 3"/>
          <p:cNvSpPr txBox="1">
            <a:spLocks noChangeArrowheads="1"/>
          </p:cNvSpPr>
          <p:nvPr/>
        </p:nvSpPr>
        <p:spPr>
          <a:xfrm>
            <a:off x="1233640" y="1889691"/>
            <a:ext cx="10221760" cy="30125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C0"/>
              </a:buClr>
              <a:buFont typeface="Arial"/>
              <a:buChar char="•"/>
              <a:defRPr sz="3300" kern="1200">
                <a:solidFill>
                  <a:schemeClr val="tx1"/>
                </a:solidFill>
                <a:latin typeface="+mn-lt"/>
                <a:ea typeface="+mn-ea"/>
                <a:cs typeface="+mn-cs"/>
              </a:defRPr>
            </a:lvl1pPr>
            <a:lvl2pPr marL="742950" indent="-285750" algn="l" defTabSz="457200" rtl="0" eaLnBrk="1" latinLnBrk="0" hangingPunct="1">
              <a:spcBef>
                <a:spcPct val="20000"/>
              </a:spcBef>
              <a:buClr>
                <a:srgbClr val="0070C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dirty="0"/>
              <a:t>Acute alcohol ingestion decreases the metabolism of Coumadin and increases the PT/INR.</a:t>
            </a:r>
            <a:br>
              <a:rPr lang="en-US" altLang="en-US" dirty="0"/>
            </a:br>
            <a:endParaRPr lang="en-US" altLang="en-US" dirty="0"/>
          </a:p>
          <a:p>
            <a:pPr>
              <a:defRPr/>
            </a:pPr>
            <a:r>
              <a:rPr lang="en-US" altLang="en-US" dirty="0"/>
              <a:t>Chronic daily use of alcohol increases metabolism of warfarin and decreases the PT/INR.</a:t>
            </a:r>
          </a:p>
        </p:txBody>
      </p:sp>
    </p:spTree>
    <p:extLst>
      <p:ext uri="{BB962C8B-B14F-4D97-AF65-F5344CB8AC3E}">
        <p14:creationId xmlns:p14="http://schemas.microsoft.com/office/powerpoint/2010/main" val="2132396926"/>
      </p:ext>
    </p:extLst>
  </p:cSld>
  <p:clrMapOvr>
    <a:masterClrMapping/>
  </p:clrMapOvr>
</p:sld>
</file>

<file path=ppt/theme/theme1.xml><?xml version="1.0" encoding="utf-8"?>
<a:theme xmlns:a="http://schemas.openxmlformats.org/drawingml/2006/main" name="Office Theme">
  <a:themeElements>
    <a:clrScheme name="GVH">
      <a:dk1>
        <a:srgbClr val="5E5E5E"/>
      </a:dk1>
      <a:lt1>
        <a:srgbClr val="FEFFFF"/>
      </a:lt1>
      <a:dk2>
        <a:srgbClr val="145082"/>
      </a:dk2>
      <a:lt2>
        <a:srgbClr val="E7E6E6"/>
      </a:lt2>
      <a:accent1>
        <a:srgbClr val="86469B"/>
      </a:accent1>
      <a:accent2>
        <a:srgbClr val="00A896"/>
      </a:accent2>
      <a:accent3>
        <a:srgbClr val="EC1A36"/>
      </a:accent3>
      <a:accent4>
        <a:srgbClr val="00AED6"/>
      </a:accent4>
      <a:accent5>
        <a:srgbClr val="E97300"/>
      </a:accent5>
      <a:accent6>
        <a:srgbClr val="3DAE2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954</Words>
  <Application>Microsoft Office PowerPoint</Application>
  <PresentationFormat>Widescreen</PresentationFormat>
  <Paragraphs>90</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Calibri Light</vt:lpstr>
      <vt:lpstr>inherit</vt:lpstr>
      <vt:lpstr>Lato</vt:lpstr>
      <vt:lpstr>Wingdings</vt:lpstr>
      <vt:lpstr>Office Theme</vt:lpstr>
      <vt:lpstr>Anticoagulation &amp;  INR Testing</vt:lpstr>
      <vt:lpstr>Embolus</vt:lpstr>
      <vt:lpstr>warfarin</vt:lpstr>
      <vt:lpstr>Warfarin (Coumadin/Jantoven)</vt:lpstr>
      <vt:lpstr>Drug Use &amp; Warfarin</vt:lpstr>
      <vt:lpstr>Antibiotics &amp; Warfarin</vt:lpstr>
      <vt:lpstr>Aspirin &amp; Warfarin</vt:lpstr>
      <vt:lpstr>Food &amp; Warfarin</vt:lpstr>
      <vt:lpstr>Alcohol &amp; Warfarin</vt:lpstr>
      <vt:lpstr>CoaguChek XS from Roche</vt:lpstr>
      <vt:lpstr>Proper use of CoaguChek XS Machine</vt:lpstr>
      <vt:lpstr>Proper use of CoaguChek XS Machine</vt:lpstr>
      <vt:lpstr>Proper use of CoaguChek XS Machine</vt:lpstr>
      <vt:lpstr>Proper use of CoaguChek XS Machine</vt:lpstr>
      <vt:lpstr>Critical INR Procedure</vt:lpstr>
      <vt:lpstr>When not to use the CoaguChek XS.</vt:lpstr>
      <vt:lpstr>DOCUMENTATION OF RESULTS</vt:lpstr>
      <vt:lpstr>Documentation QC and Cleaning</vt:lpstr>
      <vt:lpstr>Documentation</vt:lpstr>
      <vt:lpstr>Documentation</vt:lpstr>
      <vt:lpstr>Grand View Health Responsibility</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Juss Grainger</dc:creator>
  <cp:keywords/>
  <dc:description/>
  <cp:lastModifiedBy>Kratz, Diane</cp:lastModifiedBy>
  <cp:revision>101</cp:revision>
  <dcterms:created xsi:type="dcterms:W3CDTF">2020-04-06T16:38:31Z</dcterms:created>
  <dcterms:modified xsi:type="dcterms:W3CDTF">2024-07-17T18:55:43Z</dcterms:modified>
  <cp:category/>
</cp:coreProperties>
</file>