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3" r:id="rId12"/>
    <p:sldId id="275" r:id="rId13"/>
    <p:sldId id="276" r:id="rId14"/>
    <p:sldId id="277" r:id="rId15"/>
    <p:sldId id="267" r:id="rId16"/>
    <p:sldId id="278" r:id="rId17"/>
    <p:sldId id="268" r:id="rId18"/>
    <p:sldId id="269" r:id="rId19"/>
    <p:sldId id="270" r:id="rId20"/>
    <p:sldId id="271" r:id="rId21"/>
    <p:sldId id="272" r:id="rId22"/>
    <p:sldId id="281" r:id="rId23"/>
    <p:sldId id="283" r:id="rId24"/>
    <p:sldId id="282" r:id="rId25"/>
    <p:sldId id="274" r:id="rId26"/>
    <p:sldId id="279" r:id="rId27"/>
    <p:sldId id="28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479B"/>
    <a:srgbClr val="3DAF2C"/>
    <a:srgbClr val="0067AC"/>
    <a:srgbClr val="ED1B36"/>
    <a:srgbClr val="145182"/>
    <a:srgbClr val="C7D5ED"/>
    <a:srgbClr val="AFC4E2"/>
    <a:srgbClr val="D2C7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61"/>
    <p:restoredTop sz="86612" autoAdjust="0"/>
  </p:normalViewPr>
  <p:slideViewPr>
    <p:cSldViewPr snapToGrid="0" snapToObjects="1" showGuides="1">
      <p:cViewPr varScale="1">
        <p:scale>
          <a:sx n="62" d="100"/>
          <a:sy n="62" d="100"/>
        </p:scale>
        <p:origin x="135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4480" y="1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0957E-4B5F-3141-8256-87026077A78C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C3E4E-7D9B-8448-ABB7-A78A102B4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951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7C3E4E-7D9B-8448-ABB7-A78A102B49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688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Gradient Title Slide">
    <p:bg>
      <p:bgPr>
        <a:gradFill flip="none" rotWithShape="1">
          <a:gsLst>
            <a:gs pos="11000">
              <a:srgbClr val="0067AC"/>
            </a:gs>
            <a:gs pos="65000">
              <a:srgbClr val="87479B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0DD755F2-A874-1443-A087-454B6C0B74F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55644" y="0"/>
            <a:ext cx="4236355" cy="684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5EBFA3-4A54-7144-9584-F0D5DB50CD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257301"/>
            <a:ext cx="6848475" cy="3515036"/>
          </a:xfrm>
        </p:spPr>
        <p:txBody>
          <a:bodyPr anchor="b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Opening Slide</a:t>
            </a:r>
            <a:br>
              <a:rPr lang="en-US" dirty="0"/>
            </a:br>
            <a:r>
              <a:rPr lang="en-US" dirty="0"/>
              <a:t>72pt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91625D-DEE5-F542-93A5-54AF40C1CF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5044445"/>
            <a:ext cx="6848475" cy="63276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Single-line subhead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611670-0597-9C4A-8FE9-BD830247CD3B}"/>
              </a:ext>
            </a:extLst>
          </p:cNvPr>
          <p:cNvSpPr/>
          <p:nvPr userDrawn="1"/>
        </p:nvSpPr>
        <p:spPr>
          <a:xfrm>
            <a:off x="569230" y="904875"/>
            <a:ext cx="10784570" cy="504825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55BE3C-58B8-974D-A573-07F2CEA8A3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230" y="6282435"/>
            <a:ext cx="4270745" cy="29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07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B114691-AC41-A245-A9C5-990C50EB88BE}"/>
              </a:ext>
            </a:extLst>
          </p:cNvPr>
          <p:cNvSpPr/>
          <p:nvPr userDrawn="1"/>
        </p:nvSpPr>
        <p:spPr>
          <a:xfrm>
            <a:off x="0" y="4600575"/>
            <a:ext cx="12192000" cy="2257424"/>
          </a:xfrm>
          <a:prstGeom prst="rect">
            <a:avLst/>
          </a:prstGeom>
          <a:gradFill>
            <a:gsLst>
              <a:gs pos="44000">
                <a:srgbClr val="0067AC"/>
              </a:gs>
              <a:gs pos="100000">
                <a:srgbClr val="87479B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6141F2-6B9E-7343-8BC4-C52265C5FD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2313" y="5143500"/>
            <a:ext cx="10631486" cy="762767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Singe-Line Header 40pt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A377C88-9574-854E-9D0C-6FE1740385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42900"/>
            <a:ext cx="3416298" cy="384886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None/>
              <a:defRPr/>
            </a:lvl4pPr>
          </a:lstStyle>
          <a:p>
            <a:pPr>
              <a:lnSpc>
                <a:spcPct val="100000"/>
              </a:lnSpc>
            </a:pPr>
            <a:r>
              <a:rPr lang="en-US" dirty="0"/>
              <a:t>Remember your audience.</a:t>
            </a:r>
          </a:p>
          <a:p>
            <a:pPr>
              <a:lnSpc>
                <a:spcPct val="100000"/>
              </a:lnSpc>
            </a:pPr>
            <a:r>
              <a:rPr lang="en-US" dirty="0"/>
              <a:t>Keep bullets to a minimum.</a:t>
            </a:r>
          </a:p>
          <a:p>
            <a:pPr>
              <a:lnSpc>
                <a:spcPct val="100000"/>
              </a:lnSpc>
            </a:pPr>
            <a:r>
              <a:rPr lang="en-US" dirty="0"/>
              <a:t>Full sentences are not required.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42210C-5B6E-6C4E-9867-F6B1A9E2D2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01" y="6457241"/>
            <a:ext cx="2893060" cy="201842"/>
          </a:xfrm>
          <a:prstGeom prst="rect">
            <a:avLst/>
          </a:prstGeom>
        </p:spPr>
      </p:pic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2E2582AA-326E-6D46-87B2-C7ECB5EF5B89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629150" y="342900"/>
            <a:ext cx="6724650" cy="38481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DBC24A9C-68B0-0748-8B32-B4CE55A2890C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0" y="6350311"/>
            <a:ext cx="12191999" cy="43240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rgbClr val="A6A6A6"/>
                </a:solidFill>
                <a:latin typeface="Calibri"/>
                <a:ea typeface="Open Sans" pitchFamily="34" charset="0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JM" sz="1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Page </a:t>
            </a:r>
            <a:fld id="{857B18ED-D931-45F4-8873-1BEDAB4DC03E}" type="slidenum">
              <a:rPr lang="en-JM" sz="140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/>
              <a:t>‹#›</a:t>
            </a:fld>
            <a:endParaRPr lang="en-JM" sz="1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295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ub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B114691-AC41-A245-A9C5-990C50EB88BE}"/>
              </a:ext>
            </a:extLst>
          </p:cNvPr>
          <p:cNvSpPr/>
          <p:nvPr userDrawn="1"/>
        </p:nvSpPr>
        <p:spPr>
          <a:xfrm>
            <a:off x="0" y="0"/>
            <a:ext cx="12192000" cy="1492469"/>
          </a:xfrm>
          <a:prstGeom prst="rect">
            <a:avLst/>
          </a:prstGeom>
          <a:gradFill>
            <a:gsLst>
              <a:gs pos="44000">
                <a:srgbClr val="0067AC"/>
              </a:gs>
              <a:gs pos="100000">
                <a:srgbClr val="87479B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6141F2-6B9E-7343-8BC4-C52265C5FD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42900"/>
            <a:ext cx="10631486" cy="762767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Single-Line Header 40pt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A377C88-9574-854E-9D0C-6FE1740385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1751285"/>
            <a:ext cx="3208284" cy="434558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None/>
              <a:defRPr/>
            </a:lvl4pPr>
          </a:lstStyle>
          <a:p>
            <a:pPr>
              <a:lnSpc>
                <a:spcPct val="100000"/>
              </a:lnSpc>
            </a:pPr>
            <a:r>
              <a:rPr lang="en-US" dirty="0"/>
              <a:t>Remember your audience.</a:t>
            </a:r>
          </a:p>
          <a:p>
            <a:pPr>
              <a:lnSpc>
                <a:spcPct val="100000"/>
              </a:lnSpc>
            </a:pPr>
            <a:r>
              <a:rPr lang="en-US" dirty="0"/>
              <a:t>Keep bullets to a minimum.</a:t>
            </a:r>
          </a:p>
          <a:p>
            <a:pPr>
              <a:lnSpc>
                <a:spcPct val="100000"/>
              </a:lnSpc>
            </a:pPr>
            <a:r>
              <a:rPr lang="en-US" dirty="0"/>
              <a:t>Full sentences are not required.</a:t>
            </a:r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2E2582AA-326E-6D46-87B2-C7ECB5EF5B89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382814" y="1751286"/>
            <a:ext cx="6970985" cy="2158562"/>
          </a:xfrm>
        </p:spPr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51BBC05-5F1E-D146-8E72-7D37F717AB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5901" y="6453831"/>
            <a:ext cx="2893060" cy="205251"/>
          </a:xfrm>
          <a:prstGeom prst="rect">
            <a:avLst/>
          </a:prstGeom>
        </p:spPr>
      </p:pic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37B11746-9D40-C441-97C8-70886346F919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4383088" y="3909848"/>
            <a:ext cx="6970712" cy="218774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E66F6AB8-DC08-6344-9D4B-A26505F43946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0" y="6350311"/>
            <a:ext cx="12191999" cy="43240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rgbClr val="A6A6A6"/>
                </a:solidFill>
                <a:latin typeface="Calibri"/>
                <a:ea typeface="Open Sans" pitchFamily="34" charset="0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JM" sz="1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Page </a:t>
            </a:r>
            <a:fld id="{857B18ED-D931-45F4-8873-1BEDAB4DC03E}" type="slidenum">
              <a:rPr lang="en-JM" sz="1400" smtClean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/>
              <a:t>‹#›</a:t>
            </a:fld>
            <a:endParaRPr lang="en-JM" sz="1400" dirty="0">
              <a:solidFill>
                <a:schemeClr val="tx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783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5220C-D11A-C84C-AE73-48124FD657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Single-Line Header 40pt</a:t>
            </a:r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9575EFFB-4EDF-7E49-85D3-9CEBE02A5425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838200" y="1257300"/>
            <a:ext cx="10515600" cy="3551238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9CCB8A5-810C-3646-8E44-55BBAA9B2E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5059363"/>
            <a:ext cx="10515600" cy="104616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See notes section for tips/instructions.</a:t>
            </a:r>
          </a:p>
          <a:p>
            <a:pPr lvl="0"/>
            <a:r>
              <a:rPr lang="en-US" dirty="0"/>
              <a:t>Remember to delete these when you are finished.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625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6D3A5E9-7410-1044-8E70-AFE32872AFA9}"/>
              </a:ext>
            </a:extLst>
          </p:cNvPr>
          <p:cNvSpPr/>
          <p:nvPr userDrawn="1"/>
        </p:nvSpPr>
        <p:spPr>
          <a:xfrm>
            <a:off x="0" y="0"/>
            <a:ext cx="4910901" cy="6250329"/>
          </a:xfrm>
          <a:prstGeom prst="rect">
            <a:avLst/>
          </a:prstGeom>
          <a:solidFill>
            <a:srgbClr val="AFC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3631B0-EB47-FE45-BA70-E7120C54E3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2979859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dirty="0"/>
              <a:t>Header</a:t>
            </a:r>
            <a:br>
              <a:rPr lang="en-US" dirty="0"/>
            </a:br>
            <a:r>
              <a:rPr lang="en-US" dirty="0"/>
              <a:t>40pt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6B628-9712-E34D-9BFF-8C105ABE65C0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910901" y="0"/>
            <a:ext cx="7281099" cy="625032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image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1BB322-6F88-984A-A7E4-9CBA69ED2B2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9" y="2163420"/>
            <a:ext cx="2979858" cy="370556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b="1" dirty="0"/>
              <a:t>Add an image in the template:</a:t>
            </a:r>
          </a:p>
          <a:p>
            <a:r>
              <a:rPr lang="en-US" dirty="0"/>
              <a:t>Click the icon in the center of the boxes to the right.</a:t>
            </a:r>
          </a:p>
          <a:p>
            <a:r>
              <a:rPr lang="en-US" dirty="0"/>
              <a:t>Navigate your files and select the image you’d like to use. </a:t>
            </a:r>
          </a:p>
          <a:p>
            <a:r>
              <a:rPr lang="en-US" dirty="0"/>
              <a:t>Click “Insert.” </a:t>
            </a:r>
          </a:p>
        </p:txBody>
      </p:sp>
    </p:spTree>
    <p:extLst>
      <p:ext uri="{BB962C8B-B14F-4D97-AF65-F5344CB8AC3E}">
        <p14:creationId xmlns:p14="http://schemas.microsoft.com/office/powerpoint/2010/main" val="3232784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5E0A6C0-EFA1-E541-ABA9-3BD8D223E74E}"/>
              </a:ext>
            </a:extLst>
          </p:cNvPr>
          <p:cNvSpPr/>
          <p:nvPr userDrawn="1"/>
        </p:nvSpPr>
        <p:spPr>
          <a:xfrm>
            <a:off x="0" y="0"/>
            <a:ext cx="4910901" cy="6250329"/>
          </a:xfrm>
          <a:prstGeom prst="rect">
            <a:avLst/>
          </a:prstGeom>
          <a:solidFill>
            <a:srgbClr val="87479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4C9B74-F174-BB4C-A7DD-F1D5BE5B46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026157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dirty="0"/>
              <a:t>Header</a:t>
            </a:r>
            <a:br>
              <a:rPr lang="en-US" dirty="0"/>
            </a:br>
            <a:r>
              <a:rPr lang="en-US" dirty="0"/>
              <a:t>40pt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5E4D0-7CFB-D34D-BCD4-8DFD34B677B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457200"/>
            <a:ext cx="6172200" cy="5411787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Remember your audience.</a:t>
            </a:r>
          </a:p>
          <a:p>
            <a:pPr lvl="0"/>
            <a:r>
              <a:rPr lang="en-US" dirty="0"/>
              <a:t>Keep bullets to a minimum.</a:t>
            </a:r>
          </a:p>
          <a:p>
            <a:pPr lvl="0"/>
            <a:r>
              <a:rPr lang="en-US" dirty="0"/>
              <a:t>Full sentences are not required.</a:t>
            </a:r>
          </a:p>
          <a:p>
            <a:pPr lvl="0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93687E-636C-C245-B9FE-EA6BF12670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9" y="2199190"/>
            <a:ext cx="3026156" cy="366979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Remember to delete anything in the notes section you did not enter in this template.</a:t>
            </a:r>
          </a:p>
        </p:txBody>
      </p:sp>
    </p:spTree>
    <p:extLst>
      <p:ext uri="{BB962C8B-B14F-4D97-AF65-F5344CB8AC3E}">
        <p14:creationId xmlns:p14="http://schemas.microsoft.com/office/powerpoint/2010/main" val="3913180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282BB-D0C7-0541-A34D-4CE6E20D1B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Single-Line Header 40pt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2076C-D844-684E-8B79-A92D5C20DBF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Use this slide for large amounts of copy.</a:t>
            </a:r>
          </a:p>
          <a:p>
            <a:pPr lvl="1"/>
            <a:r>
              <a:rPr lang="en-US" dirty="0"/>
              <a:t>Or for a longer bullet list.</a:t>
            </a:r>
          </a:p>
          <a:p>
            <a:pPr lvl="0"/>
            <a:r>
              <a:rPr lang="en-US" dirty="0"/>
              <a:t>Remember to delete anything in the notes section you did not enter in this template.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258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141F2-6B9E-7343-8BC4-C52265C5FD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Single-Line Header 40pt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0205C-6D55-A043-BBCE-A147464D18B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257300"/>
            <a:ext cx="5181600" cy="4919663"/>
          </a:xfrm>
        </p:spPr>
        <p:txBody>
          <a:bodyPr/>
          <a:lstStyle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Use this slide for large amounts of copy.</a:t>
            </a:r>
          </a:p>
          <a:p>
            <a:pPr lvl="1"/>
            <a:r>
              <a:rPr lang="en-US" dirty="0"/>
              <a:t>Or for a longer bullet list.</a:t>
            </a:r>
          </a:p>
          <a:p>
            <a:pPr lvl="0"/>
            <a:r>
              <a:rPr lang="en-US" dirty="0"/>
              <a:t>Remember to delete anything in the notes section you did not enter in this template.</a:t>
            </a:r>
          </a:p>
          <a:p>
            <a:pPr lvl="0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007803-5463-5045-AE01-CB87F5A7277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257300"/>
            <a:ext cx="5181600" cy="4919663"/>
          </a:xfrm>
        </p:spPr>
        <p:txBody>
          <a:bodyPr/>
          <a:lstStyle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Use this slide for large amounts of copy.</a:t>
            </a:r>
          </a:p>
          <a:p>
            <a:pPr lvl="1"/>
            <a:r>
              <a:rPr lang="en-US" dirty="0"/>
              <a:t>Or for a longer bullet list.</a:t>
            </a:r>
          </a:p>
          <a:p>
            <a:pPr lvl="0"/>
            <a:r>
              <a:rPr lang="en-US" dirty="0"/>
              <a:t>Remember to delete anything in the notes section you did not enter in this template.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326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67A7C-D8B0-5742-A90F-BE0297FA57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587375"/>
          </a:xfrm>
        </p:spPr>
        <p:txBody>
          <a:bodyPr/>
          <a:lstStyle/>
          <a:p>
            <a:r>
              <a:rPr lang="en-US" dirty="0"/>
              <a:t>Single-Line Header 40pt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94B783-09C6-3B4D-B27D-2A49CCB2937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257300"/>
            <a:ext cx="5157787" cy="4243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690544-D035-9E46-9F4D-55F0C231AD9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1828800"/>
            <a:ext cx="5157787" cy="4360863"/>
          </a:xfrm>
        </p:spPr>
        <p:txBody>
          <a:bodyPr/>
          <a:lstStyle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Use this slide for large amounts of copy.</a:t>
            </a:r>
          </a:p>
          <a:p>
            <a:pPr lvl="1"/>
            <a:r>
              <a:rPr lang="en-US" dirty="0"/>
              <a:t>Or for a longer bullet list.</a:t>
            </a:r>
          </a:p>
          <a:p>
            <a:pPr lvl="0"/>
            <a:r>
              <a:rPr lang="en-US" dirty="0"/>
              <a:t>Remember to delete anything in the notes section you did not enter in this template.</a:t>
            </a:r>
          </a:p>
          <a:p>
            <a:pPr lvl="0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961E67-543B-E944-BBFF-74BF588546F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257300"/>
            <a:ext cx="5183188" cy="4243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7E0118-2BDA-5448-899E-BF6F27BD3603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1828800"/>
            <a:ext cx="5183188" cy="4360863"/>
          </a:xfrm>
        </p:spPr>
        <p:txBody>
          <a:bodyPr/>
          <a:lstStyle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Use this slide for large amounts of copy.</a:t>
            </a:r>
          </a:p>
          <a:p>
            <a:pPr lvl="1"/>
            <a:r>
              <a:rPr lang="en-US" dirty="0"/>
              <a:t>Or for a longer bullet list.</a:t>
            </a:r>
          </a:p>
          <a:p>
            <a:pPr lvl="0"/>
            <a:r>
              <a:rPr lang="en-US" dirty="0"/>
              <a:t>Remember to delete anything in the notes section you did not enter in this template.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6951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C447C-1A97-1F40-A084-F85216704C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Single-Line Header 40pt</a:t>
            </a:r>
          </a:p>
        </p:txBody>
      </p:sp>
    </p:spTree>
    <p:extLst>
      <p:ext uri="{BB962C8B-B14F-4D97-AF65-F5344CB8AC3E}">
        <p14:creationId xmlns:p14="http://schemas.microsoft.com/office/powerpoint/2010/main" val="41786501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4458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Gradient Title Slide">
    <p:bg>
      <p:bgPr>
        <a:gradFill flip="none" rotWithShape="1">
          <a:gsLst>
            <a:gs pos="11000">
              <a:srgbClr val="0067AC"/>
            </a:gs>
            <a:gs pos="65000">
              <a:srgbClr val="87479B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7DA4747-33C4-074E-9909-992F5316E2D8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7119257" y="0"/>
            <a:ext cx="5072743" cy="6858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image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55BE3C-58B8-974D-A573-07F2CEA8A3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230" y="6282435"/>
            <a:ext cx="4270745" cy="2979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5EBFA3-4A54-7144-9584-F0D5DB50CD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1" y="783771"/>
            <a:ext cx="5725886" cy="3988566"/>
          </a:xfrm>
        </p:spPr>
        <p:txBody>
          <a:bodyPr anchor="b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Opening Slide</a:t>
            </a:r>
            <a:br>
              <a:rPr lang="en-US" dirty="0"/>
            </a:br>
            <a:r>
              <a:rPr lang="en-US" dirty="0"/>
              <a:t>with photo</a:t>
            </a:r>
            <a:br>
              <a:rPr lang="en-US" dirty="0"/>
            </a:br>
            <a:r>
              <a:rPr lang="en-US" dirty="0"/>
              <a:t>72pt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91625D-DEE5-F542-93A5-54AF40C1CF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5044445"/>
            <a:ext cx="5725887" cy="63276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Single-line subhead</a:t>
            </a:r>
          </a:p>
        </p:txBody>
      </p:sp>
    </p:spTree>
    <p:extLst>
      <p:ext uri="{BB962C8B-B14F-4D97-AF65-F5344CB8AC3E}">
        <p14:creationId xmlns:p14="http://schemas.microsoft.com/office/powerpoint/2010/main" val="1344978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9F2A4-BAF9-8042-A39D-2A6092A5B0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Single-Line Header 40pt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276A13-F892-9047-9681-7CA6D858E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54494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4C591D-5166-0241-8DC4-3401B52A5E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8F8520-A395-3E44-998F-0BCCC1D39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271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losing Slide">
    <p:bg>
      <p:bgPr>
        <a:gradFill flip="none" rotWithShape="1">
          <a:gsLst>
            <a:gs pos="44000">
              <a:srgbClr val="0067AC"/>
            </a:gs>
            <a:gs pos="100000">
              <a:srgbClr val="87479B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age result for grand view health leapfrog">
            <a:extLst>
              <a:ext uri="{FF2B5EF4-FFF2-40B4-BE49-F238E27FC236}">
                <a16:creationId xmlns:a16="http://schemas.microsoft.com/office/drawing/2014/main" id="{B34E8EA5-9D84-6F42-B86A-FE88D8C49AF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416453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23D8000-0F87-0F4D-8B3C-B16E788E1C23}"/>
              </a:ext>
            </a:extLst>
          </p:cNvPr>
          <p:cNvGrpSpPr/>
          <p:nvPr userDrawn="1"/>
        </p:nvGrpSpPr>
        <p:grpSpPr>
          <a:xfrm>
            <a:off x="712110" y="904875"/>
            <a:ext cx="10784570" cy="5675520"/>
            <a:chOff x="712110" y="904875"/>
            <a:chExt cx="10784570" cy="567552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F611670-0597-9C4A-8FE9-BD830247CD3B}"/>
                </a:ext>
              </a:extLst>
            </p:cNvPr>
            <p:cNvSpPr/>
            <p:nvPr userDrawn="1"/>
          </p:nvSpPr>
          <p:spPr>
            <a:xfrm>
              <a:off x="712110" y="904875"/>
              <a:ext cx="10784570" cy="5048250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D55BE3C-58B8-974D-A573-07F2CEA8A3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25935" y="6282435"/>
              <a:ext cx="4270745" cy="29796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5EBFA3-4A54-7144-9584-F0D5DB50CD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13624" y="1257301"/>
            <a:ext cx="6762750" cy="3515036"/>
          </a:xfrm>
        </p:spPr>
        <p:txBody>
          <a:bodyPr anchor="b"/>
          <a:lstStyle>
            <a:lvl1pPr algn="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Closing Slide</a:t>
            </a:r>
            <a:br>
              <a:rPr lang="en-US" dirty="0"/>
            </a:br>
            <a:r>
              <a:rPr lang="en-US" dirty="0"/>
              <a:t>72pt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91625D-DEE5-F542-93A5-54AF40C1CF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13624" y="5044445"/>
            <a:ext cx="6762750" cy="63276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Single-line subhead</a:t>
            </a:r>
          </a:p>
        </p:txBody>
      </p:sp>
    </p:spTree>
    <p:extLst>
      <p:ext uri="{BB962C8B-B14F-4D97-AF65-F5344CB8AC3E}">
        <p14:creationId xmlns:p14="http://schemas.microsoft.com/office/powerpoint/2010/main" val="27610379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sition Slide Color">
    <p:bg>
      <p:bgPr>
        <a:gradFill>
          <a:gsLst>
            <a:gs pos="0">
              <a:srgbClr val="0067AC"/>
            </a:gs>
            <a:gs pos="100000">
              <a:srgbClr val="87479B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EBFA3-4A54-7144-9584-F0D5DB50CD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296886"/>
            <a:ext cx="9829800" cy="1800906"/>
          </a:xfrm>
        </p:spPr>
        <p:txBody>
          <a:bodyPr anchor="ctr"/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Transition</a:t>
            </a:r>
            <a:br>
              <a:rPr lang="en-US" dirty="0"/>
            </a:br>
            <a:r>
              <a:rPr lang="en-US" dirty="0"/>
              <a:t>Slide 66pt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91625D-DEE5-F542-93A5-54AF40C1CF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189867"/>
            <a:ext cx="9829800" cy="610733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AFC4E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Single-line subhead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C3C500-A7A6-2942-839D-87CE23DC1926}"/>
              </a:ext>
            </a:extLst>
          </p:cNvPr>
          <p:cNvSpPr/>
          <p:nvPr userDrawn="1"/>
        </p:nvSpPr>
        <p:spPr>
          <a:xfrm>
            <a:off x="0" y="6247930"/>
            <a:ext cx="12192000" cy="611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BEFE25-528E-A74B-AE2E-699D525010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5901" y="6453831"/>
            <a:ext cx="2893060" cy="20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345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sition Slide Image 1">
    <p:bg>
      <p:bgPr>
        <a:blipFill dpi="0" rotWithShape="1">
          <a:blip r:embed="rId2" cstate="screen">
            <a:alphaModFix amt="3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EBFA3-4A54-7144-9584-F0D5DB50CD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296886"/>
            <a:ext cx="9829800" cy="1800906"/>
          </a:xfrm>
        </p:spPr>
        <p:txBody>
          <a:bodyPr anchor="ctr"/>
          <a:lstStyle>
            <a:lvl1pPr algn="l">
              <a:defRPr sz="6600">
                <a:solidFill>
                  <a:srgbClr val="0067AC"/>
                </a:solidFill>
              </a:defRPr>
            </a:lvl1pPr>
          </a:lstStyle>
          <a:p>
            <a:r>
              <a:rPr lang="en-US" dirty="0"/>
              <a:t>Transition</a:t>
            </a:r>
            <a:br>
              <a:rPr lang="en-US" dirty="0"/>
            </a:br>
            <a:r>
              <a:rPr lang="en-US" dirty="0"/>
              <a:t>Slide 66pt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91625D-DEE5-F542-93A5-54AF40C1CF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189867"/>
            <a:ext cx="9829800" cy="610733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87479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Single-line subhead</a:t>
            </a:r>
          </a:p>
        </p:txBody>
      </p:sp>
    </p:spTree>
    <p:extLst>
      <p:ext uri="{BB962C8B-B14F-4D97-AF65-F5344CB8AC3E}">
        <p14:creationId xmlns:p14="http://schemas.microsoft.com/office/powerpoint/2010/main" val="1380437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EBFA3-4A54-7144-9584-F0D5DB50CD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122363"/>
            <a:ext cx="9829800" cy="2387600"/>
          </a:xfrm>
        </p:spPr>
        <p:txBody>
          <a:bodyPr anchor="b"/>
          <a:lstStyle>
            <a:lvl1pPr algn="l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91625D-DEE5-F542-93A5-54AF40C1CF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602038"/>
            <a:ext cx="9829800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87479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Single-line subhead</a:t>
            </a:r>
          </a:p>
        </p:txBody>
      </p:sp>
    </p:spTree>
    <p:extLst>
      <p:ext uri="{BB962C8B-B14F-4D97-AF65-F5344CB8AC3E}">
        <p14:creationId xmlns:p14="http://schemas.microsoft.com/office/powerpoint/2010/main" val="2675090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4DC62-08F2-5C4D-B795-B2404B7A3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8462BD-79B3-B046-A661-76494E8EB9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22471"/>
            <a:ext cx="10515600" cy="1367179"/>
          </a:xfrm>
        </p:spPr>
        <p:txBody>
          <a:bodyPr/>
          <a:lstStyle>
            <a:lvl1pPr marL="0" indent="0">
              <a:buNone/>
              <a:defRPr sz="2400">
                <a:solidFill>
                  <a:srgbClr val="87479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9683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4431D54-5D05-9E41-81B9-FFC9FD7AAA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6391" y="-4806"/>
            <a:ext cx="9902536" cy="688108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B114691-AC41-A245-A9C5-990C50EB88BE}"/>
              </a:ext>
            </a:extLst>
          </p:cNvPr>
          <p:cNvSpPr/>
          <p:nvPr userDrawn="1"/>
        </p:nvSpPr>
        <p:spPr>
          <a:xfrm>
            <a:off x="0" y="0"/>
            <a:ext cx="5157788" cy="6876283"/>
          </a:xfrm>
          <a:prstGeom prst="rect">
            <a:avLst/>
          </a:prstGeom>
          <a:gradFill>
            <a:gsLst>
              <a:gs pos="0">
                <a:srgbClr val="0067AC"/>
              </a:gs>
              <a:gs pos="100000">
                <a:srgbClr val="87479B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A377C88-9574-854E-9D0C-6FE1740385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951733"/>
            <a:ext cx="3416298" cy="25915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Remember your audience.</a:t>
            </a:r>
          </a:p>
          <a:p>
            <a:pPr lvl="0"/>
            <a:r>
              <a:rPr lang="en-US" dirty="0"/>
              <a:t>Keep bullets to a minimum.</a:t>
            </a:r>
          </a:p>
          <a:p>
            <a:pPr lvl="0"/>
            <a:r>
              <a:rPr lang="en-US" dirty="0"/>
              <a:t>Full sentences are not required.</a:t>
            </a:r>
          </a:p>
          <a:p>
            <a:pPr lvl="0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6141F2-6B9E-7343-8BC4-C52265C5FD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2313" y="4500563"/>
            <a:ext cx="4106862" cy="1405704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Header</a:t>
            </a:r>
            <a:br>
              <a:rPr lang="en-US" dirty="0"/>
            </a:br>
            <a:r>
              <a:rPr lang="en-US" dirty="0"/>
              <a:t>40pt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B6361BE-F96B-9B4B-BB1F-BDDF07224B32}"/>
              </a:ext>
            </a:extLst>
          </p:cNvPr>
          <p:cNvGrpSpPr/>
          <p:nvPr userDrawn="1"/>
        </p:nvGrpSpPr>
        <p:grpSpPr>
          <a:xfrm>
            <a:off x="215901" y="598377"/>
            <a:ext cx="11274691" cy="6060706"/>
            <a:chOff x="215901" y="598377"/>
            <a:chExt cx="11274691" cy="606070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142210C-5B6E-6C4E-9867-F6B1A9E2D2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5901" y="6457241"/>
              <a:ext cx="2893060" cy="201842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045D7F7-7D9F-A545-8348-5DD692025F7C}"/>
                </a:ext>
              </a:extLst>
            </p:cNvPr>
            <p:cNvSpPr/>
            <p:nvPr userDrawn="1"/>
          </p:nvSpPr>
          <p:spPr>
            <a:xfrm>
              <a:off x="485775" y="598377"/>
              <a:ext cx="11004817" cy="3351212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21D4266A-E8F0-654D-B945-FEB99C64F12C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0" y="6350311"/>
            <a:ext cx="12191999" cy="43240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rgbClr val="A6A6A6"/>
                </a:solidFill>
                <a:latin typeface="Calibri"/>
                <a:ea typeface="Open Sans" pitchFamily="34" charset="0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JM" sz="1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Page </a:t>
            </a:r>
            <a:fld id="{857B18ED-D931-45F4-8873-1BEDAB4DC03E}" type="slidenum">
              <a:rPr lang="en-JM" sz="140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/>
              <a:t>‹#›</a:t>
            </a:fld>
            <a:endParaRPr lang="en-JM" sz="1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777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nd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AF0ACCC-92E6-8942-ABE4-71EDD98F9C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173" y="0"/>
            <a:ext cx="8686639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B114691-AC41-A245-A9C5-990C50EB88BE}"/>
              </a:ext>
            </a:extLst>
          </p:cNvPr>
          <p:cNvSpPr/>
          <p:nvPr userDrawn="1"/>
        </p:nvSpPr>
        <p:spPr>
          <a:xfrm>
            <a:off x="7034212" y="0"/>
            <a:ext cx="5157788" cy="6858000"/>
          </a:xfrm>
          <a:prstGeom prst="rect">
            <a:avLst/>
          </a:prstGeom>
          <a:gradFill>
            <a:gsLst>
              <a:gs pos="0">
                <a:srgbClr val="0067AC"/>
              </a:gs>
              <a:gs pos="100000">
                <a:srgbClr val="87479B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A377C88-9574-854E-9D0C-6FE1740385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56511" y="951733"/>
            <a:ext cx="3416298" cy="25915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Remember your audience.</a:t>
            </a:r>
          </a:p>
          <a:p>
            <a:pPr lvl="0"/>
            <a:r>
              <a:rPr lang="en-US" dirty="0"/>
              <a:t>Keep bullets to a minimum.</a:t>
            </a:r>
          </a:p>
          <a:p>
            <a:pPr lvl="0"/>
            <a:r>
              <a:rPr lang="en-US" dirty="0"/>
              <a:t>Full sentences are not required.</a:t>
            </a:r>
          </a:p>
          <a:p>
            <a:pPr lvl="0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6141F2-6B9E-7343-8BC4-C52265C5FD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6511" y="4500563"/>
            <a:ext cx="3834082" cy="14057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Header 40pt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6E262C2-3FD4-FE4A-994C-F541EE0006E7}"/>
              </a:ext>
            </a:extLst>
          </p:cNvPr>
          <p:cNvGrpSpPr/>
          <p:nvPr userDrawn="1"/>
        </p:nvGrpSpPr>
        <p:grpSpPr>
          <a:xfrm>
            <a:off x="485775" y="598377"/>
            <a:ext cx="11004817" cy="6060706"/>
            <a:chOff x="485775" y="598377"/>
            <a:chExt cx="11004817" cy="606070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142210C-5B6E-6C4E-9867-F6B1A9E2D2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97532" y="6457241"/>
              <a:ext cx="2893060" cy="201842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2FD8E8A-5DD5-D542-BA8C-48739ECD37E3}"/>
                </a:ext>
              </a:extLst>
            </p:cNvPr>
            <p:cNvSpPr/>
            <p:nvPr userDrawn="1"/>
          </p:nvSpPr>
          <p:spPr>
            <a:xfrm>
              <a:off x="485775" y="598377"/>
              <a:ext cx="11004817" cy="3351212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F78324BC-B569-AC49-923C-35C7EBAA8994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0" y="6350311"/>
            <a:ext cx="12191999" cy="43240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rgbClr val="A6A6A6"/>
                </a:solidFill>
                <a:latin typeface="Calibri"/>
                <a:ea typeface="Open Sans" pitchFamily="34" charset="0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JM" sz="1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Page </a:t>
            </a:r>
            <a:fld id="{857B18ED-D931-45F4-8873-1BEDAB4DC03E}" type="slidenum">
              <a:rPr lang="en-JM" sz="140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/>
              <a:t>‹#›</a:t>
            </a:fld>
            <a:endParaRPr lang="en-JM" sz="1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092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0478CC3-5D8F-A649-83EF-EDCDAAAFBD96}"/>
              </a:ext>
            </a:extLst>
          </p:cNvPr>
          <p:cNvSpPr/>
          <p:nvPr userDrawn="1"/>
        </p:nvSpPr>
        <p:spPr>
          <a:xfrm>
            <a:off x="0" y="6246796"/>
            <a:ext cx="12192000" cy="611204"/>
          </a:xfrm>
          <a:prstGeom prst="rect">
            <a:avLst/>
          </a:prstGeom>
          <a:gradFill flip="none" rotWithShape="1">
            <a:gsLst>
              <a:gs pos="20000">
                <a:srgbClr val="0067AC"/>
              </a:gs>
              <a:gs pos="99000">
                <a:srgbClr val="87479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261E1F-628E-244C-8AE4-6B80E29D8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43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Single-Line Header 40pt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8E3450-635D-4341-8EE4-2A18BC23E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51906"/>
            <a:ext cx="10515600" cy="4925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Remember your audience.</a:t>
            </a:r>
          </a:p>
          <a:p>
            <a:pPr>
              <a:lnSpc>
                <a:spcPct val="100000"/>
              </a:lnSpc>
            </a:pPr>
            <a:r>
              <a:rPr lang="en-US" dirty="0"/>
              <a:t>Keep bullets to a minimum.</a:t>
            </a:r>
          </a:p>
          <a:p>
            <a:pPr>
              <a:lnSpc>
                <a:spcPct val="100000"/>
              </a:lnSpc>
            </a:pPr>
            <a:r>
              <a:rPr lang="en-US" dirty="0"/>
              <a:t>Full sentences are not required.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D7F398-8A09-9848-B498-17A5F2252B08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01" y="6457241"/>
            <a:ext cx="2893060" cy="201842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8722CA6-CF0D-1143-8739-3823ACBF4983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0" y="6350311"/>
            <a:ext cx="12191999" cy="43240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rgbClr val="A6A6A6"/>
                </a:solidFill>
                <a:latin typeface="Calibri"/>
                <a:ea typeface="Open Sans" pitchFamily="34" charset="0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JM" sz="1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Page </a:t>
            </a:r>
            <a:fld id="{857B18ED-D931-45F4-8873-1BEDAB4DC03E}" type="slidenum">
              <a:rPr lang="en-JM" sz="140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/>
              <a:t>‹#›</a:t>
            </a:fld>
            <a:endParaRPr lang="en-JM" sz="1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666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3" r:id="rId2"/>
    <p:sldLayoutId id="2147483666" r:id="rId3"/>
    <p:sldLayoutId id="2147483663" r:id="rId4"/>
    <p:sldLayoutId id="2147483670" r:id="rId5"/>
    <p:sldLayoutId id="2147483649" r:id="rId6"/>
    <p:sldLayoutId id="2147483651" r:id="rId7"/>
    <p:sldLayoutId id="2147483668" r:id="rId8"/>
    <p:sldLayoutId id="2147483667" r:id="rId9"/>
    <p:sldLayoutId id="2147483661" r:id="rId10"/>
    <p:sldLayoutId id="2147483671" r:id="rId11"/>
    <p:sldLayoutId id="2147483672" r:id="rId12"/>
    <p:sldLayoutId id="2147483657" r:id="rId13"/>
    <p:sldLayoutId id="2147483656" r:id="rId14"/>
    <p:sldLayoutId id="2147483650" r:id="rId15"/>
    <p:sldLayoutId id="2147483652" r:id="rId16"/>
    <p:sldLayoutId id="2147483653" r:id="rId17"/>
    <p:sldLayoutId id="2147483654" r:id="rId18"/>
    <p:sldLayoutId id="2147483655" r:id="rId19"/>
    <p:sldLayoutId id="2147483658" r:id="rId20"/>
    <p:sldLayoutId id="2147483659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 cap="none" spc="-150" baseline="0">
          <a:solidFill>
            <a:srgbClr val="0067AC"/>
          </a:solidFill>
          <a:latin typeface="Arial Black" panose="020B0604020202020204" pitchFamily="34" charset="0"/>
          <a:ea typeface="Verdana" panose="020B0604030504040204" pitchFamily="34" charset="0"/>
          <a:cs typeface="Arial Black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600" userDrawn="1">
          <p15:clr>
            <a:srgbClr val="F26B43"/>
          </p15:clr>
        </p15:guide>
        <p15:guide id="3" orient="horz" pos="792" userDrawn="1">
          <p15:clr>
            <a:srgbClr val="F26B43"/>
          </p15:clr>
        </p15:guide>
        <p15:guide id="4" pos="528" userDrawn="1">
          <p15:clr>
            <a:srgbClr val="F26B43"/>
          </p15:clr>
        </p15:guide>
        <p15:guide id="6" orient="horz" pos="2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10984-6840-814E-B7C8-6D772E2F0A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663701"/>
            <a:ext cx="6848475" cy="2743199"/>
          </a:xfrm>
        </p:spPr>
        <p:txBody>
          <a:bodyPr/>
          <a:lstStyle/>
          <a:p>
            <a:pPr algn="ctr"/>
            <a:r>
              <a:rPr lang="en-US" sz="6000" dirty="0"/>
              <a:t>Anticoagulation &amp; </a:t>
            </a:r>
            <a:br>
              <a:rPr lang="en-US" sz="6000" dirty="0"/>
            </a:br>
            <a:r>
              <a:rPr lang="en-US" sz="6000" dirty="0"/>
              <a:t>INR Testing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127B86-6A83-C347-A529-2A1FC5A881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1" y="5044445"/>
            <a:ext cx="1993900" cy="632765"/>
          </a:xfrm>
        </p:spPr>
        <p:txBody>
          <a:bodyPr/>
          <a:lstStyle/>
          <a:p>
            <a:r>
              <a:rPr lang="en-US" dirty="0"/>
              <a:t>A Review</a:t>
            </a:r>
          </a:p>
        </p:txBody>
      </p:sp>
    </p:spTree>
    <p:extLst>
      <p:ext uri="{BB962C8B-B14F-4D97-AF65-F5344CB8AC3E}">
        <p14:creationId xmlns:p14="http://schemas.microsoft.com/office/powerpoint/2010/main" val="1213713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032000"/>
            <a:ext cx="4138612" cy="1371600"/>
          </a:xfrm>
        </p:spPr>
        <p:txBody>
          <a:bodyPr/>
          <a:lstStyle/>
          <a:p>
            <a:r>
              <a:rPr lang="en-US" dirty="0"/>
              <a:t>CoaguChek XS from Roche</a:t>
            </a: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93102" y="616690"/>
            <a:ext cx="4896369" cy="486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746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88" y="162472"/>
            <a:ext cx="10107612" cy="587375"/>
          </a:xfrm>
        </p:spPr>
        <p:txBody>
          <a:bodyPr/>
          <a:lstStyle/>
          <a:p>
            <a:r>
              <a:rPr lang="en-US" dirty="0"/>
              <a:t>Proper use of CoaguChek XS Machine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41489" y="1839733"/>
            <a:ext cx="874712" cy="424355"/>
          </a:xfrm>
        </p:spPr>
        <p:txBody>
          <a:bodyPr/>
          <a:lstStyle/>
          <a:p>
            <a:r>
              <a:rPr lang="en-US" dirty="0"/>
              <a:t>Chip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535333" y="1137746"/>
            <a:ext cx="1117600" cy="424355"/>
          </a:xfrm>
        </p:spPr>
        <p:txBody>
          <a:bodyPr/>
          <a:lstStyle/>
          <a:p>
            <a:r>
              <a:rPr lang="en-US" dirty="0"/>
              <a:t>Strips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93268" y="2781741"/>
            <a:ext cx="3373438" cy="23692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987291" y="2837611"/>
            <a:ext cx="4221163" cy="1670143"/>
          </a:xfrm>
          <a:prstGeom prst="rect">
            <a:avLst/>
          </a:prstGeom>
        </p:spPr>
      </p:pic>
      <p:sp>
        <p:nvSpPr>
          <p:cNvPr id="11" name="Text Placeholder 2"/>
          <p:cNvSpPr txBox="1">
            <a:spLocks/>
          </p:cNvSpPr>
          <p:nvPr/>
        </p:nvSpPr>
        <p:spPr>
          <a:xfrm>
            <a:off x="4586288" y="1841052"/>
            <a:ext cx="3249611" cy="8005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Chip code and strip code must match.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616201" y="2921000"/>
            <a:ext cx="7137399" cy="13843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467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788" y="241300"/>
            <a:ext cx="4071113" cy="1600200"/>
          </a:xfrm>
        </p:spPr>
        <p:txBody>
          <a:bodyPr/>
          <a:lstStyle/>
          <a:p>
            <a:r>
              <a:rPr lang="en-US" sz="3600" dirty="0"/>
              <a:t>Proper use of CoaguChek XS Machine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8291" y="3027021"/>
            <a:ext cx="3621910" cy="1290979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>
                    <a:lumMod val="10000"/>
                  </a:schemeClr>
                </a:solidFill>
              </a:rPr>
              <a:t>Strips can be stored and used until their expiration date.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663132" y="1904126"/>
            <a:ext cx="6007292" cy="2376842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4402901" y="2806700"/>
            <a:ext cx="3979099" cy="8001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378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788" y="241300"/>
            <a:ext cx="4071113" cy="1600200"/>
          </a:xfrm>
        </p:spPr>
        <p:txBody>
          <a:bodyPr/>
          <a:lstStyle/>
          <a:p>
            <a:r>
              <a:rPr lang="en-US" sz="3600" dirty="0"/>
              <a:t>Proper use of CoaguChek XS Machine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488" y="2202767"/>
            <a:ext cx="4722812" cy="3702733"/>
          </a:xfrm>
        </p:spPr>
        <p:txBody>
          <a:bodyPr>
            <a:normAutofit fontScale="550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>
                    <a:lumMod val="10000"/>
                  </a:schemeClr>
                </a:solidFill>
              </a:rPr>
              <a:t>Strips must be used within 10 minutes after removal from container for accuracy.</a:t>
            </a:r>
            <a:br>
              <a:rPr lang="en-US" sz="4400" dirty="0">
                <a:solidFill>
                  <a:schemeClr val="bg1">
                    <a:lumMod val="10000"/>
                  </a:schemeClr>
                </a:solidFill>
              </a:rPr>
            </a:br>
            <a:endParaRPr lang="en-US" sz="4400" dirty="0">
              <a:solidFill>
                <a:schemeClr val="bg1">
                  <a:lumMod val="10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>
                    <a:lumMod val="10000"/>
                  </a:schemeClr>
                </a:solidFill>
              </a:rPr>
              <a:t>Container cap should be put back on tightly immediately after removing a test strip.</a:t>
            </a:r>
            <a:br>
              <a:rPr lang="en-US" sz="4400" dirty="0">
                <a:solidFill>
                  <a:schemeClr val="bg1">
                    <a:lumMod val="10000"/>
                  </a:schemeClr>
                </a:solidFill>
              </a:rPr>
            </a:br>
            <a:endParaRPr lang="en-US" sz="4400" dirty="0">
              <a:solidFill>
                <a:schemeClr val="bg1">
                  <a:lumMod val="10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>
                    <a:lumMod val="10000"/>
                  </a:schemeClr>
                </a:solidFill>
              </a:rPr>
              <a:t>CoaguChek XS machine needs to be cleaned with alcohol prep pad 70% or higher after each use.</a:t>
            </a:r>
          </a:p>
          <a:p>
            <a:endParaRPr lang="en-US" sz="2800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912" y="333314"/>
            <a:ext cx="2804179" cy="37389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6350" y="1536700"/>
            <a:ext cx="2476500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284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788" y="241300"/>
            <a:ext cx="4071113" cy="1600200"/>
          </a:xfrm>
        </p:spPr>
        <p:txBody>
          <a:bodyPr/>
          <a:lstStyle/>
          <a:p>
            <a:r>
              <a:rPr lang="en-US" sz="3600" dirty="0"/>
              <a:t>Proper use of CoaguChek XS Machine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488" y="2558367"/>
            <a:ext cx="4621212" cy="2661333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solidFill>
                  <a:schemeClr val="bg1">
                    <a:lumMod val="10000"/>
                  </a:schemeClr>
                </a:solidFill>
              </a:rPr>
              <a:t>Test strips can only be used within certain temperatures.  </a:t>
            </a:r>
          </a:p>
          <a:p>
            <a:r>
              <a:rPr lang="en-US" sz="3200" dirty="0">
                <a:solidFill>
                  <a:schemeClr val="bg1">
                    <a:lumMod val="10000"/>
                  </a:schemeClr>
                </a:solidFill>
              </a:rPr>
              <a:t>Take strips and CoaguChek XS machine in your home after work.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859462" y="2143125"/>
            <a:ext cx="5476875" cy="204787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4140200" y="3111500"/>
            <a:ext cx="4203700" cy="355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329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2900"/>
            <a:ext cx="8547100" cy="762767"/>
          </a:xfrm>
        </p:spPr>
        <p:txBody>
          <a:bodyPr/>
          <a:lstStyle/>
          <a:p>
            <a:r>
              <a:rPr lang="en-US" dirty="0"/>
              <a:t>When to perform venipuncture.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649788" y="2232357"/>
            <a:ext cx="7154917" cy="1412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Acceptable Reportable Range: 0.8 - 4 (if patient </a:t>
            </a:r>
            <a:r>
              <a:rPr lang="en-US" b="1" dirty="0">
                <a:solidFill>
                  <a:schemeClr val="bg1">
                    <a:lumMod val="10000"/>
                  </a:schemeClr>
                </a:solidFill>
              </a:rPr>
              <a:t>not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 taking Lovenox).</a:t>
            </a:r>
          </a:p>
          <a:p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Must complete venipuncture if over 4.0.  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649788" y="3819857"/>
            <a:ext cx="7389812" cy="1412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Acceptable Reportable Range: 0.8 – 2.8 (if patient taking Lovenox).</a:t>
            </a:r>
          </a:p>
          <a:p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Must complete venipuncture if over 2.8. 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875" y="1639879"/>
            <a:ext cx="3413125" cy="4537756"/>
          </a:xfrm>
          <a:prstGeom prst="rect">
            <a:avLst/>
          </a:prstGeom>
        </p:spPr>
      </p:pic>
      <p:sp>
        <p:nvSpPr>
          <p:cNvPr id="10" name="Text Placeholder 2"/>
          <p:cNvSpPr txBox="1">
            <a:spLocks/>
          </p:cNvSpPr>
          <p:nvPr/>
        </p:nvSpPr>
        <p:spPr>
          <a:xfrm>
            <a:off x="4979988" y="5781092"/>
            <a:ext cx="6691312" cy="39654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Must call physician to get an order if wanting to run a STAT INR.</a:t>
            </a:r>
          </a:p>
        </p:txBody>
      </p:sp>
    </p:spTree>
    <p:extLst>
      <p:ext uri="{BB962C8B-B14F-4D97-AF65-F5344CB8AC3E}">
        <p14:creationId xmlns:p14="http://schemas.microsoft.com/office/powerpoint/2010/main" val="899347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6146800" cy="604358"/>
          </a:xfrm>
        </p:spPr>
        <p:txBody>
          <a:bodyPr/>
          <a:lstStyle/>
          <a:p>
            <a:r>
              <a:rPr lang="en-US" dirty="0"/>
              <a:t>Critical INR 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886907"/>
            <a:ext cx="10248900" cy="287559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>
                    <a:lumMod val="10000"/>
                  </a:schemeClr>
                </a:solidFill>
              </a:rPr>
              <a:t>If a patient has an INR above 5.0 they must have a revisit the next day.</a:t>
            </a:r>
            <a:br>
              <a:rPr lang="en-US" sz="3200" dirty="0">
                <a:solidFill>
                  <a:schemeClr val="bg1">
                    <a:lumMod val="10000"/>
                  </a:schemeClr>
                </a:solidFill>
              </a:rPr>
            </a:br>
            <a:endParaRPr lang="en-US" sz="3200" dirty="0">
              <a:solidFill>
                <a:schemeClr val="bg1">
                  <a:lumMod val="10000"/>
                </a:schemeClr>
              </a:solidFill>
            </a:endParaRPr>
          </a:p>
          <a:p>
            <a:r>
              <a:rPr lang="en-US" sz="3200" dirty="0">
                <a:solidFill>
                  <a:schemeClr val="bg1">
                    <a:lumMod val="10000"/>
                  </a:schemeClr>
                </a:solidFill>
              </a:rPr>
              <a:t>Documentation in the chart should detail the outcome of laboratory testing, correspondence with the physician and follow up.</a:t>
            </a:r>
          </a:p>
        </p:txBody>
      </p:sp>
    </p:spTree>
    <p:extLst>
      <p:ext uri="{BB962C8B-B14F-4D97-AF65-F5344CB8AC3E}">
        <p14:creationId xmlns:p14="http://schemas.microsoft.com/office/powerpoint/2010/main" val="1049508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944100" cy="604358"/>
          </a:xfrm>
        </p:spPr>
        <p:txBody>
          <a:bodyPr/>
          <a:lstStyle/>
          <a:p>
            <a:r>
              <a:rPr lang="en-US" dirty="0"/>
              <a:t>When not to use the CoaguChek XS.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38200" y="1229291"/>
            <a:ext cx="10541000" cy="444760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With patients being treated with any direct thrombin inhibitors (Hirudin, Lepirudin, Bivalirudin, Argatroban and Dabigatran Etexilate).</a:t>
            </a:r>
            <a:br>
              <a:rPr lang="en-US" altLang="en-US" dirty="0"/>
            </a:br>
            <a:endParaRPr lang="en-US" altLang="en-US" dirty="0"/>
          </a:p>
          <a:p>
            <a:pPr>
              <a:defRPr/>
            </a:pPr>
            <a:r>
              <a:rPr lang="en-US" altLang="en-US" dirty="0"/>
              <a:t>With patients with a hematocrit range outside 25%-55% range.</a:t>
            </a:r>
            <a:br>
              <a:rPr lang="en-US" altLang="en-US" dirty="0"/>
            </a:br>
            <a:endParaRPr lang="en-US" altLang="en-US" dirty="0"/>
          </a:p>
          <a:p>
            <a:pPr>
              <a:defRPr/>
            </a:pPr>
            <a:r>
              <a:rPr lang="en-US" altLang="en-US" dirty="0"/>
              <a:t>With patients that have anti-phospholipid antibodies (APA’s) such as Lupus.</a:t>
            </a:r>
          </a:p>
          <a:p>
            <a:pPr marL="0" indent="0">
              <a:buNone/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14786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88" y="211137"/>
            <a:ext cx="2979859" cy="685800"/>
          </a:xfrm>
        </p:spPr>
        <p:txBody>
          <a:bodyPr/>
          <a:lstStyle/>
          <a:p>
            <a:r>
              <a:rPr lang="en-US" dirty="0"/>
              <a:t>Log Sheet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4789" y="1443940"/>
            <a:ext cx="4608512" cy="4017060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Required by Joint Commission to maintain the last two years of logs to keep CLIA (Clinical Laboratory Improvement Amendments) license.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All results on log sheet must correspond with log results in CoaguChek XS machine.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CoaguChek XS machine stores the last 300 readings with the most recent one first.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Use date and time on CoaguChek XS machine for log sheet.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1762" y="554037"/>
            <a:ext cx="6645115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628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4265612" cy="587375"/>
          </a:xfrm>
        </p:spPr>
        <p:txBody>
          <a:bodyPr/>
          <a:lstStyle/>
          <a:p>
            <a:r>
              <a:rPr lang="en-US" dirty="0"/>
              <a:t>Documentation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51089" y="1295400"/>
            <a:ext cx="1725612" cy="424355"/>
          </a:xfrm>
        </p:spPr>
        <p:txBody>
          <a:bodyPr/>
          <a:lstStyle/>
          <a:p>
            <a:r>
              <a:rPr lang="en-US" dirty="0"/>
              <a:t>Log Sheet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56500" y="1257300"/>
            <a:ext cx="2501900" cy="424355"/>
          </a:xfrm>
        </p:spPr>
        <p:txBody>
          <a:bodyPr/>
          <a:lstStyle/>
          <a:p>
            <a:r>
              <a:rPr lang="en-US" dirty="0"/>
              <a:t>CoaguChek XS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9" y="1951038"/>
            <a:ext cx="4948238" cy="3833618"/>
          </a:xfrm>
          <a:prstGeom prst="rect">
            <a:avLst/>
          </a:prstGeom>
        </p:spPr>
      </p:pic>
      <p:pic>
        <p:nvPicPr>
          <p:cNvPr id="1026" name="511CC5A4-FFC2-463A-B09F-F17B941989BC" descr="511CC5A4-FFC2-463A-B09F-F17B941989B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92976" y="2367905"/>
            <a:ext cx="4096512" cy="3072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5105400" y="2540000"/>
            <a:ext cx="3632200" cy="20828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4078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588" y="469900"/>
            <a:ext cx="2779711" cy="660400"/>
          </a:xfrm>
        </p:spPr>
        <p:txBody>
          <a:bodyPr/>
          <a:lstStyle/>
          <a:p>
            <a:r>
              <a:rPr lang="en-US" dirty="0"/>
              <a:t>Embolus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2488" y="1312521"/>
            <a:ext cx="3529011" cy="256098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>
                    <a:lumMod val="10000"/>
                  </a:schemeClr>
                </a:solidFill>
              </a:rPr>
              <a:t>A blood clot, air bubble, piece of fatty deposit, or other object which has been carried in the bloodstream to lodge in a vessel and cause an embolism.</a:t>
            </a:r>
          </a:p>
        </p:txBody>
      </p:sp>
      <p:pic>
        <p:nvPicPr>
          <p:cNvPr id="7" name="Picture 4" descr="new thromb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59551" y="1130300"/>
            <a:ext cx="5255799" cy="342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 Placeholder 3"/>
          <p:cNvSpPr txBox="1">
            <a:spLocks/>
          </p:cNvSpPr>
          <p:nvPr/>
        </p:nvSpPr>
        <p:spPr>
          <a:xfrm>
            <a:off x="674686" y="4294810"/>
            <a:ext cx="3770312" cy="1316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Heart: Heart Attack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Lung: Pulmonary Embolism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Brain: Stroke</a:t>
            </a:r>
          </a:p>
        </p:txBody>
      </p:sp>
    </p:spTree>
    <p:extLst>
      <p:ext uri="{BB962C8B-B14F-4D97-AF65-F5344CB8AC3E}">
        <p14:creationId xmlns:p14="http://schemas.microsoft.com/office/powerpoint/2010/main" val="1285046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4265612" cy="587375"/>
          </a:xfrm>
        </p:spPr>
        <p:txBody>
          <a:bodyPr/>
          <a:lstStyle/>
          <a:p>
            <a:r>
              <a:rPr lang="en-US" dirty="0"/>
              <a:t>Documentation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51089" y="1295400"/>
            <a:ext cx="1725612" cy="424355"/>
          </a:xfrm>
        </p:spPr>
        <p:txBody>
          <a:bodyPr/>
          <a:lstStyle/>
          <a:p>
            <a:r>
              <a:rPr lang="en-US" dirty="0"/>
              <a:t>Log Sheet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315200" y="1326055"/>
            <a:ext cx="3771900" cy="424355"/>
          </a:xfrm>
        </p:spPr>
        <p:txBody>
          <a:bodyPr>
            <a:normAutofit/>
          </a:bodyPr>
          <a:lstStyle/>
          <a:p>
            <a:r>
              <a:rPr lang="en-US" dirty="0"/>
              <a:t>Medical Record Number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9" y="1951038"/>
            <a:ext cx="4948238" cy="38336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8649" y="1846262"/>
            <a:ext cx="4347557" cy="4287838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1562100" y="3187700"/>
            <a:ext cx="8369300" cy="13208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25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88" y="266700"/>
            <a:ext cx="4430712" cy="596900"/>
          </a:xfrm>
        </p:spPr>
        <p:txBody>
          <a:bodyPr/>
          <a:lstStyle/>
          <a:p>
            <a:r>
              <a:rPr lang="en-US" dirty="0"/>
              <a:t>Documentation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924" y="1518894"/>
            <a:ext cx="6258618" cy="27102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2088" y="1163632"/>
            <a:ext cx="46055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>
                    <a:lumMod val="10000"/>
                  </a:schemeClr>
                </a:solidFill>
              </a:rPr>
              <a:t>When inputting medications into a patient chart, the only documented </a:t>
            </a:r>
            <a:r>
              <a:rPr lang="en-US" sz="2800" dirty="0">
                <a:solidFill>
                  <a:srgbClr val="FF0000"/>
                </a:solidFill>
              </a:rPr>
              <a:t>high risk medications 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</a:rPr>
              <a:t>for home care are…</a:t>
            </a:r>
            <a:br>
              <a:rPr lang="en-US" sz="2800" dirty="0">
                <a:solidFill>
                  <a:schemeClr val="bg1">
                    <a:lumMod val="10000"/>
                  </a:schemeClr>
                </a:solidFill>
              </a:rPr>
            </a:br>
            <a:endParaRPr lang="en-US" sz="2800" dirty="0">
              <a:solidFill>
                <a:schemeClr val="bg1">
                  <a:lumMod val="1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10000"/>
                  </a:schemeClr>
                </a:solidFill>
              </a:rPr>
              <a:t>Insulin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10000"/>
                  </a:schemeClr>
                </a:solidFill>
              </a:rPr>
              <a:t>Oral Hypoglycemic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10000"/>
                  </a:schemeClr>
                </a:solidFill>
              </a:rPr>
              <a:t>Coumadin/warfarin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10000"/>
                  </a:schemeClr>
                </a:solidFill>
              </a:rPr>
              <a:t>IV Narcotics</a:t>
            </a:r>
          </a:p>
        </p:txBody>
      </p:sp>
      <p:cxnSp>
        <p:nvCxnSpPr>
          <p:cNvPr id="8" name="Elbow Connector 7"/>
          <p:cNvCxnSpPr/>
          <p:nvPr/>
        </p:nvCxnSpPr>
        <p:spPr>
          <a:xfrm flipV="1">
            <a:off x="3708400" y="4356100"/>
            <a:ext cx="4584700" cy="533400"/>
          </a:xfrm>
          <a:prstGeom prst="bentConnector3">
            <a:avLst>
              <a:gd name="adj1" fmla="val 100139"/>
            </a:avLst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1390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228600"/>
            <a:ext cx="4164012" cy="660400"/>
          </a:xfrm>
        </p:spPr>
        <p:txBody>
          <a:bodyPr/>
          <a:lstStyle/>
          <a:p>
            <a:r>
              <a:rPr lang="en-US" dirty="0"/>
              <a:t>Documentation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9888" y="2527581"/>
            <a:ext cx="4202111" cy="97348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>
                    <a:lumMod val="10000"/>
                  </a:schemeClr>
                </a:solidFill>
              </a:rPr>
              <a:t>INR can be documented in Vital Signs.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446" y="228600"/>
            <a:ext cx="2884311" cy="4635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6791" y="889001"/>
            <a:ext cx="3093717" cy="494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6668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6500" y="2704469"/>
            <a:ext cx="9779000" cy="7493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0070C0"/>
                </a:solidFill>
              </a:rPr>
              <a:t>REFERENCE RANGE INR 2.0 TO 3.0 FOR DVT OR SYSTEMIC EMBOLISM; INR 2.5 TO 3.5 FOR ARTIFICIAL VALVE.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74688" y="215900"/>
            <a:ext cx="4343400" cy="723900"/>
          </a:xfrm>
        </p:spPr>
        <p:txBody>
          <a:bodyPr/>
          <a:lstStyle/>
          <a:p>
            <a:r>
              <a:rPr lang="en-US" dirty="0"/>
              <a:t>Documentation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74688" y="1320169"/>
            <a:ext cx="10983912" cy="78803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300" dirty="0">
                <a:solidFill>
                  <a:schemeClr val="bg1">
                    <a:lumMod val="10000"/>
                  </a:schemeClr>
                </a:solidFill>
              </a:rPr>
              <a:t>According to The Joint Commission, the following sentence must be in all charts of</a:t>
            </a:r>
            <a:r>
              <a:rPr lang="en-US" sz="3300" dirty="0"/>
              <a:t> </a:t>
            </a:r>
            <a:r>
              <a:rPr lang="en-US" sz="3300" dirty="0">
                <a:solidFill>
                  <a:schemeClr val="bg1">
                    <a:lumMod val="10000"/>
                  </a:schemeClr>
                </a:solidFill>
              </a:rPr>
              <a:t>patients that have us complete INR for them.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677988" y="4334833"/>
            <a:ext cx="8799512" cy="503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Pathways – Orders		Interventions		Narrative Note</a:t>
            </a:r>
          </a:p>
        </p:txBody>
      </p:sp>
    </p:spTree>
    <p:extLst>
      <p:ext uri="{BB962C8B-B14F-4D97-AF65-F5344CB8AC3E}">
        <p14:creationId xmlns:p14="http://schemas.microsoft.com/office/powerpoint/2010/main" val="42158013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288" y="2427790"/>
            <a:ext cx="4227511" cy="163621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>
                    <a:lumMod val="10000"/>
                  </a:schemeClr>
                </a:solidFill>
              </a:rPr>
              <a:t>Use of a template insures that proper documentation is completed and the required sentence is in the chart.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4788" y="266700"/>
            <a:ext cx="4240212" cy="723900"/>
          </a:xfrm>
        </p:spPr>
        <p:txBody>
          <a:bodyPr/>
          <a:lstStyle/>
          <a:p>
            <a:r>
              <a:rPr lang="en-US" dirty="0"/>
              <a:t>Documentation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9750" y="215900"/>
            <a:ext cx="3617378" cy="576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9868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365126"/>
            <a:ext cx="10515600" cy="604358"/>
          </a:xfrm>
        </p:spPr>
        <p:txBody>
          <a:bodyPr/>
          <a:lstStyle/>
          <a:p>
            <a:r>
              <a:rPr lang="en-US" dirty="0"/>
              <a:t>Grand View Home Care Responsibility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879600" y="1913350"/>
            <a:ext cx="8610600" cy="2988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altLang="en-US" sz="3600" dirty="0"/>
              <a:t>There is a delicate balance between too much and not enough anticoagulation.  It is our responsibility to instruct our patients on signs and symptoms of over-anticoagulation to report.  </a:t>
            </a:r>
          </a:p>
        </p:txBody>
      </p:sp>
    </p:spTree>
    <p:extLst>
      <p:ext uri="{BB962C8B-B14F-4D97-AF65-F5344CB8AC3E}">
        <p14:creationId xmlns:p14="http://schemas.microsoft.com/office/powerpoint/2010/main" val="34889349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3100" y="2379663"/>
            <a:ext cx="5803900" cy="1100137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7114029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47024" y="2743201"/>
            <a:ext cx="5606676" cy="1079499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35843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489" y="304800"/>
            <a:ext cx="2487612" cy="698500"/>
          </a:xfrm>
        </p:spPr>
        <p:txBody>
          <a:bodyPr/>
          <a:lstStyle/>
          <a:p>
            <a:r>
              <a:rPr lang="en-US" dirty="0"/>
              <a:t>warfarin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089" y="960779"/>
            <a:ext cx="3516311" cy="465479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>
                    <a:lumMod val="10000"/>
                  </a:schemeClr>
                </a:solidFill>
              </a:rPr>
              <a:t>Coumadin/Jantoven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0812" y="1456079"/>
            <a:ext cx="6605905" cy="3206750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42762" y="2633962"/>
            <a:ext cx="3875239" cy="1544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altLang="en-US" sz="2800" b="1" dirty="0">
                <a:solidFill>
                  <a:schemeClr val="bg1">
                    <a:lumMod val="10000"/>
                  </a:schemeClr>
                </a:solidFill>
              </a:rPr>
              <a:t>Use: </a:t>
            </a:r>
          </a:p>
          <a:p>
            <a:pPr marL="0" indent="0">
              <a:buNone/>
              <a:defRPr/>
            </a:pPr>
            <a:r>
              <a:rPr lang="en-US" altLang="en-US" sz="2800" dirty="0">
                <a:solidFill>
                  <a:schemeClr val="bg1">
                    <a:lumMod val="10000"/>
                  </a:schemeClr>
                </a:solidFill>
              </a:rPr>
              <a:t>prevention/treatment of thrombosis/embolism</a:t>
            </a:r>
          </a:p>
        </p:txBody>
      </p:sp>
    </p:spTree>
    <p:extLst>
      <p:ext uri="{BB962C8B-B14F-4D97-AF65-F5344CB8AC3E}">
        <p14:creationId xmlns:p14="http://schemas.microsoft.com/office/powerpoint/2010/main" val="1359916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8089900" cy="604358"/>
          </a:xfrm>
        </p:spPr>
        <p:txBody>
          <a:bodyPr/>
          <a:lstStyle/>
          <a:p>
            <a:r>
              <a:rPr lang="en-US" dirty="0"/>
              <a:t>Warfarin (Coumadin/Jantoven)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231372" y="2418567"/>
            <a:ext cx="8385828" cy="2140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2800" dirty="0"/>
              <a:t>Water soluble and completely absorbed after oral administration.</a:t>
            </a:r>
          </a:p>
          <a:p>
            <a:pPr>
              <a:defRPr/>
            </a:pPr>
            <a:r>
              <a:rPr lang="en-US" altLang="en-US" sz="2800" dirty="0"/>
              <a:t>Half life of 36-42 hours.</a:t>
            </a:r>
          </a:p>
          <a:p>
            <a:pPr>
              <a:defRPr/>
            </a:pPr>
            <a:r>
              <a:rPr lang="en-US" altLang="en-US" sz="2800" dirty="0"/>
              <a:t>Strongly protein-bound, primarily to albumin.</a:t>
            </a:r>
          </a:p>
        </p:txBody>
      </p:sp>
    </p:spTree>
    <p:extLst>
      <p:ext uri="{BB962C8B-B14F-4D97-AF65-F5344CB8AC3E}">
        <p14:creationId xmlns:p14="http://schemas.microsoft.com/office/powerpoint/2010/main" val="1098939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5575300" cy="604358"/>
          </a:xfrm>
        </p:spPr>
        <p:txBody>
          <a:bodyPr/>
          <a:lstStyle/>
          <a:p>
            <a:r>
              <a:rPr lang="en-US" dirty="0"/>
              <a:t>Drug Use &amp; Warfarin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14713" y="2049746"/>
            <a:ext cx="11377287" cy="280165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/>
              <a:t>Altered platelet function (ex. aspirin).</a:t>
            </a:r>
          </a:p>
          <a:p>
            <a:pPr>
              <a:defRPr/>
            </a:pPr>
            <a:r>
              <a:rPr lang="en-US" altLang="en-US" dirty="0"/>
              <a:t>GI injury (ex. NSAID’s).</a:t>
            </a:r>
          </a:p>
          <a:p>
            <a:pPr>
              <a:defRPr/>
            </a:pPr>
            <a:r>
              <a:rPr lang="en-US" altLang="en-US" dirty="0"/>
              <a:t>Altered Vitamin K synthesis in the GI tract (ex. antibiotics).</a:t>
            </a:r>
          </a:p>
          <a:p>
            <a:pPr>
              <a:defRPr/>
            </a:pPr>
            <a:r>
              <a:rPr lang="en-US" altLang="en-US" dirty="0"/>
              <a:t>Alterations in warfarin metabolism (ex. Amiodarone).</a:t>
            </a:r>
          </a:p>
          <a:p>
            <a:pPr>
              <a:defRPr/>
            </a:pPr>
            <a:r>
              <a:rPr lang="en-US" altLang="en-US" dirty="0"/>
              <a:t>Interference with vitamin K metabolism (ex. Acetaminophen).</a:t>
            </a:r>
          </a:p>
        </p:txBody>
      </p:sp>
    </p:spTree>
    <p:extLst>
      <p:ext uri="{BB962C8B-B14F-4D97-AF65-F5344CB8AC3E}">
        <p14:creationId xmlns:p14="http://schemas.microsoft.com/office/powerpoint/2010/main" val="3498572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6070600" cy="604358"/>
          </a:xfrm>
        </p:spPr>
        <p:txBody>
          <a:bodyPr/>
          <a:lstStyle/>
          <a:p>
            <a:r>
              <a:rPr lang="en-US" dirty="0"/>
              <a:t>Antibiotics &amp; Warfarin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699364" y="2142125"/>
            <a:ext cx="9057536" cy="25441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/>
              <a:t>Often within the first three days of antibiotic use there is a risk of over-anticoagulation.  </a:t>
            </a:r>
          </a:p>
          <a:p>
            <a:pPr>
              <a:defRPr/>
            </a:pPr>
            <a:r>
              <a:rPr lang="en-US" altLang="en-US" dirty="0"/>
              <a:t>Amoxicillin, Clarithromycin, Norfloxacin, Trimethoprim-sulfamethoxazole may cause increased anticoagulation.</a:t>
            </a:r>
          </a:p>
        </p:txBody>
      </p:sp>
    </p:spTree>
    <p:extLst>
      <p:ext uri="{BB962C8B-B14F-4D97-AF65-F5344CB8AC3E}">
        <p14:creationId xmlns:p14="http://schemas.microsoft.com/office/powerpoint/2010/main" val="3559318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5092700" cy="604358"/>
          </a:xfrm>
        </p:spPr>
        <p:txBody>
          <a:bodyPr/>
          <a:lstStyle/>
          <a:p>
            <a:r>
              <a:rPr lang="en-US" dirty="0"/>
              <a:t>Aspirin &amp; Warfarin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157434" y="2110635"/>
            <a:ext cx="7862866" cy="1762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altLang="en-US" dirty="0"/>
              <a:t>Risk of GI bleed is much higher in patient taking low dose aspirin and warfarin as compared to warfarin alone.</a:t>
            </a:r>
          </a:p>
        </p:txBody>
      </p:sp>
    </p:spTree>
    <p:extLst>
      <p:ext uri="{BB962C8B-B14F-4D97-AF65-F5344CB8AC3E}">
        <p14:creationId xmlns:p14="http://schemas.microsoft.com/office/powerpoint/2010/main" val="2957552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5092700" cy="604358"/>
          </a:xfrm>
        </p:spPr>
        <p:txBody>
          <a:bodyPr/>
          <a:lstStyle/>
          <a:p>
            <a:r>
              <a:rPr lang="en-US" dirty="0"/>
              <a:t>Food &amp; Warfarin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966238" y="1560708"/>
            <a:ext cx="8562062" cy="3951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2800" dirty="0"/>
              <a:t>Cranberry juice may cause elevated INR by affecting the metabolism of Coumadin. </a:t>
            </a:r>
          </a:p>
          <a:p>
            <a:pPr>
              <a:defRPr/>
            </a:pPr>
            <a:r>
              <a:rPr lang="en-US" altLang="en-US" sz="2800" dirty="0"/>
              <a:t>Cranberry juice has salicylic acid which may increase the INR by displacing warfarin from the albumin sites.</a:t>
            </a:r>
          </a:p>
          <a:p>
            <a:pPr>
              <a:defRPr/>
            </a:pPr>
            <a:r>
              <a:rPr lang="en-US" altLang="en-US" sz="2800" dirty="0"/>
              <a:t>Any foods high in vitamin K-dark green leafy vegetables and cashews can interfere with warfarin.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560264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5092700" cy="604358"/>
          </a:xfrm>
        </p:spPr>
        <p:txBody>
          <a:bodyPr/>
          <a:lstStyle/>
          <a:p>
            <a:r>
              <a:rPr lang="en-US" dirty="0"/>
              <a:t>Alcohol &amp; Warfarin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233640" y="1889691"/>
            <a:ext cx="10221760" cy="3012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/>
              <a:t>Acute alcohol ingestion decreases the metabolism of Coumadin and increases the PT/INR.</a:t>
            </a:r>
            <a:br>
              <a:rPr lang="en-US" altLang="en-US" dirty="0"/>
            </a:br>
            <a:endParaRPr lang="en-US" altLang="en-US" dirty="0"/>
          </a:p>
          <a:p>
            <a:pPr>
              <a:defRPr/>
            </a:pPr>
            <a:r>
              <a:rPr lang="en-US" altLang="en-US" dirty="0"/>
              <a:t>Chronic daily use of alcohol increases metabolism of warfarin and decreases the PT/INR.</a:t>
            </a:r>
          </a:p>
        </p:txBody>
      </p:sp>
    </p:spTree>
    <p:extLst>
      <p:ext uri="{BB962C8B-B14F-4D97-AF65-F5344CB8AC3E}">
        <p14:creationId xmlns:p14="http://schemas.microsoft.com/office/powerpoint/2010/main" val="2132396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VH">
      <a:dk1>
        <a:srgbClr val="5E5E5E"/>
      </a:dk1>
      <a:lt1>
        <a:srgbClr val="FEFFFF"/>
      </a:lt1>
      <a:dk2>
        <a:srgbClr val="145082"/>
      </a:dk2>
      <a:lt2>
        <a:srgbClr val="E7E6E6"/>
      </a:lt2>
      <a:accent1>
        <a:srgbClr val="86469B"/>
      </a:accent1>
      <a:accent2>
        <a:srgbClr val="00A896"/>
      </a:accent2>
      <a:accent3>
        <a:srgbClr val="EC1A36"/>
      </a:accent3>
      <a:accent4>
        <a:srgbClr val="00AED6"/>
      </a:accent4>
      <a:accent5>
        <a:srgbClr val="E97300"/>
      </a:accent5>
      <a:accent6>
        <a:srgbClr val="3DAE2B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1392</TotalTime>
  <Words>796</Words>
  <Application>Microsoft Office PowerPoint</Application>
  <PresentationFormat>Widescreen</PresentationFormat>
  <Paragraphs>91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Arial Black</vt:lpstr>
      <vt:lpstr>Calibri</vt:lpstr>
      <vt:lpstr>Calibri Light</vt:lpstr>
      <vt:lpstr>Wingdings</vt:lpstr>
      <vt:lpstr>Office Theme</vt:lpstr>
      <vt:lpstr>Anticoagulation &amp;  INR Testing</vt:lpstr>
      <vt:lpstr>Embolus</vt:lpstr>
      <vt:lpstr>warfarin</vt:lpstr>
      <vt:lpstr>Warfarin (Coumadin/Jantoven)</vt:lpstr>
      <vt:lpstr>Drug Use &amp; Warfarin</vt:lpstr>
      <vt:lpstr>Antibiotics &amp; Warfarin</vt:lpstr>
      <vt:lpstr>Aspirin &amp; Warfarin</vt:lpstr>
      <vt:lpstr>Food &amp; Warfarin</vt:lpstr>
      <vt:lpstr>Alcohol &amp; Warfarin</vt:lpstr>
      <vt:lpstr>CoaguChek XS from Roche</vt:lpstr>
      <vt:lpstr>Proper use of CoaguChek XS Machine</vt:lpstr>
      <vt:lpstr>Proper use of CoaguChek XS Machine</vt:lpstr>
      <vt:lpstr>Proper use of CoaguChek XS Machine</vt:lpstr>
      <vt:lpstr>Proper use of CoaguChek XS Machine</vt:lpstr>
      <vt:lpstr>When to perform venipuncture.</vt:lpstr>
      <vt:lpstr>Critical INR Procedure</vt:lpstr>
      <vt:lpstr>When not to use the CoaguChek XS.</vt:lpstr>
      <vt:lpstr>Log Sheet</vt:lpstr>
      <vt:lpstr>Documentation</vt:lpstr>
      <vt:lpstr>Documentation</vt:lpstr>
      <vt:lpstr>Documentation</vt:lpstr>
      <vt:lpstr>Documentation</vt:lpstr>
      <vt:lpstr>Documentation</vt:lpstr>
      <vt:lpstr>Documentation</vt:lpstr>
      <vt:lpstr>Grand View Home Care Responsibility</vt:lpstr>
      <vt:lpstr>Questions?</vt:lpstr>
      <vt:lpstr>Thank You!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Juss Grainger</dc:creator>
  <cp:keywords/>
  <dc:description/>
  <cp:lastModifiedBy>Kratz, Diane</cp:lastModifiedBy>
  <cp:revision>98</cp:revision>
  <dcterms:created xsi:type="dcterms:W3CDTF">2020-04-06T16:38:31Z</dcterms:created>
  <dcterms:modified xsi:type="dcterms:W3CDTF">2024-04-26T18:56:33Z</dcterms:modified>
  <cp:category/>
</cp:coreProperties>
</file>