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15"/>
  </p:notesMasterIdLst>
  <p:handoutMasterIdLst>
    <p:handoutMasterId r:id="rId16"/>
  </p:handoutMasterIdLst>
  <p:sldIdLst>
    <p:sldId id="256" r:id="rId5"/>
    <p:sldId id="283" r:id="rId6"/>
    <p:sldId id="264" r:id="rId7"/>
    <p:sldId id="297" r:id="rId8"/>
    <p:sldId id="289" r:id="rId9"/>
    <p:sldId id="304" r:id="rId10"/>
    <p:sldId id="300" r:id="rId11"/>
    <p:sldId id="302" r:id="rId12"/>
    <p:sldId id="303" r:id="rId13"/>
    <p:sldId id="29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Rg st="1" end="8"/>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5388" autoAdjust="0"/>
  </p:normalViewPr>
  <p:slideViewPr>
    <p:cSldViewPr snapToGrid="0" showGuides="1">
      <p:cViewPr varScale="1">
        <p:scale>
          <a:sx n="68" d="100"/>
          <a:sy n="68" d="100"/>
        </p:scale>
        <p:origin x="966" y="60"/>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6/26/2024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6/26/2024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165702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9028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04702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25317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Identical to previous slide but with links spelled out (this slide hidden)</a:t>
            </a:r>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109408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524000" y="1143000"/>
            <a:ext cx="9144000" cy="2585720"/>
          </a:xfrm>
        </p:spPr>
        <p:txBody>
          <a:bodyPr anchor="b">
            <a:no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1524000" y="3799840"/>
            <a:ext cx="9144000" cy="2052320"/>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29685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6" r:id="rId13"/>
    <p:sldLayoutId id="2147483817" r:id="rId14"/>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NsdBxNCAJY"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www.trividiahealth.com/wp-content/uploads/2024/04/RE4TVHP08-TRUE-METRIX-PRO-QRC_040524.pdf" TargetMode="External"/><Relationship Id="rId4" Type="http://schemas.openxmlformats.org/officeDocument/2006/relationships/hyperlink" Target="https://www.trividiahealth.com/wp-content/uploads/2024/01/RE4TVHP03-TRUE-METRIX-PRO-Owners-Booklet_012224.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NsdBxNCAJY"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NsdBxNCAJ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trividiahealth.com/wp-content/uploads/2024/01/RE4TVHP03-TRUE-METRIX-PRO-Owners-Booklet_012224.pdf" TargetMode="External"/><Relationship Id="rId4" Type="http://schemas.openxmlformats.org/officeDocument/2006/relationships/hyperlink" Target="https://www.trividiahealth.com/wp-content/uploads/2024/04/RE4TVHP08-TRUE-METRIX-PRO-QRC_040524.pd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2"/>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descr="A close-up of a blood glucose meter&#10;&#10;Description automatically generated">
            <a:extLst>
              <a:ext uri="{FF2B5EF4-FFF2-40B4-BE49-F238E27FC236}">
                <a16:creationId xmlns:a16="http://schemas.microsoft.com/office/drawing/2014/main" id="{CD2A5885-5805-382E-F918-24FADC25B0E9}"/>
              </a:ext>
            </a:extLst>
          </p:cNvPr>
          <p:cNvPicPr>
            <a:picLocks noGrp="1" noChangeAspect="1"/>
          </p:cNvPicPr>
          <p:nvPr>
            <p:ph type="pic" sz="quarter" idx="13"/>
          </p:nvPr>
        </p:nvPicPr>
        <p:blipFill rotWithShape="1">
          <a:blip r:embed="rId3"/>
          <a:srcRect t="13865" b="11135"/>
          <a:stretch/>
        </p:blipFill>
        <p:spPr>
          <a:xfrm>
            <a:off x="-3068326" y="-163843"/>
            <a:ext cx="12191980" cy="6857990"/>
          </a:xfrm>
          <a:prstGeom prst="rect">
            <a:avLst/>
          </a:prstGeom>
          <a:solidFill>
            <a:schemeClr val="accent2">
              <a:lumMod val="20000"/>
              <a:lumOff val="80000"/>
            </a:schemeClr>
          </a:solidFill>
        </p:spPr>
      </p:pic>
      <p:sp>
        <p:nvSpPr>
          <p:cNvPr id="23" name="Rectangle 22">
            <a:extLst>
              <a:ext uri="{FF2B5EF4-FFF2-40B4-BE49-F238E27FC236}">
                <a16:creationId xmlns:a16="http://schemas.microsoft.com/office/drawing/2014/main" id="{64C13BAB-7C00-4D21-A857-E3D41C0A2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ECA7E90F-7383-4A8D-B3B2-977D30D27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4797" y="1661699"/>
            <a:ext cx="3703320" cy="94997"/>
          </a:xfrm>
          <a:prstGeom prst="rect">
            <a:avLst/>
          </a:prstGeom>
          <a:solidFill>
            <a:schemeClr val="accent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1F1FF39A-AC3C-4066-9D4C-519AA2281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tx1">
              <a:alpha val="5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53E7C7A-D853-434A-AA24-D8C247D80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5983" y="1812471"/>
            <a:ext cx="3702134" cy="3383831"/>
          </a:xfrm>
          <a:prstGeom prst="rect">
            <a:avLst/>
          </a:prstGeom>
          <a:solidFill>
            <a:schemeClr val="accent1">
              <a:alpha val="40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7889065" y="2324906"/>
            <a:ext cx="3403426" cy="1588698"/>
          </a:xfrm>
        </p:spPr>
        <p:txBody>
          <a:bodyPr vert="horz" lIns="91440" tIns="45720" rIns="91440" bIns="45720" rtlCol="0" anchor="b">
            <a:normAutofit fontScale="90000"/>
          </a:bodyPr>
          <a:lstStyle/>
          <a:p>
            <a:r>
              <a:rPr lang="en-US" sz="3600" dirty="0">
                <a:solidFill>
                  <a:schemeClr val="bg1"/>
                </a:solidFill>
              </a:rPr>
              <a:t>True Metrix pro </a:t>
            </a:r>
            <a:br>
              <a:rPr lang="en-US" sz="3600" dirty="0">
                <a:solidFill>
                  <a:schemeClr val="bg1"/>
                </a:solidFill>
              </a:rPr>
            </a:br>
            <a:r>
              <a:rPr lang="en-US" sz="3600" dirty="0">
                <a:solidFill>
                  <a:schemeClr val="bg1"/>
                </a:solidFill>
              </a:rPr>
              <a:t>blood glucose meter</a:t>
            </a:r>
          </a:p>
        </p:txBody>
      </p:sp>
      <p:sp>
        <p:nvSpPr>
          <p:cNvPr id="9" name="TextBox 8">
            <a:extLst>
              <a:ext uri="{FF2B5EF4-FFF2-40B4-BE49-F238E27FC236}">
                <a16:creationId xmlns:a16="http://schemas.microsoft.com/office/drawing/2014/main" id="{341597D4-394E-5787-1691-F08B7A49AA03}"/>
              </a:ext>
            </a:extLst>
          </p:cNvPr>
          <p:cNvSpPr txBox="1"/>
          <p:nvPr/>
        </p:nvSpPr>
        <p:spPr>
          <a:xfrm>
            <a:off x="534886" y="3265152"/>
            <a:ext cx="3703320" cy="628024"/>
          </a:xfrm>
          <a:prstGeom prst="rect">
            <a:avLst/>
          </a:prstGeom>
          <a:noFill/>
        </p:spPr>
        <p:txBody>
          <a:bodyPr wrap="square" rtlCol="0">
            <a:spAutoFit/>
          </a:bodyPr>
          <a:lstStyle/>
          <a:p>
            <a:endParaRPr lang="en-US" dirty="0"/>
          </a:p>
        </p:txBody>
      </p:sp>
      <p:pic>
        <p:nvPicPr>
          <p:cNvPr id="1030" name="Picture 6" descr="primary_logo1">
            <a:extLst>
              <a:ext uri="{FF2B5EF4-FFF2-40B4-BE49-F238E27FC236}">
                <a16:creationId xmlns:a16="http://schemas.microsoft.com/office/drawing/2014/main" id="{227DD1A8-26D2-78D6-3E0F-655FF49286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065" y="660138"/>
            <a:ext cx="28575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03B3-1B5D-AD36-BA93-0E0D5B77A032}"/>
              </a:ext>
            </a:extLst>
          </p:cNvPr>
          <p:cNvSpPr>
            <a:spLocks noGrp="1"/>
          </p:cNvSpPr>
          <p:nvPr>
            <p:ph type="title"/>
          </p:nvPr>
        </p:nvSpPr>
        <p:spPr/>
        <p:txBody>
          <a:bodyPr/>
          <a:lstStyle/>
          <a:p>
            <a:r>
              <a:rPr lang="en-US" dirty="0"/>
              <a:t>Helpful links</a:t>
            </a:r>
          </a:p>
        </p:txBody>
      </p:sp>
      <p:sp>
        <p:nvSpPr>
          <p:cNvPr id="4" name="TextBox 3">
            <a:extLst>
              <a:ext uri="{FF2B5EF4-FFF2-40B4-BE49-F238E27FC236}">
                <a16:creationId xmlns:a16="http://schemas.microsoft.com/office/drawing/2014/main" id="{BBF14205-8D02-B4E3-8A59-3947F375C9D6}"/>
              </a:ext>
            </a:extLst>
          </p:cNvPr>
          <p:cNvSpPr txBox="1"/>
          <p:nvPr/>
        </p:nvSpPr>
        <p:spPr>
          <a:xfrm>
            <a:off x="2878016" y="2163298"/>
            <a:ext cx="6098344" cy="646331"/>
          </a:xfrm>
          <a:prstGeom prst="rect">
            <a:avLst/>
          </a:prstGeom>
          <a:noFill/>
        </p:spPr>
        <p:txBody>
          <a:bodyPr wrap="square">
            <a:spAutoFit/>
          </a:bodyPr>
          <a:lstStyle/>
          <a:p>
            <a:pPr marR="0" lvl="0" algn="l" defTabSz="457200" rtl="0" eaLnBrk="1" fontAlgn="auto" latinLnBrk="0" hangingPunct="1">
              <a:lnSpc>
                <a:spcPct val="100000"/>
              </a:lnSpc>
              <a:spcBef>
                <a:spcPct val="20000"/>
              </a:spcBef>
              <a:spcAft>
                <a:spcPts val="600"/>
              </a:spcAft>
              <a:buClr>
                <a:srgbClr val="ED8428"/>
              </a:buClr>
              <a:buSzPct val="92000"/>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hlinkClick r:id="rId3"/>
              </a:rPr>
              <a:t>Training video</a:t>
            </a:r>
            <a:r>
              <a:rPr kumimoji="0" lang="en-US" sz="18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hlinkClick r:id="rId3"/>
              </a:rPr>
              <a:t>: https://www.youtube.com/watch?v=uNsdBxNCAJY</a:t>
            </a:r>
            <a:r>
              <a:rPr kumimoji="0" lang="en-US" sz="18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rPr>
              <a:t> </a:t>
            </a:r>
          </a:p>
        </p:txBody>
      </p:sp>
      <p:sp>
        <p:nvSpPr>
          <p:cNvPr id="6" name="TextBox 5">
            <a:extLst>
              <a:ext uri="{FF2B5EF4-FFF2-40B4-BE49-F238E27FC236}">
                <a16:creationId xmlns:a16="http://schemas.microsoft.com/office/drawing/2014/main" id="{2B417511-E8FD-4952-5CCD-3CECCB980108}"/>
              </a:ext>
            </a:extLst>
          </p:cNvPr>
          <p:cNvSpPr txBox="1"/>
          <p:nvPr/>
        </p:nvSpPr>
        <p:spPr>
          <a:xfrm>
            <a:off x="2878016" y="2881493"/>
            <a:ext cx="6098344" cy="1332673"/>
          </a:xfrm>
          <a:prstGeom prst="rect">
            <a:avLst/>
          </a:prstGeom>
          <a:noFill/>
        </p:spPr>
        <p:txBody>
          <a:bodyPr wrap="square">
            <a:spAutoFit/>
          </a:bodyPr>
          <a:lstStyle/>
          <a:p>
            <a:pPr marR="0" lvl="0" algn="l" defTabSz="457200" rtl="0" eaLnBrk="1" fontAlgn="auto" latinLnBrk="0" hangingPunct="1">
              <a:lnSpc>
                <a:spcPct val="100000"/>
              </a:lnSpc>
              <a:spcBef>
                <a:spcPct val="20000"/>
              </a:spcBef>
              <a:spcAft>
                <a:spcPts val="600"/>
              </a:spcAft>
              <a:buClr>
                <a:srgbClr val="ED8428"/>
              </a:buClr>
              <a:buSzPct val="92000"/>
              <a:tabLst/>
              <a:defRPr/>
            </a:pPr>
            <a:r>
              <a:rPr kumimoji="0" lang="en-US" sz="1800" b="0" i="0" u="sng"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rPr>
              <a:t>Owner’s manual</a:t>
            </a:r>
            <a:r>
              <a:rPr kumimoji="0" lang="en-US" sz="18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rPr>
              <a:t>: </a:t>
            </a:r>
          </a:p>
          <a:p>
            <a:pPr marR="0" lvl="0" algn="l" defTabSz="457200" rtl="0" eaLnBrk="1" fontAlgn="auto" latinLnBrk="0" hangingPunct="1">
              <a:lnSpc>
                <a:spcPct val="100000"/>
              </a:lnSpc>
              <a:spcBef>
                <a:spcPct val="20000"/>
              </a:spcBef>
              <a:spcAft>
                <a:spcPts val="600"/>
              </a:spcAft>
              <a:buClr>
                <a:srgbClr val="ED8428"/>
              </a:buClr>
              <a:buSzPct val="92000"/>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hlinkClick r:id="rId4"/>
              </a:rPr>
              <a:t>https://www.trividiahealth.com/wp-content/uploads/2024/01/RE4TVHP03-TRUE-METRIX-PRO-Owners-Booklet_012224.pdf</a:t>
            </a:r>
            <a:r>
              <a:rPr kumimoji="0" lang="en-US" sz="18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rPr>
              <a:t> </a:t>
            </a:r>
          </a:p>
        </p:txBody>
      </p:sp>
      <p:sp>
        <p:nvSpPr>
          <p:cNvPr id="3" name="TextBox 2">
            <a:extLst>
              <a:ext uri="{FF2B5EF4-FFF2-40B4-BE49-F238E27FC236}">
                <a16:creationId xmlns:a16="http://schemas.microsoft.com/office/drawing/2014/main" id="{1CC63861-4871-175C-40D2-8742B709A70A}"/>
              </a:ext>
            </a:extLst>
          </p:cNvPr>
          <p:cNvSpPr txBox="1"/>
          <p:nvPr/>
        </p:nvSpPr>
        <p:spPr>
          <a:xfrm>
            <a:off x="2878016" y="4380780"/>
            <a:ext cx="6659879" cy="1200329"/>
          </a:xfrm>
          <a:prstGeom prst="rect">
            <a:avLst/>
          </a:prstGeom>
          <a:noFill/>
        </p:spPr>
        <p:txBody>
          <a:bodyPr wrap="square" rtlCol="0">
            <a:spAutoFit/>
          </a:bodyPr>
          <a:lstStyle/>
          <a:p>
            <a:r>
              <a:rPr lang="en-US" u="sng" dirty="0"/>
              <a:t>Quick reference guide</a:t>
            </a:r>
            <a:r>
              <a:rPr lang="en-US" dirty="0"/>
              <a:t>:</a:t>
            </a:r>
          </a:p>
          <a:p>
            <a:r>
              <a:rPr lang="en-US" dirty="0">
                <a:hlinkClick r:id="rId5"/>
              </a:rPr>
              <a:t>https://www.trividiahealth.com/wp-content/uploads/2024/04/RE4TVHP08-TRUE-METRIX-PRO-QRC_040524.pdf</a:t>
            </a:r>
            <a:endParaRPr lang="en-US" dirty="0"/>
          </a:p>
        </p:txBody>
      </p:sp>
    </p:spTree>
    <p:extLst>
      <p:ext uri="{BB962C8B-B14F-4D97-AF65-F5344CB8AC3E}">
        <p14:creationId xmlns:p14="http://schemas.microsoft.com/office/powerpoint/2010/main" val="393222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C903843E-1FAB-AFBB-BDC9-440FCC8CFB12}"/>
              </a:ext>
            </a:extLst>
          </p:cNvPr>
          <p:cNvSpPr>
            <a:spLocks noGrp="1"/>
          </p:cNvSpPr>
          <p:nvPr>
            <p:ph type="ctrTitle"/>
          </p:nvPr>
        </p:nvSpPr>
        <p:spPr>
          <a:xfrm>
            <a:off x="1524000" y="1143000"/>
            <a:ext cx="9144000" cy="1473591"/>
          </a:xfrm>
          <a:noFill/>
        </p:spPr>
        <p:txBody>
          <a:bodyPr/>
          <a:lstStyle/>
          <a:p>
            <a:r>
              <a:rPr lang="en-US" dirty="0"/>
              <a:t>Intended use</a:t>
            </a:r>
            <a:br>
              <a:rPr lang="en-US" dirty="0"/>
            </a:br>
            <a:endParaRPr lang="en-US" dirty="0"/>
          </a:p>
        </p:txBody>
      </p:sp>
      <p:sp>
        <p:nvSpPr>
          <p:cNvPr id="20" name="Subtitle 2">
            <a:extLst>
              <a:ext uri="{FF2B5EF4-FFF2-40B4-BE49-F238E27FC236}">
                <a16:creationId xmlns:a16="http://schemas.microsoft.com/office/drawing/2014/main" id="{826664CC-F0B7-D2E1-A321-E97944F52EA3}"/>
              </a:ext>
            </a:extLst>
          </p:cNvPr>
          <p:cNvSpPr>
            <a:spLocks noGrp="1"/>
          </p:cNvSpPr>
          <p:nvPr>
            <p:ph type="subTitle" idx="1"/>
          </p:nvPr>
        </p:nvSpPr>
        <p:spPr>
          <a:noFill/>
        </p:spPr>
        <p:txBody>
          <a:bodyPr anchor="t"/>
          <a:lstStyle/>
          <a:p>
            <a:r>
              <a:rPr lang="en-US" sz="2000" dirty="0">
                <a:latin typeface="Aptos" panose="020B0004020202020204" pitchFamily="34" charset="0"/>
              </a:rPr>
              <a:t>The TRUE METRIX® PRO Blood Glucose Monitoring System is intended for the quantitative determination of glucose in human whole blood taken from the fingertip or forearm (capillary) or from the vein (venous). The system is not to be used for neonates. The system is intended for multiple-patient use in professional healthcare settings.</a:t>
            </a:r>
          </a:p>
        </p:txBody>
      </p:sp>
    </p:spTree>
    <p:extLst>
      <p:ext uri="{BB962C8B-B14F-4D97-AF65-F5344CB8AC3E}">
        <p14:creationId xmlns:p14="http://schemas.microsoft.com/office/powerpoint/2010/main" val="435195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p:txBody>
          <a:bodyPr/>
          <a:lstStyle/>
          <a:p>
            <a:r>
              <a:rPr lang="en-US" dirty="0"/>
              <a:t>Meter and test strips</a:t>
            </a:r>
          </a:p>
        </p:txBody>
      </p:sp>
      <p:pic>
        <p:nvPicPr>
          <p:cNvPr id="3" name="Content Placeholder 2" descr="A close-up of a device&#10;&#10;Description automatically generated">
            <a:extLst>
              <a:ext uri="{FF2B5EF4-FFF2-40B4-BE49-F238E27FC236}">
                <a16:creationId xmlns:a16="http://schemas.microsoft.com/office/drawing/2014/main" id="{E1CD9D8E-4B1A-6D03-D94C-BE4525552991}"/>
              </a:ext>
            </a:extLst>
          </p:cNvPr>
          <p:cNvPicPr>
            <a:picLocks noGrp="1" noChangeAspect="1"/>
          </p:cNvPicPr>
          <p:nvPr>
            <p:ph sz="half" idx="13"/>
          </p:nvPr>
        </p:nvPicPr>
        <p:blipFill>
          <a:blip r:embed="rId3"/>
          <a:stretch>
            <a:fillRect/>
          </a:stretch>
        </p:blipFill>
        <p:spPr>
          <a:xfrm>
            <a:off x="534364" y="2187575"/>
            <a:ext cx="3503272" cy="3632200"/>
          </a:xfrm>
        </p:spPr>
      </p:pic>
      <p:pic>
        <p:nvPicPr>
          <p:cNvPr id="5" name="Content Placeholder 4" descr="A black and white diagram of a black and white diagram&#10;&#10;Description automatically generated">
            <a:extLst>
              <a:ext uri="{FF2B5EF4-FFF2-40B4-BE49-F238E27FC236}">
                <a16:creationId xmlns:a16="http://schemas.microsoft.com/office/drawing/2014/main" id="{C26852E6-9365-DF87-A4D0-23DC15711DE6}"/>
              </a:ext>
            </a:extLst>
          </p:cNvPr>
          <p:cNvPicPr>
            <a:picLocks noGrp="1" noChangeAspect="1"/>
          </p:cNvPicPr>
          <p:nvPr>
            <p:ph sz="half" idx="2"/>
          </p:nvPr>
        </p:nvPicPr>
        <p:blipFill>
          <a:blip r:embed="rId4"/>
          <a:stretch>
            <a:fillRect/>
          </a:stretch>
        </p:blipFill>
        <p:spPr>
          <a:xfrm>
            <a:off x="5772807" y="1833880"/>
            <a:ext cx="3534268" cy="863486"/>
          </a:xfrm>
          <a:noFill/>
        </p:spPr>
      </p:pic>
      <p:pic>
        <p:nvPicPr>
          <p:cNvPr id="8" name="Picture 7" descr="A close-up of a test strip&#10;&#10;Description automatically generated">
            <a:extLst>
              <a:ext uri="{FF2B5EF4-FFF2-40B4-BE49-F238E27FC236}">
                <a16:creationId xmlns:a16="http://schemas.microsoft.com/office/drawing/2014/main" id="{0BCDEF00-DA73-68F9-31A8-843E17829548}"/>
              </a:ext>
            </a:extLst>
          </p:cNvPr>
          <p:cNvPicPr>
            <a:picLocks noChangeAspect="1"/>
          </p:cNvPicPr>
          <p:nvPr/>
        </p:nvPicPr>
        <p:blipFill>
          <a:blip r:embed="rId5"/>
          <a:stretch>
            <a:fillRect/>
          </a:stretch>
        </p:blipFill>
        <p:spPr>
          <a:xfrm>
            <a:off x="6211017" y="3319473"/>
            <a:ext cx="3096057" cy="2705130"/>
          </a:xfrm>
          <a:prstGeom prst="rect">
            <a:avLst/>
          </a:prstGeom>
        </p:spPr>
      </p:pic>
    </p:spTree>
    <p:extLst>
      <p:ext uri="{BB962C8B-B14F-4D97-AF65-F5344CB8AC3E}">
        <p14:creationId xmlns:p14="http://schemas.microsoft.com/office/powerpoint/2010/main" val="83740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blood glucose meter&#10;&#10;Description automatically generated">
            <a:extLst>
              <a:ext uri="{FF2B5EF4-FFF2-40B4-BE49-F238E27FC236}">
                <a16:creationId xmlns:a16="http://schemas.microsoft.com/office/drawing/2014/main" id="{EA85B302-484F-9A0C-B0A9-8C40AFC6F425}"/>
              </a:ext>
            </a:extLst>
          </p:cNvPr>
          <p:cNvPicPr>
            <a:picLocks noChangeAspect="1"/>
          </p:cNvPicPr>
          <p:nvPr/>
        </p:nvPicPr>
        <p:blipFill>
          <a:blip r:embed="rId2"/>
          <a:stretch>
            <a:fillRect/>
          </a:stretch>
        </p:blipFill>
        <p:spPr>
          <a:xfrm>
            <a:off x="2119745" y="168812"/>
            <a:ext cx="7952509" cy="6858000"/>
          </a:xfrm>
          <a:prstGeom prst="rect">
            <a:avLst/>
          </a:prstGeom>
        </p:spPr>
      </p:pic>
    </p:spTree>
    <p:extLst>
      <p:ext uri="{BB962C8B-B14F-4D97-AF65-F5344CB8AC3E}">
        <p14:creationId xmlns:p14="http://schemas.microsoft.com/office/powerpoint/2010/main" val="196627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BA544F6-BF8C-2C87-3906-146BEDB4C299}"/>
              </a:ext>
            </a:extLst>
          </p:cNvPr>
          <p:cNvSpPr>
            <a:spLocks noGrp="1"/>
          </p:cNvSpPr>
          <p:nvPr>
            <p:ph type="title"/>
          </p:nvPr>
        </p:nvSpPr>
        <p:spPr>
          <a:xfrm>
            <a:off x="457200" y="690880"/>
            <a:ext cx="11267440" cy="561145"/>
          </a:xfrm>
        </p:spPr>
        <p:txBody>
          <a:bodyPr/>
          <a:lstStyle/>
          <a:p>
            <a:r>
              <a:rPr lang="en-US" dirty="0"/>
              <a:t>Blood glucose testing</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3"/>
          </p:nvPr>
        </p:nvSpPr>
        <p:spPr>
          <a:xfrm>
            <a:off x="457200" y="2187363"/>
            <a:ext cx="3657600" cy="1136370"/>
          </a:xfrm>
          <a:noFill/>
        </p:spPr>
        <p:txBody>
          <a:bodyPr>
            <a:normAutofit/>
          </a:bodyPr>
          <a:lstStyle/>
          <a:p>
            <a:pPr marL="0" indent="0">
              <a:buNone/>
            </a:pPr>
            <a:r>
              <a:rPr lang="en-US" b="1" dirty="0">
                <a:hlinkClick r:id="rId3"/>
              </a:rPr>
              <a:t>Training video</a:t>
            </a:r>
            <a:r>
              <a:rPr lang="en-US" dirty="0">
                <a:hlinkClick r:id="rId3"/>
              </a:rPr>
              <a:t>: https://www.youtube.com/watch?v=uNsdBxNCAJY</a:t>
            </a:r>
            <a:r>
              <a:rPr lang="en-US" dirty="0"/>
              <a:t> </a:t>
            </a:r>
          </a:p>
        </p:txBody>
      </p:sp>
      <p:pic>
        <p:nvPicPr>
          <p:cNvPr id="7" name="Content Placeholder 6" descr="A close-up of a blood glucose meter&#10;&#10;Description automatically generated">
            <a:extLst>
              <a:ext uri="{FF2B5EF4-FFF2-40B4-BE49-F238E27FC236}">
                <a16:creationId xmlns:a16="http://schemas.microsoft.com/office/drawing/2014/main" id="{462F3B19-DE63-9FCC-70FF-B7DC4F4D3FDB}"/>
              </a:ext>
            </a:extLst>
          </p:cNvPr>
          <p:cNvPicPr>
            <a:picLocks noGrp="1" noChangeAspect="1"/>
          </p:cNvPicPr>
          <p:nvPr>
            <p:ph sz="half" idx="2"/>
          </p:nvPr>
        </p:nvPicPr>
        <p:blipFill>
          <a:blip r:embed="rId4"/>
          <a:stretch>
            <a:fillRect/>
          </a:stretch>
        </p:blipFill>
        <p:spPr>
          <a:xfrm>
            <a:off x="4419286" y="3323732"/>
            <a:ext cx="6944694" cy="3534268"/>
          </a:xfrm>
          <a:noFill/>
        </p:spPr>
      </p:pic>
      <p:pic>
        <p:nvPicPr>
          <p:cNvPr id="5" name="Picture 4" descr="A close-up of a blood glucose meter">
            <a:extLst>
              <a:ext uri="{FF2B5EF4-FFF2-40B4-BE49-F238E27FC236}">
                <a16:creationId xmlns:a16="http://schemas.microsoft.com/office/drawing/2014/main" id="{C059512D-224C-131C-C7BF-4C85632A4734}"/>
              </a:ext>
            </a:extLst>
          </p:cNvPr>
          <p:cNvPicPr>
            <a:picLocks noChangeAspect="1"/>
          </p:cNvPicPr>
          <p:nvPr/>
        </p:nvPicPr>
        <p:blipFill>
          <a:blip r:embed="rId5"/>
          <a:stretch>
            <a:fillRect/>
          </a:stretch>
        </p:blipFill>
        <p:spPr>
          <a:xfrm>
            <a:off x="6656633" y="0"/>
            <a:ext cx="5068007" cy="3143689"/>
          </a:xfrm>
          <a:prstGeom prst="rect">
            <a:avLst/>
          </a:prstGeom>
        </p:spPr>
      </p:pic>
    </p:spTree>
    <p:extLst>
      <p:ext uri="{BB962C8B-B14F-4D97-AF65-F5344CB8AC3E}">
        <p14:creationId xmlns:p14="http://schemas.microsoft.com/office/powerpoint/2010/main" val="267690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9D10-8F59-54F0-74AC-348D2167543A}"/>
              </a:ext>
            </a:extLst>
          </p:cNvPr>
          <p:cNvSpPr>
            <a:spLocks noGrp="1"/>
          </p:cNvSpPr>
          <p:nvPr>
            <p:ph type="title"/>
          </p:nvPr>
        </p:nvSpPr>
        <p:spPr>
          <a:xfrm>
            <a:off x="493776" y="603504"/>
            <a:ext cx="11230864" cy="329184"/>
          </a:xfrm>
        </p:spPr>
        <p:txBody>
          <a:bodyPr>
            <a:normAutofit fontScale="90000"/>
          </a:bodyPr>
          <a:lstStyle/>
          <a:p>
            <a:r>
              <a:rPr lang="en-US" u="sng" dirty="0"/>
              <a:t>Meter, Control Solution &amp; strip care</a:t>
            </a:r>
          </a:p>
        </p:txBody>
      </p:sp>
      <p:sp>
        <p:nvSpPr>
          <p:cNvPr id="3" name="Content Placeholder 2">
            <a:extLst>
              <a:ext uri="{FF2B5EF4-FFF2-40B4-BE49-F238E27FC236}">
                <a16:creationId xmlns:a16="http://schemas.microsoft.com/office/drawing/2014/main" id="{AC5D6F4F-7A1F-AE72-C30A-E4E7638174C2}"/>
              </a:ext>
            </a:extLst>
          </p:cNvPr>
          <p:cNvSpPr>
            <a:spLocks noGrp="1"/>
          </p:cNvSpPr>
          <p:nvPr>
            <p:ph sz="half" idx="13"/>
          </p:nvPr>
        </p:nvSpPr>
        <p:spPr>
          <a:xfrm>
            <a:off x="1463040" y="2907793"/>
            <a:ext cx="10261600" cy="3867912"/>
          </a:xfrm>
        </p:spPr>
        <p:txBody>
          <a:bodyPr>
            <a:normAutofit lnSpcReduction="10000"/>
          </a:bodyPr>
          <a:lstStyle/>
          <a:p>
            <a:pPr marL="0" indent="0">
              <a:buNone/>
            </a:pPr>
            <a:r>
              <a:rPr lang="en-US" b="1" u="sng" dirty="0"/>
              <a:t>Control Solution</a:t>
            </a:r>
            <a:r>
              <a:rPr lang="en-US" dirty="0"/>
              <a:t>:</a:t>
            </a:r>
          </a:p>
          <a:p>
            <a:pPr marL="0" indent="0">
              <a:buNone/>
            </a:pPr>
            <a:r>
              <a:rPr lang="en-US" dirty="0"/>
              <a:t>• Write date opened on control solution label. Discard if either </a:t>
            </a:r>
            <a:r>
              <a:rPr lang="en-US" b="1" dirty="0">
                <a:highlight>
                  <a:srgbClr val="FFFF00"/>
                </a:highlight>
              </a:rPr>
              <a:t>3 months </a:t>
            </a:r>
            <a:r>
              <a:rPr lang="en-US" dirty="0">
                <a:highlight>
                  <a:srgbClr val="FFFF00"/>
                </a:highlight>
              </a:rPr>
              <a:t>after first opening or date printed next to EXP </a:t>
            </a:r>
            <a:r>
              <a:rPr lang="en-US" dirty="0"/>
              <a:t>on bottle label has passed, whichever comes first. • After use, wipe bottle tip clean and recap tightly. • Discard any control solution bottles that appear cracked or leaking. • Store at temperatures between 36°F-86°F.  DO NOT FREEZE.</a:t>
            </a:r>
          </a:p>
          <a:p>
            <a:pPr marL="0" indent="0">
              <a:buNone/>
            </a:pPr>
            <a:r>
              <a:rPr lang="en-US" b="1" u="sng" dirty="0"/>
              <a:t>Control Strips</a:t>
            </a:r>
            <a:r>
              <a:rPr lang="en-US" dirty="0"/>
              <a:t>: </a:t>
            </a:r>
            <a:r>
              <a:rPr lang="en-US" dirty="0">
                <a:highlight>
                  <a:srgbClr val="FFFF00"/>
                </a:highlight>
              </a:rPr>
              <a:t>Do not use test strips </a:t>
            </a:r>
            <a:r>
              <a:rPr lang="en-US" b="1" dirty="0">
                <a:highlight>
                  <a:srgbClr val="FFFF00"/>
                </a:highlight>
              </a:rPr>
              <a:t>4 months </a:t>
            </a:r>
            <a:r>
              <a:rPr lang="en-US" dirty="0">
                <a:highlight>
                  <a:srgbClr val="FFFF00"/>
                </a:highlight>
              </a:rPr>
              <a:t>past written opened date or EXP date printed on vial</a:t>
            </a:r>
          </a:p>
          <a:p>
            <a:pPr marL="0" indent="0">
              <a:buNone/>
            </a:pPr>
            <a:r>
              <a:rPr lang="en-US" dirty="0"/>
              <a:t>• Store test strips in original vial only. Do not transfer old test strips to new vial or store test strips outside of vial. • Write date opened on test strip vial. Discard vial and unused test strips if either the open vial expiration date (see test strip Instructions for Use) or the date printed next to EXP on vial label has passed, whichever comes first. Use of test strips past expiration dates may give incorrect results. • Discard any test strip vials that appear cracked or broken. • </a:t>
            </a:r>
            <a:r>
              <a:rPr lang="en-US" i="1" dirty="0"/>
              <a:t>Close vial immediately after removing test strip</a:t>
            </a:r>
            <a:r>
              <a:rPr lang="en-US" dirty="0"/>
              <a:t>. Store in a dry place at room temperature (40°F-86°F ) at 10%-80% relative humidity. DO NOT FREEZE. • Do not reuse test strip. • Do not bend, cut or alter test strips in any way.</a:t>
            </a:r>
          </a:p>
        </p:txBody>
      </p:sp>
      <p:sp>
        <p:nvSpPr>
          <p:cNvPr id="4" name="Content Placeholder 3">
            <a:extLst>
              <a:ext uri="{FF2B5EF4-FFF2-40B4-BE49-F238E27FC236}">
                <a16:creationId xmlns:a16="http://schemas.microsoft.com/office/drawing/2014/main" id="{E0236192-7222-46C8-5C58-E9DF15BE190F}"/>
              </a:ext>
            </a:extLst>
          </p:cNvPr>
          <p:cNvSpPr>
            <a:spLocks noGrp="1"/>
          </p:cNvSpPr>
          <p:nvPr>
            <p:ph sz="half" idx="2"/>
          </p:nvPr>
        </p:nvSpPr>
        <p:spPr>
          <a:xfrm>
            <a:off x="1024129" y="1042417"/>
            <a:ext cx="10019010" cy="1865376"/>
          </a:xfrm>
        </p:spPr>
        <p:txBody>
          <a:bodyPr>
            <a:normAutofit fontScale="92500"/>
          </a:bodyPr>
          <a:lstStyle/>
          <a:p>
            <a:r>
              <a:rPr lang="en-US" dirty="0"/>
              <a:t>Store the system in carrying case to protect from liquids, dust and dirt.</a:t>
            </a:r>
          </a:p>
          <a:p>
            <a:r>
              <a:rPr lang="en-US" dirty="0"/>
              <a:t>Keep in a dry place at room temperature (40-86ºF) at 10-80% (non-condensing)relative humidity area.</a:t>
            </a:r>
          </a:p>
          <a:p>
            <a:r>
              <a:rPr lang="en-US" dirty="0"/>
              <a:t>Meter reads blood glucose levels from 20-600 mg/dL. If test result &lt;20, “</a:t>
            </a:r>
            <a:r>
              <a:rPr lang="en-US" b="1" dirty="0"/>
              <a:t>LO</a:t>
            </a:r>
            <a:r>
              <a:rPr lang="en-US" dirty="0"/>
              <a:t>” appears; if test result reads “</a:t>
            </a:r>
            <a:r>
              <a:rPr lang="en-US" b="1" dirty="0"/>
              <a:t>Hi</a:t>
            </a:r>
            <a:r>
              <a:rPr lang="en-US" dirty="0"/>
              <a:t>”, result is &gt;600 mg/dL.  </a:t>
            </a:r>
            <a:r>
              <a:rPr lang="en-US" i="1" dirty="0"/>
              <a:t>Always repeat test to confirm LO/HI results</a:t>
            </a:r>
            <a:r>
              <a:rPr lang="en-US" dirty="0"/>
              <a:t>.</a:t>
            </a:r>
          </a:p>
          <a:p>
            <a:r>
              <a:rPr lang="en-US" dirty="0"/>
              <a:t>Meter turns off after 2 minutes of nonuse.  </a:t>
            </a:r>
            <a:r>
              <a:rPr lang="en-US" i="1" dirty="0"/>
              <a:t>3V Lithium battery required; must be discarded as hazardous waste</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58738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80B9D-DDDF-D52B-A770-D2A7DE098E81}"/>
              </a:ext>
            </a:extLst>
          </p:cNvPr>
          <p:cNvSpPr txBox="1"/>
          <p:nvPr/>
        </p:nvSpPr>
        <p:spPr>
          <a:xfrm>
            <a:off x="534572" y="829994"/>
            <a:ext cx="10874326" cy="58477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Gill Sans MT" panose="020B0502020104020203"/>
                <a:ea typeface="+mn-ea"/>
                <a:cs typeface="+mn-cs"/>
              </a:rPr>
              <a:t>To Clean and Disinfect the Meter</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Wash hands thoroughly with soap and water.  Wear a clean pair of gloves.</a:t>
            </a:r>
          </a:p>
          <a:p>
            <a:pPr marR="0" lvl="0"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2. Make sure meter is off and a test strip is not inserted.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With ONLY PDI Super Sani Cloth Wipes (EPA* reg. no. 9480-4), rub the entire outside of the meter using 3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circular wiping motions with moderate pressure on the front, back, left side, right side, top and bottom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of the meter. Repeat as needed until all surfaces are visibly clean. Discard used wipes.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3. Using fresh wipes, make sure that all outside surfaces of the meter remain wet for 2 minutes.  Make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rPr>
              <a:t>sure that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no liquids enter the Test Port or any other opening in the meter.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4. Let meter air dry thoroughly before using to 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5. Verify that the system is working properly by performing an Automatic Self-Test.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Note: Other disinfectants have not been tested. The effect of other disinfectants used interchangeably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has not been tested with the meter. Use of disinfectants other than Super Sani Cloth Wipes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may damage meter. Note: Super Sani Cloth Wipes have been tested on the meter for a total of 10,950 cleaning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disinfecting cycles, which is equal to cleaning and disinfecting the meter 10 times per day for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a 3-year period. The </a:t>
            </a:r>
            <a:r>
              <a:rPr lang="en-US" dirty="0">
                <a:solidFill>
                  <a:prstClr val="black"/>
                </a:solidFill>
                <a:latin typeface="Gill Sans MT" panose="020B0502020104020203"/>
              </a:rPr>
              <a:t>expected life span </a:t>
            </a: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of the meter is 3 years.</a:t>
            </a:r>
          </a:p>
        </p:txBody>
      </p:sp>
    </p:spTree>
    <p:extLst>
      <p:ext uri="{BB962C8B-B14F-4D97-AF65-F5344CB8AC3E}">
        <p14:creationId xmlns:p14="http://schemas.microsoft.com/office/powerpoint/2010/main" val="184417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2B61E2-FBB7-F957-334F-DC5C74323519}"/>
              </a:ext>
            </a:extLst>
          </p:cNvPr>
          <p:cNvSpPr txBox="1"/>
          <p:nvPr/>
        </p:nvSpPr>
        <p:spPr>
          <a:xfrm>
            <a:off x="1024597" y="576775"/>
            <a:ext cx="10142806" cy="6186309"/>
          </a:xfrm>
          <a:prstGeom prst="rect">
            <a:avLst/>
          </a:prstGeom>
          <a:noFill/>
        </p:spPr>
        <p:txBody>
          <a:bodyPr wrap="square" rtlCol="0">
            <a:spAutoFit/>
          </a:bodyPr>
          <a:lstStyle/>
          <a:p>
            <a:r>
              <a:rPr lang="en-US" b="1" dirty="0"/>
              <a:t>Control Test</a:t>
            </a:r>
          </a:p>
          <a:p>
            <a:r>
              <a:rPr lang="en-US" dirty="0"/>
              <a:t>Use ONLY TRUE METRIX® Control Solution to check the performance of </a:t>
            </a:r>
          </a:p>
          <a:p>
            <a:r>
              <a:rPr lang="en-US" dirty="0"/>
              <a:t>the system. It is important to perform control tests with more than one level </a:t>
            </a:r>
          </a:p>
          <a:p>
            <a:r>
              <a:rPr lang="en-US" dirty="0"/>
              <a:t>of control solution to assure that the system is working properly and</a:t>
            </a:r>
          </a:p>
          <a:p>
            <a:r>
              <a:rPr lang="en-US" dirty="0"/>
              <a:t>testing technique is good. Three levels of TRUE METRIX® Control Solution (Levels 1-3) are available.</a:t>
            </a:r>
          </a:p>
          <a:p>
            <a:r>
              <a:rPr lang="en-US" dirty="0"/>
              <a:t>Call 1-800-803-6025 for assistance in obtaining different levels of control solution.</a:t>
            </a:r>
          </a:p>
          <a:p>
            <a:r>
              <a:rPr lang="en-US" dirty="0"/>
              <a:t> Control Test(s) should be performed:</a:t>
            </a:r>
          </a:p>
          <a:p>
            <a:r>
              <a:rPr lang="en-US" dirty="0"/>
              <a:t>• Before using the system for the first time.</a:t>
            </a:r>
          </a:p>
          <a:p>
            <a:r>
              <a:rPr lang="en-US" dirty="0"/>
              <a:t>• For practice to ensure that testing technique </a:t>
            </a:r>
          </a:p>
          <a:p>
            <a:r>
              <a:rPr lang="en-US" dirty="0"/>
              <a:t>is good.</a:t>
            </a:r>
          </a:p>
          <a:p>
            <a:r>
              <a:rPr lang="en-US" dirty="0"/>
              <a:t>• When opening a new vial of test strips.</a:t>
            </a:r>
          </a:p>
          <a:p>
            <a:r>
              <a:rPr lang="en-US" dirty="0"/>
              <a:t>• If results seem unusually high or low based on the </a:t>
            </a:r>
          </a:p>
          <a:p>
            <a:r>
              <a:rPr lang="en-US" dirty="0"/>
              <a:t>patient’s condition.</a:t>
            </a:r>
          </a:p>
          <a:p>
            <a:r>
              <a:rPr lang="en-US" dirty="0"/>
              <a:t>• If test strip vial has been left open or exposed to </a:t>
            </a:r>
          </a:p>
          <a:p>
            <a:r>
              <a:rPr lang="en-US" dirty="0"/>
              <a:t>extreme heat, cold or humidity.</a:t>
            </a:r>
          </a:p>
          <a:p>
            <a:r>
              <a:rPr lang="en-US" dirty="0"/>
              <a:t>• Whenever a check on the performance of the system </a:t>
            </a:r>
          </a:p>
          <a:p>
            <a:r>
              <a:rPr lang="en-US" dirty="0"/>
              <a:t>is needed.</a:t>
            </a:r>
          </a:p>
          <a:p>
            <a:r>
              <a:rPr lang="en-US" dirty="0"/>
              <a:t>• If meter damage is suspected (meter was dropped, </a:t>
            </a:r>
          </a:p>
          <a:p>
            <a:r>
              <a:rPr lang="en-US" dirty="0"/>
              <a:t>crushed, wet, etc.).</a:t>
            </a:r>
          </a:p>
          <a:p>
            <a:r>
              <a:rPr lang="en-US" dirty="0"/>
              <a:t>Ranges printed on the test strip vial label are for Control Test results only and are not to </a:t>
            </a:r>
          </a:p>
          <a:p>
            <a:r>
              <a:rPr lang="en-US" dirty="0"/>
              <a:t>be used for management of patient’s blood glucose. </a:t>
            </a:r>
          </a:p>
          <a:p>
            <a:r>
              <a:rPr lang="en-US" dirty="0"/>
              <a:t>DO NOT drink control solution.</a:t>
            </a:r>
          </a:p>
        </p:txBody>
      </p:sp>
    </p:spTree>
    <p:extLst>
      <p:ext uri="{BB962C8B-B14F-4D97-AF65-F5344CB8AC3E}">
        <p14:creationId xmlns:p14="http://schemas.microsoft.com/office/powerpoint/2010/main" val="304243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4454-9030-FE38-E51C-A2ABBB38AC60}"/>
              </a:ext>
            </a:extLst>
          </p:cNvPr>
          <p:cNvSpPr>
            <a:spLocks noGrp="1"/>
          </p:cNvSpPr>
          <p:nvPr>
            <p:ph type="title"/>
          </p:nvPr>
        </p:nvSpPr>
        <p:spPr>
          <a:xfrm>
            <a:off x="558880" y="757175"/>
            <a:ext cx="11029615" cy="715010"/>
          </a:xfrm>
        </p:spPr>
        <p:txBody>
          <a:bodyPr/>
          <a:lstStyle/>
          <a:p>
            <a:r>
              <a:rPr lang="en-US" dirty="0"/>
              <a:t>Helpful links</a:t>
            </a:r>
          </a:p>
        </p:txBody>
      </p:sp>
      <p:sp>
        <p:nvSpPr>
          <p:cNvPr id="3" name="Text Placeholder 2">
            <a:extLst>
              <a:ext uri="{FF2B5EF4-FFF2-40B4-BE49-F238E27FC236}">
                <a16:creationId xmlns:a16="http://schemas.microsoft.com/office/drawing/2014/main" id="{90BB40F7-7B8F-BF3D-D46F-BE2657B69F2A}"/>
              </a:ext>
            </a:extLst>
          </p:cNvPr>
          <p:cNvSpPr>
            <a:spLocks noGrp="1"/>
          </p:cNvSpPr>
          <p:nvPr>
            <p:ph type="body" idx="1"/>
          </p:nvPr>
        </p:nvSpPr>
        <p:spPr>
          <a:xfrm>
            <a:off x="558879" y="2118256"/>
            <a:ext cx="11029615" cy="2883511"/>
          </a:xfrm>
        </p:spPr>
        <p:txBody>
          <a:bodyPr/>
          <a:lstStyle/>
          <a:p>
            <a:r>
              <a:rPr lang="en-US" dirty="0">
                <a:hlinkClick r:id="rId3"/>
              </a:rPr>
              <a:t>Training video</a:t>
            </a:r>
            <a:endParaRPr lang="en-US" dirty="0">
              <a:hlinkClick r:id="rId4"/>
            </a:endParaRPr>
          </a:p>
          <a:p>
            <a:r>
              <a:rPr lang="en-US" dirty="0">
                <a:hlinkClick r:id="rId4"/>
              </a:rPr>
              <a:t>Quick reference guide </a:t>
            </a:r>
            <a:endParaRPr lang="en-US" dirty="0"/>
          </a:p>
          <a:p>
            <a:r>
              <a:rPr lang="en-US" dirty="0">
                <a:hlinkClick r:id="rId5"/>
              </a:rPr>
              <a:t>Owner’s manual </a:t>
            </a:r>
            <a:endParaRPr lang="en-US" dirty="0"/>
          </a:p>
          <a:p>
            <a:endParaRPr lang="en-US" dirty="0"/>
          </a:p>
        </p:txBody>
      </p:sp>
    </p:spTree>
    <p:extLst>
      <p:ext uri="{BB962C8B-B14F-4D97-AF65-F5344CB8AC3E}">
        <p14:creationId xmlns:p14="http://schemas.microsoft.com/office/powerpoint/2010/main" val="469456910"/>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{12E41D8F-A4F5-4153-BE78-077330137E7B}tf45205285_win32</Template>
  <TotalTime>707</TotalTime>
  <Words>1007</Words>
  <Application>Microsoft Office PowerPoint</Application>
  <PresentationFormat>Widescreen</PresentationFormat>
  <Paragraphs>75</Paragraphs>
  <Slides>10</Slides>
  <Notes>6</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Calibri</vt:lpstr>
      <vt:lpstr>Gill Sans MT</vt:lpstr>
      <vt:lpstr>Wingdings 2</vt:lpstr>
      <vt:lpstr>DividendVTI</vt:lpstr>
      <vt:lpstr>True Metrix pro  blood glucose meter</vt:lpstr>
      <vt:lpstr>Intended use </vt:lpstr>
      <vt:lpstr>Meter and test strips</vt:lpstr>
      <vt:lpstr>PowerPoint Presentation</vt:lpstr>
      <vt:lpstr>Blood glucose testing</vt:lpstr>
      <vt:lpstr>Meter, Control Solution &amp; strip care</vt:lpstr>
      <vt:lpstr>PowerPoint Presentation</vt:lpstr>
      <vt:lpstr>PowerPoint Presentation</vt:lpstr>
      <vt:lpstr>Helpful links</vt:lpstr>
      <vt:lpstr>Helpful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True Metrix pro  blood glucose meter</dc:title>
  <dc:creator>Kratz, Diane</dc:creator>
  <cp:lastModifiedBy>Kratz, Diane</cp:lastModifiedBy>
  <cp:revision>15</cp:revision>
  <dcterms:created xsi:type="dcterms:W3CDTF">2024-05-24T17:54:10Z</dcterms:created>
  <dcterms:modified xsi:type="dcterms:W3CDTF">2024-06-26T18:08:39Z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